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649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80" r:id="rId24"/>
    <p:sldId id="670" r:id="rId25"/>
    <p:sldId id="672" r:id="rId26"/>
    <p:sldId id="673" r:id="rId27"/>
    <p:sldId id="674" r:id="rId28"/>
    <p:sldId id="675" r:id="rId29"/>
    <p:sldId id="681" r:id="rId30"/>
    <p:sldId id="676" r:id="rId31"/>
    <p:sldId id="677" r:id="rId32"/>
    <p:sldId id="678" r:id="rId33"/>
    <p:sldId id="679" r:id="rId34"/>
    <p:sldId id="64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 autoAdjust="0"/>
    <p:restoredTop sz="86161" autoAdjust="0"/>
  </p:normalViewPr>
  <p:slideViewPr>
    <p:cSldViewPr snapToGrid="0">
      <p:cViewPr varScale="1">
        <p:scale>
          <a:sx n="95" d="100"/>
          <a:sy n="95" d="100"/>
        </p:scale>
        <p:origin x="1020" y="51"/>
      </p:cViewPr>
      <p:guideLst>
        <p:guide orient="horz" pos="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67" y="2674926"/>
            <a:ext cx="4000226" cy="25684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8847" y="3642907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olidFill>
                  <a:srgbClr val="3333FF"/>
                </a:solidFill>
              </a:rPr>
              <a:t>0</a:t>
            </a:r>
            <a:r>
              <a:rPr lang="ko-KR" altLang="en-US" sz="2000" dirty="0" smtClean="0">
                <a:solidFill>
                  <a:srgbClr val="3333FF"/>
                </a:solidFill>
              </a:rPr>
              <a:t>보다 큰 </a:t>
            </a:r>
            <a:r>
              <a:rPr lang="en-US" altLang="ko-KR" sz="2000" dirty="0" smtClean="0">
                <a:solidFill>
                  <a:srgbClr val="3333FF"/>
                </a:solidFill>
              </a:rPr>
              <a:t>element</a:t>
            </a:r>
            <a:r>
              <a:rPr lang="ko-KR" altLang="en-US" sz="2000" dirty="0" smtClean="0">
                <a:solidFill>
                  <a:srgbClr val="3333FF"/>
                </a:solidFill>
              </a:rPr>
              <a:t>는 </a:t>
            </a:r>
            <a:r>
              <a:rPr lang="en-US" altLang="ko-KR" sz="2000" dirty="0" smtClean="0">
                <a:solidFill>
                  <a:srgbClr val="3333FF"/>
                </a:solidFill>
              </a:rPr>
              <a:t>3, </a:t>
            </a:r>
            <a:r>
              <a:rPr lang="ko-KR" altLang="en-US" sz="2000" dirty="0" smtClean="0">
                <a:solidFill>
                  <a:srgbClr val="3333FF"/>
                </a:solidFill>
              </a:rPr>
              <a:t>그렇지 않은 </a:t>
            </a:r>
            <a:r>
              <a:rPr lang="en-US" altLang="ko-KR" sz="2000" dirty="0" smtClean="0">
                <a:solidFill>
                  <a:srgbClr val="3333FF"/>
                </a:solidFill>
              </a:rPr>
              <a:t>element</a:t>
            </a:r>
            <a:r>
              <a:rPr lang="ko-KR" altLang="en-US" sz="2000" dirty="0" smtClean="0">
                <a:solidFill>
                  <a:srgbClr val="3333FF"/>
                </a:solidFill>
              </a:rPr>
              <a:t>는 </a:t>
            </a:r>
            <a:r>
              <a:rPr lang="en-US" altLang="ko-KR" sz="2000" dirty="0" smtClean="0">
                <a:solidFill>
                  <a:srgbClr val="3333FF"/>
                </a:solidFill>
              </a:rPr>
              <a:t>2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7" y="1072101"/>
            <a:ext cx="3267918" cy="48367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22685" y="1177725"/>
            <a:ext cx="645714" cy="24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44258" y="1072101"/>
            <a:ext cx="587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각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에 대해 조건식이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3333FF"/>
                </a:solidFill>
              </a:rPr>
              <a:t>True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>
                <a:solidFill>
                  <a:srgbClr val="3333FF"/>
                </a:solidFill>
              </a:rPr>
              <a:t>a</a:t>
            </a:r>
            <a:r>
              <a:rPr lang="en-US" altLang="ko-KR" sz="2400" dirty="0" smtClean="0"/>
              <a:t>, </a:t>
            </a:r>
            <a:r>
              <a:rPr lang="en-US" altLang="ko-KR" sz="2400" dirty="0" smtClean="0">
                <a:solidFill>
                  <a:srgbClr val="FF0000"/>
                </a:solidFill>
              </a:rPr>
              <a:t>False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>
                <a:solidFill>
                  <a:srgbClr val="FF0000"/>
                </a:solidFill>
              </a:rPr>
              <a:t>b</a:t>
            </a:r>
            <a:r>
              <a:rPr lang="ko-KR" altLang="en-US" sz="2400" dirty="0" smtClean="0"/>
              <a:t>를 반환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np.where</a:t>
            </a:r>
            <a:r>
              <a:rPr lang="en-US" altLang="ko-KR" sz="3200" dirty="0" smtClean="0">
                <a:solidFill>
                  <a:schemeClr val="bg1"/>
                </a:solidFill>
              </a:rPr>
              <a:t> (argument </a:t>
            </a:r>
            <a:r>
              <a:rPr lang="ko-KR" altLang="en-US" sz="3200" dirty="0" smtClean="0">
                <a:solidFill>
                  <a:schemeClr val="bg1"/>
                </a:solidFill>
              </a:rPr>
              <a:t>세 개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57678"/>
          <a:stretch/>
        </p:blipFill>
        <p:spPr>
          <a:xfrm>
            <a:off x="25199" y="1619639"/>
            <a:ext cx="6026552" cy="2314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524994" y="2041395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3333FF"/>
                </a:solidFill>
              </a:rPr>
              <a:t>짝수 </a:t>
            </a:r>
            <a:r>
              <a:rPr lang="en-US" altLang="ko-KR" dirty="0" smtClean="0">
                <a:solidFill>
                  <a:srgbClr val="3333FF"/>
                </a:solidFill>
              </a:rPr>
              <a:t>element</a:t>
            </a:r>
            <a:r>
              <a:rPr lang="ko-KR" altLang="en-US" dirty="0" smtClean="0">
                <a:solidFill>
                  <a:srgbClr val="3333FF"/>
                </a:solidFill>
              </a:rPr>
              <a:t>의 </a:t>
            </a:r>
            <a:r>
              <a:rPr lang="en-US" altLang="ko-KR" dirty="0" smtClean="0">
                <a:solidFill>
                  <a:srgbClr val="3333FF"/>
                </a:solidFill>
              </a:rPr>
              <a:t>index </a:t>
            </a:r>
            <a:r>
              <a:rPr lang="ko-KR" altLang="en-US" dirty="0" smtClean="0">
                <a:solidFill>
                  <a:srgbClr val="3333FF"/>
                </a:solidFill>
              </a:rPr>
              <a:t>반환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2" y="843648"/>
            <a:ext cx="2472693" cy="49582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271532" y="973525"/>
            <a:ext cx="645714" cy="24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7956" y="843648"/>
            <a:ext cx="685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각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에 대해 조건식이 </a:t>
            </a:r>
            <a:r>
              <a:rPr lang="en-US" altLang="ko-KR" sz="2400" dirty="0" smtClean="0">
                <a:solidFill>
                  <a:srgbClr val="3333FF"/>
                </a:solidFill>
              </a:rPr>
              <a:t>True</a:t>
            </a:r>
            <a:r>
              <a:rPr lang="ko-KR" altLang="en-US" sz="2400" dirty="0" smtClean="0"/>
              <a:t>인 </a:t>
            </a:r>
            <a:r>
              <a:rPr lang="en-US" altLang="ko-KR" sz="2400" dirty="0" smtClean="0">
                <a:solidFill>
                  <a:srgbClr val="3333FF"/>
                </a:solidFill>
              </a:rPr>
              <a:t>Index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99540" y="2703471"/>
            <a:ext cx="48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return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값이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tuple (not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ndarray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주의사항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np.where</a:t>
            </a:r>
            <a:r>
              <a:rPr lang="en-US" altLang="ko-KR" sz="3200" dirty="0" smtClean="0">
                <a:solidFill>
                  <a:schemeClr val="bg1"/>
                </a:solidFill>
              </a:rPr>
              <a:t> (argument </a:t>
            </a:r>
            <a:r>
              <a:rPr lang="ko-KR" altLang="en-US" sz="3200" dirty="0" smtClean="0">
                <a:solidFill>
                  <a:schemeClr val="bg1"/>
                </a:solidFill>
              </a:rPr>
              <a:t>한 개</a:t>
            </a:r>
            <a:r>
              <a:rPr lang="en-US" altLang="ko-KR" sz="3200" dirty="0" smtClean="0">
                <a:solidFill>
                  <a:schemeClr val="bg1"/>
                </a:solidFill>
              </a:rPr>
              <a:t>) to vector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2670"/>
          <a:stretch/>
        </p:blipFill>
        <p:spPr>
          <a:xfrm>
            <a:off x="3417907" y="3365547"/>
            <a:ext cx="6026552" cy="3134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52" y="2932136"/>
            <a:ext cx="7972483" cy="3800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6" y="1413899"/>
            <a:ext cx="3224236" cy="3209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2" y="843648"/>
            <a:ext cx="2472693" cy="49582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271532" y="973525"/>
            <a:ext cx="645714" cy="242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7956" y="843648"/>
            <a:ext cx="685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각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에 대해 조건식이 </a:t>
            </a:r>
            <a:r>
              <a:rPr lang="en-US" altLang="ko-KR" sz="2400" dirty="0" smtClean="0">
                <a:solidFill>
                  <a:srgbClr val="3333FF"/>
                </a:solidFill>
              </a:rPr>
              <a:t>True</a:t>
            </a:r>
            <a:r>
              <a:rPr lang="ko-KR" altLang="en-US" sz="2400" dirty="0" smtClean="0"/>
              <a:t>인 </a:t>
            </a:r>
            <a:r>
              <a:rPr lang="en-US" altLang="ko-KR" sz="2400" dirty="0" smtClean="0">
                <a:solidFill>
                  <a:srgbClr val="3333FF"/>
                </a:solidFill>
              </a:rPr>
              <a:t>Index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np.where</a:t>
            </a:r>
            <a:r>
              <a:rPr lang="en-US" altLang="ko-KR" sz="3200" dirty="0" smtClean="0">
                <a:solidFill>
                  <a:schemeClr val="bg1"/>
                </a:solidFill>
              </a:rPr>
              <a:t> (argument </a:t>
            </a:r>
            <a:r>
              <a:rPr lang="ko-KR" altLang="en-US" sz="3200" dirty="0" smtClean="0">
                <a:solidFill>
                  <a:schemeClr val="bg1"/>
                </a:solidFill>
              </a:rPr>
              <a:t>한 개</a:t>
            </a:r>
            <a:r>
              <a:rPr lang="en-US" altLang="ko-KR" sz="3200" dirty="0" smtClean="0">
                <a:solidFill>
                  <a:schemeClr val="bg1"/>
                </a:solidFill>
              </a:rPr>
              <a:t>) to matrix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7143" y="185216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3333FF"/>
                </a:solidFill>
              </a:rPr>
              <a:t>짝수 </a:t>
            </a:r>
            <a:r>
              <a:rPr lang="en-US" altLang="ko-KR" dirty="0" smtClean="0">
                <a:solidFill>
                  <a:srgbClr val="3333FF"/>
                </a:solidFill>
              </a:rPr>
              <a:t>element</a:t>
            </a:r>
            <a:r>
              <a:rPr lang="ko-KR" altLang="en-US" dirty="0" smtClean="0">
                <a:solidFill>
                  <a:srgbClr val="3333FF"/>
                </a:solidFill>
              </a:rPr>
              <a:t>의 </a:t>
            </a:r>
            <a:r>
              <a:rPr lang="en-US" altLang="ko-KR" dirty="0" smtClean="0">
                <a:solidFill>
                  <a:srgbClr val="3333FF"/>
                </a:solidFill>
              </a:rPr>
              <a:t>index </a:t>
            </a:r>
            <a:r>
              <a:rPr lang="ko-KR" altLang="en-US" dirty="0" smtClean="0">
                <a:solidFill>
                  <a:srgbClr val="3333FF"/>
                </a:solidFill>
              </a:rPr>
              <a:t>반환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2816" y="2547836"/>
            <a:ext cx="602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return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값이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length 2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인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tuple 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행의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index,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열의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index)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6688" y="4586880"/>
            <a:ext cx="294503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(0,0), (0,2), (0,4), (1,1), (1,3)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58415" y="3909270"/>
            <a:ext cx="1451923" cy="283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4565" y="3909270"/>
            <a:ext cx="1451923" cy="2836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7" idx="0"/>
          </p:cNvCxnSpPr>
          <p:nvPr/>
        </p:nvCxnSpPr>
        <p:spPr>
          <a:xfrm>
            <a:off x="5767388" y="4210050"/>
            <a:ext cx="2381819" cy="3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2"/>
          </p:cNvCxnSpPr>
          <p:nvPr/>
        </p:nvCxnSpPr>
        <p:spPr>
          <a:xfrm flipH="1">
            <a:off x="8149206" y="4192939"/>
            <a:ext cx="1121321" cy="39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40" y="832169"/>
            <a:ext cx="11202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randint</a:t>
            </a:r>
            <a:r>
              <a:rPr lang="en-US" altLang="ko-KR" sz="2800" dirty="0" smtClean="0"/>
              <a:t>(1,11) </a:t>
            </a:r>
            <a:r>
              <a:rPr lang="ko-KR" altLang="en-US" sz="2800" dirty="0" smtClean="0"/>
              <a:t>함수로</a:t>
            </a:r>
            <a:r>
              <a:rPr lang="en-US" altLang="ko-KR" sz="2800" dirty="0" smtClean="0"/>
              <a:t> 5 by 5 matrix</a:t>
            </a:r>
            <a:r>
              <a:rPr lang="ko-KR" altLang="en-US" sz="2800" dirty="0" smtClean="0"/>
              <a:t>를 만들고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그 안의 </a:t>
            </a:r>
            <a:r>
              <a:rPr lang="en-US" altLang="ko-KR" sz="2800" dirty="0" smtClean="0">
                <a:solidFill>
                  <a:srgbClr val="FF0000"/>
                </a:solidFill>
              </a:rPr>
              <a:t>7</a:t>
            </a:r>
            <a:r>
              <a:rPr lang="ko-KR" altLang="en-US" sz="2800" dirty="0" smtClean="0">
                <a:solidFill>
                  <a:srgbClr val="FF0000"/>
                </a:solidFill>
              </a:rPr>
              <a:t>이상의 숫자</a:t>
            </a:r>
            <a:r>
              <a:rPr lang="ko-KR" altLang="en-US" sz="2800" dirty="0" smtClean="0"/>
              <a:t>들을 모두 </a:t>
            </a:r>
            <a:r>
              <a:rPr lang="ko-KR" altLang="en-US" sz="2800" dirty="0" err="1" smtClean="0"/>
              <a:t>더하시오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randint</a:t>
            </a:r>
            <a:r>
              <a:rPr lang="en-US" altLang="ko-KR" sz="2800" dirty="0"/>
              <a:t>(1,11) </a:t>
            </a:r>
            <a:r>
              <a:rPr lang="ko-KR" altLang="en-US" sz="2800" dirty="0"/>
              <a:t>함수로</a:t>
            </a:r>
            <a:r>
              <a:rPr lang="en-US" altLang="ko-KR" sz="2800" dirty="0"/>
              <a:t> 5 by 5 matrix</a:t>
            </a:r>
            <a:r>
              <a:rPr lang="ko-KR" altLang="en-US" sz="2800" dirty="0"/>
              <a:t>를 만들고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그 </a:t>
            </a:r>
            <a:r>
              <a:rPr lang="ko-KR" altLang="en-US" sz="2800" dirty="0"/>
              <a:t>안의 </a:t>
            </a:r>
            <a:r>
              <a:rPr lang="en-US" altLang="ko-KR" sz="2800" dirty="0">
                <a:solidFill>
                  <a:srgbClr val="FF0000"/>
                </a:solidFill>
              </a:rPr>
              <a:t>7</a:t>
            </a:r>
            <a:r>
              <a:rPr lang="ko-KR" altLang="en-US" sz="2800" dirty="0">
                <a:solidFill>
                  <a:srgbClr val="FF0000"/>
                </a:solidFill>
              </a:rPr>
              <a:t>이상의 </a:t>
            </a:r>
            <a:r>
              <a:rPr lang="ko-KR" altLang="en-US" sz="2800" dirty="0" smtClean="0">
                <a:solidFill>
                  <a:srgbClr val="FF0000"/>
                </a:solidFill>
              </a:rPr>
              <a:t>숫자이면서 짝수를 </a:t>
            </a:r>
            <a:r>
              <a:rPr lang="ko-KR" altLang="en-US" sz="2800" dirty="0" smtClean="0"/>
              <a:t>모두 </a:t>
            </a:r>
            <a:r>
              <a:rPr lang="ko-KR" altLang="en-US" sz="2800" dirty="0" err="1" smtClean="0"/>
              <a:t>더하시오</a:t>
            </a:r>
            <a:endParaRPr lang="en-US" altLang="ko-KR" sz="2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Boolean index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32808" y="1664966"/>
            <a:ext cx="364026" cy="42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210" y="982794"/>
            <a:ext cx="11915580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Boolean array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로 사용하여 </a:t>
            </a:r>
            <a:r>
              <a:rPr lang="en-US" altLang="ko-KR" sz="2800" dirty="0" smtClean="0"/>
              <a:t>True</a:t>
            </a:r>
            <a:r>
              <a:rPr lang="ko-KR" altLang="en-US" sz="2800" dirty="0" smtClean="0"/>
              <a:t>에 해당하는 값들만 가져오는 것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보통 </a:t>
            </a:r>
            <a:r>
              <a:rPr lang="en-US" altLang="ko-KR" sz="2800" dirty="0" smtClean="0"/>
              <a:t>comparison operation </a:t>
            </a:r>
            <a:r>
              <a:rPr lang="ko-KR" altLang="en-US" sz="2800" dirty="0" smtClean="0"/>
              <a:t>결과를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로 사용함</a:t>
            </a:r>
            <a:endParaRPr 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index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9" y="2298933"/>
            <a:ext cx="6886766" cy="3829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7775" y="5572125"/>
            <a:ext cx="598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rgbClr val="3333FF"/>
                </a:solidFill>
              </a:rPr>
              <a:t>조건이 </a:t>
            </a:r>
            <a:r>
              <a:rPr lang="en-US" altLang="ko-KR" sz="2400" dirty="0" smtClean="0">
                <a:solidFill>
                  <a:srgbClr val="3333FF"/>
                </a:solidFill>
              </a:rPr>
              <a:t>true</a:t>
            </a:r>
            <a:r>
              <a:rPr lang="ko-KR" altLang="en-US" sz="2400" dirty="0" smtClean="0">
                <a:solidFill>
                  <a:srgbClr val="3333FF"/>
                </a:solidFill>
              </a:rPr>
              <a:t>인 </a:t>
            </a:r>
            <a:r>
              <a:rPr lang="en-US" altLang="ko-KR" sz="2400" dirty="0" smtClean="0">
                <a:solidFill>
                  <a:srgbClr val="3333FF"/>
                </a:solidFill>
              </a:rPr>
              <a:t>index</a:t>
            </a:r>
            <a:r>
              <a:rPr lang="ko-KR" altLang="en-US" sz="2400" dirty="0" smtClean="0">
                <a:solidFill>
                  <a:srgbClr val="3333FF"/>
                </a:solidFill>
              </a:rPr>
              <a:t>의 </a:t>
            </a:r>
            <a:r>
              <a:rPr lang="en-US" altLang="ko-KR" sz="2400" dirty="0" smtClean="0">
                <a:solidFill>
                  <a:srgbClr val="3333FF"/>
                </a:solidFill>
              </a:rPr>
              <a:t>element</a:t>
            </a:r>
            <a:r>
              <a:rPr lang="ko-KR" altLang="en-US" sz="2400" dirty="0" smtClean="0">
                <a:solidFill>
                  <a:srgbClr val="3333FF"/>
                </a:solidFill>
              </a:rPr>
              <a:t>만 추출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3" y="1172666"/>
            <a:ext cx="5224109" cy="5158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8698" y="2597578"/>
            <a:ext cx="7511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solidFill>
                  <a:srgbClr val="3333FF"/>
                </a:solidFill>
              </a:rPr>
              <a:t>ar1</a:t>
            </a:r>
            <a:r>
              <a:rPr lang="ko-KR" altLang="en-US" sz="2400" dirty="0" smtClean="0">
                <a:solidFill>
                  <a:srgbClr val="3333FF"/>
                </a:solidFill>
              </a:rPr>
              <a:t>과 </a:t>
            </a:r>
            <a:r>
              <a:rPr lang="en-US" altLang="ko-KR" sz="2400" dirty="0" smtClean="0">
                <a:solidFill>
                  <a:srgbClr val="3333FF"/>
                </a:solidFill>
              </a:rPr>
              <a:t>ar2</a:t>
            </a:r>
            <a:r>
              <a:rPr lang="ko-KR" altLang="en-US" sz="2400" dirty="0" smtClean="0">
                <a:solidFill>
                  <a:srgbClr val="3333FF"/>
                </a:solidFill>
              </a:rPr>
              <a:t>는 </a:t>
            </a:r>
            <a:r>
              <a:rPr lang="en-US" altLang="ko-KR" sz="2400" dirty="0" smtClean="0">
                <a:solidFill>
                  <a:srgbClr val="3333FF"/>
                </a:solidFill>
              </a:rPr>
              <a:t>2</a:t>
            </a:r>
            <a:r>
              <a:rPr lang="ko-KR" altLang="en-US" sz="2400" dirty="0" smtClean="0">
                <a:solidFill>
                  <a:srgbClr val="3333FF"/>
                </a:solidFill>
              </a:rPr>
              <a:t>차원이지만 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boolean</a:t>
            </a:r>
            <a:r>
              <a:rPr lang="en-US" altLang="ko-KR" sz="2400" dirty="0" smtClean="0">
                <a:solidFill>
                  <a:srgbClr val="3333FF"/>
                </a:solidFill>
              </a:rPr>
              <a:t> index</a:t>
            </a:r>
            <a:r>
              <a:rPr lang="ko-KR" altLang="en-US" sz="2400" dirty="0" smtClean="0">
                <a:solidFill>
                  <a:srgbClr val="3333FF"/>
                </a:solidFill>
              </a:rPr>
              <a:t>의 결과는</a:t>
            </a:r>
            <a:r>
              <a:rPr lang="en-US" altLang="ko-KR" sz="2400" dirty="0" smtClean="0">
                <a:solidFill>
                  <a:srgbClr val="3333FF"/>
                </a:solidFill>
              </a:rPr>
              <a:t/>
            </a:r>
            <a:br>
              <a:rPr lang="en-US" altLang="ko-KR" sz="2400" dirty="0" smtClean="0">
                <a:solidFill>
                  <a:srgbClr val="3333FF"/>
                </a:solidFill>
              </a:rPr>
            </a:br>
            <a:r>
              <a:rPr lang="en-US" altLang="ko-KR" sz="2400" dirty="0" smtClean="0">
                <a:solidFill>
                  <a:srgbClr val="3333FF"/>
                </a:solidFill>
              </a:rPr>
              <a:t>1</a:t>
            </a:r>
            <a:r>
              <a:rPr lang="ko-KR" altLang="en-US" sz="2400" dirty="0" smtClean="0">
                <a:solidFill>
                  <a:srgbClr val="3333FF"/>
                </a:solidFill>
              </a:rPr>
              <a:t>차원 </a:t>
            </a:r>
            <a:r>
              <a:rPr lang="en-US" altLang="ko-KR" sz="2400" dirty="0" smtClean="0">
                <a:solidFill>
                  <a:srgbClr val="3333FF"/>
                </a:solidFill>
              </a:rPr>
              <a:t>vector</a:t>
            </a:r>
            <a:r>
              <a:rPr lang="ko-KR" altLang="en-US" sz="2400" dirty="0" smtClean="0">
                <a:solidFill>
                  <a:srgbClr val="3333FF"/>
                </a:solidFill>
              </a:rPr>
              <a:t>로 반환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index 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1" y="988618"/>
            <a:ext cx="5404695" cy="3545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4609" y="1783680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rgbClr val="3333FF"/>
                </a:solidFill>
              </a:rPr>
              <a:t>한번에 적용 가능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index 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3" y="988618"/>
            <a:ext cx="5057135" cy="4688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5955" y="2361149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rgbClr val="3333FF"/>
                </a:solidFill>
              </a:rPr>
              <a:t>다른 </a:t>
            </a:r>
            <a:r>
              <a:rPr lang="en-US" altLang="ko-KR" sz="2000" dirty="0" smtClean="0">
                <a:solidFill>
                  <a:srgbClr val="3333FF"/>
                </a:solidFill>
              </a:rPr>
              <a:t>matrix</a:t>
            </a:r>
            <a:r>
              <a:rPr lang="ko-KR" altLang="en-US" sz="2000" dirty="0" smtClean="0">
                <a:solidFill>
                  <a:srgbClr val="3333FF"/>
                </a:solidFill>
              </a:rPr>
              <a:t>에 </a:t>
            </a:r>
            <a:r>
              <a:rPr lang="en-US" altLang="ko-KR" sz="2000" dirty="0" smtClean="0">
                <a:solidFill>
                  <a:srgbClr val="3333FF"/>
                </a:solidFill>
              </a:rPr>
              <a:t>Boolean index </a:t>
            </a:r>
            <a:r>
              <a:rPr lang="ko-KR" altLang="en-US" sz="2000" dirty="0" smtClean="0">
                <a:solidFill>
                  <a:srgbClr val="3333FF"/>
                </a:solidFill>
              </a:rPr>
              <a:t>적용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index (</a:t>
            </a:r>
            <a:r>
              <a:rPr lang="ko-KR" altLang="en-US" sz="3200" dirty="0" smtClean="0">
                <a:solidFill>
                  <a:schemeClr val="bg1"/>
                </a:solidFill>
              </a:rPr>
              <a:t>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열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" y="897718"/>
            <a:ext cx="6243658" cy="42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index (</a:t>
            </a:r>
            <a:r>
              <a:rPr lang="ko-KR" altLang="en-US" sz="3200" dirty="0" smtClean="0">
                <a:solidFill>
                  <a:schemeClr val="bg1"/>
                </a:solidFill>
              </a:rPr>
              <a:t>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열</a:t>
            </a:r>
            <a:r>
              <a:rPr lang="en-US" altLang="ko-KR" sz="3200" dirty="0" smtClean="0">
                <a:solidFill>
                  <a:schemeClr val="bg1"/>
                </a:solidFill>
              </a:rPr>
              <a:t>) 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7" y="878660"/>
            <a:ext cx="5419765" cy="5615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259" y="494598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행이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50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보다 큰 열 들 가져오기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7659" y="5974680"/>
            <a:ext cx="4334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열이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의 배수인 행 들 가져오기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42" y="2082739"/>
            <a:ext cx="2828170" cy="2308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173" y="954052"/>
            <a:ext cx="1173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다음 행렬의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번째 열 </a:t>
            </a:r>
            <a:r>
              <a:rPr lang="en-US" altLang="ko-KR" sz="2800" dirty="0" smtClean="0"/>
              <a:t>(0</a:t>
            </a:r>
            <a:r>
              <a:rPr lang="ko-KR" altLang="en-US" sz="2800" dirty="0" smtClean="0"/>
              <a:t>열 시작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의 배수이거나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보다 큰 수의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합은</a:t>
            </a:r>
            <a:r>
              <a:rPr lang="en-US" altLang="ko-KR" sz="2800" dirty="0" smtClean="0"/>
              <a:t>?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2919" y="4525506"/>
            <a:ext cx="8549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위와 같은 </a:t>
            </a:r>
            <a:r>
              <a:rPr lang="en-US" altLang="ko-KR" sz="2800" dirty="0" smtClean="0"/>
              <a:t>ar1</a:t>
            </a:r>
            <a:r>
              <a:rPr lang="ko-KR" altLang="en-US" sz="2800" dirty="0" smtClean="0"/>
              <a:t>에서 마지막 열이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보다 큰 행 들의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각 행의 평균을 구하시오</a:t>
            </a:r>
            <a:endParaRPr lang="en-US" altLang="ko-KR" sz="28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" y="935823"/>
            <a:ext cx="7488107" cy="31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6782" y="4043363"/>
            <a:ext cx="10625025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위와같이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randint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사용하여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명의 수학과 영어 점수를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만든 후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아래에 답하시오</a:t>
            </a:r>
            <a:endParaRPr lang="en-US" altLang="ko-KR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/>
              <a:t>수학보다 </a:t>
            </a:r>
            <a:r>
              <a:rPr lang="ko-KR" altLang="en-US" sz="2800" dirty="0"/>
              <a:t>영어를 잘 본 </a:t>
            </a:r>
            <a:r>
              <a:rPr lang="ko-KR" altLang="en-US" sz="2800" dirty="0" smtClean="0"/>
              <a:t>학생은 몇 명인가</a:t>
            </a:r>
            <a:r>
              <a:rPr lang="en-US" altLang="ko-KR" sz="2800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수학보다 영어를 잘 본 학생의 </a:t>
            </a:r>
            <a:r>
              <a:rPr lang="ko-KR" altLang="en-US" sz="2800" dirty="0" smtClean="0"/>
              <a:t>수학 성적 평균은</a:t>
            </a:r>
            <a:r>
              <a:rPr lang="en-US" altLang="ko-KR" sz="2800" dirty="0" smtClean="0"/>
              <a:t>?</a:t>
            </a:r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16957"/>
            <a:ext cx="6454776" cy="314463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6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fancy index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fancy index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10" y="982794"/>
            <a:ext cx="1191558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index</a:t>
            </a:r>
            <a:r>
              <a:rPr lang="ko-KR" altLang="en-US" sz="2800" dirty="0" smtClean="0"/>
              <a:t>를 사용해서 값을 추출하는 방법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cf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boolean</a:t>
            </a:r>
            <a:r>
              <a:rPr lang="en-US" altLang="ko-KR" sz="2800" dirty="0" smtClean="0"/>
              <a:t> index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index </a:t>
            </a:r>
            <a:r>
              <a:rPr lang="ko-KR" altLang="en-US" sz="2800" dirty="0" smtClean="0"/>
              <a:t>값이 아니라 해당 </a:t>
            </a:r>
            <a:r>
              <a:rPr lang="en-US" altLang="ko-KR" sz="2800" dirty="0" smtClean="0"/>
              <a:t>index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True, False </a:t>
            </a:r>
            <a:r>
              <a:rPr lang="ko-KR" altLang="en-US" sz="2800" dirty="0" smtClean="0"/>
              <a:t>여부</a:t>
            </a:r>
            <a:r>
              <a:rPr lang="en-US" altLang="ko-K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index</a:t>
            </a:r>
            <a:r>
              <a:rPr lang="ko-KR" altLang="en-US" sz="2800" dirty="0" smtClean="0"/>
              <a:t>를 중복하여 입력하여도 됨</a:t>
            </a:r>
            <a:endParaRPr 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6" y="2615521"/>
            <a:ext cx="5944349" cy="21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fancy index (matrix</a:t>
            </a:r>
            <a:r>
              <a:rPr lang="ko-KR" altLang="en-US" sz="3200" dirty="0" smtClean="0">
                <a:solidFill>
                  <a:schemeClr val="bg1"/>
                </a:solidFill>
              </a:rPr>
              <a:t>의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element)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6" y="1031411"/>
            <a:ext cx="5343564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50993"/>
            <a:ext cx="3684635" cy="11158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fancy index with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np.where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18" y="115888"/>
            <a:ext cx="6429289" cy="6621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5422" y="411487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a1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7047" y="514357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b1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3008" y="570953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l1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2713" y="629056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l2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6012" y="998088"/>
          <a:ext cx="25095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1572324884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419015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번호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가격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1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1000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9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1500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2000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246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6012" y="4614277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주문번호 </a:t>
            </a:r>
            <a:r>
              <a:rPr lang="en-US" altLang="ko-KR" sz="2800" dirty="0" smtClean="0"/>
              <a:t>= [1,1,3,2,2,3,4,1]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3019" y="3547115"/>
            <a:ext cx="1005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위의 </a:t>
            </a:r>
            <a:r>
              <a:rPr lang="ko-KR" altLang="en-US" sz="2800" dirty="0" err="1" smtClean="0"/>
              <a:t>메뉴판을</a:t>
            </a:r>
            <a:r>
              <a:rPr lang="ko-KR" altLang="en-US" sz="2800" dirty="0" smtClean="0"/>
              <a:t> 보고 사람들이 아래와 같이 주문을 했을 때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ko-KR" altLang="en-US" sz="2800" dirty="0" smtClean="0"/>
              <a:t>총 가격은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7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8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06" y="4665228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위의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nan</a:t>
            </a:r>
            <a:r>
              <a:rPr lang="ko-KR" altLang="en-US" sz="2800" dirty="0" smtClean="0"/>
              <a:t>이 없는 행들 만을 </a:t>
            </a:r>
            <a:r>
              <a:rPr lang="ko-KR" altLang="en-US" sz="2800" dirty="0" err="1" smtClean="0"/>
              <a:t>추출하시오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74" y="996820"/>
            <a:ext cx="6072232" cy="33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추가문제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comparisons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1"/>
                </a:solidFill>
              </a:rPr>
              <a:t>문제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70" y="832653"/>
            <a:ext cx="4695859" cy="1314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472" y="4519526"/>
            <a:ext cx="10809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위의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nan</a:t>
            </a:r>
            <a:r>
              <a:rPr lang="ko-KR" altLang="en-US" sz="2800" dirty="0" smtClean="0"/>
              <a:t>이 없는 열들의 각 열의 최소값을 구하시오</a:t>
            </a:r>
            <a:endParaRPr lang="ko-KR" altLang="en-US" sz="2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98" y="2147823"/>
            <a:ext cx="4324458" cy="2122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42" y="5042746"/>
            <a:ext cx="3170916" cy="59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112" y="3631100"/>
            <a:ext cx="10515600" cy="20763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+mn-lt"/>
              </a:rPr>
              <a:t>주어진 </a:t>
            </a:r>
            <a:r>
              <a:rPr lang="en-US" altLang="ko-KR" sz="2800" dirty="0" smtClean="0">
                <a:latin typeface="+mn-lt"/>
              </a:rPr>
              <a:t>array</a:t>
            </a:r>
            <a:r>
              <a:rPr lang="ko-KR" altLang="en-US" sz="2800" dirty="0" smtClean="0">
                <a:latin typeface="+mn-lt"/>
              </a:rPr>
              <a:t>의 </a:t>
            </a:r>
            <a:r>
              <a:rPr lang="en-US" altLang="ko-KR" sz="2800" dirty="0" smtClean="0">
                <a:latin typeface="+mn-lt"/>
              </a:rPr>
              <a:t>0</a:t>
            </a:r>
            <a:r>
              <a:rPr lang="ko-KR" altLang="en-US" sz="2800" dirty="0" smtClean="0">
                <a:latin typeface="+mn-lt"/>
              </a:rPr>
              <a:t>행이 </a:t>
            </a:r>
            <a:r>
              <a:rPr lang="en-US" altLang="ko-KR" sz="2800" dirty="0" smtClean="0">
                <a:latin typeface="+mn-lt"/>
              </a:rPr>
              <a:t>5</a:t>
            </a:r>
            <a:r>
              <a:rPr lang="ko-KR" altLang="en-US" sz="2800" dirty="0" smtClean="0">
                <a:latin typeface="+mn-lt"/>
              </a:rPr>
              <a:t>명의 </a:t>
            </a:r>
            <a:r>
              <a:rPr lang="ko-KR" altLang="en-US" sz="2800" dirty="0" err="1" smtClean="0">
                <a:latin typeface="+mn-lt"/>
              </a:rPr>
              <a:t>수학점수</a:t>
            </a:r>
            <a:r>
              <a:rPr lang="en-US" altLang="ko-KR" sz="2800" dirty="0" smtClean="0">
                <a:latin typeface="+mn-lt"/>
              </a:rPr>
              <a:t>, 1</a:t>
            </a:r>
            <a:r>
              <a:rPr lang="ko-KR" altLang="en-US" sz="2800" dirty="0" smtClean="0">
                <a:latin typeface="+mn-lt"/>
              </a:rPr>
              <a:t>행이 </a:t>
            </a:r>
            <a:r>
              <a:rPr lang="en-US" altLang="ko-KR" sz="2800" dirty="0" smtClean="0">
                <a:latin typeface="+mn-lt"/>
              </a:rPr>
              <a:t>5</a:t>
            </a:r>
            <a:r>
              <a:rPr lang="ko-KR" altLang="en-US" sz="2800" dirty="0" smtClean="0">
                <a:latin typeface="+mn-lt"/>
              </a:rPr>
              <a:t>명의 영어점수 </a:t>
            </a:r>
            <a:r>
              <a:rPr lang="en-US" altLang="ko-KR" sz="2800" dirty="0" smtClean="0">
                <a:latin typeface="+mn-lt"/>
              </a:rPr>
              <a:t>2</a:t>
            </a:r>
            <a:r>
              <a:rPr lang="ko-KR" altLang="en-US" sz="2800" dirty="0" smtClean="0">
                <a:latin typeface="+mn-lt"/>
              </a:rPr>
              <a:t>행이 </a:t>
            </a:r>
            <a:r>
              <a:rPr lang="ko-KR" altLang="en-US" sz="2800" dirty="0" err="1" smtClean="0">
                <a:latin typeface="+mn-lt"/>
              </a:rPr>
              <a:t>다섯명의</a:t>
            </a:r>
            <a:r>
              <a:rPr lang="ko-KR" altLang="en-US" sz="2800" dirty="0" smtClean="0">
                <a:latin typeface="+mn-lt"/>
              </a:rPr>
              <a:t> 나이 </a:t>
            </a:r>
            <a:r>
              <a:rPr lang="ko-KR" altLang="en-US" sz="2800" dirty="0" err="1" smtClean="0">
                <a:latin typeface="+mn-lt"/>
              </a:rPr>
              <a:t>일때</a:t>
            </a:r>
            <a:r>
              <a:rPr lang="en-US" altLang="ko-KR" sz="2800" dirty="0" smtClean="0">
                <a:latin typeface="+mn-lt"/>
              </a:rPr>
              <a:t>, </a:t>
            </a:r>
            <a:r>
              <a:rPr lang="ko-KR" altLang="en-US" sz="2800" dirty="0" smtClean="0">
                <a:latin typeface="+mn-lt"/>
              </a:rPr>
              <a:t>영어보다 수학 점수가 큰 사람의 나이의 합은</a:t>
            </a:r>
            <a:r>
              <a:rPr lang="en-US" altLang="ko-KR" sz="2800" dirty="0" smtClean="0">
                <a:latin typeface="+mn-lt"/>
              </a:rPr>
              <a:t>?</a:t>
            </a:r>
            <a:endParaRPr lang="ko-KR" altLang="en-US" sz="2800" b="1" dirty="0"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49" y="899328"/>
            <a:ext cx="5718137" cy="845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374"/>
          <a:stretch/>
        </p:blipFill>
        <p:spPr>
          <a:xfrm>
            <a:off x="3310932" y="1744517"/>
            <a:ext cx="3955657" cy="1209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71" y="5187537"/>
            <a:ext cx="2224990" cy="776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문제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9" y="986338"/>
            <a:ext cx="107212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2800" dirty="0"/>
              <a:t>1~10</a:t>
            </a:r>
            <a:r>
              <a:rPr lang="ko-KR" altLang="en-US" sz="2800" dirty="0"/>
              <a:t> 정수에서 </a:t>
            </a:r>
            <a:r>
              <a:rPr lang="ko-KR" altLang="en-US" sz="2800" dirty="0" err="1"/>
              <a:t>랜덤하게</a:t>
            </a:r>
            <a:r>
              <a:rPr lang="ko-KR" altLang="en-US" sz="2800" dirty="0"/>
              <a:t> 뽑아 구성한 </a:t>
            </a:r>
            <a:r>
              <a:rPr lang="en-US" altLang="ko-KR" sz="2800" dirty="0"/>
              <a:t>3 by 4 matrix</a:t>
            </a:r>
            <a:r>
              <a:rPr lang="ko-KR" altLang="en-US" sz="2800" dirty="0"/>
              <a:t>를 만들고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 smtClean="0"/>
              <a:t>각 열 별로 평균을 구한 뒤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3333FF"/>
                </a:solidFill>
              </a:rPr>
              <a:t>각 열 별로 해당 평균보다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큰 </a:t>
            </a:r>
            <a:r>
              <a:rPr lang="en-US" altLang="ko-KR" sz="2800" dirty="0" smtClean="0"/>
              <a:t>element</a:t>
            </a:r>
            <a:r>
              <a:rPr lang="ko-KR" altLang="en-US" sz="2800" dirty="0" smtClean="0"/>
              <a:t>의 개수를 구하시오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82494" y="438625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각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열 별 평균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1" y="3509956"/>
            <a:ext cx="6737223" cy="1752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6806" y="4893230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각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열 별로 해당 평균보다 큰 </a:t>
            </a:r>
            <a:r>
              <a:rPr lang="en-US" altLang="ko-KR" b="1" dirty="0" smtClean="0">
                <a:solidFill>
                  <a:srgbClr val="3333FF"/>
                </a:solidFill>
              </a:rPr>
              <a:t>element</a:t>
            </a:r>
            <a:r>
              <a:rPr lang="ko-KR" altLang="en-US" b="1" dirty="0" smtClean="0">
                <a:solidFill>
                  <a:srgbClr val="3333FF"/>
                </a:solidFill>
              </a:rPr>
              <a:t>의 개수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14563" y="3509956"/>
            <a:ext cx="280987" cy="928694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문제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69" y="933950"/>
            <a:ext cx="107212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2800" dirty="0"/>
              <a:t>1~10</a:t>
            </a:r>
            <a:r>
              <a:rPr lang="ko-KR" altLang="en-US" sz="2800" dirty="0"/>
              <a:t> 정수에서 </a:t>
            </a:r>
            <a:r>
              <a:rPr lang="ko-KR" altLang="en-US" sz="2800" dirty="0" err="1"/>
              <a:t>랜덤하게</a:t>
            </a:r>
            <a:r>
              <a:rPr lang="ko-KR" altLang="en-US" sz="2800" dirty="0"/>
              <a:t> 뽑아 구성한 </a:t>
            </a:r>
            <a:r>
              <a:rPr lang="en-US" altLang="ko-KR" sz="2800" dirty="0"/>
              <a:t>3 by 4 matrix</a:t>
            </a:r>
            <a:r>
              <a:rPr lang="ko-KR" altLang="en-US" sz="2800" dirty="0"/>
              <a:t>를 만들고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 smtClean="0"/>
              <a:t>각 열 별로 평균</a:t>
            </a:r>
            <a:r>
              <a:rPr lang="en-US" altLang="ko-KR" sz="2800" dirty="0" smtClean="0"/>
              <a:t>(m)</a:t>
            </a:r>
            <a:r>
              <a:rPr lang="ko-KR" altLang="en-US" sz="2800" dirty="0" smtClean="0"/>
              <a:t>과 표준편차</a:t>
            </a:r>
            <a:r>
              <a:rPr lang="en-US" altLang="ko-KR" sz="2800" dirty="0" smtClean="0"/>
              <a:t>(s)</a:t>
            </a:r>
            <a:r>
              <a:rPr lang="ko-KR" altLang="en-US" sz="2800" dirty="0" smtClean="0"/>
              <a:t>를 구한 뒤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3333FF"/>
                </a:solidFill>
              </a:rPr>
              <a:t>각 열 별로</a:t>
            </a:r>
            <a:r>
              <a:rPr lang="en-US" altLang="ko-KR" sz="2800" dirty="0" smtClean="0">
                <a:solidFill>
                  <a:srgbClr val="3333FF"/>
                </a:solidFill>
              </a:rPr>
              <a:t/>
            </a:r>
            <a:br>
              <a:rPr lang="en-US" altLang="ko-KR" sz="2800" dirty="0" smtClean="0">
                <a:solidFill>
                  <a:srgbClr val="3333FF"/>
                </a:solidFill>
              </a:rPr>
            </a:br>
            <a:r>
              <a:rPr lang="ko-KR" altLang="en-US" sz="2800" dirty="0" smtClean="0">
                <a:solidFill>
                  <a:srgbClr val="3333FF"/>
                </a:solidFill>
              </a:rPr>
              <a:t>해당 </a:t>
            </a:r>
            <a:r>
              <a:rPr lang="en-US" altLang="ko-KR" sz="2800" dirty="0" smtClean="0">
                <a:solidFill>
                  <a:srgbClr val="3333FF"/>
                </a:solidFill>
              </a:rPr>
              <a:t>m-s </a:t>
            </a:r>
            <a:r>
              <a:rPr lang="ko-KR" altLang="en-US" sz="2800" dirty="0" smtClean="0">
                <a:solidFill>
                  <a:srgbClr val="3333FF"/>
                </a:solidFill>
              </a:rPr>
              <a:t>보다 큰 </a:t>
            </a:r>
            <a:r>
              <a:rPr lang="en-US" altLang="ko-KR" sz="2800" dirty="0" smtClean="0">
                <a:solidFill>
                  <a:srgbClr val="3333FF"/>
                </a:solidFill>
              </a:rPr>
              <a:t>element</a:t>
            </a:r>
            <a:r>
              <a:rPr lang="ko-KR" altLang="en-US" sz="2800" dirty="0" smtClean="0">
                <a:solidFill>
                  <a:srgbClr val="3333FF"/>
                </a:solidFill>
              </a:rPr>
              <a:t>의 개수</a:t>
            </a:r>
            <a:r>
              <a:rPr lang="ko-KR" altLang="en-US" sz="2800" dirty="0" smtClean="0"/>
              <a:t>를 구하시오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3" y="3057517"/>
            <a:ext cx="7541467" cy="2452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8756" y="409919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각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열 별 평균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2568" y="5140881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각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열 별로 해당 평균</a:t>
            </a:r>
            <a:r>
              <a:rPr lang="en-US" altLang="ko-KR" b="1" dirty="0" smtClean="0">
                <a:solidFill>
                  <a:srgbClr val="3333FF"/>
                </a:solidFill>
              </a:rPr>
              <a:t>-</a:t>
            </a:r>
            <a:r>
              <a:rPr lang="ko-KR" altLang="en-US" b="1" dirty="0" smtClean="0">
                <a:solidFill>
                  <a:srgbClr val="3333FF"/>
                </a:solidFill>
              </a:rPr>
              <a:t>표준편차보다 큰 </a:t>
            </a:r>
            <a:r>
              <a:rPr lang="en-US" altLang="ko-KR" b="1" dirty="0" smtClean="0">
                <a:solidFill>
                  <a:srgbClr val="3333FF"/>
                </a:solidFill>
              </a:rPr>
              <a:t>element</a:t>
            </a:r>
            <a:r>
              <a:rPr lang="ko-KR" altLang="en-US" b="1" dirty="0" smtClean="0">
                <a:solidFill>
                  <a:srgbClr val="3333FF"/>
                </a:solidFill>
              </a:rPr>
              <a:t>의 개수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9838" y="3128956"/>
            <a:ext cx="280987" cy="928694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96868" y="458021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각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열 별 표준편차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문제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08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연산 </a:t>
            </a:r>
            <a:r>
              <a:rPr lang="en-US" altLang="ko-KR" sz="3200" dirty="0" smtClean="0">
                <a:solidFill>
                  <a:schemeClr val="bg1"/>
                </a:solidFill>
              </a:rPr>
              <a:t>&amp; comparison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복합문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1" y="1178094"/>
            <a:ext cx="5282670" cy="3246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8" y="1129234"/>
            <a:ext cx="4792671" cy="45390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04452" y="1986116"/>
            <a:ext cx="1248696" cy="23597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84359" y="1955972"/>
            <a:ext cx="1700120" cy="23597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3" y="1118211"/>
            <a:ext cx="7108563" cy="538556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두 개 이상의</a:t>
            </a:r>
            <a:r>
              <a:rPr lang="en-US" altLang="ko-KR" sz="3200" dirty="0" smtClean="0">
                <a:solidFill>
                  <a:schemeClr val="bg1"/>
                </a:solidFill>
              </a:rPr>
              <a:t> comparison </a:t>
            </a:r>
            <a:r>
              <a:rPr lang="ko-KR" altLang="en-US" sz="3200" dirty="0" smtClean="0">
                <a:solidFill>
                  <a:schemeClr val="bg1"/>
                </a:solidFill>
              </a:rPr>
              <a:t>결과 합치기 </a:t>
            </a:r>
            <a:r>
              <a:rPr lang="en-US" altLang="ko-KR" sz="3200" dirty="0" smtClean="0">
                <a:solidFill>
                  <a:schemeClr val="bg1"/>
                </a:solidFill>
              </a:rPr>
              <a:t>(and, or)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97274" y="4933950"/>
            <a:ext cx="674797" cy="7747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88014" y="4918075"/>
            <a:ext cx="546100" cy="7747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7274" y="6223000"/>
            <a:ext cx="674797" cy="296646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88014" y="6207125"/>
            <a:ext cx="546100" cy="296646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32963" y="344165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and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2963" y="36988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or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61" y="1565263"/>
            <a:ext cx="9361421" cy="421958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comparison </a:t>
            </a:r>
            <a:r>
              <a:rPr lang="ko-KR" altLang="en-US" sz="3200" dirty="0" smtClean="0">
                <a:solidFill>
                  <a:schemeClr val="bg1"/>
                </a:solidFill>
              </a:rPr>
              <a:t>결과의 반대 가져오기 </a:t>
            </a:r>
            <a:r>
              <a:rPr lang="en-US" altLang="ko-KR" sz="3200" dirty="0" smtClean="0">
                <a:solidFill>
                  <a:schemeClr val="bg1"/>
                </a:solidFill>
              </a:rPr>
              <a:t>(not)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937" y="958935"/>
            <a:ext cx="1011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4,8,12,16,20,…,40 </a:t>
            </a:r>
            <a:r>
              <a:rPr lang="ko-KR" altLang="en-US" sz="2800" dirty="0" smtClean="0"/>
              <a:t>의 각 값의 제곱들 중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의 배수의 개수는</a:t>
            </a:r>
            <a:r>
              <a:rPr lang="en-US" altLang="ko-KR" sz="2800" dirty="0" smtClean="0"/>
              <a:t>?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8" y="1755763"/>
            <a:ext cx="9786082" cy="42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40" y="832169"/>
            <a:ext cx="11202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randint</a:t>
            </a:r>
            <a:r>
              <a:rPr lang="en-US" altLang="ko-KR" sz="2800" dirty="0" smtClean="0"/>
              <a:t>(1,11) </a:t>
            </a:r>
            <a:r>
              <a:rPr lang="ko-KR" altLang="en-US" sz="2800" dirty="0" smtClean="0"/>
              <a:t>함수로</a:t>
            </a:r>
            <a:r>
              <a:rPr lang="en-US" altLang="ko-KR" sz="2800" dirty="0" smtClean="0"/>
              <a:t> 3 by 3 matrix</a:t>
            </a:r>
            <a:r>
              <a:rPr lang="ko-KR" altLang="en-US" sz="2800" dirty="0" smtClean="0"/>
              <a:t>를 만들고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을 제외한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의 배수의 개수를 구하시오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9" y="2235256"/>
            <a:ext cx="2425021" cy="23506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29734" y="2430901"/>
            <a:ext cx="358408" cy="38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61925" y="3524505"/>
            <a:ext cx="358408" cy="38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604" y="3997788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22" y="1372892"/>
            <a:ext cx="4343417" cy="52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np.nan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40" y="832169"/>
            <a:ext cx="11202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nan: not a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특히 파일을 읽을 시에 비어있는 경우는 </a:t>
            </a:r>
            <a:r>
              <a:rPr lang="en-US" altLang="ko-KR" sz="2800" dirty="0" err="1" smtClean="0"/>
              <a:t>np.nan</a:t>
            </a:r>
            <a:r>
              <a:rPr lang="ko-KR" altLang="en-US" sz="2800" dirty="0" smtClean="0"/>
              <a:t>으로 </a:t>
            </a:r>
            <a:r>
              <a:rPr lang="ko-KR" altLang="en-US" sz="2800" dirty="0" err="1" smtClean="0"/>
              <a:t>채워짐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7011106" y="2304335"/>
            <a:ext cx="3999793" cy="70807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nan</a:t>
            </a:r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아닌 </a:t>
            </a:r>
            <a:r>
              <a:rPr lang="en-US" altLang="ko-KR" dirty="0" smtClean="0">
                <a:solidFill>
                  <a:schemeClr val="tx1"/>
                </a:solidFill>
              </a:rPr>
              <a:t>element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chemeClr val="tx1"/>
                </a:solidFill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dirty="0" smtClean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많이 사용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74620" y="1928007"/>
            <a:ext cx="5950923" cy="3834618"/>
            <a:chOff x="512745" y="2123270"/>
            <a:chExt cx="5950923" cy="383461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745" y="2123270"/>
              <a:ext cx="5950923" cy="383461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094027" y="2946400"/>
              <a:ext cx="904886" cy="222250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94027" y="3754579"/>
              <a:ext cx="1755786" cy="218933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94027" y="3485891"/>
              <a:ext cx="1755786" cy="21893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21720" y="3207676"/>
              <a:ext cx="1755786" cy="2189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011106" y="3323124"/>
            <a:ext cx="3999793" cy="37287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nan</a:t>
            </a:r>
            <a:r>
              <a:rPr lang="ko-KR" altLang="en-US" dirty="0" smtClean="0">
                <a:solidFill>
                  <a:schemeClr val="tx1"/>
                </a:solidFill>
              </a:rPr>
              <a:t>인</a:t>
            </a:r>
            <a:r>
              <a:rPr lang="en-US" altLang="ko-KR" dirty="0" smtClean="0">
                <a:solidFill>
                  <a:schemeClr val="tx1"/>
                </a:solidFill>
              </a:rPr>
              <a:t> element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chemeClr val="tx1"/>
                </a:solidFill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dirty="0" smtClean="0">
                <a:solidFill>
                  <a:schemeClr val="tx1"/>
                </a:solidFill>
              </a:rPr>
              <a:t>return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11105" y="3831508"/>
            <a:ext cx="3999793" cy="372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동작하지 않음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주의사항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707</Words>
  <Application>Microsoft Office PowerPoint</Application>
  <PresentationFormat>와이드스크린</PresentationFormat>
  <Paragraphs>102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2022년 1학기 파이썬데이터분석</vt:lpstr>
      <vt:lpstr>7 주차</vt:lpstr>
      <vt:lpstr>comparisons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Boolean 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fancy 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추가문제</vt:lpstr>
      <vt:lpstr>PowerPoint 프레젠테이션</vt:lpstr>
      <vt:lpstr>주어진 array의 0행이 5명의 수학점수, 1행이 5명의 영어점수 2행이 다섯명의 나이 일때, 영어보다 수학 점수가 큰 사람의 나이의 합은?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746</cp:revision>
  <dcterms:created xsi:type="dcterms:W3CDTF">2017-09-01T05:40:26Z</dcterms:created>
  <dcterms:modified xsi:type="dcterms:W3CDTF">2022-04-15T02:09:45Z</dcterms:modified>
</cp:coreProperties>
</file>