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45" r:id="rId2"/>
    <p:sldId id="472" r:id="rId3"/>
    <p:sldId id="473" r:id="rId4"/>
    <p:sldId id="477" r:id="rId5"/>
    <p:sldId id="478" r:id="rId6"/>
    <p:sldId id="482" r:id="rId7"/>
    <p:sldId id="479" r:id="rId8"/>
    <p:sldId id="480" r:id="rId9"/>
    <p:sldId id="481" r:id="rId10"/>
    <p:sldId id="344" r:id="rId11"/>
  </p:sldIdLst>
  <p:sldSz cx="9144000" cy="6858000" type="screen4x3"/>
  <p:notesSz cx="6858000" cy="9144000"/>
  <p:custDataLst>
    <p:tags r:id="rId13"/>
  </p:custDataLst>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0945A7"/>
    <a:srgbClr val="8E4EBE"/>
    <a:srgbClr val="00FFFF"/>
    <a:srgbClr val="0D64F1"/>
    <a:srgbClr val="0099FF"/>
    <a:srgbClr val="005DAA"/>
    <a:srgbClr val="0073D2"/>
    <a:srgbClr val="003E6A"/>
    <a:srgbClr val="575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9248" autoAdjust="0"/>
    <p:restoredTop sz="97959" autoAdjust="0"/>
  </p:normalViewPr>
  <p:slideViewPr>
    <p:cSldViewPr snapToGrid="0">
      <p:cViewPr varScale="1">
        <p:scale>
          <a:sx n="127" d="100"/>
          <a:sy n="127" d="100"/>
        </p:scale>
        <p:origin x="-204" y="-96"/>
      </p:cViewPr>
      <p:guideLst>
        <p:guide orient="horz" pos="3132"/>
        <p:guide orient="horz" pos="3455"/>
        <p:guide orient="horz" pos="3530"/>
        <p:guide orient="horz" pos="3854"/>
        <p:guide orient="horz" pos="3921"/>
        <p:guide orient="horz" pos="4244"/>
        <p:guide orient="horz" pos="291"/>
        <p:guide pos="4507"/>
        <p:guide pos="555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181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6C2B205D-311F-449C-BC2F-DB011333AA54}" type="slidenum">
              <a:rPr lang="en-US"/>
              <a:pPr>
                <a:defRPr/>
              </a:pPr>
              <a:t>‹#›</a:t>
            </a:fld>
            <a:endParaRPr lang="en-US"/>
          </a:p>
        </p:txBody>
      </p:sp>
    </p:spTree>
    <p:extLst>
      <p:ext uri="{BB962C8B-B14F-4D97-AF65-F5344CB8AC3E}">
        <p14:creationId xmlns:p14="http://schemas.microsoft.com/office/powerpoint/2010/main" val="4066186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 1]">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27" name="Text Placeholder 32"/>
          <p:cNvSpPr>
            <a:spLocks noGrp="1"/>
          </p:cNvSpPr>
          <p:nvPr>
            <p:ph type="body" sz="quarter" idx="14" hasCustomPrompt="1"/>
          </p:nvPr>
        </p:nvSpPr>
        <p:spPr>
          <a:xfrm>
            <a:off x="3885634"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28" name="Text Placeholder 37"/>
          <p:cNvSpPr>
            <a:spLocks noGrp="1"/>
          </p:cNvSpPr>
          <p:nvPr>
            <p:ph type="body" sz="quarter" idx="15" hasCustomPrompt="1"/>
          </p:nvPr>
        </p:nvSpPr>
        <p:spPr>
          <a:xfrm>
            <a:off x="3886164" y="4722131"/>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29" name="Text Placeholder 40"/>
          <p:cNvSpPr>
            <a:spLocks noGrp="1"/>
          </p:cNvSpPr>
          <p:nvPr>
            <p:ph type="body" sz="quarter" idx="16" hasCustomPrompt="1"/>
          </p:nvPr>
        </p:nvSpPr>
        <p:spPr>
          <a:xfrm>
            <a:off x="3886164" y="5222875"/>
            <a:ext cx="4972726" cy="381000"/>
          </a:xfr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30" name="Text Placeholder 43"/>
          <p:cNvSpPr>
            <a:spLocks noGrp="1"/>
          </p:cNvSpPr>
          <p:nvPr>
            <p:ph type="body" sz="quarter" idx="17" hasCustomPrompt="1"/>
          </p:nvPr>
        </p:nvSpPr>
        <p:spPr>
          <a:xfrm>
            <a:off x="3894625"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15" name="Text Placeholder 14"/>
          <p:cNvSpPr>
            <a:spLocks noGrp="1"/>
          </p:cNvSpPr>
          <p:nvPr>
            <p:ph type="body" sz="quarter" idx="22" hasCustomPrompt="1"/>
          </p:nvPr>
        </p:nvSpPr>
        <p:spPr>
          <a:xfrm>
            <a:off x="0" y="4972050"/>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17" name="Text Placeholder 16"/>
          <p:cNvSpPr>
            <a:spLocks noGrp="1"/>
          </p:cNvSpPr>
          <p:nvPr>
            <p:ph type="body" sz="quarter" idx="23" hasCustomPrompt="1"/>
          </p:nvPr>
        </p:nvSpPr>
        <p:spPr>
          <a:xfrm>
            <a:off x="0"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19" name="Text Placeholder 18"/>
          <p:cNvSpPr>
            <a:spLocks noGrp="1"/>
          </p:cNvSpPr>
          <p:nvPr>
            <p:ph type="body" sz="quarter" idx="24" hasCustomPrompt="1"/>
          </p:nvPr>
        </p:nvSpPr>
        <p:spPr>
          <a:xfrm>
            <a:off x="0"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 2]">
    <p:spTree>
      <p:nvGrpSpPr>
        <p:cNvPr id="1" name=""/>
        <p:cNvGrpSpPr/>
        <p:nvPr/>
      </p:nvGrpSpPr>
      <p:grpSpPr>
        <a:xfrm>
          <a:off x="0" y="0"/>
          <a:ext cx="0" cy="0"/>
          <a:chOff x="0" y="0"/>
          <a:chExt cx="0" cy="0"/>
        </a:xfrm>
      </p:grpSpPr>
      <p:pic>
        <p:nvPicPr>
          <p:cNvPr id="11" name="Picture 10" descr="noc_performance_graphic[3].png"/>
          <p:cNvPicPr>
            <a:picLocks noChangeAspect="1"/>
          </p:cNvPicPr>
          <p:nvPr userDrawn="1"/>
        </p:nvPicPr>
        <p:blipFill>
          <a:blip r:embed="rId2" cstate="print"/>
          <a:srcRect l="66733"/>
          <a:stretch>
            <a:fillRect/>
          </a:stretch>
        </p:blipFill>
        <p:spPr>
          <a:xfrm>
            <a:off x="0" y="0"/>
            <a:ext cx="1394126" cy="6858000"/>
          </a:xfrm>
          <a:prstGeom prst="rect">
            <a:avLst/>
          </a:prstGeom>
        </p:spPr>
      </p:pic>
      <p:sp>
        <p:nvSpPr>
          <p:cNvPr id="13" name="Title 4"/>
          <p:cNvSpPr>
            <a:spLocks noGrp="1"/>
          </p:cNvSpPr>
          <p:nvPr>
            <p:ph type="ctrTitle" hasCustomPrompt="1"/>
          </p:nvPr>
        </p:nvSpPr>
        <p:spPr>
          <a:xfrm>
            <a:off x="1562100" y="1231163"/>
            <a:ext cx="7295369"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14" name="Text Placeholder 32"/>
          <p:cNvSpPr>
            <a:spLocks noGrp="1"/>
          </p:cNvSpPr>
          <p:nvPr>
            <p:ph type="body" sz="quarter" idx="14" hasCustomPrompt="1"/>
          </p:nvPr>
        </p:nvSpPr>
        <p:spPr>
          <a:xfrm>
            <a:off x="3885634"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15" name="Text Placeholder 37"/>
          <p:cNvSpPr>
            <a:spLocks noGrp="1"/>
          </p:cNvSpPr>
          <p:nvPr>
            <p:ph type="body" sz="quarter" idx="15" hasCustomPrompt="1"/>
          </p:nvPr>
        </p:nvSpPr>
        <p:spPr>
          <a:xfrm>
            <a:off x="3886164" y="4722131"/>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16" name="Text Placeholder 40"/>
          <p:cNvSpPr>
            <a:spLocks noGrp="1"/>
          </p:cNvSpPr>
          <p:nvPr>
            <p:ph type="body" sz="quarter" idx="16" hasCustomPrompt="1"/>
          </p:nvPr>
        </p:nvSpPr>
        <p:spPr>
          <a:xfrm>
            <a:off x="3886164" y="5222875"/>
            <a:ext cx="4972726" cy="381000"/>
          </a:xfr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17" name="Text Placeholder 43"/>
          <p:cNvSpPr>
            <a:spLocks noGrp="1"/>
          </p:cNvSpPr>
          <p:nvPr>
            <p:ph type="body" sz="quarter" idx="17" hasCustomPrompt="1"/>
          </p:nvPr>
        </p:nvSpPr>
        <p:spPr>
          <a:xfrm>
            <a:off x="3894625"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18" name="Picture 17"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19"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20"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21" name="Text Placeholder 14"/>
          <p:cNvSpPr>
            <a:spLocks noGrp="1"/>
          </p:cNvSpPr>
          <p:nvPr>
            <p:ph type="body" sz="quarter" idx="22" hasCustomPrompt="1"/>
          </p:nvPr>
        </p:nvSpPr>
        <p:spPr>
          <a:xfrm>
            <a:off x="0" y="4972050"/>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22" name="Text Placeholder 16"/>
          <p:cNvSpPr>
            <a:spLocks noGrp="1"/>
          </p:cNvSpPr>
          <p:nvPr>
            <p:ph type="body" sz="quarter" idx="23" hasCustomPrompt="1"/>
          </p:nvPr>
        </p:nvSpPr>
        <p:spPr>
          <a:xfrm>
            <a:off x="0"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23" name="Text Placeholder 18"/>
          <p:cNvSpPr>
            <a:spLocks noGrp="1"/>
          </p:cNvSpPr>
          <p:nvPr>
            <p:ph type="body" sz="quarter" idx="24" hasCustomPrompt="1"/>
          </p:nvPr>
        </p:nvSpPr>
        <p:spPr>
          <a:xfrm>
            <a:off x="0"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pic>
        <p:nvPicPr>
          <p:cNvPr id="24" name="Picture 23" descr="noc_blue_AI-01.png"/>
          <p:cNvPicPr>
            <a:picLocks noChangeAspect="1"/>
          </p:cNvPicPr>
          <p:nvPr userDrawn="1"/>
        </p:nvPicPr>
        <p:blipFill>
          <a:blip r:embed="rId4" cstate="print"/>
          <a:stretch>
            <a:fillRect/>
          </a:stretch>
        </p:blipFill>
        <p:spPr>
          <a:xfrm>
            <a:off x="1350259" y="469391"/>
            <a:ext cx="2169250" cy="60502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14" name="Rectangle 13"/>
          <p:cNvSpPr/>
          <p:nvPr userDrawn="1"/>
        </p:nvSpPr>
        <p:spPr>
          <a:xfrm>
            <a:off x="0" y="0"/>
            <a:ext cx="9144000" cy="6858000"/>
          </a:xfrm>
          <a:prstGeom prst="rect">
            <a:avLst/>
          </a:prstGeom>
          <a:solidFill>
            <a:schemeClr val="bg1">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 Placeholder 43"/>
          <p:cNvSpPr>
            <a:spLocks noGrp="1"/>
          </p:cNvSpPr>
          <p:nvPr>
            <p:ph type="body" sz="quarter" idx="17" hasCustomPrompt="1"/>
          </p:nvPr>
        </p:nvSpPr>
        <p:spPr>
          <a:xfrm>
            <a:off x="3444240" y="3200400"/>
            <a:ext cx="5410297"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Section Break (Click to Add Title)</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1402080"/>
            <a:ext cx="8382000" cy="4524333"/>
          </a:xfrm>
        </p:spPr>
        <p:txBody>
          <a:bodyPr/>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89"/>
          <p:cNvSpPr>
            <a:spLocks noGrp="1" noChangeArrowheads="1"/>
          </p:cNvSpPr>
          <p:nvPr>
            <p:ph type="sldNum" sz="quarter" idx="11"/>
          </p:nvPr>
        </p:nvSpPr>
        <p:spPr>
          <a:ln/>
        </p:spPr>
        <p:txBody>
          <a:bodyPr/>
          <a:lstStyle>
            <a:lvl1pPr>
              <a:defRPr/>
            </a:lvl1pPr>
          </a:lstStyle>
          <a:p>
            <a:fld id="{F6EFC63E-F8D9-44BB-A462-AC735E845F95}" type="slidenum">
              <a:rPr lang="en-US"/>
              <a:pPr/>
              <a:t>‹#›</a:t>
            </a:fld>
            <a:endParaRPr lang="en-US"/>
          </a:p>
        </p:txBody>
      </p:sp>
      <p:sp>
        <p:nvSpPr>
          <p:cNvPr id="6"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0545"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89"/>
          <p:cNvSpPr>
            <a:spLocks noGrp="1" noChangeArrowheads="1"/>
          </p:cNvSpPr>
          <p:nvPr>
            <p:ph type="sldNum" sz="quarter" idx="11"/>
          </p:nvPr>
        </p:nvSpPr>
        <p:spPr>
          <a:ln/>
        </p:spPr>
        <p:txBody>
          <a:bodyPr/>
          <a:lstStyle>
            <a:lvl1pPr>
              <a:defRPr/>
            </a:lvl1pPr>
          </a:lstStyle>
          <a:p>
            <a:fld id="{BE6D4B03-E339-4C9D-AC39-0BD7C921B5B0}" type="slidenum">
              <a:rPr lang="en-US"/>
              <a:pPr/>
              <a:t>‹#›</a:t>
            </a:fld>
            <a:endParaRPr lang="en-US"/>
          </a:p>
        </p:txBody>
      </p:sp>
      <p:sp>
        <p:nvSpPr>
          <p:cNvPr id="7"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pic>
        <p:nvPicPr>
          <p:cNvPr id="5" name="Picture 4" descr="noc_blue_AI-01.png"/>
          <p:cNvPicPr>
            <a:picLocks noChangeAspect="1"/>
          </p:cNvPicPr>
          <p:nvPr userDrawn="1"/>
        </p:nvPicPr>
        <p:blipFill>
          <a:blip r:embed="rId2" cstate="print"/>
          <a:stretch>
            <a:fillRect/>
          </a:stretch>
        </p:blipFill>
        <p:spPr>
          <a:xfrm>
            <a:off x="774452" y="2369821"/>
            <a:ext cx="7595096" cy="211835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Slide Number Placeholder 3"/>
          <p:cNvSpPr>
            <a:spLocks noGrp="1"/>
          </p:cNvSpPr>
          <p:nvPr>
            <p:ph type="sldNum" sz="quarter" idx="11"/>
          </p:nvPr>
        </p:nvSpPr>
        <p:spPr/>
        <p:txBody>
          <a:bodyPr/>
          <a:lstStyle/>
          <a:p>
            <a:fld id="{8E41F33A-8A61-4937-A58C-46521EFFC1C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67640"/>
            <a:ext cx="6705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800" y="1402080"/>
            <a:ext cx="8389034" cy="45243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smtClean="0">
                <a:latin typeface="Arial Narrow" pitchFamily="34" charset="0"/>
              </a:defRPr>
            </a:lvl1pPr>
          </a:lstStyle>
          <a:p>
            <a:pPr>
              <a:defRPr/>
            </a:pPr>
            <a:endParaRPr lang="en-US" dirty="0"/>
          </a:p>
        </p:txBody>
      </p:sp>
      <p:sp>
        <p:nvSpPr>
          <p:cNvPr id="1113" name="Rectangle 89"/>
          <p:cNvSpPr>
            <a:spLocks noGrp="1" noChangeArrowheads="1"/>
          </p:cNvSpPr>
          <p:nvPr>
            <p:ph type="sldNum" sz="quarter" idx="4"/>
          </p:nvPr>
        </p:nvSpPr>
        <p:spPr bwMode="auto">
          <a:xfrm>
            <a:off x="28411" y="6477000"/>
            <a:ext cx="400378" cy="297651"/>
          </a:xfrm>
          <a:prstGeom prst="rect">
            <a:avLst/>
          </a:prstGeom>
          <a:noFill/>
          <a:ln w="9525">
            <a:noFill/>
            <a:miter lim="800000"/>
            <a:headEnd/>
            <a:tailEnd/>
          </a:ln>
          <a:effectLst/>
        </p:spPr>
        <p:txBody>
          <a:bodyPr vert="horz" wrap="none" lIns="96653" tIns="48326" rIns="96653" bIns="48326" numCol="1" anchor="t" anchorCtr="0" compatLnSpc="1">
            <a:prstTxWarp prst="textNoShape">
              <a:avLst/>
            </a:prstTxWarp>
            <a:spAutoFit/>
          </a:bodyPr>
          <a:lstStyle>
            <a:lvl1pPr algn="ctr">
              <a:defRPr sz="1300">
                <a:solidFill>
                  <a:srgbClr val="000000"/>
                </a:solidFill>
                <a:latin typeface="Arial" charset="0"/>
              </a:defRPr>
            </a:lvl1pPr>
          </a:lstStyle>
          <a:p>
            <a:fld id="{8E41F33A-8A61-4937-A58C-46521EFFC1C2}" type="slidenum">
              <a:rPr lang="en-US"/>
              <a:pPr/>
              <a:t>‹#›</a:t>
            </a:fld>
            <a:endParaRPr lang="en-US" dirty="0"/>
          </a:p>
        </p:txBody>
      </p:sp>
      <p:cxnSp>
        <p:nvCxnSpPr>
          <p:cNvPr id="12" name="Straight Connector 11"/>
          <p:cNvCxnSpPr/>
          <p:nvPr/>
        </p:nvCxnSpPr>
        <p:spPr>
          <a:xfrm>
            <a:off x="0" y="1026938"/>
            <a:ext cx="9144000" cy="0"/>
          </a:xfrm>
          <a:prstGeom prst="line">
            <a:avLst/>
          </a:prstGeom>
          <a:ln w="47625">
            <a:solidFill>
              <a:srgbClr val="005DAA"/>
            </a:solidFill>
          </a:ln>
        </p:spPr>
        <p:style>
          <a:lnRef idx="1">
            <a:schemeClr val="accent1"/>
          </a:lnRef>
          <a:fillRef idx="0">
            <a:schemeClr val="accent1"/>
          </a:fillRef>
          <a:effectRef idx="0">
            <a:schemeClr val="accent1"/>
          </a:effectRef>
          <a:fontRef idx="minor">
            <a:schemeClr val="tx1"/>
          </a:fontRef>
        </p:style>
      </p:cxnSp>
      <p:pic>
        <p:nvPicPr>
          <p:cNvPr id="9" name="Picture 109" descr="noc_logo blue"/>
          <p:cNvPicPr>
            <a:picLocks noChangeAspect="1" noChangeArrowheads="1"/>
          </p:cNvPicPr>
          <p:nvPr userDrawn="1"/>
        </p:nvPicPr>
        <p:blipFill>
          <a:blip r:embed="rId10" cstate="screen"/>
          <a:srcRect/>
          <a:stretch>
            <a:fillRect/>
          </a:stretch>
        </p:blipFill>
        <p:spPr bwMode="auto">
          <a:xfrm>
            <a:off x="7146925" y="381000"/>
            <a:ext cx="1768475" cy="307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61" r:id="rId4"/>
    <p:sldLayoutId id="2147483663" r:id="rId5"/>
    <p:sldLayoutId id="2147483672" r:id="rId6"/>
    <p:sldLayoutId id="2147483666" r:id="rId7"/>
    <p:sldLayoutId id="2147483675" r:id="rId8"/>
  </p:sldLayoutIdLst>
  <p:hf hdr="0" ftr="0" dt="0"/>
  <p:txStyles>
    <p:title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p:titleStyle>
    <p:bodyStyle>
      <a:lvl1pPr marL="230188" indent="-230188" algn="l" rtl="0" eaLnBrk="1" fontAlgn="base" hangingPunct="1">
        <a:spcBef>
          <a:spcPts val="2400"/>
        </a:spcBef>
        <a:spcAft>
          <a:spcPct val="0"/>
        </a:spcAft>
        <a:buChar char="•"/>
        <a:defRPr sz="2000">
          <a:solidFill>
            <a:schemeClr val="tx1"/>
          </a:solidFill>
          <a:latin typeface="Arial" pitchFamily="34" charset="0"/>
          <a:ea typeface="+mn-ea"/>
          <a:cs typeface="Arial" pitchFamily="34" charset="0"/>
        </a:defRPr>
      </a:lvl1pPr>
      <a:lvl2pPr marL="684213" indent="-227013" algn="l" rtl="0" eaLnBrk="1" fontAlgn="base" hangingPunct="1">
        <a:spcBef>
          <a:spcPts val="600"/>
        </a:spcBef>
        <a:spcAft>
          <a:spcPct val="0"/>
        </a:spcAft>
        <a:buChar char="–"/>
        <a:defRPr sz="1600">
          <a:solidFill>
            <a:schemeClr val="tx1"/>
          </a:solidFill>
          <a:latin typeface="Arial" pitchFamily="34" charset="0"/>
          <a:cs typeface="Arial" pitchFamily="34" charset="0"/>
        </a:defRPr>
      </a:lvl2pPr>
      <a:lvl3pPr marL="10874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3pPr>
      <a:lvl4pPr marL="1541463" indent="-169863" algn="l" rtl="0" eaLnBrk="1" fontAlgn="base" hangingPunct="1">
        <a:spcBef>
          <a:spcPts val="600"/>
        </a:spcBef>
        <a:spcAft>
          <a:spcPct val="0"/>
        </a:spcAft>
        <a:buChar char="–"/>
        <a:defRPr sz="1600">
          <a:solidFill>
            <a:schemeClr val="tx1"/>
          </a:solidFill>
          <a:latin typeface="Arial" pitchFamily="34" charset="0"/>
          <a:cs typeface="Arial" pitchFamily="34" charset="0"/>
        </a:defRPr>
      </a:lvl4pPr>
      <a:lvl5pPr marL="20018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1700">
          <a:solidFill>
            <a:schemeClr val="tx1"/>
          </a:solidFill>
          <a:latin typeface="+mn-lt"/>
          <a:cs typeface="+mn-cs"/>
        </a:defRPr>
      </a:lvl6pPr>
      <a:lvl7pPr marL="2971800" indent="-228600" algn="l" rtl="0" eaLnBrk="1" fontAlgn="base" hangingPunct="1">
        <a:spcBef>
          <a:spcPct val="20000"/>
        </a:spcBef>
        <a:spcAft>
          <a:spcPct val="0"/>
        </a:spcAft>
        <a:buChar char="»"/>
        <a:defRPr sz="1700">
          <a:solidFill>
            <a:schemeClr val="tx1"/>
          </a:solidFill>
          <a:latin typeface="+mn-lt"/>
          <a:cs typeface="+mn-cs"/>
        </a:defRPr>
      </a:lvl7pPr>
      <a:lvl8pPr marL="3429000" indent="-228600" algn="l" rtl="0" eaLnBrk="1" fontAlgn="base" hangingPunct="1">
        <a:spcBef>
          <a:spcPct val="20000"/>
        </a:spcBef>
        <a:spcAft>
          <a:spcPct val="0"/>
        </a:spcAft>
        <a:buChar char="»"/>
        <a:defRPr sz="1700">
          <a:solidFill>
            <a:schemeClr val="tx1"/>
          </a:solidFill>
          <a:latin typeface="+mn-lt"/>
          <a:cs typeface="+mn-cs"/>
        </a:defRPr>
      </a:lvl8pPr>
      <a:lvl9pPr marL="3886200" indent="-228600" algn="l" rtl="0" eaLnBrk="1" fontAlgn="base" hangingPunct="1">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p:txBody>
          <a:bodyPr/>
          <a:lstStyle/>
          <a:p>
            <a:r>
              <a:rPr lang="en-US" dirty="0" smtClean="0"/>
              <a:t>IMU Output Data</a:t>
            </a:r>
            <a:endParaRPr lang="en-US" dirty="0"/>
          </a:p>
        </p:txBody>
      </p:sp>
      <p:sp>
        <p:nvSpPr>
          <p:cNvPr id="43" name="Text Placeholder 42"/>
          <p:cNvSpPr>
            <a:spLocks noGrp="1"/>
          </p:cNvSpPr>
          <p:nvPr>
            <p:ph type="body" sz="quarter" idx="14"/>
          </p:nvPr>
        </p:nvSpPr>
        <p:spPr/>
        <p:txBody>
          <a:bodyPr/>
          <a:lstStyle/>
          <a:p>
            <a:r>
              <a:rPr lang="en-US" dirty="0" smtClean="0"/>
              <a:t>13 October 2014</a:t>
            </a:r>
            <a:endParaRPr lang="en-US" dirty="0"/>
          </a:p>
        </p:txBody>
      </p:sp>
      <p:sp>
        <p:nvSpPr>
          <p:cNvPr id="44" name="Text Placeholder 43"/>
          <p:cNvSpPr>
            <a:spLocks noGrp="1"/>
          </p:cNvSpPr>
          <p:nvPr>
            <p:ph type="body" sz="quarter" idx="15"/>
          </p:nvPr>
        </p:nvSpPr>
        <p:spPr/>
        <p:txBody>
          <a:bodyPr/>
          <a:lstStyle/>
          <a:p>
            <a:r>
              <a:rPr lang="en-US" dirty="0" smtClean="0"/>
              <a:t>Patrick Healy</a:t>
            </a:r>
            <a:endParaRPr lang="en-US" dirty="0"/>
          </a:p>
        </p:txBody>
      </p:sp>
      <p:sp>
        <p:nvSpPr>
          <p:cNvPr id="45" name="Text Placeholder 44"/>
          <p:cNvSpPr>
            <a:spLocks noGrp="1"/>
          </p:cNvSpPr>
          <p:nvPr>
            <p:ph type="body" sz="quarter" idx="16"/>
          </p:nvPr>
        </p:nvSpPr>
        <p:spPr/>
        <p:txBody>
          <a:bodyPr/>
          <a:lstStyle/>
          <a:p>
            <a:r>
              <a:rPr lang="en-US" dirty="0" smtClean="0"/>
              <a:t>GN&amp;C</a:t>
            </a:r>
            <a:endParaRPr lang="en-US" dirty="0"/>
          </a:p>
        </p:txBody>
      </p:sp>
      <p:sp>
        <p:nvSpPr>
          <p:cNvPr id="46" name="Text Placeholder 45"/>
          <p:cNvSpPr>
            <a:spLocks noGrp="1"/>
          </p:cNvSpPr>
          <p:nvPr>
            <p:ph type="body" sz="quarter" idx="17"/>
          </p:nvPr>
        </p:nvSpPr>
        <p:spPr/>
        <p:txBody>
          <a:bodyPr/>
          <a:lstStyle/>
          <a:p>
            <a:r>
              <a:rPr lang="en-US" dirty="0"/>
              <a:t>iRobot</a:t>
            </a:r>
          </a:p>
        </p:txBody>
      </p:sp>
      <p:sp>
        <p:nvSpPr>
          <p:cNvPr id="47" name="Text Placeholder 46"/>
          <p:cNvSpPr>
            <a:spLocks noGrp="1"/>
          </p:cNvSpPr>
          <p:nvPr>
            <p:ph type="body" sz="quarter" idx="19"/>
          </p:nvPr>
        </p:nvSpPr>
        <p:spPr/>
        <p:txBody>
          <a:bodyPr/>
          <a:lstStyle/>
          <a:p>
            <a:r>
              <a:rPr lang="en-US" dirty="0" smtClean="0"/>
              <a:t>NORTHROP GRUMMAN PRIVATE/PROPRIETARY LEVEL 1</a:t>
            </a:r>
          </a:p>
          <a:p>
            <a:endParaRPr lang="en-US" dirty="0"/>
          </a:p>
        </p:txBody>
      </p:sp>
      <p:sp>
        <p:nvSpPr>
          <p:cNvPr id="48" name="Text Placeholder 47"/>
          <p:cNvSpPr>
            <a:spLocks noGrp="1"/>
          </p:cNvSpPr>
          <p:nvPr>
            <p:ph type="body" sz="quarter" idx="21"/>
          </p:nvPr>
        </p:nvSpPr>
        <p:spPr/>
        <p:txBody>
          <a:bodyPr/>
          <a:lstStyle/>
          <a:p>
            <a:r>
              <a:rPr lang="en-US" dirty="0" smtClean="0"/>
              <a:t>NORTHROP GRUMMAN PRIVATE/PROPRIETARY LEVEL 1</a:t>
            </a:r>
          </a:p>
        </p:txBody>
      </p:sp>
      <p:pic>
        <p:nvPicPr>
          <p:cNvPr id="9" name="Picture 8" descr="logos_r5.png"/>
          <p:cNvPicPr>
            <a:picLocks noChangeAspect="1"/>
          </p:cNvPicPr>
          <p:nvPr/>
        </p:nvPicPr>
        <p:blipFill>
          <a:blip r:embed="rId2" cstate="print"/>
          <a:stretch>
            <a:fillRect/>
          </a:stretch>
        </p:blipFill>
        <p:spPr>
          <a:xfrm>
            <a:off x="7750938" y="5550929"/>
            <a:ext cx="1253803" cy="111229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Test Notes</a:t>
            </a:r>
          </a:p>
        </p:txBody>
      </p:sp>
      <p:sp>
        <p:nvSpPr>
          <p:cNvPr id="7172" name="Rectangle 25"/>
          <p:cNvSpPr>
            <a:spLocks noGrp="1" noChangeArrowheads="1"/>
          </p:cNvSpPr>
          <p:nvPr>
            <p:ph idx="1"/>
          </p:nvPr>
        </p:nvSpPr>
        <p:spPr>
          <a:xfrm>
            <a:off x="327852" y="1148507"/>
            <a:ext cx="8382000" cy="5252293"/>
          </a:xfrm>
        </p:spPr>
        <p:txBody>
          <a:bodyPr>
            <a:normAutofit/>
          </a:bodyPr>
          <a:lstStyle/>
          <a:p>
            <a:r>
              <a:rPr lang="en-US" dirty="0" smtClean="0"/>
              <a:t>iRobot sped up and stopped in a straight line</a:t>
            </a:r>
          </a:p>
          <a:p>
            <a:pPr lvl="1"/>
            <a:r>
              <a:rPr lang="en-US" dirty="0" smtClean="0"/>
              <a:t>Two forward maneuvers initiated </a:t>
            </a:r>
          </a:p>
          <a:p>
            <a:pPr lvl="1"/>
            <a:r>
              <a:rPr lang="en-US" dirty="0" smtClean="0"/>
              <a:t>Two reverse maneuvers initiated</a:t>
            </a:r>
          </a:p>
          <a:p>
            <a:pPr lvl="1"/>
            <a:r>
              <a:rPr lang="en-US" dirty="0" smtClean="0"/>
              <a:t>No turns or rotations</a:t>
            </a:r>
          </a:p>
          <a:p>
            <a:pPr lvl="1"/>
            <a:r>
              <a:rPr lang="en-US" dirty="0" smtClean="0"/>
              <a:t>All movement expected in the body x-axis</a:t>
            </a:r>
          </a:p>
          <a:p>
            <a:pPr lvl="1"/>
            <a:r>
              <a:rPr lang="en-US" dirty="0" smtClean="0"/>
              <a:t>Total space traversed was &lt; 6 </a:t>
            </a:r>
            <a:r>
              <a:rPr lang="en-US" dirty="0" err="1" smtClean="0"/>
              <a:t>ft</a:t>
            </a:r>
            <a:endParaRPr lang="en-US" dirty="0" smtClean="0"/>
          </a:p>
          <a:p>
            <a:r>
              <a:rPr lang="en-US" dirty="0" smtClean="0"/>
              <a:t>IMU data</a:t>
            </a:r>
            <a:endParaRPr lang="en-US" dirty="0"/>
          </a:p>
          <a:p>
            <a:pPr lvl="1"/>
            <a:r>
              <a:rPr lang="en-US" dirty="0" smtClean="0"/>
              <a:t>Accelerometer and Gyro data is raw from the IMU at 50Hz</a:t>
            </a:r>
          </a:p>
          <a:p>
            <a:pPr lvl="2"/>
            <a:r>
              <a:rPr lang="en-US" dirty="0" smtClean="0"/>
              <a:t>Axial positions and velocities integrated from the IMU accelerometers (no filter used on raw data)</a:t>
            </a:r>
          </a:p>
          <a:p>
            <a:pPr lvl="1"/>
            <a:endParaRPr lang="en-US" dirty="0" smtClean="0"/>
          </a:p>
          <a:p>
            <a:pPr lvl="1"/>
            <a:endParaRPr lang="en-US" dirty="0" smtClean="0"/>
          </a:p>
          <a:p>
            <a:pPr marL="0" indent="0">
              <a:buNone/>
            </a:pPr>
            <a:endParaRPr lang="en-US" dirty="0" smtClean="0"/>
          </a:p>
          <a:p>
            <a:endParaRPr lang="en-US" dirty="0"/>
          </a:p>
          <a:p>
            <a:pPr lvl="2"/>
            <a:endParaRPr lang="en-US" dirty="0" smtClean="0"/>
          </a:p>
        </p:txBody>
      </p:sp>
      <p:sp>
        <p:nvSpPr>
          <p:cNvPr id="7" name="Slide Number Placeholder 6"/>
          <p:cNvSpPr>
            <a:spLocks noGrp="1"/>
          </p:cNvSpPr>
          <p:nvPr>
            <p:ph type="sldNum" sz="quarter" idx="11"/>
          </p:nvPr>
        </p:nvSpPr>
        <p:spPr/>
        <p:txBody>
          <a:bodyPr/>
          <a:lstStyle/>
          <a:p>
            <a:fld id="{F6EFC63E-F8D9-44BB-A462-AC735E845F95}" type="slidenum">
              <a:rPr lang="en-US" smtClean="0"/>
              <a:pPr/>
              <a:t>2</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Tree>
    <p:extLst>
      <p:ext uri="{BB962C8B-B14F-4D97-AF65-F5344CB8AC3E}">
        <p14:creationId xmlns:p14="http://schemas.microsoft.com/office/powerpoint/2010/main" val="21881221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Time</a:t>
            </a:r>
          </a:p>
        </p:txBody>
      </p:sp>
      <p:sp>
        <p:nvSpPr>
          <p:cNvPr id="7" name="Slide Number Placeholder 6"/>
          <p:cNvSpPr>
            <a:spLocks noGrp="1"/>
          </p:cNvSpPr>
          <p:nvPr>
            <p:ph type="sldNum" sz="quarter" idx="11"/>
          </p:nvPr>
        </p:nvSpPr>
        <p:spPr/>
        <p:txBody>
          <a:bodyPr/>
          <a:lstStyle/>
          <a:p>
            <a:fld id="{F6EFC63E-F8D9-44BB-A462-AC735E845F95}" type="slidenum">
              <a:rPr lang="en-US" smtClean="0"/>
              <a:pPr/>
              <a:t>3</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1" y="930275"/>
            <a:ext cx="843915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228995" y="4013702"/>
            <a:ext cx="2809102" cy="461665"/>
          </a:xfrm>
          <a:prstGeom prst="rect">
            <a:avLst/>
          </a:prstGeom>
          <a:solidFill>
            <a:schemeClr val="accent1"/>
          </a:solidFill>
        </p:spPr>
        <p:txBody>
          <a:bodyPr wrap="square" rtlCol="0">
            <a:spAutoFit/>
          </a:bodyPr>
          <a:lstStyle/>
          <a:p>
            <a:pPr marL="0" indent="0" algn="ctr">
              <a:buNone/>
            </a:pPr>
            <a:r>
              <a:rPr lang="en-US" sz="1200" dirty="0" smtClean="0">
                <a:solidFill>
                  <a:schemeClr val="bg1"/>
                </a:solidFill>
              </a:rPr>
              <a:t>Actual time to execute each iteration (Typically ~47 Hz)</a:t>
            </a:r>
          </a:p>
        </p:txBody>
      </p:sp>
    </p:spTree>
    <p:extLst>
      <p:ext uri="{BB962C8B-B14F-4D97-AF65-F5344CB8AC3E}">
        <p14:creationId xmlns:p14="http://schemas.microsoft.com/office/powerpoint/2010/main" val="232509557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Gyro Data</a:t>
            </a:r>
          </a:p>
        </p:txBody>
      </p:sp>
      <p:sp>
        <p:nvSpPr>
          <p:cNvPr id="7" name="Slide Number Placeholder 6"/>
          <p:cNvSpPr>
            <a:spLocks noGrp="1"/>
          </p:cNvSpPr>
          <p:nvPr>
            <p:ph type="sldNum" sz="quarter" idx="11"/>
          </p:nvPr>
        </p:nvSpPr>
        <p:spPr/>
        <p:txBody>
          <a:bodyPr/>
          <a:lstStyle/>
          <a:p>
            <a:fld id="{F6EFC63E-F8D9-44BB-A462-AC735E845F95}" type="slidenum">
              <a:rPr lang="en-US" smtClean="0"/>
              <a:pPr/>
              <a:t>4</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990600"/>
            <a:ext cx="843915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901612" y="3053937"/>
            <a:ext cx="1098378"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iRobot at rest</a:t>
            </a:r>
            <a:endParaRPr lang="en-US" sz="1200" dirty="0">
              <a:latin typeface="Arial" pitchFamily="34" charset="0"/>
              <a:cs typeface="Arial" pitchFamily="34" charset="0"/>
            </a:endParaRPr>
          </a:p>
        </p:txBody>
      </p:sp>
      <p:cxnSp>
        <p:nvCxnSpPr>
          <p:cNvPr id="11" name="Straight Arrow Connector 10"/>
          <p:cNvCxnSpPr>
            <a:stCxn id="10" idx="2"/>
          </p:cNvCxnSpPr>
          <p:nvPr/>
        </p:nvCxnSpPr>
        <p:spPr>
          <a:xfrm flipH="1">
            <a:off x="3322320" y="3330936"/>
            <a:ext cx="1128481" cy="5628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2"/>
          </p:cNvCxnSpPr>
          <p:nvPr/>
        </p:nvCxnSpPr>
        <p:spPr>
          <a:xfrm>
            <a:off x="4450801" y="3330936"/>
            <a:ext cx="549189" cy="6517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p:cNvCxnSpPr>
          <p:nvPr/>
        </p:nvCxnSpPr>
        <p:spPr>
          <a:xfrm>
            <a:off x="4450801" y="3330936"/>
            <a:ext cx="2264959" cy="6517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54982" y="2401670"/>
            <a:ext cx="1148071"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Forward Drive</a:t>
            </a:r>
            <a:endParaRPr lang="en-US" sz="1200" dirty="0">
              <a:latin typeface="Arial" pitchFamily="34" charset="0"/>
              <a:cs typeface="Arial" pitchFamily="34" charset="0"/>
            </a:endParaRPr>
          </a:p>
        </p:txBody>
      </p:sp>
      <p:sp>
        <p:nvSpPr>
          <p:cNvPr id="20" name="TextBox 19"/>
          <p:cNvSpPr txBox="1"/>
          <p:nvPr/>
        </p:nvSpPr>
        <p:spPr>
          <a:xfrm>
            <a:off x="3504102" y="2401669"/>
            <a:ext cx="1156086"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Reverse Drive</a:t>
            </a:r>
            <a:endParaRPr lang="en-US" sz="1200" dirty="0">
              <a:latin typeface="Arial" pitchFamily="34" charset="0"/>
              <a:cs typeface="Arial" pitchFamily="34" charset="0"/>
            </a:endParaRPr>
          </a:p>
        </p:txBody>
      </p:sp>
      <p:sp>
        <p:nvSpPr>
          <p:cNvPr id="21" name="TextBox 20"/>
          <p:cNvSpPr txBox="1"/>
          <p:nvPr/>
        </p:nvSpPr>
        <p:spPr>
          <a:xfrm>
            <a:off x="7029622" y="2401668"/>
            <a:ext cx="1156086"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Reverse Drive</a:t>
            </a:r>
            <a:endParaRPr lang="en-US" sz="1200" dirty="0">
              <a:latin typeface="Arial" pitchFamily="34" charset="0"/>
              <a:cs typeface="Arial" pitchFamily="34" charset="0"/>
            </a:endParaRPr>
          </a:p>
        </p:txBody>
      </p:sp>
      <p:sp>
        <p:nvSpPr>
          <p:cNvPr id="22" name="TextBox 21"/>
          <p:cNvSpPr txBox="1"/>
          <p:nvPr/>
        </p:nvSpPr>
        <p:spPr>
          <a:xfrm>
            <a:off x="5583280" y="2401670"/>
            <a:ext cx="1148071"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Forward Drive</a:t>
            </a:r>
            <a:endParaRPr lang="en-US" sz="1200" dirty="0">
              <a:latin typeface="Arial" pitchFamily="34" charset="0"/>
              <a:cs typeface="Arial" pitchFamily="34" charset="0"/>
            </a:endParaRPr>
          </a:p>
        </p:txBody>
      </p:sp>
      <p:cxnSp>
        <p:nvCxnSpPr>
          <p:cNvPr id="23" name="Straight Arrow Connector 22"/>
          <p:cNvCxnSpPr>
            <a:stCxn id="19" idx="0"/>
          </p:cNvCxnSpPr>
          <p:nvPr/>
        </p:nvCxnSpPr>
        <p:spPr>
          <a:xfrm flipH="1" flipV="1">
            <a:off x="2229017" y="1960880"/>
            <a:ext cx="1" cy="4407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0"/>
          </p:cNvCxnSpPr>
          <p:nvPr/>
        </p:nvCxnSpPr>
        <p:spPr>
          <a:xfrm flipV="1">
            <a:off x="4082145" y="1960880"/>
            <a:ext cx="1" cy="4407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0"/>
          </p:cNvCxnSpPr>
          <p:nvPr/>
        </p:nvCxnSpPr>
        <p:spPr>
          <a:xfrm flipV="1">
            <a:off x="6157316" y="2052320"/>
            <a:ext cx="101244" cy="3493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0"/>
          </p:cNvCxnSpPr>
          <p:nvPr/>
        </p:nvCxnSpPr>
        <p:spPr>
          <a:xfrm flipH="1" flipV="1">
            <a:off x="7233920" y="2023795"/>
            <a:ext cx="373745" cy="37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215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Accelerometer Data</a:t>
            </a:r>
          </a:p>
        </p:txBody>
      </p:sp>
      <p:sp>
        <p:nvSpPr>
          <p:cNvPr id="7" name="Slide Number Placeholder 6"/>
          <p:cNvSpPr>
            <a:spLocks noGrp="1"/>
          </p:cNvSpPr>
          <p:nvPr>
            <p:ph type="sldNum" sz="quarter" idx="11"/>
          </p:nvPr>
        </p:nvSpPr>
        <p:spPr/>
        <p:txBody>
          <a:bodyPr/>
          <a:lstStyle/>
          <a:p>
            <a:fld id="{F6EFC63E-F8D9-44BB-A462-AC735E845F95}" type="slidenum">
              <a:rPr lang="en-US" smtClean="0"/>
              <a:pPr/>
              <a:t>5</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101970"/>
            <a:ext cx="843915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901612" y="2992977"/>
            <a:ext cx="1098378"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iRobot at rest</a:t>
            </a:r>
            <a:endParaRPr lang="en-US" sz="1200" dirty="0">
              <a:latin typeface="Arial" pitchFamily="34" charset="0"/>
              <a:cs typeface="Arial" pitchFamily="34" charset="0"/>
            </a:endParaRPr>
          </a:p>
        </p:txBody>
      </p:sp>
      <p:cxnSp>
        <p:nvCxnSpPr>
          <p:cNvPr id="12" name="Straight Arrow Connector 11"/>
          <p:cNvCxnSpPr>
            <a:stCxn id="11" idx="2"/>
          </p:cNvCxnSpPr>
          <p:nvPr/>
        </p:nvCxnSpPr>
        <p:spPr>
          <a:xfrm flipH="1">
            <a:off x="3180080" y="3269976"/>
            <a:ext cx="1270721" cy="5628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2"/>
          </p:cNvCxnSpPr>
          <p:nvPr/>
        </p:nvCxnSpPr>
        <p:spPr>
          <a:xfrm>
            <a:off x="4450801" y="3269976"/>
            <a:ext cx="852719" cy="5628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p:cNvCxnSpPr>
          <p:nvPr/>
        </p:nvCxnSpPr>
        <p:spPr>
          <a:xfrm>
            <a:off x="4450801" y="3269976"/>
            <a:ext cx="2264959" cy="5628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54981" y="1667471"/>
            <a:ext cx="1148071"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Forward Drive</a:t>
            </a:r>
            <a:endParaRPr lang="en-US" sz="1200" dirty="0">
              <a:latin typeface="Arial" pitchFamily="34" charset="0"/>
              <a:cs typeface="Arial" pitchFamily="34" charset="0"/>
            </a:endParaRPr>
          </a:p>
        </p:txBody>
      </p:sp>
      <p:sp>
        <p:nvSpPr>
          <p:cNvPr id="19" name="TextBox 18"/>
          <p:cNvSpPr txBox="1"/>
          <p:nvPr/>
        </p:nvSpPr>
        <p:spPr>
          <a:xfrm>
            <a:off x="3504101" y="1667470"/>
            <a:ext cx="1156086"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Reverse Drive</a:t>
            </a:r>
            <a:endParaRPr lang="en-US" sz="1200" dirty="0">
              <a:latin typeface="Arial" pitchFamily="34" charset="0"/>
              <a:cs typeface="Arial" pitchFamily="34" charset="0"/>
            </a:endParaRPr>
          </a:p>
        </p:txBody>
      </p:sp>
      <p:sp>
        <p:nvSpPr>
          <p:cNvPr id="20" name="TextBox 19"/>
          <p:cNvSpPr txBox="1"/>
          <p:nvPr/>
        </p:nvSpPr>
        <p:spPr>
          <a:xfrm>
            <a:off x="7029621" y="1667469"/>
            <a:ext cx="1156086"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Reverse Drive</a:t>
            </a:r>
            <a:endParaRPr lang="en-US" sz="1200" dirty="0">
              <a:latin typeface="Arial" pitchFamily="34" charset="0"/>
              <a:cs typeface="Arial" pitchFamily="34" charset="0"/>
            </a:endParaRPr>
          </a:p>
        </p:txBody>
      </p:sp>
      <p:sp>
        <p:nvSpPr>
          <p:cNvPr id="21" name="TextBox 20"/>
          <p:cNvSpPr txBox="1"/>
          <p:nvPr/>
        </p:nvSpPr>
        <p:spPr>
          <a:xfrm>
            <a:off x="5583279" y="1667471"/>
            <a:ext cx="1148071"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Forward Drive</a:t>
            </a:r>
            <a:endParaRPr lang="en-US" sz="1200" dirty="0">
              <a:latin typeface="Arial" pitchFamily="34" charset="0"/>
              <a:cs typeface="Arial" pitchFamily="34" charset="0"/>
            </a:endParaRPr>
          </a:p>
        </p:txBody>
      </p:sp>
      <p:cxnSp>
        <p:nvCxnSpPr>
          <p:cNvPr id="22" name="Straight Arrow Connector 21"/>
          <p:cNvCxnSpPr/>
          <p:nvPr/>
        </p:nvCxnSpPr>
        <p:spPr>
          <a:xfrm flipH="1">
            <a:off x="2229016" y="1944471"/>
            <a:ext cx="2" cy="3110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4082144" y="1944469"/>
            <a:ext cx="0" cy="3110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2"/>
          </p:cNvCxnSpPr>
          <p:nvPr/>
        </p:nvCxnSpPr>
        <p:spPr>
          <a:xfrm>
            <a:off x="6157315" y="1944470"/>
            <a:ext cx="50622" cy="311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2"/>
          </p:cNvCxnSpPr>
          <p:nvPr/>
        </p:nvCxnSpPr>
        <p:spPr>
          <a:xfrm flipH="1">
            <a:off x="7152640" y="1944468"/>
            <a:ext cx="455024" cy="3923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8432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Accelerometer Data</a:t>
            </a:r>
            <a:br>
              <a:rPr lang="en-US" dirty="0" smtClean="0"/>
            </a:br>
            <a:r>
              <a:rPr lang="en-US" dirty="0" smtClean="0"/>
              <a:t>Zoomed In</a:t>
            </a:r>
          </a:p>
        </p:txBody>
      </p:sp>
      <p:sp>
        <p:nvSpPr>
          <p:cNvPr id="7" name="Slide Number Placeholder 6"/>
          <p:cNvSpPr>
            <a:spLocks noGrp="1"/>
          </p:cNvSpPr>
          <p:nvPr>
            <p:ph type="sldNum" sz="quarter" idx="11"/>
          </p:nvPr>
        </p:nvSpPr>
        <p:spPr/>
        <p:txBody>
          <a:bodyPr/>
          <a:lstStyle/>
          <a:p>
            <a:fld id="{F6EFC63E-F8D9-44BB-A462-AC735E845F95}" type="slidenum">
              <a:rPr lang="en-US" smtClean="0"/>
              <a:pPr/>
              <a:t>6</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grpSp>
        <p:nvGrpSpPr>
          <p:cNvPr id="7184" name="Group 7183"/>
          <p:cNvGrpSpPr/>
          <p:nvPr/>
        </p:nvGrpSpPr>
        <p:grpSpPr>
          <a:xfrm>
            <a:off x="-40640" y="771871"/>
            <a:ext cx="9126062" cy="6356321"/>
            <a:chOff x="-40640" y="771871"/>
            <a:chExt cx="9126062" cy="6356321"/>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 y="771871"/>
              <a:ext cx="9126062" cy="635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1825751" y="1363924"/>
              <a:ext cx="1090363"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Start Positive</a:t>
              </a:r>
              <a:endParaRPr lang="en-US" sz="1200" dirty="0">
                <a:latin typeface="Arial" pitchFamily="34" charset="0"/>
                <a:cs typeface="Arial" pitchFamily="34" charset="0"/>
              </a:endParaRPr>
            </a:p>
          </p:txBody>
        </p:sp>
        <p:cxnSp>
          <p:nvCxnSpPr>
            <p:cNvPr id="22" name="Straight Arrow Connector 21"/>
            <p:cNvCxnSpPr>
              <a:stCxn id="18" idx="1"/>
            </p:cNvCxnSpPr>
            <p:nvPr/>
          </p:nvCxnSpPr>
          <p:spPr>
            <a:xfrm flipH="1">
              <a:off x="1524000" y="1502424"/>
              <a:ext cx="301751" cy="2247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8" idx="1"/>
            </p:cNvCxnSpPr>
            <p:nvPr/>
          </p:nvCxnSpPr>
          <p:spPr>
            <a:xfrm flipH="1" flipV="1">
              <a:off x="3545840" y="2144175"/>
              <a:ext cx="224274" cy="1419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32694" y="2286167"/>
              <a:ext cx="1148071"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Stop Negative</a:t>
              </a:r>
              <a:endParaRPr lang="en-US" sz="1200" dirty="0">
                <a:latin typeface="Arial" pitchFamily="34" charset="0"/>
                <a:cs typeface="Arial" pitchFamily="34" charset="0"/>
              </a:endParaRPr>
            </a:p>
          </p:txBody>
        </p:sp>
        <p:cxnSp>
          <p:nvCxnSpPr>
            <p:cNvPr id="27" name="Straight Arrow Connector 26"/>
            <p:cNvCxnSpPr>
              <a:stCxn id="26" idx="3"/>
            </p:cNvCxnSpPr>
            <p:nvPr/>
          </p:nvCxnSpPr>
          <p:spPr>
            <a:xfrm flipV="1">
              <a:off x="2280765" y="2147667"/>
              <a:ext cx="261617" cy="277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70114" y="2147667"/>
              <a:ext cx="1157689"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Start Negative</a:t>
              </a:r>
              <a:endParaRPr lang="en-US" sz="1200" dirty="0">
                <a:latin typeface="Arial" pitchFamily="34" charset="0"/>
                <a:cs typeface="Arial" pitchFamily="34" charset="0"/>
              </a:endParaRPr>
            </a:p>
          </p:txBody>
        </p:sp>
        <p:sp>
          <p:nvSpPr>
            <p:cNvPr id="30" name="TextBox 29"/>
            <p:cNvSpPr txBox="1"/>
            <p:nvPr/>
          </p:nvSpPr>
          <p:spPr>
            <a:xfrm>
              <a:off x="3094782" y="1318290"/>
              <a:ext cx="1080745"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Stop Positive</a:t>
              </a:r>
              <a:endParaRPr lang="en-US" sz="1200" dirty="0">
                <a:latin typeface="Arial" pitchFamily="34" charset="0"/>
                <a:cs typeface="Arial" pitchFamily="34" charset="0"/>
              </a:endParaRPr>
            </a:p>
          </p:txBody>
        </p:sp>
        <p:cxnSp>
          <p:nvCxnSpPr>
            <p:cNvPr id="31" name="Straight Arrow Connector 30"/>
            <p:cNvCxnSpPr>
              <a:stCxn id="30" idx="3"/>
            </p:cNvCxnSpPr>
            <p:nvPr/>
          </p:nvCxnSpPr>
          <p:spPr>
            <a:xfrm>
              <a:off x="4175527" y="1456790"/>
              <a:ext cx="330154" cy="2477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799018" y="1238068"/>
              <a:ext cx="1090363"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Start Positive</a:t>
              </a:r>
              <a:endParaRPr lang="en-US" sz="1200" dirty="0">
                <a:latin typeface="Arial" pitchFamily="34" charset="0"/>
                <a:cs typeface="Arial" pitchFamily="34" charset="0"/>
              </a:endParaRPr>
            </a:p>
          </p:txBody>
        </p:sp>
        <p:cxnSp>
          <p:nvCxnSpPr>
            <p:cNvPr id="42" name="Straight Arrow Connector 41"/>
            <p:cNvCxnSpPr>
              <a:stCxn id="41" idx="3"/>
            </p:cNvCxnSpPr>
            <p:nvPr/>
          </p:nvCxnSpPr>
          <p:spPr>
            <a:xfrm>
              <a:off x="5889381" y="1376568"/>
              <a:ext cx="159114" cy="2187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196694" y="2291330"/>
              <a:ext cx="1148071"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Stop Negative</a:t>
              </a:r>
              <a:endParaRPr lang="en-US" sz="1200" dirty="0">
                <a:latin typeface="Arial" pitchFamily="34" charset="0"/>
                <a:cs typeface="Arial" pitchFamily="34" charset="0"/>
              </a:endParaRPr>
            </a:p>
          </p:txBody>
        </p:sp>
        <p:cxnSp>
          <p:nvCxnSpPr>
            <p:cNvPr id="44" name="Straight Arrow Connector 43"/>
            <p:cNvCxnSpPr>
              <a:stCxn id="43" idx="3"/>
            </p:cNvCxnSpPr>
            <p:nvPr/>
          </p:nvCxnSpPr>
          <p:spPr>
            <a:xfrm flipV="1">
              <a:off x="6344765" y="2286166"/>
              <a:ext cx="184412" cy="1436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927733" y="2144175"/>
              <a:ext cx="1157689"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Start Negative</a:t>
              </a:r>
              <a:endParaRPr lang="en-US" sz="1200" dirty="0">
                <a:latin typeface="Arial" pitchFamily="34" charset="0"/>
                <a:cs typeface="Arial" pitchFamily="34" charset="0"/>
              </a:endParaRPr>
            </a:p>
          </p:txBody>
        </p:sp>
        <p:cxnSp>
          <p:nvCxnSpPr>
            <p:cNvPr id="49" name="Straight Arrow Connector 48"/>
            <p:cNvCxnSpPr>
              <a:stCxn id="48" idx="1"/>
            </p:cNvCxnSpPr>
            <p:nvPr/>
          </p:nvCxnSpPr>
          <p:spPr>
            <a:xfrm flipH="1" flipV="1">
              <a:off x="7233920" y="2152830"/>
              <a:ext cx="693813" cy="1298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849662" y="1324511"/>
              <a:ext cx="1080745" cy="276999"/>
            </a:xfrm>
            <a:prstGeom prst="rect">
              <a:avLst/>
            </a:prstGeom>
            <a:solidFill>
              <a:schemeClr val="bg1"/>
            </a:solidFill>
            <a:ln>
              <a:solidFill>
                <a:schemeClr val="tx1"/>
              </a:solidFill>
            </a:ln>
          </p:spPr>
          <p:txBody>
            <a:bodyPr wrap="none" rtlCol="0">
              <a:spAutoFit/>
            </a:bodyPr>
            <a:lstStyle/>
            <a:p>
              <a:r>
                <a:rPr lang="en-US" sz="1200" dirty="0" smtClean="0">
                  <a:latin typeface="Arial" pitchFamily="34" charset="0"/>
                  <a:cs typeface="Arial" pitchFamily="34" charset="0"/>
                </a:rPr>
                <a:t>Stop Positive</a:t>
              </a:r>
              <a:endParaRPr lang="en-US" sz="1200" dirty="0">
                <a:latin typeface="Arial" pitchFamily="34" charset="0"/>
                <a:cs typeface="Arial" pitchFamily="34" charset="0"/>
              </a:endParaRPr>
            </a:p>
          </p:txBody>
        </p:sp>
        <p:cxnSp>
          <p:nvCxnSpPr>
            <p:cNvPr id="53" name="Straight Arrow Connector 52"/>
            <p:cNvCxnSpPr>
              <a:stCxn id="52" idx="1"/>
            </p:cNvCxnSpPr>
            <p:nvPr/>
          </p:nvCxnSpPr>
          <p:spPr>
            <a:xfrm flipH="1">
              <a:off x="7580826" y="1463011"/>
              <a:ext cx="268836" cy="282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81" name="Oval 7180"/>
            <p:cNvSpPr/>
            <p:nvPr/>
          </p:nvSpPr>
          <p:spPr>
            <a:xfrm flipH="1" flipV="1">
              <a:off x="6925101" y="1977874"/>
              <a:ext cx="308819" cy="304800"/>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Oval 56"/>
            <p:cNvSpPr/>
            <p:nvPr/>
          </p:nvSpPr>
          <p:spPr>
            <a:xfrm flipH="1" flipV="1">
              <a:off x="7388328" y="1238233"/>
              <a:ext cx="154409" cy="529605"/>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Oval 57"/>
            <p:cNvSpPr/>
            <p:nvPr/>
          </p:nvSpPr>
          <p:spPr>
            <a:xfrm flipH="1" flipV="1">
              <a:off x="6529177" y="2017871"/>
              <a:ext cx="154409" cy="529605"/>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Oval 59"/>
            <p:cNvSpPr/>
            <p:nvPr/>
          </p:nvSpPr>
          <p:spPr>
            <a:xfrm flipH="1" flipV="1">
              <a:off x="6056961" y="1439699"/>
              <a:ext cx="154409" cy="529605"/>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Oval 60"/>
            <p:cNvSpPr/>
            <p:nvPr/>
          </p:nvSpPr>
          <p:spPr>
            <a:xfrm flipH="1" flipV="1">
              <a:off x="4505681" y="1439698"/>
              <a:ext cx="154409" cy="529605"/>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Oval 62"/>
            <p:cNvSpPr/>
            <p:nvPr/>
          </p:nvSpPr>
          <p:spPr>
            <a:xfrm flipH="1" flipV="1">
              <a:off x="3391429" y="1969303"/>
              <a:ext cx="154410" cy="304800"/>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Oval 63"/>
            <p:cNvSpPr/>
            <p:nvPr/>
          </p:nvSpPr>
          <p:spPr>
            <a:xfrm flipH="1" flipV="1">
              <a:off x="2542382" y="2005113"/>
              <a:ext cx="154410" cy="304800"/>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Oval 64"/>
            <p:cNvSpPr/>
            <p:nvPr/>
          </p:nvSpPr>
          <p:spPr>
            <a:xfrm flipH="1" flipV="1">
              <a:off x="1369590" y="1598882"/>
              <a:ext cx="154410" cy="304800"/>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255487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X-Axis Data</a:t>
            </a:r>
          </a:p>
        </p:txBody>
      </p:sp>
      <p:sp>
        <p:nvSpPr>
          <p:cNvPr id="7" name="Slide Number Placeholder 6"/>
          <p:cNvSpPr>
            <a:spLocks noGrp="1"/>
          </p:cNvSpPr>
          <p:nvPr>
            <p:ph type="sldNum" sz="quarter" idx="11"/>
          </p:nvPr>
        </p:nvSpPr>
        <p:spPr/>
        <p:txBody>
          <a:bodyPr/>
          <a:lstStyle/>
          <a:p>
            <a:fld id="{F6EFC63E-F8D9-44BB-A462-AC735E845F95}" type="slidenum">
              <a:rPr lang="en-US" smtClean="0"/>
              <a:pPr/>
              <a:t>7</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075592"/>
            <a:ext cx="843915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4411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Y-Axis Data</a:t>
            </a:r>
          </a:p>
        </p:txBody>
      </p:sp>
      <p:sp>
        <p:nvSpPr>
          <p:cNvPr id="7" name="Slide Number Placeholder 6"/>
          <p:cNvSpPr>
            <a:spLocks noGrp="1"/>
          </p:cNvSpPr>
          <p:nvPr>
            <p:ph type="sldNum" sz="quarter" idx="11"/>
          </p:nvPr>
        </p:nvSpPr>
        <p:spPr/>
        <p:txBody>
          <a:bodyPr/>
          <a:lstStyle/>
          <a:p>
            <a:fld id="{F6EFC63E-F8D9-44BB-A462-AC735E845F95}" type="slidenum">
              <a:rPr lang="en-US" smtClean="0"/>
              <a:pPr/>
              <a:t>8</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999392"/>
            <a:ext cx="843915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0962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Z-Axis Data</a:t>
            </a:r>
          </a:p>
        </p:txBody>
      </p:sp>
      <p:sp>
        <p:nvSpPr>
          <p:cNvPr id="7" name="Slide Number Placeholder 6"/>
          <p:cNvSpPr>
            <a:spLocks noGrp="1"/>
          </p:cNvSpPr>
          <p:nvPr>
            <p:ph type="sldNum" sz="quarter" idx="11"/>
          </p:nvPr>
        </p:nvSpPr>
        <p:spPr/>
        <p:txBody>
          <a:bodyPr/>
          <a:lstStyle/>
          <a:p>
            <a:fld id="{F6EFC63E-F8D9-44BB-A462-AC735E845F95}" type="slidenum">
              <a:rPr lang="en-US" smtClean="0"/>
              <a:pPr/>
              <a:t>9</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a:defRPr/>
            </a:pPr>
            <a:r>
              <a:rPr lang="en-US" dirty="0" smtClean="0"/>
              <a:t>NORTHROP GRUMMAN PRIVATE/PROPRIETARY LEVEL 1</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930275"/>
            <a:ext cx="843915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09623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noc_PPT_tplt[4 business areas]">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dirty="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noc_PPT_tplt[4 business areas]</Template>
  <TotalTime>13664</TotalTime>
  <Words>246</Words>
  <Application>Microsoft Office PowerPoint</Application>
  <PresentationFormat>On-screen Show (4:3)</PresentationFormat>
  <Paragraphs>78</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noc_PPT_tplt[4 business areas]</vt:lpstr>
      <vt:lpstr>IMU Output Data</vt:lpstr>
      <vt:lpstr>Test Notes</vt:lpstr>
      <vt:lpstr>Time</vt:lpstr>
      <vt:lpstr>Gyro Data</vt:lpstr>
      <vt:lpstr>Accelerometer Data</vt:lpstr>
      <vt:lpstr>Accelerometer Data Zoomed In</vt:lpstr>
      <vt:lpstr>X-Axis Data</vt:lpstr>
      <vt:lpstr>Y-Axis Data</vt:lpstr>
      <vt:lpstr>Z-Axis Data</vt:lpstr>
      <vt:lpstr>PowerPoint Presentation</vt:lpstr>
    </vt:vector>
  </TitlesOfParts>
  <Company>Northrop Grumman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George Prado</dc:creator>
  <cp:lastModifiedBy>Healy, Patrick B (AS)</cp:lastModifiedBy>
  <cp:revision>376</cp:revision>
  <dcterms:created xsi:type="dcterms:W3CDTF">2012-01-16T13:16:41Z</dcterms:created>
  <dcterms:modified xsi:type="dcterms:W3CDTF">2014-11-03T16:44:12Z</dcterms:modified>
</cp:coreProperties>
</file>