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45" r:id="rId2"/>
    <p:sldId id="472" r:id="rId3"/>
    <p:sldId id="481" r:id="rId4"/>
    <p:sldId id="482" r:id="rId5"/>
    <p:sldId id="483" r:id="rId6"/>
    <p:sldId id="484" r:id="rId7"/>
    <p:sldId id="344" r:id="rId8"/>
  </p:sldIdLst>
  <p:sldSz cx="9144000" cy="6858000" type="screen4x3"/>
  <p:notesSz cx="6858000" cy="9144000"/>
  <p:custDataLst>
    <p:tags r:id="rId10"/>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0945A7"/>
    <a:srgbClr val="8E4EBE"/>
    <a:srgbClr val="00FFFF"/>
    <a:srgbClr val="0D64F1"/>
    <a:srgbClr val="0099FF"/>
    <a:srgbClr val="005DAA"/>
    <a:srgbClr val="0073D2"/>
    <a:srgbClr val="003E6A"/>
    <a:srgbClr val="575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9248" autoAdjust="0"/>
    <p:restoredTop sz="97959" autoAdjust="0"/>
  </p:normalViewPr>
  <p:slideViewPr>
    <p:cSldViewPr snapToGrid="0">
      <p:cViewPr varScale="1">
        <p:scale>
          <a:sx n="127" d="100"/>
          <a:sy n="127" d="100"/>
        </p:scale>
        <p:origin x="-204" y="-96"/>
      </p:cViewPr>
      <p:guideLst>
        <p:guide orient="horz" pos="3132"/>
        <p:guide orient="horz" pos="3455"/>
        <p:guide orient="horz" pos="3530"/>
        <p:guide orient="horz" pos="3854"/>
        <p:guide orient="horz" pos="3921"/>
        <p:guide orient="horz" pos="4244"/>
        <p:guide orient="horz" pos="291"/>
        <p:guide pos="4507"/>
        <p:guide pos="555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181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extLst>
      <p:ext uri="{BB962C8B-B14F-4D97-AF65-F5344CB8AC3E}">
        <p14:creationId xmlns:p14="http://schemas.microsoft.com/office/powerpoint/2010/main" val="4066186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 1]">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15"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 2]">
    <p:spTree>
      <p:nvGrpSpPr>
        <p:cNvPr id="1" name=""/>
        <p:cNvGrpSpPr/>
        <p:nvPr/>
      </p:nvGrpSpPr>
      <p:grpSpPr>
        <a:xfrm>
          <a:off x="0" y="0"/>
          <a:ext cx="0" cy="0"/>
          <a:chOff x="0" y="0"/>
          <a:chExt cx="0" cy="0"/>
        </a:xfrm>
      </p:grpSpPr>
      <p:pic>
        <p:nvPicPr>
          <p:cNvPr id="11" name="Picture 10" descr="noc_performance_graphic[3].png"/>
          <p:cNvPicPr>
            <a:picLocks noChangeAspect="1"/>
          </p:cNvPicPr>
          <p:nvPr userDrawn="1"/>
        </p:nvPicPr>
        <p:blipFill>
          <a:blip r:embed="rId2" cstate="print"/>
          <a:srcRect l="66733"/>
          <a:stretch>
            <a:fillRect/>
          </a:stretch>
        </p:blipFill>
        <p:spPr>
          <a:xfrm>
            <a:off x="0" y="0"/>
            <a:ext cx="1394126" cy="6858000"/>
          </a:xfrm>
          <a:prstGeom prst="rect">
            <a:avLst/>
          </a:prstGeom>
        </p:spPr>
      </p:pic>
      <p:sp>
        <p:nvSpPr>
          <p:cNvPr id="13" name="Title 4"/>
          <p:cNvSpPr>
            <a:spLocks noGrp="1"/>
          </p:cNvSpPr>
          <p:nvPr>
            <p:ph type="ctrTitle" hasCustomPrompt="1"/>
          </p:nvPr>
        </p:nvSpPr>
        <p:spPr>
          <a:xfrm>
            <a:off x="1562100" y="1231163"/>
            <a:ext cx="7295369"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14"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15"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16"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17"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18" name="Picture 17"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19"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20"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21"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22"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23"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pic>
        <p:nvPicPr>
          <p:cNvPr id="24" name="Picture 23" descr="noc_blue_AI-01.png"/>
          <p:cNvPicPr>
            <a:picLocks noChangeAspect="1"/>
          </p:cNvPicPr>
          <p:nvPr userDrawn="1"/>
        </p:nvPicPr>
        <p:blipFill>
          <a:blip r:embed="rId4" cstate="print"/>
          <a:stretch>
            <a:fillRect/>
          </a:stretch>
        </p:blipFill>
        <p:spPr>
          <a:xfrm>
            <a:off x="1350259" y="469391"/>
            <a:ext cx="2169250" cy="60502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14" name="Rectangle 13"/>
          <p:cNvSpPr/>
          <p:nvPr userDrawn="1"/>
        </p:nvSpPr>
        <p:spPr>
          <a:xfrm>
            <a:off x="0" y="0"/>
            <a:ext cx="9144000" cy="6858000"/>
          </a:xfrm>
          <a:prstGeom prst="rect">
            <a:avLst/>
          </a:prstGeom>
          <a:solidFill>
            <a:schemeClr val="bg1">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 Placeholder 43"/>
          <p:cNvSpPr>
            <a:spLocks noGrp="1"/>
          </p:cNvSpPr>
          <p:nvPr>
            <p:ph type="body" sz="quarter" idx="17" hasCustomPrompt="1"/>
          </p:nvPr>
        </p:nvSpPr>
        <p:spPr>
          <a:xfrm>
            <a:off x="3444240" y="3200400"/>
            <a:ext cx="5410297"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0"/>
            <a:ext cx="8382000" cy="4524333"/>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0545"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pic>
        <p:nvPicPr>
          <p:cNvPr id="5" name="Picture 4" descr="noc_blue_AI-01.png"/>
          <p:cNvPicPr>
            <a:picLocks noChangeAspect="1"/>
          </p:cNvPicPr>
          <p:nvPr userDrawn="1"/>
        </p:nvPicPr>
        <p:blipFill>
          <a:blip r:embed="rId2" cstate="print"/>
          <a:stretch>
            <a:fillRect/>
          </a:stretch>
        </p:blipFill>
        <p:spPr>
          <a:xfrm>
            <a:off x="774452" y="2369821"/>
            <a:ext cx="7595096" cy="211835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Slide Number Placeholder 3"/>
          <p:cNvSpPr>
            <a:spLocks noGrp="1"/>
          </p:cNvSpPr>
          <p:nvPr>
            <p:ph type="sldNum" sz="quarter" idx="11"/>
          </p:nvPr>
        </p:nvSpPr>
        <p:spPr/>
        <p:txBody>
          <a:bodyPr/>
          <a:lstStyle/>
          <a:p>
            <a:fld id="{8E41F33A-8A61-4937-A58C-46521EFFC1C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67640"/>
            <a:ext cx="670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1402080"/>
            <a:ext cx="8389034" cy="45243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Arial Narrow" pitchFamily="34" charset="0"/>
              </a:defRPr>
            </a:lvl1pPr>
          </a:lstStyle>
          <a:p>
            <a:pPr>
              <a:defRPr/>
            </a:pPr>
            <a:endParaRPr lang="en-US" dirty="0"/>
          </a:p>
        </p:txBody>
      </p:sp>
      <p:sp>
        <p:nvSpPr>
          <p:cNvPr id="1113" name="Rectangle 89"/>
          <p:cNvSpPr>
            <a:spLocks noGrp="1" noChangeArrowheads="1"/>
          </p:cNvSpPr>
          <p:nvPr>
            <p:ph type="sldNum" sz="quarter" idx="4"/>
          </p:nvPr>
        </p:nvSpPr>
        <p:spPr bwMode="auto">
          <a:xfrm>
            <a:off x="28411" y="6477000"/>
            <a:ext cx="400378" cy="297651"/>
          </a:xfrm>
          <a:prstGeom prst="rect">
            <a:avLst/>
          </a:prstGeom>
          <a:noFill/>
          <a:ln w="9525">
            <a:noFill/>
            <a:miter lim="800000"/>
            <a:headEnd/>
            <a:tailEnd/>
          </a:ln>
          <a:effectLst/>
        </p:spPr>
        <p:txBody>
          <a:bodyPr vert="horz" wrap="none" lIns="96653" tIns="48326" rIns="96653" bIns="48326"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dirty="0"/>
          </a:p>
        </p:txBody>
      </p:sp>
      <p:cxnSp>
        <p:nvCxnSpPr>
          <p:cNvPr id="12" name="Straight Connector 11"/>
          <p:cNvCxnSpPr/>
          <p:nvPr/>
        </p:nvCxnSpPr>
        <p:spPr>
          <a:xfrm>
            <a:off x="0" y="1026938"/>
            <a:ext cx="9144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9" name="Picture 109" descr="noc_logo blue"/>
          <p:cNvPicPr>
            <a:picLocks noChangeAspect="1" noChangeArrowheads="1"/>
          </p:cNvPicPr>
          <p:nvPr userDrawn="1"/>
        </p:nvPicPr>
        <p:blipFill>
          <a:blip r:embed="rId10" cstate="screen"/>
          <a:srcRect/>
          <a:stretch>
            <a:fillRect/>
          </a:stretch>
        </p:blipFill>
        <p:spPr bwMode="auto">
          <a:xfrm>
            <a:off x="7146925" y="381000"/>
            <a:ext cx="1768475" cy="307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61" r:id="rId4"/>
    <p:sldLayoutId id="2147483663" r:id="rId5"/>
    <p:sldLayoutId id="2147483672" r:id="rId6"/>
    <p:sldLayoutId id="2147483666" r:id="rId7"/>
    <p:sldLayoutId id="2147483675" r:id="rId8"/>
  </p:sldLayoutIdLst>
  <p:hf hdr="0" ft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p:titleStyle>
    <p:bodyStyle>
      <a:lvl1pPr marL="230188" indent="-230188" algn="l" rtl="0" eaLnBrk="1" fontAlgn="base" hangingPunct="1">
        <a:spcBef>
          <a:spcPts val="2400"/>
        </a:spcBef>
        <a:spcAft>
          <a:spcPct val="0"/>
        </a:spcAft>
        <a:buChar char="•"/>
        <a:defRPr sz="2000">
          <a:solidFill>
            <a:schemeClr val="tx1"/>
          </a:solidFill>
          <a:latin typeface="Arial" pitchFamily="34" charset="0"/>
          <a:ea typeface="+mn-ea"/>
          <a:cs typeface="Arial" pitchFamily="34" charset="0"/>
        </a:defRPr>
      </a:lvl1pPr>
      <a:lvl2pPr marL="684213" indent="-227013"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4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463" indent="-16986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8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700">
          <a:solidFill>
            <a:schemeClr val="tx1"/>
          </a:solidFill>
          <a:latin typeface="+mn-lt"/>
          <a:cs typeface="+mn-cs"/>
        </a:defRPr>
      </a:lvl6pPr>
      <a:lvl7pPr marL="2971800" indent="-228600" algn="l" rtl="0" eaLnBrk="1" fontAlgn="base" hangingPunct="1">
        <a:spcBef>
          <a:spcPct val="20000"/>
        </a:spcBef>
        <a:spcAft>
          <a:spcPct val="0"/>
        </a:spcAft>
        <a:buChar char="»"/>
        <a:defRPr sz="1700">
          <a:solidFill>
            <a:schemeClr val="tx1"/>
          </a:solidFill>
          <a:latin typeface="+mn-lt"/>
          <a:cs typeface="+mn-cs"/>
        </a:defRPr>
      </a:lvl7pPr>
      <a:lvl8pPr marL="3429000" indent="-228600" algn="l" rtl="0" eaLnBrk="1" fontAlgn="base" hangingPunct="1">
        <a:spcBef>
          <a:spcPct val="20000"/>
        </a:spcBef>
        <a:spcAft>
          <a:spcPct val="0"/>
        </a:spcAft>
        <a:buChar char="»"/>
        <a:defRPr sz="1700">
          <a:solidFill>
            <a:schemeClr val="tx1"/>
          </a:solidFill>
          <a:latin typeface="+mn-lt"/>
          <a:cs typeface="+mn-cs"/>
        </a:defRPr>
      </a:lvl8pPr>
      <a:lvl9pPr marL="3886200" indent="-228600"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p:txBody>
          <a:bodyPr/>
          <a:lstStyle/>
          <a:p>
            <a:r>
              <a:rPr lang="en-US" dirty="0" smtClean="0"/>
              <a:t>Yaw Angle Drift</a:t>
            </a:r>
            <a:endParaRPr lang="en-US" dirty="0"/>
          </a:p>
        </p:txBody>
      </p:sp>
      <p:sp>
        <p:nvSpPr>
          <p:cNvPr id="43" name="Text Placeholder 42"/>
          <p:cNvSpPr>
            <a:spLocks noGrp="1"/>
          </p:cNvSpPr>
          <p:nvPr>
            <p:ph type="body" sz="quarter" idx="14"/>
          </p:nvPr>
        </p:nvSpPr>
        <p:spPr/>
        <p:txBody>
          <a:bodyPr/>
          <a:lstStyle/>
          <a:p>
            <a:r>
              <a:rPr lang="en-US" dirty="0" smtClean="0"/>
              <a:t>6 November 2014</a:t>
            </a:r>
            <a:endParaRPr lang="en-US" dirty="0"/>
          </a:p>
        </p:txBody>
      </p:sp>
      <p:sp>
        <p:nvSpPr>
          <p:cNvPr id="44" name="Text Placeholder 43"/>
          <p:cNvSpPr>
            <a:spLocks noGrp="1"/>
          </p:cNvSpPr>
          <p:nvPr>
            <p:ph type="body" sz="quarter" idx="15"/>
          </p:nvPr>
        </p:nvSpPr>
        <p:spPr/>
        <p:txBody>
          <a:bodyPr/>
          <a:lstStyle/>
          <a:p>
            <a:r>
              <a:rPr lang="en-US" dirty="0" smtClean="0"/>
              <a:t>Patrick Healy</a:t>
            </a:r>
            <a:endParaRPr lang="en-US" dirty="0"/>
          </a:p>
        </p:txBody>
      </p:sp>
      <p:sp>
        <p:nvSpPr>
          <p:cNvPr id="45" name="Text Placeholder 44"/>
          <p:cNvSpPr>
            <a:spLocks noGrp="1"/>
          </p:cNvSpPr>
          <p:nvPr>
            <p:ph type="body" sz="quarter" idx="16"/>
          </p:nvPr>
        </p:nvSpPr>
        <p:spPr/>
        <p:txBody>
          <a:bodyPr/>
          <a:lstStyle/>
          <a:p>
            <a:r>
              <a:rPr lang="en-US" dirty="0" smtClean="0"/>
              <a:t>GN&amp;C</a:t>
            </a:r>
            <a:endParaRPr lang="en-US" dirty="0"/>
          </a:p>
        </p:txBody>
      </p:sp>
      <p:sp>
        <p:nvSpPr>
          <p:cNvPr id="46" name="Text Placeholder 45"/>
          <p:cNvSpPr>
            <a:spLocks noGrp="1"/>
          </p:cNvSpPr>
          <p:nvPr>
            <p:ph type="body" sz="quarter" idx="17"/>
          </p:nvPr>
        </p:nvSpPr>
        <p:spPr/>
        <p:txBody>
          <a:bodyPr/>
          <a:lstStyle/>
          <a:p>
            <a:r>
              <a:rPr lang="en-US" dirty="0"/>
              <a:t>iRobot</a:t>
            </a:r>
          </a:p>
        </p:txBody>
      </p:sp>
      <p:sp>
        <p:nvSpPr>
          <p:cNvPr id="47" name="Text Placeholder 46"/>
          <p:cNvSpPr>
            <a:spLocks noGrp="1"/>
          </p:cNvSpPr>
          <p:nvPr>
            <p:ph type="body" sz="quarter" idx="19"/>
          </p:nvPr>
        </p:nvSpPr>
        <p:spPr/>
        <p:txBody>
          <a:bodyPr/>
          <a:lstStyle/>
          <a:p>
            <a:r>
              <a:rPr lang="en-US" dirty="0" smtClean="0"/>
              <a:t>NORTHROP GRUMMAN PRIVATE/PROPRIETARY LEVEL 1</a:t>
            </a:r>
          </a:p>
          <a:p>
            <a:endParaRPr lang="en-US" dirty="0"/>
          </a:p>
        </p:txBody>
      </p:sp>
      <p:sp>
        <p:nvSpPr>
          <p:cNvPr id="48" name="Text Placeholder 47"/>
          <p:cNvSpPr>
            <a:spLocks noGrp="1"/>
          </p:cNvSpPr>
          <p:nvPr>
            <p:ph type="body" sz="quarter" idx="21"/>
          </p:nvPr>
        </p:nvSpPr>
        <p:spPr/>
        <p:txBody>
          <a:bodyPr/>
          <a:lstStyle/>
          <a:p>
            <a:r>
              <a:rPr lang="en-US" dirty="0" smtClean="0"/>
              <a:t>NORTHROP GRUMMAN PRIVATE/PROPRIETARY LEVEL 1</a:t>
            </a:r>
          </a:p>
        </p:txBody>
      </p:sp>
      <p:pic>
        <p:nvPicPr>
          <p:cNvPr id="9" name="Picture 8" descr="logos_r5.png"/>
          <p:cNvPicPr>
            <a:picLocks noChangeAspect="1"/>
          </p:cNvPicPr>
          <p:nvPr/>
        </p:nvPicPr>
        <p:blipFill>
          <a:blip r:embed="rId2" cstate="print"/>
          <a:stretch>
            <a:fillRect/>
          </a:stretch>
        </p:blipFill>
        <p:spPr>
          <a:xfrm>
            <a:off x="7750938" y="5550929"/>
            <a:ext cx="1253803" cy="111229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Observed Yaw Angle Drift</a:t>
            </a:r>
          </a:p>
        </p:txBody>
      </p:sp>
      <p:sp>
        <p:nvSpPr>
          <p:cNvPr id="7172" name="Rectangle 25"/>
          <p:cNvSpPr>
            <a:spLocks noGrp="1" noChangeArrowheads="1"/>
          </p:cNvSpPr>
          <p:nvPr>
            <p:ph idx="1"/>
          </p:nvPr>
        </p:nvSpPr>
        <p:spPr>
          <a:xfrm>
            <a:off x="327852" y="1148507"/>
            <a:ext cx="8382000" cy="2786411"/>
          </a:xfrm>
        </p:spPr>
        <p:txBody>
          <a:bodyPr>
            <a:normAutofit fontScale="85000" lnSpcReduction="20000"/>
          </a:bodyPr>
          <a:lstStyle/>
          <a:p>
            <a:r>
              <a:rPr lang="en-US" dirty="0" smtClean="0"/>
              <a:t>The Create robot was commanded to perform various laps around a square defined by 4 waypoints</a:t>
            </a:r>
          </a:p>
          <a:p>
            <a:pPr lvl="1"/>
            <a:r>
              <a:rPr lang="en-US" dirty="0" smtClean="0"/>
              <a:t>One set of data has the origin centered in the square</a:t>
            </a:r>
          </a:p>
          <a:p>
            <a:pPr lvl="1"/>
            <a:r>
              <a:rPr lang="en-US" dirty="0" smtClean="0"/>
              <a:t>Second data set has the origin offset on an outside corner</a:t>
            </a:r>
          </a:p>
          <a:p>
            <a:r>
              <a:rPr lang="en-US" dirty="0" smtClean="0"/>
              <a:t>After completing the specified laps, the robot was commanded to the origin and to correct its attitude to due north (zero degrees in yaw angle)</a:t>
            </a:r>
          </a:p>
          <a:p>
            <a:r>
              <a:rPr lang="en-US" dirty="0" smtClean="0"/>
              <a:t>When the origin command is complete, the yaw measurement will have drifted over time and there will be error between where the robot thinks the yaw angle is 0 degrees and true north</a:t>
            </a:r>
          </a:p>
        </p:txBody>
      </p:sp>
      <p:sp>
        <p:nvSpPr>
          <p:cNvPr id="7" name="Slide Number Placeholder 6"/>
          <p:cNvSpPr>
            <a:spLocks noGrp="1"/>
          </p:cNvSpPr>
          <p:nvPr>
            <p:ph type="sldNum" sz="quarter" idx="11"/>
          </p:nvPr>
        </p:nvSpPr>
        <p:spPr/>
        <p:txBody>
          <a:bodyPr/>
          <a:lstStyle/>
          <a:p>
            <a:fld id="{F6EFC63E-F8D9-44BB-A462-AC735E845F95}" type="slidenum">
              <a:rPr lang="en-US" smtClean="0"/>
              <a:pPr/>
              <a:t>2</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graphicFrame>
        <p:nvGraphicFramePr>
          <p:cNvPr id="2" name="Object 1"/>
          <p:cNvGraphicFramePr>
            <a:graphicFrameLocks noChangeAspect="1"/>
          </p:cNvGraphicFramePr>
          <p:nvPr>
            <p:extLst>
              <p:ext uri="{D42A27DB-BD31-4B8C-83A1-F6EECF244321}">
                <p14:modId xmlns:p14="http://schemas.microsoft.com/office/powerpoint/2010/main" val="1158533387"/>
              </p:ext>
            </p:extLst>
          </p:nvPr>
        </p:nvGraphicFramePr>
        <p:xfrm>
          <a:off x="3132138" y="3698875"/>
          <a:ext cx="2749550" cy="2862263"/>
        </p:xfrm>
        <a:graphic>
          <a:graphicData uri="http://schemas.openxmlformats.org/presentationml/2006/ole">
            <mc:AlternateContent xmlns:mc="http://schemas.openxmlformats.org/markup-compatibility/2006">
              <mc:Choice xmlns:v="urn:schemas-microsoft-com:vml" Requires="v">
                <p:oleObj spid="_x0000_s2058" name="Worksheet" r:id="rId5" imgW="4008125" imgH="4175712" progId="Excel.Sheet.12">
                  <p:embed/>
                </p:oleObj>
              </mc:Choice>
              <mc:Fallback>
                <p:oleObj name="Worksheet" r:id="rId5" imgW="4008125" imgH="4175712" progId="Excel.Sheet.12">
                  <p:embed/>
                  <p:pic>
                    <p:nvPicPr>
                      <p:cNvPr id="0" name=""/>
                      <p:cNvPicPr/>
                      <p:nvPr/>
                    </p:nvPicPr>
                    <p:blipFill>
                      <a:blip r:embed="rId6"/>
                      <a:stretch>
                        <a:fillRect/>
                      </a:stretch>
                    </p:blipFill>
                    <p:spPr>
                      <a:xfrm>
                        <a:off x="3132138" y="3698875"/>
                        <a:ext cx="2749550" cy="2862263"/>
                      </a:xfrm>
                      <a:prstGeom prst="rect">
                        <a:avLst/>
                      </a:prstGeom>
                    </p:spPr>
                  </p:pic>
                </p:oleObj>
              </mc:Fallback>
            </mc:AlternateContent>
          </a:graphicData>
        </a:graphic>
      </p:graphicFrame>
    </p:spTree>
    <p:extLst>
      <p:ext uri="{BB962C8B-B14F-4D97-AF65-F5344CB8AC3E}">
        <p14:creationId xmlns:p14="http://schemas.microsoft.com/office/powerpoint/2010/main" val="21881221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Recorded Data</a:t>
            </a:r>
          </a:p>
        </p:txBody>
      </p:sp>
      <p:sp>
        <p:nvSpPr>
          <p:cNvPr id="7" name="Slide Number Placeholder 6"/>
          <p:cNvSpPr>
            <a:spLocks noGrp="1"/>
          </p:cNvSpPr>
          <p:nvPr>
            <p:ph type="sldNum" sz="quarter" idx="11"/>
          </p:nvPr>
        </p:nvSpPr>
        <p:spPr/>
        <p:txBody>
          <a:bodyPr/>
          <a:lstStyle/>
          <a:p>
            <a:fld id="{F6EFC63E-F8D9-44BB-A462-AC735E845F95}" type="slidenum">
              <a:rPr lang="en-US" smtClean="0"/>
              <a:pPr/>
              <a:t>3</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2" y="1455325"/>
            <a:ext cx="5294587" cy="36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785" y="1455325"/>
            <a:ext cx="5294586" cy="36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7362" y="1286048"/>
            <a:ext cx="1632178" cy="338554"/>
          </a:xfrm>
          <a:prstGeom prst="rect">
            <a:avLst/>
          </a:prstGeom>
          <a:noFill/>
        </p:spPr>
        <p:txBody>
          <a:bodyPr wrap="none" rtlCol="0">
            <a:spAutoFit/>
          </a:bodyPr>
          <a:lstStyle/>
          <a:p>
            <a:r>
              <a:rPr lang="en-US" sz="1600" dirty="0" smtClean="0">
                <a:latin typeface="Arial" pitchFamily="34" charset="0"/>
                <a:cs typeface="Arial" pitchFamily="34" charset="0"/>
              </a:rPr>
              <a:t>Centered Origin</a:t>
            </a:r>
            <a:endParaRPr lang="en-US" sz="1600" dirty="0">
              <a:latin typeface="Arial" pitchFamily="34" charset="0"/>
              <a:cs typeface="Arial" pitchFamily="34" charset="0"/>
            </a:endParaRPr>
          </a:p>
        </p:txBody>
      </p:sp>
      <p:sp>
        <p:nvSpPr>
          <p:cNvPr id="10" name="TextBox 9"/>
          <p:cNvSpPr txBox="1"/>
          <p:nvPr/>
        </p:nvSpPr>
        <p:spPr>
          <a:xfrm>
            <a:off x="6424102" y="1298773"/>
            <a:ext cx="1335109" cy="338554"/>
          </a:xfrm>
          <a:prstGeom prst="rect">
            <a:avLst/>
          </a:prstGeom>
          <a:noFill/>
        </p:spPr>
        <p:txBody>
          <a:bodyPr wrap="none" rtlCol="0">
            <a:spAutoFit/>
          </a:bodyPr>
          <a:lstStyle/>
          <a:p>
            <a:r>
              <a:rPr lang="en-US" sz="1600" dirty="0" smtClean="0">
                <a:latin typeface="Arial" pitchFamily="34" charset="0"/>
                <a:cs typeface="Arial" pitchFamily="34" charset="0"/>
              </a:rPr>
              <a:t>Offset Origin</a:t>
            </a:r>
            <a:endParaRPr lang="en-US" sz="1600" dirty="0">
              <a:latin typeface="Arial" pitchFamily="34" charset="0"/>
              <a:cs typeface="Arial" pitchFamily="34" charset="0"/>
            </a:endParaRPr>
          </a:p>
        </p:txBody>
      </p:sp>
      <p:sp>
        <p:nvSpPr>
          <p:cNvPr id="3" name="TextBox 2"/>
          <p:cNvSpPr txBox="1"/>
          <p:nvPr/>
        </p:nvSpPr>
        <p:spPr>
          <a:xfrm>
            <a:off x="2955401" y="5306937"/>
            <a:ext cx="3482043" cy="338554"/>
          </a:xfrm>
          <a:prstGeom prst="rect">
            <a:avLst/>
          </a:prstGeom>
          <a:noFill/>
        </p:spPr>
        <p:txBody>
          <a:bodyPr wrap="none" rtlCol="0">
            <a:spAutoFit/>
          </a:bodyPr>
          <a:lstStyle/>
          <a:p>
            <a:r>
              <a:rPr lang="en-US" sz="1600" dirty="0" smtClean="0">
                <a:latin typeface="Arial" pitchFamily="34" charset="0"/>
                <a:cs typeface="Arial" pitchFamily="34" charset="0"/>
              </a:rPr>
              <a:t>Robot thinks it has returned to origin</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2140962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Recorded Data</a:t>
            </a:r>
            <a:br>
              <a:rPr lang="en-US" dirty="0" smtClean="0"/>
            </a:br>
            <a:r>
              <a:rPr lang="en-US" dirty="0" smtClean="0"/>
              <a:t>Zoomed in to Origin</a:t>
            </a:r>
          </a:p>
        </p:txBody>
      </p:sp>
      <p:sp>
        <p:nvSpPr>
          <p:cNvPr id="7" name="Slide Number Placeholder 6"/>
          <p:cNvSpPr>
            <a:spLocks noGrp="1"/>
          </p:cNvSpPr>
          <p:nvPr>
            <p:ph type="sldNum" sz="quarter" idx="11"/>
          </p:nvPr>
        </p:nvSpPr>
        <p:spPr/>
        <p:txBody>
          <a:bodyPr/>
          <a:lstStyle/>
          <a:p>
            <a:fld id="{F6EFC63E-F8D9-44BB-A462-AC735E845F95}" type="slidenum">
              <a:rPr lang="en-US" smtClean="0"/>
              <a:pPr/>
              <a:t>4</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2" name="TextBox 1"/>
          <p:cNvSpPr txBox="1"/>
          <p:nvPr/>
        </p:nvSpPr>
        <p:spPr>
          <a:xfrm>
            <a:off x="1527362" y="1286048"/>
            <a:ext cx="1632178" cy="338554"/>
          </a:xfrm>
          <a:prstGeom prst="rect">
            <a:avLst/>
          </a:prstGeom>
          <a:noFill/>
        </p:spPr>
        <p:txBody>
          <a:bodyPr wrap="none" rtlCol="0">
            <a:spAutoFit/>
          </a:bodyPr>
          <a:lstStyle/>
          <a:p>
            <a:r>
              <a:rPr lang="en-US" sz="1600" dirty="0" smtClean="0">
                <a:latin typeface="Arial" pitchFamily="34" charset="0"/>
                <a:cs typeface="Arial" pitchFamily="34" charset="0"/>
              </a:rPr>
              <a:t>Centered Origin</a:t>
            </a:r>
            <a:endParaRPr lang="en-US" sz="1600" dirty="0">
              <a:latin typeface="Arial" pitchFamily="34" charset="0"/>
              <a:cs typeface="Arial" pitchFamily="34" charset="0"/>
            </a:endParaRPr>
          </a:p>
        </p:txBody>
      </p:sp>
      <p:sp>
        <p:nvSpPr>
          <p:cNvPr id="10" name="TextBox 9"/>
          <p:cNvSpPr txBox="1"/>
          <p:nvPr/>
        </p:nvSpPr>
        <p:spPr>
          <a:xfrm>
            <a:off x="6424102" y="1298773"/>
            <a:ext cx="1335109" cy="338554"/>
          </a:xfrm>
          <a:prstGeom prst="rect">
            <a:avLst/>
          </a:prstGeom>
          <a:noFill/>
        </p:spPr>
        <p:txBody>
          <a:bodyPr wrap="none" rtlCol="0">
            <a:spAutoFit/>
          </a:bodyPr>
          <a:lstStyle/>
          <a:p>
            <a:r>
              <a:rPr lang="en-US" sz="1600" dirty="0" smtClean="0">
                <a:latin typeface="Arial" pitchFamily="34" charset="0"/>
                <a:cs typeface="Arial" pitchFamily="34" charset="0"/>
              </a:rPr>
              <a:t>Offset Origin</a:t>
            </a:r>
            <a:endParaRPr lang="en-US" sz="1600" dirty="0">
              <a:latin typeface="Arial" pitchFamily="34" charset="0"/>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645" y="1379196"/>
            <a:ext cx="4022725"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12" y="1294594"/>
            <a:ext cx="4030663"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6214223" y="1825627"/>
            <a:ext cx="168112" cy="170947"/>
            <a:chOff x="4532075" y="5794012"/>
            <a:chExt cx="202295" cy="196590"/>
          </a:xfrm>
          <a:scene3d>
            <a:camera prst="orthographicFront">
              <a:rot lat="0" lon="0" rev="20718000"/>
            </a:camera>
            <a:lightRig rig="threePt" dir="t"/>
          </a:scene3d>
        </p:grpSpPr>
        <p:sp>
          <p:nvSpPr>
            <p:cNvPr id="4" name="Oval 3"/>
            <p:cNvSpPr/>
            <p:nvPr/>
          </p:nvSpPr>
          <p:spPr>
            <a:xfrm>
              <a:off x="4532075" y="5794049"/>
              <a:ext cx="202295" cy="196553"/>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Arrow Connector 5"/>
            <p:cNvCxnSpPr/>
            <p:nvPr/>
          </p:nvCxnSpPr>
          <p:spPr>
            <a:xfrm flipV="1">
              <a:off x="4631811" y="5794049"/>
              <a:ext cx="0" cy="196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541002" y="3039162"/>
            <a:ext cx="168112" cy="170947"/>
            <a:chOff x="4532075" y="5794012"/>
            <a:chExt cx="202295" cy="196590"/>
          </a:xfrm>
          <a:scene3d>
            <a:camera prst="orthographicFront">
              <a:rot lat="0" lon="0" rev="20598000"/>
            </a:camera>
            <a:lightRig rig="threePt" dir="t"/>
          </a:scene3d>
        </p:grpSpPr>
        <p:sp>
          <p:nvSpPr>
            <p:cNvPr id="21" name="Oval 20"/>
            <p:cNvSpPr/>
            <p:nvPr/>
          </p:nvSpPr>
          <p:spPr>
            <a:xfrm>
              <a:off x="4532075" y="5794049"/>
              <a:ext cx="202295" cy="196553"/>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2" name="Straight Arrow Connector 21"/>
            <p:cNvCxnSpPr/>
            <p:nvPr/>
          </p:nvCxnSpPr>
          <p:spPr>
            <a:xfrm flipV="1">
              <a:off x="4631811" y="5794049"/>
              <a:ext cx="0" cy="196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6430136" y="1800021"/>
            <a:ext cx="856325" cy="215444"/>
          </a:xfrm>
          <a:prstGeom prst="rect">
            <a:avLst/>
          </a:prstGeom>
          <a:solidFill>
            <a:schemeClr val="bg1"/>
          </a:solidFill>
          <a:ln>
            <a:solidFill>
              <a:schemeClr val="tx1"/>
            </a:solidFill>
          </a:ln>
        </p:spPr>
        <p:txBody>
          <a:bodyPr wrap="none" rtlCol="0">
            <a:spAutoFit/>
          </a:bodyPr>
          <a:lstStyle/>
          <a:p>
            <a:r>
              <a:rPr lang="en-US" sz="800" dirty="0" smtClean="0">
                <a:latin typeface="Arial" pitchFamily="34" charset="0"/>
                <a:cs typeface="Arial" pitchFamily="34" charset="0"/>
              </a:rPr>
              <a:t>Actual position</a:t>
            </a:r>
            <a:endParaRPr lang="en-US" sz="800" dirty="0">
              <a:latin typeface="Arial" pitchFamily="34" charset="0"/>
              <a:cs typeface="Arial" pitchFamily="34" charset="0"/>
            </a:endParaRPr>
          </a:p>
        </p:txBody>
      </p:sp>
      <p:sp>
        <p:nvSpPr>
          <p:cNvPr id="24" name="TextBox 23"/>
          <p:cNvSpPr txBox="1"/>
          <p:nvPr/>
        </p:nvSpPr>
        <p:spPr>
          <a:xfrm>
            <a:off x="2731377" y="3016929"/>
            <a:ext cx="856325" cy="215444"/>
          </a:xfrm>
          <a:prstGeom prst="rect">
            <a:avLst/>
          </a:prstGeom>
          <a:solidFill>
            <a:schemeClr val="bg1"/>
          </a:solidFill>
          <a:ln>
            <a:solidFill>
              <a:schemeClr val="tx1"/>
            </a:solidFill>
          </a:ln>
        </p:spPr>
        <p:txBody>
          <a:bodyPr wrap="none" rtlCol="0">
            <a:spAutoFit/>
          </a:bodyPr>
          <a:lstStyle/>
          <a:p>
            <a:r>
              <a:rPr lang="en-US" sz="800" dirty="0" smtClean="0">
                <a:latin typeface="Arial" pitchFamily="34" charset="0"/>
                <a:cs typeface="Arial" pitchFamily="34" charset="0"/>
              </a:rPr>
              <a:t>Actual position</a:t>
            </a:r>
            <a:endParaRPr lang="en-US" sz="800" dirty="0">
              <a:latin typeface="Arial" pitchFamily="34" charset="0"/>
              <a:cs typeface="Arial" pitchFamily="34" charset="0"/>
            </a:endParaRPr>
          </a:p>
        </p:txBody>
      </p:sp>
      <p:sp>
        <p:nvSpPr>
          <p:cNvPr id="25" name="Rectangle 25"/>
          <p:cNvSpPr>
            <a:spLocks noGrp="1" noChangeArrowheads="1"/>
          </p:cNvSpPr>
          <p:nvPr>
            <p:ph idx="1"/>
          </p:nvPr>
        </p:nvSpPr>
        <p:spPr>
          <a:xfrm>
            <a:off x="341075" y="5154541"/>
            <a:ext cx="8382000" cy="1643134"/>
          </a:xfrm>
        </p:spPr>
        <p:txBody>
          <a:bodyPr>
            <a:normAutofit/>
          </a:bodyPr>
          <a:lstStyle/>
          <a:p>
            <a:r>
              <a:rPr lang="en-US" dirty="0" smtClean="0"/>
              <a:t>Yaw angle drift is about the same for both cases</a:t>
            </a:r>
          </a:p>
          <a:p>
            <a:pPr lvl="1"/>
            <a:r>
              <a:rPr lang="en-US" dirty="0"/>
              <a:t>Position drift is due </a:t>
            </a:r>
            <a:r>
              <a:rPr lang="en-US" dirty="0" smtClean="0"/>
              <a:t>to the yaw angle drift, which is why the position drift is much larger for the offset origin</a:t>
            </a:r>
            <a:endParaRPr lang="en-US" dirty="0"/>
          </a:p>
        </p:txBody>
      </p:sp>
    </p:spTree>
    <p:extLst>
      <p:ext uri="{BB962C8B-B14F-4D97-AF65-F5344CB8AC3E}">
        <p14:creationId xmlns:p14="http://schemas.microsoft.com/office/powerpoint/2010/main" val="356333578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Possible Solutions for Yaw Drift</a:t>
            </a:r>
          </a:p>
        </p:txBody>
      </p:sp>
      <p:sp>
        <p:nvSpPr>
          <p:cNvPr id="7172" name="Rectangle 25"/>
          <p:cNvSpPr>
            <a:spLocks noGrp="1" noChangeArrowheads="1"/>
          </p:cNvSpPr>
          <p:nvPr>
            <p:ph idx="1"/>
          </p:nvPr>
        </p:nvSpPr>
        <p:spPr>
          <a:xfrm>
            <a:off x="381000" y="1122870"/>
            <a:ext cx="8382000" cy="4508809"/>
          </a:xfrm>
        </p:spPr>
        <p:txBody>
          <a:bodyPr>
            <a:normAutofit fontScale="85000" lnSpcReduction="20000"/>
          </a:bodyPr>
          <a:lstStyle/>
          <a:p>
            <a:r>
              <a:rPr lang="en-US" dirty="0" smtClean="0"/>
              <a:t>1) Spend more time working with the magnetometer drift correction</a:t>
            </a:r>
          </a:p>
          <a:p>
            <a:pPr lvl="1"/>
            <a:r>
              <a:rPr lang="en-US" dirty="0" smtClean="0"/>
              <a:t>This is currently turned off because it did not seem to produce usable rotation information</a:t>
            </a:r>
          </a:p>
          <a:p>
            <a:pPr lvl="1"/>
            <a:r>
              <a:rPr lang="en-US" dirty="0" smtClean="0"/>
              <a:t>Physical rotations did not match the output of the IMU when using the magnetometers</a:t>
            </a:r>
          </a:p>
          <a:p>
            <a:pPr lvl="1"/>
            <a:r>
              <a:rPr lang="en-US" dirty="0" smtClean="0"/>
              <a:t>Positive rotations and negative rotations of the same physical magnitude were not equivalent in the IMU output</a:t>
            </a:r>
          </a:p>
          <a:p>
            <a:r>
              <a:rPr lang="en-US" dirty="0" smtClean="0"/>
              <a:t>2) Have a “north star” light on an arena wall</a:t>
            </a:r>
          </a:p>
          <a:p>
            <a:pPr lvl="1"/>
            <a:r>
              <a:rPr lang="en-US" dirty="0" smtClean="0"/>
              <a:t>This would require a 360 </a:t>
            </a:r>
            <a:r>
              <a:rPr lang="en-US" dirty="0" err="1" smtClean="0"/>
              <a:t>deg</a:t>
            </a:r>
            <a:r>
              <a:rPr lang="en-US" dirty="0" smtClean="0"/>
              <a:t> scan using the robot camera at some set interval to find true north</a:t>
            </a:r>
          </a:p>
          <a:p>
            <a:pPr lvl="1"/>
            <a:r>
              <a:rPr lang="en-US" dirty="0" smtClean="0"/>
              <a:t>Walls in the arena may eliminate this </a:t>
            </a:r>
            <a:r>
              <a:rPr lang="en-US" dirty="0" smtClean="0"/>
              <a:t>possibility</a:t>
            </a:r>
            <a:endParaRPr lang="en-US" dirty="0" smtClean="0"/>
          </a:p>
          <a:p>
            <a:r>
              <a:rPr lang="en-US" dirty="0" smtClean="0"/>
              <a:t>3) GPS to correct position</a:t>
            </a:r>
          </a:p>
          <a:p>
            <a:pPr lvl="1"/>
            <a:r>
              <a:rPr lang="en-US" dirty="0" smtClean="0"/>
              <a:t>No GPS available indoors</a:t>
            </a:r>
          </a:p>
          <a:p>
            <a:pPr lvl="1"/>
            <a:r>
              <a:rPr lang="en-US" dirty="0" smtClean="0"/>
              <a:t>Possibly would help correct position, and would help in commanding vehicles to new positions, but would not help with correcting the yaw orientation angle (if that type of control is needed)</a:t>
            </a:r>
          </a:p>
          <a:p>
            <a:r>
              <a:rPr lang="en-US" dirty="0" smtClean="0"/>
              <a:t>4) Install color grid on floor and new color sensor</a:t>
            </a:r>
            <a:r>
              <a:rPr lang="en-US" dirty="0"/>
              <a:t> </a:t>
            </a:r>
            <a:r>
              <a:rPr lang="en-US" dirty="0" smtClean="0"/>
              <a:t>on robot</a:t>
            </a:r>
          </a:p>
          <a:p>
            <a:pPr lvl="1"/>
            <a:r>
              <a:rPr lang="en-US" dirty="0"/>
              <a:t>Possibly would help correct </a:t>
            </a:r>
            <a:r>
              <a:rPr lang="en-US" dirty="0" smtClean="0"/>
              <a:t>position (like in the case of GPS), </a:t>
            </a:r>
            <a:r>
              <a:rPr lang="en-US" dirty="0"/>
              <a:t>and would help in commanding vehicles to new positions, but would not help with correcting the yaw orientation angle (if that type of control is needed)</a:t>
            </a:r>
          </a:p>
        </p:txBody>
      </p:sp>
      <p:sp>
        <p:nvSpPr>
          <p:cNvPr id="7" name="Slide Number Placeholder 6"/>
          <p:cNvSpPr>
            <a:spLocks noGrp="1"/>
          </p:cNvSpPr>
          <p:nvPr>
            <p:ph type="sldNum" sz="quarter" idx="11"/>
          </p:nvPr>
        </p:nvSpPr>
        <p:spPr/>
        <p:txBody>
          <a:bodyPr/>
          <a:lstStyle/>
          <a:p>
            <a:fld id="{F6EFC63E-F8D9-44BB-A462-AC735E845F95}" type="slidenum">
              <a:rPr lang="en-US" smtClean="0"/>
              <a:pPr/>
              <a:t>5</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10" name="TextBox 9"/>
          <p:cNvSpPr txBox="1"/>
          <p:nvPr/>
        </p:nvSpPr>
        <p:spPr>
          <a:xfrm>
            <a:off x="1390629" y="5995118"/>
            <a:ext cx="5942140" cy="338554"/>
          </a:xfrm>
          <a:prstGeom prst="rect">
            <a:avLst/>
          </a:prstGeom>
          <a:solidFill>
            <a:schemeClr val="accent1"/>
          </a:solidFill>
        </p:spPr>
        <p:txBody>
          <a:bodyPr wrap="none" rtlCol="0">
            <a:spAutoFit/>
          </a:bodyPr>
          <a:lstStyle/>
          <a:p>
            <a:r>
              <a:rPr lang="en-US" sz="1600" dirty="0" smtClean="0">
                <a:solidFill>
                  <a:schemeClr val="bg1"/>
                </a:solidFill>
                <a:latin typeface="Arial" pitchFamily="34" charset="0"/>
                <a:cs typeface="Arial" pitchFamily="34" charset="0"/>
              </a:rPr>
              <a:t>Working on 1) and 4) seem like the most reasonable/productive</a:t>
            </a:r>
            <a:endParaRPr lang="en-US"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6016675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Color Grid Options</a:t>
            </a:r>
          </a:p>
        </p:txBody>
      </p:sp>
      <p:sp>
        <p:nvSpPr>
          <p:cNvPr id="7172" name="Rectangle 25"/>
          <p:cNvSpPr>
            <a:spLocks noGrp="1" noChangeArrowheads="1"/>
          </p:cNvSpPr>
          <p:nvPr>
            <p:ph idx="1"/>
          </p:nvPr>
        </p:nvSpPr>
        <p:spPr>
          <a:xfrm>
            <a:off x="218630" y="4501723"/>
            <a:ext cx="8382000" cy="2095630"/>
          </a:xfrm>
        </p:spPr>
        <p:txBody>
          <a:bodyPr>
            <a:normAutofit fontScale="70000" lnSpcReduction="20000"/>
          </a:bodyPr>
          <a:lstStyle/>
          <a:p>
            <a:r>
              <a:rPr lang="en-US" dirty="0" smtClean="0"/>
              <a:t>7x7 m grid has 64 points to be defined in the color grid (if defining at every meter)</a:t>
            </a:r>
          </a:p>
          <a:p>
            <a:pPr lvl="1"/>
            <a:r>
              <a:rPr lang="en-US" dirty="0" smtClean="0"/>
              <a:t>Would require 8 led color combinations</a:t>
            </a:r>
          </a:p>
          <a:p>
            <a:pPr lvl="1"/>
            <a:r>
              <a:rPr lang="en-US" dirty="0" smtClean="0"/>
              <a:t>Even at 1 meter increments, there is still the chance that the robot would not cross over one of the 8LED markers with its sensor</a:t>
            </a:r>
          </a:p>
          <a:p>
            <a:r>
              <a:rPr lang="en-US" dirty="0" smtClean="0"/>
              <a:t>Getting the position updates will help with commanding the vehicles to a new position, but it will not correct the yaw angle drift</a:t>
            </a:r>
          </a:p>
          <a:p>
            <a:pPr lvl="1"/>
            <a:r>
              <a:rPr lang="en-US" dirty="0" smtClean="0"/>
              <a:t>Commands to a new position are based on a change in the vehicle’s heading</a:t>
            </a:r>
          </a:p>
          <a:p>
            <a:pPr lvl="1"/>
            <a:r>
              <a:rPr lang="en-US" dirty="0" smtClean="0"/>
              <a:t>If a team needs to correct a vehicles orientation while the vehicle is stopped, the yaw angle drift will still be a factor</a:t>
            </a:r>
          </a:p>
          <a:p>
            <a:pPr lvl="2"/>
            <a:r>
              <a:rPr lang="en-US" dirty="0" smtClean="0"/>
              <a:t>It is possible that the teams will be commanding delta orientation changes and the drift will not be an issue</a:t>
            </a:r>
          </a:p>
        </p:txBody>
      </p:sp>
      <p:sp>
        <p:nvSpPr>
          <p:cNvPr id="7" name="Slide Number Placeholder 6"/>
          <p:cNvSpPr>
            <a:spLocks noGrp="1"/>
          </p:cNvSpPr>
          <p:nvPr>
            <p:ph type="sldNum" sz="quarter" idx="11"/>
          </p:nvPr>
        </p:nvSpPr>
        <p:spPr/>
        <p:txBody>
          <a:bodyPr/>
          <a:lstStyle/>
          <a:p>
            <a:fld id="{F6EFC63E-F8D9-44BB-A462-AC735E845F95}" type="slidenum">
              <a:rPr lang="en-US" smtClean="0"/>
              <a:pPr/>
              <a:t>6</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grpSp>
        <p:nvGrpSpPr>
          <p:cNvPr id="22" name="Group 21"/>
          <p:cNvGrpSpPr/>
          <p:nvPr/>
        </p:nvGrpSpPr>
        <p:grpSpPr>
          <a:xfrm>
            <a:off x="2593649" y="1589516"/>
            <a:ext cx="3589233" cy="2845749"/>
            <a:chOff x="2602196" y="1222049"/>
            <a:chExt cx="3589233" cy="2845749"/>
          </a:xfrm>
        </p:grpSpPr>
        <p:sp>
          <p:nvSpPr>
            <p:cNvPr id="2" name="Rectangle 1"/>
            <p:cNvSpPr/>
            <p:nvPr/>
          </p:nvSpPr>
          <p:spPr>
            <a:xfrm>
              <a:off x="2615013" y="1222049"/>
              <a:ext cx="3546505" cy="2845749"/>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Connector 5"/>
            <p:cNvCxnSpPr/>
            <p:nvPr/>
          </p:nvCxnSpPr>
          <p:spPr>
            <a:xfrm>
              <a:off x="3127762" y="1222049"/>
              <a:ext cx="0" cy="2845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66147" y="1222049"/>
              <a:ext cx="0" cy="2845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74620" y="1222049"/>
              <a:ext cx="0" cy="2845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47187" y="1222049"/>
              <a:ext cx="0" cy="2845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94119" y="1222049"/>
              <a:ext cx="0" cy="2845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68409" y="1222049"/>
              <a:ext cx="0" cy="2845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5014" y="3683237"/>
              <a:ext cx="3546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02196" y="3264493"/>
              <a:ext cx="3546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644925" y="2837203"/>
              <a:ext cx="3546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644925" y="2401367"/>
              <a:ext cx="3546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615014" y="1974077"/>
              <a:ext cx="3546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602196" y="1580970"/>
              <a:ext cx="3546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3433783" y="1143498"/>
            <a:ext cx="1851789" cy="338554"/>
          </a:xfrm>
          <a:prstGeom prst="rect">
            <a:avLst/>
          </a:prstGeom>
          <a:noFill/>
        </p:spPr>
        <p:txBody>
          <a:bodyPr wrap="none" rtlCol="0">
            <a:spAutoFit/>
          </a:bodyPr>
          <a:lstStyle/>
          <a:p>
            <a:r>
              <a:rPr lang="en-US" sz="1600" dirty="0" smtClean="0">
                <a:latin typeface="Arial" pitchFamily="34" charset="0"/>
                <a:cs typeface="Arial" pitchFamily="34" charset="0"/>
              </a:rPr>
              <a:t>Arena Grid: 7x7 m</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21948227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noc_PPT_tplt[4 business areas]">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noc_PPT_tplt[4 business areas]</Template>
  <TotalTime>13794</TotalTime>
  <Words>596</Words>
  <Application>Microsoft Office PowerPoint</Application>
  <PresentationFormat>On-screen Show (4:3)</PresentationFormat>
  <Paragraphs>67</Paragraphs>
  <Slides>7</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noc_PPT_tplt[4 business areas]</vt:lpstr>
      <vt:lpstr>Worksheet</vt:lpstr>
      <vt:lpstr>Yaw Angle Drift</vt:lpstr>
      <vt:lpstr>Observed Yaw Angle Drift</vt:lpstr>
      <vt:lpstr>Recorded Data</vt:lpstr>
      <vt:lpstr>Recorded Data Zoomed in to Origin</vt:lpstr>
      <vt:lpstr>Possible Solutions for Yaw Drift</vt:lpstr>
      <vt:lpstr>Color Grid Options</vt:lpstr>
      <vt:lpstr>PowerPoint Presentation</vt:lpstr>
    </vt:vector>
  </TitlesOfParts>
  <Company>Northrop Grumman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George Prado</dc:creator>
  <cp:lastModifiedBy>Healy, Patrick B (AS)</cp:lastModifiedBy>
  <cp:revision>388</cp:revision>
  <dcterms:created xsi:type="dcterms:W3CDTF">2012-01-16T13:16:41Z</dcterms:created>
  <dcterms:modified xsi:type="dcterms:W3CDTF">2014-11-10T15:27:35Z</dcterms:modified>
</cp:coreProperties>
</file>