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45" r:id="rId2"/>
    <p:sldId id="346" r:id="rId3"/>
    <p:sldId id="355" r:id="rId4"/>
    <p:sldId id="356" r:id="rId5"/>
    <p:sldId id="363" r:id="rId6"/>
    <p:sldId id="357" r:id="rId7"/>
    <p:sldId id="365" r:id="rId8"/>
    <p:sldId id="364" r:id="rId9"/>
    <p:sldId id="359" r:id="rId10"/>
    <p:sldId id="358" r:id="rId11"/>
    <p:sldId id="360" r:id="rId12"/>
    <p:sldId id="362" r:id="rId13"/>
    <p:sldId id="361" r:id="rId14"/>
    <p:sldId id="350" r:id="rId15"/>
    <p:sldId id="351" r:id="rId16"/>
    <p:sldId id="352" r:id="rId17"/>
    <p:sldId id="353" r:id="rId18"/>
    <p:sldId id="354" r:id="rId19"/>
    <p:sldId id="344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575F6D"/>
    <a:srgbClr val="FF9933"/>
    <a:srgbClr val="005DAA"/>
    <a:srgbClr val="5DAA00"/>
    <a:srgbClr val="4FAFFF"/>
    <a:srgbClr val="0099FF"/>
    <a:srgbClr val="CCECFF"/>
    <a:srgbClr val="99CCFF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9248" autoAdjust="0"/>
    <p:restoredTop sz="97959" autoAdjust="0"/>
  </p:normalViewPr>
  <p:slideViewPr>
    <p:cSldViewPr snapToGrid="0">
      <p:cViewPr>
        <p:scale>
          <a:sx n="100" d="100"/>
          <a:sy n="100" d="100"/>
        </p:scale>
        <p:origin x="-1230" y="-474"/>
      </p:cViewPr>
      <p:guideLst>
        <p:guide orient="horz" pos="2159"/>
        <p:guide pos="53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6C2B205D-311F-449C-BC2F-DB011333A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86681-CC9A-4F28-81FD-35541B0FE7CE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86681-CC9A-4F28-81FD-35541B0FE7CE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86681-CC9A-4F28-81FD-35541B0FE7CE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86681-CC9A-4F28-81FD-35541B0FE7CE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86681-CC9A-4F28-81FD-35541B0FE7CE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86681-CC9A-4F28-81FD-35541B0FE7CE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86681-CC9A-4F28-81FD-35541B0FE7CE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86681-CC9A-4F28-81FD-35541B0FE7CE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86681-CC9A-4F28-81FD-35541B0FE7CE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86681-CC9A-4F28-81FD-35541B0FE7CE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86681-CC9A-4F28-81FD-35541B0FE7CE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86681-CC9A-4F28-81FD-35541B0FE7CE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anada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80031" y="6657945"/>
            <a:ext cx="4057521" cy="200055"/>
          </a:xfrm>
        </p:spPr>
        <p:txBody>
          <a:bodyPr wrap="square" anchor="b" anchorCtr="0">
            <a:spAutoFit/>
          </a:bodyPr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25" name="Title 4"/>
          <p:cNvSpPr>
            <a:spLocks noGrp="1"/>
          </p:cNvSpPr>
          <p:nvPr>
            <p:ph type="ctrTitle" hasCustomPrompt="1"/>
          </p:nvPr>
        </p:nvSpPr>
        <p:spPr>
          <a:xfrm>
            <a:off x="2305050" y="1927860"/>
            <a:ext cx="6385730" cy="1219200"/>
          </a:xfrm>
        </p:spPr>
        <p:txBody>
          <a:bodyPr tIns="457200" bIns="548640"/>
          <a:lstStyle>
            <a:lvl1pPr algn="r">
              <a:defRPr sz="2800" b="1" spc="4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Main Title, Font: Arial Bold 28pt.</a:t>
            </a:r>
            <a:endParaRPr lang="en-US" dirty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3718947" y="4030729"/>
            <a:ext cx="4968114" cy="457200"/>
          </a:xfrm>
        </p:spPr>
        <p:txBody>
          <a:bodyPr wrap="none" tIns="0"/>
          <a:lstStyle>
            <a:lvl1pPr algn="r">
              <a:buNone/>
              <a:defRPr sz="20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 smtClean="0"/>
              <a:t>Meeting date(s), Arial 20pt.</a:t>
            </a:r>
            <a:endParaRPr lang="en-US" dirty="0"/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3719477" y="5038996"/>
            <a:ext cx="4972728" cy="457200"/>
          </a:xfrm>
        </p:spPr>
        <p:txBody>
          <a:bodyPr wrap="none" bIns="18288" anchor="b" anchorCtr="0"/>
          <a:lstStyle>
            <a:lvl1pPr algn="r">
              <a:buNone/>
              <a:defRPr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Speaker’s name, Arial 20pt.</a:t>
            </a:r>
            <a:endParaRPr lang="en-US" dirty="0"/>
          </a:p>
        </p:txBody>
      </p:sp>
      <p:sp>
        <p:nvSpPr>
          <p:cNvPr id="42" name="Text Placeholder 40"/>
          <p:cNvSpPr>
            <a:spLocks noGrp="1"/>
          </p:cNvSpPr>
          <p:nvPr>
            <p:ph type="body" sz="quarter" idx="16" hasCustomPrompt="1"/>
          </p:nvPr>
        </p:nvSpPr>
        <p:spPr>
          <a:xfrm>
            <a:off x="3719477" y="5539740"/>
            <a:ext cx="4972726" cy="381000"/>
          </a:xfrm>
        </p:spPr>
        <p:txBody>
          <a:bodyPr wrap="none" tIns="0" bIns="438912">
            <a:noAutofit/>
          </a:bodyPr>
          <a:lstStyle>
            <a:lvl1pPr algn="r">
              <a:buNone/>
              <a:defRPr sz="1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 smtClean="0"/>
              <a:t>Speaker’s title, Arial 16pt.</a:t>
            </a:r>
            <a:endParaRPr lang="en-US" dirty="0"/>
          </a:p>
        </p:txBody>
      </p:sp>
      <p:sp>
        <p:nvSpPr>
          <p:cNvPr id="45" name="Text Placeholder 43"/>
          <p:cNvSpPr>
            <a:spLocks noGrp="1"/>
          </p:cNvSpPr>
          <p:nvPr>
            <p:ph type="body" sz="quarter" idx="17" hasCustomPrompt="1"/>
          </p:nvPr>
        </p:nvSpPr>
        <p:spPr>
          <a:xfrm>
            <a:off x="2293034" y="3528060"/>
            <a:ext cx="6394816" cy="457200"/>
          </a:xfrm>
        </p:spPr>
        <p:txBody>
          <a:bodyPr wrap="square" anchor="ctr" anchorCtr="0">
            <a:noAutofit/>
          </a:bodyPr>
          <a:lstStyle>
            <a:lvl1pPr algn="r">
              <a:buNone/>
              <a:defRPr sz="2400" b="1" spc="2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Sub-title, Arial Bold 24pt.</a:t>
            </a:r>
            <a:endParaRPr lang="en-US" dirty="0"/>
          </a:p>
        </p:txBody>
      </p:sp>
      <p:pic>
        <p:nvPicPr>
          <p:cNvPr id="22" name="Picture 93" descr="noc_logo blue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12963" y="623089"/>
            <a:ext cx="2382644" cy="415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02080"/>
            <a:ext cx="8382000" cy="4524333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FC63E-F8D9-44BB-A462-AC735E845F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defRPr sz="700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02289"/>
            <a:ext cx="4038600" cy="4525963"/>
          </a:xfrm>
        </p:spPr>
        <p:txBody>
          <a:bodyPr/>
          <a:lstStyle>
            <a:lvl1pPr>
              <a:spcBef>
                <a:spcPts val="2400"/>
              </a:spcBef>
              <a:defRPr sz="2000"/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545" y="1402289"/>
            <a:ext cx="4038600" cy="4525963"/>
          </a:xfrm>
        </p:spPr>
        <p:txBody>
          <a:bodyPr/>
          <a:lstStyle>
            <a:lvl1pPr>
              <a:spcBef>
                <a:spcPts val="2400"/>
              </a:spcBef>
              <a:defRPr sz="2000"/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6D4B03-E339-4C9D-AC39-0BD7C921B5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defRPr sz="700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sert Section 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nada.jpg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41F33A-8A61-4937-A58C-46521EFFC1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87065" y="6657945"/>
            <a:ext cx="4057521" cy="200055"/>
          </a:xfrm>
        </p:spPr>
        <p:txBody>
          <a:bodyPr wrap="square"/>
          <a:lstStyle>
            <a:lvl1pPr algn="r">
              <a:defRPr/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249488" y="3013502"/>
            <a:ext cx="4645025" cy="830997"/>
          </a:xfrm>
        </p:spPr>
        <p:txBody>
          <a:bodyPr anchor="ctr" anchorCtr="1">
            <a:spAutoFit/>
          </a:bodyPr>
          <a:lstStyle>
            <a:lvl1pPr algn="ctr">
              <a:buNone/>
              <a:defRPr sz="4800" baseline="0"/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oc_background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defRPr sz="700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670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02080"/>
            <a:ext cx="8389034" cy="452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661150"/>
            <a:ext cx="18288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3" name="Rectangle 8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8411" y="6477000"/>
            <a:ext cx="400378" cy="29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3" tIns="48326" rIns="96653" bIns="48326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130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8E41F33A-8A61-4937-A58C-46521EFFC1C2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031" name="Picture 109" descr="noc_logo blue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146925" y="381000"/>
            <a:ext cx="1768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r">
              <a:defRPr sz="700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007663"/>
            <a:ext cx="9144000" cy="45719"/>
          </a:xfrm>
          <a:prstGeom prst="rect">
            <a:avLst/>
          </a:prstGeom>
          <a:solidFill>
            <a:srgbClr val="005D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73" r:id="rId4"/>
    <p:sldLayoutId id="2147483672" r:id="rId5"/>
    <p:sldLayoutId id="2147483666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9pPr>
    </p:titleStyle>
    <p:bodyStyle>
      <a:lvl1pPr marL="230188" indent="-230188" algn="l" rtl="0" eaLnBrk="1" fontAlgn="base" hangingPunct="1">
        <a:spcBef>
          <a:spcPts val="2400"/>
        </a:spcBef>
        <a:spcAft>
          <a:spcPct val="0"/>
        </a:spcAft>
        <a:buChar char="•"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4213" indent="-227013" algn="l" rtl="0" eaLnBrk="1" fontAlgn="base" hangingPunct="1">
        <a:spcBef>
          <a:spcPts val="6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7438" indent="-173038" algn="l" rtl="0" eaLnBrk="1" fontAlgn="base" hangingPunct="1">
        <a:spcBef>
          <a:spcPts val="60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541463" indent="-169863" algn="l" rtl="0" eaLnBrk="1" fontAlgn="base" hangingPunct="1">
        <a:spcBef>
          <a:spcPts val="6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01838" indent="-173038" algn="l" rtl="0" eaLnBrk="1" fontAlgn="base" hangingPunct="1">
        <a:spcBef>
          <a:spcPts val="6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odka.ccc.northgrum.com/svn/CSA/trunk/Documents/Simulink%20Function%20Documentation%20Template.pptx" TargetMode="Externa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vodka.ccc.northgrum.com/svn/CSA/trunk/Admin/Components%20Documentation.ppt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odka.ccc.northgrum.com/svn/Documents/trunk/MBD/CoSMO" TargetMode="External"/><Relationship Id="rId4" Type="http://schemas.openxmlformats.org/officeDocument/2006/relationships/hyperlink" Target="http://vodka.ccc.northgrum.com/svn/CSA/trunk/Verificatio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odka.ccc.northgrum.com/trac/CSA/wik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err="1" smtClean="0"/>
              <a:t>CoSMO</a:t>
            </a:r>
            <a:r>
              <a:rPr lang="en-US" dirty="0" smtClean="0"/>
              <a:t> a </a:t>
            </a:r>
            <a:br>
              <a:rPr lang="en-US" dirty="0" smtClean="0"/>
            </a:br>
            <a:r>
              <a:rPr lang="en-US" dirty="0" err="1" smtClean="0"/>
              <a:t>Simulink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8/11/2010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Mike Sufana &amp; Patrick Healy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Northrop Grumman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Common Simulation Architecture (CSA)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580031" y="6657945"/>
            <a:ext cx="4057521" cy="200055"/>
          </a:xfrm>
        </p:spPr>
        <p:txBody>
          <a:bodyPr/>
          <a:lstStyle/>
          <a:p>
            <a:r>
              <a:rPr lang="en-US" dirty="0" smtClean="0"/>
              <a:t>NORTHROP GRUMMAN PRIVATE / PROPRIETARY LEVEL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2430" y="4216935"/>
            <a:ext cx="2959075" cy="231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52401" y="1173479"/>
            <a:ext cx="5025460" cy="551903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None/>
            </a:pPr>
            <a:r>
              <a:rPr lang="en-US" dirty="0" smtClean="0"/>
              <a:t>Step 3: Find Ticket Assigned to You</a:t>
            </a:r>
          </a:p>
          <a:p>
            <a:pPr marL="911225" lvl="1" indent="-457200"/>
            <a:r>
              <a:rPr lang="en-US" dirty="0" smtClean="0"/>
              <a:t>Click on ‘View Tickets’</a:t>
            </a:r>
          </a:p>
          <a:p>
            <a:pPr marL="911225" lvl="1" indent="-457200"/>
            <a:r>
              <a:rPr lang="en-US" dirty="0" smtClean="0"/>
              <a:t>Run the ‘My Tickets’ report to find tickets assigned to you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Step 4: Accept Ticket</a:t>
            </a:r>
          </a:p>
          <a:p>
            <a:pPr marL="911225" lvl="1" indent="-457200"/>
            <a:r>
              <a:rPr lang="en-US" dirty="0" smtClean="0"/>
              <a:t>Scroll down to the bottom of the ticket</a:t>
            </a:r>
          </a:p>
          <a:p>
            <a:pPr marL="911225" lvl="1" indent="-457200"/>
            <a:r>
              <a:rPr lang="en-US" dirty="0" smtClean="0"/>
              <a:t>Click on ‘accept’ and then ‘Submit changes’</a:t>
            </a:r>
          </a:p>
          <a:p>
            <a:pPr marL="911225" lvl="1" indent="-457200"/>
            <a:r>
              <a:rPr lang="en-US" dirty="0" smtClean="0"/>
              <a:t>You will receive an email confirmation that this ticket has been changed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146" y="2450853"/>
            <a:ext cx="3301365" cy="259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956" y="1133358"/>
            <a:ext cx="3012471" cy="218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3680" y="2194656"/>
            <a:ext cx="2362807" cy="183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2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dirty="0" err="1" smtClean="0"/>
              <a:t>CoSMO</a:t>
            </a:r>
            <a:r>
              <a:rPr lang="en-US" dirty="0" smtClean="0"/>
              <a:t> Step-by-Step Process for</a:t>
            </a:r>
            <a:br>
              <a:rPr lang="en-US" dirty="0" smtClean="0"/>
            </a:br>
            <a:r>
              <a:rPr lang="en-US" dirty="0" err="1" smtClean="0"/>
              <a:t>Simulink</a:t>
            </a:r>
            <a:r>
              <a:rPr lang="en-US" dirty="0" smtClean="0"/>
              <a:t> Blocks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277380" y="1840022"/>
            <a:ext cx="437565" cy="12341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43226" y="2675884"/>
            <a:ext cx="768544" cy="10658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5792138" y="2005510"/>
            <a:ext cx="532930" cy="50488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736895" y="3535352"/>
            <a:ext cx="336589" cy="21878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01032" y="2892914"/>
            <a:ext cx="796597" cy="6339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28526" y="4745908"/>
            <a:ext cx="408957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Description will include the relative path to the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Simulink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Block in the CSA_Library.mdl that you’ll need to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CoSMO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41472" y="4364438"/>
            <a:ext cx="731296" cy="32536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82239" y="5894654"/>
            <a:ext cx="1013582" cy="9649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41771" y="6101230"/>
            <a:ext cx="611471" cy="1346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 flipV="1">
            <a:off x="4235501" y="3700728"/>
            <a:ext cx="2456516" cy="34457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3"/>
          </p:cNvCxnSpPr>
          <p:nvPr/>
        </p:nvCxnSpPr>
        <p:spPr>
          <a:xfrm>
            <a:off x="6653242" y="6168547"/>
            <a:ext cx="565033" cy="20309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44283" y="6068644"/>
            <a:ext cx="1592479" cy="66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9707" y="3450621"/>
            <a:ext cx="4184293" cy="1446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4354" y="1328435"/>
            <a:ext cx="4179646" cy="145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2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dirty="0" err="1" smtClean="0"/>
              <a:t>CoSMO</a:t>
            </a:r>
            <a:r>
              <a:rPr lang="en-US" dirty="0" smtClean="0"/>
              <a:t> Step-by-Step Process for</a:t>
            </a:r>
            <a:br>
              <a:rPr lang="en-US" dirty="0" smtClean="0"/>
            </a:br>
            <a:r>
              <a:rPr lang="en-US" dirty="0" err="1" smtClean="0"/>
              <a:t>Simulink</a:t>
            </a:r>
            <a:r>
              <a:rPr lang="en-US" dirty="0" smtClean="0"/>
              <a:t> Block</a:t>
            </a:r>
          </a:p>
        </p:txBody>
      </p:sp>
      <p:sp>
        <p:nvSpPr>
          <p:cNvPr id="7172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52401" y="1173479"/>
            <a:ext cx="5025460" cy="5519031"/>
          </a:xfrm>
        </p:spPr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US" dirty="0" smtClean="0"/>
              <a:t>Step 5: Establish a Verification folder for your block</a:t>
            </a:r>
          </a:p>
          <a:p>
            <a:pPr marL="911225" lvl="1" indent="-457200"/>
            <a:r>
              <a:rPr lang="en-US" dirty="0" smtClean="0"/>
              <a:t>The Verification folder will have the same name as the </a:t>
            </a:r>
            <a:r>
              <a:rPr lang="en-US" dirty="0" err="1" smtClean="0"/>
              <a:t>Simulink</a:t>
            </a:r>
            <a:r>
              <a:rPr lang="en-US" dirty="0" smtClean="0"/>
              <a:t> block</a:t>
            </a:r>
          </a:p>
          <a:p>
            <a:pPr marL="911225" lvl="1" indent="-457200"/>
            <a:r>
              <a:rPr lang="en-US" dirty="0" smtClean="0"/>
              <a:t>If the folder does not exist, create it and add it to the CSA repository</a:t>
            </a:r>
          </a:p>
          <a:p>
            <a:pPr marL="457200" indent="-457200">
              <a:buNone/>
            </a:pPr>
            <a:r>
              <a:rPr lang="en-US" dirty="0" smtClean="0"/>
              <a:t>Step 6: Establish Documentation for your block</a:t>
            </a:r>
          </a:p>
          <a:p>
            <a:pPr marL="911225" lvl="1" indent="-457200"/>
            <a:r>
              <a:rPr lang="en-US" dirty="0" smtClean="0"/>
              <a:t>Each component will have its own documentation file that will reside in each Verification subfolder</a:t>
            </a:r>
          </a:p>
          <a:p>
            <a:pPr marL="911225" lvl="1" indent="-457200"/>
            <a:r>
              <a:rPr lang="en-US" dirty="0" smtClean="0"/>
              <a:t>Check to see if ‘&lt;Block&gt; Documentation.pptx’ exists</a:t>
            </a:r>
          </a:p>
          <a:p>
            <a:pPr marL="911225" lvl="1" indent="-457200"/>
            <a:r>
              <a:rPr lang="en-US" dirty="0" smtClean="0"/>
              <a:t>If the documentation does not exist, copy the documentation template from here: </a:t>
            </a:r>
            <a:r>
              <a:rPr lang="en-US" dirty="0" smtClean="0">
                <a:hlinkClick r:id="rId5"/>
              </a:rPr>
              <a:t>http://vodka.ccc.northgrum.com/svn/CSA/trunk/Documents/Simulink%20Block%20Documentation%20Template.pptx</a:t>
            </a:r>
            <a:r>
              <a:rPr lang="en-US" dirty="0" smtClean="0"/>
              <a:t> and add it to the repository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63334" y="2260036"/>
            <a:ext cx="485370" cy="14117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607226" y="4198564"/>
            <a:ext cx="839648" cy="12471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4195" y="1618382"/>
            <a:ext cx="3523755" cy="123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2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dirty="0" err="1" smtClean="0"/>
              <a:t>CoSMO</a:t>
            </a:r>
            <a:r>
              <a:rPr lang="en-US" dirty="0" smtClean="0"/>
              <a:t> Step-by-Step Process for</a:t>
            </a:r>
            <a:br>
              <a:rPr lang="en-US" dirty="0" smtClean="0"/>
            </a:br>
            <a:r>
              <a:rPr lang="en-US" dirty="0" err="1" smtClean="0"/>
              <a:t>Simulink</a:t>
            </a:r>
            <a:r>
              <a:rPr lang="en-US" dirty="0" smtClean="0"/>
              <a:t> Block</a:t>
            </a:r>
          </a:p>
        </p:txBody>
      </p:sp>
      <p:sp>
        <p:nvSpPr>
          <p:cNvPr id="7172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52400" y="1135379"/>
            <a:ext cx="4946650" cy="346837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None/>
            </a:pPr>
            <a:r>
              <a:rPr lang="en-US" dirty="0" smtClean="0"/>
              <a:t>Step 7: Add the text Doc block to the </a:t>
            </a:r>
            <a:r>
              <a:rPr lang="en-US" dirty="0" err="1" smtClean="0"/>
              <a:t>Simulink</a:t>
            </a:r>
            <a:r>
              <a:rPr lang="en-US" dirty="0" smtClean="0"/>
              <a:t> Block</a:t>
            </a:r>
          </a:p>
          <a:p>
            <a:pPr marL="911225" lvl="1" indent="-457200">
              <a:buFont typeface="+mj-lt"/>
              <a:buAutoNum type="alphaLcPeriod"/>
            </a:pPr>
            <a:r>
              <a:rPr lang="en-US" dirty="0" smtClean="0"/>
              <a:t>Open the </a:t>
            </a:r>
            <a:r>
              <a:rPr lang="en-US" i="1" dirty="0" smtClean="0"/>
              <a:t>CSA_Library.mdl</a:t>
            </a:r>
          </a:p>
          <a:p>
            <a:pPr marL="911225" lvl="1" indent="-457200">
              <a:buFont typeface="+mj-lt"/>
              <a:buAutoNum type="alphaLcPeriod"/>
            </a:pPr>
            <a:r>
              <a:rPr lang="en-US" dirty="0" smtClean="0"/>
              <a:t>If your block is not yet a part of the </a:t>
            </a:r>
            <a:r>
              <a:rPr lang="en-US" i="1" dirty="0" err="1" smtClean="0"/>
              <a:t>CSA_Library</a:t>
            </a:r>
            <a:r>
              <a:rPr lang="en-US" dirty="0" smtClean="0"/>
              <a:t>, be sure to run </a:t>
            </a:r>
            <a:r>
              <a:rPr lang="en-US" dirty="0" err="1" smtClean="0"/>
              <a:t>slupdate</a:t>
            </a:r>
            <a:r>
              <a:rPr lang="en-US" dirty="0" smtClean="0"/>
              <a:t> on it first to ensure the block is updated to the same version of </a:t>
            </a:r>
            <a:r>
              <a:rPr lang="en-US" dirty="0" err="1" smtClean="0"/>
              <a:t>Simulink</a:t>
            </a:r>
            <a:r>
              <a:rPr lang="en-US" dirty="0" smtClean="0"/>
              <a:t> as the </a:t>
            </a:r>
            <a:r>
              <a:rPr lang="en-US" i="1" dirty="0" err="1" smtClean="0"/>
              <a:t>CSA_Library</a:t>
            </a:r>
            <a:endParaRPr lang="en-US" i="1" dirty="0" smtClean="0"/>
          </a:p>
          <a:p>
            <a:pPr marL="911225" lvl="1" indent="-457200">
              <a:buFont typeface="+mj-lt"/>
              <a:buAutoNum type="alphaLcPeriod"/>
            </a:pPr>
            <a:r>
              <a:rPr lang="en-US" dirty="0" smtClean="0"/>
              <a:t>If your block is already a part of the </a:t>
            </a:r>
            <a:r>
              <a:rPr lang="en-US" i="1" dirty="0" err="1" smtClean="0"/>
              <a:t>CSA_Library</a:t>
            </a:r>
            <a:r>
              <a:rPr lang="en-US" dirty="0" smtClean="0"/>
              <a:t>, locate the path to your block (should be in the Ticket assigned to you)</a:t>
            </a:r>
          </a:p>
          <a:p>
            <a:pPr marL="911225" lvl="1" indent="-457200">
              <a:buFont typeface="+mj-lt"/>
              <a:buAutoNum type="alphaLcPeriod"/>
            </a:pPr>
            <a:r>
              <a:rPr lang="en-US" dirty="0" smtClean="0"/>
              <a:t>Use </a:t>
            </a:r>
            <a:r>
              <a:rPr lang="en-US" b="1" dirty="0" err="1" smtClean="0"/>
              <a:t>CoSMO.m</a:t>
            </a:r>
            <a:r>
              <a:rPr lang="en-US" dirty="0" smtClean="0"/>
              <a:t> to create a Doc text block for the </a:t>
            </a:r>
            <a:r>
              <a:rPr lang="en-US" dirty="0" err="1" smtClean="0"/>
              <a:t>Simulink</a:t>
            </a:r>
            <a:r>
              <a:rPr lang="en-US" dirty="0" smtClean="0"/>
              <a:t> block</a:t>
            </a:r>
          </a:p>
          <a:p>
            <a:pPr marL="1314450" lvl="2" indent="-457200"/>
            <a:r>
              <a:rPr lang="en-US" dirty="0" smtClean="0"/>
              <a:t>Input 1 is the path to the </a:t>
            </a:r>
            <a:r>
              <a:rPr lang="en-US" dirty="0" err="1" smtClean="0"/>
              <a:t>Simulink</a:t>
            </a:r>
            <a:r>
              <a:rPr lang="en-US" dirty="0" smtClean="0"/>
              <a:t> block as a string</a:t>
            </a:r>
          </a:p>
          <a:p>
            <a:pPr marL="1768475" lvl="3" indent="-457200"/>
            <a:r>
              <a:rPr lang="en-US" dirty="0" smtClean="0"/>
              <a:t>'</a:t>
            </a:r>
            <a:r>
              <a:rPr lang="en-US" dirty="0" err="1" smtClean="0"/>
              <a:t>CSA_Library</a:t>
            </a:r>
            <a:r>
              <a:rPr lang="en-US" dirty="0" smtClean="0"/>
              <a:t>/Utilities/</a:t>
            </a:r>
            <a:r>
              <a:rPr lang="en-US" dirty="0" err="1" smtClean="0"/>
              <a:t>VNorm</a:t>
            </a:r>
            <a:r>
              <a:rPr lang="en-US" dirty="0" smtClean="0"/>
              <a:t>'</a:t>
            </a:r>
          </a:p>
          <a:p>
            <a:pPr marL="1314450" lvl="2" indent="-457200"/>
            <a:r>
              <a:rPr lang="en-US" dirty="0" smtClean="0"/>
              <a:t>Input 2 is a string of text of the description of the block</a:t>
            </a:r>
          </a:p>
          <a:p>
            <a:pPr marL="1768475" lvl="3" indent="-457200"/>
            <a:r>
              <a:rPr lang="en-US" dirty="0" smtClean="0"/>
              <a:t>'Norm of the input vector'</a:t>
            </a:r>
          </a:p>
          <a:p>
            <a:pPr marL="911225" lvl="1" indent="-457200">
              <a:buFont typeface="+mj-lt"/>
              <a:buAutoNum type="alphaLcPeriod"/>
            </a:pPr>
            <a:r>
              <a:rPr lang="en-US" dirty="0" smtClean="0"/>
              <a:t>Update the internal documentation fields as required</a:t>
            </a:r>
          </a:p>
          <a:p>
            <a:pPr marL="1314450" lvl="2" indent="-457200"/>
            <a:r>
              <a:rPr lang="en-US" dirty="0" smtClean="0"/>
              <a:t>Don’t forget to update the revision history at the bottom of the function!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97114" y="1665229"/>
            <a:ext cx="1152724" cy="246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b. Original Block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2058" y="747467"/>
            <a:ext cx="2301392" cy="771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51167" y="2915185"/>
            <a:ext cx="3762375" cy="101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32563" y="4081347"/>
            <a:ext cx="3810713" cy="104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6730079" y="3421173"/>
            <a:ext cx="115272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c. Function with added Doc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rot="10800000" flipV="1">
            <a:off x="6430061" y="3621228"/>
            <a:ext cx="300018" cy="74594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5257" y="4477899"/>
            <a:ext cx="2821915" cy="2221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3796685" y="5595657"/>
            <a:ext cx="115272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d. Fill in empty fields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rot="10800000" flipV="1">
            <a:off x="3138221" y="5795712"/>
            <a:ext cx="658464" cy="2174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1"/>
          </p:cNvCxnSpPr>
          <p:nvPr/>
        </p:nvCxnSpPr>
        <p:spPr>
          <a:xfrm rot="10800000" flipV="1">
            <a:off x="3130907" y="5795712"/>
            <a:ext cx="665779" cy="27777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28941" y="1043437"/>
            <a:ext cx="354661" cy="246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a.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dirty="0" err="1" smtClean="0"/>
              <a:t>CoSMO</a:t>
            </a:r>
            <a:r>
              <a:rPr lang="en-US" dirty="0" smtClean="0"/>
              <a:t> Step-by-Step Process for</a:t>
            </a:r>
            <a:br>
              <a:rPr lang="en-US" dirty="0" smtClean="0"/>
            </a:br>
            <a:r>
              <a:rPr lang="en-US" dirty="0" err="1" smtClean="0"/>
              <a:t>Simulink</a:t>
            </a:r>
            <a:r>
              <a:rPr lang="en-US" dirty="0" smtClean="0"/>
              <a:t> Block</a:t>
            </a:r>
          </a:p>
        </p:txBody>
      </p:sp>
      <p:sp>
        <p:nvSpPr>
          <p:cNvPr id="7172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52400" y="1173479"/>
            <a:ext cx="8453718" cy="5519031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None/>
            </a:pPr>
            <a:r>
              <a:rPr lang="en-US" dirty="0" smtClean="0"/>
              <a:t>Step 8: Create a </a:t>
            </a:r>
            <a:r>
              <a:rPr lang="en-US" dirty="0" err="1" smtClean="0"/>
              <a:t>Simulink</a:t>
            </a:r>
            <a:r>
              <a:rPr lang="en-US" dirty="0" smtClean="0"/>
              <a:t> Unit Test model that tests your block</a:t>
            </a:r>
          </a:p>
          <a:p>
            <a:pPr marL="911225" lvl="1" indent="-457200"/>
            <a:r>
              <a:rPr lang="en-US" dirty="0" smtClean="0"/>
              <a:t>Filename format will be ‘Test_&lt;Block&gt;.</a:t>
            </a:r>
            <a:r>
              <a:rPr lang="en-US" dirty="0" err="1" smtClean="0"/>
              <a:t>mdl</a:t>
            </a:r>
            <a:r>
              <a:rPr lang="en-US" dirty="0" smtClean="0"/>
              <a:t>’.  Be sure to add this to the repository.</a:t>
            </a:r>
          </a:p>
          <a:p>
            <a:pPr marL="911225" lvl="1" indent="-457200"/>
            <a:r>
              <a:rPr lang="en-US" dirty="0" smtClean="0"/>
              <a:t>The test model must prove that the block operates as intended and should also account for what happens if the block is run inappropriately</a:t>
            </a:r>
          </a:p>
          <a:p>
            <a:pPr marL="911225" lvl="1" indent="-457200"/>
            <a:r>
              <a:rPr lang="en-US" dirty="0" smtClean="0"/>
              <a:t>The block’s complexity will dictate the amount of testing required within the test model </a:t>
            </a:r>
          </a:p>
          <a:p>
            <a:pPr marL="911225" lvl="1" indent="-457200"/>
            <a:r>
              <a:rPr lang="en-US" dirty="0" smtClean="0"/>
              <a:t>Add a call to </a:t>
            </a:r>
            <a:r>
              <a:rPr lang="en-US" dirty="0" err="1" smtClean="0"/>
              <a:t>ViewValues.m</a:t>
            </a:r>
            <a:r>
              <a:rPr lang="en-US" dirty="0" smtClean="0"/>
              <a:t> to the block callbacks to display values of constants in the block</a:t>
            </a:r>
          </a:p>
          <a:p>
            <a:pPr marL="1314450" lvl="2" indent="-457200"/>
            <a:r>
              <a:rPr lang="en-US" dirty="0" err="1" smtClean="0"/>
              <a:t>ModelProperties</a:t>
            </a:r>
            <a:r>
              <a:rPr lang="en-US" dirty="0" smtClean="0"/>
              <a:t> &gt; Callbacks &gt; </a:t>
            </a:r>
            <a:r>
              <a:rPr lang="en-US" dirty="0" err="1" smtClean="0"/>
              <a:t>InitFcn</a:t>
            </a:r>
            <a:r>
              <a:rPr lang="en-US" dirty="0" smtClean="0"/>
              <a:t> &gt; </a:t>
            </a:r>
            <a:r>
              <a:rPr lang="en-US" i="1" dirty="0" smtClean="0"/>
              <a:t>if(exist('</a:t>
            </a:r>
            <a:r>
              <a:rPr lang="en-US" i="1" dirty="0" err="1" smtClean="0"/>
              <a:t>ViewValues</a:t>
            </a:r>
            <a:r>
              <a:rPr lang="en-US" i="1" dirty="0" smtClean="0"/>
              <a:t>')) </a:t>
            </a:r>
            <a:r>
              <a:rPr lang="en-US" i="1" dirty="0" err="1" smtClean="0"/>
              <a:t>ViewValues</a:t>
            </a:r>
            <a:r>
              <a:rPr lang="en-US" i="1" dirty="0" smtClean="0"/>
              <a:t>(1); end</a:t>
            </a:r>
          </a:p>
          <a:p>
            <a:pPr marL="911225" lvl="1" indent="-457200"/>
            <a:r>
              <a:rPr lang="en-US" dirty="0" smtClean="0"/>
              <a:t>Run </a:t>
            </a:r>
            <a:r>
              <a:rPr lang="en-US" dirty="0" err="1" smtClean="0"/>
              <a:t>slupdate</a:t>
            </a:r>
            <a:r>
              <a:rPr lang="en-US" dirty="0" smtClean="0"/>
              <a:t> on the block to ensure that it is up to date with the </a:t>
            </a:r>
            <a:r>
              <a:rPr lang="en-US" dirty="0" err="1" smtClean="0"/>
              <a:t>CSA_Library’s</a:t>
            </a:r>
            <a:r>
              <a:rPr lang="en-US" dirty="0" smtClean="0"/>
              <a:t> version of </a:t>
            </a:r>
            <a:r>
              <a:rPr lang="en-US" dirty="0" err="1" smtClean="0"/>
              <a:t>Simulink</a:t>
            </a:r>
            <a:r>
              <a:rPr lang="en-US" dirty="0" smtClean="0"/>
              <a:t>. This is most easily done in the test model, because </a:t>
            </a:r>
            <a:r>
              <a:rPr lang="en-US" dirty="0" err="1" smtClean="0"/>
              <a:t>slupdate</a:t>
            </a:r>
            <a:r>
              <a:rPr lang="en-US" dirty="0" smtClean="0"/>
              <a:t> now requires the block to be able to be compiled. The library link will need to be disabled.</a:t>
            </a:r>
          </a:p>
          <a:p>
            <a:pPr marL="457200" indent="-457200">
              <a:buNone/>
            </a:pPr>
            <a:r>
              <a:rPr lang="en-US" dirty="0" smtClean="0"/>
              <a:t>Step 9: Create a MATLAB driver script that test drives your block (if applicable)</a:t>
            </a:r>
          </a:p>
          <a:p>
            <a:pPr marL="911225" lvl="1" indent="-457200"/>
            <a:r>
              <a:rPr lang="en-US" dirty="0" smtClean="0"/>
              <a:t>A Driver script may be necessary if the block is complex enough to require offline calculations, extensive plotting, etc.</a:t>
            </a:r>
          </a:p>
          <a:p>
            <a:pPr marL="911225" lvl="1" indent="-457200"/>
            <a:r>
              <a:rPr lang="en-US" dirty="0" smtClean="0"/>
              <a:t>Filename format will be ‘DRIVER_&lt;Block&gt;.m’.  Be sure to add this to the repository.</a:t>
            </a:r>
          </a:p>
          <a:p>
            <a:pPr marL="911225" lvl="1" indent="-457200"/>
            <a:r>
              <a:rPr lang="en-US" dirty="0" smtClean="0"/>
              <a:t>Make sure the DRIVER script is linked in ‘Test_&lt;Block&gt;.</a:t>
            </a:r>
            <a:r>
              <a:rPr lang="en-US" dirty="0" err="1" smtClean="0"/>
              <a:t>mdl</a:t>
            </a:r>
            <a:r>
              <a:rPr lang="en-US" dirty="0" smtClean="0"/>
              <a:t>’</a:t>
            </a:r>
          </a:p>
          <a:p>
            <a:pPr marL="1314450" lvl="2" indent="-457200"/>
            <a:r>
              <a:rPr lang="en-US" dirty="0" smtClean="0"/>
              <a:t>For example, from the Command Window enter: </a:t>
            </a:r>
            <a:r>
              <a:rPr lang="en-US" dirty="0" err="1" smtClean="0"/>
              <a:t>AddTextBlock</a:t>
            </a:r>
            <a:r>
              <a:rPr lang="en-US" dirty="0" smtClean="0"/>
              <a:t>(</a:t>
            </a:r>
            <a:r>
              <a:rPr lang="en-US" dirty="0" err="1" smtClean="0"/>
              <a:t>bdroot</a:t>
            </a:r>
            <a:r>
              <a:rPr lang="en-US" dirty="0" smtClean="0"/>
              <a:t>, 'Click here to open ''</a:t>
            </a:r>
            <a:r>
              <a:rPr lang="en-US" dirty="0" err="1" smtClean="0"/>
              <a:t>DRIVER_VNorm.m</a:t>
            </a:r>
            <a:r>
              <a:rPr lang="en-US" dirty="0" smtClean="0"/>
              <a:t>''', '</a:t>
            </a:r>
            <a:r>
              <a:rPr lang="en-US" dirty="0" err="1" smtClean="0"/>
              <a:t>ClickFcn</a:t>
            </a:r>
            <a:r>
              <a:rPr lang="en-US" dirty="0" smtClean="0"/>
              <a:t>',  'edit(''</a:t>
            </a:r>
            <a:r>
              <a:rPr lang="en-US" dirty="0" err="1" smtClean="0"/>
              <a:t>DRIVER_VNorm</a:t>
            </a:r>
            <a:r>
              <a:rPr lang="en-US" dirty="0" smtClean="0"/>
              <a:t>'');', 'Location', [10 400], '</a:t>
            </a:r>
            <a:r>
              <a:rPr lang="en-US" dirty="0" err="1" smtClean="0"/>
              <a:t>FontWeight</a:t>
            </a:r>
            <a:r>
              <a:rPr lang="en-US" dirty="0" smtClean="0"/>
              <a:t>', 'bold',  '</a:t>
            </a:r>
            <a:r>
              <a:rPr lang="en-US" dirty="0" err="1" smtClean="0"/>
              <a:t>FontSize</a:t>
            </a:r>
            <a:r>
              <a:rPr lang="en-US" dirty="0" smtClean="0"/>
              <a:t>', 14)</a:t>
            </a:r>
          </a:p>
          <a:p>
            <a:pPr marL="457200" indent="-457200">
              <a:buNone/>
            </a:pPr>
            <a:r>
              <a:rPr lang="en-US" dirty="0" smtClean="0"/>
              <a:t>Step 10: Test, Test and Test Some More</a:t>
            </a:r>
          </a:p>
          <a:p>
            <a:pPr marL="911225" lvl="1" indent="-457200"/>
            <a:r>
              <a:rPr lang="en-US" dirty="0" smtClean="0"/>
              <a:t>Iterate between the unit test, driver file and the block to ensure that the block is as strong and robust as possible</a:t>
            </a:r>
          </a:p>
          <a:p>
            <a:pPr marL="911225" lvl="1" indent="-457200"/>
            <a:r>
              <a:rPr lang="en-US" dirty="0" smtClean="0"/>
              <a:t>Major Questions that should be addressed</a:t>
            </a:r>
          </a:p>
          <a:p>
            <a:pPr marL="1314450" lvl="2" indent="-457200"/>
            <a:r>
              <a:rPr lang="en-US" dirty="0" smtClean="0"/>
              <a:t>How could a user break this block (intentionally or unintentionally)?</a:t>
            </a:r>
          </a:p>
          <a:p>
            <a:pPr marL="1314450" lvl="2" indent="-457200"/>
            <a:r>
              <a:rPr lang="en-US" dirty="0" smtClean="0"/>
              <a:t>Is there input/output error checking?  Is there divide by zero protection?</a:t>
            </a:r>
          </a:p>
          <a:p>
            <a:pPr marL="1314450" lvl="2" indent="-457200"/>
            <a:r>
              <a:rPr lang="en-US" dirty="0" smtClean="0"/>
              <a:t>Can the block be called with empty variables or strings (e.g. [ ] or ‘ ‘)?</a:t>
            </a:r>
          </a:p>
          <a:p>
            <a:pPr marL="1314450" lvl="2" indent="-457200"/>
            <a:r>
              <a:rPr lang="en-US" dirty="0" smtClean="0"/>
              <a:t>Is it code </a:t>
            </a:r>
            <a:r>
              <a:rPr lang="en-US" dirty="0" err="1" smtClean="0"/>
              <a:t>generatable</a:t>
            </a:r>
            <a:r>
              <a:rPr lang="en-US" dirty="0" smtClean="0"/>
              <a:t>?</a:t>
            </a:r>
          </a:p>
          <a:p>
            <a:pPr marL="911225" lvl="1" indent="-457200"/>
            <a:r>
              <a:rPr lang="en-US" dirty="0" smtClean="0"/>
              <a:t>If this block has a reciprocal (e.g. eul2dcm and dcm2eul) then the test model should include both</a:t>
            </a:r>
          </a:p>
          <a:p>
            <a:pPr marL="911225" lvl="1" indent="-457200"/>
            <a:r>
              <a:rPr lang="en-US" dirty="0" smtClean="0"/>
              <a:t>Test cases should be a mix of easy and non-intuitive inputs</a:t>
            </a:r>
          </a:p>
          <a:p>
            <a:pPr marL="1314450" lvl="2" indent="-457200"/>
            <a:r>
              <a:rPr lang="en-US" dirty="0" smtClean="0"/>
              <a:t>Angle blocks should be tested at 0 and perceivable singularities (e.g. ±90°, ±180°, ±360°)</a:t>
            </a:r>
          </a:p>
          <a:p>
            <a:pPr marL="1314450" lvl="2" indent="-457200"/>
            <a:r>
              <a:rPr lang="en-US" dirty="0" smtClean="0"/>
              <a:t>Comparisons with hand calculations nice for complex equations</a:t>
            </a:r>
          </a:p>
          <a:p>
            <a:pPr marL="1314450" lvl="2" indent="-457200"/>
            <a:r>
              <a:rPr lang="en-US" dirty="0" smtClean="0"/>
              <a:t>Out-of-range inputs should be tested to ensure block does not blow up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CSA Candidate SCM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5380" y="1074420"/>
            <a:ext cx="7191374" cy="550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Subversion: Dynamic Log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12520"/>
            <a:ext cx="6416040" cy="5090160"/>
          </a:xfrm>
        </p:spPr>
        <p:txBody>
          <a:bodyPr>
            <a:normAutofit/>
          </a:bodyPr>
          <a:lstStyle/>
          <a:p>
            <a:r>
              <a:rPr lang="en-US" dirty="0" smtClean="0"/>
              <a:t>Using ‘</a:t>
            </a:r>
            <a:r>
              <a:rPr lang="en-US" dirty="0" err="1" smtClean="0"/>
              <a:t>svn:keywords</a:t>
            </a:r>
            <a:r>
              <a:rPr lang="en-US" dirty="0" smtClean="0"/>
              <a:t>’ gives users greater insight into the origins and history of an SVN file (be it a MATLAB function, Simulink block, etc.)</a:t>
            </a:r>
          </a:p>
          <a:p>
            <a:r>
              <a:rPr lang="en-US" dirty="0" smtClean="0"/>
              <a:t>Two Required Steps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Within the desired file, add the following four Tortoise keyword tags</a:t>
            </a:r>
          </a:p>
          <a:p>
            <a:pPr marL="1203325" lvl="2" indent="-342900"/>
            <a:r>
              <a:rPr lang="en-US" dirty="0" smtClean="0"/>
              <a:t>$URL: $, $Rev: $, $Date: $, $Author: $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Using Windows Explorer, activate the keywords using </a:t>
            </a:r>
            <a:r>
              <a:rPr lang="en-US" dirty="0" err="1" smtClean="0"/>
              <a:t>TortoiseSVN</a:t>
            </a:r>
            <a:r>
              <a:rPr lang="en-US" dirty="0" smtClean="0">
                <a:sym typeface="Wingdings" pitchFamily="2" charset="2"/>
              </a:rPr>
              <a:t> Properties</a:t>
            </a:r>
          </a:p>
          <a:p>
            <a:pPr marL="346075" indent="-342900"/>
            <a:r>
              <a:rPr lang="en-US" dirty="0" smtClean="0">
                <a:sym typeface="Wingdings" pitchFamily="2" charset="2"/>
              </a:rPr>
              <a:t>What happens: Whenever a file with the aforementioned keywords is committed, Tortoise will fill in the URL, Rev, Date, and Author blanks</a:t>
            </a:r>
          </a:p>
          <a:p>
            <a:pPr marL="346075" indent="-342900"/>
            <a:r>
              <a:rPr lang="en-US" dirty="0" smtClean="0">
                <a:sym typeface="Wingdings" pitchFamily="2" charset="2"/>
              </a:rPr>
              <a:t>Let’s look at two examples…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4034" y="4089355"/>
            <a:ext cx="2321696" cy="228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 l="33408" t="41994" r="59180" b="16375"/>
          <a:stretch>
            <a:fillRect/>
          </a:stretch>
        </p:blipFill>
        <p:spPr bwMode="auto">
          <a:xfrm>
            <a:off x="7025640" y="1173480"/>
            <a:ext cx="1536700" cy="269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Subversion: </a:t>
            </a:r>
            <a:br>
              <a:rPr lang="en-US" dirty="0" smtClean="0"/>
            </a:br>
            <a:r>
              <a:rPr lang="en-US" dirty="0" smtClean="0"/>
              <a:t>Dynamic Log Fields in MATLAB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3" y="1160555"/>
            <a:ext cx="3915727" cy="46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 t="71477"/>
          <a:stretch>
            <a:fillRect/>
          </a:stretch>
        </p:blipFill>
        <p:spPr bwMode="auto">
          <a:xfrm>
            <a:off x="3116580" y="5151120"/>
            <a:ext cx="588037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 l="58672" t="2625" r="22070" b="60000"/>
          <a:stretch>
            <a:fillRect/>
          </a:stretch>
        </p:blipFill>
        <p:spPr bwMode="auto">
          <a:xfrm>
            <a:off x="3862373" y="1287780"/>
            <a:ext cx="5075888" cy="307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373380" y="5113020"/>
            <a:ext cx="2468880" cy="60198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9100" y="5753100"/>
            <a:ext cx="2198038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1: Create file with Blank fields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9040" y="4155750"/>
            <a:ext cx="530520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91440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2: Right-click file and select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Tortoise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SVN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Add to m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ark file for SVN addition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3: Right-click file and select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Tortoise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SVN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Properties.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dd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svn:keywords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‘URL’, ‘Rev’, ‘Date’, ‘Author’ to activate dynamic fields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4: Commit file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53168" y="5769367"/>
            <a:ext cx="5455219" cy="726799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85819" y="6396335"/>
            <a:ext cx="460605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5: Note fields have been automatically populated by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TortoiseSVN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 l="58672" t="2625" r="22070" b="60000"/>
          <a:stretch>
            <a:fillRect/>
          </a:stretch>
        </p:blipFill>
        <p:spPr bwMode="auto">
          <a:xfrm>
            <a:off x="3793793" y="1089660"/>
            <a:ext cx="5075888" cy="307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Subversion:</a:t>
            </a:r>
            <a:br>
              <a:rPr lang="en-US" dirty="0" smtClean="0"/>
            </a:br>
            <a:r>
              <a:rPr lang="en-US" dirty="0" smtClean="0"/>
              <a:t>Dynamic Log Fields in Simulink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1096011"/>
            <a:ext cx="2997895" cy="279018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b="35333"/>
          <a:stretch>
            <a:fillRect/>
          </a:stretch>
        </p:blipFill>
        <p:spPr bwMode="auto">
          <a:xfrm>
            <a:off x="506731" y="4813618"/>
            <a:ext cx="5025390" cy="177768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 r="-1536" b="55275"/>
          <a:stretch>
            <a:fillRect/>
          </a:stretch>
        </p:blipFill>
        <p:spPr bwMode="auto">
          <a:xfrm>
            <a:off x="4451351" y="5489894"/>
            <a:ext cx="4532629" cy="84994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print"/>
          <a:srcRect b="22815"/>
          <a:stretch>
            <a:fillRect/>
          </a:stretch>
        </p:blipFill>
        <p:spPr bwMode="auto">
          <a:xfrm>
            <a:off x="1042670" y="2739390"/>
            <a:ext cx="2454910" cy="173043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Rounded Rectangle 13"/>
          <p:cNvSpPr/>
          <p:nvPr/>
        </p:nvSpPr>
        <p:spPr>
          <a:xfrm>
            <a:off x="784860" y="1402080"/>
            <a:ext cx="1996440" cy="60198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8120" y="4389120"/>
            <a:ext cx="2198038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1: Create file with Blank fields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82409" y="5144527"/>
            <a:ext cx="4182072" cy="53999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15159" y="6403955"/>
            <a:ext cx="460605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5: Note fields have been automatically populated by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TortoiseSVN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69720" y="2994660"/>
            <a:ext cx="1714500" cy="5181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764280" y="3927150"/>
            <a:ext cx="530520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91440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2: Right-click file and select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Tortoise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SVN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Add to m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ark file for SVN addition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3: Right-click file and select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Tortoise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SVN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Properties.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dd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svn:keywords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‘URL’, ‘Rev’, ‘Date’, ‘Author’ to activate dynamic fields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4: Commit file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038129" y="5716027"/>
            <a:ext cx="3846791" cy="53999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Important Documents</a:t>
            </a:r>
          </a:p>
        </p:txBody>
      </p:sp>
      <p:sp>
        <p:nvSpPr>
          <p:cNvPr id="7172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52400" y="1173480"/>
            <a:ext cx="8991600" cy="5265420"/>
          </a:xfrm>
        </p:spPr>
        <p:txBody>
          <a:bodyPr>
            <a:normAutofit/>
          </a:bodyPr>
          <a:lstStyle/>
          <a:p>
            <a:r>
              <a:rPr lang="en-US" dirty="0" smtClean="0"/>
              <a:t>Documentation Template</a:t>
            </a:r>
          </a:p>
          <a:p>
            <a:pPr lvl="1"/>
            <a:r>
              <a:rPr lang="en-US" dirty="0" smtClean="0">
                <a:hlinkClick r:id="rId3"/>
              </a:rPr>
              <a:t>Components Documentation.pptx</a:t>
            </a:r>
            <a:endParaRPr lang="en-US" dirty="0" smtClean="0"/>
          </a:p>
          <a:p>
            <a:r>
              <a:rPr lang="en-US" dirty="0" smtClean="0"/>
              <a:t>CSA Component Verification Repository</a:t>
            </a:r>
          </a:p>
          <a:p>
            <a:pPr lvl="1"/>
            <a:r>
              <a:rPr lang="en-US" dirty="0" smtClean="0">
                <a:hlinkClick r:id="rId4"/>
              </a:rPr>
              <a:t>http://vodka.ccc.northgrum.com/svn/CSA/trunk/Verification</a:t>
            </a:r>
            <a:endParaRPr lang="en-US" dirty="0" smtClean="0"/>
          </a:p>
          <a:p>
            <a:r>
              <a:rPr lang="en-US" dirty="0" err="1" smtClean="0"/>
              <a:t>CoSMO</a:t>
            </a:r>
            <a:r>
              <a:rPr lang="en-US" dirty="0" smtClean="0"/>
              <a:t> Intro Files</a:t>
            </a:r>
          </a:p>
          <a:p>
            <a:pPr lvl="1"/>
            <a:r>
              <a:rPr lang="en-US" dirty="0" smtClean="0">
                <a:hlinkClick r:id="rId5"/>
              </a:rPr>
              <a:t>https://vodka.ccc.northgrum.com/svn/Documents/trunk/MBD/CoSMO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Contents</a:t>
            </a:r>
          </a:p>
        </p:txBody>
      </p:sp>
      <p:sp>
        <p:nvSpPr>
          <p:cNvPr id="7172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52400" y="1173480"/>
            <a:ext cx="8991600" cy="526542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dirty="0" smtClean="0"/>
              <a:t>These charts document the steps required to ensure that each </a:t>
            </a:r>
            <a:r>
              <a:rPr lang="en-US" dirty="0" err="1" smtClean="0"/>
              <a:t>Simulink</a:t>
            </a:r>
            <a:r>
              <a:rPr lang="en-US" dirty="0" smtClean="0"/>
              <a:t> block component has been brought up to </a:t>
            </a:r>
            <a:r>
              <a:rPr lang="en-US" dirty="0" err="1" smtClean="0"/>
              <a:t>CoSMO</a:t>
            </a:r>
            <a:r>
              <a:rPr lang="en-US" dirty="0" smtClean="0"/>
              <a:t> (Common Simulation Modeling Objects) standards</a:t>
            </a:r>
          </a:p>
          <a:p>
            <a:r>
              <a:rPr lang="en-US" dirty="0" smtClean="0"/>
              <a:t>Component Overview</a:t>
            </a:r>
          </a:p>
          <a:p>
            <a:r>
              <a:rPr lang="en-US" dirty="0" smtClean="0"/>
              <a:t>Documentation Formatting</a:t>
            </a:r>
          </a:p>
          <a:p>
            <a:r>
              <a:rPr lang="en-US" dirty="0" err="1" smtClean="0"/>
              <a:t>CoSMO</a:t>
            </a:r>
            <a:r>
              <a:rPr lang="en-US" dirty="0" smtClean="0"/>
              <a:t> checklist for </a:t>
            </a:r>
            <a:r>
              <a:rPr lang="en-US" dirty="0" err="1" smtClean="0"/>
              <a:t>Simulink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Step-by-Step Process for </a:t>
            </a:r>
            <a:r>
              <a:rPr lang="en-US" dirty="0" err="1" smtClean="0"/>
              <a:t>CoSMOing</a:t>
            </a:r>
            <a:r>
              <a:rPr lang="en-US" dirty="0" smtClean="0"/>
              <a:t> a </a:t>
            </a:r>
            <a:r>
              <a:rPr lang="en-US" dirty="0" err="1" smtClean="0"/>
              <a:t>Simulink</a:t>
            </a:r>
            <a:r>
              <a:rPr lang="en-US" dirty="0" smtClean="0"/>
              <a:t>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Component Overview</a:t>
            </a:r>
          </a:p>
        </p:txBody>
      </p:sp>
      <p:sp>
        <p:nvSpPr>
          <p:cNvPr id="7172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52400" y="1173480"/>
            <a:ext cx="8991600" cy="526542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What is a “component”?</a:t>
            </a:r>
          </a:p>
          <a:p>
            <a:pPr lvl="1"/>
            <a:r>
              <a:rPr lang="en-US" dirty="0" smtClean="0"/>
              <a:t>A component is a validated and documented MATLAB function, Simulink block, C/C++ code, etc. that can be used across all vehicle simulations</a:t>
            </a:r>
          </a:p>
          <a:p>
            <a:pPr lvl="1"/>
            <a:r>
              <a:rPr lang="en-US" dirty="0" smtClean="0"/>
              <a:t>Each component will be delivered as a package, in one folder, along with all necessary support files and requisite documentation</a:t>
            </a:r>
          </a:p>
          <a:p>
            <a:r>
              <a:rPr lang="en-US" dirty="0" smtClean="0"/>
              <a:t>Documentation for each component shall address:</a:t>
            </a:r>
          </a:p>
          <a:p>
            <a:pPr lvl="1"/>
            <a:r>
              <a:rPr lang="en-US" dirty="0" smtClean="0"/>
              <a:t>Description and Intended Use</a:t>
            </a:r>
          </a:p>
          <a:p>
            <a:pPr lvl="2"/>
            <a:r>
              <a:rPr lang="en-US" dirty="0" smtClean="0"/>
              <a:t>What’s the one-line response to ‘what is this component and what does it do?’</a:t>
            </a:r>
          </a:p>
          <a:p>
            <a:pPr lvl="1"/>
            <a:r>
              <a:rPr lang="en-US" dirty="0" smtClean="0"/>
              <a:t>Source References and Data</a:t>
            </a:r>
          </a:p>
          <a:p>
            <a:pPr lvl="2"/>
            <a:r>
              <a:rPr lang="en-US" dirty="0" smtClean="0"/>
              <a:t>What are the base equations?  Where is the source data?  What textbook was this cited out of?</a:t>
            </a:r>
          </a:p>
          <a:p>
            <a:pPr lvl="1"/>
            <a:r>
              <a:rPr lang="en-US" dirty="0" smtClean="0"/>
              <a:t>Inputs and Outputs</a:t>
            </a:r>
          </a:p>
          <a:p>
            <a:pPr lvl="2"/>
            <a:r>
              <a:rPr lang="en-US" dirty="0" smtClean="0"/>
              <a:t>What is the order of inputs and outputs?  What are their sizes, dimensions, and units?</a:t>
            </a:r>
          </a:p>
          <a:p>
            <a:pPr lvl="1"/>
            <a:r>
              <a:rPr lang="en-US" dirty="0" smtClean="0"/>
              <a:t>Model Dependencies</a:t>
            </a:r>
          </a:p>
          <a:p>
            <a:pPr lvl="2"/>
            <a:r>
              <a:rPr lang="en-US" dirty="0" smtClean="0"/>
              <a:t>Does this component rely on another component or file (e.g. function or block)?</a:t>
            </a:r>
          </a:p>
          <a:p>
            <a:pPr lvl="1"/>
            <a:r>
              <a:rPr lang="en-US" dirty="0" smtClean="0"/>
              <a:t>Test Procedures and Results</a:t>
            </a:r>
          </a:p>
          <a:p>
            <a:pPr lvl="2"/>
            <a:r>
              <a:rPr lang="en-US" dirty="0" smtClean="0"/>
              <a:t>How did you validate this block?  What test inputs did you use?  Where are plots that compare sample data to the source references?</a:t>
            </a:r>
          </a:p>
          <a:p>
            <a:r>
              <a:rPr lang="en-US" dirty="0" smtClean="0"/>
              <a:t>Establishing a process (or template) for building a CSA component will ensure that…</a:t>
            </a:r>
          </a:p>
          <a:p>
            <a:pPr lvl="1"/>
            <a:r>
              <a:rPr lang="en-US" dirty="0" smtClean="0"/>
              <a:t>all necessary support files will accompany component</a:t>
            </a:r>
          </a:p>
          <a:p>
            <a:pPr lvl="1"/>
            <a:r>
              <a:rPr lang="en-US" dirty="0" smtClean="0"/>
              <a:t>the basic who, what, where, when, why, and how style questions will be answered</a:t>
            </a:r>
          </a:p>
          <a:p>
            <a:pPr lvl="1"/>
            <a:r>
              <a:rPr lang="en-US" dirty="0" smtClean="0"/>
              <a:t>the documentation will have a logical and consistent layout, style, and feel</a:t>
            </a:r>
          </a:p>
          <a:p>
            <a:pPr lvl="1"/>
            <a:r>
              <a:rPr lang="en-US" dirty="0" smtClean="0"/>
              <a:t>construction and documentation of components will be easily distributable amongst engineers and departments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Component Documentation (cont)</a:t>
            </a:r>
          </a:p>
        </p:txBody>
      </p:sp>
      <p:sp>
        <p:nvSpPr>
          <p:cNvPr id="7172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304800" y="1154430"/>
            <a:ext cx="8382000" cy="452433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Documentation should follow a standard convention</a:t>
            </a:r>
          </a:p>
          <a:p>
            <a:pPr lvl="1"/>
            <a:r>
              <a:rPr lang="en-US" b="1" dirty="0" smtClean="0"/>
              <a:t>MATLAB Scripts / Functions </a:t>
            </a:r>
            <a:r>
              <a:rPr lang="en-US" dirty="0" smtClean="0"/>
              <a:t>		- bold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MATLAB Workspace Variables </a:t>
            </a:r>
            <a:r>
              <a:rPr lang="en-US" dirty="0" smtClean="0"/>
              <a:t>	- Courier New Font</a:t>
            </a:r>
          </a:p>
          <a:p>
            <a:pPr lvl="1"/>
            <a:r>
              <a:rPr lang="en-US" i="1" dirty="0" smtClean="0"/>
              <a:t>Simulink Subsystem Blocks </a:t>
            </a:r>
            <a:r>
              <a:rPr lang="en-US" dirty="0" smtClean="0"/>
              <a:t>		- Italic</a:t>
            </a:r>
          </a:p>
          <a:p>
            <a:pPr lvl="1"/>
            <a:r>
              <a:rPr lang="en-US" u="sng" dirty="0" smtClean="0"/>
              <a:t>External Documents </a:t>
            </a:r>
            <a:r>
              <a:rPr lang="en-US" dirty="0" smtClean="0"/>
              <a:t>			- Underline</a:t>
            </a:r>
          </a:p>
          <a:p>
            <a:r>
              <a:rPr lang="en-US" dirty="0" smtClean="0"/>
              <a:t>Acronyms shall be clearly defined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43344" y="3589374"/>
          <a:ext cx="5990856" cy="272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154"/>
                <a:gridCol w="4583702"/>
              </a:tblGrid>
              <a:tr h="272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Acronym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Configuration Management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CoP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Community of Practice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smtClean="0"/>
                        <a:t>CoSMO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Common Simulation Modeling Object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smtClean="0"/>
                        <a:t>CoSMO’d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</a:t>
                      </a:r>
                      <a:r>
                        <a:rPr lang="en-US" sz="1100" baseline="0" dirty="0" smtClean="0"/>
                        <a:t> of creating a CoSMO and all associated documentation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CSA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Common Simulation</a:t>
                      </a:r>
                      <a:r>
                        <a:rPr lang="en-US" sz="1100" baseline="0" dirty="0" smtClean="0"/>
                        <a:t> Architecture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GNC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Guidance, Navigation, &amp; Control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I/O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Input</a:t>
                      </a:r>
                      <a:r>
                        <a:rPr lang="en-US" sz="1100" baseline="0" dirty="0" smtClean="0"/>
                        <a:t> / Output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RTCF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Real-Time</a:t>
                      </a:r>
                      <a:r>
                        <a:rPr lang="en-US" sz="1100" baseline="0" dirty="0" smtClean="0"/>
                        <a:t> Component Framework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NGC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Northrop Grumman Corporation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dirty="0" err="1" smtClean="0"/>
              <a:t>Simulink</a:t>
            </a:r>
            <a:r>
              <a:rPr lang="en-US" dirty="0" smtClean="0"/>
              <a:t> Block Checklist</a:t>
            </a:r>
            <a:br>
              <a:rPr lang="en-US" dirty="0" smtClean="0"/>
            </a:br>
            <a:r>
              <a:rPr lang="en-US" dirty="0" err="1" smtClean="0"/>
              <a:t>CoSMO</a:t>
            </a:r>
            <a:endParaRPr lang="en-US" dirty="0" smtClean="0"/>
          </a:p>
        </p:txBody>
      </p:sp>
      <p:sp>
        <p:nvSpPr>
          <p:cNvPr id="7172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52400" y="1173480"/>
            <a:ext cx="8991600" cy="5265420"/>
          </a:xfrm>
        </p:spPr>
        <p:txBody>
          <a:bodyPr>
            <a:normAutofit lnSpcReduction="10000"/>
          </a:bodyPr>
          <a:lstStyle/>
          <a:p>
            <a:pPr lvl="1">
              <a:buFont typeface="Wingdings" pitchFamily="2" charset="2"/>
              <a:buChar char="q"/>
            </a:pPr>
            <a:r>
              <a:rPr lang="en-US" dirty="0" smtClean="0"/>
              <a:t>Create component verification folder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Create component documentation file template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Define acronyms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Define block name, intended use, I/O, </a:t>
            </a:r>
            <a:r>
              <a:rPr lang="en-US" dirty="0" err="1" smtClean="0"/>
              <a:t>Matlab</a:t>
            </a:r>
            <a:r>
              <a:rPr lang="en-US" dirty="0" smtClean="0"/>
              <a:t> version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Define </a:t>
            </a:r>
            <a:r>
              <a:rPr lang="en-US" dirty="0" err="1" smtClean="0"/>
              <a:t>Simulink</a:t>
            </a:r>
            <a:r>
              <a:rPr lang="en-US" dirty="0" smtClean="0"/>
              <a:t> block package details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Define underlying math and include reference where appropriate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Include section for verification results (scope screen capture, tables, etc. from component unit test)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Create component Unit Test scripts/files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If existing, include comparisons to </a:t>
            </a:r>
            <a:r>
              <a:rPr lang="en-US" dirty="0" err="1" smtClean="0"/>
              <a:t>Matlab</a:t>
            </a:r>
            <a:r>
              <a:rPr lang="en-US" dirty="0" smtClean="0"/>
              <a:t> functions that perform same function (especially if existing as a standard </a:t>
            </a:r>
            <a:r>
              <a:rPr lang="en-US" dirty="0" err="1" smtClean="0"/>
              <a:t>Matlab</a:t>
            </a:r>
            <a:r>
              <a:rPr lang="en-US" dirty="0" smtClean="0"/>
              <a:t> function, not included in CSA)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If existing, include comparisons to components that perform reciprocal functions (i.e. dcm2eul and eul2dcm)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If appropriate, test block for known “easy” cases (i.e. testing Gimbal2PointingDir at 0° pitch and 90° pitch)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If appropriate, check non-intuitive cases with hand calculations (i.e. testing Gimbal2PointingDir at 37.6° pitch and -8.4° yaw)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If appropriate, test for out of range inputs and document behavior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Ensure CSA block has the </a:t>
            </a:r>
            <a:r>
              <a:rPr lang="en-US" dirty="0" err="1" smtClean="0"/>
              <a:t>svn</a:t>
            </a:r>
            <a:r>
              <a:rPr lang="en-US" dirty="0" smtClean="0"/>
              <a:t> dynamic log fields setup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Contents</a:t>
            </a:r>
          </a:p>
        </p:txBody>
      </p:sp>
      <p:sp>
        <p:nvSpPr>
          <p:cNvPr id="7172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52400" y="1173480"/>
            <a:ext cx="8991600" cy="526542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dirty="0" smtClean="0"/>
              <a:t>These charts document the steps required to ensure that each </a:t>
            </a:r>
            <a:r>
              <a:rPr lang="en-US" dirty="0" err="1" smtClean="0"/>
              <a:t>Simulink</a:t>
            </a:r>
            <a:r>
              <a:rPr lang="en-US" dirty="0" smtClean="0"/>
              <a:t> block component has been brought up to </a:t>
            </a:r>
            <a:r>
              <a:rPr lang="en-US" dirty="0" err="1" smtClean="0"/>
              <a:t>CoSMO</a:t>
            </a:r>
            <a:r>
              <a:rPr lang="en-US" dirty="0" smtClean="0"/>
              <a:t> (Common Simulation Modeling Objects) standards</a:t>
            </a:r>
          </a:p>
          <a:p>
            <a:r>
              <a:rPr lang="en-US" dirty="0" smtClean="0"/>
              <a:t>Short 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Approve Ticket once it is assigned to you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Navigate to the CSA’s ‘Verification’ folder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Create a ‘Verification’ folder for the </a:t>
            </a:r>
            <a:r>
              <a:rPr lang="en-US" dirty="0" err="1" smtClean="0"/>
              <a:t>Simulink</a:t>
            </a:r>
            <a:r>
              <a:rPr lang="en-US" dirty="0" smtClean="0"/>
              <a:t> Block if one does not already exist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Create a ‘Test_&lt;Block Name&gt;.</a:t>
            </a:r>
            <a:r>
              <a:rPr lang="en-US" dirty="0" err="1" smtClean="0"/>
              <a:t>mdl</a:t>
            </a:r>
            <a:r>
              <a:rPr lang="en-US" dirty="0" smtClean="0"/>
              <a:t>’ in the ‘Verification’ folder (and a ‘DRIVER_&lt;Block Name&gt;.m’ for more complicated blocks that require offline calculations, extensive plotting, etc.)</a:t>
            </a:r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4257675"/>
            <a:ext cx="4467225" cy="235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CoSMO</a:t>
            </a:r>
            <a:r>
              <a:rPr lang="en-US" dirty="0" smtClean="0"/>
              <a:t> Step-by-Step Process for</a:t>
            </a:r>
            <a:br>
              <a:rPr lang="en-US" dirty="0" smtClean="0"/>
            </a:br>
            <a:r>
              <a:rPr lang="en-US" dirty="0" err="1" smtClean="0"/>
              <a:t>Simulink</a:t>
            </a:r>
            <a:r>
              <a:rPr lang="en-US" dirty="0" smtClean="0"/>
              <a:t>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Functions to Know</a:t>
            </a:r>
          </a:p>
          <a:p>
            <a:pPr lvl="1"/>
            <a:r>
              <a:rPr lang="en-US" dirty="0" err="1" smtClean="0"/>
              <a:t>CreateUnitTestModel</a:t>
            </a:r>
            <a:endParaRPr lang="en-US" dirty="0" smtClean="0"/>
          </a:p>
          <a:p>
            <a:pPr lvl="1"/>
            <a:r>
              <a:rPr lang="en-US" dirty="0" err="1" smtClean="0"/>
              <a:t>AddDocBlock</a:t>
            </a:r>
            <a:endParaRPr lang="en-US" dirty="0" smtClean="0"/>
          </a:p>
          <a:p>
            <a:pPr lvl="1"/>
            <a:r>
              <a:rPr lang="en-US" dirty="0" err="1" smtClean="0"/>
              <a:t>AddTextBlock</a:t>
            </a:r>
            <a:endParaRPr lang="en-US" dirty="0" smtClean="0"/>
          </a:p>
          <a:p>
            <a:pPr lvl="1"/>
            <a:r>
              <a:rPr lang="en-US" dirty="0" err="1" smtClean="0"/>
              <a:t>CoSMO</a:t>
            </a:r>
            <a:r>
              <a:rPr lang="en-US" dirty="0" smtClean="0"/>
              <a:t>(‘b’, …)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190625"/>
            <a:ext cx="4211479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05250" y="3119439"/>
            <a:ext cx="4953000" cy="205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dirty="0" err="1" smtClean="0"/>
              <a:t>CoSMO</a:t>
            </a:r>
            <a:r>
              <a:rPr lang="en-US" dirty="0" smtClean="0"/>
              <a:t> Step-by-Step Process for</a:t>
            </a:r>
            <a:br>
              <a:rPr lang="en-US" dirty="0" smtClean="0"/>
            </a:br>
            <a:r>
              <a:rPr lang="en-US" dirty="0" err="1" smtClean="0"/>
              <a:t>Simulink</a:t>
            </a:r>
            <a:r>
              <a:rPr lang="en-US" dirty="0" smtClean="0"/>
              <a:t> Blocks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Rectangle 25"/>
          <p:cNvSpPr txBox="1">
            <a:spLocks noChangeArrowheads="1"/>
          </p:cNvSpPr>
          <p:nvPr/>
        </p:nvSpPr>
        <p:spPr bwMode="auto">
          <a:xfrm>
            <a:off x="152400" y="1173480"/>
            <a:ext cx="8991600" cy="526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30188" marR="0" lvl="0" indent="-230188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Good Functions to Know</a:t>
            </a:r>
          </a:p>
          <a:p>
            <a:pPr marL="687388" lvl="1" indent="-230188">
              <a:spcBef>
                <a:spcPts val="2400"/>
              </a:spcBef>
              <a:buFontTx/>
              <a:buChar char="•"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Approve Ticket once it is assigned to you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Navigate to the CSA’s ‘Verification’ folder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Create a ‘Verification’ folder for the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Simulink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Block if one does not already exist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Create a ‘Test_&lt;Block Name&gt;.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mdl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’ in the ‘Verification’ folder (and a ‘DRIVER_&lt;Block Name&gt;.m’ for more complicated blocks that require offline calculations, extensive plotting, etc.)</a:t>
            </a:r>
          </a:p>
          <a:p>
            <a:pPr marL="684213" marR="0" lvl="1" indent="-22701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dirty="0" err="1" smtClean="0"/>
              <a:t>CoSMO</a:t>
            </a:r>
            <a:r>
              <a:rPr lang="en-US" dirty="0" smtClean="0"/>
              <a:t> Step-by-Step Process for</a:t>
            </a:r>
            <a:br>
              <a:rPr lang="en-US" dirty="0" smtClean="0"/>
            </a:br>
            <a:r>
              <a:rPr lang="en-US" dirty="0" err="1" smtClean="0"/>
              <a:t>Simulink</a:t>
            </a:r>
            <a:r>
              <a:rPr lang="en-US" dirty="0" smtClean="0"/>
              <a:t> Blocks</a:t>
            </a:r>
          </a:p>
        </p:txBody>
      </p:sp>
      <p:sp>
        <p:nvSpPr>
          <p:cNvPr id="7172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52400" y="1173480"/>
            <a:ext cx="5614491" cy="526542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dirty="0" smtClean="0"/>
              <a:t>This step-by-step process documents the </a:t>
            </a:r>
            <a:r>
              <a:rPr lang="en-US" dirty="0" err="1" smtClean="0"/>
              <a:t>CoSMOing</a:t>
            </a:r>
            <a:r>
              <a:rPr lang="en-US" dirty="0" smtClean="0"/>
              <a:t> of the </a:t>
            </a:r>
            <a:r>
              <a:rPr lang="en-US" i="1" dirty="0" err="1" smtClean="0"/>
              <a:t>VNorm</a:t>
            </a:r>
            <a:r>
              <a:rPr lang="en-US" dirty="0" smtClean="0"/>
              <a:t> block</a:t>
            </a:r>
            <a:endParaRPr lang="en-US" b="1" dirty="0" smtClean="0"/>
          </a:p>
          <a:p>
            <a:pPr marL="457200" indent="-457200">
              <a:buNone/>
            </a:pPr>
            <a:r>
              <a:rPr lang="en-US" dirty="0" smtClean="0"/>
              <a:t>Step 1: CSA Engineers will be alerted via email that a MATLAB function needs to be </a:t>
            </a:r>
            <a:r>
              <a:rPr lang="en-US" dirty="0" err="1" smtClean="0"/>
              <a:t>CoSMO’d</a:t>
            </a: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Step 2: Navigate to the CSA </a:t>
            </a:r>
            <a:r>
              <a:rPr lang="en-US" dirty="0" err="1" smtClean="0"/>
              <a:t>Trac</a:t>
            </a:r>
            <a:r>
              <a:rPr lang="en-US" dirty="0" smtClean="0"/>
              <a:t> homepage and Login</a:t>
            </a:r>
          </a:p>
          <a:p>
            <a:pPr marL="911225" lvl="1" indent="-457200"/>
            <a:r>
              <a:rPr lang="en-US" dirty="0" smtClean="0">
                <a:hlinkClick r:id="rId3"/>
              </a:rPr>
              <a:t>http://vodka.ccc.northgrum.com/trac/CSA/wiki</a:t>
            </a:r>
            <a:endParaRPr lang="en-US" dirty="0" smtClean="0"/>
          </a:p>
          <a:p>
            <a:pPr marL="911225" lvl="1" indent="-457200"/>
            <a:r>
              <a:rPr lang="en-US" dirty="0" smtClean="0"/>
              <a:t>Bookmark this!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1467" y="1145864"/>
            <a:ext cx="2849052" cy="1844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7353" y="3065764"/>
            <a:ext cx="3006801" cy="1725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504" y="4170900"/>
            <a:ext cx="2682981" cy="153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7214224" y="3842725"/>
            <a:ext cx="246832" cy="12341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15201" y="4863712"/>
            <a:ext cx="504882" cy="1346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12185213">
            <a:off x="7201407" y="3702506"/>
            <a:ext cx="1282237" cy="1234104"/>
          </a:xfrm>
          <a:prstGeom prst="arc">
            <a:avLst>
              <a:gd name="adj1" fmla="val 17107058"/>
              <a:gd name="adj2" fmla="val 509371"/>
            </a:avLst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3/6/2008 12:03:03 PM&quot;&gt;&lt;Slide id=&quot;335&quot; dur=&quot;.609375&quot;/&gt;&lt;Slide id=&quot;337&quot; dur=&quot;13.53516&quot;/&gt;&lt;Slide id=&quot;335&quot; dur=&quot;.765625&quot;/&gt;&lt;Slide id=&quot;337&quot; dur=&quot;4.699219&quot;/&gt;&lt;Slide id=&quot;312&quot; dur=&quot;2.902344&quot;/&gt;&lt;Slide id=&quot;313&quot; dur=&quot;7.195313&quot;/&gt;&lt;Slide id=&quot;316&quot; dur=&quot;10.69141&quot;/&gt;&lt;Slide id=&quot;317&quot; dur=&quot;1.734375&quot;/&gt;&lt;Slide id=&quot;336&quot; dur=&quot;1.703125&quot;/&gt;&lt;Slide id=&quot;338&quot; dur=&quot;1&quot;/&gt;&lt;/Timings&gt;&lt;/WMTools&gt;"/>
</p:tagLst>
</file>

<file path=ppt/theme/theme1.xml><?xml version="1.0" encoding="utf-8"?>
<a:theme xmlns:a="http://schemas.openxmlformats.org/drawingml/2006/main" name="Component_Documentation_Template_052810">
  <a:themeElements>
    <a:clrScheme name="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DAA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B6D2"/>
      </a:accent5>
      <a:accent6>
        <a:srgbClr val="B90000"/>
      </a:accent6>
      <a:hlink>
        <a:srgbClr val="4FAFFF"/>
      </a:hlink>
      <a:folHlink>
        <a:srgbClr val="009600"/>
      </a:folHlink>
    </a:clrScheme>
    <a:fontScheme name="Default Design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sz="1600"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5DAA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B6D2"/>
        </a:accent5>
        <a:accent6>
          <a:srgbClr val="B90000"/>
        </a:accent6>
        <a:hlink>
          <a:srgbClr val="4FAFFF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5DAA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B6D2"/>
        </a:accent5>
        <a:accent6>
          <a:srgbClr val="B90000"/>
        </a:accent6>
        <a:hlink>
          <a:srgbClr val="4FAFFF"/>
        </a:hlink>
        <a:folHlink>
          <a:srgbClr val="009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Component_Documentation_Template_052810</Template>
  <TotalTime>863</TotalTime>
  <Words>2005</Words>
  <Application>Microsoft Office PowerPoint</Application>
  <PresentationFormat>On-screen Show (4:3)</PresentationFormat>
  <Paragraphs>240</Paragraphs>
  <Slides>19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Component_Documentation_Template_052810</vt:lpstr>
      <vt:lpstr>How to CoSMO a  Simulink Block</vt:lpstr>
      <vt:lpstr>Contents</vt:lpstr>
      <vt:lpstr>Component Overview</vt:lpstr>
      <vt:lpstr>Component Documentation (cont)</vt:lpstr>
      <vt:lpstr>Simulink Block Checklist CoSMO</vt:lpstr>
      <vt:lpstr>Contents</vt:lpstr>
      <vt:lpstr>CoSMO Step-by-Step Process for Simulink Blocks</vt:lpstr>
      <vt:lpstr>CoSMO Step-by-Step Process for Simulink Blocks</vt:lpstr>
      <vt:lpstr>CoSMO Step-by-Step Process for Simulink Blocks</vt:lpstr>
      <vt:lpstr>CoSMO Step-by-Step Process for Simulink Blocks</vt:lpstr>
      <vt:lpstr>CoSMO Step-by-Step Process for Simulink Block</vt:lpstr>
      <vt:lpstr>CoSMO Step-by-Step Process for Simulink Block</vt:lpstr>
      <vt:lpstr>CoSMO Step-by-Step Process for Simulink Block</vt:lpstr>
      <vt:lpstr>CSA Candidate SCM Process</vt:lpstr>
      <vt:lpstr>Working with Subversion: Dynamic Log Fields</vt:lpstr>
      <vt:lpstr>Working with Subversion:  Dynamic Log Fields in MATLAB files</vt:lpstr>
      <vt:lpstr>Working with Subversion: Dynamic Log Fields in Simulink Blocks</vt:lpstr>
      <vt:lpstr>Important Documents</vt:lpstr>
      <vt:lpstr>Slide 19</vt:lpstr>
    </vt:vector>
  </TitlesOfParts>
  <Company>Northrop Grumman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Documentation</dc:title>
  <dc:creator>sufanmi</dc:creator>
  <cp:lastModifiedBy>sufanmi</cp:lastModifiedBy>
  <cp:revision>95</cp:revision>
  <dcterms:created xsi:type="dcterms:W3CDTF">2010-07-09T16:36:07Z</dcterms:created>
  <dcterms:modified xsi:type="dcterms:W3CDTF">2010-09-27T19:54:02Z</dcterms:modified>
</cp:coreProperties>
</file>