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1" r:id="rId5"/>
    <p:sldId id="274" r:id="rId6"/>
    <p:sldId id="276" r:id="rId7"/>
    <p:sldId id="275" r:id="rId8"/>
    <p:sldId id="272" r:id="rId9"/>
    <p:sldId id="273" r:id="rId10"/>
    <p:sldId id="277" r:id="rId11"/>
    <p:sldId id="279" r:id="rId12"/>
    <p:sldId id="280" r:id="rId13"/>
    <p:sldId id="267" r:id="rId14"/>
    <p:sldId id="278" r:id="rId15"/>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575F6D"/>
    <a:srgbClr val="FF9933"/>
    <a:srgbClr val="005DAA"/>
    <a:srgbClr val="5DAA00"/>
    <a:srgbClr val="4FAFFF"/>
    <a:srgbClr val="0099FF"/>
    <a:srgbClr val="CCECFF"/>
    <a:srgbClr val="99CCFF"/>
    <a:srgbClr val="66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9248" autoAdjust="0"/>
    <p:restoredTop sz="97959" autoAdjust="0"/>
  </p:normalViewPr>
  <p:slideViewPr>
    <p:cSldViewPr snapToGrid="0">
      <p:cViewPr>
        <p:scale>
          <a:sx n="125" d="100"/>
          <a:sy n="125" d="100"/>
        </p:scale>
        <p:origin x="-1404" y="-306"/>
      </p:cViewPr>
      <p:guideLst>
        <p:guide orient="horz" pos="2159"/>
        <p:guide pos="539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39.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descr="Canada.jpg"/>
          <p:cNvPicPr>
            <a:picLocks noChangeAspect="1"/>
          </p:cNvPicPr>
          <p:nvPr userDrawn="1"/>
        </p:nvPicPr>
        <p:blipFill>
          <a:blip r:embed="rId2" cstate="screen"/>
          <a:stretch>
            <a:fillRect/>
          </a:stretch>
        </p:blipFill>
        <p:spPr>
          <a:xfrm>
            <a:off x="0" y="0"/>
            <a:ext cx="9144000" cy="6858000"/>
          </a:xfrm>
          <a:prstGeom prst="rect">
            <a:avLst/>
          </a:prstGeom>
        </p:spPr>
      </p:pic>
      <p:sp>
        <p:nvSpPr>
          <p:cNvPr id="9" name="Footer Placeholder 8"/>
          <p:cNvSpPr>
            <a:spLocks noGrp="1"/>
          </p:cNvSpPr>
          <p:nvPr>
            <p:ph type="ftr" sz="quarter" idx="12"/>
          </p:nvPr>
        </p:nvSpPr>
        <p:spPr>
          <a:xfrm>
            <a:off x="4580031" y="6657945"/>
            <a:ext cx="4057521" cy="200055"/>
          </a:xfrm>
        </p:spPr>
        <p:txBody>
          <a:bodyPr wrap="square" anchor="b" anchorCtr="0">
            <a:spAutoFit/>
          </a:bodyPr>
          <a:lstStyle/>
          <a:p>
            <a:r>
              <a:rPr lang="en-US" dirty="0" smtClean="0"/>
              <a:t>NORTHROP GRUMMAN PRIVATE / PROPRIETARY LEVEL I</a:t>
            </a:r>
            <a:endParaRPr lang="en-US" dirty="0"/>
          </a:p>
        </p:txBody>
      </p:sp>
      <p:sp>
        <p:nvSpPr>
          <p:cNvPr id="25" name="Title 4"/>
          <p:cNvSpPr>
            <a:spLocks noGrp="1"/>
          </p:cNvSpPr>
          <p:nvPr>
            <p:ph type="ctrTitle" hasCustomPrompt="1"/>
          </p:nvPr>
        </p:nvSpPr>
        <p:spPr>
          <a:xfrm>
            <a:off x="2305050" y="1927860"/>
            <a:ext cx="6385730" cy="1219200"/>
          </a:xfrm>
        </p:spPr>
        <p:txBody>
          <a:bodyPr tIns="457200" bIns="548640"/>
          <a:lstStyle>
            <a:lvl1pPr algn="r">
              <a:defRPr sz="2800" b="1" spc="40" baseline="0">
                <a:solidFill>
                  <a:schemeClr val="tx1"/>
                </a:solidFill>
                <a:latin typeface="Arial" pitchFamily="34" charset="0"/>
                <a:cs typeface="Arial" pitchFamily="34" charset="0"/>
              </a:defRPr>
            </a:lvl1pPr>
          </a:lstStyle>
          <a:p>
            <a:r>
              <a:rPr lang="en-US" dirty="0" smtClean="0"/>
              <a:t>Main Title, Font: Arial Bold 28pt.</a:t>
            </a:r>
            <a:endParaRPr lang="en-US" dirty="0"/>
          </a:p>
        </p:txBody>
      </p:sp>
      <p:sp>
        <p:nvSpPr>
          <p:cNvPr id="34" name="Text Placeholder 32"/>
          <p:cNvSpPr>
            <a:spLocks noGrp="1"/>
          </p:cNvSpPr>
          <p:nvPr>
            <p:ph type="body" sz="quarter" idx="14" hasCustomPrompt="1"/>
          </p:nvPr>
        </p:nvSpPr>
        <p:spPr>
          <a:xfrm>
            <a:off x="3718947" y="4030729"/>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39" name="Text Placeholder 37"/>
          <p:cNvSpPr>
            <a:spLocks noGrp="1"/>
          </p:cNvSpPr>
          <p:nvPr>
            <p:ph type="body" sz="quarter" idx="15" hasCustomPrompt="1"/>
          </p:nvPr>
        </p:nvSpPr>
        <p:spPr>
          <a:xfrm>
            <a:off x="3719477" y="5038996"/>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42" name="Text Placeholder 40"/>
          <p:cNvSpPr>
            <a:spLocks noGrp="1"/>
          </p:cNvSpPr>
          <p:nvPr>
            <p:ph type="body" sz="quarter" idx="16" hasCustomPrompt="1"/>
          </p:nvPr>
        </p:nvSpPr>
        <p:spPr>
          <a:xfrm>
            <a:off x="3719477" y="5539740"/>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45" name="Text Placeholder 43"/>
          <p:cNvSpPr>
            <a:spLocks noGrp="1"/>
          </p:cNvSpPr>
          <p:nvPr>
            <p:ph type="body" sz="quarter" idx="17" hasCustomPrompt="1"/>
          </p:nvPr>
        </p:nvSpPr>
        <p:spPr>
          <a:xfrm>
            <a:off x="2293034" y="3528060"/>
            <a:ext cx="6394816"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22" name="Picture 93" descr="noc_logo blue"/>
          <p:cNvPicPr>
            <a:picLocks noChangeAspect="1" noChangeArrowheads="1"/>
          </p:cNvPicPr>
          <p:nvPr userDrawn="1"/>
        </p:nvPicPr>
        <p:blipFill>
          <a:blip r:embed="rId3" cstate="screen"/>
          <a:srcRect/>
          <a:stretch>
            <a:fillRect/>
          </a:stretch>
        </p:blipFill>
        <p:spPr bwMode="auto">
          <a:xfrm>
            <a:off x="6212963" y="623089"/>
            <a:ext cx="2382644" cy="415889"/>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r>
              <a:rPr lang="en-US" dirty="0" smtClean="0"/>
              <a:t>NORTHROP GRUMMAN PRIVATE / PROPRIETARY LEVEL I</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r>
              <a:rPr lang="en-US" dirty="0" smtClean="0"/>
              <a:t>NORTHROP GRUMMAN PRIVATE / PROPRIETARY LEVEL I</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sert Section Divider Page">
    <p:spTree>
      <p:nvGrpSpPr>
        <p:cNvPr id="1" name=""/>
        <p:cNvGrpSpPr/>
        <p:nvPr/>
      </p:nvGrpSpPr>
      <p:grpSpPr>
        <a:xfrm>
          <a:off x="0" y="0"/>
          <a:ext cx="0" cy="0"/>
          <a:chOff x="0" y="0"/>
          <a:chExt cx="0" cy="0"/>
        </a:xfrm>
      </p:grpSpPr>
      <p:pic>
        <p:nvPicPr>
          <p:cNvPr id="6" name="Picture 5" descr="Canada.jpg"/>
          <p:cNvPicPr>
            <a:picLocks noChangeAspect="1"/>
          </p:cNvPicPr>
          <p:nvPr userDrawn="1"/>
        </p:nvPicPr>
        <p:blipFill>
          <a:blip r:embed="rId2" cstate="screen">
            <a:duotone>
              <a:schemeClr val="accent1">
                <a:shade val="45000"/>
                <a:satMod val="135000"/>
              </a:schemeClr>
              <a:prstClr val="white"/>
            </a:duotone>
          </a:blip>
          <a:stretch>
            <a:fillRect/>
          </a:stretch>
        </p:blipFill>
        <p:spPr>
          <a:xfrm>
            <a:off x="0" y="0"/>
            <a:ext cx="9144000" cy="6858000"/>
          </a:xfrm>
          <a:prstGeom prst="rect">
            <a:avLst/>
          </a:prstGeom>
          <a:noFill/>
          <a:ln>
            <a:noFill/>
          </a:ln>
        </p:spPr>
      </p:pic>
      <p:sp>
        <p:nvSpPr>
          <p:cNvPr id="3" name="Date Placeholder 2"/>
          <p:cNvSpPr>
            <a:spLocks noGrp="1"/>
          </p:cNvSpPr>
          <p:nvPr>
            <p:ph type="dt" sz="half" idx="10"/>
          </p:nvPr>
        </p:nvSpPr>
        <p:spPr/>
        <p:txBody>
          <a:bodyPr/>
          <a:lstStyle/>
          <a:p>
            <a:pPr>
              <a:defRPr/>
            </a:pPr>
            <a:endParaRPr lang="en-US" dirty="0"/>
          </a:p>
        </p:txBody>
      </p:sp>
      <p:sp>
        <p:nvSpPr>
          <p:cNvPr id="4" name="Slide Number Placeholder 3"/>
          <p:cNvSpPr>
            <a:spLocks noGrp="1"/>
          </p:cNvSpPr>
          <p:nvPr>
            <p:ph type="sldNum" sz="quarter" idx="11"/>
          </p:nvPr>
        </p:nvSpPr>
        <p:spPr/>
        <p:txBody>
          <a:bodyPr/>
          <a:lstStyle/>
          <a:p>
            <a:fld id="{8E41F33A-8A61-4937-A58C-46521EFFC1C2}" type="slidenum">
              <a:rPr lang="en-US" smtClean="0"/>
              <a:pPr/>
              <a:t>‹#›</a:t>
            </a:fld>
            <a:endParaRPr lang="en-US" dirty="0"/>
          </a:p>
        </p:txBody>
      </p:sp>
      <p:sp>
        <p:nvSpPr>
          <p:cNvPr id="5" name="Footer Placeholder 4"/>
          <p:cNvSpPr>
            <a:spLocks noGrp="1"/>
          </p:cNvSpPr>
          <p:nvPr>
            <p:ph type="ftr" sz="quarter" idx="12"/>
          </p:nvPr>
        </p:nvSpPr>
        <p:spPr>
          <a:xfrm>
            <a:off x="4587065" y="6657945"/>
            <a:ext cx="4057521" cy="200055"/>
          </a:xfrm>
        </p:spPr>
        <p:txBody>
          <a:bodyPr wrap="square"/>
          <a:lstStyle>
            <a:lvl1pPr algn="r">
              <a:defRPr/>
            </a:lvl1pPr>
          </a:lstStyle>
          <a:p>
            <a:r>
              <a:rPr lang="en-US" dirty="0" smtClean="0"/>
              <a:t>NORTHROP GRUMMAN PRIVATE / PROPRIETARY LEVEL I</a:t>
            </a:r>
            <a:endParaRPr lang="en-US" dirty="0"/>
          </a:p>
        </p:txBody>
      </p:sp>
      <p:sp>
        <p:nvSpPr>
          <p:cNvPr id="7" name="Text Placeholder 6"/>
          <p:cNvSpPr>
            <a:spLocks noGrp="1"/>
          </p:cNvSpPr>
          <p:nvPr>
            <p:ph type="body" sz="quarter" idx="13" hasCustomPrompt="1"/>
          </p:nvPr>
        </p:nvSpPr>
        <p:spPr>
          <a:xfrm>
            <a:off x="2249488" y="3013502"/>
            <a:ext cx="4645025" cy="830997"/>
          </a:xfrm>
        </p:spPr>
        <p:txBody>
          <a:bodyPr anchor="ctr" anchorCtr="1">
            <a:spAutoFit/>
          </a:bodyPr>
          <a:lstStyle>
            <a:lvl1pPr algn="ctr">
              <a:buNone/>
              <a:defRPr sz="4800" baseline="0"/>
            </a:lvl1pPr>
          </a:lstStyle>
          <a:p>
            <a:pPr lvl="0"/>
            <a:r>
              <a:rPr lang="en-US" dirty="0" smtClean="0"/>
              <a:t>Click to add text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pic>
        <p:nvPicPr>
          <p:cNvPr id="3" name="Picture 2" descr="noc_backgroundD"/>
          <p:cNvPicPr>
            <a:picLocks noChangeAspect="1" noChangeArrowheads="1"/>
          </p:cNvPicPr>
          <p:nvPr userDrawn="1"/>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r>
              <a:rPr lang="en-US" dirty="0" smtClean="0"/>
              <a:t>NORTHROP GRUMMAN PRIVATE / PROPRIETARY LEVEL I</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7620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28411" y="6477000"/>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pic>
        <p:nvPicPr>
          <p:cNvPr id="1031" name="Picture 109" descr="noc_logo blue"/>
          <p:cNvPicPr>
            <a:picLocks noChangeAspect="1" noChangeArrowheads="1"/>
          </p:cNvPicPr>
          <p:nvPr/>
        </p:nvPicPr>
        <p:blipFill>
          <a:blip r:embed="rId8" cstate="screen"/>
          <a:srcRect/>
          <a:stretch>
            <a:fillRect/>
          </a:stretch>
        </p:blipFill>
        <p:spPr bwMode="auto">
          <a:xfrm>
            <a:off x="7146925" y="381000"/>
            <a:ext cx="1768475" cy="307975"/>
          </a:xfrm>
          <a:prstGeom prst="rect">
            <a:avLst/>
          </a:prstGeom>
          <a:noFill/>
          <a:ln w="9525">
            <a:noFill/>
            <a:miter lim="800000"/>
            <a:headEnd/>
            <a:tailEnd/>
          </a:ln>
        </p:spPr>
      </p:pic>
      <p:sp>
        <p:nvSpPr>
          <p:cNvPr id="1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r">
              <a:defRPr sz="700" baseline="0">
                <a:solidFill>
                  <a:srgbClr val="FF0000"/>
                </a:solidFill>
                <a:latin typeface="Arial Narrow" pitchFamily="34" charset="0"/>
              </a:defRPr>
            </a:lvl1pPr>
          </a:lstStyle>
          <a:p>
            <a:r>
              <a:rPr lang="en-US" dirty="0" smtClean="0"/>
              <a:t>NORTHROP GRUMMAN PRIVATE / PROPRIETARY LEVEL I</a:t>
            </a:r>
            <a:endParaRPr lang="en-US" dirty="0"/>
          </a:p>
        </p:txBody>
      </p:sp>
      <p:sp>
        <p:nvSpPr>
          <p:cNvPr id="9" name="Rectangle 8"/>
          <p:cNvSpPr/>
          <p:nvPr/>
        </p:nvSpPr>
        <p:spPr>
          <a:xfrm>
            <a:off x="0" y="1007663"/>
            <a:ext cx="9144000" cy="45719"/>
          </a:xfrm>
          <a:prstGeom prst="rect">
            <a:avLst/>
          </a:prstGeom>
          <a:solidFill>
            <a:srgbClr val="005D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3" r:id="rId4"/>
    <p:sldLayoutId id="2147483672" r:id="rId5"/>
    <p:sldLayoutId id="2147483666" r:id="rId6"/>
  </p:sldLayoutIdLst>
  <p:hf hd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3.png"/><Relationship Id="rId4"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37.jpeg"/></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image" Target="../media/image6.png"/><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5" Type="http://schemas.openxmlformats.org/officeDocument/2006/relationships/oleObject" Target="../embeddings/oleObject1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5.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28.png"/><Relationship Id="rId4" Type="http://schemas.openxmlformats.org/officeDocument/2006/relationships/oleObject" Target="../embeddings/oleObject17.bin"/><Relationship Id="rId9"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Flight Dynamics Reference</a:t>
            </a:r>
            <a:endParaRPr lang="en-US" dirty="0"/>
          </a:p>
        </p:txBody>
      </p:sp>
      <p:sp>
        <p:nvSpPr>
          <p:cNvPr id="9" name="Text Placeholder 8"/>
          <p:cNvSpPr>
            <a:spLocks noGrp="1"/>
          </p:cNvSpPr>
          <p:nvPr>
            <p:ph type="body" sz="quarter" idx="14"/>
          </p:nvPr>
        </p:nvSpPr>
        <p:spPr/>
        <p:txBody>
          <a:bodyPr/>
          <a:lstStyle/>
          <a:p>
            <a:r>
              <a:rPr lang="en-US" dirty="0" smtClean="0"/>
              <a:t>October 7, 2010</a:t>
            </a:r>
            <a:endParaRPr lang="en-US" dirty="0"/>
          </a:p>
        </p:txBody>
      </p:sp>
      <p:sp>
        <p:nvSpPr>
          <p:cNvPr id="10" name="Text Placeholder 9"/>
          <p:cNvSpPr>
            <a:spLocks noGrp="1"/>
          </p:cNvSpPr>
          <p:nvPr>
            <p:ph type="body" sz="quarter" idx="15"/>
          </p:nvPr>
        </p:nvSpPr>
        <p:spPr/>
        <p:txBody>
          <a:bodyPr/>
          <a:lstStyle/>
          <a:p>
            <a:r>
              <a:rPr lang="en-US" dirty="0" smtClean="0"/>
              <a:t>Mike Sufana</a:t>
            </a:r>
          </a:p>
        </p:txBody>
      </p:sp>
      <p:sp>
        <p:nvSpPr>
          <p:cNvPr id="11" name="Text Placeholder 10"/>
          <p:cNvSpPr>
            <a:spLocks noGrp="1"/>
          </p:cNvSpPr>
          <p:nvPr>
            <p:ph type="body" sz="quarter" idx="16"/>
          </p:nvPr>
        </p:nvSpPr>
        <p:spPr/>
        <p:txBody>
          <a:bodyPr/>
          <a:lstStyle/>
          <a:p>
            <a:r>
              <a:rPr lang="en-US" dirty="0" smtClean="0"/>
              <a:t>CSA Primary Investigator</a:t>
            </a:r>
            <a:endParaRPr lang="en-US" dirty="0"/>
          </a:p>
        </p:txBody>
      </p:sp>
      <p:sp>
        <p:nvSpPr>
          <p:cNvPr id="12" name="Text Placeholder 11"/>
          <p:cNvSpPr>
            <a:spLocks noGrp="1"/>
          </p:cNvSpPr>
          <p:nvPr>
            <p:ph type="body" sz="quarter" idx="17"/>
          </p:nvPr>
        </p:nvSpPr>
        <p:spPr/>
        <p:txBody>
          <a:bodyPr/>
          <a:lstStyle/>
          <a:p>
            <a:r>
              <a:rPr lang="en-US" dirty="0" smtClean="0"/>
              <a:t>Common Simulation Architecture (CSA)</a:t>
            </a:r>
            <a:endParaRPr lang="en-US" dirty="0"/>
          </a:p>
        </p:txBody>
      </p:sp>
      <p:sp>
        <p:nvSpPr>
          <p:cNvPr id="7" name="Footer Placeholder 6"/>
          <p:cNvSpPr>
            <a:spLocks noGrp="1"/>
          </p:cNvSpPr>
          <p:nvPr>
            <p:ph type="ftr" sz="quarter" idx="12"/>
          </p:nvPr>
        </p:nvSpPr>
        <p:spPr/>
        <p:txBody>
          <a:bodyPr/>
          <a:lstStyle/>
          <a:p>
            <a:r>
              <a:rPr lang="en-US" dirty="0" smtClean="0"/>
              <a:t>NORTHROP GRUMMAN PRIVATE / PROPRIETARY LEVEL 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a:xfrm>
            <a:off x="228600" y="76200"/>
            <a:ext cx="6629400" cy="838200"/>
          </a:xfrm>
        </p:spPr>
        <p:txBody>
          <a:bodyPr/>
          <a:lstStyle/>
          <a:p>
            <a:r>
              <a:rPr lang="en-US" b="1" dirty="0" smtClean="0"/>
              <a:t>eul_i_2_eul_lvlh</a:t>
            </a:r>
            <a:r>
              <a:rPr lang="en-US" dirty="0" smtClean="0"/>
              <a:t> </a:t>
            </a:r>
            <a:br>
              <a:rPr lang="en-US" dirty="0" smtClean="0"/>
            </a:br>
            <a:r>
              <a:rPr lang="en-US" dirty="0" smtClean="0"/>
              <a:t>Reference Data</a:t>
            </a:r>
          </a:p>
        </p:txBody>
      </p:sp>
      <p:sp>
        <p:nvSpPr>
          <p:cNvPr id="7172" name="Rectangle 25"/>
          <p:cNvSpPr>
            <a:spLocks noGrp="1" noChangeArrowheads="1"/>
          </p:cNvSpPr>
          <p:nvPr>
            <p:ph type="body" idx="1"/>
          </p:nvPr>
        </p:nvSpPr>
        <p:spPr>
          <a:xfrm>
            <a:off x="228600" y="1148975"/>
            <a:ext cx="6191250" cy="5526954"/>
          </a:xfrm>
        </p:spPr>
        <p:txBody>
          <a:bodyPr>
            <a:normAutofit/>
          </a:bodyPr>
          <a:lstStyle/>
          <a:p>
            <a:r>
              <a:rPr lang="en-US" dirty="0" smtClean="0"/>
              <a:t>Coordinate Frame formulas</a:t>
            </a:r>
          </a:p>
          <a:p>
            <a:endParaRPr lang="en-US" dirty="0" smtClean="0"/>
          </a:p>
          <a:p>
            <a:endParaRPr lang="en-US" dirty="0" smtClean="0"/>
          </a:p>
          <a:p>
            <a:endParaRPr lang="en-US" dirty="0" smtClean="0"/>
          </a:p>
          <a:p>
            <a:pPr>
              <a:buNone/>
            </a:pPr>
            <a:endParaRPr lang="en-US" dirty="0" smtClean="0"/>
          </a:p>
          <a:p>
            <a:pPr>
              <a:buNone/>
            </a:pPr>
            <a:endParaRPr lang="en-US" dirty="0" smtClean="0"/>
          </a:p>
        </p:txBody>
      </p:sp>
      <p:sp>
        <p:nvSpPr>
          <p:cNvPr id="5" name="Footer Placeholder 4"/>
          <p:cNvSpPr>
            <a:spLocks noGrp="1"/>
          </p:cNvSpPr>
          <p:nvPr>
            <p:ph type="ftr" sz="quarter" idx="3"/>
          </p:nvPr>
        </p:nvSpPr>
        <p:spPr/>
        <p:txBody>
          <a:bodyPr/>
          <a:lstStyle/>
          <a:p>
            <a:r>
              <a:rPr lang="en-US" dirty="0" smtClean="0"/>
              <a:t>NORTHROP GRUMMAN PRIVATE / PROPRIETARY LEVEL I</a:t>
            </a:r>
            <a:endParaRPr lang="en-US" dirty="0"/>
          </a:p>
        </p:txBody>
      </p:sp>
      <p:sp>
        <p:nvSpPr>
          <p:cNvPr id="7" name="Slide Number Placeholder 6"/>
          <p:cNvSpPr>
            <a:spLocks noGrp="1"/>
          </p:cNvSpPr>
          <p:nvPr>
            <p:ph type="sldNum" sz="quarter" idx="11"/>
          </p:nvPr>
        </p:nvSpPr>
        <p:spPr/>
        <p:txBody>
          <a:bodyPr/>
          <a:lstStyle/>
          <a:p>
            <a:fld id="{F6EFC63E-F8D9-44BB-A462-AC735E845F95}" type="slidenum">
              <a:rPr lang="en-US" smtClean="0"/>
              <a:pPr/>
              <a:t>10</a:t>
            </a:fld>
            <a:endParaRPr lang="en-US"/>
          </a:p>
        </p:txBody>
      </p:sp>
      <p:sp>
        <p:nvSpPr>
          <p:cNvPr id="10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1"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3"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8"/>
          <p:cNvGraphicFramePr>
            <a:graphicFrameLocks noChangeAspect="1"/>
          </p:cNvGraphicFramePr>
          <p:nvPr/>
        </p:nvGraphicFramePr>
        <p:xfrm>
          <a:off x="579439" y="2995315"/>
          <a:ext cx="3662361" cy="1549697"/>
        </p:xfrm>
        <a:graphic>
          <a:graphicData uri="http://schemas.openxmlformats.org/presentationml/2006/ole">
            <p:oleObj spid="_x0000_s61442" name="Equation" r:id="rId4" imgW="3225600" imgH="1371600" progId="Equation.3">
              <p:embed/>
            </p:oleObj>
          </a:graphicData>
        </a:graphic>
      </p:graphicFrame>
      <p:pic>
        <p:nvPicPr>
          <p:cNvPr id="48" name="Picture 4"/>
          <p:cNvPicPr>
            <a:picLocks noChangeAspect="1" noChangeArrowheads="1"/>
          </p:cNvPicPr>
          <p:nvPr/>
        </p:nvPicPr>
        <p:blipFill>
          <a:blip r:embed="rId5" cstate="print"/>
          <a:srcRect/>
          <a:stretch>
            <a:fillRect/>
          </a:stretch>
        </p:blipFill>
        <p:spPr bwMode="auto">
          <a:xfrm>
            <a:off x="423863" y="1638658"/>
            <a:ext cx="4389437" cy="1333141"/>
          </a:xfrm>
          <a:prstGeom prst="rect">
            <a:avLst/>
          </a:prstGeom>
          <a:noFill/>
          <a:ln w="9525">
            <a:noFill/>
            <a:miter lim="800000"/>
            <a:headEnd/>
            <a:tailEnd/>
          </a:ln>
        </p:spPr>
      </p:pic>
      <p:sp>
        <p:nvSpPr>
          <p:cNvPr id="49" name="TextBox 48"/>
          <p:cNvSpPr txBox="1"/>
          <p:nvPr/>
        </p:nvSpPr>
        <p:spPr>
          <a:xfrm>
            <a:off x="338309" y="4323470"/>
            <a:ext cx="4437380" cy="461665"/>
          </a:xfrm>
          <a:prstGeom prst="rect">
            <a:avLst/>
          </a:prstGeom>
          <a:solidFill>
            <a:schemeClr val="bg1"/>
          </a:solidFill>
          <a:ln w="15875">
            <a:solidFill>
              <a:schemeClr val="tx1"/>
            </a:solidFill>
          </a:ln>
        </p:spPr>
        <p:txBody>
          <a:bodyPr wrap="square" rtlCol="0">
            <a:spAutoFit/>
          </a:bodyPr>
          <a:lstStyle/>
          <a:p>
            <a:r>
              <a:rPr lang="en-US" sz="1200" dirty="0" err="1" smtClean="0"/>
              <a:t>Vallado</a:t>
            </a:r>
            <a:r>
              <a:rPr lang="en-US" sz="1200" dirty="0" smtClean="0"/>
              <a:t>, David A.  Fundamentals of </a:t>
            </a:r>
            <a:r>
              <a:rPr lang="en-US" sz="1200" dirty="0" err="1" smtClean="0"/>
              <a:t>Astrodynamics</a:t>
            </a:r>
            <a:r>
              <a:rPr lang="en-US" sz="1200" dirty="0" smtClean="0"/>
              <a:t> and Applications.  New York: McGraw-Hill Companies, Inc., 1997.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Flight Dynamics Reference </a:t>
            </a:r>
            <a:r>
              <a:rPr lang="en-US" dirty="0" smtClean="0"/>
              <a:t/>
            </a:r>
            <a:br>
              <a:rPr lang="en-US" dirty="0" smtClean="0"/>
            </a:br>
            <a:r>
              <a:rPr lang="en-US" dirty="0" err="1" smtClean="0"/>
              <a:t>Reference</a:t>
            </a:r>
            <a:r>
              <a:rPr lang="en-US" dirty="0" smtClean="0"/>
              <a:t> Angles</a:t>
            </a:r>
            <a:endParaRPr lang="en-US"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11</a:t>
            </a:fld>
            <a:endParaRPr lang="en-US"/>
          </a:p>
        </p:txBody>
      </p:sp>
      <p:sp>
        <p:nvSpPr>
          <p:cNvPr id="5" name="Footer Placeholder 4"/>
          <p:cNvSpPr>
            <a:spLocks noGrp="1"/>
          </p:cNvSpPr>
          <p:nvPr>
            <p:ph type="ftr" sz="quarter" idx="3"/>
          </p:nvPr>
        </p:nvSpPr>
        <p:spPr/>
        <p:txBody>
          <a:bodyPr/>
          <a:lstStyle/>
          <a:p>
            <a:r>
              <a:rPr lang="en-US" smtClean="0"/>
              <a:t>NORTHROP GRUMMAN PRIVATE / PROPRIETARY LEVEL I</a:t>
            </a:r>
            <a:endParaRPr lang="en-US" dirty="0"/>
          </a:p>
        </p:txBody>
      </p:sp>
      <p:sp>
        <p:nvSpPr>
          <p:cNvPr id="737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73729" name="Group 1"/>
          <p:cNvGrpSpPr>
            <a:grpSpLocks noChangeAspect="1"/>
          </p:cNvGrpSpPr>
          <p:nvPr/>
        </p:nvGrpSpPr>
        <p:grpSpPr bwMode="auto">
          <a:xfrm>
            <a:off x="3073204" y="1839938"/>
            <a:ext cx="5600700" cy="3543300"/>
            <a:chOff x="1459" y="1466"/>
            <a:chExt cx="8820" cy="5580"/>
          </a:xfrm>
        </p:grpSpPr>
        <p:sp>
          <p:nvSpPr>
            <p:cNvPr id="73780" name="AutoShape 52"/>
            <p:cNvSpPr>
              <a:spLocks noChangeAspect="1" noChangeArrowheads="1" noTextEdit="1"/>
            </p:cNvSpPr>
            <p:nvPr/>
          </p:nvSpPr>
          <p:spPr bwMode="auto">
            <a:xfrm>
              <a:off x="1459" y="1466"/>
              <a:ext cx="8820" cy="558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3779" name="Arc 51"/>
            <p:cNvSpPr>
              <a:spLocks/>
            </p:cNvSpPr>
            <p:nvPr/>
          </p:nvSpPr>
          <p:spPr bwMode="auto">
            <a:xfrm flipV="1">
              <a:off x="6499" y="5257"/>
              <a:ext cx="900" cy="529"/>
            </a:xfrm>
            <a:custGeom>
              <a:avLst/>
              <a:gdLst>
                <a:gd name="G0" fmla="+- 1513 0 0"/>
                <a:gd name="G1" fmla="+- 21600 0 0"/>
                <a:gd name="G2" fmla="+- 21600 0 0"/>
                <a:gd name="T0" fmla="*/ 0 w 19608"/>
                <a:gd name="T1" fmla="*/ 53 h 21600"/>
                <a:gd name="T2" fmla="*/ 19608 w 19608"/>
                <a:gd name="T3" fmla="*/ 9805 h 21600"/>
                <a:gd name="T4" fmla="*/ 1513 w 19608"/>
                <a:gd name="T5" fmla="*/ 21600 h 21600"/>
              </a:gdLst>
              <a:ahLst/>
              <a:cxnLst>
                <a:cxn ang="0">
                  <a:pos x="T0" y="T1"/>
                </a:cxn>
                <a:cxn ang="0">
                  <a:pos x="T2" y="T3"/>
                </a:cxn>
                <a:cxn ang="0">
                  <a:pos x="T4" y="T5"/>
                </a:cxn>
              </a:cxnLst>
              <a:rect l="0" t="0" r="r" b="b"/>
              <a:pathLst>
                <a:path w="19608" h="21600" fill="none" extrusionOk="0">
                  <a:moveTo>
                    <a:pt x="0" y="53"/>
                  </a:moveTo>
                  <a:cubicBezTo>
                    <a:pt x="503" y="17"/>
                    <a:pt x="1008" y="-1"/>
                    <a:pt x="1513" y="0"/>
                  </a:cubicBezTo>
                  <a:cubicBezTo>
                    <a:pt x="8814" y="0"/>
                    <a:pt x="15621" y="3688"/>
                    <a:pt x="19608" y="9804"/>
                  </a:cubicBezTo>
                </a:path>
                <a:path w="19608" h="21600" stroke="0" extrusionOk="0">
                  <a:moveTo>
                    <a:pt x="0" y="53"/>
                  </a:moveTo>
                  <a:cubicBezTo>
                    <a:pt x="503" y="17"/>
                    <a:pt x="1008" y="-1"/>
                    <a:pt x="1513" y="0"/>
                  </a:cubicBezTo>
                  <a:cubicBezTo>
                    <a:pt x="8814" y="0"/>
                    <a:pt x="15621" y="3688"/>
                    <a:pt x="19608" y="9804"/>
                  </a:cubicBezTo>
                  <a:lnTo>
                    <a:pt x="1513" y="21600"/>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3778" name="Text Box 50"/>
            <p:cNvSpPr txBox="1">
              <a:spLocks noChangeArrowheads="1"/>
            </p:cNvSpPr>
            <p:nvPr/>
          </p:nvSpPr>
          <p:spPr bwMode="auto">
            <a:xfrm>
              <a:off x="2179" y="4706"/>
              <a:ext cx="72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y</a:t>
              </a:r>
              <a:r>
                <a:rPr kumimoji="0" lang="en-US" sz="18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3777" name="Text Box 49"/>
            <p:cNvSpPr txBox="1">
              <a:spLocks noChangeArrowheads="1"/>
            </p:cNvSpPr>
            <p:nvPr/>
          </p:nvSpPr>
          <p:spPr bwMode="auto">
            <a:xfrm>
              <a:off x="8119" y="4706"/>
              <a:ext cx="1027"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x</a:t>
              </a:r>
              <a:r>
                <a:rPr kumimoji="0" lang="en-US" sz="18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3776" name="Text Box 48"/>
            <p:cNvSpPr txBox="1">
              <a:spLocks noChangeArrowheads="1"/>
            </p:cNvSpPr>
            <p:nvPr/>
          </p:nvSpPr>
          <p:spPr bwMode="auto">
            <a:xfrm>
              <a:off x="4339" y="5426"/>
              <a:ext cx="848"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z</a:t>
              </a:r>
              <a:r>
                <a:rPr kumimoji="0" lang="en-US" sz="18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3775" name="Text Box 47"/>
            <p:cNvSpPr txBox="1">
              <a:spLocks noChangeArrowheads="1"/>
            </p:cNvSpPr>
            <p:nvPr/>
          </p:nvSpPr>
          <p:spPr bwMode="auto">
            <a:xfrm>
              <a:off x="5779" y="5786"/>
              <a:ext cx="1003"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dirty="0" smtClean="0">
                  <a:ln>
                    <a:noFill/>
                  </a:ln>
                  <a:solidFill>
                    <a:srgbClr val="800000"/>
                  </a:solidFill>
                  <a:effectLst/>
                  <a:latin typeface="Arial" pitchFamily="34" charset="0"/>
                  <a:ea typeface="Times New Roman" pitchFamily="18" charset="0"/>
                  <a:cs typeface="Arial" pitchFamily="34" charset="0"/>
                </a:rPr>
                <a:t>T</a:t>
              </a:r>
              <a:endParaRPr kumimoji="0" lang="en-US" sz="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800000"/>
                  </a:solidFill>
                  <a:effectLst/>
                  <a:latin typeface="Arial" pitchFamily="34" charset="0"/>
                  <a:ea typeface="Times New Roman" pitchFamily="18" charset="0"/>
                </a:rPr>
                <a:t>_</a:t>
              </a:r>
              <a:endParaRPr kumimoji="0" lang="en-US" sz="1800" b="0" i="0" u="none" strike="noStrike" cap="none" normalizeH="0" baseline="0" dirty="0" smtClean="0">
                <a:ln>
                  <a:noFill/>
                </a:ln>
                <a:solidFill>
                  <a:schemeClr val="tx1"/>
                </a:solidFill>
                <a:effectLst/>
                <a:latin typeface="Arial" pitchFamily="34" charset="0"/>
              </a:endParaRPr>
            </a:p>
          </p:txBody>
        </p:sp>
        <p:sp>
          <p:nvSpPr>
            <p:cNvPr id="73774" name="Text Box 46"/>
            <p:cNvSpPr txBox="1">
              <a:spLocks noChangeArrowheads="1"/>
            </p:cNvSpPr>
            <p:nvPr/>
          </p:nvSpPr>
          <p:spPr bwMode="auto">
            <a:xfrm>
              <a:off x="6859" y="4706"/>
              <a:ext cx="668"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α</a:t>
              </a:r>
              <a:endParaRPr kumimoji="0" lang="el-GR" sz="1800" b="0" i="0" u="none" strike="noStrike" cap="none" normalizeH="0" baseline="0" smtClean="0">
                <a:ln>
                  <a:noFill/>
                </a:ln>
                <a:solidFill>
                  <a:schemeClr val="tx1"/>
                </a:solidFill>
                <a:effectLst/>
                <a:latin typeface="Arial" pitchFamily="34" charset="0"/>
              </a:endParaRPr>
            </a:p>
          </p:txBody>
        </p:sp>
        <p:sp>
          <p:nvSpPr>
            <p:cNvPr id="73773" name="Text Box 45"/>
            <p:cNvSpPr txBox="1">
              <a:spLocks noChangeArrowheads="1"/>
            </p:cNvSpPr>
            <p:nvPr/>
          </p:nvSpPr>
          <p:spPr bwMode="auto">
            <a:xfrm>
              <a:off x="6139" y="5066"/>
              <a:ext cx="720"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β</a:t>
              </a:r>
              <a:endParaRPr kumimoji="0" lang="el-GR" sz="1800" b="0" i="0" u="none" strike="noStrike" cap="none" normalizeH="0" baseline="0" smtClean="0">
                <a:ln>
                  <a:noFill/>
                </a:ln>
                <a:solidFill>
                  <a:schemeClr val="tx1"/>
                </a:solidFill>
                <a:effectLst/>
                <a:latin typeface="Arial" pitchFamily="34" charset="0"/>
              </a:endParaRPr>
            </a:p>
          </p:txBody>
        </p:sp>
        <p:sp>
          <p:nvSpPr>
            <p:cNvPr id="73772" name="Arc 44"/>
            <p:cNvSpPr>
              <a:spLocks/>
            </p:cNvSpPr>
            <p:nvPr/>
          </p:nvSpPr>
          <p:spPr bwMode="auto">
            <a:xfrm rot="19658119" flipV="1">
              <a:off x="7039" y="5066"/>
              <a:ext cx="678" cy="465"/>
            </a:xfrm>
            <a:custGeom>
              <a:avLst/>
              <a:gdLst>
                <a:gd name="G0" fmla="+- 0 0 0"/>
                <a:gd name="G1" fmla="+- 18855 0 0"/>
                <a:gd name="G2" fmla="+- 21600 0 0"/>
                <a:gd name="T0" fmla="*/ 10538 w 21600"/>
                <a:gd name="T1" fmla="*/ 0 h 24130"/>
                <a:gd name="T2" fmla="*/ 20946 w 21600"/>
                <a:gd name="T3" fmla="*/ 24130 h 24130"/>
                <a:gd name="T4" fmla="*/ 0 w 21600"/>
                <a:gd name="T5" fmla="*/ 18855 h 24130"/>
              </a:gdLst>
              <a:ahLst/>
              <a:cxnLst>
                <a:cxn ang="0">
                  <a:pos x="T0" y="T1"/>
                </a:cxn>
                <a:cxn ang="0">
                  <a:pos x="T2" y="T3"/>
                </a:cxn>
                <a:cxn ang="0">
                  <a:pos x="T4" y="T5"/>
                </a:cxn>
              </a:cxnLst>
              <a:rect l="0" t="0" r="r" b="b"/>
              <a:pathLst>
                <a:path w="21600" h="24130" fill="none" extrusionOk="0">
                  <a:moveTo>
                    <a:pt x="10537" y="0"/>
                  </a:moveTo>
                  <a:cubicBezTo>
                    <a:pt x="17368" y="3817"/>
                    <a:pt x="21600" y="11030"/>
                    <a:pt x="21600" y="18855"/>
                  </a:cubicBezTo>
                  <a:cubicBezTo>
                    <a:pt x="21600" y="20633"/>
                    <a:pt x="21380" y="22405"/>
                    <a:pt x="20945" y="24129"/>
                  </a:cubicBezTo>
                </a:path>
                <a:path w="21600" h="24130" stroke="0" extrusionOk="0">
                  <a:moveTo>
                    <a:pt x="10537" y="0"/>
                  </a:moveTo>
                  <a:cubicBezTo>
                    <a:pt x="17368" y="3817"/>
                    <a:pt x="21600" y="11030"/>
                    <a:pt x="21600" y="18855"/>
                  </a:cubicBezTo>
                  <a:cubicBezTo>
                    <a:pt x="21600" y="20633"/>
                    <a:pt x="21380" y="22405"/>
                    <a:pt x="20945" y="24129"/>
                  </a:cubicBezTo>
                  <a:lnTo>
                    <a:pt x="0" y="18855"/>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3771" name="Line 43"/>
            <p:cNvSpPr>
              <a:spLocks noChangeShapeType="1"/>
            </p:cNvSpPr>
            <p:nvPr/>
          </p:nvSpPr>
          <p:spPr bwMode="auto">
            <a:xfrm flipH="1" flipV="1">
              <a:off x="8118" y="5066"/>
              <a:ext cx="1" cy="360"/>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70" name="Line 42"/>
            <p:cNvSpPr>
              <a:spLocks noChangeShapeType="1"/>
            </p:cNvSpPr>
            <p:nvPr/>
          </p:nvSpPr>
          <p:spPr bwMode="auto">
            <a:xfrm>
              <a:off x="8119" y="5401"/>
              <a:ext cx="125" cy="25"/>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69" name="Line 41"/>
            <p:cNvSpPr>
              <a:spLocks noChangeShapeType="1"/>
            </p:cNvSpPr>
            <p:nvPr/>
          </p:nvSpPr>
          <p:spPr bwMode="auto">
            <a:xfrm flipH="1" flipV="1">
              <a:off x="7579" y="5786"/>
              <a:ext cx="181" cy="180"/>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68" name="Line 40"/>
            <p:cNvSpPr>
              <a:spLocks noChangeShapeType="1"/>
            </p:cNvSpPr>
            <p:nvPr/>
          </p:nvSpPr>
          <p:spPr bwMode="auto">
            <a:xfrm flipH="1" flipV="1">
              <a:off x="7579" y="5786"/>
              <a:ext cx="360" cy="1"/>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3767" name="Picture 39" descr="112006 upperstage sd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1092477">
              <a:off x="7182" y="2209"/>
              <a:ext cx="2893" cy="670"/>
            </a:xfrm>
            <a:prstGeom prst="rect">
              <a:avLst/>
            </a:prstGeom>
            <a:noFill/>
          </p:spPr>
        </p:pic>
        <p:grpSp>
          <p:nvGrpSpPr>
            <p:cNvPr id="73764" name="Group 36"/>
            <p:cNvGrpSpPr>
              <a:grpSpLocks/>
            </p:cNvGrpSpPr>
            <p:nvPr/>
          </p:nvGrpSpPr>
          <p:grpSpPr bwMode="auto">
            <a:xfrm rot="1092477">
              <a:off x="6558" y="1867"/>
              <a:ext cx="2486" cy="1793"/>
              <a:chOff x="6692" y="2502"/>
              <a:chExt cx="2486" cy="1793"/>
            </a:xfrm>
          </p:grpSpPr>
          <p:sp>
            <p:nvSpPr>
              <p:cNvPr id="73766" name="Line 38"/>
              <p:cNvSpPr>
                <a:spLocks noChangeShapeType="1"/>
              </p:cNvSpPr>
              <p:nvPr/>
            </p:nvSpPr>
            <p:spPr bwMode="auto">
              <a:xfrm rot="1940189">
                <a:off x="8501" y="3215"/>
                <a:ext cx="677" cy="108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65" name="Line 37"/>
              <p:cNvSpPr>
                <a:spLocks noChangeShapeType="1"/>
              </p:cNvSpPr>
              <p:nvPr/>
            </p:nvSpPr>
            <p:spPr bwMode="auto">
              <a:xfrm rot="1940189" flipH="1">
                <a:off x="6692" y="2502"/>
                <a:ext cx="1907" cy="1239"/>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73763" name="Line 35"/>
            <p:cNvSpPr>
              <a:spLocks noChangeShapeType="1"/>
            </p:cNvSpPr>
            <p:nvPr/>
          </p:nvSpPr>
          <p:spPr bwMode="auto">
            <a:xfrm rot="2118030">
              <a:off x="8364" y="2816"/>
              <a:ext cx="770" cy="1139"/>
            </a:xfrm>
            <a:prstGeom prst="line">
              <a:avLst/>
            </a:prstGeom>
            <a:noFill/>
            <a:ln w="25400">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62" name="Line 34"/>
            <p:cNvSpPr>
              <a:spLocks noChangeShapeType="1"/>
            </p:cNvSpPr>
            <p:nvPr/>
          </p:nvSpPr>
          <p:spPr bwMode="auto">
            <a:xfrm rot="2118030" flipH="1">
              <a:off x="6658" y="2124"/>
              <a:ext cx="1907" cy="1239"/>
            </a:xfrm>
            <a:prstGeom prst="line">
              <a:avLst/>
            </a:prstGeom>
            <a:noFill/>
            <a:ln w="25400">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61" name="Arc 33"/>
            <p:cNvSpPr>
              <a:spLocks/>
            </p:cNvSpPr>
            <p:nvPr/>
          </p:nvSpPr>
          <p:spPr bwMode="auto">
            <a:xfrm rot="2373241" flipH="1" flipV="1">
              <a:off x="6930" y="2376"/>
              <a:ext cx="550" cy="378"/>
            </a:xfrm>
            <a:custGeom>
              <a:avLst/>
              <a:gdLst>
                <a:gd name="G0" fmla="+- 0 0 0"/>
                <a:gd name="G1" fmla="+- 18855 0 0"/>
                <a:gd name="G2" fmla="+- 21600 0 0"/>
                <a:gd name="T0" fmla="*/ 10538 w 21600"/>
                <a:gd name="T1" fmla="*/ 0 h 19627"/>
                <a:gd name="T2" fmla="*/ 21586 w 21600"/>
                <a:gd name="T3" fmla="*/ 19627 h 19627"/>
                <a:gd name="T4" fmla="*/ 0 w 21600"/>
                <a:gd name="T5" fmla="*/ 18855 h 19627"/>
              </a:gdLst>
              <a:ahLst/>
              <a:cxnLst>
                <a:cxn ang="0">
                  <a:pos x="T0" y="T1"/>
                </a:cxn>
                <a:cxn ang="0">
                  <a:pos x="T2" y="T3"/>
                </a:cxn>
                <a:cxn ang="0">
                  <a:pos x="T4" y="T5"/>
                </a:cxn>
              </a:cxnLst>
              <a:rect l="0" t="0" r="r" b="b"/>
              <a:pathLst>
                <a:path w="21600" h="19627" fill="none" extrusionOk="0">
                  <a:moveTo>
                    <a:pt x="10537" y="0"/>
                  </a:moveTo>
                  <a:cubicBezTo>
                    <a:pt x="17368" y="3817"/>
                    <a:pt x="21600" y="11030"/>
                    <a:pt x="21600" y="18855"/>
                  </a:cubicBezTo>
                  <a:cubicBezTo>
                    <a:pt x="21600" y="19112"/>
                    <a:pt x="21595" y="19369"/>
                    <a:pt x="21586" y="19627"/>
                  </a:cubicBezTo>
                </a:path>
                <a:path w="21600" h="19627" stroke="0" extrusionOk="0">
                  <a:moveTo>
                    <a:pt x="10537" y="0"/>
                  </a:moveTo>
                  <a:cubicBezTo>
                    <a:pt x="17368" y="3817"/>
                    <a:pt x="21600" y="11030"/>
                    <a:pt x="21600" y="18855"/>
                  </a:cubicBezTo>
                  <a:cubicBezTo>
                    <a:pt x="21600" y="19112"/>
                    <a:pt x="21595" y="19369"/>
                    <a:pt x="21586" y="19627"/>
                  </a:cubicBezTo>
                  <a:lnTo>
                    <a:pt x="0" y="18855"/>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3760" name="Arc 32"/>
            <p:cNvSpPr>
              <a:spLocks/>
            </p:cNvSpPr>
            <p:nvPr/>
          </p:nvSpPr>
          <p:spPr bwMode="auto">
            <a:xfrm rot="-1004527" flipH="1" flipV="1">
              <a:off x="8407" y="3623"/>
              <a:ext cx="540" cy="363"/>
            </a:xfrm>
            <a:custGeom>
              <a:avLst/>
              <a:gdLst>
                <a:gd name="G0" fmla="+- 0 0 0"/>
                <a:gd name="G1" fmla="+- 18855 0 0"/>
                <a:gd name="G2" fmla="+- 21600 0 0"/>
                <a:gd name="T0" fmla="*/ 10538 w 21192"/>
                <a:gd name="T1" fmla="*/ 0 h 18855"/>
                <a:gd name="T2" fmla="*/ 21192 w 21192"/>
                <a:gd name="T3" fmla="*/ 14677 h 18855"/>
                <a:gd name="T4" fmla="*/ 0 w 21192"/>
                <a:gd name="T5" fmla="*/ 18855 h 18855"/>
              </a:gdLst>
              <a:ahLst/>
              <a:cxnLst>
                <a:cxn ang="0">
                  <a:pos x="T0" y="T1"/>
                </a:cxn>
                <a:cxn ang="0">
                  <a:pos x="T2" y="T3"/>
                </a:cxn>
                <a:cxn ang="0">
                  <a:pos x="T4" y="T5"/>
                </a:cxn>
              </a:cxnLst>
              <a:rect l="0" t="0" r="r" b="b"/>
              <a:pathLst>
                <a:path w="21192" h="18855" fill="none" extrusionOk="0">
                  <a:moveTo>
                    <a:pt x="10537" y="0"/>
                  </a:moveTo>
                  <a:cubicBezTo>
                    <a:pt x="16070" y="3092"/>
                    <a:pt x="19966" y="8458"/>
                    <a:pt x="21192" y="14676"/>
                  </a:cubicBezTo>
                </a:path>
                <a:path w="21192" h="18855" stroke="0" extrusionOk="0">
                  <a:moveTo>
                    <a:pt x="10537" y="0"/>
                  </a:moveTo>
                  <a:cubicBezTo>
                    <a:pt x="16070" y="3092"/>
                    <a:pt x="19966" y="8458"/>
                    <a:pt x="21192" y="14676"/>
                  </a:cubicBezTo>
                  <a:lnTo>
                    <a:pt x="0" y="18855"/>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3759" name="Text Box 31"/>
            <p:cNvSpPr txBox="1">
              <a:spLocks noChangeArrowheads="1"/>
            </p:cNvSpPr>
            <p:nvPr/>
          </p:nvSpPr>
          <p:spPr bwMode="auto">
            <a:xfrm>
              <a:off x="7939" y="3266"/>
              <a:ext cx="668"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α</a:t>
              </a:r>
              <a:endParaRPr kumimoji="0" lang="el-GR" sz="1800" b="0" i="0" u="none" strike="noStrike" cap="none" normalizeH="0" baseline="0" smtClean="0">
                <a:ln>
                  <a:noFill/>
                </a:ln>
                <a:solidFill>
                  <a:schemeClr val="tx1"/>
                </a:solidFill>
                <a:effectLst/>
                <a:latin typeface="Arial" pitchFamily="34" charset="0"/>
              </a:endParaRPr>
            </a:p>
          </p:txBody>
        </p:sp>
        <p:sp>
          <p:nvSpPr>
            <p:cNvPr id="73758" name="Text Box 30"/>
            <p:cNvSpPr txBox="1">
              <a:spLocks noChangeArrowheads="1"/>
            </p:cNvSpPr>
            <p:nvPr/>
          </p:nvSpPr>
          <p:spPr bwMode="auto">
            <a:xfrm>
              <a:off x="6551" y="2186"/>
              <a:ext cx="488"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α</a:t>
              </a:r>
              <a:endParaRPr kumimoji="0" lang="el-GR" sz="1800" b="0" i="0" u="none" strike="noStrike" cap="none" normalizeH="0" baseline="0" smtClean="0">
                <a:ln>
                  <a:noFill/>
                </a:ln>
                <a:solidFill>
                  <a:schemeClr val="tx1"/>
                </a:solidFill>
                <a:effectLst/>
                <a:latin typeface="Arial" pitchFamily="34" charset="0"/>
              </a:endParaRPr>
            </a:p>
          </p:txBody>
        </p:sp>
        <p:sp>
          <p:nvSpPr>
            <p:cNvPr id="73757" name="Text Box 29"/>
            <p:cNvSpPr txBox="1">
              <a:spLocks noChangeArrowheads="1"/>
            </p:cNvSpPr>
            <p:nvPr/>
          </p:nvSpPr>
          <p:spPr bwMode="auto">
            <a:xfrm>
              <a:off x="5779" y="1646"/>
              <a:ext cx="1027"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x</a:t>
              </a:r>
              <a:r>
                <a:rPr kumimoji="0" lang="en-US" sz="18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3756" name="Text Box 28"/>
            <p:cNvSpPr txBox="1">
              <a:spLocks noChangeArrowheads="1"/>
            </p:cNvSpPr>
            <p:nvPr/>
          </p:nvSpPr>
          <p:spPr bwMode="auto">
            <a:xfrm>
              <a:off x="7759" y="3806"/>
              <a:ext cx="1028"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z</a:t>
              </a:r>
              <a:r>
                <a:rPr kumimoji="0" lang="en-US" sz="18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pic>
          <p:nvPicPr>
            <p:cNvPr id="73755" name="Picture 27" descr="111006isovu"/>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20800924" flipH="1">
              <a:off x="1999" y="1826"/>
              <a:ext cx="4954" cy="3557"/>
            </a:xfrm>
            <a:prstGeom prst="rect">
              <a:avLst/>
            </a:prstGeom>
            <a:noFill/>
          </p:spPr>
        </p:pic>
        <p:sp>
          <p:nvSpPr>
            <p:cNvPr id="73754" name="Line 26"/>
            <p:cNvSpPr>
              <a:spLocks noChangeShapeType="1"/>
            </p:cNvSpPr>
            <p:nvPr/>
          </p:nvSpPr>
          <p:spPr bwMode="auto">
            <a:xfrm flipH="1" flipV="1">
              <a:off x="8298" y="5246"/>
              <a:ext cx="1" cy="720"/>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53" name="Line 25"/>
            <p:cNvSpPr>
              <a:spLocks noChangeShapeType="1"/>
            </p:cNvSpPr>
            <p:nvPr/>
          </p:nvSpPr>
          <p:spPr bwMode="auto">
            <a:xfrm flipV="1">
              <a:off x="6679" y="5966"/>
              <a:ext cx="1620" cy="1"/>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52" name="Line 24"/>
            <p:cNvSpPr>
              <a:spLocks noChangeShapeType="1"/>
            </p:cNvSpPr>
            <p:nvPr/>
          </p:nvSpPr>
          <p:spPr bwMode="auto">
            <a:xfrm rot="1940189" flipH="1">
              <a:off x="3086" y="3268"/>
              <a:ext cx="690" cy="1933"/>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51" name="Line 23"/>
            <p:cNvSpPr>
              <a:spLocks noChangeShapeType="1"/>
            </p:cNvSpPr>
            <p:nvPr/>
          </p:nvSpPr>
          <p:spPr bwMode="auto">
            <a:xfrm>
              <a:off x="4159" y="3626"/>
              <a:ext cx="4320" cy="1620"/>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50" name="Line 22"/>
            <p:cNvSpPr>
              <a:spLocks noChangeShapeType="1"/>
            </p:cNvSpPr>
            <p:nvPr/>
          </p:nvSpPr>
          <p:spPr bwMode="auto">
            <a:xfrm rot="1940189">
              <a:off x="3697" y="3913"/>
              <a:ext cx="1371" cy="1440"/>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49" name="Line 21"/>
            <p:cNvSpPr>
              <a:spLocks noChangeShapeType="1"/>
            </p:cNvSpPr>
            <p:nvPr/>
          </p:nvSpPr>
          <p:spPr bwMode="auto">
            <a:xfrm>
              <a:off x="4159" y="3626"/>
              <a:ext cx="4140" cy="2340"/>
            </a:xfrm>
            <a:prstGeom prst="line">
              <a:avLst/>
            </a:prstGeom>
            <a:noFill/>
            <a:ln w="25400">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48" name="Line 20"/>
            <p:cNvSpPr>
              <a:spLocks noChangeShapeType="1"/>
            </p:cNvSpPr>
            <p:nvPr/>
          </p:nvSpPr>
          <p:spPr bwMode="auto">
            <a:xfrm rot="1940189">
              <a:off x="3763" y="4657"/>
              <a:ext cx="3732" cy="707"/>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47" name="Line 19"/>
            <p:cNvSpPr>
              <a:spLocks noChangeShapeType="1"/>
            </p:cNvSpPr>
            <p:nvPr/>
          </p:nvSpPr>
          <p:spPr bwMode="auto">
            <a:xfrm rot="2118030">
              <a:off x="8519" y="1821"/>
              <a:ext cx="490" cy="720"/>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73746" name="Text Box 18"/>
            <p:cNvSpPr txBox="1">
              <a:spLocks noChangeArrowheads="1"/>
            </p:cNvSpPr>
            <p:nvPr/>
          </p:nvSpPr>
          <p:spPr bwMode="auto">
            <a:xfrm>
              <a:off x="8839" y="1679"/>
              <a:ext cx="36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73745" name="Line 17"/>
            <p:cNvSpPr>
              <a:spLocks noChangeShapeType="1"/>
            </p:cNvSpPr>
            <p:nvPr/>
          </p:nvSpPr>
          <p:spPr bwMode="auto">
            <a:xfrm rot="2118030" flipV="1">
              <a:off x="8864" y="2420"/>
              <a:ext cx="900" cy="674"/>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73741" name="Group 13"/>
            <p:cNvGrpSpPr>
              <a:grpSpLocks/>
            </p:cNvGrpSpPr>
            <p:nvPr/>
          </p:nvGrpSpPr>
          <p:grpSpPr bwMode="auto">
            <a:xfrm rot="1092477">
              <a:off x="8577" y="2569"/>
              <a:ext cx="360" cy="360"/>
              <a:chOff x="4303" y="7226"/>
              <a:chExt cx="576" cy="576"/>
            </a:xfrm>
          </p:grpSpPr>
          <p:sp>
            <p:nvSpPr>
              <p:cNvPr id="73744" name="Oval 16"/>
              <p:cNvSpPr>
                <a:spLocks noChangeAspect="1" noChangeArrowheads="1"/>
              </p:cNvSpPr>
              <p:nvPr/>
            </p:nvSpPr>
            <p:spPr bwMode="auto">
              <a:xfrm>
                <a:off x="4303" y="7226"/>
                <a:ext cx="576" cy="576"/>
              </a:xfrm>
              <a:prstGeom prst="ellipse">
                <a:avLst/>
              </a:prstGeom>
              <a:solidFill>
                <a:srgbClr val="000000"/>
              </a:solid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43" name="Arc 15"/>
              <p:cNvSpPr>
                <a:spLocks noChangeAspect="1"/>
              </p:cNvSpPr>
              <p:nvPr/>
            </p:nvSpPr>
            <p:spPr bwMode="auto">
              <a:xfrm>
                <a:off x="4591" y="7226"/>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42" name="Arc 14"/>
              <p:cNvSpPr>
                <a:spLocks noChangeAspect="1"/>
              </p:cNvSpPr>
              <p:nvPr/>
            </p:nvSpPr>
            <p:spPr bwMode="auto">
              <a:xfrm rot="10800000">
                <a:off x="4310" y="7514"/>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3740" name="Text Box 12"/>
            <p:cNvSpPr txBox="1">
              <a:spLocks noChangeArrowheads="1"/>
            </p:cNvSpPr>
            <p:nvPr/>
          </p:nvSpPr>
          <p:spPr bwMode="auto">
            <a:xfrm>
              <a:off x="9739" y="2219"/>
              <a:ext cx="54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73739" name="Line 11"/>
            <p:cNvSpPr>
              <a:spLocks noChangeShapeType="1"/>
            </p:cNvSpPr>
            <p:nvPr/>
          </p:nvSpPr>
          <p:spPr bwMode="auto">
            <a:xfrm rot="2118030">
              <a:off x="3655" y="2027"/>
              <a:ext cx="1001" cy="1396"/>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grpSp>
          <p:nvGrpSpPr>
            <p:cNvPr id="73735" name="Group 7"/>
            <p:cNvGrpSpPr>
              <a:grpSpLocks/>
            </p:cNvGrpSpPr>
            <p:nvPr/>
          </p:nvGrpSpPr>
          <p:grpSpPr bwMode="auto">
            <a:xfrm>
              <a:off x="3979" y="3446"/>
              <a:ext cx="360" cy="360"/>
              <a:chOff x="4303" y="7226"/>
              <a:chExt cx="576" cy="576"/>
            </a:xfrm>
          </p:grpSpPr>
          <p:sp>
            <p:nvSpPr>
              <p:cNvPr id="73738" name="Oval 10"/>
              <p:cNvSpPr>
                <a:spLocks noChangeAspect="1" noChangeArrowheads="1"/>
              </p:cNvSpPr>
              <p:nvPr/>
            </p:nvSpPr>
            <p:spPr bwMode="auto">
              <a:xfrm>
                <a:off x="4303" y="7226"/>
                <a:ext cx="576" cy="576"/>
              </a:xfrm>
              <a:prstGeom prst="ellipse">
                <a:avLst/>
              </a:prstGeom>
              <a:solidFill>
                <a:srgbClr val="000000"/>
              </a:solid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37" name="Arc 9"/>
              <p:cNvSpPr>
                <a:spLocks noChangeAspect="1"/>
              </p:cNvSpPr>
              <p:nvPr/>
            </p:nvSpPr>
            <p:spPr bwMode="auto">
              <a:xfrm>
                <a:off x="4591" y="7226"/>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36" name="Arc 8"/>
              <p:cNvSpPr>
                <a:spLocks noChangeAspect="1"/>
              </p:cNvSpPr>
              <p:nvPr/>
            </p:nvSpPr>
            <p:spPr bwMode="auto">
              <a:xfrm rot="10800000">
                <a:off x="4310" y="7514"/>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3734" name="Text Box 6"/>
            <p:cNvSpPr txBox="1">
              <a:spLocks noChangeArrowheads="1"/>
            </p:cNvSpPr>
            <p:nvPr/>
          </p:nvSpPr>
          <p:spPr bwMode="auto">
            <a:xfrm>
              <a:off x="4159" y="1826"/>
              <a:ext cx="36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73733" name="Text Box 5"/>
            <p:cNvSpPr txBox="1">
              <a:spLocks noChangeArrowheads="1"/>
            </p:cNvSpPr>
            <p:nvPr/>
          </p:nvSpPr>
          <p:spPr bwMode="auto">
            <a:xfrm>
              <a:off x="5779" y="2546"/>
              <a:ext cx="1003"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dirty="0" smtClean="0">
                  <a:ln>
                    <a:noFill/>
                  </a:ln>
                  <a:solidFill>
                    <a:srgbClr val="800000"/>
                  </a:solidFill>
                  <a:effectLst/>
                  <a:latin typeface="Arial" pitchFamily="34" charset="0"/>
                  <a:ea typeface="Times New Roman" pitchFamily="18" charset="0"/>
                  <a:cs typeface="Arial" pitchFamily="34" charset="0"/>
                </a:rPr>
                <a:t>T</a:t>
              </a:r>
              <a:endParaRPr kumimoji="0" lang="en-US" sz="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800000"/>
                  </a:solidFill>
                  <a:effectLst/>
                  <a:latin typeface="Arial" pitchFamily="34" charset="0"/>
                  <a:ea typeface="Times New Roman" pitchFamily="18" charset="0"/>
                </a:rPr>
                <a:t>_</a:t>
              </a:r>
              <a:endParaRPr kumimoji="0" lang="en-US" sz="1800" b="0" i="0" u="none" strike="noStrike" cap="none" normalizeH="0" baseline="0" dirty="0" smtClean="0">
                <a:ln>
                  <a:noFill/>
                </a:ln>
                <a:solidFill>
                  <a:schemeClr val="tx1"/>
                </a:solidFill>
                <a:effectLst/>
                <a:latin typeface="Arial" pitchFamily="34" charset="0"/>
              </a:endParaRPr>
            </a:p>
          </p:txBody>
        </p:sp>
        <p:sp>
          <p:nvSpPr>
            <p:cNvPr id="73732" name="Line 4"/>
            <p:cNvSpPr>
              <a:spLocks noChangeShapeType="1"/>
            </p:cNvSpPr>
            <p:nvPr/>
          </p:nvSpPr>
          <p:spPr bwMode="auto">
            <a:xfrm>
              <a:off x="4159" y="3626"/>
              <a:ext cx="1" cy="1800"/>
            </a:xfrm>
            <a:prstGeom prst="line">
              <a:avLst/>
            </a:prstGeom>
            <a:noFill/>
            <a:ln w="25400">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3731" name="Arc 3"/>
            <p:cNvSpPr>
              <a:spLocks/>
            </p:cNvSpPr>
            <p:nvPr/>
          </p:nvSpPr>
          <p:spPr bwMode="auto">
            <a:xfrm rot="3019225" flipV="1">
              <a:off x="4123" y="4932"/>
              <a:ext cx="487" cy="392"/>
            </a:xfrm>
            <a:custGeom>
              <a:avLst/>
              <a:gdLst>
                <a:gd name="G0" fmla="+- 0 0 0"/>
                <a:gd name="G1" fmla="+- 20387 0 0"/>
                <a:gd name="G2" fmla="+- 21600 0 0"/>
                <a:gd name="T0" fmla="*/ 7136 w 19918"/>
                <a:gd name="T1" fmla="*/ 0 h 20387"/>
                <a:gd name="T2" fmla="*/ 19918 w 19918"/>
                <a:gd name="T3" fmla="*/ 12031 h 20387"/>
                <a:gd name="T4" fmla="*/ 0 w 19918"/>
                <a:gd name="T5" fmla="*/ 20387 h 20387"/>
              </a:gdLst>
              <a:ahLst/>
              <a:cxnLst>
                <a:cxn ang="0">
                  <a:pos x="T0" y="T1"/>
                </a:cxn>
                <a:cxn ang="0">
                  <a:pos x="T2" y="T3"/>
                </a:cxn>
                <a:cxn ang="0">
                  <a:pos x="T4" y="T5"/>
                </a:cxn>
              </a:cxnLst>
              <a:rect l="0" t="0" r="r" b="b"/>
              <a:pathLst>
                <a:path w="19918" h="20387" fill="none" extrusionOk="0">
                  <a:moveTo>
                    <a:pt x="7136" y="-1"/>
                  </a:moveTo>
                  <a:cubicBezTo>
                    <a:pt x="12907" y="2020"/>
                    <a:pt x="17552" y="6392"/>
                    <a:pt x="19918" y="12030"/>
                  </a:cubicBezTo>
                </a:path>
                <a:path w="19918" h="20387" stroke="0" extrusionOk="0">
                  <a:moveTo>
                    <a:pt x="7136" y="-1"/>
                  </a:moveTo>
                  <a:cubicBezTo>
                    <a:pt x="12907" y="2020"/>
                    <a:pt x="17552" y="6392"/>
                    <a:pt x="19918" y="12030"/>
                  </a:cubicBezTo>
                  <a:lnTo>
                    <a:pt x="0" y="20387"/>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3730" name="Text Box 2"/>
            <p:cNvSpPr txBox="1">
              <a:spLocks noChangeArrowheads="1"/>
            </p:cNvSpPr>
            <p:nvPr/>
          </p:nvSpPr>
          <p:spPr bwMode="auto">
            <a:xfrm>
              <a:off x="3979" y="5246"/>
              <a:ext cx="668"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α</a:t>
              </a:r>
              <a:endParaRPr kumimoji="0" lang="el-GR" sz="1800" b="0" i="0" u="none" strike="noStrike" cap="none" normalizeH="0" baseline="0" smtClean="0">
                <a:ln>
                  <a:noFill/>
                </a:ln>
                <a:solidFill>
                  <a:schemeClr val="tx1"/>
                </a:solidFill>
                <a:effectLst/>
                <a:latin typeface="Arial" pitchFamily="34" charset="0"/>
              </a:endParaRPr>
            </a:p>
          </p:txBody>
        </p:sp>
      </p:grpSp>
      <p:sp>
        <p:nvSpPr>
          <p:cNvPr id="73798" name="Rectangle 7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3797" name="Object 69"/>
          <p:cNvGraphicFramePr>
            <a:graphicFrameLocks noChangeAspect="1"/>
          </p:cNvGraphicFramePr>
          <p:nvPr/>
        </p:nvGraphicFramePr>
        <p:xfrm>
          <a:off x="1021666" y="3946574"/>
          <a:ext cx="1371600" cy="733425"/>
        </p:xfrm>
        <a:graphic>
          <a:graphicData uri="http://schemas.openxmlformats.org/presentationml/2006/ole">
            <p:oleObj spid="_x0000_s73797" name="Equation" r:id="rId5" imgW="901309" imgH="482391" progId="Equation.3">
              <p:embed/>
            </p:oleObj>
          </a:graphicData>
        </a:graphic>
      </p:graphicFrame>
      <p:sp>
        <p:nvSpPr>
          <p:cNvPr id="73800" name="Rectangle 7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3799" name="Object 71"/>
          <p:cNvGraphicFramePr>
            <a:graphicFrameLocks noChangeAspect="1"/>
          </p:cNvGraphicFramePr>
          <p:nvPr/>
        </p:nvGraphicFramePr>
        <p:xfrm>
          <a:off x="604911" y="2630659"/>
          <a:ext cx="1809750" cy="790575"/>
        </p:xfrm>
        <a:graphic>
          <a:graphicData uri="http://schemas.openxmlformats.org/presentationml/2006/ole">
            <p:oleObj spid="_x0000_s73799" name="Equation" r:id="rId6" imgW="1193800" imgH="520700" progId="Equation.3">
              <p:embed/>
            </p:oleObj>
          </a:graphicData>
        </a:graphic>
      </p:graphicFrame>
      <p:sp>
        <p:nvSpPr>
          <p:cNvPr id="63" name="Content Placeholder 2"/>
          <p:cNvSpPr>
            <a:spLocks noGrp="1"/>
          </p:cNvSpPr>
          <p:nvPr>
            <p:ph idx="1"/>
          </p:nvPr>
        </p:nvSpPr>
        <p:spPr>
          <a:xfrm>
            <a:off x="304800" y="1219200"/>
            <a:ext cx="3756660" cy="594359"/>
          </a:xfrm>
        </p:spPr>
        <p:txBody>
          <a:bodyPr>
            <a:normAutofit/>
          </a:bodyPr>
          <a:lstStyle/>
          <a:p>
            <a:r>
              <a:rPr lang="en-US" dirty="0" smtClean="0"/>
              <a:t>Angle of Attack and Sideslip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Flight Dynamics Reference </a:t>
            </a:r>
            <a:r>
              <a:rPr lang="en-US" dirty="0" smtClean="0"/>
              <a:t/>
            </a:r>
            <a:br>
              <a:rPr lang="en-US" dirty="0" smtClean="0"/>
            </a:br>
            <a:r>
              <a:rPr lang="en-US" dirty="0" err="1" smtClean="0"/>
              <a:t>Reference</a:t>
            </a:r>
            <a:r>
              <a:rPr lang="en-US" dirty="0" smtClean="0"/>
              <a:t> Angles</a:t>
            </a:r>
            <a:endParaRPr lang="en-US" dirty="0"/>
          </a:p>
        </p:txBody>
      </p:sp>
      <p:sp>
        <p:nvSpPr>
          <p:cNvPr id="3" name="Content Placeholder 2"/>
          <p:cNvSpPr>
            <a:spLocks noGrp="1"/>
          </p:cNvSpPr>
          <p:nvPr>
            <p:ph idx="1"/>
          </p:nvPr>
        </p:nvSpPr>
        <p:spPr>
          <a:xfrm>
            <a:off x="304800" y="1158241"/>
            <a:ext cx="3337560" cy="440788"/>
          </a:xfrm>
        </p:spPr>
        <p:txBody>
          <a:bodyPr>
            <a:normAutofit fontScale="77500" lnSpcReduction="20000"/>
          </a:bodyPr>
          <a:lstStyle/>
          <a:p>
            <a:r>
              <a:rPr lang="en-US" dirty="0" smtClean="0"/>
              <a:t>Flight Path Angle &amp; Bank Angle</a:t>
            </a:r>
            <a:endParaRPr lang="en-US"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12</a:t>
            </a:fld>
            <a:endParaRPr lang="en-US"/>
          </a:p>
        </p:txBody>
      </p:sp>
      <p:sp>
        <p:nvSpPr>
          <p:cNvPr id="5" name="Footer Placeholder 4"/>
          <p:cNvSpPr>
            <a:spLocks noGrp="1"/>
          </p:cNvSpPr>
          <p:nvPr>
            <p:ph type="ftr" sz="quarter" idx="3"/>
          </p:nvPr>
        </p:nvSpPr>
        <p:spPr/>
        <p:txBody>
          <a:bodyPr/>
          <a:lstStyle/>
          <a:p>
            <a:r>
              <a:rPr lang="en-US" smtClean="0"/>
              <a:t>NORTHROP GRUMMAN PRIVATE / PROPRIETARY LEVEL I</a:t>
            </a:r>
            <a:endParaRPr lang="en-US" dirty="0"/>
          </a:p>
        </p:txBody>
      </p:sp>
      <p:sp>
        <p:nvSpPr>
          <p:cNvPr id="74821"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74753" name="Group 1"/>
          <p:cNvGrpSpPr>
            <a:grpSpLocks noChangeAspect="1"/>
          </p:cNvGrpSpPr>
          <p:nvPr/>
        </p:nvGrpSpPr>
        <p:grpSpPr bwMode="auto">
          <a:xfrm>
            <a:off x="2623626" y="1484141"/>
            <a:ext cx="6172200" cy="4800600"/>
            <a:chOff x="1459" y="1466"/>
            <a:chExt cx="9720" cy="7560"/>
          </a:xfrm>
        </p:grpSpPr>
        <p:sp>
          <p:nvSpPr>
            <p:cNvPr id="74820" name="AutoShape 68"/>
            <p:cNvSpPr>
              <a:spLocks noChangeAspect="1" noChangeArrowheads="1" noTextEdit="1"/>
            </p:cNvSpPr>
            <p:nvPr/>
          </p:nvSpPr>
          <p:spPr bwMode="auto">
            <a:xfrm>
              <a:off x="1459" y="1466"/>
              <a:ext cx="9720" cy="756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4819" name="Arc 67"/>
            <p:cNvSpPr>
              <a:spLocks/>
            </p:cNvSpPr>
            <p:nvPr/>
          </p:nvSpPr>
          <p:spPr bwMode="auto">
            <a:xfrm rot="2205333">
              <a:off x="7344" y="5429"/>
              <a:ext cx="535" cy="2317"/>
            </a:xfrm>
            <a:custGeom>
              <a:avLst/>
              <a:gdLst>
                <a:gd name="G0" fmla="+- 0 0 0"/>
                <a:gd name="G1" fmla="+- 21579 0 0"/>
                <a:gd name="G2" fmla="+- 21600 0 0"/>
                <a:gd name="T0" fmla="*/ 944 w 21600"/>
                <a:gd name="T1" fmla="*/ 0 h 32297"/>
                <a:gd name="T2" fmla="*/ 18753 w 21600"/>
                <a:gd name="T3" fmla="*/ 32297 h 32297"/>
                <a:gd name="T4" fmla="*/ 0 w 21600"/>
                <a:gd name="T5" fmla="*/ 21579 h 32297"/>
              </a:gdLst>
              <a:ahLst/>
              <a:cxnLst>
                <a:cxn ang="0">
                  <a:pos x="T0" y="T1"/>
                </a:cxn>
                <a:cxn ang="0">
                  <a:pos x="T2" y="T3"/>
                </a:cxn>
                <a:cxn ang="0">
                  <a:pos x="T4" y="T5"/>
                </a:cxn>
              </a:cxnLst>
              <a:rect l="0" t="0" r="r" b="b"/>
              <a:pathLst>
                <a:path w="21600" h="32297" fill="none" extrusionOk="0">
                  <a:moveTo>
                    <a:pt x="944" y="-1"/>
                  </a:moveTo>
                  <a:cubicBezTo>
                    <a:pt x="12495" y="504"/>
                    <a:pt x="21600" y="10016"/>
                    <a:pt x="21600" y="21579"/>
                  </a:cubicBezTo>
                  <a:cubicBezTo>
                    <a:pt x="21600" y="25338"/>
                    <a:pt x="20618" y="29033"/>
                    <a:pt x="18753" y="32297"/>
                  </a:cubicBezTo>
                </a:path>
                <a:path w="21600" h="32297" stroke="0" extrusionOk="0">
                  <a:moveTo>
                    <a:pt x="944" y="-1"/>
                  </a:moveTo>
                  <a:cubicBezTo>
                    <a:pt x="12495" y="504"/>
                    <a:pt x="21600" y="10016"/>
                    <a:pt x="21600" y="21579"/>
                  </a:cubicBezTo>
                  <a:cubicBezTo>
                    <a:pt x="21600" y="25338"/>
                    <a:pt x="20618" y="29033"/>
                    <a:pt x="18753" y="32297"/>
                  </a:cubicBezTo>
                  <a:lnTo>
                    <a:pt x="0" y="21579"/>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4818" name="Line 66"/>
            <p:cNvSpPr>
              <a:spLocks noChangeShapeType="1"/>
            </p:cNvSpPr>
            <p:nvPr/>
          </p:nvSpPr>
          <p:spPr bwMode="auto">
            <a:xfrm rot="1940189" flipV="1">
              <a:off x="4349" y="4307"/>
              <a:ext cx="3788" cy="2326"/>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817" name="Text Box 65"/>
            <p:cNvSpPr txBox="1">
              <a:spLocks noChangeArrowheads="1"/>
            </p:cNvSpPr>
            <p:nvPr/>
          </p:nvSpPr>
          <p:spPr bwMode="auto">
            <a:xfrm>
              <a:off x="8172" y="5278"/>
              <a:ext cx="1027"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smtClean="0">
                  <a:ln>
                    <a:noFill/>
                  </a:ln>
                  <a:solidFill>
                    <a:srgbClr val="800000"/>
                  </a:solidFill>
                  <a:effectLst/>
                  <a:latin typeface="Arial" pitchFamily="34" charset="0"/>
                  <a:ea typeface="Times New Roman" pitchFamily="18" charset="0"/>
                  <a:cs typeface="Arial" pitchFamily="34"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74816" name="Text Box 64"/>
            <p:cNvSpPr txBox="1">
              <a:spLocks noChangeArrowheads="1"/>
            </p:cNvSpPr>
            <p:nvPr/>
          </p:nvSpPr>
          <p:spPr bwMode="auto">
            <a:xfrm>
              <a:off x="7812" y="7258"/>
              <a:ext cx="1027"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smtClean="0">
                  <a:ln>
                    <a:noFill/>
                  </a:ln>
                  <a:solidFill>
                    <a:srgbClr val="800000"/>
                  </a:solidFill>
                  <a:effectLst/>
                  <a:latin typeface="Arial" pitchFamily="34" charset="0"/>
                  <a:ea typeface="Times New Roman" pitchFamily="18" charset="0"/>
                  <a:cs typeface="Arial" pitchFamily="34"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74815" name="Text Box 63"/>
            <p:cNvSpPr txBox="1">
              <a:spLocks noChangeArrowheads="1"/>
            </p:cNvSpPr>
            <p:nvPr/>
          </p:nvSpPr>
          <p:spPr bwMode="auto">
            <a:xfrm>
              <a:off x="7759" y="6358"/>
              <a:ext cx="720"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χ</a:t>
              </a:r>
              <a:endParaRPr kumimoji="0" lang="el-GR" sz="1800" b="0" i="0" u="none" strike="noStrike" cap="none" normalizeH="0" baseline="0" smtClean="0">
                <a:ln>
                  <a:noFill/>
                </a:ln>
                <a:solidFill>
                  <a:schemeClr val="tx1"/>
                </a:solidFill>
                <a:effectLst/>
                <a:latin typeface="Arial" pitchFamily="34" charset="0"/>
              </a:endParaRPr>
            </a:p>
          </p:txBody>
        </p:sp>
        <p:sp>
          <p:nvSpPr>
            <p:cNvPr id="74814" name="Arc 62"/>
            <p:cNvSpPr>
              <a:spLocks/>
            </p:cNvSpPr>
            <p:nvPr/>
          </p:nvSpPr>
          <p:spPr bwMode="auto">
            <a:xfrm rot="17379501" flipV="1">
              <a:off x="6409" y="6956"/>
              <a:ext cx="540" cy="360"/>
            </a:xfrm>
            <a:custGeom>
              <a:avLst/>
              <a:gdLst>
                <a:gd name="G0" fmla="+- 15650 0 0"/>
                <a:gd name="G1" fmla="+- 21600 0 0"/>
                <a:gd name="G2" fmla="+- 21600 0 0"/>
                <a:gd name="T0" fmla="*/ 0 w 25508"/>
                <a:gd name="T1" fmla="*/ 6712 h 21600"/>
                <a:gd name="T2" fmla="*/ 25508 w 25508"/>
                <a:gd name="T3" fmla="*/ 2381 h 21600"/>
                <a:gd name="T4" fmla="*/ 15650 w 25508"/>
                <a:gd name="T5" fmla="*/ 21600 h 21600"/>
              </a:gdLst>
              <a:ahLst/>
              <a:cxnLst>
                <a:cxn ang="0">
                  <a:pos x="T0" y="T1"/>
                </a:cxn>
                <a:cxn ang="0">
                  <a:pos x="T2" y="T3"/>
                </a:cxn>
                <a:cxn ang="0">
                  <a:pos x="T4" y="T5"/>
                </a:cxn>
              </a:cxnLst>
              <a:rect l="0" t="0" r="r" b="b"/>
              <a:pathLst>
                <a:path w="25508" h="21600" fill="none" extrusionOk="0">
                  <a:moveTo>
                    <a:pt x="0" y="6712"/>
                  </a:moveTo>
                  <a:cubicBezTo>
                    <a:pt x="4077" y="2426"/>
                    <a:pt x="9734" y="-1"/>
                    <a:pt x="15650" y="0"/>
                  </a:cubicBezTo>
                  <a:cubicBezTo>
                    <a:pt x="19078" y="0"/>
                    <a:pt x="22457" y="816"/>
                    <a:pt x="25508" y="2380"/>
                  </a:cubicBezTo>
                </a:path>
                <a:path w="25508" h="21600" stroke="0" extrusionOk="0">
                  <a:moveTo>
                    <a:pt x="0" y="6712"/>
                  </a:moveTo>
                  <a:cubicBezTo>
                    <a:pt x="4077" y="2426"/>
                    <a:pt x="9734" y="-1"/>
                    <a:pt x="15650" y="0"/>
                  </a:cubicBezTo>
                  <a:cubicBezTo>
                    <a:pt x="19078" y="0"/>
                    <a:pt x="22457" y="816"/>
                    <a:pt x="25508" y="2380"/>
                  </a:cubicBezTo>
                  <a:lnTo>
                    <a:pt x="15650" y="21600"/>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4813" name="Text Box 61"/>
            <p:cNvSpPr txBox="1">
              <a:spLocks noChangeArrowheads="1"/>
            </p:cNvSpPr>
            <p:nvPr/>
          </p:nvSpPr>
          <p:spPr bwMode="auto">
            <a:xfrm>
              <a:off x="6139" y="6686"/>
              <a:ext cx="720"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γ</a:t>
              </a:r>
              <a:endParaRPr kumimoji="0" lang="el-GR" sz="1800" b="0" i="0" u="none" strike="noStrike" cap="none" normalizeH="0" baseline="0" smtClean="0">
                <a:ln>
                  <a:noFill/>
                </a:ln>
                <a:solidFill>
                  <a:schemeClr val="tx1"/>
                </a:solidFill>
                <a:effectLst/>
                <a:latin typeface="Arial" pitchFamily="34" charset="0"/>
              </a:endParaRPr>
            </a:p>
          </p:txBody>
        </p:sp>
        <p:sp>
          <p:nvSpPr>
            <p:cNvPr id="74812" name="Line 60"/>
            <p:cNvSpPr>
              <a:spLocks noChangeShapeType="1"/>
            </p:cNvSpPr>
            <p:nvPr/>
          </p:nvSpPr>
          <p:spPr bwMode="auto">
            <a:xfrm flipH="1" flipV="1">
              <a:off x="7579" y="7586"/>
              <a:ext cx="1" cy="360"/>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811" name="Line 59"/>
            <p:cNvSpPr>
              <a:spLocks noChangeShapeType="1"/>
            </p:cNvSpPr>
            <p:nvPr/>
          </p:nvSpPr>
          <p:spPr bwMode="auto">
            <a:xfrm flipH="1" flipV="1">
              <a:off x="7579" y="7586"/>
              <a:ext cx="360" cy="360"/>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810" name="Text Box 58"/>
            <p:cNvSpPr txBox="1">
              <a:spLocks noChangeArrowheads="1"/>
            </p:cNvSpPr>
            <p:nvPr/>
          </p:nvSpPr>
          <p:spPr bwMode="auto">
            <a:xfrm>
              <a:off x="7759" y="8126"/>
              <a:ext cx="2520" cy="720"/>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projection onto </a:t>
              </a:r>
              <a:endParaRPr kumimoji="0" lang="en-US" sz="400" b="0" i="0" u="none" strike="noStrike" cap="none" normalizeH="0" baseline="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N-E plane</a:t>
              </a:r>
              <a:endParaRPr kumimoji="0" lang="en-US" sz="1800" b="0" i="0" u="none" strike="noStrike" cap="none" normalizeH="0" baseline="0" smtClean="0">
                <a:ln>
                  <a:noFill/>
                </a:ln>
                <a:solidFill>
                  <a:schemeClr val="tx1"/>
                </a:solidFill>
                <a:effectLst/>
                <a:latin typeface="Arial" pitchFamily="34" charset="0"/>
              </a:endParaRPr>
            </a:p>
          </p:txBody>
        </p:sp>
        <p:pic>
          <p:nvPicPr>
            <p:cNvPr id="74809" name="Picture 57" descr="111006isovu"/>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20800924" flipH="1">
              <a:off x="1819" y="3626"/>
              <a:ext cx="4954" cy="3557"/>
            </a:xfrm>
            <a:prstGeom prst="rect">
              <a:avLst/>
            </a:prstGeom>
            <a:noFill/>
          </p:spPr>
        </p:pic>
        <p:sp>
          <p:nvSpPr>
            <p:cNvPr id="74808" name="Line 56"/>
            <p:cNvSpPr>
              <a:spLocks noChangeShapeType="1"/>
            </p:cNvSpPr>
            <p:nvPr/>
          </p:nvSpPr>
          <p:spPr bwMode="auto">
            <a:xfrm flipH="1" flipV="1">
              <a:off x="7938" y="7586"/>
              <a:ext cx="1" cy="720"/>
            </a:xfrm>
            <a:prstGeom prst="line">
              <a:avLst/>
            </a:prstGeom>
            <a:noFill/>
            <a:ln w="25400">
              <a:pattFill prst="pct25">
                <a:fgClr>
                  <a:srgbClr val="000000"/>
                </a:fgClr>
                <a:bgClr>
                  <a:srgbClr val="FFFFFF"/>
                </a:bgClr>
              </a:patt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807" name="Line 55"/>
            <p:cNvSpPr>
              <a:spLocks noChangeShapeType="1"/>
            </p:cNvSpPr>
            <p:nvPr/>
          </p:nvSpPr>
          <p:spPr bwMode="auto">
            <a:xfrm>
              <a:off x="3259" y="5066"/>
              <a:ext cx="4860" cy="2520"/>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806" name="Line 54"/>
            <p:cNvSpPr>
              <a:spLocks noChangeShapeType="1"/>
            </p:cNvSpPr>
            <p:nvPr/>
          </p:nvSpPr>
          <p:spPr bwMode="auto">
            <a:xfrm>
              <a:off x="3979" y="5426"/>
              <a:ext cx="3960" cy="2880"/>
            </a:xfrm>
            <a:prstGeom prst="line">
              <a:avLst/>
            </a:prstGeom>
            <a:noFill/>
            <a:ln w="25400">
              <a:pattFill prst="pct30">
                <a:fgClr>
                  <a:srgbClr val="000000"/>
                </a:fgClr>
                <a:bgClr>
                  <a:srgbClr val="FFFFFF"/>
                </a:bgClr>
              </a:patt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805" name="Line 53"/>
            <p:cNvSpPr>
              <a:spLocks noChangeShapeType="1"/>
            </p:cNvSpPr>
            <p:nvPr/>
          </p:nvSpPr>
          <p:spPr bwMode="auto">
            <a:xfrm rot="1940189">
              <a:off x="3583" y="6457"/>
              <a:ext cx="3732" cy="707"/>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74801" name="Group 49"/>
            <p:cNvGrpSpPr>
              <a:grpSpLocks/>
            </p:cNvGrpSpPr>
            <p:nvPr/>
          </p:nvGrpSpPr>
          <p:grpSpPr bwMode="auto">
            <a:xfrm>
              <a:off x="3799" y="5246"/>
              <a:ext cx="360" cy="360"/>
              <a:chOff x="4303" y="7226"/>
              <a:chExt cx="576" cy="576"/>
            </a:xfrm>
          </p:grpSpPr>
          <p:sp>
            <p:nvSpPr>
              <p:cNvPr id="74804" name="Oval 52"/>
              <p:cNvSpPr>
                <a:spLocks noChangeAspect="1" noChangeArrowheads="1"/>
              </p:cNvSpPr>
              <p:nvPr/>
            </p:nvSpPr>
            <p:spPr bwMode="auto">
              <a:xfrm>
                <a:off x="4303" y="7226"/>
                <a:ext cx="576" cy="576"/>
              </a:xfrm>
              <a:prstGeom prst="ellipse">
                <a:avLst/>
              </a:prstGeom>
              <a:solidFill>
                <a:srgbClr val="000000"/>
              </a:solid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803" name="Arc 51"/>
              <p:cNvSpPr>
                <a:spLocks noChangeAspect="1"/>
              </p:cNvSpPr>
              <p:nvPr/>
            </p:nvSpPr>
            <p:spPr bwMode="auto">
              <a:xfrm>
                <a:off x="4591" y="7226"/>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802" name="Arc 50"/>
              <p:cNvSpPr>
                <a:spLocks noChangeAspect="1"/>
              </p:cNvSpPr>
              <p:nvPr/>
            </p:nvSpPr>
            <p:spPr bwMode="auto">
              <a:xfrm rot="10800000">
                <a:off x="4310" y="7514"/>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4800" name="Text Box 48"/>
            <p:cNvSpPr txBox="1">
              <a:spLocks noChangeArrowheads="1"/>
            </p:cNvSpPr>
            <p:nvPr/>
          </p:nvSpPr>
          <p:spPr bwMode="auto">
            <a:xfrm>
              <a:off x="6139" y="8126"/>
              <a:ext cx="1027"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smtClean="0">
                  <a:ln>
                    <a:noFill/>
                  </a:ln>
                  <a:solidFill>
                    <a:srgbClr val="800000"/>
                  </a:solidFill>
                  <a:effectLst/>
                  <a:latin typeface="Arial" pitchFamily="34" charset="0"/>
                  <a:ea typeface="Times New Roman" pitchFamily="18"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74799" name="Text Box 47"/>
            <p:cNvSpPr txBox="1">
              <a:spLocks noChangeArrowheads="1"/>
            </p:cNvSpPr>
            <p:nvPr/>
          </p:nvSpPr>
          <p:spPr bwMode="auto">
            <a:xfrm>
              <a:off x="3672" y="7226"/>
              <a:ext cx="1027"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smtClean="0">
                  <a:ln>
                    <a:noFill/>
                  </a:ln>
                  <a:solidFill>
                    <a:srgbClr val="800000"/>
                  </a:solidFill>
                  <a:effectLst/>
                  <a:latin typeface="Arial" pitchFamily="34" charset="0"/>
                  <a:ea typeface="Times New Roman" pitchFamily="18" charset="0"/>
                  <a:cs typeface="Arial" pitchFamily="34"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74798" name="Text Box 46"/>
            <p:cNvSpPr txBox="1">
              <a:spLocks noChangeArrowheads="1"/>
            </p:cNvSpPr>
            <p:nvPr/>
          </p:nvSpPr>
          <p:spPr bwMode="auto">
            <a:xfrm>
              <a:off x="9559" y="2006"/>
              <a:ext cx="36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74797" name="Text Box 45"/>
            <p:cNvSpPr txBox="1">
              <a:spLocks noChangeArrowheads="1"/>
            </p:cNvSpPr>
            <p:nvPr/>
          </p:nvSpPr>
          <p:spPr bwMode="auto">
            <a:xfrm>
              <a:off x="8299" y="3626"/>
              <a:ext cx="668"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α</a:t>
              </a:r>
              <a:endParaRPr kumimoji="0" lang="el-GR" sz="1800" b="0" i="0" u="none" strike="noStrike" cap="none" normalizeH="0" baseline="0" smtClean="0">
                <a:ln>
                  <a:noFill/>
                </a:ln>
                <a:solidFill>
                  <a:schemeClr val="tx1"/>
                </a:solidFill>
                <a:effectLst/>
                <a:latin typeface="Arial" pitchFamily="34" charset="0"/>
              </a:endParaRPr>
            </a:p>
          </p:txBody>
        </p:sp>
        <p:sp>
          <p:nvSpPr>
            <p:cNvPr id="74796" name="Text Box 44"/>
            <p:cNvSpPr txBox="1">
              <a:spLocks noChangeArrowheads="1"/>
            </p:cNvSpPr>
            <p:nvPr/>
          </p:nvSpPr>
          <p:spPr bwMode="auto">
            <a:xfrm>
              <a:off x="7091" y="2186"/>
              <a:ext cx="488"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α</a:t>
              </a:r>
              <a:endParaRPr kumimoji="0" lang="el-GR" sz="1800" b="0" i="0" u="none" strike="noStrike" cap="none" normalizeH="0" baseline="0" smtClean="0">
                <a:ln>
                  <a:noFill/>
                </a:ln>
                <a:solidFill>
                  <a:schemeClr val="tx1"/>
                </a:solidFill>
                <a:effectLst/>
                <a:latin typeface="Arial" pitchFamily="34" charset="0"/>
              </a:endParaRPr>
            </a:p>
          </p:txBody>
        </p:sp>
        <p:sp>
          <p:nvSpPr>
            <p:cNvPr id="74795" name="Text Box 43"/>
            <p:cNvSpPr txBox="1">
              <a:spLocks noChangeArrowheads="1"/>
            </p:cNvSpPr>
            <p:nvPr/>
          </p:nvSpPr>
          <p:spPr bwMode="auto">
            <a:xfrm>
              <a:off x="8119" y="4166"/>
              <a:ext cx="668"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z</a:t>
              </a:r>
              <a:r>
                <a:rPr kumimoji="0" lang="en-US" sz="18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grpSp>
          <p:nvGrpSpPr>
            <p:cNvPr id="74780" name="Group 28"/>
            <p:cNvGrpSpPr>
              <a:grpSpLocks/>
            </p:cNvGrpSpPr>
            <p:nvPr/>
          </p:nvGrpSpPr>
          <p:grpSpPr bwMode="auto">
            <a:xfrm rot="809957">
              <a:off x="7046" y="2181"/>
              <a:ext cx="3517" cy="2165"/>
              <a:chOff x="7046" y="1788"/>
              <a:chExt cx="3517" cy="2165"/>
            </a:xfrm>
          </p:grpSpPr>
          <p:sp>
            <p:nvSpPr>
              <p:cNvPr id="74794" name="Line 42"/>
              <p:cNvSpPr>
                <a:spLocks noChangeShapeType="1"/>
              </p:cNvSpPr>
              <p:nvPr/>
            </p:nvSpPr>
            <p:spPr bwMode="auto">
              <a:xfrm rot="2118030">
                <a:off x="9007" y="1788"/>
                <a:ext cx="490" cy="720"/>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pic>
            <p:nvPicPr>
              <p:cNvPr id="74793" name="Picture 41" descr="112006 upperstage sd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1092477">
                <a:off x="7670" y="2176"/>
                <a:ext cx="2893" cy="670"/>
              </a:xfrm>
              <a:prstGeom prst="rect">
                <a:avLst/>
              </a:prstGeom>
              <a:noFill/>
            </p:spPr>
          </p:pic>
          <p:grpSp>
            <p:nvGrpSpPr>
              <p:cNvPr id="74790" name="Group 38"/>
              <p:cNvGrpSpPr>
                <a:grpSpLocks/>
              </p:cNvGrpSpPr>
              <p:nvPr/>
            </p:nvGrpSpPr>
            <p:grpSpPr bwMode="auto">
              <a:xfrm rot="1092477">
                <a:off x="7046" y="1834"/>
                <a:ext cx="2486" cy="1793"/>
                <a:chOff x="6692" y="2502"/>
                <a:chExt cx="2486" cy="1793"/>
              </a:xfrm>
            </p:grpSpPr>
            <p:sp>
              <p:nvSpPr>
                <p:cNvPr id="74792" name="Line 40"/>
                <p:cNvSpPr>
                  <a:spLocks noChangeShapeType="1"/>
                </p:cNvSpPr>
                <p:nvPr/>
              </p:nvSpPr>
              <p:spPr bwMode="auto">
                <a:xfrm rot="1940189">
                  <a:off x="8501" y="3215"/>
                  <a:ext cx="677" cy="108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791" name="Line 39"/>
                <p:cNvSpPr>
                  <a:spLocks noChangeShapeType="1"/>
                </p:cNvSpPr>
                <p:nvPr/>
              </p:nvSpPr>
              <p:spPr bwMode="auto">
                <a:xfrm rot="1940189" flipH="1">
                  <a:off x="6692" y="2502"/>
                  <a:ext cx="1907" cy="1239"/>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74789" name="Line 37"/>
              <p:cNvSpPr>
                <a:spLocks noChangeShapeType="1"/>
              </p:cNvSpPr>
              <p:nvPr/>
            </p:nvSpPr>
            <p:spPr bwMode="auto">
              <a:xfrm rot="2118030">
                <a:off x="8852" y="2783"/>
                <a:ext cx="770" cy="1139"/>
              </a:xfrm>
              <a:prstGeom prst="line">
                <a:avLst/>
              </a:prstGeom>
              <a:noFill/>
              <a:ln w="25400">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788" name="Line 36"/>
              <p:cNvSpPr>
                <a:spLocks noChangeShapeType="1"/>
              </p:cNvSpPr>
              <p:nvPr/>
            </p:nvSpPr>
            <p:spPr bwMode="auto">
              <a:xfrm rot="2118030" flipH="1">
                <a:off x="7146" y="2091"/>
                <a:ext cx="1907" cy="1239"/>
              </a:xfrm>
              <a:prstGeom prst="line">
                <a:avLst/>
              </a:prstGeom>
              <a:noFill/>
              <a:ln w="25400">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787" name="Arc 35"/>
              <p:cNvSpPr>
                <a:spLocks/>
              </p:cNvSpPr>
              <p:nvPr/>
            </p:nvSpPr>
            <p:spPr bwMode="auto">
              <a:xfrm rot="2373241" flipH="1" flipV="1">
                <a:off x="7418" y="2343"/>
                <a:ext cx="550" cy="378"/>
              </a:xfrm>
              <a:custGeom>
                <a:avLst/>
                <a:gdLst>
                  <a:gd name="G0" fmla="+- 0 0 0"/>
                  <a:gd name="G1" fmla="+- 18855 0 0"/>
                  <a:gd name="G2" fmla="+- 21600 0 0"/>
                  <a:gd name="T0" fmla="*/ 10538 w 21600"/>
                  <a:gd name="T1" fmla="*/ 0 h 19627"/>
                  <a:gd name="T2" fmla="*/ 21586 w 21600"/>
                  <a:gd name="T3" fmla="*/ 19627 h 19627"/>
                  <a:gd name="T4" fmla="*/ 0 w 21600"/>
                  <a:gd name="T5" fmla="*/ 18855 h 19627"/>
                </a:gdLst>
                <a:ahLst/>
                <a:cxnLst>
                  <a:cxn ang="0">
                    <a:pos x="T0" y="T1"/>
                  </a:cxn>
                  <a:cxn ang="0">
                    <a:pos x="T2" y="T3"/>
                  </a:cxn>
                  <a:cxn ang="0">
                    <a:pos x="T4" y="T5"/>
                  </a:cxn>
                </a:cxnLst>
                <a:rect l="0" t="0" r="r" b="b"/>
                <a:pathLst>
                  <a:path w="21600" h="19627" fill="none" extrusionOk="0">
                    <a:moveTo>
                      <a:pt x="10537" y="0"/>
                    </a:moveTo>
                    <a:cubicBezTo>
                      <a:pt x="17368" y="3817"/>
                      <a:pt x="21600" y="11030"/>
                      <a:pt x="21600" y="18855"/>
                    </a:cubicBezTo>
                    <a:cubicBezTo>
                      <a:pt x="21600" y="19112"/>
                      <a:pt x="21595" y="19369"/>
                      <a:pt x="21586" y="19627"/>
                    </a:cubicBezTo>
                  </a:path>
                  <a:path w="21600" h="19627" stroke="0" extrusionOk="0">
                    <a:moveTo>
                      <a:pt x="10537" y="0"/>
                    </a:moveTo>
                    <a:cubicBezTo>
                      <a:pt x="17368" y="3817"/>
                      <a:pt x="21600" y="11030"/>
                      <a:pt x="21600" y="18855"/>
                    </a:cubicBezTo>
                    <a:cubicBezTo>
                      <a:pt x="21600" y="19112"/>
                      <a:pt x="21595" y="19369"/>
                      <a:pt x="21586" y="19627"/>
                    </a:cubicBezTo>
                    <a:lnTo>
                      <a:pt x="0" y="18855"/>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4786" name="Arc 34"/>
              <p:cNvSpPr>
                <a:spLocks/>
              </p:cNvSpPr>
              <p:nvPr/>
            </p:nvSpPr>
            <p:spPr bwMode="auto">
              <a:xfrm rot="-1004527" flipH="1" flipV="1">
                <a:off x="8895" y="3590"/>
                <a:ext cx="540" cy="363"/>
              </a:xfrm>
              <a:custGeom>
                <a:avLst/>
                <a:gdLst>
                  <a:gd name="G0" fmla="+- 0 0 0"/>
                  <a:gd name="G1" fmla="+- 18855 0 0"/>
                  <a:gd name="G2" fmla="+- 21600 0 0"/>
                  <a:gd name="T0" fmla="*/ 10538 w 21192"/>
                  <a:gd name="T1" fmla="*/ 0 h 18855"/>
                  <a:gd name="T2" fmla="*/ 21192 w 21192"/>
                  <a:gd name="T3" fmla="*/ 14677 h 18855"/>
                  <a:gd name="T4" fmla="*/ 0 w 21192"/>
                  <a:gd name="T5" fmla="*/ 18855 h 18855"/>
                </a:gdLst>
                <a:ahLst/>
                <a:cxnLst>
                  <a:cxn ang="0">
                    <a:pos x="T0" y="T1"/>
                  </a:cxn>
                  <a:cxn ang="0">
                    <a:pos x="T2" y="T3"/>
                  </a:cxn>
                  <a:cxn ang="0">
                    <a:pos x="T4" y="T5"/>
                  </a:cxn>
                </a:cxnLst>
                <a:rect l="0" t="0" r="r" b="b"/>
                <a:pathLst>
                  <a:path w="21192" h="18855" fill="none" extrusionOk="0">
                    <a:moveTo>
                      <a:pt x="10537" y="0"/>
                    </a:moveTo>
                    <a:cubicBezTo>
                      <a:pt x="16070" y="3092"/>
                      <a:pt x="19966" y="8458"/>
                      <a:pt x="21192" y="14676"/>
                    </a:cubicBezTo>
                  </a:path>
                  <a:path w="21192" h="18855" stroke="0" extrusionOk="0">
                    <a:moveTo>
                      <a:pt x="10537" y="0"/>
                    </a:moveTo>
                    <a:cubicBezTo>
                      <a:pt x="16070" y="3092"/>
                      <a:pt x="19966" y="8458"/>
                      <a:pt x="21192" y="14676"/>
                    </a:cubicBezTo>
                    <a:lnTo>
                      <a:pt x="0" y="18855"/>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4785" name="Line 33"/>
              <p:cNvSpPr>
                <a:spLocks noChangeShapeType="1"/>
              </p:cNvSpPr>
              <p:nvPr/>
            </p:nvSpPr>
            <p:spPr bwMode="auto">
              <a:xfrm rot="2118030" flipV="1">
                <a:off x="9352" y="2387"/>
                <a:ext cx="900" cy="674"/>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74781" name="Group 29"/>
              <p:cNvGrpSpPr>
                <a:grpSpLocks/>
              </p:cNvGrpSpPr>
              <p:nvPr/>
            </p:nvGrpSpPr>
            <p:grpSpPr bwMode="auto">
              <a:xfrm rot="1092477">
                <a:off x="9065" y="2536"/>
                <a:ext cx="360" cy="360"/>
                <a:chOff x="4303" y="7226"/>
                <a:chExt cx="576" cy="576"/>
              </a:xfrm>
            </p:grpSpPr>
            <p:sp>
              <p:nvSpPr>
                <p:cNvPr id="74784" name="Oval 32"/>
                <p:cNvSpPr>
                  <a:spLocks noChangeAspect="1" noChangeArrowheads="1"/>
                </p:cNvSpPr>
                <p:nvPr/>
              </p:nvSpPr>
              <p:spPr bwMode="auto">
                <a:xfrm>
                  <a:off x="4303" y="7226"/>
                  <a:ext cx="576" cy="576"/>
                </a:xfrm>
                <a:prstGeom prst="ellipse">
                  <a:avLst/>
                </a:prstGeom>
                <a:solidFill>
                  <a:srgbClr val="000000"/>
                </a:solid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3" name="Arc 31"/>
                <p:cNvSpPr>
                  <a:spLocks noChangeAspect="1"/>
                </p:cNvSpPr>
                <p:nvPr/>
              </p:nvSpPr>
              <p:spPr bwMode="auto">
                <a:xfrm>
                  <a:off x="4591" y="7226"/>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2" name="Arc 30"/>
                <p:cNvSpPr>
                  <a:spLocks noChangeAspect="1"/>
                </p:cNvSpPr>
                <p:nvPr/>
              </p:nvSpPr>
              <p:spPr bwMode="auto">
                <a:xfrm rot="10800000">
                  <a:off x="4310" y="7514"/>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74779" name="Line 27"/>
            <p:cNvSpPr>
              <a:spLocks noChangeShapeType="1"/>
            </p:cNvSpPr>
            <p:nvPr/>
          </p:nvSpPr>
          <p:spPr bwMode="auto">
            <a:xfrm rot="1940189" flipH="1">
              <a:off x="7077" y="2585"/>
              <a:ext cx="2016" cy="1260"/>
            </a:xfrm>
            <a:prstGeom prst="line">
              <a:avLst/>
            </a:prstGeom>
            <a:no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8" name="Arc 26"/>
            <p:cNvSpPr>
              <a:spLocks/>
            </p:cNvSpPr>
            <p:nvPr/>
          </p:nvSpPr>
          <p:spPr bwMode="auto">
            <a:xfrm rot="-15613488" flipH="1" flipV="1">
              <a:off x="7155" y="2792"/>
              <a:ext cx="520" cy="360"/>
            </a:xfrm>
            <a:custGeom>
              <a:avLst/>
              <a:gdLst>
                <a:gd name="G0" fmla="+- 6199 0 0"/>
                <a:gd name="G1" fmla="+- 21600 0 0"/>
                <a:gd name="G2" fmla="+- 21600 0 0"/>
                <a:gd name="T0" fmla="*/ 0 w 16057"/>
                <a:gd name="T1" fmla="*/ 909 h 21600"/>
                <a:gd name="T2" fmla="*/ 16057 w 16057"/>
                <a:gd name="T3" fmla="*/ 2381 h 21600"/>
                <a:gd name="T4" fmla="*/ 6199 w 16057"/>
                <a:gd name="T5" fmla="*/ 21600 h 21600"/>
              </a:gdLst>
              <a:ahLst/>
              <a:cxnLst>
                <a:cxn ang="0">
                  <a:pos x="T0" y="T1"/>
                </a:cxn>
                <a:cxn ang="0">
                  <a:pos x="T2" y="T3"/>
                </a:cxn>
                <a:cxn ang="0">
                  <a:pos x="T4" y="T5"/>
                </a:cxn>
              </a:cxnLst>
              <a:rect l="0" t="0" r="r" b="b"/>
              <a:pathLst>
                <a:path w="16057" h="21600" fill="none" extrusionOk="0">
                  <a:moveTo>
                    <a:pt x="-1" y="908"/>
                  </a:moveTo>
                  <a:cubicBezTo>
                    <a:pt x="2011" y="306"/>
                    <a:pt x="4099" y="-1"/>
                    <a:pt x="6199" y="0"/>
                  </a:cubicBezTo>
                  <a:cubicBezTo>
                    <a:pt x="9627" y="0"/>
                    <a:pt x="13006" y="816"/>
                    <a:pt x="16057" y="2380"/>
                  </a:cubicBezTo>
                </a:path>
                <a:path w="16057" h="21600" stroke="0" extrusionOk="0">
                  <a:moveTo>
                    <a:pt x="-1" y="908"/>
                  </a:moveTo>
                  <a:cubicBezTo>
                    <a:pt x="2011" y="306"/>
                    <a:pt x="4099" y="-1"/>
                    <a:pt x="6199" y="0"/>
                  </a:cubicBezTo>
                  <a:cubicBezTo>
                    <a:pt x="9627" y="0"/>
                    <a:pt x="13006" y="816"/>
                    <a:pt x="16057" y="2380"/>
                  </a:cubicBezTo>
                  <a:lnTo>
                    <a:pt x="6199" y="21600"/>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4777" name="Text Box 25"/>
            <p:cNvSpPr txBox="1">
              <a:spLocks noChangeArrowheads="1"/>
            </p:cNvSpPr>
            <p:nvPr/>
          </p:nvSpPr>
          <p:spPr bwMode="auto">
            <a:xfrm>
              <a:off x="6679" y="2546"/>
              <a:ext cx="540"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γ</a:t>
              </a:r>
              <a:endParaRPr kumimoji="0" lang="el-GR" sz="1800" b="0" i="0" u="none" strike="noStrike" cap="none" normalizeH="0" baseline="0" smtClean="0">
                <a:ln>
                  <a:noFill/>
                </a:ln>
                <a:solidFill>
                  <a:schemeClr val="tx1"/>
                </a:solidFill>
                <a:effectLst/>
                <a:latin typeface="Arial" pitchFamily="34" charset="0"/>
              </a:endParaRPr>
            </a:p>
          </p:txBody>
        </p:sp>
        <p:sp>
          <p:nvSpPr>
            <p:cNvPr id="74776" name="Text Box 24"/>
            <p:cNvSpPr txBox="1">
              <a:spLocks noChangeArrowheads="1"/>
            </p:cNvSpPr>
            <p:nvPr/>
          </p:nvSpPr>
          <p:spPr bwMode="auto">
            <a:xfrm>
              <a:off x="10459" y="3266"/>
              <a:ext cx="36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74775" name="Text Box 23"/>
            <p:cNvSpPr txBox="1">
              <a:spLocks noChangeArrowheads="1"/>
            </p:cNvSpPr>
            <p:nvPr/>
          </p:nvSpPr>
          <p:spPr bwMode="auto">
            <a:xfrm>
              <a:off x="7399" y="1646"/>
              <a:ext cx="668"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x</a:t>
              </a:r>
              <a:r>
                <a:rPr kumimoji="0" lang="en-US" sz="18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4774" name="Text Box 22"/>
            <p:cNvSpPr txBox="1">
              <a:spLocks noChangeArrowheads="1"/>
            </p:cNvSpPr>
            <p:nvPr/>
          </p:nvSpPr>
          <p:spPr bwMode="auto">
            <a:xfrm>
              <a:off x="6499" y="3266"/>
              <a:ext cx="1620" cy="360"/>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N-E plane</a:t>
              </a:r>
              <a:endParaRPr kumimoji="0" lang="en-US" sz="1800" b="0" i="0" u="none" strike="noStrike" cap="none" normalizeH="0" baseline="0" smtClean="0">
                <a:ln>
                  <a:noFill/>
                </a:ln>
                <a:solidFill>
                  <a:schemeClr val="tx1"/>
                </a:solidFill>
                <a:effectLst/>
                <a:latin typeface="Arial" pitchFamily="34" charset="0"/>
              </a:endParaRPr>
            </a:p>
          </p:txBody>
        </p:sp>
        <p:pic>
          <p:nvPicPr>
            <p:cNvPr id="74773" name="Picture 21" descr="111006frtvu"/>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1692702">
              <a:off x="1459" y="2186"/>
              <a:ext cx="1980" cy="870"/>
            </a:xfrm>
            <a:prstGeom prst="rect">
              <a:avLst/>
            </a:prstGeom>
            <a:noFill/>
          </p:spPr>
        </p:pic>
        <p:sp>
          <p:nvSpPr>
            <p:cNvPr id="74772" name="Line 20"/>
            <p:cNvSpPr>
              <a:spLocks noChangeShapeType="1"/>
            </p:cNvSpPr>
            <p:nvPr/>
          </p:nvSpPr>
          <p:spPr bwMode="auto">
            <a:xfrm rot="1940189">
              <a:off x="2042" y="2123"/>
              <a:ext cx="900" cy="1440"/>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74768" name="Group 16"/>
            <p:cNvGrpSpPr>
              <a:grpSpLocks/>
            </p:cNvGrpSpPr>
            <p:nvPr/>
          </p:nvGrpSpPr>
          <p:grpSpPr bwMode="auto">
            <a:xfrm>
              <a:off x="2402" y="2618"/>
              <a:ext cx="205" cy="180"/>
              <a:chOff x="4303" y="7226"/>
              <a:chExt cx="576" cy="576"/>
            </a:xfrm>
          </p:grpSpPr>
          <p:sp>
            <p:nvSpPr>
              <p:cNvPr id="74771" name="Oval 19"/>
              <p:cNvSpPr>
                <a:spLocks noChangeAspect="1" noChangeArrowheads="1"/>
              </p:cNvSpPr>
              <p:nvPr/>
            </p:nvSpPr>
            <p:spPr bwMode="auto">
              <a:xfrm>
                <a:off x="4303" y="7226"/>
                <a:ext cx="576" cy="576"/>
              </a:xfrm>
              <a:prstGeom prst="ellipse">
                <a:avLst/>
              </a:prstGeom>
              <a:solidFill>
                <a:srgbClr val="000000"/>
              </a:solid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0" name="Arc 18"/>
              <p:cNvSpPr>
                <a:spLocks noChangeAspect="1"/>
              </p:cNvSpPr>
              <p:nvPr/>
            </p:nvSpPr>
            <p:spPr bwMode="auto">
              <a:xfrm>
                <a:off x="4591" y="7226"/>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9" name="Arc 17"/>
              <p:cNvSpPr>
                <a:spLocks noChangeAspect="1"/>
              </p:cNvSpPr>
              <p:nvPr/>
            </p:nvSpPr>
            <p:spPr bwMode="auto">
              <a:xfrm rot="10800000">
                <a:off x="4310" y="7514"/>
                <a:ext cx="288"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4767" name="Text Box 15"/>
            <p:cNvSpPr txBox="1">
              <a:spLocks noChangeArrowheads="1"/>
            </p:cNvSpPr>
            <p:nvPr/>
          </p:nvSpPr>
          <p:spPr bwMode="auto">
            <a:xfrm>
              <a:off x="1639" y="1826"/>
              <a:ext cx="54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74766" name="Line 14"/>
            <p:cNvSpPr>
              <a:spLocks noChangeShapeType="1"/>
            </p:cNvSpPr>
            <p:nvPr/>
          </p:nvSpPr>
          <p:spPr bwMode="auto">
            <a:xfrm rot="1500000" flipH="1" flipV="1">
              <a:off x="1999" y="2166"/>
              <a:ext cx="659" cy="475"/>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765" name="Arc 13"/>
            <p:cNvSpPr>
              <a:spLocks/>
            </p:cNvSpPr>
            <p:nvPr/>
          </p:nvSpPr>
          <p:spPr bwMode="auto">
            <a:xfrm rot="10163705" flipV="1">
              <a:off x="2298" y="2096"/>
              <a:ext cx="241" cy="450"/>
            </a:xfrm>
            <a:custGeom>
              <a:avLst/>
              <a:gdLst>
                <a:gd name="G0" fmla="+- 7204 0 0"/>
                <a:gd name="G1" fmla="+- 21600 0 0"/>
                <a:gd name="G2" fmla="+- 21600 0 0"/>
                <a:gd name="T0" fmla="*/ 0 w 17062"/>
                <a:gd name="T1" fmla="*/ 1237 h 21600"/>
                <a:gd name="T2" fmla="*/ 17062 w 17062"/>
                <a:gd name="T3" fmla="*/ 2381 h 21600"/>
                <a:gd name="T4" fmla="*/ 7204 w 17062"/>
                <a:gd name="T5" fmla="*/ 21600 h 21600"/>
              </a:gdLst>
              <a:ahLst/>
              <a:cxnLst>
                <a:cxn ang="0">
                  <a:pos x="T0" y="T1"/>
                </a:cxn>
                <a:cxn ang="0">
                  <a:pos x="T2" y="T3"/>
                </a:cxn>
                <a:cxn ang="0">
                  <a:pos x="T4" y="T5"/>
                </a:cxn>
              </a:cxnLst>
              <a:rect l="0" t="0" r="r" b="b"/>
              <a:pathLst>
                <a:path w="17062" h="21600" fill="none" extrusionOk="0">
                  <a:moveTo>
                    <a:pt x="-1" y="1236"/>
                  </a:moveTo>
                  <a:cubicBezTo>
                    <a:pt x="2313" y="418"/>
                    <a:pt x="4749" y="-1"/>
                    <a:pt x="7204" y="0"/>
                  </a:cubicBezTo>
                  <a:cubicBezTo>
                    <a:pt x="10632" y="0"/>
                    <a:pt x="14011" y="816"/>
                    <a:pt x="17062" y="2380"/>
                  </a:cubicBezTo>
                </a:path>
                <a:path w="17062" h="21600" stroke="0" extrusionOk="0">
                  <a:moveTo>
                    <a:pt x="-1" y="1236"/>
                  </a:moveTo>
                  <a:cubicBezTo>
                    <a:pt x="2313" y="418"/>
                    <a:pt x="4749" y="-1"/>
                    <a:pt x="7204" y="0"/>
                  </a:cubicBezTo>
                  <a:cubicBezTo>
                    <a:pt x="10632" y="0"/>
                    <a:pt x="14011" y="816"/>
                    <a:pt x="17062" y="2380"/>
                  </a:cubicBezTo>
                  <a:lnTo>
                    <a:pt x="7204" y="21600"/>
                  </a:lnTo>
                  <a:close/>
                </a:path>
              </a:pathLst>
            </a:custGeom>
            <a:noFill/>
            <a:ln w="25400">
              <a:solidFill>
                <a:srgbClr val="0080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4764" name="Text Box 12"/>
            <p:cNvSpPr txBox="1">
              <a:spLocks noChangeArrowheads="1"/>
            </p:cNvSpPr>
            <p:nvPr/>
          </p:nvSpPr>
          <p:spPr bwMode="auto">
            <a:xfrm>
              <a:off x="1999" y="1466"/>
              <a:ext cx="720" cy="540"/>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μ</a:t>
              </a:r>
              <a:endParaRPr kumimoji="0" lang="el-GR" sz="1800" b="0" i="0" u="none" strike="noStrike" cap="none" normalizeH="0" baseline="0" smtClean="0">
                <a:ln>
                  <a:noFill/>
                </a:ln>
                <a:solidFill>
                  <a:schemeClr val="tx1"/>
                </a:solidFill>
                <a:effectLst/>
                <a:latin typeface="Arial" pitchFamily="34" charset="0"/>
              </a:endParaRPr>
            </a:p>
          </p:txBody>
        </p:sp>
        <p:sp>
          <p:nvSpPr>
            <p:cNvPr id="74763" name="Line 11"/>
            <p:cNvSpPr>
              <a:spLocks noChangeShapeType="1"/>
            </p:cNvSpPr>
            <p:nvPr/>
          </p:nvSpPr>
          <p:spPr bwMode="auto">
            <a:xfrm>
              <a:off x="2539" y="2726"/>
              <a:ext cx="360" cy="540"/>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762" name="AutoShape 10"/>
            <p:cNvSpPr>
              <a:spLocks noChangeArrowheads="1"/>
            </p:cNvSpPr>
            <p:nvPr/>
          </p:nvSpPr>
          <p:spPr bwMode="auto">
            <a:xfrm rot="-4992210">
              <a:off x="2870" y="4135"/>
              <a:ext cx="1800" cy="684"/>
            </a:xfrm>
            <a:prstGeom prst="parallelogram">
              <a:avLst>
                <a:gd name="adj" fmla="val 35941"/>
              </a:avLst>
            </a:prstGeom>
            <a:solidFill>
              <a:srgbClr val="FF0000">
                <a:alpha val="70000"/>
              </a:srgbClr>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761" name="Text Box 9"/>
            <p:cNvSpPr txBox="1">
              <a:spLocks noChangeArrowheads="1"/>
            </p:cNvSpPr>
            <p:nvPr/>
          </p:nvSpPr>
          <p:spPr bwMode="auto">
            <a:xfrm>
              <a:off x="2899" y="2726"/>
              <a:ext cx="540" cy="540"/>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smtClean="0">
                  <a:ln>
                    <a:noFill/>
                  </a:ln>
                  <a:solidFill>
                    <a:srgbClr val="800000"/>
                  </a:solidFill>
                  <a:effectLst/>
                  <a:latin typeface="Arial" pitchFamily="34" charset="0"/>
                  <a:ea typeface="Times New Roman" pitchFamily="18" charset="0"/>
                  <a:cs typeface="Arial" pitchFamily="34"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74760" name="Text Box 8"/>
            <p:cNvSpPr txBox="1">
              <a:spLocks noChangeArrowheads="1"/>
            </p:cNvSpPr>
            <p:nvPr/>
          </p:nvSpPr>
          <p:spPr bwMode="auto">
            <a:xfrm>
              <a:off x="2052" y="3478"/>
              <a:ext cx="667"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800000"/>
                  </a:solidFill>
                  <a:effectLst/>
                  <a:latin typeface="Arial" pitchFamily="34" charset="0"/>
                  <a:ea typeface="Times New Roman" pitchFamily="18" charset="0"/>
                  <a:cs typeface="Arial" pitchFamily="34" charset="0"/>
                </a:rPr>
                <a:t>V</a:t>
              </a:r>
              <a:r>
                <a:rPr kumimoji="0" lang="en-US" sz="1800" b="1" i="0" u="none" strike="noStrike" cap="none" normalizeH="0" baseline="-30000" smtClean="0">
                  <a:ln>
                    <a:noFill/>
                  </a:ln>
                  <a:solidFill>
                    <a:srgbClr val="800000"/>
                  </a:solidFill>
                  <a:effectLst/>
                  <a:latin typeface="Arial" pitchFamily="34" charset="0"/>
                  <a:ea typeface="Times New Roman" pitchFamily="18" charset="0"/>
                  <a:cs typeface="Arial" pitchFamily="34"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74759" name="AutoShape 7"/>
            <p:cNvSpPr>
              <a:spLocks noChangeArrowheads="1"/>
            </p:cNvSpPr>
            <p:nvPr/>
          </p:nvSpPr>
          <p:spPr bwMode="auto">
            <a:xfrm rot="37153876">
              <a:off x="2553" y="4202"/>
              <a:ext cx="1983" cy="540"/>
            </a:xfrm>
            <a:prstGeom prst="parallelogram">
              <a:avLst>
                <a:gd name="adj" fmla="val 72815"/>
              </a:avLst>
            </a:prstGeom>
            <a:solidFill>
              <a:srgbClr val="00FFFF">
                <a:alpha val="70000"/>
              </a:srgbClr>
            </a:solidFill>
            <a:ln w="9525">
              <a:solidFill>
                <a:srgbClr val="00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758" name="Text Box 6"/>
            <p:cNvSpPr txBox="1">
              <a:spLocks noChangeArrowheads="1"/>
            </p:cNvSpPr>
            <p:nvPr/>
          </p:nvSpPr>
          <p:spPr bwMode="auto">
            <a:xfrm>
              <a:off x="3439" y="2726"/>
              <a:ext cx="540" cy="507"/>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74757" name="Text Box 5"/>
            <p:cNvSpPr txBox="1">
              <a:spLocks noChangeArrowheads="1"/>
            </p:cNvSpPr>
            <p:nvPr/>
          </p:nvSpPr>
          <p:spPr bwMode="auto">
            <a:xfrm>
              <a:off x="3979" y="3838"/>
              <a:ext cx="720" cy="508"/>
            </a:xfrm>
            <a:prstGeom prst="rect">
              <a:avLst/>
            </a:prstGeom>
            <a:noFill/>
            <a:ln w="25400">
              <a:noFill/>
              <a:miter lim="800000"/>
              <a:headEnd/>
              <a:tailEnd/>
            </a:ln>
          </p:spPr>
          <p:txBody>
            <a:bodyPr vert="horz" wrap="square" lIns="24689" tIns="24689" rIns="24689" bIns="24689"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800" b="1" i="0" u="none" strike="noStrike" cap="none" normalizeH="0" baseline="0" smtClean="0">
                  <a:ln>
                    <a:noFill/>
                  </a:ln>
                  <a:solidFill>
                    <a:srgbClr val="008000"/>
                  </a:solidFill>
                  <a:effectLst/>
                  <a:latin typeface="Arial" pitchFamily="34" charset="0"/>
                  <a:ea typeface="Times New Roman" pitchFamily="18" charset="0"/>
                  <a:cs typeface="Arial" pitchFamily="34" charset="0"/>
                </a:rPr>
                <a:t>μ</a:t>
              </a:r>
              <a:endParaRPr kumimoji="0" lang="el-GR" sz="1800" b="0" i="0" u="none" strike="noStrike" cap="none" normalizeH="0" baseline="0" smtClean="0">
                <a:ln>
                  <a:noFill/>
                </a:ln>
                <a:solidFill>
                  <a:schemeClr val="tx1"/>
                </a:solidFill>
                <a:effectLst/>
                <a:latin typeface="Arial" pitchFamily="34" charset="0"/>
              </a:endParaRPr>
            </a:p>
          </p:txBody>
        </p:sp>
        <p:sp>
          <p:nvSpPr>
            <p:cNvPr id="74756" name="Arc 4"/>
            <p:cNvSpPr>
              <a:spLocks/>
            </p:cNvSpPr>
            <p:nvPr/>
          </p:nvSpPr>
          <p:spPr bwMode="auto">
            <a:xfrm rot="10163705" flipV="1">
              <a:off x="3799" y="3911"/>
              <a:ext cx="360" cy="450"/>
            </a:xfrm>
            <a:custGeom>
              <a:avLst/>
              <a:gdLst>
                <a:gd name="G0" fmla="+- 15650 0 0"/>
                <a:gd name="G1" fmla="+- 21600 0 0"/>
                <a:gd name="G2" fmla="+- 21600 0 0"/>
                <a:gd name="T0" fmla="*/ 0 w 25508"/>
                <a:gd name="T1" fmla="*/ 6712 h 21600"/>
                <a:gd name="T2" fmla="*/ 25508 w 25508"/>
                <a:gd name="T3" fmla="*/ 2381 h 21600"/>
                <a:gd name="T4" fmla="*/ 15650 w 25508"/>
                <a:gd name="T5" fmla="*/ 21600 h 21600"/>
              </a:gdLst>
              <a:ahLst/>
              <a:cxnLst>
                <a:cxn ang="0">
                  <a:pos x="T0" y="T1"/>
                </a:cxn>
                <a:cxn ang="0">
                  <a:pos x="T2" y="T3"/>
                </a:cxn>
                <a:cxn ang="0">
                  <a:pos x="T4" y="T5"/>
                </a:cxn>
              </a:cxnLst>
              <a:rect l="0" t="0" r="r" b="b"/>
              <a:pathLst>
                <a:path w="25508" h="21600" fill="none" extrusionOk="0">
                  <a:moveTo>
                    <a:pt x="0" y="6712"/>
                  </a:moveTo>
                  <a:cubicBezTo>
                    <a:pt x="4077" y="2426"/>
                    <a:pt x="9734" y="-1"/>
                    <a:pt x="15650" y="0"/>
                  </a:cubicBezTo>
                  <a:cubicBezTo>
                    <a:pt x="19078" y="0"/>
                    <a:pt x="22457" y="816"/>
                    <a:pt x="25508" y="2380"/>
                  </a:cubicBezTo>
                </a:path>
                <a:path w="25508" h="21600" stroke="0" extrusionOk="0">
                  <a:moveTo>
                    <a:pt x="0" y="6712"/>
                  </a:moveTo>
                  <a:cubicBezTo>
                    <a:pt x="4077" y="2426"/>
                    <a:pt x="9734" y="-1"/>
                    <a:pt x="15650" y="0"/>
                  </a:cubicBezTo>
                  <a:cubicBezTo>
                    <a:pt x="19078" y="0"/>
                    <a:pt x="22457" y="816"/>
                    <a:pt x="25508" y="2380"/>
                  </a:cubicBezTo>
                  <a:lnTo>
                    <a:pt x="15650" y="21600"/>
                  </a:lnTo>
                  <a:close/>
                </a:path>
              </a:pathLst>
            </a:custGeom>
            <a:noFill/>
            <a:ln w="25400">
              <a:solidFill>
                <a:srgbClr val="003300"/>
              </a:solidFill>
              <a:round/>
              <a:headEnd/>
              <a:tailEnd type="triangle" w="med" len="med"/>
            </a:ln>
          </p:spPr>
          <p:txBody>
            <a:bodyPr vert="horz" wrap="square" lIns="27432" tIns="27432" rIns="27432" bIns="27432" numCol="1" anchor="ctr" anchorCtr="0" compatLnSpc="1">
              <a:prstTxWarp prst="textNoShape">
                <a:avLst/>
              </a:prstTxWarp>
            </a:bodyPr>
            <a:lstStyle/>
            <a:p>
              <a:endParaRPr lang="en-US"/>
            </a:p>
          </p:txBody>
        </p:sp>
        <p:sp>
          <p:nvSpPr>
            <p:cNvPr id="74755" name="Line 3"/>
            <p:cNvSpPr>
              <a:spLocks noChangeShapeType="1"/>
            </p:cNvSpPr>
            <p:nvPr/>
          </p:nvSpPr>
          <p:spPr bwMode="auto">
            <a:xfrm rot="1500000" flipH="1" flipV="1">
              <a:off x="3076" y="3247"/>
              <a:ext cx="1415" cy="195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4754" name="Line 2"/>
            <p:cNvSpPr>
              <a:spLocks noChangeShapeType="1"/>
            </p:cNvSpPr>
            <p:nvPr/>
          </p:nvSpPr>
          <p:spPr bwMode="auto">
            <a:xfrm rot="1940189">
              <a:off x="3134" y="3772"/>
              <a:ext cx="1767" cy="3461"/>
            </a:xfrm>
            <a:prstGeom prst="line">
              <a:avLst/>
            </a:prstGeom>
            <a:noFill/>
            <a:ln w="25400">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6"/>
          <p:cNvPicPr>
            <a:picLocks noChangeAspect="1" noChangeArrowheads="1"/>
          </p:cNvPicPr>
          <p:nvPr/>
        </p:nvPicPr>
        <p:blipFill>
          <a:blip r:embed="rId3" cstate="print"/>
          <a:srcRect l="40686" t="30690" r="22851" b="21096"/>
          <a:stretch>
            <a:fillRect/>
          </a:stretch>
        </p:blipFill>
        <p:spPr bwMode="auto">
          <a:xfrm>
            <a:off x="5924214" y="1893480"/>
            <a:ext cx="2162761" cy="2163458"/>
          </a:xfrm>
          <a:prstGeom prst="rect">
            <a:avLst/>
          </a:prstGeom>
          <a:noFill/>
          <a:ln w="9525">
            <a:noFill/>
            <a:miter lim="800000"/>
            <a:headEnd/>
            <a:tailEnd/>
          </a:ln>
        </p:spPr>
      </p:pic>
      <p:sp>
        <p:nvSpPr>
          <p:cNvPr id="6147" name="Rectangle 2"/>
          <p:cNvSpPr>
            <a:spLocks noGrp="1" noChangeArrowheads="1"/>
          </p:cNvSpPr>
          <p:nvPr>
            <p:ph type="title"/>
          </p:nvPr>
        </p:nvSpPr>
        <p:spPr>
          <a:xfrm>
            <a:off x="228600" y="145631"/>
            <a:ext cx="6942138" cy="756489"/>
          </a:xfrm>
        </p:spPr>
        <p:txBody>
          <a:bodyPr/>
          <a:lstStyle/>
          <a:p>
            <a:r>
              <a:rPr lang="en-US" b="1" dirty="0" smtClean="0"/>
              <a:t>Flight Dynamics Reference </a:t>
            </a:r>
            <a:r>
              <a:rPr lang="en-US" dirty="0" smtClean="0"/>
              <a:t/>
            </a:r>
            <a:br>
              <a:rPr lang="en-US" dirty="0" smtClean="0"/>
            </a:br>
            <a:r>
              <a:rPr lang="en-US" sz="2400" dirty="0" smtClean="0"/>
              <a:t>Coordinate Frame Definitions</a:t>
            </a:r>
            <a:endParaRPr lang="en-US" dirty="0" smtClean="0"/>
          </a:p>
        </p:txBody>
      </p:sp>
      <p:sp>
        <p:nvSpPr>
          <p:cNvPr id="6149" name="Rectangle 80"/>
          <p:cNvSpPr>
            <a:spLocks noChangeArrowheads="1"/>
          </p:cNvSpPr>
          <p:nvPr/>
        </p:nvSpPr>
        <p:spPr bwMode="auto">
          <a:xfrm>
            <a:off x="0" y="0"/>
            <a:ext cx="9144000" cy="457200"/>
          </a:xfrm>
          <a:prstGeom prst="rect">
            <a:avLst/>
          </a:prstGeom>
          <a:noFill/>
          <a:ln w="19050">
            <a:noFill/>
            <a:miter lim="800000"/>
            <a:headEnd/>
            <a:tailEnd/>
          </a:ln>
        </p:spPr>
        <p:txBody>
          <a:bodyPr wrap="none" anchor="ctr">
            <a:spAutoFit/>
          </a:bodyPr>
          <a:lstStyle/>
          <a:p>
            <a:pPr eaLnBrk="0" hangingPunct="0"/>
            <a:endParaRPr lang="en-US" sz="2600" smtClean="0">
              <a:solidFill>
                <a:srgbClr val="000000"/>
              </a:solidFill>
              <a:latin typeface="Tahoma" pitchFamily="34" charset="0"/>
              <a:cs typeface="+mn-cs"/>
            </a:endParaRPr>
          </a:p>
        </p:txBody>
      </p:sp>
      <p:sp>
        <p:nvSpPr>
          <p:cNvPr id="6189" name="Content Placeholder 2"/>
          <p:cNvSpPr>
            <a:spLocks noGrp="1"/>
          </p:cNvSpPr>
          <p:nvPr>
            <p:ph idx="1"/>
          </p:nvPr>
        </p:nvSpPr>
        <p:spPr>
          <a:xfrm>
            <a:off x="80963" y="1119188"/>
            <a:ext cx="5494337" cy="5246052"/>
          </a:xfrm>
        </p:spPr>
        <p:txBody>
          <a:bodyPr>
            <a:noAutofit/>
          </a:bodyPr>
          <a:lstStyle/>
          <a:p>
            <a:r>
              <a:rPr lang="pt-BR" sz="1200" b="1" dirty="0" smtClean="0">
                <a:latin typeface="Tahoma" pitchFamily="34" charset="0"/>
                <a:cs typeface="Tahoma" pitchFamily="34" charset="0"/>
              </a:rPr>
              <a:t>E-Guidance Algorithm</a:t>
            </a:r>
          </a:p>
          <a:p>
            <a:pPr lvl="1"/>
            <a:r>
              <a:rPr lang="en-US" sz="1100" dirty="0" smtClean="0">
                <a:solidFill>
                  <a:srgbClr val="000000"/>
                </a:solidFill>
                <a:latin typeface="Tahoma" pitchFamily="34" charset="0"/>
                <a:cs typeface="Tahoma" pitchFamily="34" charset="0"/>
              </a:rPr>
              <a:t>E-Guidance produces an acceleration command in the inertial frame, A</a:t>
            </a:r>
            <a:r>
              <a:rPr lang="en-US" sz="1100" baseline="-25000" dirty="0" smtClean="0">
                <a:solidFill>
                  <a:srgbClr val="000000"/>
                </a:solidFill>
                <a:latin typeface="Tahoma" pitchFamily="34" charset="0"/>
                <a:cs typeface="Tahoma" pitchFamily="34" charset="0"/>
              </a:rPr>
              <a:t>I </a:t>
            </a:r>
            <a:r>
              <a:rPr lang="en-US" sz="1100" baseline="-25000" dirty="0" err="1" smtClean="0">
                <a:solidFill>
                  <a:srgbClr val="000000"/>
                </a:solidFill>
                <a:latin typeface="Tahoma" pitchFamily="34" charset="0"/>
                <a:cs typeface="Tahoma" pitchFamily="34" charset="0"/>
              </a:rPr>
              <a:t>Cmd</a:t>
            </a:r>
            <a:endParaRPr lang="en-US" sz="1100" baseline="-25000" dirty="0" smtClean="0">
              <a:solidFill>
                <a:srgbClr val="000000"/>
              </a:solidFill>
              <a:latin typeface="Tahoma" pitchFamily="34" charset="0"/>
              <a:cs typeface="Tahoma" pitchFamily="34" charset="0"/>
            </a:endParaRPr>
          </a:p>
          <a:p>
            <a:pPr lvl="1"/>
            <a:r>
              <a:rPr lang="en-US" sz="1100" dirty="0" smtClean="0">
                <a:solidFill>
                  <a:srgbClr val="000000"/>
                </a:solidFill>
                <a:latin typeface="Tahoma" pitchFamily="34" charset="0"/>
                <a:cs typeface="Tahoma" pitchFamily="34" charset="0"/>
              </a:rPr>
              <a:t>This normally means that you want to set the vehicle’s thrust axis (normally the body x-axis) parallel to A</a:t>
            </a:r>
            <a:r>
              <a:rPr lang="en-US" sz="1100" baseline="-25000" dirty="0" smtClean="0">
                <a:solidFill>
                  <a:srgbClr val="000000"/>
                </a:solidFill>
                <a:latin typeface="Tahoma" pitchFamily="34" charset="0"/>
                <a:cs typeface="Tahoma" pitchFamily="34" charset="0"/>
              </a:rPr>
              <a:t>I </a:t>
            </a:r>
            <a:r>
              <a:rPr lang="en-US" sz="1100" baseline="-25000" dirty="0" err="1" smtClean="0">
                <a:solidFill>
                  <a:srgbClr val="000000"/>
                </a:solidFill>
                <a:latin typeface="Tahoma" pitchFamily="34" charset="0"/>
                <a:cs typeface="Tahoma" pitchFamily="34" charset="0"/>
              </a:rPr>
              <a:t>Cmd</a:t>
            </a:r>
            <a:endParaRPr lang="en-US" sz="1100" dirty="0" smtClean="0">
              <a:solidFill>
                <a:srgbClr val="000000"/>
              </a:solidFill>
              <a:latin typeface="Tahoma" pitchFamily="34" charset="0"/>
              <a:cs typeface="Tahoma" pitchFamily="34" charset="0"/>
            </a:endParaRPr>
          </a:p>
          <a:p>
            <a:pPr lvl="1"/>
            <a:r>
              <a:rPr lang="en-US" sz="1100" dirty="0" smtClean="0">
                <a:solidFill>
                  <a:srgbClr val="000000"/>
                </a:solidFill>
                <a:latin typeface="Tahoma" pitchFamily="34" charset="0"/>
                <a:cs typeface="Tahoma" pitchFamily="34" charset="0"/>
              </a:rPr>
              <a:t>But now you’ve got 360</a:t>
            </a:r>
            <a:r>
              <a:rPr lang="en-US" sz="1100" baseline="30000" dirty="0" smtClean="0">
                <a:solidFill>
                  <a:srgbClr val="000000"/>
                </a:solidFill>
                <a:latin typeface="Tahoma" pitchFamily="34" charset="0"/>
                <a:cs typeface="Tahoma" pitchFamily="34" charset="0"/>
              </a:rPr>
              <a:t>o</a:t>
            </a:r>
            <a:r>
              <a:rPr lang="en-US" sz="1100" dirty="0" smtClean="0">
                <a:latin typeface="Tahoma" pitchFamily="34" charset="0"/>
                <a:cs typeface="Tahoma" pitchFamily="34" charset="0"/>
              </a:rPr>
              <a:t> about which the vehicle could be oriented, so you need to lock down another axis so that the vehicle’s attitude can be commanded</a:t>
            </a:r>
          </a:p>
          <a:p>
            <a:pPr lvl="1"/>
            <a:r>
              <a:rPr lang="en-US" sz="1100" dirty="0" smtClean="0">
                <a:latin typeface="Tahoma" pitchFamily="34" charset="0"/>
                <a:cs typeface="Tahoma" pitchFamily="34" charset="0"/>
              </a:rPr>
              <a:t>One method of setting the attitude is to dictate where either the vehicle’s body y OR body z-axis needs to be.  Since we’re talking orbital mechanics here, you typically want that axis to be aligned with some form of the inertial position or velocity vector or both (remember from basic orbital mechanics that h = r x v)</a:t>
            </a:r>
          </a:p>
          <a:p>
            <a:pPr lvl="1"/>
            <a:r>
              <a:rPr lang="en-US" sz="1100" dirty="0" smtClean="0">
                <a:latin typeface="Tahoma" pitchFamily="34" charset="0"/>
                <a:cs typeface="Tahoma" pitchFamily="34" charset="0"/>
              </a:rPr>
              <a:t>For Lunar Lander, the vehicle was assumed to orbit with the vehicle’s body z-axis pointing towards the center of the central body (due to eccentricity, this is NOT nadir).  Since the z-axis command is ‘floating’, the body y-axis was used instead.</a:t>
            </a:r>
          </a:p>
          <a:p>
            <a:pPr lvl="1"/>
            <a:r>
              <a:rPr lang="en-US" sz="1100" dirty="0" smtClean="0">
                <a:latin typeface="Tahoma" pitchFamily="34" charset="0"/>
                <a:cs typeface="Tahoma" pitchFamily="34" charset="0"/>
              </a:rPr>
              <a:t>The neat trick was to use the cross product of the inertial position and velocity, h.  The body y-axis was set to be the opposite of h.  This meant that as the vehicle orbited, the pilot head was always moving away from the Central Body.</a:t>
            </a:r>
          </a:p>
          <a:p>
            <a:pPr lvl="1"/>
            <a:endParaRPr lang="en-US" sz="1100" dirty="0" smtClean="0">
              <a:latin typeface="Tahoma" pitchFamily="34" charset="0"/>
              <a:cs typeface="Tahoma" pitchFamily="34" charset="0"/>
            </a:endParaRPr>
          </a:p>
          <a:p>
            <a:pPr lvl="1"/>
            <a:endParaRPr lang="en-US" sz="1100" dirty="0" smtClean="0">
              <a:latin typeface="Tahoma" pitchFamily="34" charset="0"/>
              <a:cs typeface="Tahoma" pitchFamily="34" charset="0"/>
            </a:endParaRPr>
          </a:p>
          <a:p>
            <a:pPr lvl="1"/>
            <a:endParaRPr lang="en-US" sz="1100" dirty="0" smtClean="0">
              <a:latin typeface="Tahoma" pitchFamily="34" charset="0"/>
              <a:cs typeface="Tahoma" pitchFamily="34" charset="0"/>
            </a:endParaRPr>
          </a:p>
          <a:p>
            <a:pPr lvl="1"/>
            <a:r>
              <a:rPr lang="en-US" sz="1100" dirty="0" smtClean="0">
                <a:latin typeface="Tahoma" pitchFamily="34" charset="0"/>
                <a:cs typeface="Tahoma" pitchFamily="34" charset="0"/>
              </a:rPr>
              <a:t>Depending on the vehicle in question, you could control any other access using a similar method.  You basically command two axes, the third one falls out as a function of the cross product, and now you have a DCM (or Euler or Quaternion vector) that your attitude controller can work to.</a:t>
            </a:r>
          </a:p>
          <a:p>
            <a:pPr lvl="1">
              <a:buNone/>
            </a:pPr>
            <a:endParaRPr lang="en-US" sz="1100" dirty="0" smtClean="0">
              <a:latin typeface="Tahoma" pitchFamily="34" charset="0"/>
              <a:cs typeface="Tahoma" pitchFamily="34" charset="0"/>
            </a:endParaRPr>
          </a:p>
          <a:p>
            <a:pPr lvl="1"/>
            <a:endParaRPr lang="en-US" sz="1100" dirty="0" smtClean="0">
              <a:latin typeface="Tahoma" pitchFamily="34" charset="0"/>
              <a:cs typeface="Tahoma" pitchFamily="34" charset="0"/>
            </a:endParaRPr>
          </a:p>
          <a:p>
            <a:pPr lvl="1">
              <a:buNone/>
            </a:pPr>
            <a:endParaRPr lang="en-US" sz="1100" dirty="0" smtClean="0">
              <a:solidFill>
                <a:srgbClr val="000000"/>
              </a:solidFill>
              <a:latin typeface="Tahoma" pitchFamily="34" charset="0"/>
              <a:cs typeface="Tahoma" pitchFamily="34" charset="0"/>
            </a:endParaRPr>
          </a:p>
          <a:p>
            <a:pPr lvl="1">
              <a:buNone/>
            </a:pPr>
            <a:endParaRPr lang="en-US" sz="1100" dirty="0" smtClean="0">
              <a:latin typeface="Tahoma" pitchFamily="34" charset="0"/>
              <a:cs typeface="Tahoma" pitchFamily="34" charset="0"/>
            </a:endParaRPr>
          </a:p>
          <a:p>
            <a:pPr lvl="1"/>
            <a:endParaRPr lang="en-US" sz="1100" dirty="0" smtClean="0">
              <a:latin typeface="Tahoma" pitchFamily="34" charset="0"/>
              <a:cs typeface="Tahoma" pitchFamily="34" charset="0"/>
            </a:endParaRPr>
          </a:p>
          <a:p>
            <a:pPr lvl="1"/>
            <a:endParaRPr lang="en-US" sz="1100" dirty="0" smtClean="0">
              <a:latin typeface="Tahoma" pitchFamily="34" charset="0"/>
              <a:cs typeface="Tahoma" pitchFamily="34" charset="0"/>
            </a:endParaRPr>
          </a:p>
        </p:txBody>
      </p:sp>
      <p:sp>
        <p:nvSpPr>
          <p:cNvPr id="52" name="Slide Number Placeholder 3"/>
          <p:cNvSpPr>
            <a:spLocks noGrp="1"/>
          </p:cNvSpPr>
          <p:nvPr>
            <p:ph type="sldNum" sz="quarter" idx="11"/>
          </p:nvPr>
        </p:nvSpPr>
        <p:spPr>
          <a:xfrm>
            <a:off x="28411" y="6477000"/>
            <a:ext cx="400378" cy="297651"/>
          </a:xfrm>
        </p:spPr>
        <p:txBody>
          <a:bodyPr/>
          <a:lstStyle/>
          <a:p>
            <a:fld id="{F6EFC63E-F8D9-44BB-A462-AC735E845F95}" type="slidenum">
              <a:rPr lang="en-US" smtClean="0"/>
              <a:pPr/>
              <a:t>14</a:t>
            </a:fld>
            <a:endParaRPr lang="en-US" dirty="0"/>
          </a:p>
        </p:txBody>
      </p:sp>
      <p:sp>
        <p:nvSpPr>
          <p:cNvPr id="53" name="Footer Placeholder 4"/>
          <p:cNvSpPr>
            <a:spLocks noGrp="1"/>
          </p:cNvSpPr>
          <p:nvPr>
            <p:ph type="ftr" sz="quarter" idx="3"/>
          </p:nvPr>
        </p:nvSpPr>
        <p:spPr>
          <a:xfrm>
            <a:off x="2543240" y="6657945"/>
            <a:ext cx="4057521" cy="200055"/>
          </a:xfrm>
        </p:spPr>
        <p:txBody>
          <a:bodyPr/>
          <a:lstStyle/>
          <a:p>
            <a:r>
              <a:rPr lang="en-US" dirty="0" smtClean="0"/>
              <a:t>NORTHROP GRUMMAN PRIVATE / PROPRIETARY LEVEL I</a:t>
            </a:r>
            <a:endParaRPr lang="en-US" dirty="0"/>
          </a:p>
        </p:txBody>
      </p:sp>
      <p:sp>
        <p:nvSpPr>
          <p:cNvPr id="56" name="Line 4"/>
          <p:cNvSpPr>
            <a:spLocks noChangeShapeType="1"/>
          </p:cNvSpPr>
          <p:nvPr/>
        </p:nvSpPr>
        <p:spPr bwMode="auto">
          <a:xfrm flipH="1" flipV="1">
            <a:off x="6989807" y="1504950"/>
            <a:ext cx="17463" cy="1527175"/>
          </a:xfrm>
          <a:prstGeom prst="line">
            <a:avLst/>
          </a:prstGeom>
          <a:noFill/>
          <a:ln w="19050">
            <a:solidFill>
              <a:schemeClr val="tx1"/>
            </a:solidFill>
            <a:round/>
            <a:headEnd/>
            <a:tailEnd type="triangle" w="med" len="med"/>
          </a:ln>
        </p:spPr>
        <p:txBody>
          <a:bodyPr/>
          <a:lstStyle/>
          <a:p>
            <a:endParaRPr lang="en-US"/>
          </a:p>
        </p:txBody>
      </p:sp>
      <p:sp>
        <p:nvSpPr>
          <p:cNvPr id="57" name="Line 5"/>
          <p:cNvSpPr>
            <a:spLocks noChangeShapeType="1"/>
          </p:cNvSpPr>
          <p:nvPr/>
        </p:nvSpPr>
        <p:spPr bwMode="auto">
          <a:xfrm flipH="1">
            <a:off x="5810927" y="3033714"/>
            <a:ext cx="1188404" cy="361457"/>
          </a:xfrm>
          <a:prstGeom prst="line">
            <a:avLst/>
          </a:prstGeom>
          <a:noFill/>
          <a:ln w="19050">
            <a:solidFill>
              <a:schemeClr val="tx1"/>
            </a:solidFill>
            <a:round/>
            <a:headEnd/>
            <a:tailEnd type="triangle" w="med" len="med"/>
          </a:ln>
        </p:spPr>
        <p:txBody>
          <a:bodyPr/>
          <a:lstStyle/>
          <a:p>
            <a:endParaRPr lang="en-US"/>
          </a:p>
        </p:txBody>
      </p:sp>
      <p:sp>
        <p:nvSpPr>
          <p:cNvPr id="58" name="Line 6"/>
          <p:cNvSpPr>
            <a:spLocks noChangeShapeType="1"/>
          </p:cNvSpPr>
          <p:nvPr/>
        </p:nvSpPr>
        <p:spPr bwMode="auto">
          <a:xfrm>
            <a:off x="7016794" y="3025776"/>
            <a:ext cx="1286479" cy="231830"/>
          </a:xfrm>
          <a:prstGeom prst="line">
            <a:avLst/>
          </a:prstGeom>
          <a:noFill/>
          <a:ln w="19050">
            <a:solidFill>
              <a:schemeClr val="tx1"/>
            </a:solidFill>
            <a:round/>
            <a:headEnd/>
            <a:tailEnd type="triangle" w="med" len="med"/>
          </a:ln>
        </p:spPr>
        <p:txBody>
          <a:bodyPr/>
          <a:lstStyle/>
          <a:p>
            <a:endParaRPr lang="en-US"/>
          </a:p>
        </p:txBody>
      </p:sp>
      <p:sp>
        <p:nvSpPr>
          <p:cNvPr id="62" name="Line 11"/>
          <p:cNvSpPr>
            <a:spLocks noChangeShapeType="1"/>
          </p:cNvSpPr>
          <p:nvPr/>
        </p:nvSpPr>
        <p:spPr bwMode="auto">
          <a:xfrm flipV="1">
            <a:off x="7024733" y="1695450"/>
            <a:ext cx="1255667" cy="1336673"/>
          </a:xfrm>
          <a:prstGeom prst="line">
            <a:avLst/>
          </a:prstGeom>
          <a:noFill/>
          <a:ln w="19050">
            <a:solidFill>
              <a:schemeClr val="accent1"/>
            </a:solidFill>
            <a:prstDash val="solid"/>
            <a:round/>
            <a:headEnd/>
            <a:tailEnd type="triangle" w="med" len="med"/>
          </a:ln>
        </p:spPr>
        <p:txBody>
          <a:bodyPr/>
          <a:lstStyle/>
          <a:p>
            <a:endParaRPr lang="en-US"/>
          </a:p>
        </p:txBody>
      </p:sp>
      <p:sp>
        <p:nvSpPr>
          <p:cNvPr id="65" name="Line 14"/>
          <p:cNvSpPr>
            <a:spLocks noChangeShapeType="1"/>
          </p:cNvSpPr>
          <p:nvPr/>
        </p:nvSpPr>
        <p:spPr bwMode="auto">
          <a:xfrm flipH="1" flipV="1">
            <a:off x="7778749" y="1333499"/>
            <a:ext cx="393745" cy="187325"/>
          </a:xfrm>
          <a:prstGeom prst="line">
            <a:avLst/>
          </a:prstGeom>
          <a:noFill/>
          <a:ln w="19050">
            <a:solidFill>
              <a:schemeClr val="accent1"/>
            </a:solidFill>
            <a:round/>
            <a:headEnd/>
            <a:tailEnd type="triangle" w="med" len="med"/>
          </a:ln>
        </p:spPr>
        <p:txBody>
          <a:bodyPr/>
          <a:lstStyle/>
          <a:p>
            <a:endParaRPr lang="en-US"/>
          </a:p>
        </p:txBody>
      </p:sp>
      <p:graphicFrame>
        <p:nvGraphicFramePr>
          <p:cNvPr id="19469" name="Object 8"/>
          <p:cNvGraphicFramePr>
            <a:graphicFrameLocks noChangeAspect="1"/>
          </p:cNvGraphicFramePr>
          <p:nvPr/>
        </p:nvGraphicFramePr>
        <p:xfrm>
          <a:off x="876300" y="4891088"/>
          <a:ext cx="3952875" cy="531812"/>
        </p:xfrm>
        <a:graphic>
          <a:graphicData uri="http://schemas.openxmlformats.org/presentationml/2006/ole">
            <p:oleObj spid="_x0000_s70661" name="Equation" r:id="rId4" imgW="3288960" imgH="444240" progId="Equation.3">
              <p:embed/>
            </p:oleObj>
          </a:graphicData>
        </a:graphic>
      </p:graphicFrame>
      <p:graphicFrame>
        <p:nvGraphicFramePr>
          <p:cNvPr id="95" name="Object 17"/>
          <p:cNvGraphicFramePr>
            <a:graphicFrameLocks noChangeAspect="1"/>
          </p:cNvGraphicFramePr>
          <p:nvPr/>
        </p:nvGraphicFramePr>
        <p:xfrm>
          <a:off x="7945482" y="1981201"/>
          <a:ext cx="195263" cy="336550"/>
        </p:xfrm>
        <a:graphic>
          <a:graphicData uri="http://schemas.openxmlformats.org/presentationml/2006/ole">
            <p:oleObj spid="_x0000_s70666" name="Equation" r:id="rId5" imgW="126720" imgH="228600" progId="Equation.3">
              <p:embed/>
            </p:oleObj>
          </a:graphicData>
        </a:graphic>
      </p:graphicFrame>
      <p:sp>
        <p:nvSpPr>
          <p:cNvPr id="40" name="Text Box 64"/>
          <p:cNvSpPr txBox="1">
            <a:spLocks noChangeArrowheads="1"/>
          </p:cNvSpPr>
          <p:nvPr/>
        </p:nvSpPr>
        <p:spPr bwMode="auto">
          <a:xfrm>
            <a:off x="6813779" y="1276617"/>
            <a:ext cx="452480"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41" name="Text Box 66"/>
          <p:cNvSpPr txBox="1">
            <a:spLocks noChangeArrowheads="1"/>
          </p:cNvSpPr>
          <p:nvPr/>
        </p:nvSpPr>
        <p:spPr bwMode="auto">
          <a:xfrm>
            <a:off x="5729667" y="3407983"/>
            <a:ext cx="347663" cy="219075"/>
          </a:xfrm>
          <a:prstGeom prst="rect">
            <a:avLst/>
          </a:prstGeom>
          <a:noFill/>
          <a:ln w="12700">
            <a:noFill/>
            <a:miter lim="800000"/>
            <a:headEnd/>
            <a:tailEnd/>
          </a:ln>
        </p:spPr>
        <p:txBody>
          <a:bodyPr lIns="20305" tIns="20305" rIns="20305" bIns="20305"/>
          <a:lstStyle/>
          <a:p>
            <a:pPr algn="ctr" eaLnBrk="0" hangingPunct="0"/>
            <a:r>
              <a:rPr lang="en-US" sz="1200" b="1" dirty="0" smtClean="0">
                <a:solidFill>
                  <a:srgbClr val="000000"/>
                </a:solidFill>
                <a:latin typeface="Arial" charset="0"/>
                <a:ea typeface="Times New Roman" pitchFamily="18" charset="0"/>
              </a:rPr>
              <a:t>x</a:t>
            </a:r>
            <a:r>
              <a:rPr lang="en-US" sz="1200" b="1" baseline="-30000" dirty="0"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42" name="Text Box 65"/>
          <p:cNvSpPr txBox="1">
            <a:spLocks noChangeArrowheads="1"/>
          </p:cNvSpPr>
          <p:nvPr/>
        </p:nvSpPr>
        <p:spPr bwMode="auto">
          <a:xfrm>
            <a:off x="8073213" y="3279550"/>
            <a:ext cx="311487" cy="220663"/>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44" name="Arc 43"/>
          <p:cNvSpPr/>
          <p:nvPr/>
        </p:nvSpPr>
        <p:spPr>
          <a:xfrm rot="19272979">
            <a:off x="5318204" y="1947298"/>
            <a:ext cx="3936589" cy="2352373"/>
          </a:xfrm>
          <a:prstGeom prst="arc">
            <a:avLst>
              <a:gd name="adj1" fmla="val 17772781"/>
              <a:gd name="adj2" fmla="val 13642351"/>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7495868" y="4304950"/>
            <a:ext cx="1179864" cy="215444"/>
          </a:xfrm>
          <a:prstGeom prst="rect">
            <a:avLst/>
          </a:prstGeom>
          <a:solidFill>
            <a:schemeClr val="bg1"/>
          </a:solidFill>
          <a:ln w="12700">
            <a:solidFill>
              <a:schemeClr val="tx1"/>
            </a:solidFill>
          </a:ln>
        </p:spPr>
        <p:txBody>
          <a:bodyPr wrap="square" lIns="0" rIns="0" rtlCol="0">
            <a:spAutoFit/>
          </a:bodyPr>
          <a:lstStyle/>
          <a:p>
            <a:pPr algn="ctr"/>
            <a:r>
              <a:rPr lang="en-US" sz="800" b="1" dirty="0" smtClean="0">
                <a:latin typeface="Arial" pitchFamily="34" charset="0"/>
                <a:cs typeface="Arial" pitchFamily="34" charset="0"/>
              </a:rPr>
              <a:t>Globe from AGI STK</a:t>
            </a:r>
            <a:endParaRPr lang="en-US" sz="800" b="1" dirty="0">
              <a:latin typeface="Arial" pitchFamily="34" charset="0"/>
              <a:cs typeface="Arial" pitchFamily="34" charset="0"/>
            </a:endParaRPr>
          </a:p>
        </p:txBody>
      </p:sp>
      <p:graphicFrame>
        <p:nvGraphicFramePr>
          <p:cNvPr id="47" name="Object 16"/>
          <p:cNvGraphicFramePr>
            <a:graphicFrameLocks noChangeAspect="1"/>
          </p:cNvGraphicFramePr>
          <p:nvPr/>
        </p:nvGraphicFramePr>
        <p:xfrm>
          <a:off x="7583850" y="1094740"/>
          <a:ext cx="220662" cy="358775"/>
        </p:xfrm>
        <a:graphic>
          <a:graphicData uri="http://schemas.openxmlformats.org/presentationml/2006/ole">
            <p:oleObj spid="_x0000_s70668" name="Equation" r:id="rId6" imgW="139680" imgH="228600" progId="Equation.3">
              <p:embed/>
            </p:oleObj>
          </a:graphicData>
        </a:graphic>
      </p:graphicFrame>
      <p:sp>
        <p:nvSpPr>
          <p:cNvPr id="43" name="Text Box 63"/>
          <p:cNvSpPr txBox="1">
            <a:spLocks noChangeArrowheads="1"/>
          </p:cNvSpPr>
          <p:nvPr/>
        </p:nvSpPr>
        <p:spPr bwMode="auto">
          <a:xfrm>
            <a:off x="7962960" y="1158588"/>
            <a:ext cx="407988"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B</a:t>
            </a:r>
            <a:endParaRPr lang="en-US" sz="2600" dirty="0" smtClean="0">
              <a:solidFill>
                <a:srgbClr val="000000"/>
              </a:solidFill>
              <a:latin typeface="Tahoma" pitchFamily="34" charset="0"/>
              <a:ea typeface="Times New Roman" pitchFamily="18" charset="0"/>
            </a:endParaRPr>
          </a:p>
        </p:txBody>
      </p:sp>
      <p:sp>
        <p:nvSpPr>
          <p:cNvPr id="49" name="Text Box 60"/>
          <p:cNvSpPr txBox="1">
            <a:spLocks noChangeArrowheads="1"/>
          </p:cNvSpPr>
          <p:nvPr/>
        </p:nvSpPr>
        <p:spPr bwMode="auto">
          <a:xfrm>
            <a:off x="7693230" y="1328881"/>
            <a:ext cx="373062"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x</a:t>
            </a:r>
            <a:r>
              <a:rPr lang="en-US" sz="1200" b="1" baseline="-30000" dirty="0" err="1" smtClean="0">
                <a:solidFill>
                  <a:srgbClr val="000000"/>
                </a:solidFill>
                <a:latin typeface="Arial" charset="0"/>
                <a:ea typeface="Times New Roman" pitchFamily="18" charset="0"/>
              </a:rPr>
              <a:t>B</a:t>
            </a:r>
            <a:endParaRPr lang="en-US" sz="2600" dirty="0" smtClean="0">
              <a:solidFill>
                <a:srgbClr val="000000"/>
              </a:solidFill>
              <a:latin typeface="Tahoma" pitchFamily="34" charset="0"/>
              <a:ea typeface="Times New Roman" pitchFamily="18" charset="0"/>
            </a:endParaRPr>
          </a:p>
        </p:txBody>
      </p:sp>
      <p:sp>
        <p:nvSpPr>
          <p:cNvPr id="50" name="Text Box 59"/>
          <p:cNvSpPr txBox="1">
            <a:spLocks noChangeArrowheads="1"/>
          </p:cNvSpPr>
          <p:nvPr/>
        </p:nvSpPr>
        <p:spPr bwMode="auto">
          <a:xfrm>
            <a:off x="8147255" y="1797626"/>
            <a:ext cx="425450"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B</a:t>
            </a:r>
            <a:endParaRPr lang="en-US" sz="2600" dirty="0" smtClean="0">
              <a:solidFill>
                <a:srgbClr val="000000"/>
              </a:solidFill>
              <a:latin typeface="Tahoma" pitchFamily="34" charset="0"/>
              <a:ea typeface="Times New Roman" pitchFamily="18" charset="0"/>
            </a:endParaRPr>
          </a:p>
        </p:txBody>
      </p:sp>
      <p:sp>
        <p:nvSpPr>
          <p:cNvPr id="51" name="Oval 54"/>
          <p:cNvSpPr>
            <a:spLocks noChangeAspect="1" noChangeArrowheads="1"/>
          </p:cNvSpPr>
          <p:nvPr/>
        </p:nvSpPr>
        <p:spPr bwMode="auto">
          <a:xfrm>
            <a:off x="8322169" y="1608138"/>
            <a:ext cx="55562" cy="79375"/>
          </a:xfrm>
          <a:prstGeom prst="ellipse">
            <a:avLst/>
          </a:prstGeom>
          <a:solidFill>
            <a:srgbClr val="000000"/>
          </a:solidFill>
          <a:ln w="12700">
            <a:solidFill>
              <a:srgbClr val="000000"/>
            </a:solidFill>
            <a:round/>
            <a:headEnd/>
            <a:tailEnd/>
          </a:ln>
        </p:spPr>
        <p:txBody>
          <a:bodyPr lIns="27432" tIns="27432" rIns="27432" bIns="27432" anchor="ctr"/>
          <a:lstStyle/>
          <a:p>
            <a:endParaRPr lang="en-US" sz="2600" smtClean="0">
              <a:solidFill>
                <a:srgbClr val="000000"/>
              </a:solidFill>
              <a:latin typeface="Tahoma" pitchFamily="34" charset="0"/>
              <a:cs typeface="+mn-cs"/>
            </a:endParaRPr>
          </a:p>
        </p:txBody>
      </p:sp>
      <p:sp>
        <p:nvSpPr>
          <p:cNvPr id="54" name="Line 53"/>
          <p:cNvSpPr>
            <a:spLocks noChangeShapeType="1"/>
          </p:cNvSpPr>
          <p:nvPr/>
        </p:nvSpPr>
        <p:spPr bwMode="auto">
          <a:xfrm flipH="1">
            <a:off x="8207869" y="1673225"/>
            <a:ext cx="133350" cy="296863"/>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55" name="Line 52"/>
          <p:cNvSpPr>
            <a:spLocks noChangeShapeType="1"/>
          </p:cNvSpPr>
          <p:nvPr/>
        </p:nvSpPr>
        <p:spPr bwMode="auto">
          <a:xfrm flipH="1" flipV="1">
            <a:off x="8004942" y="1551709"/>
            <a:ext cx="326752" cy="77066"/>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59" name="Line 51"/>
          <p:cNvSpPr>
            <a:spLocks noChangeShapeType="1"/>
          </p:cNvSpPr>
          <p:nvPr/>
        </p:nvSpPr>
        <p:spPr bwMode="auto">
          <a:xfrm flipH="1" flipV="1">
            <a:off x="8228347" y="1375063"/>
            <a:ext cx="130334" cy="253711"/>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pic>
        <p:nvPicPr>
          <p:cNvPr id="60" name="Picture 5" descr="C:\Documents and Settings\g67086\Local Settings\Temporary Internet Files\Content.IE5\MDMP0N8H\MC900441721[1].png"/>
          <p:cNvPicPr>
            <a:picLocks noChangeAspect="1" noChangeArrowheads="1"/>
          </p:cNvPicPr>
          <p:nvPr/>
        </p:nvPicPr>
        <p:blipFill>
          <a:blip r:embed="rId7" cstate="print"/>
          <a:srcRect/>
          <a:stretch>
            <a:fillRect/>
          </a:stretch>
        </p:blipFill>
        <p:spPr bwMode="auto">
          <a:xfrm rot="20967036">
            <a:off x="8138098" y="1475938"/>
            <a:ext cx="453842" cy="453842"/>
          </a:xfrm>
          <a:prstGeom prst="rect">
            <a:avLst/>
          </a:prstGeom>
          <a:noFill/>
        </p:spPr>
      </p:pic>
      <p:sp>
        <p:nvSpPr>
          <p:cNvPr id="70" name="Line 14"/>
          <p:cNvSpPr>
            <a:spLocks noChangeShapeType="1"/>
          </p:cNvSpPr>
          <p:nvPr/>
        </p:nvSpPr>
        <p:spPr bwMode="auto">
          <a:xfrm flipH="1" flipV="1">
            <a:off x="8343900" y="1181099"/>
            <a:ext cx="6349" cy="444499"/>
          </a:xfrm>
          <a:prstGeom prst="line">
            <a:avLst/>
          </a:prstGeom>
          <a:noFill/>
          <a:ln w="19050">
            <a:solidFill>
              <a:schemeClr val="accent1"/>
            </a:solidFill>
            <a:round/>
            <a:headEnd/>
            <a:tailEnd type="triangle" w="med" len="med"/>
          </a:ln>
        </p:spPr>
        <p:txBody>
          <a:bodyPr/>
          <a:lstStyle/>
          <a:p>
            <a:endParaRPr lang="en-US"/>
          </a:p>
        </p:txBody>
      </p:sp>
      <p:graphicFrame>
        <p:nvGraphicFramePr>
          <p:cNvPr id="73" name="Object 8"/>
          <p:cNvGraphicFramePr>
            <a:graphicFrameLocks noChangeAspect="1"/>
          </p:cNvGraphicFramePr>
          <p:nvPr/>
        </p:nvGraphicFramePr>
        <p:xfrm>
          <a:off x="8374062" y="1131888"/>
          <a:ext cx="731838" cy="288925"/>
        </p:xfrm>
        <a:graphic>
          <a:graphicData uri="http://schemas.openxmlformats.org/presentationml/2006/ole">
            <p:oleObj spid="_x0000_s70670" name="Equation" r:id="rId8" imgW="609480" imgH="241200" progId="Equation.3">
              <p:embed/>
            </p:oleObj>
          </a:graphicData>
        </a:graphic>
      </p:graphicFrame>
      <p:graphicFrame>
        <p:nvGraphicFramePr>
          <p:cNvPr id="74" name="Object 8"/>
          <p:cNvGraphicFramePr>
            <a:graphicFrameLocks noChangeAspect="1"/>
          </p:cNvGraphicFramePr>
          <p:nvPr/>
        </p:nvGraphicFramePr>
        <p:xfrm>
          <a:off x="1592263" y="5443538"/>
          <a:ext cx="2152650" cy="303212"/>
        </p:xfrm>
        <a:graphic>
          <a:graphicData uri="http://schemas.openxmlformats.org/presentationml/2006/ole">
            <p:oleObj spid="_x0000_s70671" name="Equation" r:id="rId9" imgW="1790640" imgH="2538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a:xfrm>
            <a:off x="228600" y="76200"/>
            <a:ext cx="6629400" cy="838200"/>
          </a:xfrm>
        </p:spPr>
        <p:txBody>
          <a:bodyPr/>
          <a:lstStyle/>
          <a:p>
            <a:pPr eaLnBrk="1" hangingPunct="1"/>
            <a:r>
              <a:rPr lang="en-US" dirty="0" smtClean="0"/>
              <a:t>Contents</a:t>
            </a:r>
          </a:p>
        </p:txBody>
      </p:sp>
      <p:sp>
        <p:nvSpPr>
          <p:cNvPr id="7172" name="Rectangle 25"/>
          <p:cNvSpPr>
            <a:spLocks noGrp="1" noChangeArrowheads="1"/>
          </p:cNvSpPr>
          <p:nvPr>
            <p:ph type="body" idx="1"/>
          </p:nvPr>
        </p:nvSpPr>
        <p:spPr>
          <a:xfrm>
            <a:off x="152400" y="1173480"/>
            <a:ext cx="8991600" cy="5265420"/>
          </a:xfrm>
        </p:spPr>
        <p:txBody>
          <a:bodyPr>
            <a:normAutofit/>
          </a:bodyPr>
          <a:lstStyle/>
          <a:p>
            <a:pPr>
              <a:buNone/>
            </a:pPr>
            <a:r>
              <a:rPr lang="en-US" dirty="0" smtClean="0"/>
              <a:t>These charts document common functions in the CSA Library</a:t>
            </a:r>
            <a:endParaRPr lang="en-US" b="1" dirty="0" smtClean="0"/>
          </a:p>
          <a:p>
            <a:r>
              <a:rPr lang="en-US" dirty="0" smtClean="0"/>
              <a:t>Acronyms and Documentation Formatting</a:t>
            </a:r>
          </a:p>
          <a:p>
            <a:r>
              <a:rPr lang="en-US" dirty="0" smtClean="0"/>
              <a:t>Reference Coordinate Systems and Equations</a:t>
            </a:r>
          </a:p>
          <a:p>
            <a:r>
              <a:rPr lang="en-US" dirty="0" smtClean="0"/>
              <a:t>Reference Equations</a:t>
            </a:r>
          </a:p>
        </p:txBody>
      </p:sp>
      <p:sp>
        <p:nvSpPr>
          <p:cNvPr id="5" name="Footer Placeholder 4"/>
          <p:cNvSpPr>
            <a:spLocks noGrp="1"/>
          </p:cNvSpPr>
          <p:nvPr>
            <p:ph type="ftr" sz="quarter" idx="3"/>
          </p:nvPr>
        </p:nvSpPr>
        <p:spPr/>
        <p:txBody>
          <a:bodyPr/>
          <a:lstStyle/>
          <a:p>
            <a:r>
              <a:rPr lang="en-US" dirty="0" smtClean="0"/>
              <a:t>NORTHROP GRUMMAN PRIVATE / PROPRIETARY LEVEL I</a:t>
            </a:r>
            <a:endParaRPr lang="en-US" dirty="0"/>
          </a:p>
        </p:txBody>
      </p:sp>
      <p:sp>
        <p:nvSpPr>
          <p:cNvPr id="7" name="Slide Number Placeholder 6"/>
          <p:cNvSpPr>
            <a:spLocks noGrp="1"/>
          </p:cNvSpPr>
          <p:nvPr>
            <p:ph type="sldNum" sz="quarter" idx="11"/>
          </p:nvPr>
        </p:nvSpPr>
        <p:spPr/>
        <p:txBody>
          <a:bodyPr/>
          <a:lstStyle/>
          <a:p>
            <a:fld id="{F6EFC63E-F8D9-44BB-A462-AC735E845F95}"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a:xfrm>
            <a:off x="228600" y="76200"/>
            <a:ext cx="6629400" cy="838200"/>
          </a:xfrm>
        </p:spPr>
        <p:txBody>
          <a:bodyPr/>
          <a:lstStyle/>
          <a:p>
            <a:pPr eaLnBrk="1" hangingPunct="1"/>
            <a:r>
              <a:rPr lang="en-US" dirty="0" smtClean="0"/>
              <a:t>Acronyms and Documentation Formatting</a:t>
            </a:r>
          </a:p>
        </p:txBody>
      </p:sp>
      <p:sp>
        <p:nvSpPr>
          <p:cNvPr id="7172" name="Rectangle 25"/>
          <p:cNvSpPr>
            <a:spLocks noGrp="1" noChangeArrowheads="1"/>
          </p:cNvSpPr>
          <p:nvPr>
            <p:ph type="body" idx="1"/>
          </p:nvPr>
        </p:nvSpPr>
        <p:spPr>
          <a:xfrm>
            <a:off x="304800" y="1154430"/>
            <a:ext cx="8382000" cy="4524333"/>
          </a:xfrm>
        </p:spPr>
        <p:txBody>
          <a:bodyPr>
            <a:normAutofit/>
          </a:bodyPr>
          <a:lstStyle/>
          <a:p>
            <a:pPr eaLnBrk="1" hangingPunct="1"/>
            <a:r>
              <a:rPr lang="en-US" dirty="0" smtClean="0"/>
              <a:t>Documentation formatting</a:t>
            </a:r>
          </a:p>
          <a:p>
            <a:pPr lvl="1"/>
            <a:r>
              <a:rPr lang="en-US" b="1" dirty="0" smtClean="0"/>
              <a:t>MATLAB Scripts / Functions </a:t>
            </a:r>
            <a:r>
              <a:rPr lang="en-US" dirty="0" smtClean="0"/>
              <a:t>		- bold</a:t>
            </a:r>
          </a:p>
          <a:p>
            <a:pPr lvl="1"/>
            <a:r>
              <a:rPr lang="en-US" dirty="0" smtClean="0">
                <a:latin typeface="Courier New" pitchFamily="49" charset="0"/>
                <a:cs typeface="Courier New" pitchFamily="49" charset="0"/>
              </a:rPr>
              <a:t>MATLAB Workspace Variables </a:t>
            </a:r>
            <a:r>
              <a:rPr lang="en-US" dirty="0" smtClean="0"/>
              <a:t>	- Courier New Font</a:t>
            </a:r>
          </a:p>
          <a:p>
            <a:pPr lvl="1"/>
            <a:r>
              <a:rPr lang="en-US" i="1" dirty="0" smtClean="0"/>
              <a:t>Simulink Subsystem Blocks </a:t>
            </a:r>
            <a:r>
              <a:rPr lang="en-US" dirty="0" smtClean="0"/>
              <a:t>		- Italic</a:t>
            </a:r>
          </a:p>
          <a:p>
            <a:pPr lvl="1"/>
            <a:r>
              <a:rPr lang="en-US" u="sng" dirty="0" smtClean="0"/>
              <a:t>External Documents </a:t>
            </a:r>
            <a:r>
              <a:rPr lang="en-US" dirty="0" smtClean="0"/>
              <a:t>			- Underline</a:t>
            </a:r>
          </a:p>
          <a:p>
            <a:r>
              <a:rPr lang="en-US" dirty="0" smtClean="0"/>
              <a:t>Acronyms shall be clearly defined</a:t>
            </a:r>
          </a:p>
        </p:txBody>
      </p:sp>
      <p:sp>
        <p:nvSpPr>
          <p:cNvPr id="5" name="Footer Placeholder 4"/>
          <p:cNvSpPr>
            <a:spLocks noGrp="1"/>
          </p:cNvSpPr>
          <p:nvPr>
            <p:ph type="ftr" sz="quarter" idx="3"/>
          </p:nvPr>
        </p:nvSpPr>
        <p:spPr/>
        <p:txBody>
          <a:bodyPr/>
          <a:lstStyle/>
          <a:p>
            <a:r>
              <a:rPr lang="en-US" dirty="0" smtClean="0"/>
              <a:t>NORTHROP GRUMMAN PRIVATE / PROPRIETARY LEVEL I</a:t>
            </a:r>
            <a:endParaRPr lang="en-US" dirty="0"/>
          </a:p>
        </p:txBody>
      </p:sp>
      <p:sp>
        <p:nvSpPr>
          <p:cNvPr id="7" name="Slide Number Placeholder 6"/>
          <p:cNvSpPr>
            <a:spLocks noGrp="1"/>
          </p:cNvSpPr>
          <p:nvPr>
            <p:ph type="sldNum" sz="quarter" idx="11"/>
          </p:nvPr>
        </p:nvSpPr>
        <p:spPr/>
        <p:txBody>
          <a:bodyPr/>
          <a:lstStyle/>
          <a:p>
            <a:fld id="{F6EFC63E-F8D9-44BB-A462-AC735E845F95}" type="slidenum">
              <a:rPr lang="en-US" smtClean="0"/>
              <a:pPr/>
              <a:t>3</a:t>
            </a:fld>
            <a:endParaRPr lang="en-US"/>
          </a:p>
        </p:txBody>
      </p:sp>
      <p:graphicFrame>
        <p:nvGraphicFramePr>
          <p:cNvPr id="9" name="Table 8"/>
          <p:cNvGraphicFramePr>
            <a:graphicFrameLocks noGrp="1"/>
          </p:cNvGraphicFramePr>
          <p:nvPr/>
        </p:nvGraphicFramePr>
        <p:xfrm>
          <a:off x="943344" y="3494781"/>
          <a:ext cx="5990856" cy="3001768"/>
        </p:xfrm>
        <a:graphic>
          <a:graphicData uri="http://schemas.openxmlformats.org/drawingml/2006/table">
            <a:tbl>
              <a:tblPr firstRow="1" bandRow="1">
                <a:tableStyleId>{5C22544A-7EE6-4342-B048-85BDC9FD1C3A}</a:tableStyleId>
              </a:tblPr>
              <a:tblGrid>
                <a:gridCol w="1407154"/>
                <a:gridCol w="4583702"/>
              </a:tblGrid>
              <a:tr h="272888">
                <a:tc>
                  <a:txBody>
                    <a:bodyPr/>
                    <a:lstStyle/>
                    <a:p>
                      <a:r>
                        <a:rPr lang="en-US" sz="1100" dirty="0" smtClean="0"/>
                        <a:t>Acronym</a:t>
                      </a:r>
                      <a:endParaRPr lang="en-US" sz="1100" dirty="0"/>
                    </a:p>
                  </a:txBody>
                  <a:tcPr/>
                </a:tc>
                <a:tc>
                  <a:txBody>
                    <a:bodyPr/>
                    <a:lstStyle/>
                    <a:p>
                      <a:r>
                        <a:rPr lang="en-US" sz="1100" dirty="0" smtClean="0"/>
                        <a:t>Description</a:t>
                      </a:r>
                      <a:endParaRPr lang="en-US" sz="1100" dirty="0"/>
                    </a:p>
                  </a:txBody>
                  <a:tcPr/>
                </a:tc>
              </a:tr>
              <a:tr h="272888">
                <a:tc>
                  <a:txBody>
                    <a:bodyPr/>
                    <a:lstStyle/>
                    <a:p>
                      <a:r>
                        <a:rPr lang="en-US" sz="1100" dirty="0" smtClean="0"/>
                        <a:t>CM</a:t>
                      </a:r>
                      <a:endParaRPr lang="en-US" sz="1100" dirty="0"/>
                    </a:p>
                  </a:txBody>
                  <a:tcPr/>
                </a:tc>
                <a:tc>
                  <a:txBody>
                    <a:bodyPr/>
                    <a:lstStyle/>
                    <a:p>
                      <a:r>
                        <a:rPr lang="en-US" sz="1100" dirty="0" smtClean="0"/>
                        <a:t>Configuration Management</a:t>
                      </a:r>
                      <a:endParaRPr lang="en-US" sz="1100" dirty="0"/>
                    </a:p>
                  </a:txBody>
                  <a:tcPr/>
                </a:tc>
              </a:tr>
              <a:tr h="272888">
                <a:tc>
                  <a:txBody>
                    <a:bodyPr/>
                    <a:lstStyle/>
                    <a:p>
                      <a:r>
                        <a:rPr lang="en-US" sz="1100" dirty="0" err="1" smtClean="0"/>
                        <a:t>CoP</a:t>
                      </a:r>
                      <a:endParaRPr lang="en-US" sz="1100" dirty="0"/>
                    </a:p>
                  </a:txBody>
                  <a:tcPr/>
                </a:tc>
                <a:tc>
                  <a:txBody>
                    <a:bodyPr/>
                    <a:lstStyle/>
                    <a:p>
                      <a:r>
                        <a:rPr lang="en-US" sz="1100" dirty="0" smtClean="0"/>
                        <a:t>Community of Practice</a:t>
                      </a:r>
                      <a:endParaRPr lang="en-US" sz="1100" dirty="0"/>
                    </a:p>
                  </a:txBody>
                  <a:tcPr/>
                </a:tc>
              </a:tr>
              <a:tr h="272888">
                <a:tc>
                  <a:txBody>
                    <a:bodyPr/>
                    <a:lstStyle/>
                    <a:p>
                      <a:r>
                        <a:rPr lang="en-US" sz="1100" smtClean="0"/>
                        <a:t>CoSMO</a:t>
                      </a:r>
                      <a:endParaRPr lang="en-US" sz="1100" dirty="0"/>
                    </a:p>
                  </a:txBody>
                  <a:tcPr/>
                </a:tc>
                <a:tc>
                  <a:txBody>
                    <a:bodyPr/>
                    <a:lstStyle/>
                    <a:p>
                      <a:r>
                        <a:rPr lang="en-US" sz="1100" dirty="0" smtClean="0"/>
                        <a:t>Common Simulation Modeling Object</a:t>
                      </a:r>
                      <a:endParaRPr lang="en-US" sz="1100" dirty="0"/>
                    </a:p>
                  </a:txBody>
                  <a:tcPr/>
                </a:tc>
              </a:tr>
              <a:tr h="272888">
                <a:tc>
                  <a:txBody>
                    <a:bodyPr/>
                    <a:lstStyle/>
                    <a:p>
                      <a:r>
                        <a:rPr lang="en-US" sz="1100" smtClean="0"/>
                        <a:t>CoSMO’d</a:t>
                      </a:r>
                      <a:endParaRPr lang="en-US" sz="1100" dirty="0"/>
                    </a:p>
                  </a:txBody>
                  <a:tcPr/>
                </a:tc>
                <a:tc>
                  <a:txBody>
                    <a:bodyPr/>
                    <a:lstStyle/>
                    <a:p>
                      <a:r>
                        <a:rPr lang="en-US" sz="1100" dirty="0" smtClean="0"/>
                        <a:t>Act</a:t>
                      </a:r>
                      <a:r>
                        <a:rPr lang="en-US" sz="1100" baseline="0" dirty="0" smtClean="0"/>
                        <a:t> of creating a CoSMO and all associated documentation</a:t>
                      </a:r>
                      <a:endParaRPr lang="en-US" sz="1100" dirty="0"/>
                    </a:p>
                  </a:txBody>
                  <a:tcPr/>
                </a:tc>
              </a:tr>
              <a:tr h="272888">
                <a:tc>
                  <a:txBody>
                    <a:bodyPr/>
                    <a:lstStyle/>
                    <a:p>
                      <a:r>
                        <a:rPr lang="en-US" sz="1100" dirty="0" smtClean="0"/>
                        <a:t>CSA</a:t>
                      </a:r>
                      <a:endParaRPr lang="en-US" sz="1100" dirty="0"/>
                    </a:p>
                  </a:txBody>
                  <a:tcPr/>
                </a:tc>
                <a:tc>
                  <a:txBody>
                    <a:bodyPr/>
                    <a:lstStyle/>
                    <a:p>
                      <a:r>
                        <a:rPr lang="en-US" sz="1100" dirty="0" smtClean="0"/>
                        <a:t>Common Simulation</a:t>
                      </a:r>
                      <a:r>
                        <a:rPr lang="en-US" sz="1100" baseline="0" dirty="0" smtClean="0"/>
                        <a:t> Architecture</a:t>
                      </a:r>
                      <a:endParaRPr lang="en-US" sz="1100" dirty="0"/>
                    </a:p>
                  </a:txBody>
                  <a:tcPr/>
                </a:tc>
              </a:tr>
              <a:tr h="272888">
                <a:tc>
                  <a:txBody>
                    <a:bodyPr/>
                    <a:lstStyle/>
                    <a:p>
                      <a:r>
                        <a:rPr lang="en-US" sz="1100" dirty="0" smtClean="0"/>
                        <a:t>DCM</a:t>
                      </a:r>
                      <a:endParaRPr lang="en-US" sz="1100" dirty="0"/>
                    </a:p>
                  </a:txBody>
                  <a:tcPr/>
                </a:tc>
                <a:tc>
                  <a:txBody>
                    <a:bodyPr/>
                    <a:lstStyle/>
                    <a:p>
                      <a:r>
                        <a:rPr lang="en-US" sz="1100" dirty="0" smtClean="0"/>
                        <a:t>Direction Cosine</a:t>
                      </a:r>
                      <a:r>
                        <a:rPr lang="en-US" sz="1100" baseline="0" dirty="0" smtClean="0"/>
                        <a:t> Matrix</a:t>
                      </a:r>
                      <a:endParaRPr lang="en-US" sz="1100" dirty="0"/>
                    </a:p>
                  </a:txBody>
                  <a:tcPr/>
                </a:tc>
              </a:tr>
              <a:tr h="272888">
                <a:tc>
                  <a:txBody>
                    <a:bodyPr/>
                    <a:lstStyle/>
                    <a:p>
                      <a:r>
                        <a:rPr lang="en-US" sz="1100" dirty="0" smtClean="0"/>
                        <a:t>GNC</a:t>
                      </a:r>
                      <a:endParaRPr lang="en-US" sz="1100" dirty="0"/>
                    </a:p>
                  </a:txBody>
                  <a:tcPr/>
                </a:tc>
                <a:tc>
                  <a:txBody>
                    <a:bodyPr/>
                    <a:lstStyle/>
                    <a:p>
                      <a:r>
                        <a:rPr lang="en-US" sz="1100" dirty="0" smtClean="0"/>
                        <a:t>Guidance, Navigation, &amp; Control</a:t>
                      </a:r>
                      <a:endParaRPr lang="en-US" sz="1100" dirty="0"/>
                    </a:p>
                  </a:txBody>
                  <a:tcPr/>
                </a:tc>
              </a:tr>
              <a:tr h="272888">
                <a:tc>
                  <a:txBody>
                    <a:bodyPr/>
                    <a:lstStyle/>
                    <a:p>
                      <a:r>
                        <a:rPr lang="en-US" sz="1100" dirty="0" smtClean="0"/>
                        <a:t>I/O</a:t>
                      </a:r>
                      <a:endParaRPr lang="en-US" sz="1100" dirty="0"/>
                    </a:p>
                  </a:txBody>
                  <a:tcPr/>
                </a:tc>
                <a:tc>
                  <a:txBody>
                    <a:bodyPr/>
                    <a:lstStyle/>
                    <a:p>
                      <a:r>
                        <a:rPr lang="en-US" sz="1100" dirty="0" smtClean="0"/>
                        <a:t>Input</a:t>
                      </a:r>
                      <a:r>
                        <a:rPr lang="en-US" sz="1100" baseline="0" dirty="0" smtClean="0"/>
                        <a:t> / Output</a:t>
                      </a:r>
                      <a:endParaRPr lang="en-US" sz="1100" dirty="0"/>
                    </a:p>
                  </a:txBody>
                  <a:tcPr/>
                </a:tc>
              </a:tr>
              <a:tr h="272888">
                <a:tc>
                  <a:txBody>
                    <a:bodyPr/>
                    <a:lstStyle/>
                    <a:p>
                      <a:r>
                        <a:rPr lang="en-US" sz="1100" dirty="0" smtClean="0"/>
                        <a:t>RTCF</a:t>
                      </a:r>
                      <a:endParaRPr lang="en-US" sz="1100" dirty="0"/>
                    </a:p>
                  </a:txBody>
                  <a:tcPr/>
                </a:tc>
                <a:tc>
                  <a:txBody>
                    <a:bodyPr/>
                    <a:lstStyle/>
                    <a:p>
                      <a:r>
                        <a:rPr lang="en-US" sz="1100" dirty="0" smtClean="0"/>
                        <a:t>Real-Time</a:t>
                      </a:r>
                      <a:r>
                        <a:rPr lang="en-US" sz="1100" baseline="0" dirty="0" smtClean="0"/>
                        <a:t> Component Framework</a:t>
                      </a:r>
                      <a:endParaRPr lang="en-US" sz="1100" dirty="0"/>
                    </a:p>
                  </a:txBody>
                  <a:tcPr/>
                </a:tc>
              </a:tr>
              <a:tr h="272888">
                <a:tc>
                  <a:txBody>
                    <a:bodyPr/>
                    <a:lstStyle/>
                    <a:p>
                      <a:r>
                        <a:rPr lang="en-US" sz="1100" dirty="0" smtClean="0"/>
                        <a:t>NGC</a:t>
                      </a:r>
                      <a:endParaRPr lang="en-US" sz="1100" dirty="0"/>
                    </a:p>
                  </a:txBody>
                  <a:tcPr/>
                </a:tc>
                <a:tc>
                  <a:txBody>
                    <a:bodyPr/>
                    <a:lstStyle/>
                    <a:p>
                      <a:r>
                        <a:rPr lang="en-US" sz="1100" dirty="0" smtClean="0"/>
                        <a:t>Northrop Grumman Corporation</a:t>
                      </a:r>
                      <a:endParaRPr lang="en-US" sz="1100" dirty="0"/>
                    </a:p>
                  </a:txBody>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ontent Placeholder 2"/>
          <p:cNvSpPr>
            <a:spLocks noGrp="1"/>
          </p:cNvSpPr>
          <p:nvPr>
            <p:ph idx="1"/>
          </p:nvPr>
        </p:nvSpPr>
        <p:spPr>
          <a:xfrm>
            <a:off x="304801" y="1141730"/>
            <a:ext cx="5134840" cy="5233093"/>
          </a:xfrm>
        </p:spPr>
        <p:txBody>
          <a:bodyPr>
            <a:normAutofit fontScale="70000" lnSpcReduction="20000"/>
          </a:bodyPr>
          <a:lstStyle/>
          <a:p>
            <a:r>
              <a:rPr lang="en-US" b="1" dirty="0" smtClean="0">
                <a:latin typeface="Tahoma" pitchFamily="34" charset="0"/>
                <a:cs typeface="Tahoma" pitchFamily="34" charset="0"/>
              </a:rPr>
              <a:t>Vehicle Body Frame (B)</a:t>
            </a:r>
            <a:r>
              <a:rPr lang="en-US" dirty="0" smtClean="0">
                <a:latin typeface="Tahoma" pitchFamily="34" charset="0"/>
                <a:cs typeface="Tahoma" pitchFamily="34" charset="0"/>
              </a:rPr>
              <a:t> </a:t>
            </a:r>
          </a:p>
          <a:p>
            <a:pPr lvl="1"/>
            <a:r>
              <a:rPr lang="en-US" dirty="0" smtClean="0">
                <a:latin typeface="Tahoma" pitchFamily="34" charset="0"/>
                <a:cs typeface="Tahoma" pitchFamily="34" charset="0"/>
              </a:rPr>
              <a:t>Origin at Vehicle’s Center of Gravity; Right-handed system</a:t>
            </a:r>
          </a:p>
          <a:p>
            <a:pPr lvl="1"/>
            <a:r>
              <a:rPr lang="en-US" dirty="0" smtClean="0">
                <a:latin typeface="Tahoma" pitchFamily="34" charset="0"/>
                <a:cs typeface="Tahoma" pitchFamily="34" charset="0"/>
              </a:rPr>
              <a:t>X</a:t>
            </a:r>
            <a:r>
              <a:rPr lang="en-US" baseline="-25000" dirty="0" smtClean="0">
                <a:latin typeface="Tahoma" pitchFamily="34" charset="0"/>
                <a:cs typeface="Tahoma" pitchFamily="34" charset="0"/>
              </a:rPr>
              <a:t>B</a:t>
            </a:r>
            <a:r>
              <a:rPr lang="en-US" dirty="0" smtClean="0">
                <a:latin typeface="Tahoma" pitchFamily="34" charset="0"/>
                <a:cs typeface="Tahoma" pitchFamily="34" charset="0"/>
              </a:rPr>
              <a:t> axis – Parallel to vehicle’s longitudinal axis; positive towards nose</a:t>
            </a:r>
          </a:p>
          <a:p>
            <a:pPr lvl="1"/>
            <a:r>
              <a:rPr lang="en-US" dirty="0" smtClean="0">
                <a:latin typeface="Tahoma" pitchFamily="34" charset="0"/>
                <a:cs typeface="Tahoma" pitchFamily="34" charset="0"/>
              </a:rPr>
              <a:t>Y</a:t>
            </a:r>
            <a:r>
              <a:rPr lang="en-US" baseline="-25000" dirty="0" smtClean="0">
                <a:latin typeface="Tahoma" pitchFamily="34" charset="0"/>
                <a:cs typeface="Tahoma" pitchFamily="34" charset="0"/>
              </a:rPr>
              <a:t>B</a:t>
            </a:r>
            <a:r>
              <a:rPr lang="en-US" dirty="0" smtClean="0">
                <a:latin typeface="Tahoma" pitchFamily="34" charset="0"/>
                <a:cs typeface="Tahoma" pitchFamily="34" charset="0"/>
              </a:rPr>
              <a:t> axis – Positive out right wing or wall of vehicle</a:t>
            </a:r>
          </a:p>
          <a:p>
            <a:pPr lvl="1"/>
            <a:r>
              <a:rPr lang="en-US" dirty="0" smtClean="0">
                <a:latin typeface="Tahoma" pitchFamily="34" charset="0"/>
                <a:cs typeface="Tahoma" pitchFamily="34" charset="0"/>
              </a:rPr>
              <a:t>Z</a:t>
            </a:r>
            <a:r>
              <a:rPr lang="en-US" baseline="-25000" dirty="0" smtClean="0">
                <a:latin typeface="Tahoma" pitchFamily="34" charset="0"/>
                <a:cs typeface="Tahoma" pitchFamily="34" charset="0"/>
              </a:rPr>
              <a:t>B</a:t>
            </a:r>
            <a:r>
              <a:rPr lang="en-US" dirty="0" smtClean="0">
                <a:latin typeface="Tahoma" pitchFamily="34" charset="0"/>
                <a:cs typeface="Tahoma" pitchFamily="34" charset="0"/>
              </a:rPr>
              <a:t> axis – Positive out vehicle floor or feet; Negative through head</a:t>
            </a:r>
          </a:p>
          <a:p>
            <a:pPr>
              <a:spcBef>
                <a:spcPts val="600"/>
              </a:spcBef>
            </a:pPr>
            <a:endParaRPr lang="en-US" b="1" dirty="0" smtClean="0">
              <a:latin typeface="Tahoma" pitchFamily="34" charset="0"/>
              <a:cs typeface="Tahoma" pitchFamily="34" charset="0"/>
            </a:endParaRPr>
          </a:p>
          <a:p>
            <a:pPr>
              <a:spcBef>
                <a:spcPts val="600"/>
              </a:spcBef>
            </a:pPr>
            <a:r>
              <a:rPr lang="en-US" b="1" dirty="0" smtClean="0">
                <a:latin typeface="Tahoma" pitchFamily="34" charset="0"/>
                <a:cs typeface="Tahoma" pitchFamily="34" charset="0"/>
              </a:rPr>
              <a:t>Central Body Inertial (I)</a:t>
            </a:r>
            <a:endParaRPr lang="en-US" dirty="0" smtClean="0">
              <a:latin typeface="Tahoma" pitchFamily="34" charset="0"/>
              <a:cs typeface="Tahoma" pitchFamily="34" charset="0"/>
            </a:endParaRPr>
          </a:p>
          <a:p>
            <a:pPr lvl="1"/>
            <a:r>
              <a:rPr lang="en-US" dirty="0" smtClean="0">
                <a:latin typeface="Tahoma" pitchFamily="34" charset="0"/>
                <a:cs typeface="Tahoma" pitchFamily="34" charset="0"/>
              </a:rPr>
              <a:t>Origin at Center of Central Body; Right-handed system</a:t>
            </a:r>
          </a:p>
          <a:p>
            <a:pPr lvl="1"/>
            <a:r>
              <a:rPr lang="en-US" dirty="0" smtClean="0">
                <a:latin typeface="Tahoma" pitchFamily="34" charset="0"/>
                <a:cs typeface="Tahoma" pitchFamily="34" charset="0"/>
              </a:rPr>
              <a:t>X</a:t>
            </a:r>
            <a:r>
              <a:rPr lang="en-US" baseline="-25000" dirty="0" smtClean="0">
                <a:latin typeface="Tahoma" pitchFamily="34" charset="0"/>
                <a:cs typeface="Tahoma" pitchFamily="34" charset="0"/>
              </a:rPr>
              <a:t>I</a:t>
            </a:r>
            <a:r>
              <a:rPr lang="en-US" dirty="0" smtClean="0">
                <a:latin typeface="Tahoma" pitchFamily="34" charset="0"/>
                <a:cs typeface="Tahoma" pitchFamily="34" charset="0"/>
              </a:rPr>
              <a:t> axis – In Direction of the Vernal Equinox in Plane of Equator</a:t>
            </a:r>
          </a:p>
          <a:p>
            <a:pPr lvl="1"/>
            <a:r>
              <a:rPr lang="en-US" dirty="0" smtClean="0">
                <a:latin typeface="Tahoma" pitchFamily="34" charset="0"/>
                <a:cs typeface="Tahoma" pitchFamily="34" charset="0"/>
              </a:rPr>
              <a:t>Z</a:t>
            </a:r>
            <a:r>
              <a:rPr lang="en-US" baseline="-25000" dirty="0" smtClean="0">
                <a:latin typeface="Tahoma" pitchFamily="34" charset="0"/>
                <a:cs typeface="Tahoma" pitchFamily="34" charset="0"/>
              </a:rPr>
              <a:t>I</a:t>
            </a:r>
            <a:r>
              <a:rPr lang="en-US" dirty="0" smtClean="0">
                <a:latin typeface="Tahoma" pitchFamily="34" charset="0"/>
                <a:cs typeface="Tahoma" pitchFamily="34" charset="0"/>
              </a:rPr>
              <a:t> axis – Parallel to the Central Body’s Spin Axis; Positive Towards North Pole</a:t>
            </a:r>
          </a:p>
          <a:p>
            <a:pPr lvl="1"/>
            <a:r>
              <a:rPr lang="en-US" dirty="0" smtClean="0">
                <a:latin typeface="Tahoma" pitchFamily="34" charset="0"/>
                <a:cs typeface="Tahoma" pitchFamily="34" charset="0"/>
              </a:rPr>
              <a:t>For Earth, referred to as the Earth Centered Inertial (ECI) Frame</a:t>
            </a:r>
          </a:p>
          <a:p>
            <a:pPr lvl="1"/>
            <a:r>
              <a:rPr lang="en-US" dirty="0" smtClean="0">
                <a:latin typeface="Tahoma" pitchFamily="34" charset="0"/>
                <a:cs typeface="Tahoma" pitchFamily="34" charset="0"/>
              </a:rPr>
              <a:t>Also Known as the “Celestial Coordinate Frame”</a:t>
            </a:r>
          </a:p>
          <a:p>
            <a:pPr>
              <a:spcBef>
                <a:spcPts val="600"/>
              </a:spcBef>
              <a:buNone/>
            </a:pPr>
            <a:r>
              <a:rPr lang="en-US" dirty="0" smtClean="0">
                <a:latin typeface="Tahoma" pitchFamily="34" charset="0"/>
                <a:cs typeface="Tahoma" pitchFamily="34" charset="0"/>
              </a:rPr>
              <a:t> </a:t>
            </a:r>
          </a:p>
          <a:p>
            <a:pPr>
              <a:spcBef>
                <a:spcPts val="600"/>
              </a:spcBef>
            </a:pPr>
            <a:r>
              <a:rPr lang="en-US" b="1" dirty="0" smtClean="0">
                <a:latin typeface="Tahoma" pitchFamily="34" charset="0"/>
                <a:cs typeface="Tahoma" pitchFamily="34" charset="0"/>
              </a:rPr>
              <a:t>Central Body Fixed (F)</a:t>
            </a:r>
            <a:endParaRPr lang="en-US" dirty="0" smtClean="0">
              <a:latin typeface="Tahoma" pitchFamily="34" charset="0"/>
              <a:cs typeface="Tahoma" pitchFamily="34" charset="0"/>
            </a:endParaRPr>
          </a:p>
          <a:p>
            <a:pPr lvl="1"/>
            <a:r>
              <a:rPr lang="en-US" dirty="0" smtClean="0">
                <a:latin typeface="Tahoma" pitchFamily="34" charset="0"/>
                <a:cs typeface="Tahoma" pitchFamily="34" charset="0"/>
              </a:rPr>
              <a:t>Origin at Center of Central Body; Right-handed system</a:t>
            </a:r>
          </a:p>
          <a:p>
            <a:pPr lvl="1"/>
            <a:r>
              <a:rPr lang="en-US" dirty="0" smtClean="0">
                <a:latin typeface="Tahoma" pitchFamily="34" charset="0"/>
                <a:cs typeface="Tahoma" pitchFamily="34" charset="0"/>
              </a:rPr>
              <a:t>X</a:t>
            </a:r>
            <a:r>
              <a:rPr lang="en-US" baseline="-25000" dirty="0" smtClean="0">
                <a:latin typeface="Tahoma" pitchFamily="34" charset="0"/>
                <a:cs typeface="Tahoma" pitchFamily="34" charset="0"/>
              </a:rPr>
              <a:t>F</a:t>
            </a:r>
            <a:r>
              <a:rPr lang="en-US" dirty="0" smtClean="0">
                <a:latin typeface="Tahoma" pitchFamily="34" charset="0"/>
                <a:cs typeface="Tahoma" pitchFamily="34" charset="0"/>
              </a:rPr>
              <a:t> axis – In Direction of the Greenwich Meridian in Plane of Equator; Points Towards 0˚ Longitude</a:t>
            </a:r>
          </a:p>
          <a:p>
            <a:pPr lvl="1"/>
            <a:r>
              <a:rPr lang="en-US" dirty="0" smtClean="0">
                <a:latin typeface="Tahoma" pitchFamily="34" charset="0"/>
                <a:cs typeface="Tahoma" pitchFamily="34" charset="0"/>
              </a:rPr>
              <a:t>Y</a:t>
            </a:r>
            <a:r>
              <a:rPr lang="en-US" baseline="-25000" dirty="0" smtClean="0">
                <a:latin typeface="Tahoma" pitchFamily="34" charset="0"/>
                <a:cs typeface="Tahoma" pitchFamily="34" charset="0"/>
              </a:rPr>
              <a:t>F</a:t>
            </a:r>
            <a:r>
              <a:rPr lang="en-US" dirty="0" smtClean="0">
                <a:latin typeface="Tahoma" pitchFamily="34" charset="0"/>
                <a:cs typeface="Tahoma" pitchFamily="34" charset="0"/>
              </a:rPr>
              <a:t> axis – In Plane of Equator; Points Towards 90˚  East Longitude</a:t>
            </a:r>
          </a:p>
          <a:p>
            <a:pPr lvl="1"/>
            <a:r>
              <a:rPr lang="en-US" dirty="0" smtClean="0">
                <a:latin typeface="Tahoma" pitchFamily="34" charset="0"/>
                <a:cs typeface="Tahoma" pitchFamily="34" charset="0"/>
              </a:rPr>
              <a:t>Z</a:t>
            </a:r>
            <a:r>
              <a:rPr lang="en-US" baseline="-25000" dirty="0" smtClean="0">
                <a:latin typeface="Tahoma" pitchFamily="34" charset="0"/>
                <a:cs typeface="Tahoma" pitchFamily="34" charset="0"/>
              </a:rPr>
              <a:t>F</a:t>
            </a:r>
            <a:r>
              <a:rPr lang="en-US" dirty="0" smtClean="0">
                <a:latin typeface="Tahoma" pitchFamily="34" charset="0"/>
                <a:cs typeface="Tahoma" pitchFamily="34" charset="0"/>
              </a:rPr>
              <a:t> axis – Parallel to the Central Body’s Spin Axis; Positive towards North Pole</a:t>
            </a:r>
          </a:p>
          <a:p>
            <a:pPr lvl="1"/>
            <a:r>
              <a:rPr lang="en-US" dirty="0" smtClean="0">
                <a:latin typeface="Tahoma" pitchFamily="34" charset="0"/>
                <a:cs typeface="Tahoma" pitchFamily="34" charset="0"/>
              </a:rPr>
              <a:t>For Earth, referred to as the Earth Centered Earth Fixed (ECEF) frame</a:t>
            </a:r>
          </a:p>
          <a:p>
            <a:pPr lvl="1"/>
            <a:r>
              <a:rPr lang="el-GR" dirty="0" smtClean="0">
                <a:latin typeface="Tahoma" pitchFamily="34" charset="0"/>
                <a:cs typeface="Tahoma" pitchFamily="34" charset="0"/>
              </a:rPr>
              <a:t>μ</a:t>
            </a:r>
            <a:r>
              <a:rPr lang="en-US" dirty="0" smtClean="0">
                <a:latin typeface="Tahoma" pitchFamily="34" charset="0"/>
                <a:cs typeface="Tahoma" pitchFamily="34" charset="0"/>
              </a:rPr>
              <a:t> – mean sidereal time – angle between Inertial and </a:t>
            </a:r>
            <a:r>
              <a:rPr lang="en-US" dirty="0" err="1" smtClean="0">
                <a:latin typeface="Tahoma" pitchFamily="34" charset="0"/>
                <a:cs typeface="Tahoma" pitchFamily="34" charset="0"/>
              </a:rPr>
              <a:t>Fixed’s</a:t>
            </a:r>
            <a:r>
              <a:rPr lang="en-US" dirty="0" smtClean="0">
                <a:latin typeface="Tahoma" pitchFamily="34" charset="0"/>
                <a:cs typeface="Tahoma" pitchFamily="34" charset="0"/>
              </a:rPr>
              <a:t> x-axis, positive east</a:t>
            </a:r>
          </a:p>
          <a:p>
            <a:pPr lvl="1">
              <a:buNone/>
            </a:pPr>
            <a:endParaRPr lang="en-US" dirty="0" smtClean="0">
              <a:latin typeface="Tahoma" pitchFamily="34" charset="0"/>
              <a:cs typeface="Tahoma" pitchFamily="34" charset="0"/>
            </a:endParaRPr>
          </a:p>
          <a:p>
            <a:pPr lvl="1"/>
            <a:endParaRPr lang="en-US" dirty="0" smtClean="0">
              <a:latin typeface="Tahoma" pitchFamily="34" charset="0"/>
              <a:cs typeface="Tahoma" pitchFamily="34" charset="0"/>
            </a:endParaRPr>
          </a:p>
        </p:txBody>
      </p:sp>
      <p:sp>
        <p:nvSpPr>
          <p:cNvPr id="7171" name="Rectangle 24"/>
          <p:cNvSpPr>
            <a:spLocks noGrp="1" noChangeArrowheads="1"/>
          </p:cNvSpPr>
          <p:nvPr>
            <p:ph type="title"/>
          </p:nvPr>
        </p:nvSpPr>
        <p:spPr>
          <a:xfrm>
            <a:off x="228600" y="76200"/>
            <a:ext cx="6629400" cy="838200"/>
          </a:xfrm>
        </p:spPr>
        <p:txBody>
          <a:bodyPr/>
          <a:lstStyle/>
          <a:p>
            <a:r>
              <a:rPr lang="en-US" b="1" dirty="0" smtClean="0"/>
              <a:t>Flight Dynamics Reference</a:t>
            </a:r>
            <a:r>
              <a:rPr lang="en-US" dirty="0" smtClean="0"/>
              <a:t/>
            </a:r>
            <a:br>
              <a:rPr lang="en-US" dirty="0" smtClean="0"/>
            </a:br>
            <a:r>
              <a:rPr lang="en-US" dirty="0" smtClean="0"/>
              <a:t>Coordinate Frame Definitions</a:t>
            </a:r>
          </a:p>
        </p:txBody>
      </p:sp>
      <p:sp>
        <p:nvSpPr>
          <p:cNvPr id="5" name="Footer Placeholder 4"/>
          <p:cNvSpPr>
            <a:spLocks noGrp="1"/>
          </p:cNvSpPr>
          <p:nvPr>
            <p:ph type="ftr" sz="quarter" idx="3"/>
          </p:nvPr>
        </p:nvSpPr>
        <p:spPr/>
        <p:txBody>
          <a:bodyPr/>
          <a:lstStyle/>
          <a:p>
            <a:r>
              <a:rPr lang="en-US" dirty="0" smtClean="0"/>
              <a:t>NORTHROP GRUMMAN PRIVATE / PROPRIETARY LEVEL I</a:t>
            </a:r>
            <a:endParaRPr lang="en-US" dirty="0"/>
          </a:p>
        </p:txBody>
      </p:sp>
      <p:sp>
        <p:nvSpPr>
          <p:cNvPr id="7" name="Slide Number Placeholder 6"/>
          <p:cNvSpPr>
            <a:spLocks noGrp="1"/>
          </p:cNvSpPr>
          <p:nvPr>
            <p:ph type="sldNum" sz="quarter" idx="11"/>
          </p:nvPr>
        </p:nvSpPr>
        <p:spPr/>
        <p:txBody>
          <a:bodyPr/>
          <a:lstStyle/>
          <a:p>
            <a:fld id="{F6EFC63E-F8D9-44BB-A462-AC735E845F95}" type="slidenum">
              <a:rPr lang="en-US" smtClean="0"/>
              <a:pPr/>
              <a:t>4</a:t>
            </a:fld>
            <a:endParaRPr lang="en-US"/>
          </a:p>
        </p:txBody>
      </p:sp>
      <p:sp>
        <p:nvSpPr>
          <p:cNvPr id="10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1"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3"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 name="Text Box 55"/>
          <p:cNvSpPr txBox="1">
            <a:spLocks noChangeArrowheads="1"/>
          </p:cNvSpPr>
          <p:nvPr/>
        </p:nvSpPr>
        <p:spPr bwMode="auto">
          <a:xfrm>
            <a:off x="5253038" y="2476219"/>
            <a:ext cx="627062" cy="305081"/>
          </a:xfrm>
          <a:prstGeom prst="rect">
            <a:avLst/>
          </a:prstGeom>
          <a:noFill/>
          <a:ln w="12700">
            <a:noFill/>
            <a:miter lim="800000"/>
            <a:headEnd/>
            <a:tailEnd/>
          </a:ln>
        </p:spPr>
        <p:txBody>
          <a:bodyPr lIns="20305" tIns="20305" rIns="20305" bIns="20305"/>
          <a:lstStyle/>
          <a:p>
            <a:pPr algn="ctr" eaLnBrk="0" hangingPunct="0"/>
            <a:r>
              <a:rPr lang="en-US" sz="800" b="1" dirty="0" smtClean="0">
                <a:solidFill>
                  <a:srgbClr val="000000"/>
                </a:solidFill>
                <a:latin typeface="Arial" charset="0"/>
                <a:ea typeface="Times New Roman" pitchFamily="18" charset="0"/>
              </a:rPr>
              <a:t>Vernal Equinox</a:t>
            </a:r>
            <a:endParaRPr lang="en-US" sz="2000" dirty="0" smtClean="0">
              <a:solidFill>
                <a:srgbClr val="000000"/>
              </a:solidFill>
              <a:latin typeface="Tahoma" pitchFamily="34" charset="0"/>
              <a:ea typeface="Times New Roman" pitchFamily="18" charset="0"/>
            </a:endParaRPr>
          </a:p>
        </p:txBody>
      </p:sp>
      <p:pic>
        <p:nvPicPr>
          <p:cNvPr id="84" name="Picture 6"/>
          <p:cNvPicPr>
            <a:picLocks noChangeAspect="1" noChangeArrowheads="1"/>
          </p:cNvPicPr>
          <p:nvPr/>
        </p:nvPicPr>
        <p:blipFill>
          <a:blip r:embed="rId4" cstate="print"/>
          <a:srcRect l="40686" t="30690" r="22851" b="21096"/>
          <a:stretch>
            <a:fillRect/>
          </a:stretch>
        </p:blipFill>
        <p:spPr bwMode="auto">
          <a:xfrm>
            <a:off x="5886111" y="1546646"/>
            <a:ext cx="2162761" cy="2163458"/>
          </a:xfrm>
          <a:prstGeom prst="rect">
            <a:avLst/>
          </a:prstGeom>
          <a:noFill/>
          <a:ln w="9525">
            <a:noFill/>
            <a:miter lim="800000"/>
            <a:headEnd/>
            <a:tailEnd/>
          </a:ln>
        </p:spPr>
      </p:pic>
      <p:sp>
        <p:nvSpPr>
          <p:cNvPr id="85" name="Line 70"/>
          <p:cNvSpPr>
            <a:spLocks noChangeShapeType="1"/>
          </p:cNvSpPr>
          <p:nvPr/>
        </p:nvSpPr>
        <p:spPr bwMode="auto">
          <a:xfrm flipH="1" flipV="1">
            <a:off x="6949440" y="1228725"/>
            <a:ext cx="0" cy="1355724"/>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86" name="Line 69"/>
          <p:cNvSpPr>
            <a:spLocks noChangeShapeType="1"/>
          </p:cNvSpPr>
          <p:nvPr/>
        </p:nvSpPr>
        <p:spPr bwMode="auto">
          <a:xfrm>
            <a:off x="6953250" y="2584449"/>
            <a:ext cx="1514222" cy="415336"/>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87" name="Text Box 66"/>
          <p:cNvSpPr txBox="1">
            <a:spLocks noChangeArrowheads="1"/>
          </p:cNvSpPr>
          <p:nvPr/>
        </p:nvSpPr>
        <p:spPr bwMode="auto">
          <a:xfrm>
            <a:off x="5522813" y="3050360"/>
            <a:ext cx="347663"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x</a:t>
            </a:r>
            <a:r>
              <a:rPr lang="en-US" sz="1200" b="1" baseline="-30000" dirty="0" err="1" smtClean="0">
                <a:solidFill>
                  <a:srgbClr val="000000"/>
                </a:solidFill>
                <a:latin typeface="Arial" charset="0"/>
                <a:ea typeface="Times New Roman" pitchFamily="18" charset="0"/>
              </a:rPr>
              <a:t>f</a:t>
            </a:r>
            <a:endParaRPr lang="en-US" sz="2600" dirty="0" smtClean="0">
              <a:solidFill>
                <a:srgbClr val="000000"/>
              </a:solidFill>
              <a:latin typeface="Tahoma" pitchFamily="34" charset="0"/>
              <a:ea typeface="Times New Roman" pitchFamily="18" charset="0"/>
            </a:endParaRPr>
          </a:p>
        </p:txBody>
      </p:sp>
      <p:sp>
        <p:nvSpPr>
          <p:cNvPr id="88" name="Text Box 65"/>
          <p:cNvSpPr txBox="1">
            <a:spLocks noChangeArrowheads="1"/>
          </p:cNvSpPr>
          <p:nvPr/>
        </p:nvSpPr>
        <p:spPr bwMode="auto">
          <a:xfrm>
            <a:off x="8349913" y="2957948"/>
            <a:ext cx="311487" cy="220663"/>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f</a:t>
            </a:r>
            <a:endParaRPr lang="en-US" sz="2600" dirty="0" smtClean="0">
              <a:solidFill>
                <a:srgbClr val="000000"/>
              </a:solidFill>
              <a:latin typeface="Tahoma" pitchFamily="34" charset="0"/>
              <a:ea typeface="Times New Roman" pitchFamily="18" charset="0"/>
            </a:endParaRPr>
          </a:p>
        </p:txBody>
      </p:sp>
      <p:sp>
        <p:nvSpPr>
          <p:cNvPr id="91" name="Text Box 55"/>
          <p:cNvSpPr txBox="1">
            <a:spLocks noChangeArrowheads="1"/>
          </p:cNvSpPr>
          <p:nvPr/>
        </p:nvSpPr>
        <p:spPr bwMode="auto">
          <a:xfrm>
            <a:off x="5562599" y="3250919"/>
            <a:ext cx="705497" cy="374931"/>
          </a:xfrm>
          <a:prstGeom prst="rect">
            <a:avLst/>
          </a:prstGeom>
          <a:noFill/>
          <a:ln w="12700">
            <a:noFill/>
            <a:miter lim="800000"/>
            <a:headEnd/>
            <a:tailEnd/>
          </a:ln>
        </p:spPr>
        <p:txBody>
          <a:bodyPr lIns="20305" tIns="20305" rIns="20305" bIns="20305"/>
          <a:lstStyle/>
          <a:p>
            <a:pPr algn="ctr" eaLnBrk="0" hangingPunct="0"/>
            <a:r>
              <a:rPr lang="en-US" sz="800" b="1" dirty="0" smtClean="0">
                <a:solidFill>
                  <a:srgbClr val="000000"/>
                </a:solidFill>
                <a:latin typeface="Arial" charset="0"/>
                <a:ea typeface="Times New Roman" pitchFamily="18" charset="0"/>
              </a:rPr>
              <a:t>Greenwich Meridian (Earth)</a:t>
            </a:r>
            <a:endParaRPr lang="en-US" sz="2000" dirty="0" smtClean="0">
              <a:solidFill>
                <a:srgbClr val="000000"/>
              </a:solidFill>
              <a:latin typeface="Tahoma" pitchFamily="34" charset="0"/>
              <a:ea typeface="Times New Roman" pitchFamily="18" charset="0"/>
            </a:endParaRPr>
          </a:p>
        </p:txBody>
      </p:sp>
      <p:sp>
        <p:nvSpPr>
          <p:cNvPr id="92" name="Text Box 41"/>
          <p:cNvSpPr txBox="1">
            <a:spLocks noChangeArrowheads="1"/>
          </p:cNvSpPr>
          <p:nvPr/>
        </p:nvSpPr>
        <p:spPr bwMode="auto">
          <a:xfrm>
            <a:off x="7941723" y="2498465"/>
            <a:ext cx="744234" cy="352425"/>
          </a:xfrm>
          <a:prstGeom prst="rect">
            <a:avLst/>
          </a:prstGeom>
          <a:noFill/>
          <a:ln w="12700">
            <a:noFill/>
            <a:miter lim="800000"/>
            <a:headEnd/>
            <a:tailEnd/>
          </a:ln>
        </p:spPr>
        <p:txBody>
          <a:bodyPr lIns="20305" tIns="20305" rIns="20305" bIns="20305"/>
          <a:lstStyle/>
          <a:p>
            <a:pPr algn="ctr" eaLnBrk="0" hangingPunct="0"/>
            <a:r>
              <a:rPr lang="en-US" sz="900" b="1" dirty="0" smtClean="0">
                <a:solidFill>
                  <a:srgbClr val="000000"/>
                </a:solidFill>
                <a:latin typeface="Arial" charset="0"/>
                <a:ea typeface="Times New Roman" pitchFamily="18" charset="0"/>
              </a:rPr>
              <a:t>Equatorial </a:t>
            </a:r>
          </a:p>
          <a:p>
            <a:pPr algn="ctr" eaLnBrk="0" hangingPunct="0"/>
            <a:r>
              <a:rPr lang="en-US" sz="900" b="1" dirty="0" smtClean="0">
                <a:solidFill>
                  <a:srgbClr val="000000"/>
                </a:solidFill>
                <a:latin typeface="Arial" charset="0"/>
                <a:ea typeface="Times New Roman" pitchFamily="18" charset="0"/>
              </a:rPr>
              <a:t>Plane</a:t>
            </a:r>
            <a:endParaRPr lang="en-US" sz="2400" dirty="0" smtClean="0">
              <a:solidFill>
                <a:srgbClr val="000000"/>
              </a:solidFill>
              <a:latin typeface="Tahoma" pitchFamily="34" charset="0"/>
              <a:ea typeface="Times New Roman" pitchFamily="18" charset="0"/>
            </a:endParaRPr>
          </a:p>
        </p:txBody>
      </p:sp>
      <p:sp>
        <p:nvSpPr>
          <p:cNvPr id="93" name="Line 76"/>
          <p:cNvSpPr>
            <a:spLocks noChangeShapeType="1"/>
          </p:cNvSpPr>
          <p:nvPr/>
        </p:nvSpPr>
        <p:spPr bwMode="auto">
          <a:xfrm flipH="1">
            <a:off x="5716180" y="2573339"/>
            <a:ext cx="1245008" cy="555920"/>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94" name="TextBox 93"/>
          <p:cNvSpPr txBox="1"/>
          <p:nvPr/>
        </p:nvSpPr>
        <p:spPr>
          <a:xfrm>
            <a:off x="7132286" y="3522630"/>
            <a:ext cx="1343278" cy="215444"/>
          </a:xfrm>
          <a:prstGeom prst="rect">
            <a:avLst/>
          </a:prstGeom>
          <a:solidFill>
            <a:schemeClr val="bg1"/>
          </a:solidFill>
          <a:ln w="12700">
            <a:solidFill>
              <a:schemeClr val="tx1"/>
            </a:solidFill>
          </a:ln>
        </p:spPr>
        <p:txBody>
          <a:bodyPr wrap="square" lIns="0" rIns="0" rtlCol="0">
            <a:spAutoFit/>
          </a:bodyPr>
          <a:lstStyle/>
          <a:p>
            <a:pPr algn="ctr"/>
            <a:r>
              <a:rPr lang="en-US" sz="800" b="1" dirty="0" smtClean="0">
                <a:latin typeface="Arial" pitchFamily="34" charset="0"/>
                <a:cs typeface="Arial" pitchFamily="34" charset="0"/>
              </a:rPr>
              <a:t>Globe from AGI STK</a:t>
            </a:r>
            <a:endParaRPr lang="en-US" sz="800" b="1" dirty="0">
              <a:latin typeface="Arial" pitchFamily="34" charset="0"/>
              <a:cs typeface="Arial" pitchFamily="34" charset="0"/>
            </a:endParaRPr>
          </a:p>
        </p:txBody>
      </p:sp>
      <p:sp>
        <p:nvSpPr>
          <p:cNvPr id="95" name="Text Box 64"/>
          <p:cNvSpPr txBox="1">
            <a:spLocks noChangeArrowheads="1"/>
          </p:cNvSpPr>
          <p:nvPr/>
        </p:nvSpPr>
        <p:spPr bwMode="auto">
          <a:xfrm>
            <a:off x="6489252" y="1166813"/>
            <a:ext cx="452480"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i</a:t>
            </a:r>
            <a:r>
              <a:rPr lang="en-US" sz="1200" b="1" baseline="-30000" dirty="0" smtClean="0">
                <a:solidFill>
                  <a:srgbClr val="000000"/>
                </a:solidFill>
                <a:latin typeface="Arial" charset="0"/>
                <a:ea typeface="Times New Roman" pitchFamily="18" charset="0"/>
              </a:rPr>
              <a:t>,</a:t>
            </a:r>
            <a:r>
              <a:rPr lang="en-US" sz="1200" b="1" dirty="0" smtClean="0">
                <a:solidFill>
                  <a:srgbClr val="000000"/>
                </a:solidFill>
                <a:latin typeface="Arial" charset="0"/>
                <a:ea typeface="Times New Roman" pitchFamily="18" charset="0"/>
              </a:rPr>
              <a:t>, </a:t>
            </a:r>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f</a:t>
            </a:r>
            <a:endParaRPr lang="en-US" sz="2600" dirty="0" smtClean="0">
              <a:solidFill>
                <a:srgbClr val="000000"/>
              </a:solidFill>
              <a:latin typeface="Tahoma" pitchFamily="34" charset="0"/>
              <a:ea typeface="Times New Roman" pitchFamily="18" charset="0"/>
            </a:endParaRPr>
          </a:p>
        </p:txBody>
      </p:sp>
      <p:sp>
        <p:nvSpPr>
          <p:cNvPr id="96" name="Text Box 57"/>
          <p:cNvSpPr txBox="1">
            <a:spLocks noChangeArrowheads="1"/>
          </p:cNvSpPr>
          <p:nvPr/>
        </p:nvSpPr>
        <p:spPr bwMode="auto">
          <a:xfrm>
            <a:off x="6991350" y="1063625"/>
            <a:ext cx="403225" cy="354013"/>
          </a:xfrm>
          <a:prstGeom prst="rect">
            <a:avLst/>
          </a:prstGeom>
          <a:noFill/>
          <a:ln w="12700">
            <a:noFill/>
            <a:miter lim="800000"/>
            <a:headEnd/>
            <a:tailEnd/>
          </a:ln>
        </p:spPr>
        <p:txBody>
          <a:bodyPr lIns="20305" tIns="20305" rIns="20305" bIns="20305"/>
          <a:lstStyle/>
          <a:p>
            <a:pPr algn="ctr" eaLnBrk="0" hangingPunct="0"/>
            <a:r>
              <a:rPr lang="en-US" sz="1000" b="1" smtClean="0">
                <a:solidFill>
                  <a:srgbClr val="000000"/>
                </a:solidFill>
                <a:latin typeface="Arial" charset="0"/>
                <a:ea typeface="Times New Roman" pitchFamily="18" charset="0"/>
              </a:rPr>
              <a:t>North Pole</a:t>
            </a:r>
            <a:endParaRPr lang="en-US" sz="2600" smtClean="0">
              <a:solidFill>
                <a:srgbClr val="000000"/>
              </a:solidFill>
              <a:latin typeface="Tahoma" pitchFamily="34" charset="0"/>
              <a:ea typeface="Times New Roman" pitchFamily="18" charset="0"/>
            </a:endParaRPr>
          </a:p>
        </p:txBody>
      </p:sp>
      <p:sp>
        <p:nvSpPr>
          <p:cNvPr id="97" name="Arc 96"/>
          <p:cNvSpPr/>
          <p:nvPr/>
        </p:nvSpPr>
        <p:spPr>
          <a:xfrm rot="10800000">
            <a:off x="6616695" y="1428748"/>
            <a:ext cx="654054" cy="82552"/>
          </a:xfrm>
          <a:prstGeom prst="arc">
            <a:avLst>
              <a:gd name="adj1" fmla="val 9004721"/>
              <a:gd name="adj2" fmla="val 1285947"/>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600">
              <a:solidFill>
                <a:srgbClr val="000000"/>
              </a:solidFill>
            </a:endParaRPr>
          </a:p>
        </p:txBody>
      </p:sp>
      <p:sp>
        <p:nvSpPr>
          <p:cNvPr id="99" name="Line 76"/>
          <p:cNvSpPr>
            <a:spLocks noChangeShapeType="1"/>
          </p:cNvSpPr>
          <p:nvPr/>
        </p:nvSpPr>
        <p:spPr bwMode="auto">
          <a:xfrm flipH="1">
            <a:off x="5556250" y="2578101"/>
            <a:ext cx="1397000" cy="234950"/>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100" name="Arc 99"/>
          <p:cNvSpPr/>
          <p:nvPr/>
        </p:nvSpPr>
        <p:spPr>
          <a:xfrm rot="16200000">
            <a:off x="5672067" y="2455539"/>
            <a:ext cx="639039" cy="515859"/>
          </a:xfrm>
          <a:prstGeom prst="arc">
            <a:avLst>
              <a:gd name="adj1" fmla="val 11821896"/>
              <a:gd name="adj2" fmla="val 14606955"/>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600">
              <a:solidFill>
                <a:srgbClr val="000000"/>
              </a:solidFill>
            </a:endParaRPr>
          </a:p>
        </p:txBody>
      </p:sp>
      <p:sp>
        <p:nvSpPr>
          <p:cNvPr id="101" name="Text Box 61"/>
          <p:cNvSpPr txBox="1">
            <a:spLocks noChangeArrowheads="1"/>
          </p:cNvSpPr>
          <p:nvPr/>
        </p:nvSpPr>
        <p:spPr bwMode="auto">
          <a:xfrm>
            <a:off x="5443855" y="2837028"/>
            <a:ext cx="529298" cy="203988"/>
          </a:xfrm>
          <a:prstGeom prst="rect">
            <a:avLst/>
          </a:prstGeom>
          <a:noFill/>
          <a:ln w="12700">
            <a:noFill/>
            <a:miter lim="800000"/>
            <a:headEnd/>
            <a:tailEnd/>
          </a:ln>
        </p:spPr>
        <p:txBody>
          <a:bodyPr lIns="20305" tIns="20305" rIns="20305" bIns="20305"/>
          <a:lstStyle/>
          <a:p>
            <a:pPr algn="ctr" eaLnBrk="0" hangingPunct="0"/>
            <a:r>
              <a:rPr lang="el-GR" sz="1200" b="1" i="1" dirty="0" smtClean="0">
                <a:latin typeface="Arial" charset="0"/>
                <a:ea typeface="Times New Roman" pitchFamily="18" charset="0"/>
              </a:rPr>
              <a:t>µ</a:t>
            </a:r>
            <a:endParaRPr lang="el-GR" sz="2600" baseline="-25000" dirty="0" smtClean="0">
              <a:latin typeface="Tahoma" pitchFamily="34" charset="0"/>
              <a:ea typeface="Times New Roman" pitchFamily="18" charset="0"/>
            </a:endParaRPr>
          </a:p>
        </p:txBody>
      </p:sp>
      <p:sp>
        <p:nvSpPr>
          <p:cNvPr id="102" name="Text Box 66"/>
          <p:cNvSpPr txBox="1">
            <a:spLocks noChangeArrowheads="1"/>
          </p:cNvSpPr>
          <p:nvPr/>
        </p:nvSpPr>
        <p:spPr bwMode="auto">
          <a:xfrm>
            <a:off x="5332313" y="2707460"/>
            <a:ext cx="347663" cy="219075"/>
          </a:xfrm>
          <a:prstGeom prst="rect">
            <a:avLst/>
          </a:prstGeom>
          <a:noFill/>
          <a:ln w="12700">
            <a:noFill/>
            <a:miter lim="800000"/>
            <a:headEnd/>
            <a:tailEnd/>
          </a:ln>
        </p:spPr>
        <p:txBody>
          <a:bodyPr lIns="20305" tIns="20305" rIns="20305" bIns="20305"/>
          <a:lstStyle/>
          <a:p>
            <a:pPr algn="ctr" eaLnBrk="0" hangingPunct="0"/>
            <a:r>
              <a:rPr lang="en-US" sz="1200" b="1" dirty="0" smtClean="0">
                <a:solidFill>
                  <a:srgbClr val="000000"/>
                </a:solidFill>
                <a:latin typeface="Arial" charset="0"/>
                <a:ea typeface="Times New Roman" pitchFamily="18" charset="0"/>
              </a:rPr>
              <a:t>x</a:t>
            </a:r>
            <a:r>
              <a:rPr lang="en-US" sz="1200" b="1" baseline="-30000" dirty="0"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103" name="Line 76"/>
          <p:cNvSpPr>
            <a:spLocks noChangeShapeType="1"/>
          </p:cNvSpPr>
          <p:nvPr/>
        </p:nvSpPr>
        <p:spPr bwMode="auto">
          <a:xfrm>
            <a:off x="6965950" y="2578101"/>
            <a:ext cx="1079500" cy="723899"/>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104" name="Arc 103"/>
          <p:cNvSpPr/>
          <p:nvPr/>
        </p:nvSpPr>
        <p:spPr>
          <a:xfrm rot="9478057">
            <a:off x="7234167" y="2626989"/>
            <a:ext cx="639039" cy="515859"/>
          </a:xfrm>
          <a:prstGeom prst="arc">
            <a:avLst>
              <a:gd name="adj1" fmla="val 11821896"/>
              <a:gd name="adj2" fmla="val 14606955"/>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600" dirty="0">
              <a:solidFill>
                <a:srgbClr val="000000"/>
              </a:solidFill>
            </a:endParaRPr>
          </a:p>
        </p:txBody>
      </p:sp>
      <p:sp>
        <p:nvSpPr>
          <p:cNvPr id="105" name="Text Box 65"/>
          <p:cNvSpPr txBox="1">
            <a:spLocks noChangeArrowheads="1"/>
          </p:cNvSpPr>
          <p:nvPr/>
        </p:nvSpPr>
        <p:spPr bwMode="auto">
          <a:xfrm>
            <a:off x="7975263" y="3218298"/>
            <a:ext cx="311487" cy="220663"/>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41" name="Content Placeholder 2"/>
          <p:cNvSpPr txBox="1">
            <a:spLocks/>
          </p:cNvSpPr>
          <p:nvPr/>
        </p:nvSpPr>
        <p:spPr bwMode="auto">
          <a:xfrm>
            <a:off x="3517900" y="1198880"/>
            <a:ext cx="3257550" cy="54622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30188" marR="0" lvl="0" indent="-230188" algn="l" defTabSz="914400" rtl="0" eaLnBrk="1" fontAlgn="base" latinLnBrk="0" hangingPunct="1">
              <a:lnSpc>
                <a:spcPct val="100000"/>
              </a:lnSpc>
              <a:spcBef>
                <a:spcPts val="600"/>
              </a:spcBef>
              <a:spcAft>
                <a:spcPct val="0"/>
              </a:spcAft>
              <a:buClrTx/>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44" name="Line 71"/>
          <p:cNvSpPr>
            <a:spLocks noChangeShapeType="1"/>
          </p:cNvSpPr>
          <p:nvPr/>
        </p:nvSpPr>
        <p:spPr bwMode="auto">
          <a:xfrm flipV="1">
            <a:off x="6953250" y="1633381"/>
            <a:ext cx="1324578" cy="947893"/>
          </a:xfrm>
          <a:prstGeom prst="line">
            <a:avLst/>
          </a:prstGeom>
          <a:noFill/>
          <a:ln w="12700">
            <a:pattFill prst="pct25">
              <a:fgClr>
                <a:srgbClr val="000000"/>
              </a:fgClr>
              <a:bgClr>
                <a:srgbClr val="FFFFFF"/>
              </a:bgClr>
            </a:pattFill>
            <a:round/>
            <a:headEnd/>
            <a:tailEnd/>
          </a:ln>
        </p:spPr>
        <p:txBody>
          <a:bodyPr/>
          <a:lstStyle/>
          <a:p>
            <a:endParaRPr lang="en-US" sz="2600" smtClean="0">
              <a:solidFill>
                <a:srgbClr val="000000"/>
              </a:solidFill>
              <a:latin typeface="Tahoma" pitchFamily="34" charset="0"/>
              <a:cs typeface="+mn-cs"/>
            </a:endParaRPr>
          </a:p>
        </p:txBody>
      </p:sp>
      <p:sp>
        <p:nvSpPr>
          <p:cNvPr id="51" name="Text Box 63"/>
          <p:cNvSpPr txBox="1">
            <a:spLocks noChangeArrowheads="1"/>
          </p:cNvSpPr>
          <p:nvPr/>
        </p:nvSpPr>
        <p:spPr bwMode="auto">
          <a:xfrm>
            <a:off x="7891477" y="1139538"/>
            <a:ext cx="407988"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B</a:t>
            </a:r>
            <a:endParaRPr lang="en-US" sz="2600" dirty="0" smtClean="0">
              <a:solidFill>
                <a:srgbClr val="000000"/>
              </a:solidFill>
              <a:latin typeface="Tahoma" pitchFamily="34" charset="0"/>
              <a:ea typeface="Times New Roman" pitchFamily="18" charset="0"/>
            </a:endParaRPr>
          </a:p>
        </p:txBody>
      </p:sp>
      <p:sp>
        <p:nvSpPr>
          <p:cNvPr id="54" name="Text Box 60"/>
          <p:cNvSpPr txBox="1">
            <a:spLocks noChangeArrowheads="1"/>
          </p:cNvSpPr>
          <p:nvPr/>
        </p:nvSpPr>
        <p:spPr bwMode="auto">
          <a:xfrm>
            <a:off x="7621747" y="1366981"/>
            <a:ext cx="373062"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x</a:t>
            </a:r>
            <a:r>
              <a:rPr lang="en-US" sz="1200" b="1" baseline="-30000" dirty="0" err="1" smtClean="0">
                <a:solidFill>
                  <a:srgbClr val="000000"/>
                </a:solidFill>
                <a:latin typeface="Arial" charset="0"/>
                <a:ea typeface="Times New Roman" pitchFamily="18" charset="0"/>
              </a:rPr>
              <a:t>B</a:t>
            </a:r>
            <a:endParaRPr lang="en-US" sz="2600" dirty="0" smtClean="0">
              <a:solidFill>
                <a:srgbClr val="000000"/>
              </a:solidFill>
              <a:latin typeface="Tahoma" pitchFamily="34" charset="0"/>
              <a:ea typeface="Times New Roman" pitchFamily="18" charset="0"/>
            </a:endParaRPr>
          </a:p>
        </p:txBody>
      </p:sp>
      <p:sp>
        <p:nvSpPr>
          <p:cNvPr id="55" name="Text Box 59"/>
          <p:cNvSpPr txBox="1">
            <a:spLocks noChangeArrowheads="1"/>
          </p:cNvSpPr>
          <p:nvPr/>
        </p:nvSpPr>
        <p:spPr bwMode="auto">
          <a:xfrm>
            <a:off x="7986872" y="1892876"/>
            <a:ext cx="425450"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B</a:t>
            </a:r>
            <a:endParaRPr lang="en-US" sz="2600" dirty="0" smtClean="0">
              <a:solidFill>
                <a:srgbClr val="000000"/>
              </a:solidFill>
              <a:latin typeface="Tahoma" pitchFamily="34" charset="0"/>
              <a:ea typeface="Times New Roman" pitchFamily="18" charset="0"/>
            </a:endParaRPr>
          </a:p>
        </p:txBody>
      </p:sp>
      <p:sp>
        <p:nvSpPr>
          <p:cNvPr id="57" name="Oval 54"/>
          <p:cNvSpPr>
            <a:spLocks noChangeAspect="1" noChangeArrowheads="1"/>
          </p:cNvSpPr>
          <p:nvPr/>
        </p:nvSpPr>
        <p:spPr bwMode="auto">
          <a:xfrm>
            <a:off x="8250686" y="1589088"/>
            <a:ext cx="55562" cy="79375"/>
          </a:xfrm>
          <a:prstGeom prst="ellipse">
            <a:avLst/>
          </a:prstGeom>
          <a:solidFill>
            <a:srgbClr val="000000"/>
          </a:solidFill>
          <a:ln w="12700">
            <a:solidFill>
              <a:srgbClr val="000000"/>
            </a:solidFill>
            <a:round/>
            <a:headEnd/>
            <a:tailEnd/>
          </a:ln>
        </p:spPr>
        <p:txBody>
          <a:bodyPr lIns="27432" tIns="27432" rIns="27432" bIns="27432" anchor="ctr"/>
          <a:lstStyle/>
          <a:p>
            <a:endParaRPr lang="en-US" sz="2600" smtClean="0">
              <a:solidFill>
                <a:srgbClr val="000000"/>
              </a:solidFill>
              <a:latin typeface="Tahoma" pitchFamily="34" charset="0"/>
              <a:cs typeface="+mn-cs"/>
            </a:endParaRPr>
          </a:p>
        </p:txBody>
      </p:sp>
      <p:sp>
        <p:nvSpPr>
          <p:cNvPr id="58" name="Line 53"/>
          <p:cNvSpPr>
            <a:spLocks noChangeShapeType="1"/>
          </p:cNvSpPr>
          <p:nvPr/>
        </p:nvSpPr>
        <p:spPr bwMode="auto">
          <a:xfrm flipH="1">
            <a:off x="8136386" y="1654175"/>
            <a:ext cx="133350" cy="296863"/>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59" name="Line 52"/>
          <p:cNvSpPr>
            <a:spLocks noChangeShapeType="1"/>
          </p:cNvSpPr>
          <p:nvPr/>
        </p:nvSpPr>
        <p:spPr bwMode="auto">
          <a:xfrm flipH="1" flipV="1">
            <a:off x="7933459" y="1532659"/>
            <a:ext cx="326752" cy="77066"/>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60" name="Line 51"/>
          <p:cNvSpPr>
            <a:spLocks noChangeShapeType="1"/>
          </p:cNvSpPr>
          <p:nvPr/>
        </p:nvSpPr>
        <p:spPr bwMode="auto">
          <a:xfrm flipH="1" flipV="1">
            <a:off x="8156864" y="1356013"/>
            <a:ext cx="130334" cy="253711"/>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pic>
        <p:nvPicPr>
          <p:cNvPr id="62" name="Picture 5" descr="C:\Documents and Settings\g67086\Local Settings\Temporary Internet Files\Content.IE5\MDMP0N8H\MC900441721[1].png"/>
          <p:cNvPicPr>
            <a:picLocks noChangeAspect="1" noChangeArrowheads="1"/>
          </p:cNvPicPr>
          <p:nvPr/>
        </p:nvPicPr>
        <p:blipFill>
          <a:blip r:embed="rId5" cstate="print"/>
          <a:srcRect/>
          <a:stretch>
            <a:fillRect/>
          </a:stretch>
        </p:blipFill>
        <p:spPr bwMode="auto">
          <a:xfrm rot="20967036">
            <a:off x="8066615" y="1456888"/>
            <a:ext cx="453842" cy="453842"/>
          </a:xfrm>
          <a:prstGeom prst="rect">
            <a:avLst/>
          </a:prstGeom>
          <a:noFill/>
        </p:spPr>
      </p:pic>
      <p:graphicFrame>
        <p:nvGraphicFramePr>
          <p:cNvPr id="38915" name="Object 3"/>
          <p:cNvGraphicFramePr>
            <a:graphicFrameLocks noChangeAspect="1"/>
          </p:cNvGraphicFramePr>
          <p:nvPr/>
        </p:nvGraphicFramePr>
        <p:xfrm>
          <a:off x="5484813" y="4260850"/>
          <a:ext cx="3221037" cy="1895475"/>
        </p:xfrm>
        <a:graphic>
          <a:graphicData uri="http://schemas.openxmlformats.org/presentationml/2006/ole">
            <p:oleObj spid="_x0000_s38915" name="Equation" r:id="rId6" imgW="2361960" imgH="1422360" progId="Equation.3">
              <p:embed/>
            </p:oleObj>
          </a:graphicData>
        </a:graphic>
      </p:graphicFrame>
      <p:sp>
        <p:nvSpPr>
          <p:cNvPr id="46" name="Text Box 61"/>
          <p:cNvSpPr txBox="1">
            <a:spLocks noChangeArrowheads="1"/>
          </p:cNvSpPr>
          <p:nvPr/>
        </p:nvSpPr>
        <p:spPr bwMode="auto">
          <a:xfrm>
            <a:off x="7439025" y="2758288"/>
            <a:ext cx="529298" cy="203988"/>
          </a:xfrm>
          <a:prstGeom prst="rect">
            <a:avLst/>
          </a:prstGeom>
          <a:noFill/>
          <a:ln w="12700">
            <a:noFill/>
            <a:miter lim="800000"/>
            <a:headEnd/>
            <a:tailEnd/>
          </a:ln>
        </p:spPr>
        <p:txBody>
          <a:bodyPr lIns="20305" tIns="20305" rIns="20305" bIns="20305"/>
          <a:lstStyle/>
          <a:p>
            <a:pPr algn="ctr" eaLnBrk="0" hangingPunct="0"/>
            <a:r>
              <a:rPr lang="el-GR" sz="1200" b="1" i="1" dirty="0" smtClean="0">
                <a:solidFill>
                  <a:schemeClr val="bg1"/>
                </a:solidFill>
                <a:latin typeface="Arial" charset="0"/>
                <a:ea typeface="Times New Roman" pitchFamily="18" charset="0"/>
              </a:rPr>
              <a:t>µ</a:t>
            </a:r>
            <a:endParaRPr lang="el-GR" sz="2600" baseline="-25000" dirty="0" smtClean="0">
              <a:solidFill>
                <a:schemeClr val="bg1"/>
              </a:solidFill>
              <a:latin typeface="Tahoma" pitchFamily="34" charset="0"/>
              <a:ea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6"/>
          <p:cNvPicPr>
            <a:picLocks noChangeAspect="1" noChangeArrowheads="1"/>
          </p:cNvPicPr>
          <p:nvPr/>
        </p:nvPicPr>
        <p:blipFill>
          <a:blip r:embed="rId3" cstate="print"/>
          <a:srcRect l="40686" t="30690" r="22851" b="21096"/>
          <a:stretch>
            <a:fillRect/>
          </a:stretch>
        </p:blipFill>
        <p:spPr bwMode="auto">
          <a:xfrm>
            <a:off x="6133761" y="2422946"/>
            <a:ext cx="2162761" cy="2163458"/>
          </a:xfrm>
          <a:prstGeom prst="rect">
            <a:avLst/>
          </a:prstGeom>
          <a:noFill/>
          <a:ln w="9525">
            <a:noFill/>
            <a:miter lim="800000"/>
            <a:headEnd/>
            <a:tailEnd/>
          </a:ln>
        </p:spPr>
      </p:pic>
      <p:sp>
        <p:nvSpPr>
          <p:cNvPr id="6147" name="Rectangle 2"/>
          <p:cNvSpPr>
            <a:spLocks noGrp="1" noChangeArrowheads="1"/>
          </p:cNvSpPr>
          <p:nvPr>
            <p:ph type="title"/>
          </p:nvPr>
        </p:nvSpPr>
        <p:spPr>
          <a:xfrm>
            <a:off x="228600" y="145631"/>
            <a:ext cx="6942138" cy="756489"/>
          </a:xfrm>
        </p:spPr>
        <p:txBody>
          <a:bodyPr/>
          <a:lstStyle/>
          <a:p>
            <a:r>
              <a:rPr lang="en-US" b="1" dirty="0" smtClean="0"/>
              <a:t>Flight Dynamics Reference </a:t>
            </a:r>
            <a:r>
              <a:rPr lang="en-US" dirty="0" smtClean="0"/>
              <a:t/>
            </a:r>
            <a:br>
              <a:rPr lang="en-US" dirty="0" smtClean="0"/>
            </a:br>
            <a:r>
              <a:rPr lang="en-US" sz="2400" dirty="0" smtClean="0"/>
              <a:t>Coordinate Frame Definitions</a:t>
            </a:r>
            <a:endParaRPr lang="en-US" dirty="0" smtClean="0"/>
          </a:p>
        </p:txBody>
      </p:sp>
      <p:sp>
        <p:nvSpPr>
          <p:cNvPr id="6149" name="Rectangle 80"/>
          <p:cNvSpPr>
            <a:spLocks noChangeArrowheads="1"/>
          </p:cNvSpPr>
          <p:nvPr/>
        </p:nvSpPr>
        <p:spPr bwMode="auto">
          <a:xfrm>
            <a:off x="0" y="0"/>
            <a:ext cx="9144000" cy="457200"/>
          </a:xfrm>
          <a:prstGeom prst="rect">
            <a:avLst/>
          </a:prstGeom>
          <a:noFill/>
          <a:ln w="19050">
            <a:noFill/>
            <a:miter lim="800000"/>
            <a:headEnd/>
            <a:tailEnd/>
          </a:ln>
        </p:spPr>
        <p:txBody>
          <a:bodyPr wrap="none" anchor="ctr">
            <a:spAutoFit/>
          </a:bodyPr>
          <a:lstStyle/>
          <a:p>
            <a:pPr eaLnBrk="0" hangingPunct="0"/>
            <a:endParaRPr lang="en-US" sz="2600" smtClean="0">
              <a:solidFill>
                <a:srgbClr val="000000"/>
              </a:solidFill>
              <a:latin typeface="Tahoma" pitchFamily="34" charset="0"/>
              <a:cs typeface="+mn-cs"/>
            </a:endParaRPr>
          </a:p>
        </p:txBody>
      </p:sp>
      <p:sp>
        <p:nvSpPr>
          <p:cNvPr id="6154" name="Line 71"/>
          <p:cNvSpPr>
            <a:spLocks noChangeShapeType="1"/>
          </p:cNvSpPr>
          <p:nvPr/>
        </p:nvSpPr>
        <p:spPr bwMode="auto">
          <a:xfrm flipV="1">
            <a:off x="7307108" y="1620682"/>
            <a:ext cx="944872" cy="1972181"/>
          </a:xfrm>
          <a:prstGeom prst="line">
            <a:avLst/>
          </a:prstGeom>
          <a:noFill/>
          <a:ln w="12700">
            <a:pattFill prst="pct25">
              <a:fgClr>
                <a:srgbClr val="000000"/>
              </a:fgClr>
              <a:bgClr>
                <a:srgbClr val="FFFFFF"/>
              </a:bgClr>
            </a:pattFill>
            <a:round/>
            <a:headEnd/>
            <a:tailEnd/>
          </a:ln>
        </p:spPr>
        <p:txBody>
          <a:bodyPr/>
          <a:lstStyle/>
          <a:p>
            <a:endParaRPr lang="en-US" sz="2600" smtClean="0">
              <a:solidFill>
                <a:srgbClr val="000000"/>
              </a:solidFill>
              <a:latin typeface="Tahoma" pitchFamily="34" charset="0"/>
              <a:cs typeface="+mn-cs"/>
            </a:endParaRPr>
          </a:p>
        </p:txBody>
      </p:sp>
      <p:sp>
        <p:nvSpPr>
          <p:cNvPr id="6155" name="Line 70"/>
          <p:cNvSpPr>
            <a:spLocks noChangeShapeType="1"/>
          </p:cNvSpPr>
          <p:nvPr/>
        </p:nvSpPr>
        <p:spPr bwMode="auto">
          <a:xfrm flipV="1">
            <a:off x="7191375" y="1706563"/>
            <a:ext cx="0" cy="1754187"/>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6156" name="Line 69"/>
          <p:cNvSpPr>
            <a:spLocks noChangeShapeType="1"/>
          </p:cNvSpPr>
          <p:nvPr/>
        </p:nvSpPr>
        <p:spPr bwMode="auto">
          <a:xfrm>
            <a:off x="7200900" y="3460749"/>
            <a:ext cx="1514222" cy="415336"/>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6157" name="Arc 68"/>
          <p:cNvSpPr>
            <a:spLocks/>
          </p:cNvSpPr>
          <p:nvPr/>
        </p:nvSpPr>
        <p:spPr bwMode="auto">
          <a:xfrm rot="17247363" flipH="1" flipV="1">
            <a:off x="7232362" y="3339005"/>
            <a:ext cx="668094" cy="287297"/>
          </a:xfrm>
          <a:custGeom>
            <a:avLst/>
            <a:gdLst>
              <a:gd name="T0" fmla="*/ 0 w 31092"/>
              <a:gd name="T1" fmla="*/ 2147483647 h 21600"/>
              <a:gd name="T2" fmla="*/ 2147483647 w 31092"/>
              <a:gd name="T3" fmla="*/ 2147483647 h 21600"/>
              <a:gd name="T4" fmla="*/ 2147483647 w 31092"/>
              <a:gd name="T5" fmla="*/ 2147483647 h 21600"/>
              <a:gd name="T6" fmla="*/ 0 60000 65536"/>
              <a:gd name="T7" fmla="*/ 0 60000 65536"/>
              <a:gd name="T8" fmla="*/ 0 60000 65536"/>
              <a:gd name="T9" fmla="*/ 0 w 31092"/>
              <a:gd name="T10" fmla="*/ 0 h 21600"/>
              <a:gd name="T11" fmla="*/ 31092 w 31092"/>
              <a:gd name="T12" fmla="*/ 21600 h 21600"/>
            </a:gdLst>
            <a:ahLst/>
            <a:cxnLst>
              <a:cxn ang="T6">
                <a:pos x="T0" y="T1"/>
              </a:cxn>
              <a:cxn ang="T7">
                <a:pos x="T2" y="T3"/>
              </a:cxn>
              <a:cxn ang="T8">
                <a:pos x="T4" y="T5"/>
              </a:cxn>
            </a:cxnLst>
            <a:rect l="T9" t="T10" r="T11" b="T12"/>
            <a:pathLst>
              <a:path w="31092" h="21600" fill="none" extrusionOk="0">
                <a:moveTo>
                  <a:pt x="0" y="17534"/>
                </a:moveTo>
                <a:cubicBezTo>
                  <a:pt x="1950" y="7357"/>
                  <a:pt x="10852" y="-1"/>
                  <a:pt x="21214" y="0"/>
                </a:cubicBezTo>
                <a:cubicBezTo>
                  <a:pt x="24649" y="0"/>
                  <a:pt x="28036" y="819"/>
                  <a:pt x="31091" y="2391"/>
                </a:cubicBezTo>
              </a:path>
              <a:path w="31092" h="21600" stroke="0" extrusionOk="0">
                <a:moveTo>
                  <a:pt x="0" y="17534"/>
                </a:moveTo>
                <a:cubicBezTo>
                  <a:pt x="1950" y="7357"/>
                  <a:pt x="10852" y="-1"/>
                  <a:pt x="21214" y="0"/>
                </a:cubicBezTo>
                <a:cubicBezTo>
                  <a:pt x="24649" y="0"/>
                  <a:pt x="28036" y="819"/>
                  <a:pt x="31091" y="2391"/>
                </a:cubicBezTo>
                <a:lnTo>
                  <a:pt x="21214" y="21600"/>
                </a:lnTo>
                <a:close/>
              </a:path>
            </a:pathLst>
          </a:custGeom>
          <a:noFill/>
          <a:ln w="19050">
            <a:solidFill>
              <a:schemeClr val="bg1"/>
            </a:solidFill>
            <a:round/>
            <a:headEnd type="triangle" w="med" len="med"/>
            <a:tailEnd/>
          </a:ln>
        </p:spPr>
        <p:txBody>
          <a:bodyPr lIns="27432" tIns="27432" rIns="27432" bIns="27432" anchor="ctr"/>
          <a:lstStyle/>
          <a:p>
            <a:endParaRPr lang="en-US" sz="2600" smtClean="0">
              <a:solidFill>
                <a:srgbClr val="000000"/>
              </a:solidFill>
              <a:latin typeface="Tahoma" pitchFamily="34" charset="0"/>
              <a:cs typeface="+mn-cs"/>
            </a:endParaRPr>
          </a:p>
        </p:txBody>
      </p:sp>
      <p:sp>
        <p:nvSpPr>
          <p:cNvPr id="6158" name="Line 67"/>
          <p:cNvSpPr>
            <a:spLocks noChangeShapeType="1"/>
          </p:cNvSpPr>
          <p:nvPr/>
        </p:nvSpPr>
        <p:spPr bwMode="auto">
          <a:xfrm>
            <a:off x="7191376" y="3449638"/>
            <a:ext cx="730728" cy="928154"/>
          </a:xfrm>
          <a:prstGeom prst="line">
            <a:avLst/>
          </a:prstGeom>
          <a:noFill/>
          <a:ln w="12700">
            <a:pattFill prst="pct25">
              <a:fgClr>
                <a:srgbClr val="000000"/>
              </a:fgClr>
              <a:bgClr>
                <a:srgbClr val="FFFFFF"/>
              </a:bgClr>
            </a:pattFill>
            <a:round/>
            <a:headEnd/>
            <a:tailEnd/>
          </a:ln>
        </p:spPr>
        <p:txBody>
          <a:bodyPr/>
          <a:lstStyle/>
          <a:p>
            <a:endParaRPr lang="en-US" sz="2600" smtClean="0">
              <a:solidFill>
                <a:srgbClr val="000000"/>
              </a:solidFill>
              <a:latin typeface="Tahoma" pitchFamily="34" charset="0"/>
              <a:cs typeface="+mn-cs"/>
            </a:endParaRPr>
          </a:p>
        </p:txBody>
      </p:sp>
      <p:sp>
        <p:nvSpPr>
          <p:cNvPr id="6159" name="Text Box 66"/>
          <p:cNvSpPr txBox="1">
            <a:spLocks noChangeArrowheads="1"/>
          </p:cNvSpPr>
          <p:nvPr/>
        </p:nvSpPr>
        <p:spPr bwMode="auto">
          <a:xfrm>
            <a:off x="5897463" y="3729810"/>
            <a:ext cx="347663"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x</a:t>
            </a:r>
            <a:r>
              <a:rPr lang="en-US" sz="1200" b="1" baseline="-30000" dirty="0" err="1" smtClean="0">
                <a:solidFill>
                  <a:srgbClr val="000000"/>
                </a:solidFill>
                <a:latin typeface="Arial" charset="0"/>
                <a:ea typeface="Times New Roman" pitchFamily="18" charset="0"/>
              </a:rPr>
              <a:t>f</a:t>
            </a:r>
            <a:endParaRPr lang="en-US" sz="2600" dirty="0" smtClean="0">
              <a:solidFill>
                <a:srgbClr val="000000"/>
              </a:solidFill>
              <a:latin typeface="Tahoma" pitchFamily="34" charset="0"/>
              <a:ea typeface="Times New Roman" pitchFamily="18" charset="0"/>
            </a:endParaRPr>
          </a:p>
        </p:txBody>
      </p:sp>
      <p:sp>
        <p:nvSpPr>
          <p:cNvPr id="6160" name="Text Box 65"/>
          <p:cNvSpPr txBox="1">
            <a:spLocks noChangeArrowheads="1"/>
          </p:cNvSpPr>
          <p:nvPr/>
        </p:nvSpPr>
        <p:spPr bwMode="auto">
          <a:xfrm>
            <a:off x="8377853" y="3857108"/>
            <a:ext cx="400387" cy="280552"/>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f</a:t>
            </a:r>
            <a:endParaRPr lang="en-US" sz="2600" dirty="0" smtClean="0">
              <a:solidFill>
                <a:srgbClr val="000000"/>
              </a:solidFill>
              <a:latin typeface="Tahoma" pitchFamily="34" charset="0"/>
              <a:ea typeface="Times New Roman" pitchFamily="18" charset="0"/>
            </a:endParaRPr>
          </a:p>
        </p:txBody>
      </p:sp>
      <p:sp>
        <p:nvSpPr>
          <p:cNvPr id="6161" name="Text Box 64"/>
          <p:cNvSpPr txBox="1">
            <a:spLocks noChangeArrowheads="1"/>
          </p:cNvSpPr>
          <p:nvPr/>
        </p:nvSpPr>
        <p:spPr bwMode="auto">
          <a:xfrm>
            <a:off x="6959152" y="1484313"/>
            <a:ext cx="452480"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f</a:t>
            </a:r>
            <a:endParaRPr lang="en-US" sz="2600" dirty="0" smtClean="0">
              <a:solidFill>
                <a:srgbClr val="000000"/>
              </a:solidFill>
              <a:latin typeface="Tahoma" pitchFamily="34" charset="0"/>
              <a:ea typeface="Times New Roman" pitchFamily="18" charset="0"/>
            </a:endParaRPr>
          </a:p>
        </p:txBody>
      </p:sp>
      <p:sp>
        <p:nvSpPr>
          <p:cNvPr id="6162" name="Text Box 63"/>
          <p:cNvSpPr txBox="1">
            <a:spLocks noChangeArrowheads="1"/>
          </p:cNvSpPr>
          <p:nvPr/>
        </p:nvSpPr>
        <p:spPr bwMode="auto">
          <a:xfrm>
            <a:off x="8385175" y="1339850"/>
            <a:ext cx="407988"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NED</a:t>
            </a:r>
            <a:endParaRPr lang="en-US" sz="2600" dirty="0" smtClean="0">
              <a:solidFill>
                <a:srgbClr val="000000"/>
              </a:solidFill>
              <a:latin typeface="Tahoma" pitchFamily="34" charset="0"/>
              <a:ea typeface="Times New Roman" pitchFamily="18" charset="0"/>
            </a:endParaRPr>
          </a:p>
        </p:txBody>
      </p:sp>
      <p:sp>
        <p:nvSpPr>
          <p:cNvPr id="6163" name="Text Box 62"/>
          <p:cNvSpPr txBox="1">
            <a:spLocks noChangeArrowheads="1"/>
          </p:cNvSpPr>
          <p:nvPr/>
        </p:nvSpPr>
        <p:spPr bwMode="auto">
          <a:xfrm>
            <a:off x="6969154" y="4059925"/>
            <a:ext cx="538163" cy="219075"/>
          </a:xfrm>
          <a:prstGeom prst="rect">
            <a:avLst/>
          </a:prstGeom>
          <a:noFill/>
          <a:ln w="12700">
            <a:noFill/>
            <a:miter lim="800000"/>
            <a:headEnd/>
            <a:tailEnd/>
          </a:ln>
        </p:spPr>
        <p:txBody>
          <a:bodyPr lIns="20305" tIns="20305" rIns="20305" bIns="20305"/>
          <a:lstStyle/>
          <a:p>
            <a:pPr algn="ctr" eaLnBrk="0" hangingPunct="0"/>
            <a:r>
              <a:rPr lang="en-US" sz="1200" b="1" i="1" dirty="0" err="1" smtClean="0">
                <a:solidFill>
                  <a:srgbClr val="FFFFFF"/>
                </a:solidFill>
                <a:latin typeface="Arial" charset="0"/>
                <a:ea typeface="Times New Roman" pitchFamily="18" charset="0"/>
              </a:rPr>
              <a:t>l</a:t>
            </a:r>
            <a:r>
              <a:rPr lang="en-US" sz="1200" b="1" i="1" baseline="-30000" dirty="0" err="1" smtClean="0">
                <a:solidFill>
                  <a:srgbClr val="FFFFFF"/>
                </a:solidFill>
                <a:latin typeface="Arial" charset="0"/>
                <a:ea typeface="Times New Roman" pitchFamily="18" charset="0"/>
              </a:rPr>
              <a:t>G</a:t>
            </a:r>
            <a:endParaRPr lang="en-US" sz="2600" dirty="0" smtClean="0">
              <a:solidFill>
                <a:srgbClr val="FFFFFF"/>
              </a:solidFill>
              <a:latin typeface="Tahoma" pitchFamily="34" charset="0"/>
              <a:ea typeface="Times New Roman" pitchFamily="18" charset="0"/>
            </a:endParaRPr>
          </a:p>
        </p:txBody>
      </p:sp>
      <p:sp>
        <p:nvSpPr>
          <p:cNvPr id="6164" name="Text Box 61"/>
          <p:cNvSpPr txBox="1">
            <a:spLocks noChangeArrowheads="1"/>
          </p:cNvSpPr>
          <p:nvPr/>
        </p:nvSpPr>
        <p:spPr bwMode="auto">
          <a:xfrm>
            <a:off x="7647331" y="3591407"/>
            <a:ext cx="334962" cy="219075"/>
          </a:xfrm>
          <a:prstGeom prst="rect">
            <a:avLst/>
          </a:prstGeom>
          <a:noFill/>
          <a:ln w="12700">
            <a:noFill/>
            <a:miter lim="800000"/>
            <a:headEnd/>
            <a:tailEnd/>
          </a:ln>
        </p:spPr>
        <p:txBody>
          <a:bodyPr lIns="20305" tIns="20305" rIns="20305" bIns="20305"/>
          <a:lstStyle/>
          <a:p>
            <a:pPr algn="ctr" eaLnBrk="0" hangingPunct="0"/>
            <a:r>
              <a:rPr lang="el-GR" sz="1200" dirty="0" smtClean="0">
                <a:solidFill>
                  <a:schemeClr val="bg1"/>
                </a:solidFill>
                <a:latin typeface="Tahoma"/>
              </a:rPr>
              <a:t>φ</a:t>
            </a:r>
            <a:r>
              <a:rPr lang="en-US" sz="1200" baseline="-25000" dirty="0" smtClean="0">
                <a:solidFill>
                  <a:schemeClr val="bg1"/>
                </a:solidFill>
                <a:latin typeface="Tahoma"/>
              </a:rPr>
              <a:t>GD</a:t>
            </a:r>
            <a:endParaRPr lang="el-GR" sz="2600" dirty="0" smtClean="0">
              <a:solidFill>
                <a:schemeClr val="bg1"/>
              </a:solidFill>
              <a:latin typeface="Tahoma" pitchFamily="34" charset="0"/>
              <a:ea typeface="Times New Roman" pitchFamily="18" charset="0"/>
            </a:endParaRPr>
          </a:p>
        </p:txBody>
      </p:sp>
      <p:sp>
        <p:nvSpPr>
          <p:cNvPr id="6165" name="Text Box 60"/>
          <p:cNvSpPr txBox="1">
            <a:spLocks noChangeArrowheads="1"/>
          </p:cNvSpPr>
          <p:nvPr/>
        </p:nvSpPr>
        <p:spPr bwMode="auto">
          <a:xfrm>
            <a:off x="7694613" y="1333500"/>
            <a:ext cx="373062"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x</a:t>
            </a:r>
            <a:r>
              <a:rPr lang="en-US" sz="1200" b="1" baseline="-30000" dirty="0" err="1" smtClean="0">
                <a:solidFill>
                  <a:srgbClr val="000000"/>
                </a:solidFill>
                <a:latin typeface="Arial" charset="0"/>
                <a:ea typeface="Times New Roman" pitchFamily="18" charset="0"/>
              </a:rPr>
              <a:t>NED</a:t>
            </a:r>
            <a:endParaRPr lang="en-US" sz="2600" dirty="0" smtClean="0">
              <a:solidFill>
                <a:srgbClr val="000000"/>
              </a:solidFill>
              <a:latin typeface="Tahoma" pitchFamily="34" charset="0"/>
              <a:ea typeface="Times New Roman" pitchFamily="18" charset="0"/>
            </a:endParaRPr>
          </a:p>
        </p:txBody>
      </p:sp>
      <p:sp>
        <p:nvSpPr>
          <p:cNvPr id="6166" name="Text Box 59"/>
          <p:cNvSpPr txBox="1">
            <a:spLocks noChangeArrowheads="1"/>
          </p:cNvSpPr>
          <p:nvPr/>
        </p:nvSpPr>
        <p:spPr bwMode="auto">
          <a:xfrm>
            <a:off x="8116888" y="1854200"/>
            <a:ext cx="425450"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NED</a:t>
            </a:r>
            <a:endParaRPr lang="en-US" sz="2600" dirty="0" smtClean="0">
              <a:solidFill>
                <a:srgbClr val="000000"/>
              </a:solidFill>
              <a:latin typeface="Tahoma" pitchFamily="34" charset="0"/>
              <a:ea typeface="Times New Roman" pitchFamily="18" charset="0"/>
            </a:endParaRPr>
          </a:p>
        </p:txBody>
      </p:sp>
      <p:sp>
        <p:nvSpPr>
          <p:cNvPr id="6168" name="Text Box 57"/>
          <p:cNvSpPr txBox="1">
            <a:spLocks noChangeArrowheads="1"/>
          </p:cNvSpPr>
          <p:nvPr/>
        </p:nvSpPr>
        <p:spPr bwMode="auto">
          <a:xfrm>
            <a:off x="6797675" y="1724025"/>
            <a:ext cx="403225" cy="354013"/>
          </a:xfrm>
          <a:prstGeom prst="rect">
            <a:avLst/>
          </a:prstGeom>
          <a:noFill/>
          <a:ln w="12700">
            <a:noFill/>
            <a:miter lim="800000"/>
            <a:headEnd/>
            <a:tailEnd/>
          </a:ln>
        </p:spPr>
        <p:txBody>
          <a:bodyPr lIns="20305" tIns="20305" rIns="20305" bIns="20305"/>
          <a:lstStyle/>
          <a:p>
            <a:pPr algn="ctr" eaLnBrk="0" hangingPunct="0"/>
            <a:r>
              <a:rPr lang="en-US" sz="1000" b="1" dirty="0" smtClean="0">
                <a:solidFill>
                  <a:srgbClr val="000000"/>
                </a:solidFill>
                <a:latin typeface="Arial" charset="0"/>
                <a:ea typeface="Times New Roman" pitchFamily="18" charset="0"/>
              </a:rPr>
              <a:t>North Pole</a:t>
            </a:r>
            <a:endParaRPr lang="en-US" sz="2600" dirty="0" smtClean="0">
              <a:solidFill>
                <a:srgbClr val="000000"/>
              </a:solidFill>
              <a:latin typeface="Tahoma" pitchFamily="34" charset="0"/>
              <a:ea typeface="Times New Roman" pitchFamily="18" charset="0"/>
            </a:endParaRPr>
          </a:p>
        </p:txBody>
      </p:sp>
      <p:sp>
        <p:nvSpPr>
          <p:cNvPr id="6170" name="Text Box 55"/>
          <p:cNvSpPr txBox="1">
            <a:spLocks noChangeArrowheads="1"/>
          </p:cNvSpPr>
          <p:nvPr/>
        </p:nvSpPr>
        <p:spPr bwMode="auto">
          <a:xfrm>
            <a:off x="5577535" y="4101819"/>
            <a:ext cx="862012" cy="352425"/>
          </a:xfrm>
          <a:prstGeom prst="rect">
            <a:avLst/>
          </a:prstGeom>
          <a:noFill/>
          <a:ln w="12700">
            <a:noFill/>
            <a:miter lim="800000"/>
            <a:headEnd/>
            <a:tailEnd/>
          </a:ln>
        </p:spPr>
        <p:txBody>
          <a:bodyPr lIns="20305" tIns="20305" rIns="20305" bIns="20305"/>
          <a:lstStyle/>
          <a:p>
            <a:pPr algn="ctr" eaLnBrk="0" hangingPunct="0"/>
            <a:r>
              <a:rPr lang="en-US" sz="800" b="1" dirty="0" smtClean="0">
                <a:solidFill>
                  <a:srgbClr val="000000"/>
                </a:solidFill>
                <a:latin typeface="Arial" charset="0"/>
                <a:ea typeface="Times New Roman" pitchFamily="18" charset="0"/>
              </a:rPr>
              <a:t>Greenwich Meridian (Earth)</a:t>
            </a:r>
            <a:endParaRPr lang="en-US" sz="2000" dirty="0" smtClean="0">
              <a:solidFill>
                <a:srgbClr val="000000"/>
              </a:solidFill>
              <a:latin typeface="Tahoma" pitchFamily="34" charset="0"/>
              <a:ea typeface="Times New Roman" pitchFamily="18" charset="0"/>
            </a:endParaRPr>
          </a:p>
        </p:txBody>
      </p:sp>
      <p:sp>
        <p:nvSpPr>
          <p:cNvPr id="6171" name="Oval 54"/>
          <p:cNvSpPr>
            <a:spLocks noChangeAspect="1" noChangeArrowheads="1"/>
          </p:cNvSpPr>
          <p:nvPr/>
        </p:nvSpPr>
        <p:spPr bwMode="auto">
          <a:xfrm>
            <a:off x="8224838" y="1576388"/>
            <a:ext cx="55562" cy="79375"/>
          </a:xfrm>
          <a:prstGeom prst="ellipse">
            <a:avLst/>
          </a:prstGeom>
          <a:solidFill>
            <a:srgbClr val="000000"/>
          </a:solidFill>
          <a:ln w="12700">
            <a:solidFill>
              <a:srgbClr val="000000"/>
            </a:solidFill>
            <a:round/>
            <a:headEnd/>
            <a:tailEnd/>
          </a:ln>
        </p:spPr>
        <p:txBody>
          <a:bodyPr lIns="27432" tIns="27432" rIns="27432" bIns="27432" anchor="ctr"/>
          <a:lstStyle/>
          <a:p>
            <a:endParaRPr lang="en-US" sz="2600" smtClean="0">
              <a:solidFill>
                <a:srgbClr val="000000"/>
              </a:solidFill>
              <a:latin typeface="Tahoma" pitchFamily="34" charset="0"/>
              <a:cs typeface="+mn-cs"/>
            </a:endParaRPr>
          </a:p>
        </p:txBody>
      </p:sp>
      <p:sp>
        <p:nvSpPr>
          <p:cNvPr id="6172" name="Line 53"/>
          <p:cNvSpPr>
            <a:spLocks noChangeShapeType="1"/>
          </p:cNvSpPr>
          <p:nvPr/>
        </p:nvSpPr>
        <p:spPr bwMode="auto">
          <a:xfrm flipH="1">
            <a:off x="8110538" y="1641475"/>
            <a:ext cx="133350" cy="296863"/>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6173" name="Line 52"/>
          <p:cNvSpPr>
            <a:spLocks noChangeShapeType="1"/>
          </p:cNvSpPr>
          <p:nvPr/>
        </p:nvSpPr>
        <p:spPr bwMode="auto">
          <a:xfrm flipH="1" flipV="1">
            <a:off x="8021638" y="1452563"/>
            <a:ext cx="212725" cy="144462"/>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6174" name="Line 51"/>
          <p:cNvSpPr>
            <a:spLocks noChangeShapeType="1"/>
          </p:cNvSpPr>
          <p:nvPr/>
        </p:nvSpPr>
        <p:spPr bwMode="auto">
          <a:xfrm flipV="1">
            <a:off x="8261350" y="1495425"/>
            <a:ext cx="150813" cy="101600"/>
          </a:xfrm>
          <a:prstGeom prst="line">
            <a:avLst/>
          </a:prstGeom>
          <a:noFill/>
          <a:ln w="12700">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6184" name="Text Box 41"/>
          <p:cNvSpPr txBox="1">
            <a:spLocks noChangeArrowheads="1"/>
          </p:cNvSpPr>
          <p:nvPr/>
        </p:nvSpPr>
        <p:spPr bwMode="auto">
          <a:xfrm>
            <a:off x="8189373" y="3374765"/>
            <a:ext cx="744234" cy="352425"/>
          </a:xfrm>
          <a:prstGeom prst="rect">
            <a:avLst/>
          </a:prstGeom>
          <a:noFill/>
          <a:ln w="12700">
            <a:noFill/>
            <a:miter lim="800000"/>
            <a:headEnd/>
            <a:tailEnd/>
          </a:ln>
        </p:spPr>
        <p:txBody>
          <a:bodyPr lIns="20305" tIns="20305" rIns="20305" bIns="20305"/>
          <a:lstStyle/>
          <a:p>
            <a:pPr algn="ctr" eaLnBrk="0" hangingPunct="0"/>
            <a:r>
              <a:rPr lang="en-US" sz="900" b="1" dirty="0" smtClean="0">
                <a:solidFill>
                  <a:srgbClr val="000000"/>
                </a:solidFill>
                <a:latin typeface="Arial" charset="0"/>
                <a:ea typeface="Times New Roman" pitchFamily="18" charset="0"/>
              </a:rPr>
              <a:t>Equatorial </a:t>
            </a:r>
          </a:p>
          <a:p>
            <a:pPr algn="ctr" eaLnBrk="0" hangingPunct="0"/>
            <a:r>
              <a:rPr lang="en-US" sz="900" b="1" dirty="0" smtClean="0">
                <a:solidFill>
                  <a:srgbClr val="000000"/>
                </a:solidFill>
                <a:latin typeface="Arial" charset="0"/>
                <a:ea typeface="Times New Roman" pitchFamily="18" charset="0"/>
              </a:rPr>
              <a:t>Plane</a:t>
            </a:r>
            <a:endParaRPr lang="en-US" sz="2400" dirty="0" smtClean="0">
              <a:solidFill>
                <a:srgbClr val="000000"/>
              </a:solidFill>
              <a:latin typeface="Tahoma" pitchFamily="34" charset="0"/>
              <a:ea typeface="Times New Roman" pitchFamily="18" charset="0"/>
            </a:endParaRPr>
          </a:p>
        </p:txBody>
      </p:sp>
      <p:sp>
        <p:nvSpPr>
          <p:cNvPr id="6186" name="Line 76"/>
          <p:cNvSpPr>
            <a:spLocks noChangeShapeType="1"/>
          </p:cNvSpPr>
          <p:nvPr/>
        </p:nvSpPr>
        <p:spPr bwMode="auto">
          <a:xfrm flipH="1">
            <a:off x="5963830" y="3449639"/>
            <a:ext cx="1245008" cy="555920"/>
          </a:xfrm>
          <a:prstGeom prst="line">
            <a:avLst/>
          </a:prstGeom>
          <a:noFill/>
          <a:ln w="22225">
            <a:solidFill>
              <a:srgbClr val="000000"/>
            </a:solidFill>
            <a:round/>
            <a:headEnd/>
            <a:tailEnd type="triangle" w="med" len="med"/>
          </a:ln>
        </p:spPr>
        <p:txBody>
          <a:bodyPr/>
          <a:lstStyle/>
          <a:p>
            <a:endParaRPr lang="en-US" sz="2600" smtClean="0">
              <a:solidFill>
                <a:srgbClr val="000000"/>
              </a:solidFill>
              <a:latin typeface="Tahoma" pitchFamily="34" charset="0"/>
              <a:cs typeface="+mn-cs"/>
            </a:endParaRPr>
          </a:p>
        </p:txBody>
      </p:sp>
      <p:sp>
        <p:nvSpPr>
          <p:cNvPr id="90" name="Arc 89"/>
          <p:cNvSpPr/>
          <p:nvPr/>
        </p:nvSpPr>
        <p:spPr>
          <a:xfrm rot="10800000">
            <a:off x="6238959" y="3568587"/>
            <a:ext cx="1611765" cy="515859"/>
          </a:xfrm>
          <a:prstGeom prst="arc">
            <a:avLst>
              <a:gd name="adj1" fmla="val 11821896"/>
              <a:gd name="adj2" fmla="val 21192599"/>
            </a:avLst>
          </a:prstGeom>
          <a:ln w="254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600">
              <a:solidFill>
                <a:srgbClr val="000000"/>
              </a:solidFill>
            </a:endParaRPr>
          </a:p>
        </p:txBody>
      </p:sp>
      <p:sp>
        <p:nvSpPr>
          <p:cNvPr id="6189" name="Content Placeholder 2"/>
          <p:cNvSpPr>
            <a:spLocks noGrp="1"/>
          </p:cNvSpPr>
          <p:nvPr>
            <p:ph idx="1"/>
          </p:nvPr>
        </p:nvSpPr>
        <p:spPr>
          <a:xfrm>
            <a:off x="80963" y="1119188"/>
            <a:ext cx="5559425" cy="5246052"/>
          </a:xfrm>
        </p:spPr>
        <p:txBody>
          <a:bodyPr>
            <a:normAutofit/>
          </a:bodyPr>
          <a:lstStyle/>
          <a:p>
            <a:pPr marL="228600" lvl="0" indent="-228600" eaLnBrk="0" hangingPunct="0">
              <a:lnSpc>
                <a:spcPct val="85000"/>
              </a:lnSpc>
              <a:spcBef>
                <a:spcPct val="20000"/>
              </a:spcBef>
              <a:buFont typeface="Tahoma" pitchFamily="34" charset="0"/>
              <a:buChar char="•"/>
            </a:pPr>
            <a:r>
              <a:rPr lang="en-US" sz="1600" dirty="0" smtClean="0">
                <a:solidFill>
                  <a:srgbClr val="000000"/>
                </a:solidFill>
                <a:latin typeface="Tahoma"/>
                <a:cs typeface="+mn-cs"/>
              </a:rPr>
              <a:t>Spherical (LLA)</a:t>
            </a:r>
          </a:p>
          <a:p>
            <a:pPr marL="571500" lvl="1" indent="-228600" eaLnBrk="0" hangingPunct="0">
              <a:lnSpc>
                <a:spcPct val="85000"/>
              </a:lnSpc>
              <a:spcBef>
                <a:spcPct val="20000"/>
              </a:spcBef>
            </a:pPr>
            <a:r>
              <a:rPr lang="en-US" sz="1400" dirty="0" smtClean="0">
                <a:solidFill>
                  <a:srgbClr val="000000"/>
                </a:solidFill>
                <a:latin typeface="Tahoma"/>
              </a:rPr>
              <a:t>Origin: Central Body</a:t>
            </a:r>
          </a:p>
          <a:p>
            <a:pPr marL="571500" lvl="1" indent="-228600" eaLnBrk="0" hangingPunct="0">
              <a:lnSpc>
                <a:spcPct val="85000"/>
              </a:lnSpc>
              <a:spcBef>
                <a:spcPct val="20000"/>
              </a:spcBef>
            </a:pPr>
            <a:r>
              <a:rPr lang="el-GR" sz="1400" dirty="0" smtClean="0">
                <a:solidFill>
                  <a:srgbClr val="000000"/>
                </a:solidFill>
                <a:latin typeface="Tahoma"/>
                <a:ea typeface="Times New Roman" pitchFamily="18" charset="0"/>
                <a:cs typeface="Tahoma" pitchFamily="34" charset="0"/>
              </a:rPr>
              <a:t>δ </a:t>
            </a:r>
            <a:r>
              <a:rPr lang="en-US" sz="1400" dirty="0" smtClean="0">
                <a:solidFill>
                  <a:srgbClr val="000000"/>
                </a:solidFill>
                <a:latin typeface="Tahoma"/>
                <a:ea typeface="Times New Roman" pitchFamily="18" charset="0"/>
                <a:cs typeface="Tahoma" pitchFamily="34" charset="0"/>
              </a:rPr>
              <a:t>- </a:t>
            </a:r>
            <a:r>
              <a:rPr lang="en-US" sz="1400" dirty="0" smtClean="0">
                <a:solidFill>
                  <a:srgbClr val="000000"/>
                </a:solidFill>
                <a:latin typeface="Tahoma"/>
              </a:rPr>
              <a:t>Geocentric Latitude</a:t>
            </a:r>
            <a:r>
              <a:rPr lang="en-US" sz="1400" dirty="0" smtClean="0">
                <a:solidFill>
                  <a:srgbClr val="000000"/>
                </a:solidFill>
                <a:latin typeface="Tahoma"/>
                <a:ea typeface="Times New Roman" pitchFamily="18" charset="0"/>
                <a:cs typeface="Tahoma" pitchFamily="34" charset="0"/>
              </a:rPr>
              <a:t>: Angle between equatorial plane and a line from center of central body</a:t>
            </a:r>
            <a:endParaRPr lang="en-US" sz="1400" dirty="0" smtClean="0">
              <a:solidFill>
                <a:srgbClr val="000000"/>
              </a:solidFill>
              <a:latin typeface="Tahoma"/>
              <a:cs typeface="Tahoma" pitchFamily="34" charset="0"/>
            </a:endParaRPr>
          </a:p>
          <a:p>
            <a:pPr marL="571500" lvl="1" indent="-228600" eaLnBrk="0" hangingPunct="0">
              <a:lnSpc>
                <a:spcPct val="85000"/>
              </a:lnSpc>
              <a:spcBef>
                <a:spcPct val="20000"/>
              </a:spcBef>
            </a:pPr>
            <a:r>
              <a:rPr lang="el-GR" sz="1400" dirty="0" smtClean="0">
                <a:solidFill>
                  <a:srgbClr val="000000"/>
                </a:solidFill>
                <a:latin typeface="Tahoma"/>
              </a:rPr>
              <a:t>φ</a:t>
            </a:r>
            <a:r>
              <a:rPr lang="en-US" sz="1400" baseline="-25000" dirty="0" smtClean="0">
                <a:solidFill>
                  <a:srgbClr val="000000"/>
                </a:solidFill>
                <a:latin typeface="Tahoma"/>
              </a:rPr>
              <a:t>GD </a:t>
            </a:r>
            <a:r>
              <a:rPr lang="en-US" sz="1400" dirty="0" smtClean="0">
                <a:solidFill>
                  <a:srgbClr val="000000"/>
                </a:solidFill>
                <a:latin typeface="Tahoma"/>
              </a:rPr>
              <a:t> - Geodetic Latitude: Angle between the equatorial plane and a line that is normal to the reference ellipsoid</a:t>
            </a:r>
          </a:p>
          <a:p>
            <a:pPr marL="571500" lvl="1" indent="-228600" eaLnBrk="0" hangingPunct="0">
              <a:lnSpc>
                <a:spcPct val="85000"/>
              </a:lnSpc>
              <a:spcBef>
                <a:spcPct val="20000"/>
              </a:spcBef>
            </a:pPr>
            <a:r>
              <a:rPr lang="en-US" sz="1400" dirty="0" err="1" smtClean="0">
                <a:solidFill>
                  <a:srgbClr val="000000"/>
                </a:solidFill>
                <a:latin typeface="Tahoma"/>
              </a:rPr>
              <a:t>l</a:t>
            </a:r>
            <a:r>
              <a:rPr lang="en-US" sz="1400" baseline="-25000" dirty="0" err="1" smtClean="0">
                <a:solidFill>
                  <a:srgbClr val="000000"/>
                </a:solidFill>
                <a:latin typeface="Tahoma"/>
              </a:rPr>
              <a:t>G</a:t>
            </a:r>
            <a:r>
              <a:rPr lang="en-US" sz="1400" baseline="-25000" dirty="0" smtClean="0">
                <a:solidFill>
                  <a:srgbClr val="000000"/>
                </a:solidFill>
                <a:latin typeface="Tahoma"/>
              </a:rPr>
              <a:t> </a:t>
            </a:r>
            <a:r>
              <a:rPr lang="en-US" sz="1400" dirty="0" smtClean="0">
                <a:solidFill>
                  <a:srgbClr val="000000"/>
                </a:solidFill>
                <a:latin typeface="Tahoma"/>
              </a:rPr>
              <a:t>- Longitude: Angle from prime meridian (positive East)</a:t>
            </a:r>
            <a:endParaRPr lang="en-US" sz="1400" baseline="-25000" dirty="0" smtClean="0">
              <a:solidFill>
                <a:srgbClr val="000000"/>
              </a:solidFill>
              <a:latin typeface="Tahoma"/>
            </a:endParaRPr>
          </a:p>
          <a:p>
            <a:pPr marL="571500" lvl="1" indent="-228600" eaLnBrk="0" hangingPunct="0">
              <a:lnSpc>
                <a:spcPct val="85000"/>
              </a:lnSpc>
              <a:spcBef>
                <a:spcPct val="20000"/>
              </a:spcBef>
            </a:pPr>
            <a:r>
              <a:rPr lang="en-US" sz="1400" dirty="0" smtClean="0">
                <a:solidFill>
                  <a:srgbClr val="000000"/>
                </a:solidFill>
                <a:latin typeface="Tahoma"/>
              </a:rPr>
              <a:t>Altitude: Height above reference ellipsoid</a:t>
            </a:r>
          </a:p>
          <a:p>
            <a:pPr marL="571500" lvl="1" indent="-228600" eaLnBrk="0" hangingPunct="0">
              <a:lnSpc>
                <a:spcPct val="85000"/>
              </a:lnSpc>
              <a:spcBef>
                <a:spcPct val="20000"/>
              </a:spcBef>
            </a:pPr>
            <a:endParaRPr lang="en-US" sz="1400" dirty="0" smtClean="0">
              <a:solidFill>
                <a:srgbClr val="000000"/>
              </a:solidFill>
              <a:latin typeface="Tahoma"/>
            </a:endParaRPr>
          </a:p>
          <a:p>
            <a:pPr marL="228600" lvl="0" indent="-228600" eaLnBrk="0" hangingPunct="0">
              <a:lnSpc>
                <a:spcPct val="85000"/>
              </a:lnSpc>
              <a:spcBef>
                <a:spcPct val="20000"/>
              </a:spcBef>
              <a:buFont typeface="Tahoma" pitchFamily="34" charset="0"/>
              <a:buChar char="•"/>
            </a:pPr>
            <a:r>
              <a:rPr lang="en-US" sz="1600" dirty="0" smtClean="0">
                <a:solidFill>
                  <a:srgbClr val="000000"/>
                </a:solidFill>
                <a:latin typeface="Tahoma"/>
                <a:cs typeface="+mn-cs"/>
              </a:rPr>
              <a:t>North/East/Down (NED)</a:t>
            </a:r>
          </a:p>
          <a:p>
            <a:pPr marL="571500" lvl="1" indent="-228600" eaLnBrk="0" hangingPunct="0">
              <a:lnSpc>
                <a:spcPct val="85000"/>
              </a:lnSpc>
              <a:spcBef>
                <a:spcPct val="20000"/>
              </a:spcBef>
            </a:pPr>
            <a:r>
              <a:rPr lang="en-US" sz="1400" dirty="0" smtClean="0">
                <a:solidFill>
                  <a:srgbClr val="000000"/>
                </a:solidFill>
                <a:latin typeface="Tahoma"/>
              </a:rPr>
              <a:t>Right Handed System</a:t>
            </a:r>
          </a:p>
          <a:p>
            <a:pPr marL="571500" lvl="1" indent="-228600" eaLnBrk="0" hangingPunct="0">
              <a:lnSpc>
                <a:spcPct val="85000"/>
              </a:lnSpc>
              <a:spcBef>
                <a:spcPct val="20000"/>
              </a:spcBef>
            </a:pPr>
            <a:r>
              <a:rPr lang="en-US" sz="1400" dirty="0" smtClean="0">
                <a:solidFill>
                  <a:srgbClr val="000000"/>
                </a:solidFill>
                <a:latin typeface="Tahoma"/>
              </a:rPr>
              <a:t>Origin: Vehicle</a:t>
            </a:r>
          </a:p>
          <a:p>
            <a:pPr marL="571500" lvl="1" indent="-228600" eaLnBrk="0" hangingPunct="0">
              <a:lnSpc>
                <a:spcPct val="85000"/>
              </a:lnSpc>
              <a:spcBef>
                <a:spcPct val="20000"/>
              </a:spcBef>
            </a:pPr>
            <a:r>
              <a:rPr lang="en-US" sz="1400" dirty="0" smtClean="0">
                <a:solidFill>
                  <a:srgbClr val="000000"/>
                </a:solidFill>
                <a:latin typeface="Tahoma"/>
              </a:rPr>
              <a:t>X-axis (N): Always points towards North Pole</a:t>
            </a:r>
          </a:p>
          <a:p>
            <a:pPr marL="571500" lvl="1" indent="-228600" eaLnBrk="0" hangingPunct="0">
              <a:lnSpc>
                <a:spcPct val="85000"/>
              </a:lnSpc>
              <a:spcBef>
                <a:spcPct val="20000"/>
              </a:spcBef>
            </a:pPr>
            <a:r>
              <a:rPr lang="en-US" sz="1400" dirty="0" smtClean="0">
                <a:solidFill>
                  <a:srgbClr val="000000"/>
                </a:solidFill>
                <a:latin typeface="Tahoma"/>
              </a:rPr>
              <a:t>Y-axis (E): Points East</a:t>
            </a:r>
          </a:p>
          <a:p>
            <a:pPr marL="571500" lvl="1" indent="-228600" eaLnBrk="0" hangingPunct="0">
              <a:lnSpc>
                <a:spcPct val="85000"/>
              </a:lnSpc>
              <a:spcBef>
                <a:spcPct val="20000"/>
              </a:spcBef>
            </a:pPr>
            <a:r>
              <a:rPr lang="en-US" sz="1400" dirty="0" smtClean="0">
                <a:solidFill>
                  <a:srgbClr val="000000"/>
                </a:solidFill>
                <a:latin typeface="Tahoma"/>
              </a:rPr>
              <a:t>Z-axis (D): Points to Center of Central Body (nadir)</a:t>
            </a:r>
          </a:p>
          <a:p>
            <a:pPr marL="571500" lvl="1" indent="-228600" eaLnBrk="0" hangingPunct="0">
              <a:lnSpc>
                <a:spcPct val="85000"/>
              </a:lnSpc>
              <a:spcBef>
                <a:spcPct val="20000"/>
              </a:spcBef>
            </a:pPr>
            <a:endParaRPr lang="en-US" sz="1400" dirty="0" smtClean="0">
              <a:solidFill>
                <a:srgbClr val="000000"/>
              </a:solidFill>
              <a:latin typeface="Tahoma"/>
            </a:endParaRPr>
          </a:p>
        </p:txBody>
      </p:sp>
      <p:sp>
        <p:nvSpPr>
          <p:cNvPr id="94" name="Oval 93"/>
          <p:cNvSpPr/>
          <p:nvPr/>
        </p:nvSpPr>
        <p:spPr>
          <a:xfrm>
            <a:off x="6154738" y="5283200"/>
            <a:ext cx="1987550" cy="1174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600">
              <a:solidFill>
                <a:srgbClr val="FFFFFF"/>
              </a:solidFill>
            </a:endParaRPr>
          </a:p>
        </p:txBody>
      </p:sp>
      <p:cxnSp>
        <p:nvCxnSpPr>
          <p:cNvPr id="96" name="Straight Connector 95"/>
          <p:cNvCxnSpPr>
            <a:stCxn id="94" idx="0"/>
            <a:endCxn id="94" idx="4"/>
          </p:cNvCxnSpPr>
          <p:nvPr/>
        </p:nvCxnSpPr>
        <p:spPr>
          <a:xfrm rot="16200000" flipH="1">
            <a:off x="6561138" y="5870575"/>
            <a:ext cx="117475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4" idx="2"/>
            <a:endCxn id="94" idx="6"/>
          </p:cNvCxnSpPr>
          <p:nvPr/>
        </p:nvCxnSpPr>
        <p:spPr>
          <a:xfrm rot="10800000" flipH="1">
            <a:off x="6154738" y="5870575"/>
            <a:ext cx="198755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7145338" y="5041900"/>
            <a:ext cx="1079500" cy="8302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flipH="1" flipV="1">
            <a:off x="7445375" y="5095876"/>
            <a:ext cx="828675" cy="730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513638" y="5110163"/>
            <a:ext cx="677862" cy="623887"/>
          </a:xfrm>
          <a:prstGeom prst="line">
            <a:avLst/>
          </a:prstGeom>
          <a:ln w="127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2" name="Group 113"/>
          <p:cNvGrpSpPr>
            <a:grpSpLocks/>
          </p:cNvGrpSpPr>
          <p:nvPr/>
        </p:nvGrpSpPr>
        <p:grpSpPr bwMode="auto">
          <a:xfrm rot="2558589">
            <a:off x="7908925" y="5394325"/>
            <a:ext cx="104775" cy="101600"/>
            <a:chOff x="6877050" y="5317331"/>
            <a:chExt cx="126208" cy="154782"/>
          </a:xfrm>
        </p:grpSpPr>
        <p:cxnSp>
          <p:nvCxnSpPr>
            <p:cNvPr id="107" name="Straight Connector 106"/>
            <p:cNvCxnSpPr/>
            <p:nvPr/>
          </p:nvCxnSpPr>
          <p:spPr>
            <a:xfrm flipV="1">
              <a:off x="6866412" y="5325352"/>
              <a:ext cx="126208" cy="241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6925021" y="5394539"/>
              <a:ext cx="154782"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19" name="Arc 118"/>
          <p:cNvSpPr/>
          <p:nvPr/>
        </p:nvSpPr>
        <p:spPr>
          <a:xfrm>
            <a:off x="7637463" y="5610225"/>
            <a:ext cx="225425" cy="517525"/>
          </a:xfrm>
          <a:prstGeom prst="arc">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600">
              <a:solidFill>
                <a:srgbClr val="000000"/>
              </a:solidFill>
            </a:endParaRPr>
          </a:p>
        </p:txBody>
      </p:sp>
      <p:sp>
        <p:nvSpPr>
          <p:cNvPr id="120" name="Arc 119"/>
          <p:cNvSpPr/>
          <p:nvPr/>
        </p:nvSpPr>
        <p:spPr>
          <a:xfrm>
            <a:off x="7213600" y="5611813"/>
            <a:ext cx="225425" cy="517525"/>
          </a:xfrm>
          <a:prstGeom prst="arc">
            <a:avLst>
              <a:gd name="adj1" fmla="val 17410255"/>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600">
              <a:solidFill>
                <a:srgbClr val="000000"/>
              </a:solidFill>
            </a:endParaRPr>
          </a:p>
        </p:txBody>
      </p:sp>
      <p:sp>
        <p:nvSpPr>
          <p:cNvPr id="121" name="Text Box 49"/>
          <p:cNvSpPr txBox="1">
            <a:spLocks noChangeArrowheads="1"/>
          </p:cNvSpPr>
          <p:nvPr/>
        </p:nvSpPr>
        <p:spPr bwMode="auto">
          <a:xfrm>
            <a:off x="7180263" y="5480050"/>
            <a:ext cx="254000" cy="219075"/>
          </a:xfrm>
          <a:prstGeom prst="rect">
            <a:avLst/>
          </a:prstGeom>
          <a:noFill/>
          <a:ln w="12700">
            <a:noFill/>
            <a:miter lim="800000"/>
            <a:headEnd/>
            <a:tailEnd/>
          </a:ln>
        </p:spPr>
        <p:txBody>
          <a:bodyPr lIns="20305" tIns="20305" rIns="20305" bIns="20305"/>
          <a:lstStyle/>
          <a:p>
            <a:pPr algn="ctr" eaLnBrk="0" hangingPunct="0">
              <a:defRPr/>
            </a:pPr>
            <a:r>
              <a:rPr lang="el-GR" sz="1050" b="1" dirty="0">
                <a:solidFill>
                  <a:srgbClr val="000000"/>
                </a:solidFill>
                <a:latin typeface="Arial" pitchFamily="34" charset="0"/>
                <a:ea typeface="Times New Roman" pitchFamily="18" charset="0"/>
                <a:cs typeface="Arial" pitchFamily="34" charset="0"/>
              </a:rPr>
              <a:t>δ</a:t>
            </a:r>
            <a:endParaRPr lang="en-US" sz="2000" dirty="0">
              <a:solidFill>
                <a:srgbClr val="000000"/>
              </a:solidFill>
              <a:latin typeface="Tahoma" pitchFamily="34" charset="0"/>
              <a:cs typeface="+mn-cs"/>
            </a:endParaRPr>
          </a:p>
        </p:txBody>
      </p:sp>
      <p:sp>
        <p:nvSpPr>
          <p:cNvPr id="6200" name="Text Box 49"/>
          <p:cNvSpPr txBox="1">
            <a:spLocks noChangeArrowheads="1"/>
          </p:cNvSpPr>
          <p:nvPr/>
        </p:nvSpPr>
        <p:spPr bwMode="auto">
          <a:xfrm>
            <a:off x="7815263" y="5603875"/>
            <a:ext cx="254000" cy="219075"/>
          </a:xfrm>
          <a:prstGeom prst="rect">
            <a:avLst/>
          </a:prstGeom>
          <a:noFill/>
          <a:ln w="12700">
            <a:noFill/>
            <a:miter lim="800000"/>
            <a:headEnd/>
            <a:tailEnd/>
          </a:ln>
        </p:spPr>
        <p:txBody>
          <a:bodyPr lIns="20305" tIns="20305" rIns="20305" bIns="20305"/>
          <a:lstStyle/>
          <a:p>
            <a:pPr algn="ctr" eaLnBrk="0" hangingPunct="0"/>
            <a:endParaRPr lang="en-US" sz="2600" smtClean="0">
              <a:solidFill>
                <a:srgbClr val="000000"/>
              </a:solidFill>
              <a:latin typeface="Tahoma" pitchFamily="34" charset="0"/>
              <a:cs typeface="+mn-cs"/>
            </a:endParaRPr>
          </a:p>
        </p:txBody>
      </p:sp>
      <p:sp>
        <p:nvSpPr>
          <p:cNvPr id="123" name="Text Box 61"/>
          <p:cNvSpPr txBox="1">
            <a:spLocks noChangeArrowheads="1"/>
          </p:cNvSpPr>
          <p:nvPr/>
        </p:nvSpPr>
        <p:spPr bwMode="auto">
          <a:xfrm>
            <a:off x="7809230" y="5616575"/>
            <a:ext cx="334963" cy="219075"/>
          </a:xfrm>
          <a:prstGeom prst="rect">
            <a:avLst/>
          </a:prstGeom>
          <a:noFill/>
          <a:ln w="12700">
            <a:noFill/>
            <a:miter lim="800000"/>
            <a:headEnd/>
            <a:tailEnd/>
          </a:ln>
        </p:spPr>
        <p:txBody>
          <a:bodyPr lIns="20305" tIns="20305" rIns="20305" bIns="20305"/>
          <a:lstStyle/>
          <a:p>
            <a:pPr algn="ctr" eaLnBrk="0" hangingPunct="0">
              <a:defRPr/>
            </a:pPr>
            <a:r>
              <a:rPr lang="el-GR" sz="1050" dirty="0" smtClean="0">
                <a:solidFill>
                  <a:srgbClr val="000000"/>
                </a:solidFill>
                <a:latin typeface="Tahoma"/>
              </a:rPr>
              <a:t>φ</a:t>
            </a:r>
            <a:r>
              <a:rPr lang="en-US" sz="1050" baseline="-25000" dirty="0" smtClean="0">
                <a:solidFill>
                  <a:srgbClr val="000000"/>
                </a:solidFill>
                <a:latin typeface="Tahoma"/>
              </a:rPr>
              <a:t>GD</a:t>
            </a:r>
            <a:endParaRPr lang="el-GR" sz="2000" dirty="0">
              <a:solidFill>
                <a:srgbClr val="000000"/>
              </a:solidFill>
              <a:latin typeface="Tahoma" pitchFamily="34" charset="0"/>
              <a:cs typeface="+mn-cs"/>
            </a:endParaRPr>
          </a:p>
        </p:txBody>
      </p:sp>
      <p:cxnSp>
        <p:nvCxnSpPr>
          <p:cNvPr id="125" name="Straight Arrow Connector 124"/>
          <p:cNvCxnSpPr/>
          <p:nvPr/>
        </p:nvCxnSpPr>
        <p:spPr>
          <a:xfrm rot="5400000" flipH="1" flipV="1">
            <a:off x="8022432" y="5217319"/>
            <a:ext cx="366712" cy="3619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556"/>
          <p:cNvGrpSpPr>
            <a:grpSpLocks/>
          </p:cNvGrpSpPr>
          <p:nvPr/>
        </p:nvGrpSpPr>
        <p:grpSpPr bwMode="auto">
          <a:xfrm>
            <a:off x="8216900" y="4983163"/>
            <a:ext cx="74613" cy="69850"/>
            <a:chOff x="3638" y="2959"/>
            <a:chExt cx="98" cy="98"/>
          </a:xfrm>
        </p:grpSpPr>
        <p:sp>
          <p:nvSpPr>
            <p:cNvPr id="6205" name="Oval 1557"/>
            <p:cNvSpPr>
              <a:spLocks noChangeAspect="1" noChangeArrowheads="1"/>
            </p:cNvSpPr>
            <p:nvPr/>
          </p:nvSpPr>
          <p:spPr bwMode="auto">
            <a:xfrm rot="2700000">
              <a:off x="3638" y="2959"/>
              <a:ext cx="98" cy="98"/>
            </a:xfrm>
            <a:prstGeom prst="ellipse">
              <a:avLst/>
            </a:prstGeom>
            <a:solidFill>
              <a:srgbClr val="FFFF00"/>
            </a:solidFill>
            <a:ln w="15875">
              <a:solidFill>
                <a:schemeClr val="tx1"/>
              </a:solidFill>
              <a:round/>
              <a:headEnd/>
              <a:tailEnd/>
            </a:ln>
          </p:spPr>
          <p:txBody>
            <a:bodyPr wrap="none" anchor="ctr"/>
            <a:lstStyle/>
            <a:p>
              <a:endParaRPr lang="en-US" sz="2600" smtClean="0">
                <a:solidFill>
                  <a:srgbClr val="000000"/>
                </a:solidFill>
                <a:latin typeface="Tahoma" pitchFamily="34" charset="0"/>
                <a:cs typeface="+mn-cs"/>
              </a:endParaRPr>
            </a:p>
          </p:txBody>
        </p:sp>
        <p:cxnSp>
          <p:nvCxnSpPr>
            <p:cNvPr id="6206" name="AutoShape 1558"/>
            <p:cNvCxnSpPr>
              <a:cxnSpLocks noChangeShapeType="1"/>
              <a:stCxn id="6205" idx="2"/>
              <a:endCxn id="6205" idx="6"/>
            </p:cNvCxnSpPr>
            <p:nvPr/>
          </p:nvCxnSpPr>
          <p:spPr bwMode="auto">
            <a:xfrm>
              <a:off x="3648" y="2969"/>
              <a:ext cx="77" cy="77"/>
            </a:xfrm>
            <a:prstGeom prst="straightConnector1">
              <a:avLst/>
            </a:prstGeom>
            <a:noFill/>
            <a:ln w="19050">
              <a:solidFill>
                <a:schemeClr val="tx1"/>
              </a:solidFill>
              <a:round/>
              <a:headEnd/>
              <a:tailEnd/>
            </a:ln>
          </p:spPr>
        </p:cxnSp>
        <p:cxnSp>
          <p:nvCxnSpPr>
            <p:cNvPr id="6207" name="AutoShape 1559"/>
            <p:cNvCxnSpPr>
              <a:cxnSpLocks noChangeShapeType="1"/>
              <a:stCxn id="6205" idx="0"/>
              <a:endCxn id="6205" idx="4"/>
            </p:cNvCxnSpPr>
            <p:nvPr/>
          </p:nvCxnSpPr>
          <p:spPr bwMode="auto">
            <a:xfrm flipH="1">
              <a:off x="3648" y="2969"/>
              <a:ext cx="77" cy="77"/>
            </a:xfrm>
            <a:prstGeom prst="straightConnector1">
              <a:avLst/>
            </a:prstGeom>
            <a:noFill/>
            <a:ln w="19050">
              <a:solidFill>
                <a:schemeClr val="tx1"/>
              </a:solidFill>
              <a:round/>
              <a:headEnd/>
              <a:tailEnd/>
            </a:ln>
          </p:spPr>
        </p:cxnSp>
      </p:grpSp>
      <p:sp>
        <p:nvSpPr>
          <p:cNvPr id="132" name="Text Box 49"/>
          <p:cNvSpPr txBox="1">
            <a:spLocks noChangeArrowheads="1"/>
          </p:cNvSpPr>
          <p:nvPr/>
        </p:nvSpPr>
        <p:spPr bwMode="auto">
          <a:xfrm>
            <a:off x="8175625" y="5365750"/>
            <a:ext cx="254000" cy="219075"/>
          </a:xfrm>
          <a:prstGeom prst="rect">
            <a:avLst/>
          </a:prstGeom>
          <a:noFill/>
          <a:ln w="12700">
            <a:noFill/>
            <a:miter lim="800000"/>
            <a:headEnd/>
            <a:tailEnd/>
          </a:ln>
        </p:spPr>
        <p:txBody>
          <a:bodyPr lIns="20305" tIns="20305" rIns="20305" bIns="20305"/>
          <a:lstStyle/>
          <a:p>
            <a:pPr algn="ctr" eaLnBrk="0" hangingPunct="0">
              <a:defRPr/>
            </a:pPr>
            <a:r>
              <a:rPr lang="en-US" sz="1050" b="1" dirty="0">
                <a:solidFill>
                  <a:srgbClr val="000000"/>
                </a:solidFill>
                <a:latin typeface="Arial" pitchFamily="34" charset="0"/>
                <a:cs typeface="Arial" pitchFamily="34" charset="0"/>
              </a:rPr>
              <a:t>alt</a:t>
            </a:r>
            <a:endParaRPr lang="en-US" sz="2000" dirty="0">
              <a:solidFill>
                <a:srgbClr val="000000"/>
              </a:solidFill>
              <a:latin typeface="Tahoma" pitchFamily="34" charset="0"/>
              <a:cs typeface="+mn-cs"/>
            </a:endParaRPr>
          </a:p>
        </p:txBody>
      </p:sp>
      <p:sp>
        <p:nvSpPr>
          <p:cNvPr id="52" name="Slide Number Placeholder 3"/>
          <p:cNvSpPr>
            <a:spLocks noGrp="1"/>
          </p:cNvSpPr>
          <p:nvPr>
            <p:ph type="sldNum" sz="quarter" idx="11"/>
          </p:nvPr>
        </p:nvSpPr>
        <p:spPr>
          <a:xfrm>
            <a:off x="28411" y="6477000"/>
            <a:ext cx="400378" cy="297651"/>
          </a:xfrm>
        </p:spPr>
        <p:txBody>
          <a:bodyPr/>
          <a:lstStyle/>
          <a:p>
            <a:fld id="{F6EFC63E-F8D9-44BB-A462-AC735E845F95}" type="slidenum">
              <a:rPr lang="en-US" smtClean="0"/>
              <a:pPr/>
              <a:t>5</a:t>
            </a:fld>
            <a:endParaRPr lang="en-US" dirty="0"/>
          </a:p>
        </p:txBody>
      </p:sp>
      <p:sp>
        <p:nvSpPr>
          <p:cNvPr id="53" name="Footer Placeholder 4"/>
          <p:cNvSpPr>
            <a:spLocks noGrp="1"/>
          </p:cNvSpPr>
          <p:nvPr>
            <p:ph type="ftr" sz="quarter" idx="3"/>
          </p:nvPr>
        </p:nvSpPr>
        <p:spPr>
          <a:xfrm>
            <a:off x="2543240" y="6657945"/>
            <a:ext cx="4057521" cy="200055"/>
          </a:xfrm>
        </p:spPr>
        <p:txBody>
          <a:bodyPr/>
          <a:lstStyle/>
          <a:p>
            <a:r>
              <a:rPr lang="en-US" dirty="0" smtClean="0"/>
              <a:t>NORTHROP GRUMMAN PRIVATE / PROPRIETARY LEVEL I</a:t>
            </a:r>
            <a:endParaRPr lang="en-US" dirty="0"/>
          </a:p>
        </p:txBody>
      </p:sp>
      <p:sp>
        <p:nvSpPr>
          <p:cNvPr id="55" name="TextBox 54"/>
          <p:cNvSpPr txBox="1"/>
          <p:nvPr/>
        </p:nvSpPr>
        <p:spPr>
          <a:xfrm>
            <a:off x="7379936" y="4398930"/>
            <a:ext cx="1343278" cy="215444"/>
          </a:xfrm>
          <a:prstGeom prst="rect">
            <a:avLst/>
          </a:prstGeom>
          <a:solidFill>
            <a:schemeClr val="bg1"/>
          </a:solidFill>
          <a:ln w="12700">
            <a:solidFill>
              <a:schemeClr val="tx1"/>
            </a:solidFill>
          </a:ln>
        </p:spPr>
        <p:txBody>
          <a:bodyPr wrap="square" lIns="0" rIns="0" rtlCol="0">
            <a:spAutoFit/>
          </a:bodyPr>
          <a:lstStyle/>
          <a:p>
            <a:pPr algn="ctr"/>
            <a:r>
              <a:rPr lang="en-US" sz="800" b="1" dirty="0" smtClean="0">
                <a:latin typeface="Arial" pitchFamily="34" charset="0"/>
                <a:cs typeface="Arial" pitchFamily="34" charset="0"/>
              </a:rPr>
              <a:t>Globe from AGI STK</a:t>
            </a:r>
            <a:endParaRPr lang="en-US" sz="800" b="1" dirty="0">
              <a:latin typeface="Arial" pitchFamily="34" charset="0"/>
              <a:cs typeface="Arial" pitchFamily="34" charset="0"/>
            </a:endParaRPr>
          </a:p>
        </p:txBody>
      </p:sp>
      <p:graphicFrame>
        <p:nvGraphicFramePr>
          <p:cNvPr id="62466" name="Object 2"/>
          <p:cNvGraphicFramePr>
            <a:graphicFrameLocks noChangeAspect="1"/>
          </p:cNvGraphicFramePr>
          <p:nvPr/>
        </p:nvGraphicFramePr>
        <p:xfrm>
          <a:off x="1309053" y="4658678"/>
          <a:ext cx="3995737" cy="841375"/>
        </p:xfrm>
        <a:graphic>
          <a:graphicData uri="http://schemas.openxmlformats.org/presentationml/2006/ole">
            <p:oleObj spid="_x0000_s62466" name="Equation" r:id="rId4" imgW="3784320" imgH="7110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6"/>
          <p:cNvPicPr>
            <a:picLocks noChangeAspect="1" noChangeArrowheads="1"/>
          </p:cNvPicPr>
          <p:nvPr/>
        </p:nvPicPr>
        <p:blipFill>
          <a:blip r:embed="rId3" cstate="print"/>
          <a:srcRect l="40686" t="30690" r="22851" b="21096"/>
          <a:stretch>
            <a:fillRect/>
          </a:stretch>
        </p:blipFill>
        <p:spPr bwMode="auto">
          <a:xfrm>
            <a:off x="5300282" y="1880780"/>
            <a:ext cx="2162761" cy="2163458"/>
          </a:xfrm>
          <a:prstGeom prst="rect">
            <a:avLst/>
          </a:prstGeom>
          <a:noFill/>
          <a:ln w="9525">
            <a:noFill/>
            <a:miter lim="800000"/>
            <a:headEnd/>
            <a:tailEnd/>
          </a:ln>
        </p:spPr>
      </p:pic>
      <p:sp>
        <p:nvSpPr>
          <p:cNvPr id="6147" name="Rectangle 2"/>
          <p:cNvSpPr>
            <a:spLocks noGrp="1" noChangeArrowheads="1"/>
          </p:cNvSpPr>
          <p:nvPr>
            <p:ph type="title"/>
          </p:nvPr>
        </p:nvSpPr>
        <p:spPr>
          <a:xfrm>
            <a:off x="228600" y="145631"/>
            <a:ext cx="6942138" cy="756489"/>
          </a:xfrm>
        </p:spPr>
        <p:txBody>
          <a:bodyPr/>
          <a:lstStyle/>
          <a:p>
            <a:r>
              <a:rPr lang="en-US" b="1" dirty="0" smtClean="0"/>
              <a:t>Flight Dynamics Reference </a:t>
            </a:r>
            <a:r>
              <a:rPr lang="en-US" dirty="0" smtClean="0"/>
              <a:t/>
            </a:r>
            <a:br>
              <a:rPr lang="en-US" dirty="0" smtClean="0"/>
            </a:br>
            <a:r>
              <a:rPr lang="en-US" sz="2400" dirty="0" smtClean="0"/>
              <a:t>Coordinate Frame Definitions</a:t>
            </a:r>
            <a:endParaRPr lang="en-US" dirty="0" smtClean="0"/>
          </a:p>
        </p:txBody>
      </p:sp>
      <p:sp>
        <p:nvSpPr>
          <p:cNvPr id="6149" name="Rectangle 80"/>
          <p:cNvSpPr>
            <a:spLocks noChangeArrowheads="1"/>
          </p:cNvSpPr>
          <p:nvPr/>
        </p:nvSpPr>
        <p:spPr bwMode="auto">
          <a:xfrm>
            <a:off x="0" y="0"/>
            <a:ext cx="9144000" cy="457200"/>
          </a:xfrm>
          <a:prstGeom prst="rect">
            <a:avLst/>
          </a:prstGeom>
          <a:noFill/>
          <a:ln w="19050">
            <a:noFill/>
            <a:miter lim="800000"/>
            <a:headEnd/>
            <a:tailEnd/>
          </a:ln>
        </p:spPr>
        <p:txBody>
          <a:bodyPr wrap="none" anchor="ctr">
            <a:spAutoFit/>
          </a:bodyPr>
          <a:lstStyle/>
          <a:p>
            <a:pPr eaLnBrk="0" hangingPunct="0"/>
            <a:endParaRPr lang="en-US" sz="2600" smtClean="0">
              <a:solidFill>
                <a:srgbClr val="000000"/>
              </a:solidFill>
              <a:latin typeface="Tahoma" pitchFamily="34" charset="0"/>
              <a:cs typeface="+mn-cs"/>
            </a:endParaRPr>
          </a:p>
        </p:txBody>
      </p:sp>
      <p:sp>
        <p:nvSpPr>
          <p:cNvPr id="6189" name="Content Placeholder 2"/>
          <p:cNvSpPr>
            <a:spLocks noGrp="1"/>
          </p:cNvSpPr>
          <p:nvPr>
            <p:ph idx="1"/>
          </p:nvPr>
        </p:nvSpPr>
        <p:spPr>
          <a:xfrm>
            <a:off x="80963" y="1119188"/>
            <a:ext cx="5389253" cy="5246052"/>
          </a:xfrm>
        </p:spPr>
        <p:txBody>
          <a:bodyPr>
            <a:noAutofit/>
          </a:bodyPr>
          <a:lstStyle/>
          <a:p>
            <a:r>
              <a:rPr lang="pt-BR" sz="1200" b="1" dirty="0" smtClean="0">
                <a:latin typeface="Tahoma" pitchFamily="34" charset="0"/>
                <a:cs typeface="Tahoma" pitchFamily="34" charset="0"/>
              </a:rPr>
              <a:t>Local Vertical Local Horizontal Coordiante System (LVLH) </a:t>
            </a:r>
          </a:p>
          <a:p>
            <a:pPr lvl="1"/>
            <a:r>
              <a:rPr lang="en-US" sz="1100" dirty="0" smtClean="0">
                <a:solidFill>
                  <a:srgbClr val="000000"/>
                </a:solidFill>
                <a:latin typeface="Tahoma" pitchFamily="34" charset="0"/>
                <a:cs typeface="Tahoma" pitchFamily="34" charset="0"/>
              </a:rPr>
              <a:t>Origin at Vehicle’s center of gravity; Right Handed System</a:t>
            </a:r>
          </a:p>
          <a:p>
            <a:pPr lvl="1"/>
            <a:r>
              <a:rPr lang="en-US" sz="1100" dirty="0" smtClean="0">
                <a:solidFill>
                  <a:srgbClr val="000000"/>
                </a:solidFill>
                <a:latin typeface="Tahoma" pitchFamily="34" charset="0"/>
                <a:cs typeface="Tahoma" pitchFamily="34" charset="0"/>
              </a:rPr>
              <a:t>X</a:t>
            </a:r>
            <a:r>
              <a:rPr lang="en-US" sz="1100" baseline="-25000" dirty="0" smtClean="0">
                <a:solidFill>
                  <a:srgbClr val="000000"/>
                </a:solidFill>
                <a:latin typeface="Tahoma" pitchFamily="34" charset="0"/>
                <a:cs typeface="Tahoma" pitchFamily="34" charset="0"/>
              </a:rPr>
              <a:t>LVLH</a:t>
            </a:r>
            <a:r>
              <a:rPr lang="en-US" sz="1100" dirty="0" smtClean="0">
                <a:latin typeface="Tahoma" pitchFamily="34" charset="0"/>
                <a:cs typeface="Tahoma" pitchFamily="34" charset="0"/>
              </a:rPr>
              <a:t> axis</a:t>
            </a:r>
            <a:r>
              <a:rPr lang="en-US" sz="1100" b="1" dirty="0" smtClean="0">
                <a:latin typeface="Tahoma" pitchFamily="34" charset="0"/>
                <a:cs typeface="Tahoma" pitchFamily="34" charset="0"/>
              </a:rPr>
              <a:t> -  </a:t>
            </a:r>
            <a:r>
              <a:rPr lang="en-US" sz="1100" dirty="0" smtClean="0">
                <a:latin typeface="Tahoma" pitchFamily="34" charset="0"/>
                <a:cs typeface="Tahoma" pitchFamily="34" charset="0"/>
              </a:rPr>
              <a:t>In orbital plane, points through nose of vehicle towards velocity vector (if orbit eccentricity is zero, </a:t>
            </a:r>
            <a:r>
              <a:rPr lang="en-US" sz="1100" dirty="0" smtClean="0">
                <a:solidFill>
                  <a:srgbClr val="000000"/>
                </a:solidFill>
                <a:latin typeface="Tahoma" pitchFamily="34" charset="0"/>
                <a:cs typeface="Tahoma" pitchFamily="34" charset="0"/>
              </a:rPr>
              <a:t>X</a:t>
            </a:r>
            <a:r>
              <a:rPr lang="en-US" sz="1100" baseline="-25000" dirty="0" smtClean="0">
                <a:solidFill>
                  <a:srgbClr val="000000"/>
                </a:solidFill>
                <a:latin typeface="Tahoma" pitchFamily="34" charset="0"/>
                <a:cs typeface="Tahoma" pitchFamily="34" charset="0"/>
              </a:rPr>
              <a:t>LVLH</a:t>
            </a:r>
            <a:r>
              <a:rPr lang="en-US" sz="1100" dirty="0" smtClean="0">
                <a:latin typeface="Tahoma" pitchFamily="34" charset="0"/>
                <a:cs typeface="Tahoma" pitchFamily="34" charset="0"/>
              </a:rPr>
              <a:t> is parallel to velocity vector)</a:t>
            </a:r>
          </a:p>
          <a:p>
            <a:pPr lvl="1"/>
            <a:r>
              <a:rPr lang="en-US" sz="1100" dirty="0" smtClean="0">
                <a:latin typeface="Tahoma" pitchFamily="34" charset="0"/>
                <a:cs typeface="Tahoma" pitchFamily="34" charset="0"/>
              </a:rPr>
              <a:t> </a:t>
            </a:r>
            <a:r>
              <a:rPr lang="en-US" sz="1100" dirty="0" smtClean="0">
                <a:solidFill>
                  <a:srgbClr val="000000"/>
                </a:solidFill>
                <a:latin typeface="Tahoma" pitchFamily="34" charset="0"/>
                <a:cs typeface="Tahoma" pitchFamily="34" charset="0"/>
              </a:rPr>
              <a:t>Y</a:t>
            </a:r>
            <a:r>
              <a:rPr lang="en-US" sz="1100" baseline="-25000" dirty="0" smtClean="0">
                <a:solidFill>
                  <a:srgbClr val="000000"/>
                </a:solidFill>
                <a:latin typeface="Tahoma" pitchFamily="34" charset="0"/>
                <a:cs typeface="Tahoma" pitchFamily="34" charset="0"/>
              </a:rPr>
              <a:t>LVLH</a:t>
            </a:r>
            <a:r>
              <a:rPr lang="en-US" sz="1100" dirty="0" smtClean="0">
                <a:latin typeface="Tahoma" pitchFamily="34" charset="0"/>
                <a:cs typeface="Tahoma" pitchFamily="34" charset="0"/>
              </a:rPr>
              <a:t> axis -</a:t>
            </a:r>
            <a:r>
              <a:rPr lang="en-US" sz="1100" b="1" dirty="0" smtClean="0">
                <a:latin typeface="Tahoma" pitchFamily="34" charset="0"/>
                <a:cs typeface="Tahoma" pitchFamily="34" charset="0"/>
              </a:rPr>
              <a:t> </a:t>
            </a:r>
            <a:r>
              <a:rPr lang="en-US" sz="1100" dirty="0" smtClean="0">
                <a:latin typeface="Tahoma" pitchFamily="34" charset="0"/>
                <a:cs typeface="Tahoma" pitchFamily="34" charset="0"/>
              </a:rPr>
              <a:t>Positive out right wing of vehicle; completes coordinate system (</a:t>
            </a:r>
            <a:r>
              <a:rPr lang="en-US" sz="1100" dirty="0" smtClean="0">
                <a:solidFill>
                  <a:srgbClr val="000000"/>
                </a:solidFill>
                <a:latin typeface="Tahoma" pitchFamily="34" charset="0"/>
                <a:cs typeface="Tahoma" pitchFamily="34" charset="0"/>
              </a:rPr>
              <a:t>Z</a:t>
            </a:r>
            <a:r>
              <a:rPr lang="en-US" sz="1100" baseline="-25000" dirty="0" smtClean="0">
                <a:solidFill>
                  <a:srgbClr val="000000"/>
                </a:solidFill>
                <a:latin typeface="Tahoma" pitchFamily="34" charset="0"/>
                <a:cs typeface="Tahoma" pitchFamily="34" charset="0"/>
              </a:rPr>
              <a:t>LVLH</a:t>
            </a:r>
            <a:r>
              <a:rPr lang="en-US" sz="1100" dirty="0" smtClean="0">
                <a:latin typeface="Tahoma" pitchFamily="34" charset="0"/>
                <a:cs typeface="Tahoma" pitchFamily="34" charset="0"/>
              </a:rPr>
              <a:t> x </a:t>
            </a:r>
            <a:r>
              <a:rPr lang="en-US" sz="1100" dirty="0" smtClean="0">
                <a:solidFill>
                  <a:srgbClr val="000000"/>
                </a:solidFill>
                <a:latin typeface="Tahoma" pitchFamily="34" charset="0"/>
                <a:cs typeface="Tahoma" pitchFamily="34" charset="0"/>
              </a:rPr>
              <a:t>X</a:t>
            </a:r>
            <a:r>
              <a:rPr lang="en-US" sz="1100" baseline="-25000" dirty="0" smtClean="0">
                <a:solidFill>
                  <a:srgbClr val="000000"/>
                </a:solidFill>
                <a:latin typeface="Tahoma" pitchFamily="34" charset="0"/>
                <a:cs typeface="Tahoma" pitchFamily="34" charset="0"/>
              </a:rPr>
              <a:t>LVLH</a:t>
            </a:r>
            <a:r>
              <a:rPr lang="en-US" sz="1100" dirty="0" smtClean="0">
                <a:latin typeface="Tahoma" pitchFamily="34" charset="0"/>
                <a:cs typeface="Tahoma" pitchFamily="34" charset="0"/>
              </a:rPr>
              <a:t>)</a:t>
            </a:r>
          </a:p>
          <a:p>
            <a:pPr lvl="1"/>
            <a:r>
              <a:rPr lang="en-US" sz="1100" dirty="0" smtClean="0">
                <a:latin typeface="Tahoma" pitchFamily="34" charset="0"/>
                <a:cs typeface="Tahoma" pitchFamily="34" charset="0"/>
              </a:rPr>
              <a:t> </a:t>
            </a:r>
            <a:r>
              <a:rPr lang="en-US" sz="1100" dirty="0" smtClean="0">
                <a:solidFill>
                  <a:srgbClr val="000000"/>
                </a:solidFill>
                <a:latin typeface="Tahoma" pitchFamily="34" charset="0"/>
                <a:cs typeface="Tahoma" pitchFamily="34" charset="0"/>
              </a:rPr>
              <a:t>Z</a:t>
            </a:r>
            <a:r>
              <a:rPr lang="en-US" sz="1100" baseline="-25000" dirty="0" smtClean="0">
                <a:solidFill>
                  <a:srgbClr val="000000"/>
                </a:solidFill>
                <a:latin typeface="Tahoma" pitchFamily="34" charset="0"/>
                <a:cs typeface="Tahoma" pitchFamily="34" charset="0"/>
              </a:rPr>
              <a:t>LVLH</a:t>
            </a:r>
            <a:r>
              <a:rPr lang="en-US" sz="1100" dirty="0" smtClean="0">
                <a:latin typeface="Tahoma" pitchFamily="34" charset="0"/>
                <a:cs typeface="Tahoma" pitchFamily="34" charset="0"/>
              </a:rPr>
              <a:t> axis</a:t>
            </a:r>
            <a:r>
              <a:rPr lang="en-US" sz="1100" b="1" dirty="0" smtClean="0">
                <a:latin typeface="Tahoma" pitchFamily="34" charset="0"/>
                <a:cs typeface="Tahoma" pitchFamily="34" charset="0"/>
              </a:rPr>
              <a:t> - </a:t>
            </a:r>
            <a:r>
              <a:rPr lang="en-US" sz="1100" dirty="0" smtClean="0">
                <a:latin typeface="Tahoma" pitchFamily="34" charset="0"/>
                <a:cs typeface="Tahoma" pitchFamily="34" charset="0"/>
              </a:rPr>
              <a:t>Positive through bottom of vehicle; points to center of central body (NADIR)</a:t>
            </a:r>
          </a:p>
          <a:p>
            <a:pPr lvl="1"/>
            <a:endParaRPr lang="en-US" sz="1100" dirty="0" smtClean="0">
              <a:latin typeface="Tahoma" pitchFamily="34" charset="0"/>
              <a:cs typeface="Tahoma" pitchFamily="34" charset="0"/>
            </a:endParaRPr>
          </a:p>
          <a:p>
            <a:pPr lvl="1"/>
            <a:endParaRPr lang="en-US" sz="1100" dirty="0" smtClean="0">
              <a:latin typeface="Tahoma" pitchFamily="34" charset="0"/>
              <a:cs typeface="Tahoma" pitchFamily="34" charset="0"/>
            </a:endParaRPr>
          </a:p>
          <a:p>
            <a:pPr lvl="1"/>
            <a:endParaRPr lang="en-US" sz="1100" dirty="0" smtClean="0">
              <a:latin typeface="Tahoma" pitchFamily="34" charset="0"/>
              <a:cs typeface="Tahoma" pitchFamily="34" charset="0"/>
            </a:endParaRPr>
          </a:p>
          <a:p>
            <a:pPr>
              <a:lnSpc>
                <a:spcPct val="120000"/>
              </a:lnSpc>
              <a:spcBef>
                <a:spcPts val="600"/>
              </a:spcBef>
            </a:pPr>
            <a:r>
              <a:rPr lang="en-US" sz="1200" b="1" dirty="0" smtClean="0">
                <a:latin typeface="Tahoma" pitchFamily="34" charset="0"/>
                <a:cs typeface="Tahoma" pitchFamily="34" charset="0"/>
              </a:rPr>
              <a:t>Satellite Coordinate System (ONF)</a:t>
            </a:r>
          </a:p>
          <a:p>
            <a:pPr lvl="1"/>
            <a:r>
              <a:rPr lang="en-US" sz="1100" dirty="0" smtClean="0">
                <a:solidFill>
                  <a:srgbClr val="000000"/>
                </a:solidFill>
                <a:latin typeface="Tahoma" pitchFamily="34" charset="0"/>
                <a:cs typeface="Tahoma" pitchFamily="34" charset="0"/>
              </a:rPr>
              <a:t>Origin at Vehicle’s center of gravity; Right Handed System</a:t>
            </a:r>
          </a:p>
          <a:p>
            <a:pPr lvl="1">
              <a:lnSpc>
                <a:spcPct val="120000"/>
              </a:lnSpc>
            </a:pPr>
            <a:r>
              <a:rPr lang="en-US" sz="1100" dirty="0" smtClean="0">
                <a:latin typeface="Tahoma" pitchFamily="34" charset="0"/>
                <a:cs typeface="Tahoma" pitchFamily="34" charset="0"/>
              </a:rPr>
              <a:t>Sometimes called the Gaussian Coordinate System</a:t>
            </a:r>
          </a:p>
          <a:p>
            <a:pPr lvl="1">
              <a:lnSpc>
                <a:spcPct val="120000"/>
              </a:lnSpc>
            </a:pPr>
            <a:r>
              <a:rPr lang="en-US" sz="1100" dirty="0" smtClean="0">
                <a:solidFill>
                  <a:srgbClr val="000000"/>
                </a:solidFill>
                <a:latin typeface="Tahoma" pitchFamily="34" charset="0"/>
                <a:cs typeface="Tahoma" pitchFamily="34" charset="0"/>
              </a:rPr>
              <a:t>X</a:t>
            </a:r>
            <a:r>
              <a:rPr lang="en-US" sz="1100" baseline="-25000" dirty="0" smtClean="0">
                <a:solidFill>
                  <a:srgbClr val="000000"/>
                </a:solidFill>
                <a:latin typeface="Tahoma" pitchFamily="34" charset="0"/>
                <a:cs typeface="Tahoma" pitchFamily="34" charset="0"/>
              </a:rPr>
              <a:t>ONF </a:t>
            </a:r>
            <a:r>
              <a:rPr lang="en-US" sz="1100" dirty="0" smtClean="0">
                <a:latin typeface="Tahoma" pitchFamily="34" charset="0"/>
                <a:cs typeface="Tahoma" pitchFamily="34" charset="0"/>
              </a:rPr>
              <a:t>axis - Always points from the center of central body to vehicle Positive out (negative NADIR)</a:t>
            </a:r>
          </a:p>
          <a:p>
            <a:pPr lvl="1">
              <a:lnSpc>
                <a:spcPct val="120000"/>
              </a:lnSpc>
            </a:pPr>
            <a:r>
              <a:rPr lang="en-US" sz="1100" dirty="0" smtClean="0">
                <a:solidFill>
                  <a:srgbClr val="000000"/>
                </a:solidFill>
                <a:latin typeface="Tahoma" pitchFamily="34" charset="0"/>
                <a:cs typeface="Tahoma" pitchFamily="34" charset="0"/>
              </a:rPr>
              <a:t>Y</a:t>
            </a:r>
            <a:r>
              <a:rPr lang="en-US" sz="1100" baseline="-25000" dirty="0" smtClean="0">
                <a:solidFill>
                  <a:srgbClr val="000000"/>
                </a:solidFill>
                <a:latin typeface="Tahoma" pitchFamily="34" charset="0"/>
                <a:cs typeface="Tahoma" pitchFamily="34" charset="0"/>
              </a:rPr>
              <a:t>ONF </a:t>
            </a:r>
            <a:r>
              <a:rPr lang="en-US" sz="1100" dirty="0" smtClean="0">
                <a:latin typeface="Tahoma" pitchFamily="34" charset="0"/>
                <a:cs typeface="Tahoma" pitchFamily="34" charset="0"/>
              </a:rPr>
              <a:t>axis - In orbital plane, points towards velocity vector (if orbit eccentricity is zero, </a:t>
            </a:r>
            <a:r>
              <a:rPr lang="en-US" sz="1100" dirty="0" smtClean="0">
                <a:solidFill>
                  <a:srgbClr val="000000"/>
                </a:solidFill>
                <a:latin typeface="Tahoma" pitchFamily="34" charset="0"/>
                <a:cs typeface="Tahoma" pitchFamily="34" charset="0"/>
              </a:rPr>
              <a:t>Y</a:t>
            </a:r>
            <a:r>
              <a:rPr lang="en-US" sz="1100" baseline="-25000" dirty="0" smtClean="0">
                <a:solidFill>
                  <a:srgbClr val="000000"/>
                </a:solidFill>
                <a:latin typeface="Tahoma" pitchFamily="34" charset="0"/>
                <a:cs typeface="Tahoma" pitchFamily="34" charset="0"/>
              </a:rPr>
              <a:t>ONF </a:t>
            </a:r>
            <a:r>
              <a:rPr lang="en-US" sz="1100" dirty="0" smtClean="0">
                <a:latin typeface="Tahoma" pitchFamily="34" charset="0"/>
                <a:cs typeface="Tahoma" pitchFamily="34" charset="0"/>
              </a:rPr>
              <a:t>is parallel to velocity vector)</a:t>
            </a:r>
          </a:p>
          <a:p>
            <a:pPr lvl="1">
              <a:lnSpc>
                <a:spcPct val="120000"/>
              </a:lnSpc>
            </a:pPr>
            <a:r>
              <a:rPr lang="en-US" sz="1100" dirty="0" smtClean="0">
                <a:solidFill>
                  <a:srgbClr val="000000"/>
                </a:solidFill>
                <a:latin typeface="Tahoma" pitchFamily="34" charset="0"/>
                <a:cs typeface="Tahoma" pitchFamily="34" charset="0"/>
              </a:rPr>
              <a:t>Z</a:t>
            </a:r>
            <a:r>
              <a:rPr lang="en-US" sz="1100" baseline="-25000" dirty="0" smtClean="0">
                <a:solidFill>
                  <a:srgbClr val="000000"/>
                </a:solidFill>
                <a:latin typeface="Tahoma" pitchFamily="34" charset="0"/>
                <a:cs typeface="Tahoma" pitchFamily="34" charset="0"/>
              </a:rPr>
              <a:t>ONF </a:t>
            </a:r>
            <a:r>
              <a:rPr lang="en-US" sz="1100" dirty="0" smtClean="0">
                <a:latin typeface="Tahoma" pitchFamily="34" charset="0"/>
                <a:cs typeface="Tahoma" pitchFamily="34" charset="0"/>
              </a:rPr>
              <a:t>axis - Cross-track axis; Completes coordinate system (</a:t>
            </a:r>
            <a:r>
              <a:rPr lang="en-US" sz="1100" dirty="0" smtClean="0">
                <a:solidFill>
                  <a:srgbClr val="000000"/>
                </a:solidFill>
                <a:latin typeface="Tahoma" pitchFamily="34" charset="0"/>
                <a:cs typeface="Tahoma" pitchFamily="34" charset="0"/>
              </a:rPr>
              <a:t>X</a:t>
            </a:r>
            <a:r>
              <a:rPr lang="en-US" sz="1100" baseline="-25000" dirty="0" smtClean="0">
                <a:solidFill>
                  <a:srgbClr val="000000"/>
                </a:solidFill>
                <a:latin typeface="Tahoma" pitchFamily="34" charset="0"/>
                <a:cs typeface="Tahoma" pitchFamily="34" charset="0"/>
              </a:rPr>
              <a:t>ONF</a:t>
            </a:r>
            <a:r>
              <a:rPr lang="en-US" sz="1100" dirty="0" smtClean="0">
                <a:latin typeface="Tahoma" pitchFamily="34" charset="0"/>
                <a:cs typeface="Tahoma" pitchFamily="34" charset="0"/>
              </a:rPr>
              <a:t> x </a:t>
            </a:r>
            <a:r>
              <a:rPr lang="en-US" sz="1100" dirty="0" smtClean="0">
                <a:solidFill>
                  <a:srgbClr val="000000"/>
                </a:solidFill>
                <a:latin typeface="Tahoma" pitchFamily="34" charset="0"/>
                <a:cs typeface="Tahoma" pitchFamily="34" charset="0"/>
              </a:rPr>
              <a:t>Y</a:t>
            </a:r>
            <a:r>
              <a:rPr lang="en-US" sz="1100" baseline="-25000" dirty="0" smtClean="0">
                <a:solidFill>
                  <a:srgbClr val="000000"/>
                </a:solidFill>
                <a:latin typeface="Tahoma" pitchFamily="34" charset="0"/>
                <a:cs typeface="Tahoma" pitchFamily="34" charset="0"/>
              </a:rPr>
              <a:t>ONF</a:t>
            </a:r>
            <a:r>
              <a:rPr lang="en-US" sz="1100" dirty="0" smtClean="0">
                <a:latin typeface="Tahoma" pitchFamily="34" charset="0"/>
                <a:cs typeface="Tahoma" pitchFamily="34" charset="0"/>
              </a:rPr>
              <a:t>)</a:t>
            </a:r>
          </a:p>
        </p:txBody>
      </p:sp>
      <p:sp>
        <p:nvSpPr>
          <p:cNvPr id="52" name="Slide Number Placeholder 3"/>
          <p:cNvSpPr>
            <a:spLocks noGrp="1"/>
          </p:cNvSpPr>
          <p:nvPr>
            <p:ph type="sldNum" sz="quarter" idx="11"/>
          </p:nvPr>
        </p:nvSpPr>
        <p:spPr>
          <a:xfrm>
            <a:off x="28411" y="6477000"/>
            <a:ext cx="400378" cy="297651"/>
          </a:xfrm>
        </p:spPr>
        <p:txBody>
          <a:bodyPr/>
          <a:lstStyle/>
          <a:p>
            <a:fld id="{F6EFC63E-F8D9-44BB-A462-AC735E845F95}" type="slidenum">
              <a:rPr lang="en-US" smtClean="0"/>
              <a:pPr/>
              <a:t>6</a:t>
            </a:fld>
            <a:endParaRPr lang="en-US" dirty="0"/>
          </a:p>
        </p:txBody>
      </p:sp>
      <p:sp>
        <p:nvSpPr>
          <p:cNvPr id="53" name="Footer Placeholder 4"/>
          <p:cNvSpPr>
            <a:spLocks noGrp="1"/>
          </p:cNvSpPr>
          <p:nvPr>
            <p:ph type="ftr" sz="quarter" idx="3"/>
          </p:nvPr>
        </p:nvSpPr>
        <p:spPr>
          <a:xfrm>
            <a:off x="2543240" y="6657945"/>
            <a:ext cx="4057521" cy="200055"/>
          </a:xfrm>
        </p:spPr>
        <p:txBody>
          <a:bodyPr/>
          <a:lstStyle/>
          <a:p>
            <a:r>
              <a:rPr lang="en-US" dirty="0" smtClean="0"/>
              <a:t>NORTHROP GRUMMAN PRIVATE / PROPRIETARY LEVEL I</a:t>
            </a:r>
            <a:endParaRPr lang="en-US" dirty="0"/>
          </a:p>
        </p:txBody>
      </p:sp>
      <p:sp>
        <p:nvSpPr>
          <p:cNvPr id="56" name="Line 4"/>
          <p:cNvSpPr>
            <a:spLocks noChangeShapeType="1"/>
          </p:cNvSpPr>
          <p:nvPr/>
        </p:nvSpPr>
        <p:spPr bwMode="auto">
          <a:xfrm flipH="1" flipV="1">
            <a:off x="6365875" y="1492250"/>
            <a:ext cx="17463" cy="1527175"/>
          </a:xfrm>
          <a:prstGeom prst="line">
            <a:avLst/>
          </a:prstGeom>
          <a:noFill/>
          <a:ln w="19050">
            <a:solidFill>
              <a:schemeClr val="tx1"/>
            </a:solidFill>
            <a:round/>
            <a:headEnd/>
            <a:tailEnd type="triangle" w="med" len="med"/>
          </a:ln>
        </p:spPr>
        <p:txBody>
          <a:bodyPr/>
          <a:lstStyle/>
          <a:p>
            <a:endParaRPr lang="en-US"/>
          </a:p>
        </p:txBody>
      </p:sp>
      <p:sp>
        <p:nvSpPr>
          <p:cNvPr id="57" name="Line 5"/>
          <p:cNvSpPr>
            <a:spLocks noChangeShapeType="1"/>
          </p:cNvSpPr>
          <p:nvPr/>
        </p:nvSpPr>
        <p:spPr bwMode="auto">
          <a:xfrm flipH="1">
            <a:off x="5186995" y="3021014"/>
            <a:ext cx="1188404" cy="361457"/>
          </a:xfrm>
          <a:prstGeom prst="line">
            <a:avLst/>
          </a:prstGeom>
          <a:noFill/>
          <a:ln w="19050">
            <a:solidFill>
              <a:schemeClr val="tx1"/>
            </a:solidFill>
            <a:round/>
            <a:headEnd/>
            <a:tailEnd type="triangle" w="med" len="med"/>
          </a:ln>
        </p:spPr>
        <p:txBody>
          <a:bodyPr/>
          <a:lstStyle/>
          <a:p>
            <a:endParaRPr lang="en-US"/>
          </a:p>
        </p:txBody>
      </p:sp>
      <p:sp>
        <p:nvSpPr>
          <p:cNvPr id="58" name="Line 6"/>
          <p:cNvSpPr>
            <a:spLocks noChangeShapeType="1"/>
          </p:cNvSpPr>
          <p:nvPr/>
        </p:nvSpPr>
        <p:spPr bwMode="auto">
          <a:xfrm>
            <a:off x="6392862" y="3013076"/>
            <a:ext cx="1286479" cy="231830"/>
          </a:xfrm>
          <a:prstGeom prst="line">
            <a:avLst/>
          </a:prstGeom>
          <a:noFill/>
          <a:ln w="19050">
            <a:solidFill>
              <a:schemeClr val="tx1"/>
            </a:solidFill>
            <a:round/>
            <a:headEnd/>
            <a:tailEnd type="triangle" w="med" len="med"/>
          </a:ln>
        </p:spPr>
        <p:txBody>
          <a:bodyPr/>
          <a:lstStyle/>
          <a:p>
            <a:endParaRPr lang="en-US"/>
          </a:p>
        </p:txBody>
      </p:sp>
      <p:sp>
        <p:nvSpPr>
          <p:cNvPr id="62" name="Line 11"/>
          <p:cNvSpPr>
            <a:spLocks noChangeShapeType="1"/>
          </p:cNvSpPr>
          <p:nvPr/>
        </p:nvSpPr>
        <p:spPr bwMode="auto">
          <a:xfrm>
            <a:off x="6400800" y="3019425"/>
            <a:ext cx="2441575" cy="220663"/>
          </a:xfrm>
          <a:prstGeom prst="line">
            <a:avLst/>
          </a:prstGeom>
          <a:noFill/>
          <a:ln w="19050">
            <a:solidFill>
              <a:schemeClr val="tx1"/>
            </a:solidFill>
            <a:prstDash val="sysDot"/>
            <a:round/>
            <a:headEnd/>
            <a:tailEnd type="triangle" w="med" len="med"/>
          </a:ln>
        </p:spPr>
        <p:txBody>
          <a:bodyPr/>
          <a:lstStyle/>
          <a:p>
            <a:endParaRPr lang="en-US"/>
          </a:p>
        </p:txBody>
      </p:sp>
      <p:sp>
        <p:nvSpPr>
          <p:cNvPr id="64" name="Line 13"/>
          <p:cNvSpPr>
            <a:spLocks noChangeShapeType="1"/>
          </p:cNvSpPr>
          <p:nvPr/>
        </p:nvSpPr>
        <p:spPr bwMode="auto">
          <a:xfrm flipV="1">
            <a:off x="8359775" y="2798763"/>
            <a:ext cx="350838" cy="384175"/>
          </a:xfrm>
          <a:prstGeom prst="line">
            <a:avLst/>
          </a:prstGeom>
          <a:noFill/>
          <a:ln w="19050">
            <a:solidFill>
              <a:schemeClr val="tx1"/>
            </a:solidFill>
            <a:round/>
            <a:headEnd/>
            <a:tailEnd type="triangle" w="med" len="med"/>
          </a:ln>
        </p:spPr>
        <p:txBody>
          <a:bodyPr/>
          <a:lstStyle/>
          <a:p>
            <a:endParaRPr lang="en-US"/>
          </a:p>
        </p:txBody>
      </p:sp>
      <p:sp>
        <p:nvSpPr>
          <p:cNvPr id="65" name="Line 14"/>
          <p:cNvSpPr>
            <a:spLocks noChangeShapeType="1"/>
          </p:cNvSpPr>
          <p:nvPr/>
        </p:nvSpPr>
        <p:spPr bwMode="auto">
          <a:xfrm flipH="1">
            <a:off x="8355013" y="3165475"/>
            <a:ext cx="12700" cy="601663"/>
          </a:xfrm>
          <a:prstGeom prst="line">
            <a:avLst/>
          </a:prstGeom>
          <a:noFill/>
          <a:ln w="19050">
            <a:solidFill>
              <a:schemeClr val="tx1"/>
            </a:solidFill>
            <a:round/>
            <a:headEnd/>
            <a:tailEnd type="triangle" w="med" len="med"/>
          </a:ln>
        </p:spPr>
        <p:txBody>
          <a:bodyPr/>
          <a:lstStyle/>
          <a:p>
            <a:endParaRPr lang="en-US"/>
          </a:p>
        </p:txBody>
      </p:sp>
      <p:graphicFrame>
        <p:nvGraphicFramePr>
          <p:cNvPr id="66" name="Object 7"/>
          <p:cNvGraphicFramePr>
            <a:graphicFrameLocks noChangeAspect="1"/>
          </p:cNvGraphicFramePr>
          <p:nvPr/>
        </p:nvGraphicFramePr>
        <p:xfrm>
          <a:off x="8153400" y="3684588"/>
          <a:ext cx="522288" cy="322262"/>
        </p:xfrm>
        <a:graphic>
          <a:graphicData uri="http://schemas.openxmlformats.org/presentationml/2006/ole">
            <p:oleObj spid="_x0000_s60422" name="Equation" r:id="rId4" imgW="368280" imgH="228600" progId="Equation.3">
              <p:embed/>
            </p:oleObj>
          </a:graphicData>
        </a:graphic>
      </p:graphicFrame>
      <p:sp>
        <p:nvSpPr>
          <p:cNvPr id="67" name="Line 17"/>
          <p:cNvSpPr>
            <a:spLocks noChangeShapeType="1"/>
          </p:cNvSpPr>
          <p:nvPr/>
        </p:nvSpPr>
        <p:spPr bwMode="auto">
          <a:xfrm flipV="1">
            <a:off x="8523288" y="3092450"/>
            <a:ext cx="96837" cy="114300"/>
          </a:xfrm>
          <a:prstGeom prst="line">
            <a:avLst/>
          </a:prstGeom>
          <a:noFill/>
          <a:ln w="19050">
            <a:solidFill>
              <a:schemeClr val="tx1"/>
            </a:solidFill>
            <a:round/>
            <a:headEnd/>
            <a:tailEnd/>
          </a:ln>
        </p:spPr>
        <p:txBody>
          <a:bodyPr/>
          <a:lstStyle/>
          <a:p>
            <a:endParaRPr lang="en-US"/>
          </a:p>
        </p:txBody>
      </p:sp>
      <p:sp>
        <p:nvSpPr>
          <p:cNvPr id="68" name="Line 18"/>
          <p:cNvSpPr>
            <a:spLocks noChangeShapeType="1"/>
          </p:cNvSpPr>
          <p:nvPr/>
        </p:nvSpPr>
        <p:spPr bwMode="auto">
          <a:xfrm flipV="1">
            <a:off x="8437563" y="3103563"/>
            <a:ext cx="166687" cy="0"/>
          </a:xfrm>
          <a:prstGeom prst="line">
            <a:avLst/>
          </a:prstGeom>
          <a:noFill/>
          <a:ln w="19050">
            <a:solidFill>
              <a:schemeClr val="tx1"/>
            </a:solidFill>
            <a:round/>
            <a:headEnd/>
            <a:tailEnd/>
          </a:ln>
        </p:spPr>
        <p:txBody>
          <a:bodyPr/>
          <a:lstStyle/>
          <a:p>
            <a:endParaRPr lang="en-US"/>
          </a:p>
        </p:txBody>
      </p:sp>
      <p:sp>
        <p:nvSpPr>
          <p:cNvPr id="69" name="Line 20"/>
          <p:cNvSpPr>
            <a:spLocks noChangeShapeType="1"/>
          </p:cNvSpPr>
          <p:nvPr/>
        </p:nvSpPr>
        <p:spPr bwMode="auto">
          <a:xfrm flipV="1">
            <a:off x="8359775" y="2735263"/>
            <a:ext cx="236538" cy="441325"/>
          </a:xfrm>
          <a:prstGeom prst="line">
            <a:avLst/>
          </a:prstGeom>
          <a:noFill/>
          <a:ln w="19050">
            <a:solidFill>
              <a:schemeClr val="tx1"/>
            </a:solidFill>
            <a:round/>
            <a:headEnd/>
            <a:tailEnd type="triangle" w="med" len="med"/>
          </a:ln>
        </p:spPr>
        <p:txBody>
          <a:bodyPr/>
          <a:lstStyle/>
          <a:p>
            <a:endParaRPr lang="en-US"/>
          </a:p>
        </p:txBody>
      </p:sp>
      <p:sp>
        <p:nvSpPr>
          <p:cNvPr id="71" name="Line 23"/>
          <p:cNvSpPr>
            <a:spLocks noChangeShapeType="1"/>
          </p:cNvSpPr>
          <p:nvPr/>
        </p:nvSpPr>
        <p:spPr bwMode="auto">
          <a:xfrm flipH="1" flipV="1">
            <a:off x="7897813" y="3157538"/>
            <a:ext cx="438150" cy="39687"/>
          </a:xfrm>
          <a:prstGeom prst="line">
            <a:avLst/>
          </a:prstGeom>
          <a:noFill/>
          <a:ln w="19050">
            <a:solidFill>
              <a:schemeClr val="tx1"/>
            </a:solidFill>
            <a:round/>
            <a:headEnd/>
            <a:tailEnd type="triangle" w="med" len="med"/>
          </a:ln>
        </p:spPr>
        <p:txBody>
          <a:bodyPr/>
          <a:lstStyle/>
          <a:p>
            <a:endParaRPr lang="en-US"/>
          </a:p>
        </p:txBody>
      </p:sp>
      <p:graphicFrame>
        <p:nvGraphicFramePr>
          <p:cNvPr id="72" name="Object 11"/>
          <p:cNvGraphicFramePr>
            <a:graphicFrameLocks noChangeAspect="1"/>
          </p:cNvGraphicFramePr>
          <p:nvPr/>
        </p:nvGraphicFramePr>
        <p:xfrm>
          <a:off x="7778750" y="2825750"/>
          <a:ext cx="487363" cy="311150"/>
        </p:xfrm>
        <a:graphic>
          <a:graphicData uri="http://schemas.openxmlformats.org/presentationml/2006/ole">
            <p:oleObj spid="_x0000_s60424" name="Equation" r:id="rId5" imgW="355320" imgH="228600" progId="Equation.3">
              <p:embed/>
            </p:oleObj>
          </a:graphicData>
        </a:graphic>
      </p:graphicFrame>
      <p:graphicFrame>
        <p:nvGraphicFramePr>
          <p:cNvPr id="19468" name="Object 11"/>
          <p:cNvGraphicFramePr>
            <a:graphicFrameLocks noChangeAspect="1"/>
          </p:cNvGraphicFramePr>
          <p:nvPr/>
        </p:nvGraphicFramePr>
        <p:xfrm>
          <a:off x="8656638" y="2584450"/>
          <a:ext cx="487362" cy="311150"/>
        </p:xfrm>
        <a:graphic>
          <a:graphicData uri="http://schemas.openxmlformats.org/presentationml/2006/ole">
            <p:oleObj spid="_x0000_s60425" name="Equation" r:id="rId6" imgW="355320" imgH="228600" progId="Equation.3">
              <p:embed/>
            </p:oleObj>
          </a:graphicData>
        </a:graphic>
      </p:graphicFrame>
      <p:graphicFrame>
        <p:nvGraphicFramePr>
          <p:cNvPr id="19469" name="Object 8"/>
          <p:cNvGraphicFramePr>
            <a:graphicFrameLocks noChangeAspect="1"/>
          </p:cNvGraphicFramePr>
          <p:nvPr/>
        </p:nvGraphicFramePr>
        <p:xfrm>
          <a:off x="782947" y="3106386"/>
          <a:ext cx="3937000" cy="531813"/>
        </p:xfrm>
        <a:graphic>
          <a:graphicData uri="http://schemas.openxmlformats.org/presentationml/2006/ole">
            <p:oleObj spid="_x0000_s60426" name="Equation" r:id="rId7" imgW="3276360" imgH="444240" progId="Equation.3">
              <p:embed/>
            </p:oleObj>
          </a:graphicData>
        </a:graphic>
      </p:graphicFrame>
      <p:graphicFrame>
        <p:nvGraphicFramePr>
          <p:cNvPr id="84" name="Object 13"/>
          <p:cNvGraphicFramePr>
            <a:graphicFrameLocks noChangeAspect="1"/>
          </p:cNvGraphicFramePr>
          <p:nvPr/>
        </p:nvGraphicFramePr>
        <p:xfrm>
          <a:off x="7439025" y="4694238"/>
          <a:ext cx="409575" cy="304800"/>
        </p:xfrm>
        <a:graphic>
          <a:graphicData uri="http://schemas.openxmlformats.org/presentationml/2006/ole">
            <p:oleObj spid="_x0000_s60427" name="Equation" r:id="rId8" imgW="304560" imgH="228600" progId="Equation.3">
              <p:embed/>
            </p:oleObj>
          </a:graphicData>
        </a:graphic>
      </p:graphicFrame>
      <p:sp>
        <p:nvSpPr>
          <p:cNvPr id="85" name="Line 14"/>
          <p:cNvSpPr>
            <a:spLocks noChangeShapeType="1"/>
          </p:cNvSpPr>
          <p:nvPr/>
        </p:nvSpPr>
        <p:spPr bwMode="auto">
          <a:xfrm flipV="1">
            <a:off x="7092950" y="4146550"/>
            <a:ext cx="412750" cy="158750"/>
          </a:xfrm>
          <a:prstGeom prst="line">
            <a:avLst/>
          </a:prstGeom>
          <a:noFill/>
          <a:ln w="19050">
            <a:solidFill>
              <a:schemeClr val="tx1"/>
            </a:solidFill>
            <a:round/>
            <a:headEnd/>
            <a:tailEnd type="triangle" w="med" len="med"/>
          </a:ln>
        </p:spPr>
        <p:txBody>
          <a:bodyPr/>
          <a:lstStyle/>
          <a:p>
            <a:endParaRPr lang="en-US"/>
          </a:p>
        </p:txBody>
      </p:sp>
      <p:sp>
        <p:nvSpPr>
          <p:cNvPr id="86" name="Line 15"/>
          <p:cNvSpPr>
            <a:spLocks noChangeShapeType="1"/>
          </p:cNvSpPr>
          <p:nvPr/>
        </p:nvSpPr>
        <p:spPr bwMode="auto">
          <a:xfrm flipV="1">
            <a:off x="7091363" y="4310063"/>
            <a:ext cx="6350" cy="522287"/>
          </a:xfrm>
          <a:prstGeom prst="line">
            <a:avLst/>
          </a:prstGeom>
          <a:noFill/>
          <a:ln w="19050">
            <a:solidFill>
              <a:schemeClr val="tx1"/>
            </a:solidFill>
            <a:round/>
            <a:headEnd type="triangle" w="med" len="med"/>
            <a:tailEnd/>
          </a:ln>
        </p:spPr>
        <p:txBody>
          <a:bodyPr/>
          <a:lstStyle/>
          <a:p>
            <a:endParaRPr lang="en-US"/>
          </a:p>
        </p:txBody>
      </p:sp>
      <p:graphicFrame>
        <p:nvGraphicFramePr>
          <p:cNvPr id="87" name="Object 14"/>
          <p:cNvGraphicFramePr>
            <a:graphicFrameLocks noChangeAspect="1"/>
          </p:cNvGraphicFramePr>
          <p:nvPr/>
        </p:nvGraphicFramePr>
        <p:xfrm>
          <a:off x="7496175" y="4005263"/>
          <a:ext cx="376238" cy="287337"/>
        </p:xfrm>
        <a:graphic>
          <a:graphicData uri="http://schemas.openxmlformats.org/presentationml/2006/ole">
            <p:oleObj spid="_x0000_s60428" name="Equation" r:id="rId9" imgW="304560" imgH="228600" progId="Equation.3">
              <p:embed/>
            </p:oleObj>
          </a:graphicData>
        </a:graphic>
      </p:graphicFrame>
      <p:graphicFrame>
        <p:nvGraphicFramePr>
          <p:cNvPr id="88" name="Object 15"/>
          <p:cNvGraphicFramePr>
            <a:graphicFrameLocks noChangeAspect="1"/>
          </p:cNvGraphicFramePr>
          <p:nvPr/>
        </p:nvGraphicFramePr>
        <p:xfrm>
          <a:off x="6654800" y="4764088"/>
          <a:ext cx="441325" cy="314325"/>
        </p:xfrm>
        <a:graphic>
          <a:graphicData uri="http://schemas.openxmlformats.org/presentationml/2006/ole">
            <p:oleObj spid="_x0000_s60429" name="Equation" r:id="rId10" imgW="317160" imgH="228600" progId="Equation.3">
              <p:embed/>
            </p:oleObj>
          </a:graphicData>
        </a:graphic>
      </p:graphicFrame>
      <p:sp>
        <p:nvSpPr>
          <p:cNvPr id="89" name="Line 18"/>
          <p:cNvSpPr>
            <a:spLocks noChangeShapeType="1"/>
          </p:cNvSpPr>
          <p:nvPr/>
        </p:nvSpPr>
        <p:spPr bwMode="auto">
          <a:xfrm flipV="1">
            <a:off x="7105650" y="4375150"/>
            <a:ext cx="111125" cy="50800"/>
          </a:xfrm>
          <a:prstGeom prst="line">
            <a:avLst/>
          </a:prstGeom>
          <a:noFill/>
          <a:ln w="19050">
            <a:solidFill>
              <a:schemeClr val="tx1"/>
            </a:solidFill>
            <a:round/>
            <a:headEnd/>
            <a:tailEnd/>
          </a:ln>
        </p:spPr>
        <p:txBody>
          <a:bodyPr/>
          <a:lstStyle/>
          <a:p>
            <a:endParaRPr lang="en-US"/>
          </a:p>
        </p:txBody>
      </p:sp>
      <p:sp>
        <p:nvSpPr>
          <p:cNvPr id="91" name="Line 19"/>
          <p:cNvSpPr>
            <a:spLocks noChangeShapeType="1"/>
          </p:cNvSpPr>
          <p:nvPr/>
        </p:nvSpPr>
        <p:spPr bwMode="auto">
          <a:xfrm flipH="1" flipV="1">
            <a:off x="7175500" y="4298950"/>
            <a:ext cx="50800" cy="82550"/>
          </a:xfrm>
          <a:prstGeom prst="line">
            <a:avLst/>
          </a:prstGeom>
          <a:noFill/>
          <a:ln w="19050">
            <a:solidFill>
              <a:schemeClr val="tx1"/>
            </a:solidFill>
            <a:round/>
            <a:headEnd/>
            <a:tailEnd/>
          </a:ln>
        </p:spPr>
        <p:txBody>
          <a:bodyPr/>
          <a:lstStyle/>
          <a:p>
            <a:endParaRPr lang="en-US"/>
          </a:p>
        </p:txBody>
      </p:sp>
      <p:sp>
        <p:nvSpPr>
          <p:cNvPr id="92" name="Line 21"/>
          <p:cNvSpPr>
            <a:spLocks noChangeShapeType="1"/>
          </p:cNvSpPr>
          <p:nvPr/>
        </p:nvSpPr>
        <p:spPr bwMode="auto">
          <a:xfrm flipV="1">
            <a:off x="7105650" y="4114800"/>
            <a:ext cx="400050" cy="215900"/>
          </a:xfrm>
          <a:prstGeom prst="line">
            <a:avLst/>
          </a:prstGeom>
          <a:noFill/>
          <a:ln w="19050">
            <a:solidFill>
              <a:schemeClr val="tx1"/>
            </a:solidFill>
            <a:round/>
            <a:headEnd/>
            <a:tailEnd type="triangle" w="med" len="med"/>
          </a:ln>
        </p:spPr>
        <p:txBody>
          <a:bodyPr/>
          <a:lstStyle/>
          <a:p>
            <a:endParaRPr lang="en-US"/>
          </a:p>
        </p:txBody>
      </p:sp>
      <p:graphicFrame>
        <p:nvGraphicFramePr>
          <p:cNvPr id="93" name="Object 16"/>
          <p:cNvGraphicFramePr>
            <a:graphicFrameLocks noChangeAspect="1"/>
          </p:cNvGraphicFramePr>
          <p:nvPr/>
        </p:nvGraphicFramePr>
        <p:xfrm>
          <a:off x="7267258" y="3756660"/>
          <a:ext cx="220662" cy="358775"/>
        </p:xfrm>
        <a:graphic>
          <a:graphicData uri="http://schemas.openxmlformats.org/presentationml/2006/ole">
            <p:oleObj spid="_x0000_s60430" name="Equation" r:id="rId11" imgW="139680" imgH="228600" progId="Equation.3">
              <p:embed/>
            </p:oleObj>
          </a:graphicData>
        </a:graphic>
      </p:graphicFrame>
      <p:graphicFrame>
        <p:nvGraphicFramePr>
          <p:cNvPr id="95" name="Object 17"/>
          <p:cNvGraphicFramePr>
            <a:graphicFrameLocks noChangeAspect="1"/>
          </p:cNvGraphicFramePr>
          <p:nvPr/>
        </p:nvGraphicFramePr>
        <p:xfrm>
          <a:off x="6756400" y="3873500"/>
          <a:ext cx="195263" cy="339725"/>
        </p:xfrm>
        <a:graphic>
          <a:graphicData uri="http://schemas.openxmlformats.org/presentationml/2006/ole">
            <p:oleObj spid="_x0000_s60431" name="Equation" r:id="rId12" imgW="126720" imgH="228600" progId="Equation.3">
              <p:embed/>
            </p:oleObj>
          </a:graphicData>
        </a:graphic>
      </p:graphicFrame>
      <p:sp>
        <p:nvSpPr>
          <p:cNvPr id="97" name="Line 11"/>
          <p:cNvSpPr>
            <a:spLocks noChangeShapeType="1"/>
          </p:cNvSpPr>
          <p:nvPr/>
        </p:nvSpPr>
        <p:spPr bwMode="auto">
          <a:xfrm>
            <a:off x="6375400" y="3016250"/>
            <a:ext cx="1060450" cy="1866900"/>
          </a:xfrm>
          <a:prstGeom prst="line">
            <a:avLst/>
          </a:prstGeom>
          <a:noFill/>
          <a:ln w="19050">
            <a:solidFill>
              <a:schemeClr val="tx1"/>
            </a:solidFill>
            <a:prstDash val="sysDot"/>
            <a:round/>
            <a:headEnd/>
            <a:tailEnd type="triangle" w="med" len="med"/>
          </a:ln>
        </p:spPr>
        <p:txBody>
          <a:bodyPr/>
          <a:lstStyle/>
          <a:p>
            <a:endParaRPr lang="en-US"/>
          </a:p>
        </p:txBody>
      </p:sp>
      <p:sp>
        <p:nvSpPr>
          <p:cNvPr id="40" name="Text Box 64"/>
          <p:cNvSpPr txBox="1">
            <a:spLocks noChangeArrowheads="1"/>
          </p:cNvSpPr>
          <p:nvPr/>
        </p:nvSpPr>
        <p:spPr bwMode="auto">
          <a:xfrm>
            <a:off x="6189847" y="1263917"/>
            <a:ext cx="452480" cy="219075"/>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z</a:t>
            </a:r>
            <a:r>
              <a:rPr lang="en-US" sz="1200" b="1" baseline="-30000" dirty="0" err="1"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41" name="Text Box 66"/>
          <p:cNvSpPr txBox="1">
            <a:spLocks noChangeArrowheads="1"/>
          </p:cNvSpPr>
          <p:nvPr/>
        </p:nvSpPr>
        <p:spPr bwMode="auto">
          <a:xfrm>
            <a:off x="5105735" y="3395283"/>
            <a:ext cx="347663" cy="219075"/>
          </a:xfrm>
          <a:prstGeom prst="rect">
            <a:avLst/>
          </a:prstGeom>
          <a:noFill/>
          <a:ln w="12700">
            <a:noFill/>
            <a:miter lim="800000"/>
            <a:headEnd/>
            <a:tailEnd/>
          </a:ln>
        </p:spPr>
        <p:txBody>
          <a:bodyPr lIns="20305" tIns="20305" rIns="20305" bIns="20305"/>
          <a:lstStyle/>
          <a:p>
            <a:pPr algn="ctr" eaLnBrk="0" hangingPunct="0"/>
            <a:r>
              <a:rPr lang="en-US" sz="1200" b="1" dirty="0" smtClean="0">
                <a:solidFill>
                  <a:srgbClr val="000000"/>
                </a:solidFill>
                <a:latin typeface="Arial" charset="0"/>
                <a:ea typeface="Times New Roman" pitchFamily="18" charset="0"/>
              </a:rPr>
              <a:t>x</a:t>
            </a:r>
            <a:r>
              <a:rPr lang="en-US" sz="1200" b="1" baseline="-30000" dirty="0"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42" name="Text Box 65"/>
          <p:cNvSpPr txBox="1">
            <a:spLocks noChangeArrowheads="1"/>
          </p:cNvSpPr>
          <p:nvPr/>
        </p:nvSpPr>
        <p:spPr bwMode="auto">
          <a:xfrm>
            <a:off x="7449281" y="3266850"/>
            <a:ext cx="311487" cy="220663"/>
          </a:xfrm>
          <a:prstGeom prst="rect">
            <a:avLst/>
          </a:prstGeom>
          <a:noFill/>
          <a:ln w="12700">
            <a:noFill/>
            <a:miter lim="800000"/>
            <a:headEnd/>
            <a:tailEnd/>
          </a:ln>
        </p:spPr>
        <p:txBody>
          <a:bodyPr lIns="20305" tIns="20305" rIns="20305" bIns="20305"/>
          <a:lstStyle/>
          <a:p>
            <a:pPr algn="ctr" eaLnBrk="0" hangingPunct="0"/>
            <a:r>
              <a:rPr lang="en-US" sz="1200" b="1" dirty="0" err="1" smtClean="0">
                <a:solidFill>
                  <a:srgbClr val="000000"/>
                </a:solidFill>
                <a:latin typeface="Arial" charset="0"/>
                <a:ea typeface="Times New Roman" pitchFamily="18" charset="0"/>
              </a:rPr>
              <a:t>y</a:t>
            </a:r>
            <a:r>
              <a:rPr lang="en-US" sz="1200" b="1" baseline="-30000" dirty="0" err="1" smtClean="0">
                <a:solidFill>
                  <a:srgbClr val="000000"/>
                </a:solidFill>
                <a:latin typeface="Arial" charset="0"/>
                <a:ea typeface="Times New Roman" pitchFamily="18" charset="0"/>
              </a:rPr>
              <a:t>i</a:t>
            </a:r>
            <a:endParaRPr lang="en-US" sz="2600" dirty="0" smtClean="0">
              <a:solidFill>
                <a:srgbClr val="000000"/>
              </a:solidFill>
              <a:latin typeface="Tahoma" pitchFamily="34" charset="0"/>
              <a:ea typeface="Times New Roman" pitchFamily="18" charset="0"/>
            </a:endParaRPr>
          </a:p>
        </p:txBody>
      </p:sp>
      <p:sp>
        <p:nvSpPr>
          <p:cNvPr id="44" name="Arc 43"/>
          <p:cNvSpPr/>
          <p:nvPr/>
        </p:nvSpPr>
        <p:spPr>
          <a:xfrm rot="19814283">
            <a:off x="4709458" y="1991747"/>
            <a:ext cx="3936589" cy="2352373"/>
          </a:xfrm>
          <a:prstGeom prst="arc">
            <a:avLst>
              <a:gd name="adj1" fmla="val 17772781"/>
              <a:gd name="adj2" fmla="val 13642351"/>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7646636" y="4406550"/>
            <a:ext cx="1343278" cy="215444"/>
          </a:xfrm>
          <a:prstGeom prst="rect">
            <a:avLst/>
          </a:prstGeom>
          <a:solidFill>
            <a:schemeClr val="bg1"/>
          </a:solidFill>
          <a:ln w="12700">
            <a:solidFill>
              <a:schemeClr val="tx1"/>
            </a:solidFill>
          </a:ln>
        </p:spPr>
        <p:txBody>
          <a:bodyPr wrap="square" lIns="0" rIns="0" rtlCol="0">
            <a:spAutoFit/>
          </a:bodyPr>
          <a:lstStyle/>
          <a:p>
            <a:pPr algn="ctr"/>
            <a:r>
              <a:rPr lang="en-US" sz="800" b="1" dirty="0" smtClean="0">
                <a:latin typeface="Arial" pitchFamily="34" charset="0"/>
                <a:cs typeface="Arial" pitchFamily="34" charset="0"/>
              </a:rPr>
              <a:t>Globe from AGI STK</a:t>
            </a:r>
            <a:endParaRPr lang="en-US" sz="800" b="1" dirty="0">
              <a:latin typeface="Arial" pitchFamily="34" charset="0"/>
              <a:cs typeface="Arial" pitchFamily="34" charset="0"/>
            </a:endParaRPr>
          </a:p>
        </p:txBody>
      </p:sp>
      <p:graphicFrame>
        <p:nvGraphicFramePr>
          <p:cNvPr id="46" name="Object 8"/>
          <p:cNvGraphicFramePr>
            <a:graphicFrameLocks noChangeAspect="1"/>
          </p:cNvGraphicFramePr>
          <p:nvPr/>
        </p:nvGraphicFramePr>
        <p:xfrm>
          <a:off x="1049338" y="5815013"/>
          <a:ext cx="3540125" cy="531812"/>
        </p:xfrm>
        <a:graphic>
          <a:graphicData uri="http://schemas.openxmlformats.org/presentationml/2006/ole">
            <p:oleObj spid="_x0000_s60432" name="Equation" r:id="rId13" imgW="2946240" imgH="444240" progId="Equation.3">
              <p:embed/>
            </p:oleObj>
          </a:graphicData>
        </a:graphic>
      </p:graphicFrame>
      <p:graphicFrame>
        <p:nvGraphicFramePr>
          <p:cNvPr id="47" name="Object 16"/>
          <p:cNvGraphicFramePr>
            <a:graphicFrameLocks noChangeAspect="1"/>
          </p:cNvGraphicFramePr>
          <p:nvPr/>
        </p:nvGraphicFramePr>
        <p:xfrm>
          <a:off x="8471218" y="2377440"/>
          <a:ext cx="220662" cy="358775"/>
        </p:xfrm>
        <a:graphic>
          <a:graphicData uri="http://schemas.openxmlformats.org/presentationml/2006/ole">
            <p:oleObj spid="_x0000_s60433" name="Equation" r:id="rId14" imgW="139680" imgH="228600" progId="Equation.3">
              <p:embed/>
            </p:oleObj>
          </a:graphicData>
        </a:graphic>
      </p:graphicFrame>
      <p:graphicFrame>
        <p:nvGraphicFramePr>
          <p:cNvPr id="48" name="Object 17"/>
          <p:cNvGraphicFramePr>
            <a:graphicFrameLocks noChangeAspect="1"/>
          </p:cNvGraphicFramePr>
          <p:nvPr/>
        </p:nvGraphicFramePr>
        <p:xfrm>
          <a:off x="8806180" y="3096260"/>
          <a:ext cx="195263" cy="339725"/>
        </p:xfrm>
        <a:graphic>
          <a:graphicData uri="http://schemas.openxmlformats.org/presentationml/2006/ole">
            <p:oleObj spid="_x0000_s60434" name="Equation" r:id="rId15" imgW="126720" imgH="2286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a:xfrm>
            <a:off x="228600" y="76200"/>
            <a:ext cx="6629400" cy="838200"/>
          </a:xfrm>
        </p:spPr>
        <p:txBody>
          <a:bodyPr/>
          <a:lstStyle/>
          <a:p>
            <a:r>
              <a:rPr lang="en-US" b="1" dirty="0" smtClean="0"/>
              <a:t>Vned2GammaChiVtrue</a:t>
            </a:r>
            <a:r>
              <a:rPr lang="en-US" dirty="0" smtClean="0"/>
              <a:t> </a:t>
            </a:r>
            <a:br>
              <a:rPr lang="en-US" dirty="0" smtClean="0"/>
            </a:br>
            <a:r>
              <a:rPr lang="en-US" dirty="0" smtClean="0"/>
              <a:t>Reference Data</a:t>
            </a:r>
          </a:p>
        </p:txBody>
      </p:sp>
      <p:sp>
        <p:nvSpPr>
          <p:cNvPr id="7172" name="Rectangle 25"/>
          <p:cNvSpPr>
            <a:spLocks noGrp="1" noChangeArrowheads="1"/>
          </p:cNvSpPr>
          <p:nvPr>
            <p:ph type="body" idx="1"/>
          </p:nvPr>
        </p:nvSpPr>
        <p:spPr>
          <a:xfrm>
            <a:off x="228600" y="1148975"/>
            <a:ext cx="6191250" cy="1784725"/>
          </a:xfrm>
        </p:spPr>
        <p:txBody>
          <a:bodyPr>
            <a:normAutofit fontScale="85000" lnSpcReduction="10000"/>
          </a:bodyPr>
          <a:lstStyle/>
          <a:p>
            <a:r>
              <a:rPr lang="en-US" dirty="0" smtClean="0"/>
              <a:t>Coordinate Frame Definitions</a:t>
            </a:r>
          </a:p>
          <a:p>
            <a:pPr lvl="1"/>
            <a:r>
              <a:rPr lang="en-US" dirty="0" smtClean="0"/>
              <a:t>χ (chi), flight path heading angle; horizontal angle between north and the projection of the velocity vector on the horizontal plane; positive rotation is from north to east</a:t>
            </a:r>
          </a:p>
          <a:p>
            <a:pPr lvl="1"/>
            <a:r>
              <a:rPr lang="en-US" dirty="0" smtClean="0"/>
              <a:t>γ (gamma), flight path elevation angle; vertical angle between the velocity vector and the horizontal plane; positive rotation is up</a:t>
            </a:r>
          </a:p>
          <a:p>
            <a:pPr lvl="1"/>
            <a:r>
              <a:rPr lang="en-US" dirty="0" smtClean="0"/>
              <a:t>V</a:t>
            </a:r>
            <a:r>
              <a:rPr lang="en-US" baseline="-25000" dirty="0" smtClean="0"/>
              <a:t>True</a:t>
            </a:r>
            <a:r>
              <a:rPr lang="en-US" dirty="0" smtClean="0"/>
              <a:t>, total vehicle velocity</a:t>
            </a:r>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p:txBody>
      </p:sp>
      <p:sp>
        <p:nvSpPr>
          <p:cNvPr id="5" name="Footer Placeholder 4"/>
          <p:cNvSpPr>
            <a:spLocks noGrp="1"/>
          </p:cNvSpPr>
          <p:nvPr>
            <p:ph type="ftr" sz="quarter" idx="3"/>
          </p:nvPr>
        </p:nvSpPr>
        <p:spPr/>
        <p:txBody>
          <a:bodyPr/>
          <a:lstStyle/>
          <a:p>
            <a:r>
              <a:rPr lang="en-US" dirty="0" smtClean="0"/>
              <a:t>NORTHROP GRUMMAN PRIVATE / PROPRIETARY LEVEL I</a:t>
            </a:r>
            <a:endParaRPr lang="en-US" dirty="0"/>
          </a:p>
        </p:txBody>
      </p:sp>
      <p:sp>
        <p:nvSpPr>
          <p:cNvPr id="7" name="Slide Number Placeholder 6"/>
          <p:cNvSpPr>
            <a:spLocks noGrp="1"/>
          </p:cNvSpPr>
          <p:nvPr>
            <p:ph type="sldNum" sz="quarter" idx="11"/>
          </p:nvPr>
        </p:nvSpPr>
        <p:spPr/>
        <p:txBody>
          <a:bodyPr/>
          <a:lstStyle/>
          <a:p>
            <a:fld id="{F6EFC63E-F8D9-44BB-A462-AC735E845F95}" type="slidenum">
              <a:rPr lang="en-US" smtClean="0"/>
              <a:pPr/>
              <a:t>7</a:t>
            </a:fld>
            <a:endParaRPr lang="en-US"/>
          </a:p>
        </p:txBody>
      </p:sp>
      <p:sp>
        <p:nvSpPr>
          <p:cNvPr id="10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1"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3"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5" name="Object 7"/>
          <p:cNvGraphicFramePr>
            <a:graphicFrameLocks noChangeAspect="1"/>
          </p:cNvGraphicFramePr>
          <p:nvPr/>
        </p:nvGraphicFramePr>
        <p:xfrm>
          <a:off x="918431" y="2873587"/>
          <a:ext cx="2179343" cy="2685039"/>
        </p:xfrm>
        <a:graphic>
          <a:graphicData uri="http://schemas.openxmlformats.org/presentationml/2006/ole">
            <p:oleObj spid="_x0000_s59394" name="Equation" r:id="rId4" imgW="1244520" imgH="1523880" progId="Equation.3">
              <p:embed/>
            </p:oleObj>
          </a:graphicData>
        </a:graphic>
      </p:graphicFrame>
      <p:grpSp>
        <p:nvGrpSpPr>
          <p:cNvPr id="2" name="Group 102"/>
          <p:cNvGrpSpPr/>
          <p:nvPr/>
        </p:nvGrpSpPr>
        <p:grpSpPr>
          <a:xfrm>
            <a:off x="6866631" y="1160700"/>
            <a:ext cx="1696658" cy="1919704"/>
            <a:chOff x="3756390" y="1892244"/>
            <a:chExt cx="1696658" cy="1919704"/>
          </a:xfrm>
        </p:grpSpPr>
        <p:cxnSp>
          <p:nvCxnSpPr>
            <p:cNvPr id="21" name="Straight Arrow Connector 20"/>
            <p:cNvCxnSpPr/>
            <p:nvPr/>
          </p:nvCxnSpPr>
          <p:spPr>
            <a:xfrm rot="5400000">
              <a:off x="3415993" y="3006588"/>
              <a:ext cx="1041033" cy="68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48070" y="2208620"/>
              <a:ext cx="1181437" cy="2994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922025" y="2495864"/>
              <a:ext cx="1085315" cy="5711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928375" y="2184344"/>
              <a:ext cx="831315" cy="31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966475" y="2508564"/>
              <a:ext cx="1123415" cy="13933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2411838">
              <a:off x="4230113" y="2234685"/>
              <a:ext cx="347954" cy="470818"/>
            </a:xfrm>
            <a:prstGeom prst="arc">
              <a:avLst>
                <a:gd name="adj1" fmla="val 15709814"/>
                <a:gd name="adj2" fmla="val 21291442"/>
              </a:avLst>
            </a:prstGeom>
            <a:ln w="127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rot="1762583">
              <a:off x="4593567" y="2159265"/>
              <a:ext cx="300499" cy="696617"/>
            </a:xfrm>
            <a:prstGeom prst="arc">
              <a:avLst>
                <a:gd name="adj1" fmla="val 16902952"/>
                <a:gd name="adj2" fmla="val 946319"/>
              </a:avLst>
            </a:prstGeom>
            <a:ln w="1270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4912090" y="2254194"/>
              <a:ext cx="287258" cy="338554"/>
            </a:xfrm>
            <a:prstGeom prst="rect">
              <a:avLst/>
            </a:prstGeom>
            <a:noFill/>
          </p:spPr>
          <p:txBody>
            <a:bodyPr wrap="none" rtlCol="0">
              <a:spAutoFit/>
            </a:bodyPr>
            <a:lstStyle/>
            <a:p>
              <a:r>
                <a:rPr lang="el-GR" sz="1600" dirty="0" smtClean="0">
                  <a:solidFill>
                    <a:schemeClr val="accent1"/>
                  </a:solidFill>
                  <a:latin typeface="Arial" pitchFamily="34" charset="0"/>
                  <a:cs typeface="Arial" pitchFamily="34" charset="0"/>
                </a:rPr>
                <a:t>γ</a:t>
              </a:r>
              <a:endParaRPr lang="en-US" sz="1600" dirty="0">
                <a:solidFill>
                  <a:schemeClr val="accent1"/>
                </a:solidFill>
                <a:latin typeface="Arial" pitchFamily="34" charset="0"/>
                <a:cs typeface="Arial" pitchFamily="34" charset="0"/>
              </a:endParaRPr>
            </a:p>
          </p:txBody>
        </p:sp>
        <p:sp>
          <p:nvSpPr>
            <p:cNvPr id="53" name="TextBox 52"/>
            <p:cNvSpPr txBox="1"/>
            <p:nvPr/>
          </p:nvSpPr>
          <p:spPr>
            <a:xfrm>
              <a:off x="4353290" y="2311344"/>
              <a:ext cx="203200" cy="276999"/>
            </a:xfrm>
            <a:prstGeom prst="rect">
              <a:avLst/>
            </a:prstGeom>
            <a:noFill/>
          </p:spPr>
          <p:txBody>
            <a:bodyPr wrap="square" rtlCol="0">
              <a:spAutoFit/>
            </a:bodyPr>
            <a:lstStyle/>
            <a:p>
              <a:r>
                <a:rPr lang="el-GR" sz="1200" dirty="0" smtClean="0">
                  <a:solidFill>
                    <a:schemeClr val="accent1"/>
                  </a:solidFill>
                  <a:latin typeface="Arial" pitchFamily="34" charset="0"/>
                  <a:cs typeface="Arial" pitchFamily="34" charset="0"/>
                </a:rPr>
                <a:t>χ</a:t>
              </a:r>
              <a:endParaRPr lang="en-US" sz="1200" dirty="0">
                <a:solidFill>
                  <a:schemeClr val="accent1"/>
                </a:solidFill>
                <a:latin typeface="Arial" pitchFamily="34" charset="0"/>
                <a:cs typeface="Arial" pitchFamily="34" charset="0"/>
              </a:endParaRPr>
            </a:p>
          </p:txBody>
        </p:sp>
        <p:sp>
          <p:nvSpPr>
            <p:cNvPr id="55" name="TextBox 54"/>
            <p:cNvSpPr txBox="1"/>
            <p:nvPr/>
          </p:nvSpPr>
          <p:spPr>
            <a:xfrm>
              <a:off x="4518390" y="1892244"/>
              <a:ext cx="42030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N</a:t>
              </a:r>
              <a:endParaRPr lang="en-US" sz="1600" baseline="-25000" dirty="0">
                <a:latin typeface="Arial" pitchFamily="34" charset="0"/>
                <a:cs typeface="Arial" pitchFamily="34" charset="0"/>
              </a:endParaRPr>
            </a:p>
          </p:txBody>
        </p:sp>
        <p:sp>
          <p:nvSpPr>
            <p:cNvPr id="56" name="TextBox 55"/>
            <p:cNvSpPr txBox="1"/>
            <p:nvPr/>
          </p:nvSpPr>
          <p:spPr>
            <a:xfrm>
              <a:off x="4931140" y="2990794"/>
              <a:ext cx="412292"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E</a:t>
              </a:r>
              <a:endParaRPr lang="en-US" sz="1600" baseline="-25000" dirty="0">
                <a:latin typeface="Arial" pitchFamily="34" charset="0"/>
                <a:cs typeface="Arial" pitchFamily="34" charset="0"/>
              </a:endParaRPr>
            </a:p>
          </p:txBody>
        </p:sp>
        <p:sp>
          <p:nvSpPr>
            <p:cNvPr id="57" name="TextBox 56"/>
            <p:cNvSpPr txBox="1"/>
            <p:nvPr/>
          </p:nvSpPr>
          <p:spPr>
            <a:xfrm>
              <a:off x="3756390" y="3473394"/>
              <a:ext cx="42030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D</a:t>
              </a:r>
              <a:endParaRPr lang="en-US" sz="1600" baseline="-25000" dirty="0">
                <a:latin typeface="Arial" pitchFamily="34" charset="0"/>
                <a:cs typeface="Arial" pitchFamily="34" charset="0"/>
              </a:endParaRPr>
            </a:p>
          </p:txBody>
        </p:sp>
        <p:sp>
          <p:nvSpPr>
            <p:cNvPr id="58" name="TextBox 57"/>
            <p:cNvSpPr txBox="1"/>
            <p:nvPr/>
          </p:nvSpPr>
          <p:spPr>
            <a:xfrm>
              <a:off x="5020040" y="1974794"/>
              <a:ext cx="40427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T</a:t>
              </a:r>
              <a:endParaRPr lang="en-US" sz="1600" baseline="-25000" dirty="0">
                <a:latin typeface="Arial" pitchFamily="34" charset="0"/>
                <a:cs typeface="Arial" pitchFamily="34" charset="0"/>
              </a:endParaRPr>
            </a:p>
          </p:txBody>
        </p:sp>
        <p:sp>
          <p:nvSpPr>
            <p:cNvPr id="59" name="TextBox 58"/>
            <p:cNvSpPr txBox="1"/>
            <p:nvPr/>
          </p:nvSpPr>
          <p:spPr>
            <a:xfrm>
              <a:off x="5032740" y="2539944"/>
              <a:ext cx="42030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H</a:t>
              </a:r>
              <a:endParaRPr lang="en-US" sz="1600" baseline="-25000" dirty="0">
                <a:latin typeface="Arial" pitchFamily="34" charset="0"/>
                <a:cs typeface="Arial" pitchFamily="34" charset="0"/>
              </a:endParaRPr>
            </a:p>
          </p:txBody>
        </p:sp>
      </p:grpSp>
      <p:grpSp>
        <p:nvGrpSpPr>
          <p:cNvPr id="3" name="Group 101"/>
          <p:cNvGrpSpPr/>
          <p:nvPr/>
        </p:nvGrpSpPr>
        <p:grpSpPr>
          <a:xfrm>
            <a:off x="6756495" y="3186346"/>
            <a:ext cx="1666416" cy="1346200"/>
            <a:chOff x="5725397" y="1499218"/>
            <a:chExt cx="1666416" cy="1346200"/>
          </a:xfrm>
        </p:grpSpPr>
        <p:cxnSp>
          <p:nvCxnSpPr>
            <p:cNvPr id="62" name="Straight Arrow Connector 61"/>
            <p:cNvCxnSpPr/>
            <p:nvPr/>
          </p:nvCxnSpPr>
          <p:spPr>
            <a:xfrm flipV="1">
              <a:off x="6125446" y="2581893"/>
              <a:ext cx="927100" cy="31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6200000" flipV="1">
              <a:off x="5723892" y="2180173"/>
              <a:ext cx="822695" cy="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6150846" y="1975468"/>
              <a:ext cx="841375" cy="59690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Arc 64"/>
            <p:cNvSpPr/>
            <p:nvPr/>
          </p:nvSpPr>
          <p:spPr>
            <a:xfrm>
              <a:off x="5725397" y="1975008"/>
              <a:ext cx="920750" cy="870410"/>
            </a:xfrm>
            <a:prstGeom prst="arc">
              <a:avLst>
                <a:gd name="adj1" fmla="val 16266819"/>
                <a:gd name="adj2" fmla="val 20237643"/>
              </a:avLst>
            </a:prstGeom>
            <a:ln w="127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p:cNvSpPr txBox="1"/>
            <p:nvPr/>
          </p:nvSpPr>
          <p:spPr>
            <a:xfrm>
              <a:off x="6353428" y="1711213"/>
              <a:ext cx="203200" cy="338554"/>
            </a:xfrm>
            <a:prstGeom prst="rect">
              <a:avLst/>
            </a:prstGeom>
            <a:noFill/>
          </p:spPr>
          <p:txBody>
            <a:bodyPr wrap="square" rtlCol="0">
              <a:spAutoFit/>
            </a:bodyPr>
            <a:lstStyle/>
            <a:p>
              <a:r>
                <a:rPr lang="el-GR" sz="1600" dirty="0" smtClean="0">
                  <a:solidFill>
                    <a:schemeClr val="accent1"/>
                  </a:solidFill>
                  <a:latin typeface="Arial" pitchFamily="34" charset="0"/>
                  <a:cs typeface="Arial" pitchFamily="34" charset="0"/>
                </a:rPr>
                <a:t>χ</a:t>
              </a:r>
              <a:endParaRPr lang="en-US" sz="1600" dirty="0">
                <a:solidFill>
                  <a:schemeClr val="accent1"/>
                </a:solidFill>
                <a:latin typeface="Arial" pitchFamily="34" charset="0"/>
                <a:cs typeface="Arial" pitchFamily="34" charset="0"/>
              </a:endParaRPr>
            </a:p>
          </p:txBody>
        </p:sp>
        <p:sp>
          <p:nvSpPr>
            <p:cNvPr id="69" name="TextBox 68"/>
            <p:cNvSpPr txBox="1"/>
            <p:nvPr/>
          </p:nvSpPr>
          <p:spPr>
            <a:xfrm>
              <a:off x="5969871" y="1499218"/>
              <a:ext cx="42030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N</a:t>
              </a:r>
              <a:endParaRPr lang="en-US" sz="1600" baseline="-25000" dirty="0">
                <a:latin typeface="Arial" pitchFamily="34" charset="0"/>
                <a:cs typeface="Arial" pitchFamily="34" charset="0"/>
              </a:endParaRPr>
            </a:p>
          </p:txBody>
        </p:sp>
        <p:sp>
          <p:nvSpPr>
            <p:cNvPr id="70" name="TextBox 69"/>
            <p:cNvSpPr txBox="1"/>
            <p:nvPr/>
          </p:nvSpPr>
          <p:spPr>
            <a:xfrm>
              <a:off x="6979521" y="2413618"/>
              <a:ext cx="412292"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E</a:t>
              </a:r>
              <a:endParaRPr lang="en-US" sz="1600" baseline="-25000" dirty="0">
                <a:latin typeface="Arial" pitchFamily="34" charset="0"/>
                <a:cs typeface="Arial" pitchFamily="34" charset="0"/>
              </a:endParaRPr>
            </a:p>
          </p:txBody>
        </p:sp>
        <p:sp>
          <p:nvSpPr>
            <p:cNvPr id="73" name="TextBox 72"/>
            <p:cNvSpPr txBox="1"/>
            <p:nvPr/>
          </p:nvSpPr>
          <p:spPr>
            <a:xfrm>
              <a:off x="6881096" y="1730993"/>
              <a:ext cx="42030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H</a:t>
              </a:r>
              <a:endParaRPr lang="en-US" sz="1600" baseline="-25000" dirty="0">
                <a:latin typeface="Arial" pitchFamily="34" charset="0"/>
                <a:cs typeface="Arial" pitchFamily="34" charset="0"/>
              </a:endParaRPr>
            </a:p>
          </p:txBody>
        </p:sp>
      </p:grpSp>
      <p:grpSp>
        <p:nvGrpSpPr>
          <p:cNvPr id="4" name="Group 100"/>
          <p:cNvGrpSpPr/>
          <p:nvPr/>
        </p:nvGrpSpPr>
        <p:grpSpPr>
          <a:xfrm>
            <a:off x="6966681" y="4615854"/>
            <a:ext cx="1668083" cy="1927641"/>
            <a:chOff x="6701391" y="2887646"/>
            <a:chExt cx="1668083" cy="1927641"/>
          </a:xfrm>
        </p:grpSpPr>
        <p:cxnSp>
          <p:nvCxnSpPr>
            <p:cNvPr id="82" name="Straight Arrow Connector 81"/>
            <p:cNvCxnSpPr/>
            <p:nvPr/>
          </p:nvCxnSpPr>
          <p:spPr>
            <a:xfrm rot="5400000">
              <a:off x="6370519" y="4014690"/>
              <a:ext cx="1041033" cy="68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888309" y="3143233"/>
              <a:ext cx="1033870" cy="363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97188" y="3507141"/>
              <a:ext cx="1125003" cy="7567"/>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Arc 87"/>
            <p:cNvSpPr/>
            <p:nvPr/>
          </p:nvSpPr>
          <p:spPr>
            <a:xfrm>
              <a:off x="7562382" y="3205429"/>
              <a:ext cx="300499" cy="523591"/>
            </a:xfrm>
            <a:prstGeom prst="arc">
              <a:avLst>
                <a:gd name="adj1" fmla="val 16902952"/>
                <a:gd name="adj2" fmla="val 736298"/>
              </a:avLst>
            </a:prstGeom>
            <a:ln w="1270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p:cNvSpPr txBox="1"/>
            <p:nvPr/>
          </p:nvSpPr>
          <p:spPr>
            <a:xfrm>
              <a:off x="7573216" y="3168942"/>
              <a:ext cx="287258" cy="338554"/>
            </a:xfrm>
            <a:prstGeom prst="rect">
              <a:avLst/>
            </a:prstGeom>
            <a:noFill/>
          </p:spPr>
          <p:txBody>
            <a:bodyPr wrap="none" rtlCol="0">
              <a:spAutoFit/>
            </a:bodyPr>
            <a:lstStyle/>
            <a:p>
              <a:r>
                <a:rPr lang="el-GR" sz="1600" dirty="0" smtClean="0">
                  <a:solidFill>
                    <a:schemeClr val="accent1"/>
                  </a:solidFill>
                  <a:latin typeface="Arial" pitchFamily="34" charset="0"/>
                  <a:cs typeface="Arial" pitchFamily="34" charset="0"/>
                </a:rPr>
                <a:t>γ</a:t>
              </a:r>
              <a:endParaRPr lang="en-US" sz="1600" dirty="0">
                <a:solidFill>
                  <a:schemeClr val="accent1"/>
                </a:solidFill>
                <a:latin typeface="Arial" pitchFamily="34" charset="0"/>
                <a:cs typeface="Arial" pitchFamily="34" charset="0"/>
              </a:endParaRPr>
            </a:p>
          </p:txBody>
        </p:sp>
        <p:sp>
          <p:nvSpPr>
            <p:cNvPr id="93" name="TextBox 92"/>
            <p:cNvSpPr txBox="1"/>
            <p:nvPr/>
          </p:nvSpPr>
          <p:spPr>
            <a:xfrm>
              <a:off x="6701391" y="4476733"/>
              <a:ext cx="42030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D</a:t>
              </a:r>
              <a:endParaRPr lang="en-US" sz="1600" baseline="-25000" dirty="0">
                <a:latin typeface="Arial" pitchFamily="34" charset="0"/>
                <a:cs typeface="Arial" pitchFamily="34" charset="0"/>
              </a:endParaRPr>
            </a:p>
          </p:txBody>
        </p:sp>
        <p:sp>
          <p:nvSpPr>
            <p:cNvPr id="94" name="TextBox 93"/>
            <p:cNvSpPr txBox="1"/>
            <p:nvPr/>
          </p:nvSpPr>
          <p:spPr>
            <a:xfrm>
              <a:off x="7798354" y="2887646"/>
              <a:ext cx="40427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T</a:t>
              </a:r>
              <a:endParaRPr lang="en-US" sz="1600" baseline="-25000" dirty="0">
                <a:latin typeface="Arial" pitchFamily="34" charset="0"/>
                <a:cs typeface="Arial" pitchFamily="34" charset="0"/>
              </a:endParaRPr>
            </a:p>
          </p:txBody>
        </p:sp>
        <p:sp>
          <p:nvSpPr>
            <p:cNvPr id="95" name="TextBox 94"/>
            <p:cNvSpPr txBox="1"/>
            <p:nvPr/>
          </p:nvSpPr>
          <p:spPr>
            <a:xfrm>
              <a:off x="7949166" y="3357542"/>
              <a:ext cx="420308" cy="338554"/>
            </a:xfrm>
            <a:prstGeom prst="rect">
              <a:avLst/>
            </a:prstGeom>
            <a:noFill/>
          </p:spPr>
          <p:txBody>
            <a:bodyPr wrap="none" rtlCol="0">
              <a:spAutoFit/>
            </a:bodyPr>
            <a:lstStyle/>
            <a:p>
              <a:r>
                <a:rPr lang="en-US" sz="1600" dirty="0" smtClean="0">
                  <a:latin typeface="Arial" pitchFamily="34" charset="0"/>
                  <a:cs typeface="Arial" pitchFamily="34" charset="0"/>
                </a:rPr>
                <a:t>V</a:t>
              </a:r>
              <a:r>
                <a:rPr lang="en-US" sz="1600" baseline="-25000" dirty="0" smtClean="0">
                  <a:latin typeface="Arial" pitchFamily="34" charset="0"/>
                  <a:cs typeface="Arial" pitchFamily="34" charset="0"/>
                </a:rPr>
                <a:t>H</a:t>
              </a:r>
              <a:endParaRPr lang="en-US" sz="1600" baseline="-25000" dirty="0">
                <a:latin typeface="Arial" pitchFamily="34" charset="0"/>
                <a:cs typeface="Arial" pitchFamily="34" charset="0"/>
              </a:endParaRPr>
            </a:p>
          </p:txBody>
        </p:sp>
      </p:grpSp>
      <p:graphicFrame>
        <p:nvGraphicFramePr>
          <p:cNvPr id="17411" name="Object 3"/>
          <p:cNvGraphicFramePr>
            <a:graphicFrameLocks noChangeAspect="1"/>
          </p:cNvGraphicFramePr>
          <p:nvPr/>
        </p:nvGraphicFramePr>
        <p:xfrm>
          <a:off x="3421916" y="3534249"/>
          <a:ext cx="2782887" cy="1079500"/>
        </p:xfrm>
        <a:graphic>
          <a:graphicData uri="http://schemas.openxmlformats.org/presentationml/2006/ole">
            <p:oleObj spid="_x0000_s59395" name="Equation" r:id="rId5" imgW="1777680" imgH="685800" progId="Equation.3">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8"/>
          <p:cNvGraphicFramePr>
            <a:graphicFrameLocks noChangeAspect="1"/>
          </p:cNvGraphicFramePr>
          <p:nvPr/>
        </p:nvGraphicFramePr>
        <p:xfrm>
          <a:off x="222250" y="3698215"/>
          <a:ext cx="8371487" cy="1046811"/>
        </p:xfrm>
        <a:graphic>
          <a:graphicData uri="http://schemas.openxmlformats.org/presentationml/2006/ole">
            <p:oleObj spid="_x0000_s39941" name="Equation" r:id="rId4" imgW="6553080" imgH="965160" progId="Equation.3">
              <p:embed/>
            </p:oleObj>
          </a:graphicData>
        </a:graphic>
      </p:graphicFrame>
      <p:pic>
        <p:nvPicPr>
          <p:cNvPr id="25" name="Picture 3"/>
          <p:cNvPicPr>
            <a:picLocks noChangeAspect="1" noChangeArrowheads="1"/>
          </p:cNvPicPr>
          <p:nvPr/>
        </p:nvPicPr>
        <p:blipFill>
          <a:blip r:embed="rId5" cstate="print"/>
          <a:srcRect/>
          <a:stretch>
            <a:fillRect/>
          </a:stretch>
        </p:blipFill>
        <p:spPr bwMode="auto">
          <a:xfrm>
            <a:off x="5524500" y="1069922"/>
            <a:ext cx="3505199" cy="2574393"/>
          </a:xfrm>
          <a:prstGeom prst="rect">
            <a:avLst/>
          </a:prstGeom>
          <a:noFill/>
          <a:ln w="9525">
            <a:noFill/>
            <a:miter lim="800000"/>
            <a:headEnd/>
            <a:tailEnd/>
          </a:ln>
        </p:spPr>
      </p:pic>
      <p:sp>
        <p:nvSpPr>
          <p:cNvPr id="7171" name="Rectangle 24"/>
          <p:cNvSpPr>
            <a:spLocks noGrp="1" noChangeArrowheads="1"/>
          </p:cNvSpPr>
          <p:nvPr>
            <p:ph type="title"/>
          </p:nvPr>
        </p:nvSpPr>
        <p:spPr>
          <a:xfrm>
            <a:off x="228600" y="76200"/>
            <a:ext cx="6629400" cy="838200"/>
          </a:xfrm>
        </p:spPr>
        <p:txBody>
          <a:bodyPr/>
          <a:lstStyle/>
          <a:p>
            <a:r>
              <a:rPr lang="en-US" b="1" dirty="0" smtClean="0"/>
              <a:t>Flight Dynamics Reference </a:t>
            </a:r>
            <a:r>
              <a:rPr lang="en-US" dirty="0" smtClean="0"/>
              <a:t/>
            </a:r>
            <a:br>
              <a:rPr lang="en-US" dirty="0" smtClean="0"/>
            </a:br>
            <a:r>
              <a:rPr lang="en-US" dirty="0" smtClean="0"/>
              <a:t> Reference Equations (1 of 2)</a:t>
            </a:r>
          </a:p>
        </p:txBody>
      </p:sp>
      <p:sp>
        <p:nvSpPr>
          <p:cNvPr id="7172" name="Rectangle 25"/>
          <p:cNvSpPr>
            <a:spLocks noGrp="1" noChangeArrowheads="1"/>
          </p:cNvSpPr>
          <p:nvPr>
            <p:ph type="body" idx="1"/>
          </p:nvPr>
        </p:nvSpPr>
        <p:spPr>
          <a:xfrm>
            <a:off x="228599" y="1068115"/>
            <a:ext cx="5664201" cy="4291285"/>
          </a:xfrm>
        </p:spPr>
        <p:txBody>
          <a:bodyPr>
            <a:normAutofit fontScale="77500" lnSpcReduction="20000"/>
          </a:bodyPr>
          <a:lstStyle/>
          <a:p>
            <a:pPr>
              <a:buNone/>
            </a:pPr>
            <a:r>
              <a:rPr lang="en-US" dirty="0" smtClean="0"/>
              <a:t>This function uses Euler angles and direction cosine matrix (DCM) transformations.  For reference, the transformations for the standard 3-2-1 aircraft Euler angles (roll, pitch, yaw or </a:t>
            </a:r>
            <a:r>
              <a:rPr lang="el-GR" dirty="0" smtClean="0"/>
              <a:t>φ</a:t>
            </a:r>
            <a:r>
              <a:rPr lang="en-US" dirty="0" smtClean="0"/>
              <a:t>, </a:t>
            </a:r>
            <a:r>
              <a:rPr lang="el-GR" dirty="0" smtClean="0"/>
              <a:t>θ</a:t>
            </a:r>
            <a:r>
              <a:rPr lang="en-US" dirty="0" smtClean="0"/>
              <a:t>, </a:t>
            </a:r>
            <a:r>
              <a:rPr lang="el-GR" dirty="0" smtClean="0"/>
              <a:t>ψ</a:t>
            </a:r>
            <a:r>
              <a:rPr lang="en-US" dirty="0" smtClean="0"/>
              <a:t>) are reviewed here.</a:t>
            </a:r>
          </a:p>
          <a:p>
            <a:r>
              <a:rPr lang="en-US" dirty="0" smtClean="0"/>
              <a:t>The DCM is constructed from the multiplication of 3 individual matrices:</a:t>
            </a:r>
          </a:p>
          <a:p>
            <a:endParaRPr lang="en-US" dirty="0" smtClean="0"/>
          </a:p>
          <a:p>
            <a:endParaRPr lang="en-US" dirty="0" smtClean="0"/>
          </a:p>
          <a:p>
            <a:endParaRPr lang="en-US" dirty="0" smtClean="0"/>
          </a:p>
          <a:p>
            <a:endParaRPr lang="en-US" dirty="0" smtClean="0"/>
          </a:p>
          <a:p>
            <a:r>
              <a:rPr lang="en-US" dirty="0" smtClean="0"/>
              <a:t>Euler angles are recovered from the DCM using basis trigonometric functions:</a:t>
            </a:r>
          </a:p>
          <a:p>
            <a:endParaRPr lang="en-US" dirty="0" smtClean="0"/>
          </a:p>
          <a:p>
            <a:endParaRPr lang="en-US" dirty="0" smtClean="0"/>
          </a:p>
        </p:txBody>
      </p:sp>
      <p:sp>
        <p:nvSpPr>
          <p:cNvPr id="5" name="Footer Placeholder 4"/>
          <p:cNvSpPr>
            <a:spLocks noGrp="1"/>
          </p:cNvSpPr>
          <p:nvPr>
            <p:ph type="ftr" sz="quarter" idx="3"/>
          </p:nvPr>
        </p:nvSpPr>
        <p:spPr/>
        <p:txBody>
          <a:bodyPr/>
          <a:lstStyle/>
          <a:p>
            <a:r>
              <a:rPr lang="en-US" dirty="0" smtClean="0"/>
              <a:t>NORTHROP GRUMMAN PRIVATE / PROPRIETARY LEVEL I</a:t>
            </a:r>
            <a:endParaRPr lang="en-US" dirty="0"/>
          </a:p>
        </p:txBody>
      </p:sp>
      <p:sp>
        <p:nvSpPr>
          <p:cNvPr id="7" name="Slide Number Placeholder 6"/>
          <p:cNvSpPr>
            <a:spLocks noGrp="1"/>
          </p:cNvSpPr>
          <p:nvPr>
            <p:ph type="sldNum" sz="quarter" idx="11"/>
          </p:nvPr>
        </p:nvSpPr>
        <p:spPr/>
        <p:txBody>
          <a:bodyPr/>
          <a:lstStyle/>
          <a:p>
            <a:fld id="{F6EFC63E-F8D9-44BB-A462-AC735E845F95}" type="slidenum">
              <a:rPr lang="en-US" smtClean="0"/>
              <a:pPr/>
              <a:t>8</a:t>
            </a:fld>
            <a:endParaRPr lang="en-US"/>
          </a:p>
        </p:txBody>
      </p:sp>
      <p:sp>
        <p:nvSpPr>
          <p:cNvPr id="10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1"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3"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42" name="Object 2"/>
          <p:cNvGraphicFramePr>
            <a:graphicFrameLocks noChangeAspect="1"/>
          </p:cNvGraphicFramePr>
          <p:nvPr/>
        </p:nvGraphicFramePr>
        <p:xfrm>
          <a:off x="241300" y="2683747"/>
          <a:ext cx="1714500" cy="714375"/>
        </p:xfrm>
        <a:graphic>
          <a:graphicData uri="http://schemas.openxmlformats.org/presentationml/2006/ole">
            <p:oleObj spid="_x0000_s39938" name="Equation" r:id="rId6" imgW="1714320" imgH="711000" progId="Equation.3">
              <p:embed/>
            </p:oleObj>
          </a:graphicData>
        </a:graphic>
      </p:graphicFrame>
      <p:graphicFrame>
        <p:nvGraphicFramePr>
          <p:cNvPr id="10243" name="Object 3"/>
          <p:cNvGraphicFramePr>
            <a:graphicFrameLocks noChangeAspect="1"/>
          </p:cNvGraphicFramePr>
          <p:nvPr/>
        </p:nvGraphicFramePr>
        <p:xfrm>
          <a:off x="2222500" y="2699622"/>
          <a:ext cx="1744663" cy="727075"/>
        </p:xfrm>
        <a:graphic>
          <a:graphicData uri="http://schemas.openxmlformats.org/presentationml/2006/ole">
            <p:oleObj spid="_x0000_s39939" name="Equation" r:id="rId7" imgW="1739880" imgH="711000" progId="Equation.3">
              <p:embed/>
            </p:oleObj>
          </a:graphicData>
        </a:graphic>
      </p:graphicFrame>
      <p:graphicFrame>
        <p:nvGraphicFramePr>
          <p:cNvPr id="10244" name="Object 4"/>
          <p:cNvGraphicFramePr>
            <a:graphicFrameLocks noChangeAspect="1"/>
          </p:cNvGraphicFramePr>
          <p:nvPr/>
        </p:nvGraphicFramePr>
        <p:xfrm>
          <a:off x="4287838" y="2709147"/>
          <a:ext cx="1608137" cy="704850"/>
        </p:xfrm>
        <a:graphic>
          <a:graphicData uri="http://schemas.openxmlformats.org/presentationml/2006/ole">
            <p:oleObj spid="_x0000_s39940" name="Equation" r:id="rId8" imgW="1815840" imgH="711000" progId="Equation.3">
              <p:embed/>
            </p:oleObj>
          </a:graphicData>
        </a:graphic>
      </p:graphicFrame>
      <p:sp>
        <p:nvSpPr>
          <p:cNvPr id="102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3013439" y="3432383"/>
            <a:ext cx="1448474" cy="338554"/>
          </a:xfrm>
          <a:prstGeom prst="rect">
            <a:avLst/>
          </a:prstGeom>
          <a:noFill/>
        </p:spPr>
        <p:txBody>
          <a:bodyPr wrap="square" rtlCol="0">
            <a:spAutoFit/>
          </a:bodyPr>
          <a:lstStyle/>
          <a:p>
            <a:r>
              <a:rPr lang="en-US" sz="1600" dirty="0" smtClean="0">
                <a:solidFill>
                  <a:srgbClr val="005DAA"/>
                </a:solidFill>
                <a:latin typeface="Arial" pitchFamily="34" charset="0"/>
                <a:cs typeface="Arial" pitchFamily="34" charset="0"/>
              </a:rPr>
              <a:t>1 ← 2  ← 3</a:t>
            </a:r>
            <a:endParaRPr lang="en-US" sz="1600" dirty="0">
              <a:solidFill>
                <a:srgbClr val="005DAA"/>
              </a:solidFill>
              <a:latin typeface="Arial" pitchFamily="34" charset="0"/>
              <a:cs typeface="Arial" pitchFamily="34" charset="0"/>
            </a:endParaRPr>
          </a:p>
        </p:txBody>
      </p:sp>
      <p:sp>
        <p:nvSpPr>
          <p:cNvPr id="26" name="TextBox 25"/>
          <p:cNvSpPr txBox="1"/>
          <p:nvPr/>
        </p:nvSpPr>
        <p:spPr>
          <a:xfrm>
            <a:off x="5637812" y="3587089"/>
            <a:ext cx="3359150" cy="338554"/>
          </a:xfrm>
          <a:prstGeom prst="rect">
            <a:avLst/>
          </a:prstGeom>
          <a:solidFill>
            <a:schemeClr val="bg1"/>
          </a:solidFill>
          <a:ln w="15875">
            <a:solidFill>
              <a:schemeClr val="tx1"/>
            </a:solidFill>
          </a:ln>
        </p:spPr>
        <p:txBody>
          <a:bodyPr wrap="square" rtlCol="0">
            <a:spAutoFit/>
          </a:bodyPr>
          <a:lstStyle/>
          <a:p>
            <a:r>
              <a:rPr lang="en-US" sz="800" dirty="0" smtClean="0"/>
              <a:t>Schmidt, Louis V. Introduction to aircraft flight dynamics AIAA (American </a:t>
            </a:r>
            <a:r>
              <a:rPr lang="en-US" sz="800" dirty="0" err="1" smtClean="0"/>
              <a:t>Institue</a:t>
            </a:r>
            <a:r>
              <a:rPr lang="en-US" sz="800" dirty="0" smtClean="0"/>
              <a:t> of Aeronautics and Astronautics) Educational series</a:t>
            </a:r>
          </a:p>
        </p:txBody>
      </p:sp>
      <p:graphicFrame>
        <p:nvGraphicFramePr>
          <p:cNvPr id="28" name="Object 8"/>
          <p:cNvGraphicFramePr>
            <a:graphicFrameLocks noChangeAspect="1"/>
          </p:cNvGraphicFramePr>
          <p:nvPr/>
        </p:nvGraphicFramePr>
        <p:xfrm>
          <a:off x="3206750" y="5160963"/>
          <a:ext cx="3590925" cy="1409700"/>
        </p:xfrm>
        <a:graphic>
          <a:graphicData uri="http://schemas.openxmlformats.org/presentationml/2006/ole">
            <p:oleObj spid="_x0000_s39942" name="Equation" r:id="rId9" imgW="3213000" imgH="1485720" progId="Equation.3">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a:xfrm>
            <a:off x="228600" y="76200"/>
            <a:ext cx="6629400" cy="838200"/>
          </a:xfrm>
        </p:spPr>
        <p:txBody>
          <a:bodyPr/>
          <a:lstStyle/>
          <a:p>
            <a:r>
              <a:rPr lang="en-US" b="1" dirty="0" smtClean="0"/>
              <a:t>Flight Dynamics Reference </a:t>
            </a:r>
            <a:r>
              <a:rPr lang="en-US" dirty="0" smtClean="0"/>
              <a:t/>
            </a:r>
            <a:br>
              <a:rPr lang="en-US" dirty="0" smtClean="0"/>
            </a:br>
            <a:r>
              <a:rPr lang="en-US" dirty="0" smtClean="0"/>
              <a:t>Reference Equations (2 of 2)</a:t>
            </a:r>
          </a:p>
        </p:txBody>
      </p:sp>
      <p:sp>
        <p:nvSpPr>
          <p:cNvPr id="7172" name="Rectangle 25"/>
          <p:cNvSpPr>
            <a:spLocks noGrp="1" noChangeArrowheads="1"/>
          </p:cNvSpPr>
          <p:nvPr>
            <p:ph type="body" idx="1"/>
          </p:nvPr>
        </p:nvSpPr>
        <p:spPr>
          <a:xfrm>
            <a:off x="542924" y="1232676"/>
            <a:ext cx="5086351" cy="5076049"/>
          </a:xfrm>
        </p:spPr>
        <p:txBody>
          <a:bodyPr>
            <a:normAutofit fontScale="85000" lnSpcReduction="20000"/>
          </a:bodyPr>
          <a:lstStyle/>
          <a:p>
            <a:pPr>
              <a:buNone/>
            </a:pPr>
            <a:r>
              <a:rPr lang="en-US" dirty="0" smtClean="0"/>
              <a:t>This function converts a vehicle’s body orientation with respect to the inertial frame to the vehicle’s body orientation with respect to the fixed reference frame.  The steps required to perform this transformation are outlined here:</a:t>
            </a:r>
          </a:p>
          <a:p>
            <a:r>
              <a:rPr lang="en-US" dirty="0" smtClean="0"/>
              <a:t>Step 1: Compute </a:t>
            </a:r>
            <a:r>
              <a:rPr lang="en-US" baseline="30000" dirty="0" err="1" smtClean="0"/>
              <a:t>i</a:t>
            </a:r>
            <a:r>
              <a:rPr lang="en-US" dirty="0" err="1" smtClean="0"/>
              <a:t>C</a:t>
            </a:r>
            <a:r>
              <a:rPr lang="en-US" baseline="30000" dirty="0" err="1" smtClean="0"/>
              <a:t>f</a:t>
            </a:r>
            <a:r>
              <a:rPr lang="en-US" dirty="0" smtClean="0"/>
              <a:t>, which is the transpose of </a:t>
            </a:r>
            <a:r>
              <a:rPr lang="en-US" baseline="30000" dirty="0" err="1" smtClean="0"/>
              <a:t>f</a:t>
            </a:r>
            <a:r>
              <a:rPr lang="en-US" dirty="0" err="1" smtClean="0"/>
              <a:t>C</a:t>
            </a:r>
            <a:r>
              <a:rPr lang="en-US" baseline="30000" dirty="0" err="1" smtClean="0"/>
              <a:t>i</a:t>
            </a:r>
            <a:r>
              <a:rPr lang="en-US" dirty="0" smtClean="0"/>
              <a:t>, from the mean sidereal time, </a:t>
            </a:r>
            <a:r>
              <a:rPr lang="el-GR" dirty="0" smtClean="0"/>
              <a:t>μ</a:t>
            </a:r>
            <a:endParaRPr lang="en-US" dirty="0" smtClean="0"/>
          </a:p>
          <a:p>
            <a:pPr lvl="1"/>
            <a:r>
              <a:rPr lang="en-US" baseline="30000" dirty="0" err="1" smtClean="0"/>
              <a:t>i</a:t>
            </a:r>
            <a:r>
              <a:rPr lang="en-US" dirty="0" err="1" smtClean="0"/>
              <a:t>C</a:t>
            </a:r>
            <a:r>
              <a:rPr lang="en-US" baseline="30000" dirty="0" err="1" smtClean="0"/>
              <a:t>f</a:t>
            </a:r>
            <a:r>
              <a:rPr lang="en-US" dirty="0" smtClean="0"/>
              <a:t>: DCM that transforms fixed reference frame data into the inertial reference frame</a:t>
            </a:r>
          </a:p>
          <a:p>
            <a:r>
              <a:rPr lang="en-US" dirty="0" smtClean="0"/>
              <a:t>Step 2: Compute </a:t>
            </a:r>
            <a:r>
              <a:rPr lang="en-US" baseline="30000" dirty="0" err="1" smtClean="0"/>
              <a:t>b</a:t>
            </a:r>
            <a:r>
              <a:rPr lang="en-US" dirty="0" err="1" smtClean="0"/>
              <a:t>C</a:t>
            </a:r>
            <a:r>
              <a:rPr lang="en-US" baseline="30000" dirty="0" err="1" smtClean="0"/>
              <a:t>i</a:t>
            </a:r>
            <a:r>
              <a:rPr lang="en-US" dirty="0" smtClean="0"/>
              <a:t> from inertial Euler</a:t>
            </a:r>
          </a:p>
          <a:p>
            <a:pPr lvl="1"/>
            <a:r>
              <a:rPr lang="en-US" baseline="30000" dirty="0" err="1" smtClean="0"/>
              <a:t>b</a:t>
            </a:r>
            <a:r>
              <a:rPr lang="en-US" dirty="0" err="1" smtClean="0"/>
              <a:t>C</a:t>
            </a:r>
            <a:r>
              <a:rPr lang="en-US" baseline="30000" dirty="0" err="1" smtClean="0"/>
              <a:t>i</a:t>
            </a:r>
            <a:r>
              <a:rPr lang="en-US" dirty="0" smtClean="0"/>
              <a:t>: DCM that transforms inertial reference frame data into the vehicle’s body frame </a:t>
            </a:r>
          </a:p>
          <a:p>
            <a:r>
              <a:rPr lang="en-US" dirty="0" smtClean="0"/>
              <a:t>Step 3: Perform DCM matrix multiplication to derive </a:t>
            </a:r>
            <a:r>
              <a:rPr lang="en-US" baseline="30000" dirty="0" smtClean="0"/>
              <a:t>b</a:t>
            </a:r>
            <a:r>
              <a:rPr lang="en-US" dirty="0" smtClean="0"/>
              <a:t>C</a:t>
            </a:r>
            <a:r>
              <a:rPr lang="en-US" baseline="30000" dirty="0" smtClean="0"/>
              <a:t>f</a:t>
            </a:r>
          </a:p>
          <a:p>
            <a:pPr lvl="1"/>
            <a:r>
              <a:rPr lang="en-US" baseline="30000" dirty="0" smtClean="0"/>
              <a:t>b</a:t>
            </a:r>
            <a:r>
              <a:rPr lang="en-US" dirty="0" smtClean="0"/>
              <a:t>C</a:t>
            </a:r>
            <a:r>
              <a:rPr lang="en-US" baseline="30000" dirty="0" smtClean="0"/>
              <a:t>f</a:t>
            </a:r>
            <a:r>
              <a:rPr lang="en-US" dirty="0" smtClean="0"/>
              <a:t>: DCM that transforms fixed reference frame data into the vehicle’s body frame</a:t>
            </a:r>
          </a:p>
          <a:p>
            <a:r>
              <a:rPr lang="en-US" dirty="0" smtClean="0"/>
              <a:t>Step 4: Perform trigonometric functions to compute fixed </a:t>
            </a:r>
            <a:r>
              <a:rPr lang="en-US" dirty="0" smtClean="0"/>
              <a:t>Euler</a:t>
            </a:r>
            <a:endParaRPr lang="en-US" dirty="0" smtClean="0"/>
          </a:p>
        </p:txBody>
      </p:sp>
      <p:sp>
        <p:nvSpPr>
          <p:cNvPr id="5" name="Footer Placeholder 4"/>
          <p:cNvSpPr>
            <a:spLocks noGrp="1"/>
          </p:cNvSpPr>
          <p:nvPr>
            <p:ph type="ftr" sz="quarter" idx="3"/>
          </p:nvPr>
        </p:nvSpPr>
        <p:spPr/>
        <p:txBody>
          <a:bodyPr/>
          <a:lstStyle/>
          <a:p>
            <a:r>
              <a:rPr lang="en-US" dirty="0" smtClean="0"/>
              <a:t>NORTHROP GRUMMAN PRIVATE / PROPRIETARY LEVEL I</a:t>
            </a:r>
            <a:endParaRPr lang="en-US" dirty="0"/>
          </a:p>
        </p:txBody>
      </p:sp>
      <p:sp>
        <p:nvSpPr>
          <p:cNvPr id="7" name="Slide Number Placeholder 6"/>
          <p:cNvSpPr>
            <a:spLocks noGrp="1"/>
          </p:cNvSpPr>
          <p:nvPr>
            <p:ph type="sldNum" sz="quarter" idx="11"/>
          </p:nvPr>
        </p:nvSpPr>
        <p:spPr/>
        <p:txBody>
          <a:bodyPr/>
          <a:lstStyle/>
          <a:p>
            <a:fld id="{F6EFC63E-F8D9-44BB-A462-AC735E845F95}" type="slidenum">
              <a:rPr lang="en-US" smtClean="0"/>
              <a:pPr/>
              <a:t>9</a:t>
            </a:fld>
            <a:endParaRPr lang="en-US"/>
          </a:p>
        </p:txBody>
      </p:sp>
      <p:sp>
        <p:nvSpPr>
          <p:cNvPr id="10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1"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73"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42" name="Object 2"/>
          <p:cNvGraphicFramePr>
            <a:graphicFrameLocks noChangeAspect="1"/>
          </p:cNvGraphicFramePr>
          <p:nvPr/>
        </p:nvGraphicFramePr>
        <p:xfrm>
          <a:off x="5948856" y="4856602"/>
          <a:ext cx="2029919" cy="459248"/>
        </p:xfrm>
        <a:graphic>
          <a:graphicData uri="http://schemas.openxmlformats.org/presentationml/2006/ole">
            <p:oleObj spid="_x0000_s40962" name="Equation" r:id="rId4" imgW="1015920" imgH="228600" progId="Equation.3">
              <p:embed/>
            </p:oleObj>
          </a:graphicData>
        </a:graphic>
      </p:graphicFrame>
      <p:sp>
        <p:nvSpPr>
          <p:cNvPr id="102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21" name="Object 8"/>
          <p:cNvGraphicFramePr>
            <a:graphicFrameLocks noChangeAspect="1"/>
          </p:cNvGraphicFramePr>
          <p:nvPr/>
        </p:nvGraphicFramePr>
        <p:xfrm>
          <a:off x="5827713" y="4014788"/>
          <a:ext cx="3017837" cy="344487"/>
        </p:xfrm>
        <a:graphic>
          <a:graphicData uri="http://schemas.openxmlformats.org/presentationml/2006/ole">
            <p:oleObj spid="_x0000_s40963" name="Equation" r:id="rId5" imgW="1790640" imgH="241200" progId="Equation.3">
              <p:embed/>
            </p:oleObj>
          </a:graphicData>
        </a:graphic>
      </p:graphicFrame>
      <p:graphicFrame>
        <p:nvGraphicFramePr>
          <p:cNvPr id="38922" name="Object 10"/>
          <p:cNvGraphicFramePr>
            <a:graphicFrameLocks noChangeAspect="1"/>
          </p:cNvGraphicFramePr>
          <p:nvPr/>
        </p:nvGraphicFramePr>
        <p:xfrm>
          <a:off x="5599839" y="1537063"/>
          <a:ext cx="3221037" cy="1895475"/>
        </p:xfrm>
        <a:graphic>
          <a:graphicData uri="http://schemas.openxmlformats.org/presentationml/2006/ole">
            <p:oleObj spid="_x0000_s40964" name="Equation" r:id="rId6" imgW="2361960" imgH="1422360" progId="Equation.3">
              <p:embed/>
            </p:oleObj>
          </a:graphicData>
        </a:graphic>
      </p:graphicFrame>
      <p:graphicFrame>
        <p:nvGraphicFramePr>
          <p:cNvPr id="38924" name="Object 12"/>
          <p:cNvGraphicFramePr>
            <a:graphicFrameLocks noChangeAspect="1"/>
          </p:cNvGraphicFramePr>
          <p:nvPr/>
        </p:nvGraphicFramePr>
        <p:xfrm>
          <a:off x="5448300" y="5994400"/>
          <a:ext cx="3148013" cy="352425"/>
        </p:xfrm>
        <a:graphic>
          <a:graphicData uri="http://schemas.openxmlformats.org/presentationml/2006/ole">
            <p:oleObj spid="_x0000_s40965" name="Equation" r:id="rId7" imgW="1930320" imgH="253800" progId="Equation.3">
              <p:embed/>
            </p:oleObj>
          </a:graphicData>
        </a:graphic>
      </p:graphicFrame>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Component_Documentation_Template_052810">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Component_Documentation_Template_052810</Template>
  <TotalTime>2783</TotalTime>
  <Words>1350</Words>
  <Application>Microsoft Office PowerPoint</Application>
  <PresentationFormat>On-screen Show (4:3)</PresentationFormat>
  <Paragraphs>272</Paragraphs>
  <Slides>14</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Component_Documentation_Template_052810</vt:lpstr>
      <vt:lpstr>Equation</vt:lpstr>
      <vt:lpstr>Microsoft Equation 3.0</vt:lpstr>
      <vt:lpstr>Flight Dynamics Reference</vt:lpstr>
      <vt:lpstr>Contents</vt:lpstr>
      <vt:lpstr>Acronyms and Documentation Formatting</vt:lpstr>
      <vt:lpstr>Flight Dynamics Reference Coordinate Frame Definitions</vt:lpstr>
      <vt:lpstr>Flight Dynamics Reference  Coordinate Frame Definitions</vt:lpstr>
      <vt:lpstr>Flight Dynamics Reference  Coordinate Frame Definitions</vt:lpstr>
      <vt:lpstr>Vned2GammaChiVtrue  Reference Data</vt:lpstr>
      <vt:lpstr>Flight Dynamics Reference   Reference Equations (1 of 2)</vt:lpstr>
      <vt:lpstr>Flight Dynamics Reference  Reference Equations (2 of 2)</vt:lpstr>
      <vt:lpstr>eul_i_2_eul_lvlh  Reference Data</vt:lpstr>
      <vt:lpstr>Flight Dynamics Reference  Reference Angles</vt:lpstr>
      <vt:lpstr>Flight Dynamics Reference  Reference Angles</vt:lpstr>
      <vt:lpstr>Slide 13</vt:lpstr>
      <vt:lpstr>Flight Dynamics Reference  Coordinate Frame Definitions</vt:lpstr>
    </vt:vector>
  </TitlesOfParts>
  <Company>Northrop Grumman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Documentation</dc:title>
  <dc:creator>sufanmi</dc:creator>
  <cp:lastModifiedBy>sufanmi</cp:lastModifiedBy>
  <cp:revision>145</cp:revision>
  <dcterms:created xsi:type="dcterms:W3CDTF">2010-07-09T16:36:07Z</dcterms:created>
  <dcterms:modified xsi:type="dcterms:W3CDTF">2011-03-03T01:59:19Z</dcterms:modified>
</cp:coreProperties>
</file>