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59" r:id="rId2"/>
    <p:sldId id="362" r:id="rId3"/>
    <p:sldId id="346" r:id="rId4"/>
    <p:sldId id="360" r:id="rId5"/>
    <p:sldId id="354" r:id="rId6"/>
    <p:sldId id="348" r:id="rId7"/>
    <p:sldId id="361" r:id="rId8"/>
    <p:sldId id="344" r:id="rId9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575F6D"/>
    <a:srgbClr val="FF9933"/>
    <a:srgbClr val="005DAA"/>
    <a:srgbClr val="5DAA00"/>
    <a:srgbClr val="4FAFFF"/>
    <a:srgbClr val="0099FF"/>
    <a:srgbClr val="CCECFF"/>
    <a:srgbClr val="99CCFF"/>
    <a:srgbClr val="66CC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9248" autoAdjust="0"/>
    <p:restoredTop sz="97959" autoAdjust="0"/>
  </p:normalViewPr>
  <p:slideViewPr>
    <p:cSldViewPr snapToGrid="0">
      <p:cViewPr>
        <p:scale>
          <a:sx n="150" d="100"/>
          <a:sy n="150" d="100"/>
        </p:scale>
        <p:origin x="-1908" y="-516"/>
      </p:cViewPr>
      <p:guideLst>
        <p:guide orient="horz" pos="2159"/>
        <p:guide pos="53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818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6C2B205D-311F-449C-BC2F-DB011333A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386681-CC9A-4F28-81FD-35541B0FE7CE}" type="slidenum">
              <a:rPr lang="en-US"/>
              <a:pPr/>
              <a:t>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386681-CC9A-4F28-81FD-35541B0FE7CE}" type="slidenum">
              <a:rPr lang="en-US"/>
              <a:pPr/>
              <a:t>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386681-CC9A-4F28-81FD-35541B0FE7CE}" type="slidenum">
              <a:rPr lang="en-US"/>
              <a:pPr/>
              <a:t>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anada.jp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80031" y="6657945"/>
            <a:ext cx="4057521" cy="200055"/>
          </a:xfrm>
        </p:spPr>
        <p:txBody>
          <a:bodyPr wrap="square" anchor="b" anchorCtr="0">
            <a:spAutoFit/>
          </a:bodyPr>
          <a:lstStyle/>
          <a:p>
            <a:r>
              <a:rPr lang="en-US" dirty="0" smtClean="0"/>
              <a:t>NORTHROP GRUMMAN PRIVATE / PROPRIETARY LEVEL I</a:t>
            </a:r>
            <a:endParaRPr lang="en-US" dirty="0"/>
          </a:p>
        </p:txBody>
      </p:sp>
      <p:sp>
        <p:nvSpPr>
          <p:cNvPr id="25" name="Title 4"/>
          <p:cNvSpPr>
            <a:spLocks noGrp="1"/>
          </p:cNvSpPr>
          <p:nvPr>
            <p:ph type="ctrTitle" hasCustomPrompt="1"/>
          </p:nvPr>
        </p:nvSpPr>
        <p:spPr>
          <a:xfrm>
            <a:off x="2305050" y="1927860"/>
            <a:ext cx="6385730" cy="1219200"/>
          </a:xfrm>
        </p:spPr>
        <p:txBody>
          <a:bodyPr tIns="457200" bIns="548640"/>
          <a:lstStyle>
            <a:lvl1pPr algn="r">
              <a:defRPr sz="2800" b="1" spc="4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Main Title, Font: Arial Bold 28pt.</a:t>
            </a:r>
            <a:endParaRPr lang="en-US" dirty="0"/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4" hasCustomPrompt="1"/>
          </p:nvPr>
        </p:nvSpPr>
        <p:spPr>
          <a:xfrm>
            <a:off x="3718947" y="4030729"/>
            <a:ext cx="4968114" cy="457200"/>
          </a:xfrm>
        </p:spPr>
        <p:txBody>
          <a:bodyPr wrap="none" tIns="0"/>
          <a:lstStyle>
            <a:lvl1pPr algn="r">
              <a:buNone/>
              <a:defRPr sz="20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 dirty="0" smtClean="0"/>
              <a:t>Meeting date(s), Arial 20pt.</a:t>
            </a:r>
            <a:endParaRPr lang="en-US" dirty="0"/>
          </a:p>
        </p:txBody>
      </p:sp>
      <p:sp>
        <p:nvSpPr>
          <p:cNvPr id="39" name="Text Placeholder 37"/>
          <p:cNvSpPr>
            <a:spLocks noGrp="1"/>
          </p:cNvSpPr>
          <p:nvPr>
            <p:ph type="body" sz="quarter" idx="15" hasCustomPrompt="1"/>
          </p:nvPr>
        </p:nvSpPr>
        <p:spPr>
          <a:xfrm>
            <a:off x="3719477" y="5038996"/>
            <a:ext cx="4972728" cy="457200"/>
          </a:xfrm>
        </p:spPr>
        <p:txBody>
          <a:bodyPr wrap="none" bIns="18288" anchor="b" anchorCtr="0"/>
          <a:lstStyle>
            <a:lvl1pPr algn="r">
              <a:buNone/>
              <a:defRPr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Speaker’s name, Arial 20pt.</a:t>
            </a:r>
            <a:endParaRPr lang="en-US" dirty="0"/>
          </a:p>
        </p:txBody>
      </p:sp>
      <p:sp>
        <p:nvSpPr>
          <p:cNvPr id="42" name="Text Placeholder 40"/>
          <p:cNvSpPr>
            <a:spLocks noGrp="1"/>
          </p:cNvSpPr>
          <p:nvPr>
            <p:ph type="body" sz="quarter" idx="16" hasCustomPrompt="1"/>
          </p:nvPr>
        </p:nvSpPr>
        <p:spPr>
          <a:xfrm>
            <a:off x="3719477" y="5539740"/>
            <a:ext cx="4972726" cy="381000"/>
          </a:xfrm>
        </p:spPr>
        <p:txBody>
          <a:bodyPr wrap="none" tIns="0" bIns="438912">
            <a:noAutofit/>
          </a:bodyPr>
          <a:lstStyle>
            <a:lvl1pPr algn="r">
              <a:buNone/>
              <a:defRPr sz="16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r>
              <a:rPr lang="en-US" dirty="0" smtClean="0"/>
              <a:t>Speaker’s title, Arial 16pt.</a:t>
            </a:r>
            <a:endParaRPr lang="en-US" dirty="0"/>
          </a:p>
        </p:txBody>
      </p:sp>
      <p:sp>
        <p:nvSpPr>
          <p:cNvPr id="45" name="Text Placeholder 43"/>
          <p:cNvSpPr>
            <a:spLocks noGrp="1"/>
          </p:cNvSpPr>
          <p:nvPr>
            <p:ph type="body" sz="quarter" idx="17" hasCustomPrompt="1"/>
          </p:nvPr>
        </p:nvSpPr>
        <p:spPr>
          <a:xfrm>
            <a:off x="2293034" y="3528060"/>
            <a:ext cx="6394816" cy="457200"/>
          </a:xfrm>
        </p:spPr>
        <p:txBody>
          <a:bodyPr wrap="square" anchor="ctr" anchorCtr="0">
            <a:noAutofit/>
          </a:bodyPr>
          <a:lstStyle>
            <a:lvl1pPr algn="r">
              <a:buNone/>
              <a:defRPr sz="2400" b="1" spc="2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Sub-title, Arial Bold 24pt.</a:t>
            </a:r>
            <a:endParaRPr lang="en-US" dirty="0"/>
          </a:p>
        </p:txBody>
      </p:sp>
      <p:pic>
        <p:nvPicPr>
          <p:cNvPr id="22" name="Picture 93" descr="noc_logo blue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212963" y="623089"/>
            <a:ext cx="2382644" cy="415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02080"/>
            <a:ext cx="8382000" cy="4524333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EFC63E-F8D9-44BB-A462-AC735E845F9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3240" y="6657945"/>
            <a:ext cx="4057521" cy="200055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algn="ctr">
              <a:defRPr sz="700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NORTHROP GRUMMAN PRIVATE / PROPRIETARY LEVEL I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02289"/>
            <a:ext cx="4038600" cy="4525963"/>
          </a:xfrm>
        </p:spPr>
        <p:txBody>
          <a:bodyPr/>
          <a:lstStyle>
            <a:lvl1pPr>
              <a:spcBef>
                <a:spcPts val="2400"/>
              </a:spcBef>
              <a:defRPr sz="2000"/>
            </a:lvl1pPr>
            <a:lvl2pPr>
              <a:spcBef>
                <a:spcPts val="600"/>
              </a:spcBef>
              <a:defRPr sz="1600"/>
            </a:lvl2pPr>
            <a:lvl3pPr>
              <a:spcBef>
                <a:spcPts val="600"/>
              </a:spcBef>
              <a:defRPr sz="1600"/>
            </a:lvl3pPr>
            <a:lvl4pPr>
              <a:spcBef>
                <a:spcPts val="600"/>
              </a:spcBef>
              <a:defRPr sz="1600"/>
            </a:lvl4pPr>
            <a:lvl5pPr>
              <a:spcBef>
                <a:spcPts val="600"/>
              </a:spcBef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0545" y="1402289"/>
            <a:ext cx="4038600" cy="4525963"/>
          </a:xfrm>
        </p:spPr>
        <p:txBody>
          <a:bodyPr/>
          <a:lstStyle>
            <a:lvl1pPr>
              <a:spcBef>
                <a:spcPts val="2400"/>
              </a:spcBef>
              <a:defRPr sz="2000"/>
            </a:lvl1pPr>
            <a:lvl2pPr>
              <a:spcBef>
                <a:spcPts val="600"/>
              </a:spcBef>
              <a:defRPr sz="1600"/>
            </a:lvl2pPr>
            <a:lvl3pPr>
              <a:spcBef>
                <a:spcPts val="600"/>
              </a:spcBef>
              <a:defRPr sz="1600"/>
            </a:lvl3pPr>
            <a:lvl4pPr>
              <a:spcBef>
                <a:spcPts val="600"/>
              </a:spcBef>
              <a:defRPr sz="1600"/>
            </a:lvl4pPr>
            <a:lvl5pPr>
              <a:spcBef>
                <a:spcPts val="600"/>
              </a:spcBef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6D4B03-E339-4C9D-AC39-0BD7C921B5B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3240" y="6657945"/>
            <a:ext cx="4057521" cy="200055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algn="ctr">
              <a:defRPr sz="700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NORTHROP GRUMMAN PRIVATE / PROPRIETARY LEVEL I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sert Section 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anada.jpg"/>
          <p:cNvPicPr>
            <a:picLocks noChangeAspect="1"/>
          </p:cNvPicPr>
          <p:nvPr userDrawn="1"/>
        </p:nvPicPr>
        <p:blipFill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41F33A-8A61-4937-A58C-46521EFFC1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587065" y="6657945"/>
            <a:ext cx="4057521" cy="200055"/>
          </a:xfrm>
        </p:spPr>
        <p:txBody>
          <a:bodyPr wrap="square"/>
          <a:lstStyle>
            <a:lvl1pPr algn="r">
              <a:defRPr/>
            </a:lvl1pPr>
          </a:lstStyle>
          <a:p>
            <a:r>
              <a:rPr lang="en-US" dirty="0" smtClean="0"/>
              <a:t>NORTHROP GRUMMAN PRIVATE / PROPRIETARY LEVEL I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249488" y="3013502"/>
            <a:ext cx="4645025" cy="830997"/>
          </a:xfrm>
        </p:spPr>
        <p:txBody>
          <a:bodyPr anchor="ctr" anchorCtr="1">
            <a:spAutoFit/>
          </a:bodyPr>
          <a:lstStyle>
            <a:lvl1pPr algn="ctr">
              <a:buNone/>
              <a:defRPr sz="4800" baseline="0"/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noc_backgroundD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3240" y="6657945"/>
            <a:ext cx="4057521" cy="200055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algn="ctr">
              <a:defRPr sz="700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NORTHROP GRUMMAN PRIVATE / PROPRIETARY LEVEL I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76200"/>
            <a:ext cx="6705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402080"/>
            <a:ext cx="8389034" cy="452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661150"/>
            <a:ext cx="1828800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3" name="Rectangle 8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8411" y="6477000"/>
            <a:ext cx="400378" cy="29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53" tIns="48326" rIns="96653" bIns="48326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sz="1300">
                <a:solidFill>
                  <a:srgbClr val="000000"/>
                </a:solidFill>
                <a:latin typeface="Arial" charset="0"/>
              </a:defRPr>
            </a:lvl1pPr>
          </a:lstStyle>
          <a:p>
            <a:fld id="{8E41F33A-8A61-4937-A58C-46521EFFC1C2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1031" name="Picture 109" descr="noc_logo blue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7146925" y="381000"/>
            <a:ext cx="17684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3240" y="6657945"/>
            <a:ext cx="4057521" cy="200055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algn="r">
              <a:defRPr sz="700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NORTHROP GRUMMAN PRIVATE / PROPRIETARY LEVEL 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007663"/>
            <a:ext cx="9144000" cy="45719"/>
          </a:xfrm>
          <a:prstGeom prst="rect">
            <a:avLst/>
          </a:prstGeom>
          <a:solidFill>
            <a:srgbClr val="005DA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3" r:id="rId3"/>
    <p:sldLayoutId id="2147483673" r:id="rId4"/>
    <p:sldLayoutId id="2147483672" r:id="rId5"/>
    <p:sldLayoutId id="2147483666" r:id="rId6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Tahoma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Tahoma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Tahoma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Tahoma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Tahoma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Tahoma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Tahoma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Tahoma" charset="0"/>
          <a:cs typeface="Arial" charset="0"/>
        </a:defRPr>
      </a:lvl9pPr>
    </p:titleStyle>
    <p:bodyStyle>
      <a:lvl1pPr marL="230188" indent="-230188" algn="l" rtl="0" eaLnBrk="1" fontAlgn="base" hangingPunct="1">
        <a:spcBef>
          <a:spcPts val="2400"/>
        </a:spcBef>
        <a:spcAft>
          <a:spcPct val="0"/>
        </a:spcAft>
        <a:buChar char="•"/>
        <a:defRPr sz="20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4213" indent="-227013" algn="l" rtl="0" eaLnBrk="1" fontAlgn="base" hangingPunct="1">
        <a:spcBef>
          <a:spcPts val="600"/>
        </a:spcBef>
        <a:spcAft>
          <a:spcPct val="0"/>
        </a:spcAft>
        <a:buChar char="–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087438" indent="-173038" algn="l" rtl="0" eaLnBrk="1" fontAlgn="base" hangingPunct="1">
        <a:spcBef>
          <a:spcPts val="600"/>
        </a:spcBef>
        <a:spcAft>
          <a:spcPct val="0"/>
        </a:spcAft>
        <a:buChar char="•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541463" indent="-169863" algn="l" rtl="0" eaLnBrk="1" fontAlgn="base" hangingPunct="1">
        <a:spcBef>
          <a:spcPts val="600"/>
        </a:spcBef>
        <a:spcAft>
          <a:spcPct val="0"/>
        </a:spcAft>
        <a:buChar char="–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01838" indent="-173038" algn="l" rtl="0" eaLnBrk="1" fontAlgn="base" hangingPunct="1">
        <a:spcBef>
          <a:spcPts val="600"/>
        </a:spcBef>
        <a:spcAft>
          <a:spcPct val="0"/>
        </a:spcAft>
        <a:buChar char="»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smtClean="0"/>
              <a:t>MATLAB Function&gt; </a:t>
            </a:r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&lt;Submission Date&gt;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&lt;Your Name&gt;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&lt;Your Title&gt;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Common Simulation Architecture (CSA)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NORTHROP GRUMMAN PRIVATE / PROPRIETARY LEVEL 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4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6629400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Contents</a:t>
            </a:r>
          </a:p>
        </p:txBody>
      </p:sp>
      <p:sp>
        <p:nvSpPr>
          <p:cNvPr id="7172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152400" y="1173480"/>
            <a:ext cx="8991600" cy="5265420"/>
          </a:xfrm>
        </p:spPr>
        <p:txBody>
          <a:bodyPr>
            <a:normAutofit/>
          </a:bodyPr>
          <a:lstStyle/>
          <a:p>
            <a:pPr eaLnBrk="1" hangingPunct="1">
              <a:buNone/>
            </a:pPr>
            <a:r>
              <a:rPr lang="en-US" dirty="0" smtClean="0"/>
              <a:t>These </a:t>
            </a:r>
            <a:r>
              <a:rPr lang="en-US" dirty="0" smtClean="0"/>
              <a:t>charts </a:t>
            </a:r>
            <a:r>
              <a:rPr lang="en-US" dirty="0" smtClean="0"/>
              <a:t>document the Common Simulation Architecture’s MATLAB Function </a:t>
            </a:r>
            <a:r>
              <a:rPr lang="en-US" b="1" dirty="0" smtClean="0"/>
              <a:t>&lt;MATLAB Function&gt;</a:t>
            </a:r>
          </a:p>
          <a:p>
            <a:r>
              <a:rPr lang="en-US" dirty="0" smtClean="0"/>
              <a:t>Function Path: &lt;Enter Relative Path to Function&gt;</a:t>
            </a:r>
            <a:endParaRPr lang="en-US" dirty="0" smtClean="0"/>
          </a:p>
          <a:p>
            <a:r>
              <a:rPr lang="en-US" dirty="0" smtClean="0"/>
              <a:t>Acronyms and Documentation Formatting</a:t>
            </a:r>
            <a:endParaRPr lang="en-US" dirty="0" smtClean="0"/>
          </a:p>
          <a:p>
            <a:r>
              <a:rPr lang="en-US" dirty="0" smtClean="0"/>
              <a:t>Function Overview</a:t>
            </a:r>
          </a:p>
          <a:p>
            <a:r>
              <a:rPr lang="en-US" dirty="0" smtClean="0"/>
              <a:t>Verification Folder Details</a:t>
            </a:r>
          </a:p>
          <a:p>
            <a:r>
              <a:rPr lang="en-US" dirty="0" smtClean="0"/>
              <a:t>Reference Data</a:t>
            </a:r>
          </a:p>
          <a:p>
            <a:r>
              <a:rPr lang="en-US" dirty="0" smtClean="0"/>
              <a:t>Validate &amp; Test Results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NORTHROP GRUMMAN PRIVATE / PROPRIETARY LEVEL 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EFC63E-F8D9-44BB-A462-AC735E845F9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4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6629400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Acronyms and Documentation Formatting</a:t>
            </a:r>
            <a:endParaRPr lang="en-US" dirty="0" smtClean="0"/>
          </a:p>
        </p:txBody>
      </p:sp>
      <p:sp>
        <p:nvSpPr>
          <p:cNvPr id="7172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304800" y="1154430"/>
            <a:ext cx="8382000" cy="452433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Documentation </a:t>
            </a:r>
            <a:r>
              <a:rPr lang="en-US" dirty="0" smtClean="0"/>
              <a:t>formatting</a:t>
            </a:r>
          </a:p>
          <a:p>
            <a:pPr lvl="1"/>
            <a:r>
              <a:rPr lang="en-US" b="1" dirty="0" smtClean="0"/>
              <a:t>MATLAB Scripts / Functions </a:t>
            </a:r>
            <a:r>
              <a:rPr lang="en-US" dirty="0" smtClean="0"/>
              <a:t>		- bold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MATLAB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Workspace Variables </a:t>
            </a:r>
            <a:r>
              <a:rPr lang="en-US" dirty="0" smtClean="0"/>
              <a:t>	- Courier New Font</a:t>
            </a:r>
          </a:p>
          <a:p>
            <a:pPr lvl="1"/>
            <a:r>
              <a:rPr lang="en-US" i="1" dirty="0" smtClean="0"/>
              <a:t>Simulink Subsystem Blocks </a:t>
            </a:r>
            <a:r>
              <a:rPr lang="en-US" dirty="0" smtClean="0"/>
              <a:t>		- Italic</a:t>
            </a:r>
          </a:p>
          <a:p>
            <a:pPr lvl="1"/>
            <a:r>
              <a:rPr lang="en-US" u="sng" dirty="0" smtClean="0"/>
              <a:t>External Documents </a:t>
            </a:r>
            <a:r>
              <a:rPr lang="en-US" dirty="0" smtClean="0"/>
              <a:t>			- Underline</a:t>
            </a:r>
          </a:p>
          <a:p>
            <a:r>
              <a:rPr lang="en-US" dirty="0" smtClean="0"/>
              <a:t>Acronyms shall be clearly defined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NORTHROP GRUMMAN PRIVATE / PROPRIETARY LEVEL 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EFC63E-F8D9-44BB-A462-AC735E845F95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43344" y="3589374"/>
          <a:ext cx="5990856" cy="272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154"/>
                <a:gridCol w="4583702"/>
              </a:tblGrid>
              <a:tr h="27288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Acronym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Description</a:t>
                      </a:r>
                      <a:endParaRPr lang="en-US" sz="1100" dirty="0"/>
                    </a:p>
                  </a:txBody>
                  <a:tcPr/>
                </a:tc>
              </a:tr>
              <a:tr h="27288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CM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Configuration Management</a:t>
                      </a:r>
                      <a:endParaRPr lang="en-US" sz="1100" dirty="0"/>
                    </a:p>
                  </a:txBody>
                  <a:tcPr/>
                </a:tc>
              </a:tr>
              <a:tr h="272888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CoP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Community of Practice</a:t>
                      </a:r>
                      <a:endParaRPr lang="en-US" sz="1100" dirty="0"/>
                    </a:p>
                  </a:txBody>
                  <a:tcPr/>
                </a:tc>
              </a:tr>
              <a:tr h="272888">
                <a:tc>
                  <a:txBody>
                    <a:bodyPr/>
                    <a:lstStyle/>
                    <a:p>
                      <a:r>
                        <a:rPr lang="en-US" sz="1100" smtClean="0"/>
                        <a:t>CoSMO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Common Simulation Modeling Object</a:t>
                      </a:r>
                      <a:endParaRPr lang="en-US" sz="1100" dirty="0"/>
                    </a:p>
                  </a:txBody>
                  <a:tcPr/>
                </a:tc>
              </a:tr>
              <a:tr h="272888">
                <a:tc>
                  <a:txBody>
                    <a:bodyPr/>
                    <a:lstStyle/>
                    <a:p>
                      <a:r>
                        <a:rPr lang="en-US" sz="1100" smtClean="0"/>
                        <a:t>CoSMO’d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Act</a:t>
                      </a:r>
                      <a:r>
                        <a:rPr lang="en-US" sz="1100" baseline="0" dirty="0" smtClean="0"/>
                        <a:t> of creating a CoSMO and all associated documentation</a:t>
                      </a:r>
                      <a:endParaRPr lang="en-US" sz="1100" dirty="0"/>
                    </a:p>
                  </a:txBody>
                  <a:tcPr/>
                </a:tc>
              </a:tr>
              <a:tr h="27288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CSA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Common Simulation</a:t>
                      </a:r>
                      <a:r>
                        <a:rPr lang="en-US" sz="1100" baseline="0" dirty="0" smtClean="0"/>
                        <a:t> Architecture</a:t>
                      </a:r>
                      <a:endParaRPr lang="en-US" sz="1100" dirty="0"/>
                    </a:p>
                  </a:txBody>
                  <a:tcPr/>
                </a:tc>
              </a:tr>
              <a:tr h="27288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GNC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Guidance, Navigation, &amp; Control</a:t>
                      </a:r>
                      <a:endParaRPr lang="en-US" sz="1100" dirty="0"/>
                    </a:p>
                  </a:txBody>
                  <a:tcPr/>
                </a:tc>
              </a:tr>
              <a:tr h="27288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I/O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Input</a:t>
                      </a:r>
                      <a:r>
                        <a:rPr lang="en-US" sz="1100" baseline="0" dirty="0" smtClean="0"/>
                        <a:t> / Output</a:t>
                      </a:r>
                      <a:endParaRPr lang="en-US" sz="1100" dirty="0"/>
                    </a:p>
                  </a:txBody>
                  <a:tcPr/>
                </a:tc>
              </a:tr>
              <a:tr h="27288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RTCF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Real-Time</a:t>
                      </a:r>
                      <a:r>
                        <a:rPr lang="en-US" sz="1100" baseline="0" dirty="0" smtClean="0"/>
                        <a:t> Component Framework</a:t>
                      </a:r>
                      <a:endParaRPr lang="en-US" sz="1100" dirty="0"/>
                    </a:p>
                  </a:txBody>
                  <a:tcPr/>
                </a:tc>
              </a:tr>
              <a:tr h="27288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NGC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Northrop Grumman Corporation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smtClean="0"/>
              <a:t>MATLAB Function&gt;</a:t>
            </a:r>
            <a:br>
              <a:rPr lang="en-US" dirty="0" smtClean="0"/>
            </a:b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EFC63E-F8D9-44BB-A462-AC735E845F9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NORTHROP GRUMMAN PRIVATE / PROPRIETARY LEVEL I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9106" y="1209283"/>
            <a:ext cx="5526359" cy="4899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274247" y="3433202"/>
            <a:ext cx="6053653" cy="830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 pitchFamily="34" charset="0"/>
                <a:cs typeface="Arial" pitchFamily="34" charset="0"/>
              </a:rPr>
              <a:t>Insert Screen Shot of Function’s help as it exists in the MATLAB Command Window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smtClean="0"/>
              <a:t>MATLAB Function&gt;</a:t>
            </a:r>
            <a:br>
              <a:rPr lang="en-US" dirty="0" smtClean="0"/>
            </a:br>
            <a:r>
              <a:rPr lang="en-US" dirty="0" smtClean="0"/>
              <a:t>Verification Folder Details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EFC63E-F8D9-44BB-A462-AC735E845F95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75043" y="1324442"/>
          <a:ext cx="7292743" cy="4281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410"/>
                <a:gridCol w="5153333"/>
              </a:tblGrid>
              <a:tr h="141373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Filename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Description</a:t>
                      </a:r>
                      <a:endParaRPr lang="en-US" sz="1050" dirty="0"/>
                    </a:p>
                  </a:txBody>
                  <a:tcPr/>
                </a:tc>
              </a:tr>
              <a:tr h="141373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&lt;Function&gt;.m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The function itself with appropriate</a:t>
                      </a:r>
                      <a:r>
                        <a:rPr lang="en-US" sz="1050" baseline="0" dirty="0" smtClean="0"/>
                        <a:t> internal documentation</a:t>
                      </a:r>
                      <a:endParaRPr lang="en-US" sz="1050" dirty="0"/>
                    </a:p>
                  </a:txBody>
                  <a:tcPr/>
                </a:tc>
              </a:tr>
              <a:tr h="411267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DRIVER_&lt;Function&gt;.m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Script or</a:t>
                      </a:r>
                      <a:r>
                        <a:rPr lang="en-US" sz="1050" baseline="0" dirty="0" smtClean="0"/>
                        <a:t> function that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050" baseline="0" dirty="0" smtClean="0"/>
                        <a:t> exercises (e.g. test drives) the function with different test inputs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050" baseline="0" dirty="0" smtClean="0"/>
                        <a:t> compiles the results into tables or figures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050" baseline="0" dirty="0" smtClean="0"/>
                        <a:t> exports those results to a stand-alone file format (e.g. PowerPoint or Word)</a:t>
                      </a:r>
                      <a:endParaRPr lang="en-US" sz="1050" dirty="0"/>
                    </a:p>
                  </a:txBody>
                  <a:tcPr/>
                </a:tc>
              </a:tr>
              <a:tr h="591196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&lt;Function&gt; </a:t>
                      </a:r>
                      <a:r>
                        <a:rPr lang="en-US" sz="1050" dirty="0" err="1" smtClean="0"/>
                        <a:t>Documentation.x</a:t>
                      </a:r>
                      <a:endParaRPr lang="en-US" sz="1050" dirty="0" smtClean="0"/>
                    </a:p>
                    <a:p>
                      <a:r>
                        <a:rPr lang="en-US" sz="1050" dirty="0" smtClean="0"/>
                        <a:t> (.</a:t>
                      </a:r>
                      <a:r>
                        <a:rPr lang="en-US" sz="1050" dirty="0" err="1" smtClean="0"/>
                        <a:t>ppt</a:t>
                      </a:r>
                      <a:r>
                        <a:rPr lang="en-US" sz="1050" dirty="0" smtClean="0"/>
                        <a:t>, .doc,</a:t>
                      </a:r>
                      <a:r>
                        <a:rPr lang="en-US" sz="1050" baseline="0" dirty="0" smtClean="0"/>
                        <a:t> .txt, .rtf, etc.)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Main</a:t>
                      </a:r>
                      <a:r>
                        <a:rPr lang="en-US" sz="1050" baseline="0" dirty="0" smtClean="0"/>
                        <a:t> documentation </a:t>
                      </a:r>
                      <a:r>
                        <a:rPr lang="en-US" sz="1050" baseline="0" smtClean="0"/>
                        <a:t>for component (e.g. This Document). Contains information on: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050" smtClean="0"/>
                        <a:t> Description </a:t>
                      </a:r>
                      <a:r>
                        <a:rPr lang="en-US" sz="1050" dirty="0" smtClean="0"/>
                        <a:t>and </a:t>
                      </a:r>
                      <a:r>
                        <a:rPr lang="en-US" sz="1050" smtClean="0"/>
                        <a:t>Intended Use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050" smtClean="0"/>
                        <a:t> Source References and Data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050" smtClean="0"/>
                        <a:t> Inputs and Outputs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050" smtClean="0"/>
                        <a:t> Model </a:t>
                      </a:r>
                      <a:r>
                        <a:rPr lang="en-US" sz="1050" dirty="0" smtClean="0"/>
                        <a:t>Dependencies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050" smtClean="0"/>
                        <a:t> Test </a:t>
                      </a:r>
                      <a:r>
                        <a:rPr lang="en-US" sz="1050" dirty="0" smtClean="0"/>
                        <a:t>Procedures </a:t>
                      </a:r>
                      <a:r>
                        <a:rPr lang="en-US" sz="1050" smtClean="0"/>
                        <a:t>and Results</a:t>
                      </a:r>
                      <a:endParaRPr lang="en-US" sz="1050" dirty="0" smtClean="0"/>
                    </a:p>
                  </a:txBody>
                  <a:tcPr/>
                </a:tc>
              </a:tr>
              <a:tr h="498812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Components_SourceData.x</a:t>
                      </a:r>
                      <a:endParaRPr lang="en-US" sz="1100" dirty="0" smtClean="0"/>
                    </a:p>
                    <a:p>
                      <a:r>
                        <a:rPr lang="en-US" sz="1100" dirty="0" smtClean="0"/>
                        <a:t> (.</a:t>
                      </a:r>
                      <a:r>
                        <a:rPr lang="en-US" sz="1100" dirty="0" err="1" smtClean="0"/>
                        <a:t>xls</a:t>
                      </a:r>
                      <a:r>
                        <a:rPr lang="en-US" sz="1100" dirty="0" smtClean="0"/>
                        <a:t>,</a:t>
                      </a:r>
                      <a:r>
                        <a:rPr lang="en-US" sz="1100" baseline="0" dirty="0" smtClean="0"/>
                        <a:t> .</a:t>
                      </a:r>
                      <a:r>
                        <a:rPr lang="en-US" sz="1100" baseline="0" dirty="0" err="1" smtClean="0"/>
                        <a:t>csv</a:t>
                      </a:r>
                      <a:r>
                        <a:rPr lang="en-US" sz="1100" baseline="0" dirty="0" smtClean="0"/>
                        <a:t>, .txt, etc.)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Function’s raw, unaltered,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unformatted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source</a:t>
                      </a:r>
                      <a:r>
                        <a:rPr lang="en-US" sz="1100" baseline="0" dirty="0" smtClean="0"/>
                        <a:t> data</a:t>
                      </a:r>
                      <a:endParaRPr lang="en-US" sz="1100" dirty="0" smtClean="0"/>
                    </a:p>
                  </a:txBody>
                  <a:tcPr/>
                </a:tc>
              </a:tr>
              <a:tr h="4988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/>
                        <a:t>Build_ComponentData.m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Support script that reads in source data, formats it, and produces</a:t>
                      </a:r>
                      <a:r>
                        <a:rPr lang="en-US" sz="1100" baseline="0" dirty="0" smtClean="0"/>
                        <a:t> a single MATLAB workspace variable or structure saved as a .mat file</a:t>
                      </a:r>
                      <a:endParaRPr lang="en-US" sz="1100" dirty="0"/>
                    </a:p>
                  </a:txBody>
                  <a:tcPr/>
                </a:tc>
              </a:tr>
              <a:tr h="49881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ComponentData.mat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Output</a:t>
                      </a:r>
                      <a:r>
                        <a:rPr lang="en-US" sz="1100" baseline="0" dirty="0" smtClean="0"/>
                        <a:t> of Build_ComponentData.m</a:t>
                      </a:r>
                      <a:endParaRPr lang="en-US" sz="1100" dirty="0"/>
                    </a:p>
                  </a:txBody>
                  <a:tcPr/>
                </a:tc>
              </a:tr>
              <a:tr h="498812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Plot_ComponentData.m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Support script that plots the</a:t>
                      </a:r>
                      <a:r>
                        <a:rPr lang="en-US" sz="1100" baseline="0" dirty="0" smtClean="0"/>
                        <a:t> data within the .mat file, ensuring that the source data has been read in and formatted correctly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Rounded Rectangle 17"/>
          <p:cNvSpPr/>
          <p:nvPr/>
        </p:nvSpPr>
        <p:spPr>
          <a:xfrm>
            <a:off x="427597" y="3631282"/>
            <a:ext cx="7611229" cy="2091941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361813" y="1230164"/>
            <a:ext cx="7611229" cy="2341917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762613" y="2933153"/>
            <a:ext cx="1943306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Required for all functions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82508" y="5630302"/>
            <a:ext cx="39102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For more complex functions, include ALL source data files, build files, resultant .mat files, plotting routines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3240" y="6657945"/>
            <a:ext cx="4057521" cy="200055"/>
          </a:xfrm>
        </p:spPr>
        <p:txBody>
          <a:bodyPr/>
          <a:lstStyle/>
          <a:p>
            <a:r>
              <a:rPr lang="en-US" dirty="0" smtClean="0"/>
              <a:t>NORTHROP GRUMMAN PRIVATE / PROPRIETARY LEVEL I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4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6629400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&lt;</a:t>
            </a:r>
            <a:r>
              <a:rPr lang="en-US" dirty="0" smtClean="0"/>
              <a:t>MATLAB Function&gt;</a:t>
            </a:r>
            <a:br>
              <a:rPr lang="en-US" dirty="0" smtClean="0"/>
            </a:br>
            <a:r>
              <a:rPr lang="en-US" dirty="0" smtClean="0"/>
              <a:t>Reference </a:t>
            </a:r>
            <a:r>
              <a:rPr lang="en-US" dirty="0" smtClean="0"/>
              <a:t>Data</a:t>
            </a:r>
          </a:p>
        </p:txBody>
      </p:sp>
      <p:sp>
        <p:nvSpPr>
          <p:cNvPr id="7172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304800" y="1115201"/>
            <a:ext cx="8382000" cy="333129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List Reference Files and Programs (if applicable)</a:t>
            </a:r>
          </a:p>
          <a:p>
            <a:pPr lvl="1"/>
            <a:r>
              <a:rPr lang="en-US" dirty="0" smtClean="0"/>
              <a:t>Cite Excel tables, CSV files, textbooks</a:t>
            </a:r>
          </a:p>
          <a:p>
            <a:r>
              <a:rPr lang="en-US" dirty="0" smtClean="0"/>
              <a:t>Document equations used</a:t>
            </a:r>
          </a:p>
          <a:p>
            <a:pPr lvl="1"/>
            <a:r>
              <a:rPr lang="en-US" dirty="0" smtClean="0"/>
              <a:t>Use ‘Microsoft Equation’ if applicable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Document initialization / build-up script</a:t>
            </a:r>
          </a:p>
          <a:p>
            <a:pPr lvl="1"/>
            <a:r>
              <a:rPr lang="en-US" dirty="0" smtClean="0"/>
              <a:t>Did data need to be loaded from an Excel or </a:t>
            </a:r>
            <a:r>
              <a:rPr lang="en-US" dirty="0" smtClean="0"/>
              <a:t>text file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What workspace </a:t>
            </a:r>
            <a:r>
              <a:rPr lang="en-US" dirty="0" smtClean="0"/>
              <a:t>variables were </a:t>
            </a:r>
            <a:r>
              <a:rPr lang="en-US" dirty="0" smtClean="0"/>
              <a:t>created?</a:t>
            </a:r>
          </a:p>
          <a:p>
            <a:pPr lvl="1"/>
            <a:r>
              <a:rPr lang="en-US" dirty="0" smtClean="0"/>
              <a:t>What does that structure look like?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NORTHROP GRUMMAN PRIVATE / PROPRIETARY LEVEL 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EFC63E-F8D9-44BB-A462-AC735E845F95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975039" y="2260601"/>
          <a:ext cx="3218424" cy="455706"/>
        </p:xfrm>
        <a:graphic>
          <a:graphicData uri="http://schemas.openxmlformats.org/presentationml/2006/ole">
            <p:oleObj spid="_x0000_s1026" name="Equation" r:id="rId4" imgW="1434960" imgH="2030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smtClean="0"/>
              <a:t>MATLAB Function&gt;</a:t>
            </a:r>
            <a:br>
              <a:rPr lang="en-US" dirty="0" smtClean="0"/>
            </a:br>
            <a:r>
              <a:rPr lang="en-US" dirty="0" smtClean="0"/>
              <a:t>Validation &amp; Test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63942"/>
            <a:ext cx="8382000" cy="5294174"/>
          </a:xfrm>
        </p:spPr>
        <p:txBody>
          <a:bodyPr>
            <a:normAutofit/>
          </a:bodyPr>
          <a:lstStyle/>
          <a:p>
            <a:r>
              <a:rPr lang="en-US" dirty="0" smtClean="0"/>
              <a:t>Name of Validation Script(s):</a:t>
            </a:r>
          </a:p>
          <a:p>
            <a:pPr lvl="1"/>
            <a:r>
              <a:rPr lang="en-US" dirty="0" smtClean="0"/>
              <a:t>Validation Check #1</a:t>
            </a:r>
          </a:p>
          <a:p>
            <a:pPr lvl="2"/>
            <a:r>
              <a:rPr lang="en-US" dirty="0" smtClean="0"/>
              <a:t>Test Input</a:t>
            </a:r>
          </a:p>
          <a:p>
            <a:pPr lvl="2"/>
            <a:r>
              <a:rPr lang="en-US" dirty="0" smtClean="0"/>
              <a:t>Expected Output</a:t>
            </a:r>
          </a:p>
          <a:p>
            <a:pPr lvl="1"/>
            <a:r>
              <a:rPr lang="en-US" dirty="0" smtClean="0"/>
              <a:t>Validation Check #2</a:t>
            </a:r>
          </a:p>
          <a:p>
            <a:pPr lvl="2"/>
            <a:r>
              <a:rPr lang="en-US" dirty="0" smtClean="0"/>
              <a:t>Test Input</a:t>
            </a:r>
          </a:p>
          <a:p>
            <a:pPr lvl="2"/>
            <a:r>
              <a:rPr lang="en-US" dirty="0" smtClean="0"/>
              <a:t>Expected Output</a:t>
            </a:r>
          </a:p>
          <a:p>
            <a:r>
              <a:rPr lang="en-US" dirty="0" smtClean="0"/>
              <a:t>Things to Consider</a:t>
            </a:r>
          </a:p>
          <a:p>
            <a:pPr lvl="1"/>
            <a:r>
              <a:rPr lang="en-US" dirty="0" smtClean="0"/>
              <a:t>How could a user break this function (intentionally or unintentionally)?</a:t>
            </a:r>
          </a:p>
          <a:p>
            <a:pPr lvl="1"/>
            <a:r>
              <a:rPr lang="en-US" dirty="0" smtClean="0"/>
              <a:t>Is there input/output error checking?  Is there divide by zero protection?</a:t>
            </a:r>
          </a:p>
          <a:p>
            <a:pPr lvl="1"/>
            <a:r>
              <a:rPr lang="en-US" dirty="0" smtClean="0"/>
              <a:t>Can the function be called with empty variables or strings (e.g. [ ] or ‘ ‘)?</a:t>
            </a:r>
          </a:p>
          <a:p>
            <a:pPr lvl="1"/>
            <a:r>
              <a:rPr lang="en-US" dirty="0" smtClean="0"/>
              <a:t>Can it be used in Embedded MATLAB?  Is it code </a:t>
            </a:r>
            <a:r>
              <a:rPr lang="en-US" dirty="0" err="1" smtClean="0"/>
              <a:t>generatable</a:t>
            </a:r>
            <a:r>
              <a:rPr lang="en-US" dirty="0" smtClean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EFC63E-F8D9-44BB-A462-AC735E845F9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NORTHROP GRUMMAN PRIVATE / PROPRIETARY LEVEL I</a:t>
            </a:r>
            <a:endParaRPr lang="en-US" dirty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384175" y="6217174"/>
            <a:ext cx="8342313" cy="418576"/>
          </a:xfrm>
          <a:prstGeom prst="rect">
            <a:avLst/>
          </a:prstGeom>
          <a:solidFill>
            <a:srgbClr val="005DAA"/>
          </a:solidFill>
          <a:ln w="9525" algn="ctr">
            <a:noFill/>
            <a:miter lim="800000"/>
            <a:headEnd/>
            <a:tailEnd/>
          </a:ln>
        </p:spPr>
        <p:txBody>
          <a:bodyPr wrap="square" bIns="64008" anchor="b" anchorCtr="0">
            <a:spAutoFit/>
          </a:bodyPr>
          <a:lstStyle/>
          <a:p>
            <a:pPr algn="ctr" defTabSz="865188"/>
            <a:r>
              <a:rPr lang="en-US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function’s complexity will dictate the amount of testing required.</a:t>
            </a:r>
            <a:endParaRPr lang="en-US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95700" y="2061602"/>
            <a:ext cx="5003800" cy="15696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 pitchFamily="34" charset="0"/>
                <a:cs typeface="Arial" pitchFamily="34" charset="0"/>
              </a:rPr>
              <a:t>Insert as many slides as necessary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with screen shots, plots, tables, etc. that prove that this function works as intended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TOOLS" val="&lt;WMTools ver=&quot;1.0&quot;&gt;&lt;Timings time=&quot;3/6/2008 12:03:03 PM&quot;&gt;&lt;Slide id=&quot;335&quot; dur=&quot;.609375&quot;/&gt;&lt;Slide id=&quot;337&quot; dur=&quot;13.53516&quot;/&gt;&lt;Slide id=&quot;335&quot; dur=&quot;.765625&quot;/&gt;&lt;Slide id=&quot;337&quot; dur=&quot;4.699219&quot;/&gt;&lt;Slide id=&quot;312&quot; dur=&quot;2.902344&quot;/&gt;&lt;Slide id=&quot;313&quot; dur=&quot;7.195313&quot;/&gt;&lt;Slide id=&quot;316&quot; dur=&quot;10.69141&quot;/&gt;&lt;Slide id=&quot;317&quot; dur=&quot;1.734375&quot;/&gt;&lt;Slide id=&quot;336&quot; dur=&quot;1.703125&quot;/&gt;&lt;Slide id=&quot;338&quot; dur=&quot;1&quot;/&gt;&lt;/Timings&gt;&lt;/WMTools&gt;"/>
</p:tagLst>
</file>

<file path=ppt/theme/theme1.xml><?xml version="1.0" encoding="utf-8"?>
<a:theme xmlns:a="http://schemas.openxmlformats.org/drawingml/2006/main" name="Component_Documentation_Template_052810">
  <a:themeElements>
    <a:clrScheme name="Default Design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5DAA"/>
      </a:accent1>
      <a:accent2>
        <a:srgbClr val="CC0000"/>
      </a:accent2>
      <a:accent3>
        <a:srgbClr val="FFFFFF"/>
      </a:accent3>
      <a:accent4>
        <a:srgbClr val="000000"/>
      </a:accent4>
      <a:accent5>
        <a:srgbClr val="AAB6D2"/>
      </a:accent5>
      <a:accent6>
        <a:srgbClr val="B90000"/>
      </a:accent6>
      <a:hlink>
        <a:srgbClr val="4FAFFF"/>
      </a:hlink>
      <a:folHlink>
        <a:srgbClr val="009600"/>
      </a:folHlink>
    </a:clrScheme>
    <a:fontScheme name="Default Design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txDef>
      <a:spPr>
        <a:noFill/>
      </a:spPr>
      <a:bodyPr wrap="square" rtlCol="0">
        <a:spAutoFit/>
      </a:bodyPr>
      <a:lstStyle>
        <a:defPPr>
          <a:defRPr sz="1600"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5DAA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B6D2"/>
        </a:accent5>
        <a:accent6>
          <a:srgbClr val="B90000"/>
        </a:accent6>
        <a:hlink>
          <a:srgbClr val="4FAFFF"/>
        </a:hlink>
        <a:folHlink>
          <a:srgbClr val="00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5DAA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B6D2"/>
        </a:accent5>
        <a:accent6>
          <a:srgbClr val="B90000"/>
        </a:accent6>
        <a:hlink>
          <a:srgbClr val="4FAFFF"/>
        </a:hlink>
        <a:folHlink>
          <a:srgbClr val="009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Component_Documentation_Template_052810</Template>
  <TotalTime>515</TotalTime>
  <Words>597</Words>
  <Application>Microsoft Office PowerPoint</Application>
  <PresentationFormat>On-screen Show (4:3)</PresentationFormat>
  <Paragraphs>112</Paragraphs>
  <Slides>8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Component_Documentation_Template_052810</vt:lpstr>
      <vt:lpstr>Equation</vt:lpstr>
      <vt:lpstr>&lt;MATLAB Function&gt; Documentation</vt:lpstr>
      <vt:lpstr>Contents</vt:lpstr>
      <vt:lpstr>Acronyms and Documentation Formatting</vt:lpstr>
      <vt:lpstr>&lt;MATLAB Function&gt; Overview</vt:lpstr>
      <vt:lpstr>&lt;MATLAB Function&gt; Verification Folder Details</vt:lpstr>
      <vt:lpstr>&lt;MATLAB Function&gt; Reference Data</vt:lpstr>
      <vt:lpstr>&lt;MATLAB Function&gt; Validation &amp; Test Results</vt:lpstr>
      <vt:lpstr>Slide 8</vt:lpstr>
    </vt:vector>
  </TitlesOfParts>
  <Company>Northrop Grumman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Components Documentation</dc:title>
  <dc:creator>sufanmi</dc:creator>
  <cp:lastModifiedBy>sufanmi</cp:lastModifiedBy>
  <cp:revision>56</cp:revision>
  <dcterms:created xsi:type="dcterms:W3CDTF">2010-07-09T16:36:07Z</dcterms:created>
  <dcterms:modified xsi:type="dcterms:W3CDTF">2010-08-11T22:03:33Z</dcterms:modified>
</cp:coreProperties>
</file>