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345" r:id="rId2"/>
    <p:sldId id="346" r:id="rId3"/>
    <p:sldId id="374" r:id="rId4"/>
    <p:sldId id="375" r:id="rId5"/>
    <p:sldId id="377" r:id="rId6"/>
    <p:sldId id="376" r:id="rId7"/>
    <p:sldId id="344" r:id="rId8"/>
  </p:sldIdLst>
  <p:sldSz cx="9144000" cy="6858000" type="screen4x3"/>
  <p:notesSz cx="6858000" cy="9144000"/>
  <p:custDataLst>
    <p:tags r:id="rId10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</p:showPr>
  <p:clrMru>
    <a:srgbClr val="575F6D"/>
    <a:srgbClr val="FF9933"/>
    <a:srgbClr val="005DAA"/>
    <a:srgbClr val="5DAA00"/>
    <a:srgbClr val="4FAFFF"/>
    <a:srgbClr val="0099FF"/>
    <a:srgbClr val="CCECFF"/>
    <a:srgbClr val="99CCFF"/>
    <a:srgbClr val="66CC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9248" autoAdjust="0"/>
    <p:restoredTop sz="97959" autoAdjust="0"/>
  </p:normalViewPr>
  <p:slideViewPr>
    <p:cSldViewPr snapToGrid="0">
      <p:cViewPr>
        <p:scale>
          <a:sx n="100" d="100"/>
          <a:sy n="100" d="100"/>
        </p:scale>
        <p:origin x="-1230" y="-474"/>
      </p:cViewPr>
      <p:guideLst>
        <p:guide orient="horz" pos="2159"/>
        <p:guide pos="539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2" d="100"/>
          <a:sy n="52" d="100"/>
        </p:scale>
        <p:origin x="-1818" y="-84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59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259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59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fld id="{6C2B205D-311F-449C-BC2F-DB011333AA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5386681-CC9A-4F28-81FD-35541B0FE7CE}" type="slidenum">
              <a:rPr lang="en-US"/>
              <a:pPr/>
              <a:t>2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anada.jpg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4580031" y="6657945"/>
            <a:ext cx="4057521" cy="200055"/>
          </a:xfrm>
        </p:spPr>
        <p:txBody>
          <a:bodyPr wrap="square" anchor="b" anchorCtr="0">
            <a:spAutoFit/>
          </a:bodyPr>
          <a:lstStyle/>
          <a:p>
            <a:r>
              <a:rPr lang="en-US" dirty="0" smtClean="0"/>
              <a:t>NORTHROP GRUMMAN PRIVATE / PROPRIETARY LEVEL I</a:t>
            </a:r>
            <a:endParaRPr lang="en-US" dirty="0"/>
          </a:p>
        </p:txBody>
      </p:sp>
      <p:sp>
        <p:nvSpPr>
          <p:cNvPr id="25" name="Title 4"/>
          <p:cNvSpPr>
            <a:spLocks noGrp="1"/>
          </p:cNvSpPr>
          <p:nvPr>
            <p:ph type="ctrTitle" hasCustomPrompt="1"/>
          </p:nvPr>
        </p:nvSpPr>
        <p:spPr>
          <a:xfrm>
            <a:off x="2305050" y="1927860"/>
            <a:ext cx="6385730" cy="1219200"/>
          </a:xfrm>
        </p:spPr>
        <p:txBody>
          <a:bodyPr tIns="457200" bIns="548640"/>
          <a:lstStyle>
            <a:lvl1pPr algn="r">
              <a:defRPr sz="2800" b="1" spc="4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Main Title, Font: Arial Bold 28pt.</a:t>
            </a:r>
            <a:endParaRPr lang="en-US" dirty="0"/>
          </a:p>
        </p:txBody>
      </p:sp>
      <p:sp>
        <p:nvSpPr>
          <p:cNvPr id="34" name="Text Placeholder 32"/>
          <p:cNvSpPr>
            <a:spLocks noGrp="1"/>
          </p:cNvSpPr>
          <p:nvPr>
            <p:ph type="body" sz="quarter" idx="14" hasCustomPrompt="1"/>
          </p:nvPr>
        </p:nvSpPr>
        <p:spPr>
          <a:xfrm>
            <a:off x="3718947" y="4030729"/>
            <a:ext cx="4968114" cy="457200"/>
          </a:xfrm>
        </p:spPr>
        <p:txBody>
          <a:bodyPr wrap="none" tIns="0"/>
          <a:lstStyle>
            <a:lvl1pPr algn="r">
              <a:buNone/>
              <a:defRPr sz="200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/>
            <a:r>
              <a:rPr lang="en-US" dirty="0" smtClean="0"/>
              <a:t>Meeting date(s), Arial 20pt.</a:t>
            </a:r>
            <a:endParaRPr lang="en-US" dirty="0"/>
          </a:p>
        </p:txBody>
      </p:sp>
      <p:sp>
        <p:nvSpPr>
          <p:cNvPr id="39" name="Text Placeholder 37"/>
          <p:cNvSpPr>
            <a:spLocks noGrp="1"/>
          </p:cNvSpPr>
          <p:nvPr>
            <p:ph type="body" sz="quarter" idx="15" hasCustomPrompt="1"/>
          </p:nvPr>
        </p:nvSpPr>
        <p:spPr>
          <a:xfrm>
            <a:off x="3719477" y="5038996"/>
            <a:ext cx="4972728" cy="457200"/>
          </a:xfrm>
        </p:spPr>
        <p:txBody>
          <a:bodyPr wrap="none" bIns="18288" anchor="b" anchorCtr="0"/>
          <a:lstStyle>
            <a:lvl1pPr algn="r">
              <a:buNone/>
              <a:defRPr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Speaker’s name, Arial 20pt.</a:t>
            </a:r>
            <a:endParaRPr lang="en-US" dirty="0"/>
          </a:p>
        </p:txBody>
      </p:sp>
      <p:sp>
        <p:nvSpPr>
          <p:cNvPr id="42" name="Text Placeholder 40"/>
          <p:cNvSpPr>
            <a:spLocks noGrp="1"/>
          </p:cNvSpPr>
          <p:nvPr>
            <p:ph type="body" sz="quarter" idx="16" hasCustomPrompt="1"/>
          </p:nvPr>
        </p:nvSpPr>
        <p:spPr>
          <a:xfrm>
            <a:off x="3719477" y="5539740"/>
            <a:ext cx="4972726" cy="381000"/>
          </a:xfrm>
        </p:spPr>
        <p:txBody>
          <a:bodyPr wrap="none" tIns="0" bIns="438912">
            <a:noAutofit/>
          </a:bodyPr>
          <a:lstStyle>
            <a:lvl1pPr algn="r">
              <a:buNone/>
              <a:defRPr sz="160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buNone/>
              <a:defRPr sz="1800"/>
            </a:lvl2pPr>
            <a:lvl3pPr>
              <a:buNone/>
              <a:defRPr sz="1800"/>
            </a:lvl3pPr>
            <a:lvl4pPr>
              <a:buNone/>
              <a:defRPr sz="1800"/>
            </a:lvl4pPr>
            <a:lvl5pPr>
              <a:buNone/>
              <a:defRPr sz="1800"/>
            </a:lvl5pPr>
          </a:lstStyle>
          <a:p>
            <a:pPr lvl="0"/>
            <a:r>
              <a:rPr lang="en-US" dirty="0" smtClean="0"/>
              <a:t>Speaker’s title, Arial 16pt.</a:t>
            </a:r>
            <a:endParaRPr lang="en-US" dirty="0"/>
          </a:p>
        </p:txBody>
      </p:sp>
      <p:sp>
        <p:nvSpPr>
          <p:cNvPr id="45" name="Text Placeholder 43"/>
          <p:cNvSpPr>
            <a:spLocks noGrp="1"/>
          </p:cNvSpPr>
          <p:nvPr>
            <p:ph type="body" sz="quarter" idx="17" hasCustomPrompt="1"/>
          </p:nvPr>
        </p:nvSpPr>
        <p:spPr>
          <a:xfrm>
            <a:off x="2293034" y="3528060"/>
            <a:ext cx="6394816" cy="457200"/>
          </a:xfrm>
        </p:spPr>
        <p:txBody>
          <a:bodyPr wrap="square" anchor="ctr" anchorCtr="0">
            <a:noAutofit/>
          </a:bodyPr>
          <a:lstStyle>
            <a:lvl1pPr algn="r">
              <a:buNone/>
              <a:defRPr sz="2400" b="1" spc="2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Sub-title, Arial Bold 24pt.</a:t>
            </a:r>
            <a:endParaRPr lang="en-US" dirty="0"/>
          </a:p>
        </p:txBody>
      </p:sp>
      <p:pic>
        <p:nvPicPr>
          <p:cNvPr id="22" name="Picture 93" descr="noc_logo blue"/>
          <p:cNvPicPr>
            <a:picLocks noChangeAspect="1" noChangeArrowheads="1"/>
          </p:cNvPicPr>
          <p:nvPr userDrawn="1"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6212963" y="623089"/>
            <a:ext cx="2382644" cy="415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02080"/>
            <a:ext cx="8382000" cy="4524333"/>
          </a:xfrm>
        </p:spPr>
        <p:txBody>
          <a:bodyPr/>
          <a:lstStyle>
            <a:lvl1pPr>
              <a:spcBef>
                <a:spcPts val="2400"/>
              </a:spcBef>
              <a:defRPr/>
            </a:lvl1pPr>
            <a:lvl2pPr>
              <a:spcBef>
                <a:spcPts val="600"/>
              </a:spcBef>
              <a:defRPr/>
            </a:lvl2pPr>
            <a:lvl3pPr>
              <a:spcBef>
                <a:spcPts val="600"/>
              </a:spcBef>
              <a:defRPr/>
            </a:lvl3pPr>
            <a:lvl4pPr>
              <a:spcBef>
                <a:spcPts val="600"/>
              </a:spcBef>
              <a:defRPr/>
            </a:lvl4pPr>
            <a:lvl5pPr>
              <a:spcBef>
                <a:spcPts val="600"/>
              </a:spcBef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EFC63E-F8D9-44BB-A462-AC735E845F9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43240" y="6657945"/>
            <a:ext cx="4057521" cy="200055"/>
          </a:xfrm>
          <a:prstGeom prst="rect">
            <a:avLst/>
          </a:prstGeom>
        </p:spPr>
        <p:txBody>
          <a:bodyPr wrap="square" anchor="b" anchorCtr="0">
            <a:spAutoFit/>
          </a:bodyPr>
          <a:lstStyle>
            <a:lvl1pPr algn="ctr">
              <a:defRPr sz="700" baseline="0">
                <a:solidFill>
                  <a:srgbClr val="FF0000"/>
                </a:solidFill>
                <a:latin typeface="Arial Narrow" pitchFamily="34" charset="0"/>
              </a:defRPr>
            </a:lvl1pPr>
          </a:lstStyle>
          <a:p>
            <a:r>
              <a:rPr lang="en-US" dirty="0" smtClean="0"/>
              <a:t>NORTHROP GRUMMAN PRIVATE / PROPRIETARY LEVEL I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402289"/>
            <a:ext cx="4038600" cy="4525963"/>
          </a:xfrm>
        </p:spPr>
        <p:txBody>
          <a:bodyPr/>
          <a:lstStyle>
            <a:lvl1pPr>
              <a:spcBef>
                <a:spcPts val="2400"/>
              </a:spcBef>
              <a:defRPr sz="2000"/>
            </a:lvl1pPr>
            <a:lvl2pPr>
              <a:spcBef>
                <a:spcPts val="600"/>
              </a:spcBef>
              <a:defRPr sz="1600"/>
            </a:lvl2pPr>
            <a:lvl3pPr>
              <a:spcBef>
                <a:spcPts val="600"/>
              </a:spcBef>
              <a:defRPr sz="1600"/>
            </a:lvl3pPr>
            <a:lvl4pPr>
              <a:spcBef>
                <a:spcPts val="600"/>
              </a:spcBef>
              <a:defRPr sz="1600"/>
            </a:lvl4pPr>
            <a:lvl5pPr>
              <a:spcBef>
                <a:spcPts val="600"/>
              </a:spcBef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0545" y="1402289"/>
            <a:ext cx="4038600" cy="4525963"/>
          </a:xfrm>
        </p:spPr>
        <p:txBody>
          <a:bodyPr/>
          <a:lstStyle>
            <a:lvl1pPr>
              <a:spcBef>
                <a:spcPts val="2400"/>
              </a:spcBef>
              <a:defRPr sz="2000"/>
            </a:lvl1pPr>
            <a:lvl2pPr>
              <a:spcBef>
                <a:spcPts val="600"/>
              </a:spcBef>
              <a:defRPr sz="1600"/>
            </a:lvl2pPr>
            <a:lvl3pPr>
              <a:spcBef>
                <a:spcPts val="600"/>
              </a:spcBef>
              <a:defRPr sz="1600"/>
            </a:lvl3pPr>
            <a:lvl4pPr>
              <a:spcBef>
                <a:spcPts val="600"/>
              </a:spcBef>
              <a:defRPr sz="1600"/>
            </a:lvl4pPr>
            <a:lvl5pPr>
              <a:spcBef>
                <a:spcPts val="600"/>
              </a:spcBef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6D4B03-E339-4C9D-AC39-0BD7C921B5B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43240" y="6657945"/>
            <a:ext cx="4057521" cy="200055"/>
          </a:xfrm>
          <a:prstGeom prst="rect">
            <a:avLst/>
          </a:prstGeom>
        </p:spPr>
        <p:txBody>
          <a:bodyPr wrap="square" anchor="b" anchorCtr="0">
            <a:spAutoFit/>
          </a:bodyPr>
          <a:lstStyle>
            <a:lvl1pPr algn="ctr">
              <a:defRPr sz="700" baseline="0">
                <a:solidFill>
                  <a:srgbClr val="FF0000"/>
                </a:solidFill>
                <a:latin typeface="Arial Narrow" pitchFamily="34" charset="0"/>
              </a:defRPr>
            </a:lvl1pPr>
          </a:lstStyle>
          <a:p>
            <a:r>
              <a:rPr lang="en-US" dirty="0" smtClean="0"/>
              <a:t>NORTHROP GRUMMAN PRIVATE / PROPRIETARY LEVEL I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sert Section Divid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anada.jpg"/>
          <p:cNvPicPr>
            <a:picLocks noChangeAspect="1"/>
          </p:cNvPicPr>
          <p:nvPr userDrawn="1"/>
        </p:nvPicPr>
        <p:blipFill>
          <a:blip r:embed="rId2" cstate="screen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E41F33A-8A61-4937-A58C-46521EFFC1C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>
          <a:xfrm>
            <a:off x="4587065" y="6657945"/>
            <a:ext cx="4057521" cy="200055"/>
          </a:xfrm>
        </p:spPr>
        <p:txBody>
          <a:bodyPr wrap="square"/>
          <a:lstStyle>
            <a:lvl1pPr algn="r">
              <a:defRPr/>
            </a:lvl1pPr>
          </a:lstStyle>
          <a:p>
            <a:r>
              <a:rPr lang="en-US" dirty="0" smtClean="0"/>
              <a:t>NORTHROP GRUMMAN PRIVATE / PROPRIETARY LEVEL I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2249488" y="3013502"/>
            <a:ext cx="4645025" cy="830997"/>
          </a:xfrm>
        </p:spPr>
        <p:txBody>
          <a:bodyPr anchor="ctr" anchorCtr="1">
            <a:spAutoFit/>
          </a:bodyPr>
          <a:lstStyle>
            <a:lvl1pPr algn="ctr">
              <a:buNone/>
              <a:defRPr sz="4800" baseline="0"/>
            </a:lvl1pPr>
          </a:lstStyle>
          <a:p>
            <a:pPr lvl="0"/>
            <a:r>
              <a:rPr lang="en-US" dirty="0" smtClean="0"/>
              <a:t>Click to add 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noc_backgroundD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43240" y="6657945"/>
            <a:ext cx="4057521" cy="200055"/>
          </a:xfrm>
          <a:prstGeom prst="rect">
            <a:avLst/>
          </a:prstGeom>
        </p:spPr>
        <p:txBody>
          <a:bodyPr wrap="square" anchor="b" anchorCtr="0">
            <a:spAutoFit/>
          </a:bodyPr>
          <a:lstStyle>
            <a:lvl1pPr algn="ctr">
              <a:defRPr sz="700" baseline="0">
                <a:solidFill>
                  <a:srgbClr val="FF0000"/>
                </a:solidFill>
                <a:latin typeface="Arial Narrow" pitchFamily="34" charset="0"/>
              </a:defRPr>
            </a:lvl1pPr>
          </a:lstStyle>
          <a:p>
            <a:r>
              <a:rPr lang="en-US" dirty="0" smtClean="0"/>
              <a:t>NORTHROP GRUMMAN PRIVATE / PROPRIETARY LEVEL I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76200"/>
            <a:ext cx="6705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402080"/>
            <a:ext cx="8389034" cy="4524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661150"/>
            <a:ext cx="1828800" cy="152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800" smtClean="0">
                <a:latin typeface="Arial Narrow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13" name="Rectangle 8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8411" y="6477000"/>
            <a:ext cx="400378" cy="297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653" tIns="48326" rIns="96653" bIns="48326" numCol="1" anchor="t" anchorCtr="0" compatLnSpc="1">
            <a:prstTxWarp prst="textNoShape">
              <a:avLst/>
            </a:prstTxWarp>
            <a:spAutoFit/>
          </a:bodyPr>
          <a:lstStyle>
            <a:lvl1pPr algn="ctr">
              <a:defRPr sz="1300">
                <a:solidFill>
                  <a:srgbClr val="000000"/>
                </a:solidFill>
                <a:latin typeface="Arial" charset="0"/>
              </a:defRPr>
            </a:lvl1pPr>
          </a:lstStyle>
          <a:p>
            <a:fld id="{8E41F33A-8A61-4937-A58C-46521EFFC1C2}" type="slidenum">
              <a:rPr lang="en-US"/>
              <a:pPr/>
              <a:t>‹#›</a:t>
            </a:fld>
            <a:endParaRPr lang="en-US" dirty="0"/>
          </a:p>
        </p:txBody>
      </p:sp>
      <p:pic>
        <p:nvPicPr>
          <p:cNvPr id="1031" name="Picture 109" descr="noc_logo blue"/>
          <p:cNvPicPr>
            <a:picLocks noChangeAspect="1" noChangeArrowheads="1"/>
          </p:cNvPicPr>
          <p:nvPr/>
        </p:nvPicPr>
        <p:blipFill>
          <a:blip r:embed="rId8" cstate="screen"/>
          <a:srcRect/>
          <a:stretch>
            <a:fillRect/>
          </a:stretch>
        </p:blipFill>
        <p:spPr bwMode="auto">
          <a:xfrm>
            <a:off x="7146925" y="381000"/>
            <a:ext cx="17684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43240" y="6657945"/>
            <a:ext cx="4057521" cy="200055"/>
          </a:xfrm>
          <a:prstGeom prst="rect">
            <a:avLst/>
          </a:prstGeom>
        </p:spPr>
        <p:txBody>
          <a:bodyPr wrap="square" anchor="b" anchorCtr="0">
            <a:spAutoFit/>
          </a:bodyPr>
          <a:lstStyle>
            <a:lvl1pPr algn="r">
              <a:defRPr sz="700" baseline="0">
                <a:solidFill>
                  <a:srgbClr val="FF0000"/>
                </a:solidFill>
                <a:latin typeface="Arial Narrow" pitchFamily="34" charset="0"/>
              </a:defRPr>
            </a:lvl1pPr>
          </a:lstStyle>
          <a:p>
            <a:r>
              <a:rPr lang="en-US" dirty="0" smtClean="0"/>
              <a:t>NORTHROP GRUMMAN PRIVATE / PROPRIETARY LEVEL I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1007663"/>
            <a:ext cx="9144000" cy="45719"/>
          </a:xfrm>
          <a:prstGeom prst="rect">
            <a:avLst/>
          </a:prstGeom>
          <a:solidFill>
            <a:srgbClr val="005DA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63" r:id="rId3"/>
    <p:sldLayoutId id="2147483673" r:id="rId4"/>
    <p:sldLayoutId id="2147483672" r:id="rId5"/>
    <p:sldLayoutId id="2147483666" r:id="rId6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Tahoma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Tahoma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Tahoma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Tahoma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Tahoma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Tahoma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Tahoma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Tahoma" charset="0"/>
          <a:cs typeface="Arial" charset="0"/>
        </a:defRPr>
      </a:lvl9pPr>
    </p:titleStyle>
    <p:bodyStyle>
      <a:lvl1pPr marL="230188" indent="-230188" algn="l" rtl="0" eaLnBrk="1" fontAlgn="base" hangingPunct="1">
        <a:spcBef>
          <a:spcPts val="2400"/>
        </a:spcBef>
        <a:spcAft>
          <a:spcPct val="0"/>
        </a:spcAft>
        <a:buChar char="•"/>
        <a:defRPr sz="20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684213" indent="-227013" algn="l" rtl="0" eaLnBrk="1" fontAlgn="base" hangingPunct="1">
        <a:spcBef>
          <a:spcPts val="600"/>
        </a:spcBef>
        <a:spcAft>
          <a:spcPct val="0"/>
        </a:spcAft>
        <a:buChar char="–"/>
        <a:defRPr sz="1600">
          <a:solidFill>
            <a:schemeClr val="tx1"/>
          </a:solidFill>
          <a:latin typeface="Arial" pitchFamily="34" charset="0"/>
          <a:cs typeface="Arial" pitchFamily="34" charset="0"/>
        </a:defRPr>
      </a:lvl2pPr>
      <a:lvl3pPr marL="1087438" indent="-173038" algn="l" rtl="0" eaLnBrk="1" fontAlgn="base" hangingPunct="1">
        <a:spcBef>
          <a:spcPts val="600"/>
        </a:spcBef>
        <a:spcAft>
          <a:spcPct val="0"/>
        </a:spcAft>
        <a:buChar char="•"/>
        <a:defRPr sz="1600">
          <a:solidFill>
            <a:schemeClr val="tx1"/>
          </a:solidFill>
          <a:latin typeface="Arial" pitchFamily="34" charset="0"/>
          <a:cs typeface="Arial" pitchFamily="34" charset="0"/>
        </a:defRPr>
      </a:lvl3pPr>
      <a:lvl4pPr marL="1541463" indent="-169863" algn="l" rtl="0" eaLnBrk="1" fontAlgn="base" hangingPunct="1">
        <a:spcBef>
          <a:spcPts val="600"/>
        </a:spcBef>
        <a:spcAft>
          <a:spcPct val="0"/>
        </a:spcAft>
        <a:buChar char="–"/>
        <a:defRPr sz="1600">
          <a:solidFill>
            <a:schemeClr val="tx1"/>
          </a:solidFill>
          <a:latin typeface="Arial" pitchFamily="34" charset="0"/>
          <a:cs typeface="Arial" pitchFamily="34" charset="0"/>
        </a:defRPr>
      </a:lvl4pPr>
      <a:lvl5pPr marL="2001838" indent="-173038" algn="l" rtl="0" eaLnBrk="1" fontAlgn="base" hangingPunct="1">
        <a:spcBef>
          <a:spcPts val="600"/>
        </a:spcBef>
        <a:spcAft>
          <a:spcPct val="0"/>
        </a:spcAft>
        <a:buChar char="»"/>
        <a:defRPr sz="16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7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7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7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7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486025" y="1927860"/>
            <a:ext cx="6204755" cy="1219200"/>
          </a:xfrm>
        </p:spPr>
        <p:txBody>
          <a:bodyPr/>
          <a:lstStyle/>
          <a:p>
            <a:r>
              <a:rPr lang="en-US" dirty="0" smtClean="0"/>
              <a:t>Peer Review for</a:t>
            </a:r>
            <a:br>
              <a:rPr lang="en-US" dirty="0" smtClean="0"/>
            </a:br>
            <a:r>
              <a:rPr lang="en-US" dirty="0" smtClean="0"/>
              <a:t>MATLAB Functions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8/26/2010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Mike </a:t>
            </a:r>
            <a:r>
              <a:rPr lang="en-US" dirty="0" smtClean="0"/>
              <a:t>Sufana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Northrop Grumman Corporation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 smtClean="0"/>
              <a:t>Common Simulation Architecture (CSA)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>
          <a:xfrm>
            <a:off x="4580031" y="6657945"/>
            <a:ext cx="4057521" cy="200055"/>
          </a:xfrm>
        </p:spPr>
        <p:txBody>
          <a:bodyPr/>
          <a:lstStyle/>
          <a:p>
            <a:r>
              <a:rPr lang="en-US" dirty="0" smtClean="0"/>
              <a:t>NORTHROP GRUMMAN PRIVATE / PROPRIETARY LEVEL 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4"/>
          <p:cNvSpPr>
            <a:spLocks noGrp="1" noChangeArrowheads="1"/>
          </p:cNvSpPr>
          <p:nvPr>
            <p:ph type="title"/>
          </p:nvPr>
        </p:nvSpPr>
        <p:spPr>
          <a:xfrm>
            <a:off x="228600" y="76200"/>
            <a:ext cx="6629400" cy="838200"/>
          </a:xfrm>
        </p:spPr>
        <p:txBody>
          <a:bodyPr/>
          <a:lstStyle/>
          <a:p>
            <a:pPr eaLnBrk="1" hangingPunct="1"/>
            <a:r>
              <a:rPr lang="en-US" dirty="0" smtClean="0"/>
              <a:t>Contents</a:t>
            </a:r>
          </a:p>
        </p:txBody>
      </p:sp>
      <p:sp>
        <p:nvSpPr>
          <p:cNvPr id="7172" name="Rectangle 25"/>
          <p:cNvSpPr>
            <a:spLocks noGrp="1" noChangeArrowheads="1"/>
          </p:cNvSpPr>
          <p:nvPr>
            <p:ph type="body" idx="1"/>
          </p:nvPr>
        </p:nvSpPr>
        <p:spPr>
          <a:xfrm>
            <a:off x="152400" y="1173480"/>
            <a:ext cx="8858250" cy="5265420"/>
          </a:xfrm>
        </p:spPr>
        <p:txBody>
          <a:bodyPr>
            <a:normAutofit/>
          </a:bodyPr>
          <a:lstStyle/>
          <a:p>
            <a:pPr eaLnBrk="1" hangingPunct="1">
              <a:buNone/>
            </a:pPr>
            <a:r>
              <a:rPr lang="en-US" dirty="0" smtClean="0"/>
              <a:t>These charts document the </a:t>
            </a:r>
            <a:r>
              <a:rPr lang="en-US" dirty="0" smtClean="0"/>
              <a:t>internal documentation fields within each CSA MATLAB function</a:t>
            </a:r>
            <a:endParaRPr lang="en-US" dirty="0" smtClean="0"/>
          </a:p>
          <a:p>
            <a:r>
              <a:rPr lang="en-US" dirty="0" smtClean="0"/>
              <a:t>Goal: To agree on the standard fields, formatting, and layout of a CSA MATLAB Function</a:t>
            </a:r>
          </a:p>
          <a:p>
            <a:r>
              <a:rPr lang="en-US" dirty="0" smtClean="0"/>
              <a:t>Function Generation</a:t>
            </a:r>
            <a:endParaRPr lang="en-US" dirty="0" smtClean="0"/>
          </a:p>
          <a:p>
            <a:r>
              <a:rPr lang="en-US" dirty="0" smtClean="0"/>
              <a:t>Header Information</a:t>
            </a:r>
          </a:p>
          <a:p>
            <a:r>
              <a:rPr lang="en-US" dirty="0" smtClean="0"/>
              <a:t>Footer Information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NORTHROP GRUMMAN PRIVATE / PROPRIETARY LEVEL 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EFC63E-F8D9-44BB-A462-AC735E845F95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63955"/>
            <a:ext cx="8629650" cy="429386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All CSA MATLAB Functions are </a:t>
            </a:r>
            <a:r>
              <a:rPr lang="en-US" dirty="0" err="1" smtClean="0"/>
              <a:t>CoSMO’d</a:t>
            </a:r>
            <a:r>
              <a:rPr lang="en-US" dirty="0" smtClean="0"/>
              <a:t> using </a:t>
            </a:r>
            <a:r>
              <a:rPr lang="en-US" b="1" dirty="0" err="1" smtClean="0"/>
              <a:t>CreateNewFunc</a:t>
            </a:r>
            <a:endParaRPr lang="en-US" dirty="0" smtClean="0"/>
          </a:p>
          <a:p>
            <a:pPr lvl="1"/>
            <a:r>
              <a:rPr lang="en-US" dirty="0" smtClean="0"/>
              <a:t>This function creates the desired function with all requisite internal documentation fields</a:t>
            </a:r>
          </a:p>
          <a:p>
            <a:pPr lvl="2"/>
            <a:r>
              <a:rPr lang="en-US" dirty="0" smtClean="0"/>
              <a:t>Overall Description</a:t>
            </a:r>
          </a:p>
          <a:p>
            <a:pPr lvl="2"/>
            <a:r>
              <a:rPr lang="en-US" dirty="0" smtClean="0"/>
              <a:t>Syntax</a:t>
            </a:r>
          </a:p>
          <a:p>
            <a:pPr lvl="2"/>
            <a:r>
              <a:rPr lang="en-US" dirty="0" smtClean="0"/>
              <a:t>Breakdown of inputs and Outputs</a:t>
            </a:r>
          </a:p>
          <a:p>
            <a:pPr lvl="2"/>
            <a:r>
              <a:rPr lang="en-US" dirty="0" smtClean="0"/>
              <a:t>Examples</a:t>
            </a:r>
          </a:p>
          <a:p>
            <a:pPr lvl="2"/>
            <a:r>
              <a:rPr lang="en-US" dirty="0" smtClean="0"/>
              <a:t>Links to Source Documentation and related functions</a:t>
            </a:r>
          </a:p>
          <a:p>
            <a:pPr lvl="1"/>
            <a:r>
              <a:rPr lang="en-US" dirty="0" smtClean="0"/>
              <a:t>By ensuring that all the requisite documentation fields are created, enables users to simply ‘fill-in-the-blanks’</a:t>
            </a:r>
          </a:p>
          <a:p>
            <a:pPr lvl="1"/>
            <a:r>
              <a:rPr lang="en-US" dirty="0" smtClean="0"/>
              <a:t>Has added benefit of included sample display utilities</a:t>
            </a:r>
          </a:p>
          <a:p>
            <a:pPr lvl="1"/>
            <a:r>
              <a:rPr lang="en-US" dirty="0" smtClean="0"/>
              <a:t>Has hooks to accommodate existing functions</a:t>
            </a:r>
          </a:p>
          <a:p>
            <a:pPr lvl="2"/>
            <a:r>
              <a:rPr lang="en-US" dirty="0" smtClean="0"/>
              <a:t>Saves off a copy of the existing function before overwriting</a:t>
            </a:r>
          </a:p>
          <a:p>
            <a:pPr lvl="2"/>
            <a:r>
              <a:rPr lang="en-US" dirty="0" smtClean="0"/>
              <a:t>CSA engineers would then copy over the original function’s core and documentation into the new 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EFC63E-F8D9-44BB-A462-AC735E845F95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NORTHROP GRUMMAN PRIVATE / PROPRIETARY LEVEL I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53063" y="2047875"/>
            <a:ext cx="3457575" cy="118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 cstate="print"/>
          <a:srcRect b="37949"/>
          <a:stretch>
            <a:fillRect/>
          </a:stretch>
        </p:blipFill>
        <p:spPr bwMode="auto">
          <a:xfrm>
            <a:off x="1352550" y="5424488"/>
            <a:ext cx="6991042" cy="1195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Header Information (1 of 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EFC63E-F8D9-44BB-A462-AC735E845F95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NORTHROP GRUMMAN PRIVATE / PROPRIETARY LEVEL I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1" y="1385889"/>
            <a:ext cx="4836012" cy="4090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051" y="1881189"/>
            <a:ext cx="2861600" cy="162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6515100" y="1390649"/>
            <a:ext cx="2562225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Arial" pitchFamily="34" charset="0"/>
                <a:cs typeface="Arial" pitchFamily="34" charset="0"/>
              </a:rPr>
              <a:t>One Line Description for use in MATLAB’s folder view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2877" y="1800224"/>
            <a:ext cx="1257299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Arial" pitchFamily="34" charset="0"/>
                <a:cs typeface="Arial" pitchFamily="34" charset="0"/>
              </a:rPr>
              <a:t>Classification Markings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267450" y="3600449"/>
            <a:ext cx="1943101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Arial" pitchFamily="34" charset="0"/>
                <a:cs typeface="Arial" pitchFamily="34" charset="0"/>
              </a:rPr>
              <a:t>Complete description of function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6202" y="2581274"/>
            <a:ext cx="1428749" cy="95410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Arial" pitchFamily="34" charset="0"/>
                <a:cs typeface="Arial" pitchFamily="34" charset="0"/>
              </a:rPr>
              <a:t>All possible permutations of how function can be called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52302" y="5381622"/>
            <a:ext cx="2481399" cy="73866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Arial" pitchFamily="34" charset="0"/>
                <a:cs typeface="Arial" pitchFamily="34" charset="0"/>
              </a:rPr>
              <a:t>Breakdown of all inputs and outputs including their sizes (dimensions) and units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6" name="Straight Arrow Connector 15"/>
          <p:cNvCxnSpPr>
            <a:stCxn id="9" idx="1"/>
          </p:cNvCxnSpPr>
          <p:nvPr/>
        </p:nvCxnSpPr>
        <p:spPr>
          <a:xfrm rot="10800000" flipV="1">
            <a:off x="3648102" y="1652259"/>
            <a:ext cx="2866998" cy="4146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ight Brace 21"/>
          <p:cNvSpPr/>
          <p:nvPr/>
        </p:nvSpPr>
        <p:spPr>
          <a:xfrm flipH="1">
            <a:off x="1857375" y="2105025"/>
            <a:ext cx="133349" cy="371475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>
            <a:stCxn id="9" idx="2"/>
          </p:cNvCxnSpPr>
          <p:nvPr/>
        </p:nvCxnSpPr>
        <p:spPr>
          <a:xfrm rot="5400000">
            <a:off x="6836253" y="2211865"/>
            <a:ext cx="1257957" cy="6619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0" idx="3"/>
          </p:cNvCxnSpPr>
          <p:nvPr/>
        </p:nvCxnSpPr>
        <p:spPr>
          <a:xfrm>
            <a:off x="1400176" y="2061834"/>
            <a:ext cx="428625" cy="13844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ight Brace 36"/>
          <p:cNvSpPr/>
          <p:nvPr/>
        </p:nvSpPr>
        <p:spPr>
          <a:xfrm flipH="1">
            <a:off x="1876425" y="2933700"/>
            <a:ext cx="133349" cy="371475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Arrow Connector 65"/>
          <p:cNvCxnSpPr>
            <a:stCxn id="11" idx="1"/>
          </p:cNvCxnSpPr>
          <p:nvPr/>
        </p:nvCxnSpPr>
        <p:spPr>
          <a:xfrm rot="10800000">
            <a:off x="3609988" y="2724151"/>
            <a:ext cx="2657462" cy="11379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12" idx="3"/>
          </p:cNvCxnSpPr>
          <p:nvPr/>
        </p:nvCxnSpPr>
        <p:spPr>
          <a:xfrm>
            <a:off x="1504951" y="3058328"/>
            <a:ext cx="295275" cy="753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ight Brace 75"/>
          <p:cNvSpPr/>
          <p:nvPr/>
        </p:nvSpPr>
        <p:spPr>
          <a:xfrm flipH="1">
            <a:off x="1866898" y="3390901"/>
            <a:ext cx="200027" cy="1390650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Arrow Connector 76"/>
          <p:cNvCxnSpPr>
            <a:stCxn id="13" idx="0"/>
          </p:cNvCxnSpPr>
          <p:nvPr/>
        </p:nvCxnSpPr>
        <p:spPr>
          <a:xfrm rot="5400000" flipH="1" flipV="1">
            <a:off x="1203692" y="4689836"/>
            <a:ext cx="1181097" cy="2024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ounded Rectangle 82"/>
          <p:cNvSpPr/>
          <p:nvPr/>
        </p:nvSpPr>
        <p:spPr>
          <a:xfrm>
            <a:off x="4181476" y="3952874"/>
            <a:ext cx="1695450" cy="16192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Arrow Connector 83"/>
          <p:cNvCxnSpPr>
            <a:stCxn id="14" idx="1"/>
            <a:endCxn id="83" idx="2"/>
          </p:cNvCxnSpPr>
          <p:nvPr/>
        </p:nvCxnSpPr>
        <p:spPr>
          <a:xfrm rot="10800000" flipH="1">
            <a:off x="4819651" y="4114799"/>
            <a:ext cx="209550" cy="16998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ounded Rectangle 90"/>
          <p:cNvSpPr/>
          <p:nvPr/>
        </p:nvSpPr>
        <p:spPr>
          <a:xfrm>
            <a:off x="2228851" y="3114674"/>
            <a:ext cx="1485900" cy="13335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Arrow Connector 91"/>
          <p:cNvCxnSpPr>
            <a:stCxn id="14" idx="1"/>
            <a:endCxn id="91" idx="3"/>
          </p:cNvCxnSpPr>
          <p:nvPr/>
        </p:nvCxnSpPr>
        <p:spPr>
          <a:xfrm rot="10800000">
            <a:off x="3714751" y="3181351"/>
            <a:ext cx="1104900" cy="26333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819651" y="5553073"/>
            <a:ext cx="32053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For overloaded functions, shows what the default values are if not provided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Header Information (2 of 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EFC63E-F8D9-44BB-A462-AC735E845F95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NORTHROP GRUMMAN PRIVATE / PROPRIETARY LEVEL I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1839" y="1152525"/>
            <a:ext cx="5826049" cy="500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19675" y="4638675"/>
            <a:ext cx="3505200" cy="1921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5924549" y="1543049"/>
            <a:ext cx="3000376" cy="116955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Arial" pitchFamily="34" charset="0"/>
                <a:cs typeface="Arial" pitchFamily="34" charset="0"/>
              </a:rPr>
              <a:t>Sample function calls.  If the syntax shows more than 1 method of calling function, this should show an example of each permutation </a:t>
            </a:r>
          </a:p>
          <a:p>
            <a:pPr algn="ctr"/>
            <a:r>
              <a:rPr lang="en-US" sz="1400" dirty="0" smtClean="0">
                <a:latin typeface="Arial" pitchFamily="34" charset="0"/>
                <a:cs typeface="Arial" pitchFamily="34" charset="0"/>
              </a:rPr>
              <a:t>(e.g. with 2 inputs versus 3)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105524" y="2895600"/>
            <a:ext cx="2628901" cy="73342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Arial" pitchFamily="34" charset="0"/>
                <a:cs typeface="Arial" pitchFamily="34" charset="0"/>
              </a:rPr>
              <a:t>Cites where the function came from (books, journals, websites, tech fellows, etc.)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1" name="Straight Arrow Connector 10"/>
          <p:cNvCxnSpPr>
            <a:stCxn id="9" idx="1"/>
          </p:cNvCxnSpPr>
          <p:nvPr/>
        </p:nvCxnSpPr>
        <p:spPr>
          <a:xfrm rot="10800000" flipV="1">
            <a:off x="4200525" y="2127825"/>
            <a:ext cx="1724024" cy="3201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0" idx="1"/>
          </p:cNvCxnSpPr>
          <p:nvPr/>
        </p:nvCxnSpPr>
        <p:spPr>
          <a:xfrm rot="10800000" flipV="1">
            <a:off x="4933950" y="3262312"/>
            <a:ext cx="1171574" cy="10953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ight Brace 12"/>
          <p:cNvSpPr/>
          <p:nvPr/>
        </p:nvSpPr>
        <p:spPr>
          <a:xfrm>
            <a:off x="3971922" y="2009775"/>
            <a:ext cx="247653" cy="1171575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Brace 19"/>
          <p:cNvSpPr/>
          <p:nvPr/>
        </p:nvSpPr>
        <p:spPr>
          <a:xfrm>
            <a:off x="4714872" y="3257550"/>
            <a:ext cx="228603" cy="504825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Brace 23"/>
          <p:cNvSpPr/>
          <p:nvPr/>
        </p:nvSpPr>
        <p:spPr>
          <a:xfrm>
            <a:off x="5714997" y="3867150"/>
            <a:ext cx="276228" cy="581025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6057899" y="3838576"/>
            <a:ext cx="2990851" cy="73866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Arial" pitchFamily="34" charset="0"/>
                <a:cs typeface="Arial" pitchFamily="34" charset="0"/>
              </a:rPr>
              <a:t>Sample hyperlinks to the actual function, the main test driver script, and any CSA documentation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5210175" y="5353049"/>
            <a:ext cx="2076450" cy="51435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>
            <a:stCxn id="25" idx="2"/>
            <a:endCxn id="26" idx="0"/>
          </p:cNvCxnSpPr>
          <p:nvPr/>
        </p:nvCxnSpPr>
        <p:spPr>
          <a:xfrm rot="5400000">
            <a:off x="6512959" y="4312682"/>
            <a:ext cx="775809" cy="13049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524250" y="4448176"/>
            <a:ext cx="1476375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Arial" pitchFamily="34" charset="0"/>
                <a:cs typeface="Arial" pitchFamily="34" charset="0"/>
              </a:rPr>
              <a:t>Links to relevant functions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6" name="Straight Arrow Connector 35"/>
          <p:cNvCxnSpPr>
            <a:stCxn id="31" idx="1"/>
          </p:cNvCxnSpPr>
          <p:nvPr/>
        </p:nvCxnSpPr>
        <p:spPr>
          <a:xfrm rot="10800000">
            <a:off x="3076576" y="4610100"/>
            <a:ext cx="447675" cy="996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1" idx="2"/>
          </p:cNvCxnSpPr>
          <p:nvPr/>
        </p:nvCxnSpPr>
        <p:spPr>
          <a:xfrm rot="16200000" flipH="1">
            <a:off x="4483567" y="4750267"/>
            <a:ext cx="972204" cy="14144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952626" y="5257800"/>
            <a:ext cx="177165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Arial" pitchFamily="34" charset="0"/>
                <a:cs typeface="Arial" pitchFamily="34" charset="0"/>
              </a:rPr>
              <a:t>Tortoise SVN keyword information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3" name="Right Brace 42"/>
          <p:cNvSpPr/>
          <p:nvPr/>
        </p:nvSpPr>
        <p:spPr>
          <a:xfrm>
            <a:off x="1657348" y="5133975"/>
            <a:ext cx="200028" cy="619125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Footer Information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EFC63E-F8D9-44BB-A462-AC735E845F95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NORTHROP GRUMMAN PRIVATE / PROPRIETARY LEVEL I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9009" y="1109663"/>
            <a:ext cx="6382765" cy="5195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5753099" y="2143124"/>
            <a:ext cx="3000376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Arial" pitchFamily="34" charset="0"/>
                <a:cs typeface="Arial" pitchFamily="34" charset="0"/>
              </a:rPr>
              <a:t>Revision History of file including bug fixes and enhancements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15000" y="3181350"/>
            <a:ext cx="3162299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Arial" pitchFamily="34" charset="0"/>
                <a:cs typeface="Arial" pitchFamily="34" charset="0"/>
              </a:rPr>
              <a:t>List of function’s authors complete with email and NGC username (5+2)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9" name="Straight Arrow Connector 8"/>
          <p:cNvCxnSpPr>
            <a:stCxn id="7" idx="1"/>
          </p:cNvCxnSpPr>
          <p:nvPr/>
        </p:nvCxnSpPr>
        <p:spPr>
          <a:xfrm rot="10800000" flipV="1">
            <a:off x="5343525" y="2404734"/>
            <a:ext cx="409574" cy="2622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8" idx="1"/>
          </p:cNvCxnSpPr>
          <p:nvPr/>
        </p:nvCxnSpPr>
        <p:spPr>
          <a:xfrm rot="10800000" flipV="1">
            <a:off x="4791080" y="3442960"/>
            <a:ext cx="923921" cy="1003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ight Brace 10"/>
          <p:cNvSpPr/>
          <p:nvPr/>
        </p:nvSpPr>
        <p:spPr>
          <a:xfrm>
            <a:off x="5105397" y="2400301"/>
            <a:ext cx="266703" cy="742950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Brace 11"/>
          <p:cNvSpPr/>
          <p:nvPr/>
        </p:nvSpPr>
        <p:spPr>
          <a:xfrm>
            <a:off x="4581522" y="3362325"/>
            <a:ext cx="228603" cy="504825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6391276" y="4086225"/>
            <a:ext cx="1990724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Arial" pitchFamily="34" charset="0"/>
                <a:cs typeface="Arial" pitchFamily="34" charset="0"/>
              </a:rPr>
              <a:t>Complete distribution statement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448425" y="5219700"/>
            <a:ext cx="238125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Arial" pitchFamily="34" charset="0"/>
                <a:cs typeface="Arial" pitchFamily="34" charset="0"/>
              </a:rPr>
              <a:t>Classification markings in reverse header order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2" name="Straight Arrow Connector 21"/>
          <p:cNvCxnSpPr>
            <a:stCxn id="18" idx="1"/>
          </p:cNvCxnSpPr>
          <p:nvPr/>
        </p:nvCxnSpPr>
        <p:spPr>
          <a:xfrm rot="10800000" flipV="1">
            <a:off x="5648326" y="4347834"/>
            <a:ext cx="742951" cy="1479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ight Brace 27"/>
          <p:cNvSpPr/>
          <p:nvPr/>
        </p:nvSpPr>
        <p:spPr>
          <a:xfrm>
            <a:off x="5781672" y="5362575"/>
            <a:ext cx="228603" cy="504825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>
            <a:stCxn id="19" idx="1"/>
          </p:cNvCxnSpPr>
          <p:nvPr/>
        </p:nvCxnSpPr>
        <p:spPr>
          <a:xfrm rot="10800000" flipV="1">
            <a:off x="5953125" y="5481310"/>
            <a:ext cx="495300" cy="622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WMTOOLS" val="&lt;WMTools ver=&quot;1.0&quot;&gt;&lt;Timings time=&quot;3/6/2008 12:03:03 PM&quot;&gt;&lt;Slide id=&quot;335&quot; dur=&quot;.609375&quot;/&gt;&lt;Slide id=&quot;337&quot; dur=&quot;13.53516&quot;/&gt;&lt;Slide id=&quot;335&quot; dur=&quot;.765625&quot;/&gt;&lt;Slide id=&quot;337&quot; dur=&quot;4.699219&quot;/&gt;&lt;Slide id=&quot;312&quot; dur=&quot;2.902344&quot;/&gt;&lt;Slide id=&quot;313&quot; dur=&quot;7.195313&quot;/&gt;&lt;Slide id=&quot;316&quot; dur=&quot;10.69141&quot;/&gt;&lt;Slide id=&quot;317&quot; dur=&quot;1.734375&quot;/&gt;&lt;Slide id=&quot;336&quot; dur=&quot;1.703125&quot;/&gt;&lt;Slide id=&quot;338&quot; dur=&quot;1&quot;/&gt;&lt;/Timings&gt;&lt;/WMTools&gt;"/>
</p:tagLst>
</file>

<file path=ppt/theme/theme1.xml><?xml version="1.0" encoding="utf-8"?>
<a:theme xmlns:a="http://schemas.openxmlformats.org/drawingml/2006/main" name="Component_Documentation_Template_052810">
  <a:themeElements>
    <a:clrScheme name="Default Design 14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5DAA"/>
      </a:accent1>
      <a:accent2>
        <a:srgbClr val="CC0000"/>
      </a:accent2>
      <a:accent3>
        <a:srgbClr val="FFFFFF"/>
      </a:accent3>
      <a:accent4>
        <a:srgbClr val="000000"/>
      </a:accent4>
      <a:accent5>
        <a:srgbClr val="AAB6D2"/>
      </a:accent5>
      <a:accent6>
        <a:srgbClr val="B90000"/>
      </a:accent6>
      <a:hlink>
        <a:srgbClr val="4FAFFF"/>
      </a:hlink>
      <a:folHlink>
        <a:srgbClr val="009600"/>
      </a:folHlink>
    </a:clrScheme>
    <a:fontScheme name="Default Design">
      <a:majorFont>
        <a:latin typeface="Tahoma"/>
        <a:ea typeface=""/>
        <a:cs typeface="Arial"/>
      </a:majorFont>
      <a:minorFont>
        <a:latin typeface="Tahom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  <a:txDef>
      <a:spPr>
        <a:noFill/>
      </a:spPr>
      <a:bodyPr wrap="square" rtlCol="0">
        <a:spAutoFit/>
      </a:bodyPr>
      <a:lstStyle>
        <a:defPPr>
          <a:defRPr sz="1600" dirty="0">
            <a:latin typeface="Arial" pitchFamily="34" charset="0"/>
            <a:cs typeface="Arial" pitchFamily="34" charset="0"/>
          </a:defRPr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5DAA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B6D2"/>
        </a:accent5>
        <a:accent6>
          <a:srgbClr val="B90000"/>
        </a:accent6>
        <a:hlink>
          <a:srgbClr val="4FAFFF"/>
        </a:hlink>
        <a:folHlink>
          <a:srgbClr val="00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5DAA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B6D2"/>
        </a:accent5>
        <a:accent6>
          <a:srgbClr val="B90000"/>
        </a:accent6>
        <a:hlink>
          <a:srgbClr val="4FAFFF"/>
        </a:hlink>
        <a:folHlink>
          <a:srgbClr val="009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Component_Documentation_Template_052810</Template>
  <TotalTime>1491</TotalTime>
  <Words>370</Words>
  <Application>Microsoft Office PowerPoint</Application>
  <PresentationFormat>On-screen Show (4:3)</PresentationFormat>
  <Paragraphs>55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Component_Documentation_Template_052810</vt:lpstr>
      <vt:lpstr>Peer Review for MATLAB Functions</vt:lpstr>
      <vt:lpstr>Contents</vt:lpstr>
      <vt:lpstr>Function Generation</vt:lpstr>
      <vt:lpstr>Header Information (1 of 2)</vt:lpstr>
      <vt:lpstr>Header Information (2 of 2)</vt:lpstr>
      <vt:lpstr>Footer Information</vt:lpstr>
      <vt:lpstr>Slide 7</vt:lpstr>
    </vt:vector>
  </TitlesOfParts>
  <Company>Northrop Grumman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Components Documentation</dc:title>
  <dc:creator>sufanmi</dc:creator>
  <cp:lastModifiedBy>sufanmi</cp:lastModifiedBy>
  <cp:revision>150</cp:revision>
  <dcterms:created xsi:type="dcterms:W3CDTF">2010-07-09T16:36:07Z</dcterms:created>
  <dcterms:modified xsi:type="dcterms:W3CDTF">2010-08-27T00:19:41Z</dcterms:modified>
</cp:coreProperties>
</file>