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59" r:id="rId2"/>
    <p:sldId id="362" r:id="rId3"/>
    <p:sldId id="374" r:id="rId4"/>
    <p:sldId id="382" r:id="rId5"/>
    <p:sldId id="375" r:id="rId6"/>
    <p:sldId id="376" r:id="rId7"/>
    <p:sldId id="363" r:id="rId8"/>
    <p:sldId id="379" r:id="rId9"/>
    <p:sldId id="377" r:id="rId10"/>
    <p:sldId id="384" r:id="rId11"/>
    <p:sldId id="381" r:id="rId12"/>
    <p:sldId id="373" r:id="rId13"/>
    <p:sldId id="383" r:id="rId14"/>
    <p:sldId id="371" r:id="rId15"/>
    <p:sldId id="388" r:id="rId16"/>
    <p:sldId id="385" r:id="rId17"/>
    <p:sldId id="387" r:id="rId18"/>
    <p:sldId id="386" r:id="rId19"/>
    <p:sldId id="370" r:id="rId20"/>
    <p:sldId id="369" r:id="rId21"/>
    <p:sldId id="366" r:id="rId22"/>
    <p:sldId id="389" r:id="rId23"/>
    <p:sldId id="367" r:id="rId24"/>
    <p:sldId id="372" r:id="rId25"/>
    <p:sldId id="390" r:id="rId26"/>
    <p:sldId id="391" r:id="rId27"/>
    <p:sldId id="344" r:id="rId28"/>
    <p:sldId id="380" r:id="rId29"/>
    <p:sldId id="364" r:id="rId30"/>
    <p:sldId id="392" r:id="rId31"/>
    <p:sldId id="394" r:id="rId32"/>
    <p:sldId id="395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99FF"/>
    <a:srgbClr val="575F6D"/>
    <a:srgbClr val="FF9933"/>
    <a:srgbClr val="005DAA"/>
    <a:srgbClr val="5DAA00"/>
    <a:srgbClr val="4FAFFF"/>
    <a:srgbClr val="CCECFF"/>
    <a:srgbClr val="99CCFF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6" autoAdjust="0"/>
    <p:restoredTop sz="97976" autoAdjust="0"/>
  </p:normalViewPr>
  <p:slideViewPr>
    <p:cSldViewPr snapToGrid="0">
      <p:cViewPr>
        <p:scale>
          <a:sx n="125" d="100"/>
          <a:sy n="125" d="100"/>
        </p:scale>
        <p:origin x="-714" y="-852"/>
      </p:cViewPr>
      <p:guideLst>
        <p:guide orient="horz" pos="2159"/>
        <p:guide pos="53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C2B205D-311F-449C-BC2F-DB011333A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nada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80031" y="6657945"/>
            <a:ext cx="4057521" cy="200055"/>
          </a:xfrm>
        </p:spPr>
        <p:txBody>
          <a:bodyPr wrap="square" anchor="b" anchorCtr="0">
            <a:spAutoFit/>
          </a:bodyPr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25" name="Title 4"/>
          <p:cNvSpPr>
            <a:spLocks noGrp="1"/>
          </p:cNvSpPr>
          <p:nvPr>
            <p:ph type="ctrTitle" hasCustomPrompt="1"/>
          </p:nvPr>
        </p:nvSpPr>
        <p:spPr>
          <a:xfrm>
            <a:off x="2305050" y="1927860"/>
            <a:ext cx="6385730" cy="1219200"/>
          </a:xfrm>
        </p:spPr>
        <p:txBody>
          <a:bodyPr tIns="457200" bIns="548640"/>
          <a:lstStyle>
            <a:lvl1pPr algn="r">
              <a:defRPr sz="2800" b="1" spc="4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Main Title, Font: Arial Bold 28pt.</a:t>
            </a:r>
            <a:endParaRPr lang="en-US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3718947" y="4030729"/>
            <a:ext cx="4968114" cy="457200"/>
          </a:xfrm>
        </p:spPr>
        <p:txBody>
          <a:bodyPr wrap="none" tIns="0"/>
          <a:lstStyle>
            <a:lvl1pPr algn="r">
              <a:buNone/>
              <a:defRPr sz="20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 smtClean="0"/>
              <a:t>Meeting date(s), Arial 20pt.</a:t>
            </a:r>
            <a:endParaRPr lang="en-US" dirty="0"/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3719477" y="5038996"/>
            <a:ext cx="4972728" cy="457200"/>
          </a:xfrm>
        </p:spPr>
        <p:txBody>
          <a:bodyPr wrap="none" bIns="18288" anchor="b" anchorCtr="0"/>
          <a:lstStyle>
            <a:lvl1pPr algn="r"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Speaker’s name, Arial 20pt.</a:t>
            </a:r>
            <a:endParaRPr lang="en-US" dirty="0"/>
          </a:p>
        </p:txBody>
      </p:sp>
      <p:sp>
        <p:nvSpPr>
          <p:cNvPr id="42" name="Text Placeholder 40"/>
          <p:cNvSpPr>
            <a:spLocks noGrp="1"/>
          </p:cNvSpPr>
          <p:nvPr>
            <p:ph type="body" sz="quarter" idx="16" hasCustomPrompt="1"/>
          </p:nvPr>
        </p:nvSpPr>
        <p:spPr>
          <a:xfrm>
            <a:off x="3719477" y="5539740"/>
            <a:ext cx="4972726" cy="381000"/>
          </a:xfrm>
        </p:spPr>
        <p:txBody>
          <a:bodyPr wrap="none" tIns="0" bIns="438912">
            <a:noAutofit/>
          </a:bodyPr>
          <a:lstStyle>
            <a:lvl1pPr algn="r">
              <a:buNone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 smtClean="0"/>
              <a:t>Speaker’s title, Arial 16pt.</a:t>
            </a:r>
            <a:endParaRPr lang="en-US" dirty="0"/>
          </a:p>
        </p:txBody>
      </p:sp>
      <p:sp>
        <p:nvSpPr>
          <p:cNvPr id="45" name="Text Placeholder 43"/>
          <p:cNvSpPr>
            <a:spLocks noGrp="1"/>
          </p:cNvSpPr>
          <p:nvPr>
            <p:ph type="body" sz="quarter" idx="17" hasCustomPrompt="1"/>
          </p:nvPr>
        </p:nvSpPr>
        <p:spPr>
          <a:xfrm>
            <a:off x="2293034" y="3528060"/>
            <a:ext cx="6394816" cy="457200"/>
          </a:xfrm>
        </p:spPr>
        <p:txBody>
          <a:bodyPr wrap="square" anchor="ctr" anchorCtr="0">
            <a:noAutofit/>
          </a:bodyPr>
          <a:lstStyle>
            <a:lvl1pPr algn="r">
              <a:buNone/>
              <a:defRPr sz="2400" b="1" spc="2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Sub-title, Arial Bold 24pt.</a:t>
            </a:r>
            <a:endParaRPr lang="en-US" dirty="0"/>
          </a:p>
        </p:txBody>
      </p:sp>
      <p:pic>
        <p:nvPicPr>
          <p:cNvPr id="22" name="Picture 93" descr="noc_logo blue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12963" y="623089"/>
            <a:ext cx="2382644" cy="41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2080"/>
            <a:ext cx="8382000" cy="4524333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FC63E-F8D9-44BB-A462-AC735E845F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02289"/>
            <a:ext cx="4038600" cy="4525963"/>
          </a:xfrm>
        </p:spPr>
        <p:txBody>
          <a:bodyPr/>
          <a:lstStyle>
            <a:lvl1pPr>
              <a:spcBef>
                <a:spcPts val="2400"/>
              </a:spcBef>
              <a:defRPr sz="20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545" y="1402289"/>
            <a:ext cx="4038600" cy="4525963"/>
          </a:xfrm>
        </p:spPr>
        <p:txBody>
          <a:bodyPr/>
          <a:lstStyle>
            <a:lvl1pPr>
              <a:spcBef>
                <a:spcPts val="2400"/>
              </a:spcBef>
              <a:defRPr sz="20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D4B03-E339-4C9D-AC39-0BD7C921B5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sert Section 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nada.jp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41F33A-8A61-4937-A58C-46521EFFC1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87065" y="6657945"/>
            <a:ext cx="4057521" cy="200055"/>
          </a:xfrm>
        </p:spPr>
        <p:txBody>
          <a:bodyPr wrap="square"/>
          <a:lstStyle>
            <a:lvl1pPr algn="r">
              <a:defRPr/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249488" y="3013502"/>
            <a:ext cx="4645025" cy="830997"/>
          </a:xfrm>
        </p:spPr>
        <p:txBody>
          <a:bodyPr anchor="ctr" anchorCtr="1">
            <a:spAutoFit/>
          </a:bodyPr>
          <a:lstStyle>
            <a:lvl1pPr algn="ctr">
              <a:buNone/>
              <a:defRPr sz="4800" baseline="0"/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c_background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02080"/>
            <a:ext cx="8389034" cy="45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661150"/>
            <a:ext cx="18288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3" name="Rectangle 8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411" y="6477000"/>
            <a:ext cx="400378" cy="29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3" tIns="48326" rIns="96653" bIns="48326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13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8E41F33A-8A61-4937-A58C-46521EFFC1C2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031" name="Picture 109" descr="noc_logo blue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146925" y="381000"/>
            <a:ext cx="1768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007663"/>
            <a:ext cx="9144000" cy="45719"/>
          </a:xfrm>
          <a:prstGeom prst="rect">
            <a:avLst/>
          </a:prstGeom>
          <a:solidFill>
            <a:srgbClr val="005D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3" r:id="rId4"/>
    <p:sldLayoutId id="2147483672" r:id="rId5"/>
    <p:sldLayoutId id="2147483666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9pPr>
    </p:titleStyle>
    <p:bodyStyle>
      <a:lvl1pPr marL="230188" indent="-230188" algn="l" rtl="0" eaLnBrk="1" fontAlgn="base" hangingPunct="1">
        <a:spcBef>
          <a:spcPts val="24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7438" indent="-173038" algn="l" rtl="0" eaLnBrk="1" fontAlgn="base" hangingPunct="1">
        <a:spcBef>
          <a:spcPts val="6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541463" indent="-169863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01838" indent="-173038" algn="l" rtl="0" eaLnBrk="1" fontAlgn="base" hangingPunct="1">
        <a:spcBef>
          <a:spcPts val="6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odka.ccc.northgrum.com/contact/contact.htm" TargetMode="External"/><Relationship Id="rId2" Type="http://schemas.openxmlformats.org/officeDocument/2006/relationships/hyperlink" Target="file:///\\martini.ccc.northgrum.com\mat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odka.ccc.northgrum.com/svn/LEMV/trunk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RTCF Code Generation </a:t>
            </a:r>
            <a:br>
              <a:rPr lang="en-US" dirty="0" smtClean="0"/>
            </a:br>
            <a:r>
              <a:rPr lang="en-US" dirty="0" smtClean="0"/>
              <a:t>and V&amp;V Notes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May 25, 2011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Mike Sufana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Long Endurance Multi-INT Vehicle (LEMV)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V&amp;V</a:t>
            </a:r>
            <a:br>
              <a:rPr lang="en-US" dirty="0" smtClean="0"/>
            </a:br>
            <a:r>
              <a:rPr lang="en-US" sz="2000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9655"/>
            <a:ext cx="8382000" cy="4524333"/>
          </a:xfrm>
        </p:spPr>
        <p:txBody>
          <a:bodyPr/>
          <a:lstStyle/>
          <a:p>
            <a:r>
              <a:rPr lang="en-US" dirty="0" smtClean="0"/>
              <a:t>Added benefit of using ts2csv.m is that the function will create the .</a:t>
            </a:r>
            <a:r>
              <a:rPr lang="en-US" dirty="0" err="1" smtClean="0"/>
              <a:t>csv</a:t>
            </a:r>
            <a:r>
              <a:rPr lang="en-US" dirty="0" smtClean="0"/>
              <a:t> file AND a parse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8997" y="1866900"/>
            <a:ext cx="4413077" cy="461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5625" y="2428875"/>
            <a:ext cx="5049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018" y="1828801"/>
            <a:ext cx="3258032" cy="2799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4999" y="1933575"/>
            <a:ext cx="1838326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Original Results structure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5250" y="4133850"/>
            <a:ext cx="1200150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the .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csv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file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0500" y="6296025"/>
            <a:ext cx="1200150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parse script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114675" y="2962275"/>
            <a:ext cx="914400" cy="342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05150" y="3390900"/>
            <a:ext cx="2066925" cy="1104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3753" y="4124325"/>
            <a:ext cx="3018173" cy="259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3686175" y="5143498"/>
            <a:ext cx="1181102" cy="514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41F33A-8A61-4937-A58C-46521EFFC1C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35163" y="2274839"/>
            <a:ext cx="5761037" cy="2308324"/>
          </a:xfrm>
        </p:spPr>
        <p:txBody>
          <a:bodyPr/>
          <a:lstStyle/>
          <a:p>
            <a:r>
              <a:rPr lang="en-US" dirty="0" smtClean="0"/>
              <a:t>Obtaining the LEMV MKS repository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LEMV Project from MKS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097280"/>
            <a:ext cx="8382000" cy="5455920"/>
          </a:xfrm>
        </p:spPr>
        <p:txBody>
          <a:bodyPr tIns="182880" bIns="182880">
            <a:normAutofit fontScale="70000" lnSpcReduction="20000"/>
          </a:bodyPr>
          <a:lstStyle/>
          <a:p>
            <a:pPr marL="457200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Using Windows Explorer, created a ‘C:\Projects\LEMV’ directory with 3 subfolders: ‘RTCF’, ‘LEMV’, and ‘Build’</a:t>
            </a:r>
          </a:p>
          <a:p>
            <a:pPr marL="457200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Using MKS, created a sandbox for ‘d:/MKS_Projects/LEMV/Build/Build.pj’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Use the ‘lf’ for the Line Terminator option under ‘Options &gt;&gt;’</a:t>
            </a:r>
          </a:p>
          <a:p>
            <a:pPr marL="457200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Edit  ‘c:\Projects\LEMV\Build\lemv.bat’ in a text editor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Change </a:t>
            </a:r>
            <a:r>
              <a:rPr lang="en-US" dirty="0" smtClean="0"/>
              <a:t>‘SET DEFAULT_BASE=c:\projects’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‘SET DEFAULT_BASE=c:\projects\LEMV’</a:t>
            </a:r>
            <a:endParaRPr lang="en-US" sz="2000" dirty="0" smtClean="0"/>
          </a:p>
          <a:p>
            <a:pPr marL="457200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Run the lemv.bat</a:t>
            </a:r>
          </a:p>
          <a:p>
            <a:pPr marL="457200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Check the environment variables.  Make sure you’ve got these 3 variables: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LEMV_HOME: ‘c:\Projects\LEMV\LEMV</a:t>
            </a:r>
            <a:endParaRPr lang="en-US" sz="2000" dirty="0" smtClean="0"/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RTCF_HOME: ‘c:\Projects\LEMV\RTCF</a:t>
            </a:r>
            <a:endParaRPr lang="en-US" sz="2000" dirty="0" smtClean="0"/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RTCF_PATH:  ‘c:\Projects\LEMV\LEMV\bin’</a:t>
            </a:r>
            <a:endParaRPr lang="en-US" sz="2000" dirty="0" smtClean="0"/>
          </a:p>
          <a:p>
            <a:pPr marL="457200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Using Windows Explorer, made the ‘RTCF’ directory ‘writable’ (e.g. removed the Read-only from it)</a:t>
            </a:r>
          </a:p>
          <a:p>
            <a:pPr marL="457200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Open and rebuild the two RTCF solutions in Studio .NET 2005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C:\Projects\LEMV\RTCF\RTCF.sln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C:\Projects\LEMV\RTCF\RTCF_clients.sln</a:t>
            </a:r>
          </a:p>
          <a:p>
            <a:pPr marL="457200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To run just the LEMV6DOF, follow the rest of the steps that I outlined in step (3) below.</a:t>
            </a:r>
          </a:p>
          <a:p>
            <a:pPr marL="457200" lvl="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To run the full LEMV </a:t>
            </a:r>
            <a:r>
              <a:rPr lang="en-US" dirty="0" err="1" smtClean="0"/>
              <a:t>sim</a:t>
            </a:r>
            <a:endParaRPr lang="en-US" dirty="0" smtClean="0"/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Create a ‘ICD’ folder within ‘C:\Projects\LEMV\LEMV’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Using MKS, create a sandbox in this ‘ICD’ folder for ‘d:/MKS_Projects/LEMV/ICD/ICD.pj’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 Open ‘C:\Projects\LEMV\LEMV\LEMV.sln’ and rebuild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With windows explorer, navigate to the ‘C:\Projects\LEMV\LEMV’ folder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Right click on ‘bin’ and select ‘</a:t>
            </a:r>
            <a:r>
              <a:rPr lang="en-US" dirty="0" err="1" smtClean="0"/>
              <a:t>Cmd</a:t>
            </a:r>
            <a:r>
              <a:rPr lang="en-US" dirty="0" smtClean="0"/>
              <a:t> prompt here’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At the prompt enter ‘WindSrvr.exe –W bin/scripts/LEMV.ebs’ to launch RTCF.  The necessary .</a:t>
            </a:r>
            <a:r>
              <a:rPr lang="en-US" dirty="0" err="1" smtClean="0"/>
              <a:t>ebs</a:t>
            </a:r>
            <a:r>
              <a:rPr lang="en-US" dirty="0" smtClean="0"/>
              <a:t> scripts are in ‘C:\Projects\LEMV\LEMV\bin\scripts’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41F33A-8A61-4937-A58C-46521EFFC1C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35163" y="3013502"/>
            <a:ext cx="5761037" cy="830997"/>
          </a:xfrm>
        </p:spPr>
        <p:txBody>
          <a:bodyPr/>
          <a:lstStyle/>
          <a:p>
            <a:r>
              <a:rPr lang="en-US" dirty="0" smtClean="0"/>
              <a:t>How RTCF Works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RTCF Works</a:t>
            </a:r>
            <a:br>
              <a:rPr lang="en-US" dirty="0" smtClean="0"/>
            </a:br>
            <a:r>
              <a:rPr lang="en-US" sz="2000" dirty="0" smtClean="0"/>
              <a:t>Folder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1498" y="1773306"/>
            <a:ext cx="7094411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2002735" y="4440307"/>
            <a:ext cx="514350" cy="1524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3935" y="3821182"/>
            <a:ext cx="1200150" cy="64633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All RTCF data recorder outputs are saved here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11" idx="3"/>
            <a:endCxn id="10" idx="1"/>
          </p:cNvCxnSpPr>
          <p:nvPr/>
        </p:nvCxnSpPr>
        <p:spPr>
          <a:xfrm>
            <a:off x="1374085" y="4144348"/>
            <a:ext cx="628650" cy="3721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126559" y="3830707"/>
            <a:ext cx="619125" cy="1714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4410" y="2859157"/>
            <a:ext cx="1200150" cy="46166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Main “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sim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” run scripts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9" idx="3"/>
            <a:endCxn id="17" idx="1"/>
          </p:cNvCxnSpPr>
          <p:nvPr/>
        </p:nvCxnSpPr>
        <p:spPr>
          <a:xfrm>
            <a:off x="1364560" y="3089990"/>
            <a:ext cx="761999" cy="8264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355159" y="4097407"/>
            <a:ext cx="723901" cy="1143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336109" y="4249807"/>
            <a:ext cx="723901" cy="1047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99232" y="3599208"/>
            <a:ext cx="2353090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All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DataRecorder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scripts</a:t>
            </a:r>
          </a:p>
        </p:txBody>
      </p:sp>
      <p:cxnSp>
        <p:nvCxnSpPr>
          <p:cNvPr id="28" name="Straight Arrow Connector 27"/>
          <p:cNvCxnSpPr>
            <a:stCxn id="27" idx="1"/>
            <a:endCxn id="24" idx="3"/>
          </p:cNvCxnSpPr>
          <p:nvPr/>
        </p:nvCxnSpPr>
        <p:spPr>
          <a:xfrm rot="10800000" flipV="1">
            <a:off x="3079060" y="3737707"/>
            <a:ext cx="720172" cy="4168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17259" y="4497457"/>
            <a:ext cx="4238626" cy="46166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All initial conditions.  These files were build using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Build_PSIL_TestCases.m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LEMV_WriteRTCF_ICs.m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>
            <a:stCxn id="32" idx="1"/>
            <a:endCxn id="25" idx="3"/>
          </p:cNvCxnSpPr>
          <p:nvPr/>
        </p:nvCxnSpPr>
        <p:spPr>
          <a:xfrm rot="10800000">
            <a:off x="3060011" y="4302196"/>
            <a:ext cx="857249" cy="4260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278960" y="5154682"/>
            <a:ext cx="1371600" cy="6477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193484" y="5983357"/>
            <a:ext cx="3019426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CodeGenSim.m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copies files to here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>
            <a:stCxn id="39" idx="1"/>
            <a:endCxn id="37" idx="2"/>
          </p:cNvCxnSpPr>
          <p:nvPr/>
        </p:nvCxnSpPr>
        <p:spPr>
          <a:xfrm rot="10800000">
            <a:off x="2964760" y="5802383"/>
            <a:ext cx="1228724" cy="3194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304799" y="1077407"/>
            <a:ext cx="8143462" cy="2326855"/>
          </a:xfrm>
        </p:spPr>
        <p:txBody>
          <a:bodyPr>
            <a:normAutofit/>
          </a:bodyPr>
          <a:lstStyle/>
          <a:p>
            <a:r>
              <a:rPr lang="en-US" dirty="0" smtClean="0"/>
              <a:t>Assuming that you’ve checked out the LEMV MKS repository to C:\Projects\LEMV, your folder structure should look like…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</p:spPr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2875" y="5630932"/>
            <a:ext cx="1447800" cy="64633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Non-program specific RTCF files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 (like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CSA_Lib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1590675" y="5954098"/>
            <a:ext cx="247650" cy="380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802709" y="3002032"/>
            <a:ext cx="619125" cy="1714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41034" y="2373382"/>
            <a:ext cx="3636065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Solutions (.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sln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for each component stored here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>
            <a:stCxn id="45" idx="1"/>
            <a:endCxn id="43" idx="3"/>
          </p:cNvCxnSpPr>
          <p:nvPr/>
        </p:nvCxnSpPr>
        <p:spPr>
          <a:xfrm rot="10800000" flipV="1">
            <a:off x="2421834" y="2511881"/>
            <a:ext cx="1219200" cy="5758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03085" y="2773432"/>
            <a:ext cx="3293166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DLLs from compiling solutions are stored here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>
            <a:stCxn id="53" idx="1"/>
            <a:endCxn id="56" idx="3"/>
          </p:cNvCxnSpPr>
          <p:nvPr/>
        </p:nvCxnSpPr>
        <p:spPr>
          <a:xfrm rot="10800000" flipV="1">
            <a:off x="2466977" y="2911932"/>
            <a:ext cx="2336109" cy="5321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993210" y="3373507"/>
            <a:ext cx="473766" cy="14121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variables will be used to help compile RTCF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700" y="1909763"/>
            <a:ext cx="36576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5048250" y="2457450"/>
            <a:ext cx="3152775" cy="6762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RTCF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077407"/>
            <a:ext cx="3605719" cy="219919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An RTCF simulation is created first in an .</a:t>
            </a:r>
            <a:r>
              <a:rPr lang="en-US" dirty="0" err="1" smtClean="0"/>
              <a:t>ebs</a:t>
            </a:r>
            <a:r>
              <a:rPr lang="en-US" dirty="0" smtClean="0"/>
              <a:t> script and then run using WinSrvr.exe (an RTCF program) from the command line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All .</a:t>
            </a:r>
            <a:r>
              <a:rPr lang="en-US" dirty="0" err="1" smtClean="0"/>
              <a:t>ebs</a:t>
            </a:r>
            <a:r>
              <a:rPr lang="en-US" dirty="0" smtClean="0"/>
              <a:t> scripts are saved in the LEMV\bin\scripts folder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Nice thing is that you only have to create this script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9555" y="673305"/>
            <a:ext cx="4646295" cy="603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4235577" y="4330065"/>
            <a:ext cx="3622548" cy="394336"/>
          </a:xfrm>
          <a:prstGeom prst="roundRect">
            <a:avLst/>
          </a:prstGeom>
          <a:noFill/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216527" y="4758690"/>
            <a:ext cx="3574924" cy="241935"/>
          </a:xfrm>
          <a:prstGeom prst="roundRect">
            <a:avLst/>
          </a:prstGeom>
          <a:noFill/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64152" y="5063490"/>
            <a:ext cx="4403598" cy="241935"/>
          </a:xfrm>
          <a:prstGeom prst="roundRect">
            <a:avLst/>
          </a:prstGeom>
          <a:noFill/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40327" y="5358765"/>
            <a:ext cx="4336923" cy="775335"/>
          </a:xfrm>
          <a:prstGeom prst="roundRect">
            <a:avLst/>
          </a:prstGeom>
          <a:noFill/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226053" y="6177916"/>
            <a:ext cx="860298" cy="194310"/>
          </a:xfrm>
          <a:prstGeom prst="roundRect">
            <a:avLst/>
          </a:prstGeom>
          <a:noFill/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71778" y="3387002"/>
            <a:ext cx="2561617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Step 1: Create the RTCF Objects</a:t>
            </a:r>
          </a:p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(via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Write_RTCF_Wrapper.m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14" idx="3"/>
            <a:endCxn id="9" idx="1"/>
          </p:cNvCxnSpPr>
          <p:nvPr/>
        </p:nvCxnSpPr>
        <p:spPr>
          <a:xfrm>
            <a:off x="3733395" y="3602446"/>
            <a:ext cx="502182" cy="9247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1049" y="3900605"/>
            <a:ext cx="2768479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Step 2: Connect the Objects together</a:t>
            </a:r>
          </a:p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(via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Write_RTCF_Connect_Componets.m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9" idx="3"/>
            <a:endCxn id="10" idx="1"/>
          </p:cNvCxnSpPr>
          <p:nvPr/>
        </p:nvCxnSpPr>
        <p:spPr>
          <a:xfrm>
            <a:off x="3549528" y="4116049"/>
            <a:ext cx="666999" cy="763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2315" y="4451826"/>
            <a:ext cx="2497755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Step 3: Load in a test case</a:t>
            </a:r>
          </a:p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(via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LEMV_WriteRTCF_ICs.m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26" name="Straight Arrow Connector 25"/>
          <p:cNvCxnSpPr>
            <a:stCxn id="25" idx="3"/>
            <a:endCxn id="11" idx="1"/>
          </p:cNvCxnSpPr>
          <p:nvPr/>
        </p:nvCxnSpPr>
        <p:spPr>
          <a:xfrm>
            <a:off x="3140070" y="4667270"/>
            <a:ext cx="1124082" cy="5171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5958" y="4975455"/>
            <a:ext cx="2404989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Step 4: Turn on data recorders</a:t>
            </a:r>
          </a:p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(via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Write_RTCF_RTDR.m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>
            <a:stCxn id="34" idx="3"/>
            <a:endCxn id="12" idx="1"/>
          </p:cNvCxnSpPr>
          <p:nvPr/>
        </p:nvCxnSpPr>
        <p:spPr>
          <a:xfrm>
            <a:off x="3200947" y="5190899"/>
            <a:ext cx="939380" cy="5555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45755" y="5496052"/>
            <a:ext cx="1772128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Step 5: Run the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sim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(just like pushing play)</a:t>
            </a:r>
          </a:p>
        </p:txBody>
      </p:sp>
      <p:cxnSp>
        <p:nvCxnSpPr>
          <p:cNvPr id="40" name="Straight Arrow Connector 39"/>
          <p:cNvCxnSpPr>
            <a:stCxn id="39" idx="3"/>
            <a:endCxn id="13" idx="1"/>
          </p:cNvCxnSpPr>
          <p:nvPr/>
        </p:nvCxnSpPr>
        <p:spPr>
          <a:xfrm>
            <a:off x="3417883" y="5711496"/>
            <a:ext cx="808170" cy="563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0550" y="6017858"/>
            <a:ext cx="2988779" cy="584775"/>
          </a:xfrm>
          <a:prstGeom prst="rect">
            <a:avLst/>
          </a:prstGeom>
          <a:solidFill>
            <a:srgbClr val="0099FF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Following Slides will go discuss each Step in greater detail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34" y="3571374"/>
            <a:ext cx="4357687" cy="218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181101"/>
            <a:ext cx="8328991" cy="2208558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RTCF Objects are created by compiling Studio.NET project files (.</a:t>
            </a:r>
            <a:r>
              <a:rPr lang="en-US" dirty="0" err="1" smtClean="0"/>
              <a:t>vcproj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MKS folder structure is a little dated and confusing.  </a:t>
            </a:r>
            <a:r>
              <a:rPr lang="en-US" dirty="0" err="1" smtClean="0"/>
              <a:t>Autocode</a:t>
            </a:r>
            <a:r>
              <a:rPr lang="en-US" dirty="0" smtClean="0"/>
              <a:t> for each component is not uniform.  Important folder locations: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LEMV6DOF is in LEMV\</a:t>
            </a:r>
            <a:r>
              <a:rPr lang="en-US" dirty="0" err="1" smtClean="0"/>
              <a:t>AVSim</a:t>
            </a:r>
            <a:r>
              <a:rPr lang="en-US" dirty="0" smtClean="0"/>
              <a:t>\Code\6DOF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ADA is in LEMV\ADA\Code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All other  components (</a:t>
            </a:r>
            <a:r>
              <a:rPr lang="en-US" dirty="0" err="1" smtClean="0"/>
              <a:t>DirectLinkBox</a:t>
            </a:r>
            <a:r>
              <a:rPr lang="en-US" dirty="0" smtClean="0"/>
              <a:t>, </a:t>
            </a:r>
            <a:r>
              <a:rPr lang="en-US" dirty="0" err="1" smtClean="0"/>
              <a:t>LEMVControl</a:t>
            </a:r>
            <a:r>
              <a:rPr lang="en-US" dirty="0" smtClean="0"/>
              <a:t>, </a:t>
            </a:r>
            <a:r>
              <a:rPr lang="en-US" dirty="0" err="1" smtClean="0"/>
              <a:t>LEMVGuidance</a:t>
            </a:r>
            <a:r>
              <a:rPr lang="en-US" dirty="0" smtClean="0"/>
              <a:t>, </a:t>
            </a:r>
            <a:r>
              <a:rPr lang="en-US" dirty="0" err="1" smtClean="0"/>
              <a:t>LEMVNavigation</a:t>
            </a:r>
            <a:r>
              <a:rPr lang="en-US" dirty="0" smtClean="0"/>
              <a:t>, </a:t>
            </a:r>
            <a:r>
              <a:rPr lang="en-US" dirty="0" err="1" smtClean="0"/>
              <a:t>LEMVMassPropertyManager</a:t>
            </a:r>
            <a:r>
              <a:rPr lang="en-US" dirty="0" smtClean="0"/>
              <a:t>) is in LEMV\GNC\Code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When compiled, a &lt;Component&gt;.</a:t>
            </a:r>
            <a:r>
              <a:rPr lang="en-US" dirty="0" err="1" smtClean="0"/>
              <a:t>dll</a:t>
            </a:r>
            <a:r>
              <a:rPr lang="en-US" dirty="0" smtClean="0"/>
              <a:t> is created in the LEMV\bin folder.  These DLLs are then used in RTCF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44697" y="3979722"/>
            <a:ext cx="4646295" cy="969965"/>
            <a:chOff x="4059555" y="3873705"/>
            <a:chExt cx="4646295" cy="96996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55972" b="30842"/>
            <a:stretch>
              <a:fillRect/>
            </a:stretch>
          </p:blipFill>
          <p:spPr bwMode="auto">
            <a:xfrm>
              <a:off x="4059555" y="4048539"/>
              <a:ext cx="4646295" cy="7951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96881"/>
            <a:stretch>
              <a:fillRect/>
            </a:stretch>
          </p:blipFill>
          <p:spPr bwMode="auto">
            <a:xfrm>
              <a:off x="4059555" y="3873705"/>
              <a:ext cx="4646295" cy="18808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RTCF Works</a:t>
            </a:r>
            <a:br>
              <a:rPr lang="en-US" dirty="0" smtClean="0"/>
            </a:br>
            <a:r>
              <a:rPr lang="en-US" sz="2000" dirty="0" smtClean="0"/>
              <a:t>Step 1: Create the RTCF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27345" y="4691270"/>
            <a:ext cx="3622548" cy="139148"/>
          </a:xfrm>
          <a:prstGeom prst="roundRect">
            <a:avLst/>
          </a:prstGeom>
          <a:noFill/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66589" y="814518"/>
            <a:ext cx="2497755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WORK IN PROGRESS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036544" y="5493027"/>
            <a:ext cx="2449317" cy="139147"/>
          </a:xfrm>
          <a:prstGeom prst="roundRect">
            <a:avLst/>
          </a:prstGeom>
          <a:noFill/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hape 16"/>
          <p:cNvCxnSpPr>
            <a:stCxn id="14" idx="3"/>
            <a:endCxn id="7" idx="2"/>
          </p:cNvCxnSpPr>
          <p:nvPr/>
        </p:nvCxnSpPr>
        <p:spPr>
          <a:xfrm flipV="1">
            <a:off x="4485861" y="4830418"/>
            <a:ext cx="1952758" cy="732183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RTCF Works</a:t>
            </a:r>
            <a:br>
              <a:rPr lang="en-US" dirty="0" smtClean="0"/>
            </a:br>
            <a:r>
              <a:rPr lang="en-US" sz="2000" dirty="0" smtClean="0"/>
              <a:t>Step 2: Connecting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82" y="1110829"/>
            <a:ext cx="8852751" cy="10498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Components are connected via RTCF commands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These commands can be stored in script form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Scripts can be auto-generated using </a:t>
            </a:r>
            <a:r>
              <a:rPr lang="en-US" dirty="0" err="1" smtClean="0"/>
              <a:t>CSA_Library</a:t>
            </a:r>
            <a:r>
              <a:rPr lang="en-US" dirty="0" smtClean="0"/>
              <a:t> function ‘</a:t>
            </a:r>
            <a:r>
              <a:rPr lang="en-US" dirty="0" err="1" smtClean="0"/>
              <a:t>Write_RTCF_Connect_Components.m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33" y="2153939"/>
            <a:ext cx="5178420" cy="258489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70182" y="2003926"/>
            <a:ext cx="3644061" cy="26161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Example:  Connect the ‘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DirectLinkBox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’ to ‘LEMV6DOF’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61816" y="3671166"/>
            <a:ext cx="3481491" cy="21672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157" y="4454240"/>
            <a:ext cx="5017451" cy="17873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70106" y="6074267"/>
            <a:ext cx="5756044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Translation: Use ‘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Write_RTCF_Connect_Components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’ to connect the ‘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DirectLinkBox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’ to the ‘LEMV6DOF’, output port #1 to input port #3, and save the file to the ‘bin\scripts’ folder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 r="19784"/>
          <a:stretch>
            <a:fillRect/>
          </a:stretch>
        </p:blipFill>
        <p:spPr bwMode="auto">
          <a:xfrm>
            <a:off x="4925047" y="2777066"/>
            <a:ext cx="4106310" cy="264751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3" name="Shape 16"/>
          <p:cNvCxnSpPr>
            <a:stCxn id="12" idx="3"/>
          </p:cNvCxnSpPr>
          <p:nvPr/>
        </p:nvCxnSpPr>
        <p:spPr>
          <a:xfrm flipV="1">
            <a:off x="6026150" y="5372100"/>
            <a:ext cx="285750" cy="917611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14053" y="5378804"/>
            <a:ext cx="2544418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100" dirty="0" smtClean="0">
                <a:latin typeface="Arial" pitchFamily="34" charset="0"/>
                <a:cs typeface="Arial" pitchFamily="34" charset="0"/>
              </a:rPr>
              <a:t>This .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ebs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script now called from ‘Test_LEMV6DOF.ebs’ (previous slide)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952006" y="1144659"/>
            <a:ext cx="3872907" cy="529542"/>
            <a:chOff x="4435171" y="4022589"/>
            <a:chExt cx="3872907" cy="52954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t="67839" r="16748" b="25788"/>
            <a:stretch>
              <a:fillRect/>
            </a:stretch>
          </p:blipFill>
          <p:spPr bwMode="auto">
            <a:xfrm>
              <a:off x="4435171" y="4167818"/>
              <a:ext cx="3868143" cy="3843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r="16850" b="97921"/>
            <a:stretch>
              <a:fillRect/>
            </a:stretch>
          </p:blipFill>
          <p:spPr bwMode="auto">
            <a:xfrm>
              <a:off x="4444697" y="4022589"/>
              <a:ext cx="3863381" cy="12534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23" name="Rounded Rectangle 22"/>
          <p:cNvSpPr/>
          <p:nvPr/>
        </p:nvSpPr>
        <p:spPr>
          <a:xfrm>
            <a:off x="5144180" y="1415780"/>
            <a:ext cx="3622548" cy="139148"/>
          </a:xfrm>
          <a:prstGeom prst="roundRect">
            <a:avLst/>
          </a:prstGeom>
          <a:noFill/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RTCF Works</a:t>
            </a:r>
            <a:br>
              <a:rPr lang="en-US" dirty="0" smtClean="0"/>
            </a:br>
            <a:r>
              <a:rPr lang="en-US" sz="2000" dirty="0" smtClean="0"/>
              <a:t>Step 3: </a:t>
            </a:r>
            <a:r>
              <a:rPr lang="en-US" sz="2000" dirty="0" err="1" smtClean="0"/>
              <a:t>TestCase</a:t>
            </a:r>
            <a:r>
              <a:rPr lang="en-US" sz="2000" dirty="0" smtClean="0"/>
              <a:t>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4" y="1057526"/>
            <a:ext cx="4909928" cy="2401291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Assumption: Any block initial condition is passed in using an input port (translating into an RTCF connection point)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These connection points can have their values initialized via RTCF commands, which can be stored in script form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Because ICs can vary greatly from component to component, it is left to the user to write the appropriate script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For LEMV, this script is </a:t>
            </a:r>
            <a:r>
              <a:rPr lang="en-US" dirty="0" err="1" smtClean="0"/>
              <a:t>LEMV_WriteRTCF_ICs.m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All test cases are saved in the LEMV\bin\scripts\</a:t>
            </a:r>
            <a:r>
              <a:rPr lang="en-US" dirty="0" err="1" smtClean="0"/>
              <a:t>TestCases</a:t>
            </a:r>
            <a:r>
              <a:rPr lang="en-US" dirty="0" smtClean="0"/>
              <a:t> folder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679" y="3384412"/>
            <a:ext cx="5172489" cy="30784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r="10609"/>
          <a:stretch>
            <a:fillRect/>
          </a:stretch>
        </p:blipFill>
        <p:spPr bwMode="auto">
          <a:xfrm>
            <a:off x="5174974" y="1813518"/>
            <a:ext cx="3875258" cy="444813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177293" y="1171163"/>
            <a:ext cx="3868143" cy="432354"/>
            <a:chOff x="4428545" y="329650"/>
            <a:chExt cx="3868143" cy="43235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72930" r="16748" b="22235"/>
            <a:stretch>
              <a:fillRect/>
            </a:stretch>
          </p:blipFill>
          <p:spPr bwMode="auto">
            <a:xfrm>
              <a:off x="4428545" y="470456"/>
              <a:ext cx="3868143" cy="29154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r="16850" b="97921"/>
            <a:stretch>
              <a:fillRect/>
            </a:stretch>
          </p:blipFill>
          <p:spPr bwMode="auto">
            <a:xfrm>
              <a:off x="4431445" y="329650"/>
              <a:ext cx="3863381" cy="12534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11" name="Rounded Rectangle 10"/>
          <p:cNvSpPr/>
          <p:nvPr/>
        </p:nvSpPr>
        <p:spPr>
          <a:xfrm>
            <a:off x="5362840" y="1395902"/>
            <a:ext cx="3781159" cy="154602"/>
          </a:xfrm>
          <a:prstGeom prst="roundRect">
            <a:avLst/>
          </a:prstGeom>
          <a:noFill/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hape 16"/>
          <p:cNvCxnSpPr/>
          <p:nvPr/>
        </p:nvCxnSpPr>
        <p:spPr>
          <a:xfrm flipV="1">
            <a:off x="4979229" y="4823791"/>
            <a:ext cx="427658" cy="253347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Contents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1173480"/>
            <a:ext cx="8991600" cy="526542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None/>
            </a:pPr>
            <a:r>
              <a:rPr lang="en-US" dirty="0" smtClean="0"/>
              <a:t>These charts are meant to answer the following questions:</a:t>
            </a:r>
          </a:p>
          <a:p>
            <a:r>
              <a:rPr lang="en-US" dirty="0" err="1" smtClean="0"/>
              <a:t>Autocode</a:t>
            </a:r>
            <a:r>
              <a:rPr lang="en-US" dirty="0" smtClean="0"/>
              <a:t> Prerequisites</a:t>
            </a:r>
          </a:p>
          <a:p>
            <a:r>
              <a:rPr lang="en-US" dirty="0" smtClean="0"/>
              <a:t>RTW </a:t>
            </a:r>
            <a:r>
              <a:rPr lang="en-US" dirty="0" err="1" smtClean="0"/>
              <a:t>CodeCheck</a:t>
            </a:r>
            <a:endParaRPr lang="en-US" dirty="0" smtClean="0"/>
          </a:p>
          <a:p>
            <a:pPr lvl="1"/>
            <a:r>
              <a:rPr lang="en-US" dirty="0" smtClean="0"/>
              <a:t>How do I ensure that the code generated properly?</a:t>
            </a:r>
          </a:p>
          <a:p>
            <a:r>
              <a:rPr lang="en-US" dirty="0" smtClean="0"/>
              <a:t>RTCF Notes</a:t>
            </a:r>
          </a:p>
          <a:p>
            <a:pPr lvl="1"/>
            <a:r>
              <a:rPr lang="en-US" dirty="0" smtClean="0"/>
              <a:t>How do I obtain the LEMV </a:t>
            </a:r>
            <a:r>
              <a:rPr lang="en-US" b="1" dirty="0" smtClean="0"/>
              <a:t>MKS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How do I code generate a block into an RTCF component using CSA Library utilities?</a:t>
            </a:r>
          </a:p>
          <a:p>
            <a:pPr lvl="1"/>
            <a:r>
              <a:rPr lang="en-US" dirty="0" smtClean="0"/>
              <a:t>How do I run a </a:t>
            </a:r>
            <a:r>
              <a:rPr lang="en-US" dirty="0" err="1" smtClean="0"/>
              <a:t>sim</a:t>
            </a:r>
            <a:r>
              <a:rPr lang="en-US" dirty="0" smtClean="0"/>
              <a:t> in RTCF?</a:t>
            </a:r>
          </a:p>
          <a:p>
            <a:pPr lvl="2"/>
            <a:r>
              <a:rPr lang="en-US" dirty="0" smtClean="0"/>
              <a:t>Instantiate an RTCF component</a:t>
            </a:r>
          </a:p>
          <a:p>
            <a:pPr lvl="2"/>
            <a:r>
              <a:rPr lang="en-US" dirty="0" smtClean="0"/>
              <a:t>Connecting components</a:t>
            </a:r>
          </a:p>
          <a:p>
            <a:pPr lvl="2"/>
            <a:r>
              <a:rPr lang="en-US" dirty="0" smtClean="0"/>
              <a:t>Initializing signals</a:t>
            </a:r>
          </a:p>
          <a:p>
            <a:pPr lvl="2"/>
            <a:r>
              <a:rPr lang="en-US" dirty="0" smtClean="0"/>
              <a:t>Activating data recorders</a:t>
            </a:r>
          </a:p>
          <a:p>
            <a:pPr lvl="2"/>
            <a:r>
              <a:rPr lang="en-US" dirty="0" smtClean="0"/>
              <a:t>Viewing signals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Note: Major LEMV-specific files are highlighted in </a:t>
            </a:r>
            <a:r>
              <a:rPr lang="en-US" b="1" dirty="0" smtClean="0">
                <a:solidFill>
                  <a:srgbClr val="00B050"/>
                </a:solidFill>
              </a:rPr>
              <a:t>green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RTCF Works</a:t>
            </a:r>
            <a:br>
              <a:rPr lang="en-US" dirty="0" smtClean="0"/>
            </a:br>
            <a:r>
              <a:rPr lang="en-US" sz="2000" dirty="0" smtClean="0"/>
              <a:t>Step 4: Turning on </a:t>
            </a:r>
            <a:r>
              <a:rPr lang="en-US" sz="2000" dirty="0" err="1" smtClean="0"/>
              <a:t>DataRecorders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1" y="1106806"/>
            <a:ext cx="4777409" cy="28651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Any component input or output (e.g. RTCF connection point) can be recorded to a .</a:t>
            </a:r>
            <a:r>
              <a:rPr lang="en-US" dirty="0" err="1" smtClean="0"/>
              <a:t>csv</a:t>
            </a:r>
            <a:r>
              <a:rPr lang="en-US" dirty="0" smtClean="0"/>
              <a:t> file using the built-in RTCF data recorder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Data recorders will save data to the ‘data’ folder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Limitations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Each data recorder can record up to 64 signals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Maximum number of data recorders is 16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1024 signals max (64 signals/DR  x 16 DR)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115" y="3988904"/>
            <a:ext cx="3561605" cy="26371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13909"/>
          <a:stretch>
            <a:fillRect/>
          </a:stretch>
        </p:blipFill>
        <p:spPr bwMode="auto">
          <a:xfrm>
            <a:off x="5018183" y="2506393"/>
            <a:ext cx="4029031" cy="352997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177293" y="1171163"/>
            <a:ext cx="3868143" cy="1008820"/>
            <a:chOff x="5177293" y="1171163"/>
            <a:chExt cx="3868143" cy="100882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76776" r="16748" b="8829"/>
            <a:stretch>
              <a:fillRect/>
            </a:stretch>
          </p:blipFill>
          <p:spPr bwMode="auto">
            <a:xfrm>
              <a:off x="5177293" y="1311968"/>
              <a:ext cx="3868143" cy="86801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r="16850" b="97921"/>
            <a:stretch>
              <a:fillRect/>
            </a:stretch>
          </p:blipFill>
          <p:spPr bwMode="auto">
            <a:xfrm>
              <a:off x="5180193" y="1171163"/>
              <a:ext cx="3863381" cy="12534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RTCF Works</a:t>
            </a:r>
            <a:br>
              <a:rPr lang="en-US" dirty="0" smtClean="0"/>
            </a:br>
            <a:r>
              <a:rPr lang="en-US" sz="2000" dirty="0" smtClean="0"/>
              <a:t>Step 5: Running an RTCF </a:t>
            </a:r>
            <a:r>
              <a:rPr lang="en-US" sz="2000" dirty="0" err="1" smtClean="0"/>
              <a:t>Sim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97280"/>
            <a:ext cx="5143500" cy="397002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An RTCF simulation is run using WinSrvr.exe</a:t>
            </a:r>
            <a:br>
              <a:rPr lang="en-US" dirty="0" smtClean="0"/>
            </a:br>
            <a:r>
              <a:rPr lang="en-US" dirty="0" smtClean="0"/>
              <a:t>(an RTCF program) from the command line</a:t>
            </a:r>
          </a:p>
          <a:p>
            <a:pPr lvl="1"/>
            <a:r>
              <a:rPr lang="en-US" dirty="0" smtClean="0"/>
              <a:t>Long Method</a:t>
            </a:r>
          </a:p>
          <a:p>
            <a:pPr lvl="2"/>
            <a:r>
              <a:rPr lang="en-US" dirty="0" smtClean="0"/>
              <a:t>Navigate to ‘C:\Projects\LEMV\LEMV’, right click on the ‘bin’ folder, and select ‘</a:t>
            </a:r>
            <a:r>
              <a:rPr lang="en-US" dirty="0" err="1" smtClean="0"/>
              <a:t>Cmd</a:t>
            </a:r>
            <a:r>
              <a:rPr lang="en-US" dirty="0" smtClean="0"/>
              <a:t> Prompt Here’</a:t>
            </a:r>
          </a:p>
          <a:p>
            <a:pPr lvl="2"/>
            <a:r>
              <a:rPr lang="en-US" dirty="0" smtClean="0"/>
              <a:t>Type in:</a:t>
            </a:r>
            <a:br>
              <a:rPr lang="en-US" dirty="0" smtClean="0"/>
            </a:br>
            <a:r>
              <a:rPr lang="en-US" dirty="0" smtClean="0"/>
              <a:t> WinSrvr.exe –W bin/scripts/&lt;</a:t>
            </a:r>
            <a:r>
              <a:rPr lang="en-US" dirty="0" err="1" smtClean="0"/>
              <a:t>Sim</a:t>
            </a:r>
            <a:r>
              <a:rPr lang="en-US" dirty="0" smtClean="0"/>
              <a:t>&gt;.</a:t>
            </a:r>
            <a:r>
              <a:rPr lang="en-US" dirty="0" err="1" smtClean="0"/>
              <a:t>ebs</a:t>
            </a:r>
            <a:endParaRPr lang="en-US" dirty="0" smtClean="0"/>
          </a:p>
          <a:p>
            <a:pPr lvl="1"/>
            <a:r>
              <a:rPr lang="en-US" dirty="0" smtClean="0"/>
              <a:t>Preferred Method</a:t>
            </a:r>
          </a:p>
          <a:p>
            <a:pPr lvl="2"/>
            <a:r>
              <a:rPr lang="en-US" dirty="0" smtClean="0"/>
              <a:t>Write a .bat file that does it for you.  Then you can create a shortcut to it from your desktop or some other folder you frequent.</a:t>
            </a:r>
          </a:p>
          <a:p>
            <a:pPr lvl="1"/>
            <a:r>
              <a:rPr lang="en-US" dirty="0" smtClean="0"/>
              <a:t>WinSrvr.exe will launch an informational ‘CLS Server’ window which should show you what scripts have been loaded and what data recorders (if any) have been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r="56993" b="48925"/>
          <a:stretch>
            <a:fillRect/>
          </a:stretch>
        </p:blipFill>
        <p:spPr bwMode="auto">
          <a:xfrm>
            <a:off x="5438774" y="1168392"/>
            <a:ext cx="3295651" cy="19847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 b="51297"/>
          <a:stretch>
            <a:fillRect/>
          </a:stretch>
        </p:blipFill>
        <p:spPr bwMode="auto">
          <a:xfrm>
            <a:off x="5061732" y="2664144"/>
            <a:ext cx="4053694" cy="51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3030" y="3965848"/>
            <a:ext cx="3663820" cy="234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589" y="4938714"/>
            <a:ext cx="3929062" cy="87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1613" y="5457825"/>
            <a:ext cx="36671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753350" y="3100518"/>
            <a:ext cx="1196968" cy="30777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Long Method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700" y="6377118"/>
            <a:ext cx="2409826" cy="30777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Preferred (Easier) Method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43650" y="5958018"/>
            <a:ext cx="2409826" cy="5232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Both do the same thing and take you here…</a:t>
            </a:r>
          </a:p>
        </p:txBody>
      </p:sp>
      <p:cxnSp>
        <p:nvCxnSpPr>
          <p:cNvPr id="15" name="Shape 16"/>
          <p:cNvCxnSpPr>
            <a:stCxn id="1027" idx="3"/>
            <a:endCxn id="17413" idx="1"/>
          </p:cNvCxnSpPr>
          <p:nvPr/>
        </p:nvCxnSpPr>
        <p:spPr>
          <a:xfrm flipV="1">
            <a:off x="5138738" y="5140462"/>
            <a:ext cx="284292" cy="917438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6"/>
          <p:cNvCxnSpPr>
            <a:stCxn id="17412" idx="2"/>
            <a:endCxn id="17413" idx="0"/>
          </p:cNvCxnSpPr>
          <p:nvPr/>
        </p:nvCxnSpPr>
        <p:spPr>
          <a:xfrm rot="16200000" flipH="1">
            <a:off x="6779510" y="3490418"/>
            <a:ext cx="784498" cy="166361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624330"/>
            <a:ext cx="4008120" cy="4524333"/>
          </a:xfrm>
        </p:spPr>
        <p:txBody>
          <a:bodyPr/>
          <a:lstStyle/>
          <a:p>
            <a:r>
              <a:rPr lang="en-US" dirty="0" smtClean="0"/>
              <a:t>If you get something like this…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… doublet check the number of data recorders you’ve tried to establish in your run script.  Remember that the max is 16 so be selective.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3080" y="1190626"/>
            <a:ext cx="2196464" cy="140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6896100" cy="838200"/>
          </a:xfrm>
        </p:spPr>
        <p:txBody>
          <a:bodyPr/>
          <a:lstStyle/>
          <a:p>
            <a:r>
              <a:rPr lang="en-US" dirty="0" smtClean="0"/>
              <a:t>How RTCF Works</a:t>
            </a:r>
            <a:br>
              <a:rPr lang="en-US" dirty="0" smtClean="0"/>
            </a:br>
            <a:r>
              <a:rPr lang="en-US" sz="2000" dirty="0" smtClean="0"/>
              <a:t>Known RTCF Error Messages and what they really mean…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2081" y="1418274"/>
            <a:ext cx="4489027" cy="88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220" y="2680335"/>
            <a:ext cx="4588545" cy="394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714875" y="4320989"/>
            <a:ext cx="98425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4875" y="4425764"/>
            <a:ext cx="98425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4875" y="4517839"/>
            <a:ext cx="98425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4875" y="4609914"/>
            <a:ext cx="98425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4875" y="4714689"/>
            <a:ext cx="98425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4875" y="4806764"/>
            <a:ext cx="98425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4875" y="4908364"/>
            <a:ext cx="98425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14875" y="5013139"/>
            <a:ext cx="98425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14875" y="5105214"/>
            <a:ext cx="98425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35501" y="5197289"/>
            <a:ext cx="177800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35501" y="5295714"/>
            <a:ext cx="177800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38676" y="5600514"/>
            <a:ext cx="177800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12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8676" y="5698939"/>
            <a:ext cx="177800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13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38676" y="5886264"/>
            <a:ext cx="177800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14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38676" y="5984689"/>
            <a:ext cx="177800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41851" y="6168839"/>
            <a:ext cx="177800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1851" y="6267264"/>
            <a:ext cx="177800" cy="9541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tIns="9144" rIns="45720" bIns="9144" rtlCol="0">
            <a:spAutoFit/>
          </a:bodyPr>
          <a:lstStyle/>
          <a:p>
            <a:pPr algn="ctr"/>
            <a:r>
              <a:rPr lang="en-US" sz="500" b="1" dirty="0" smtClean="0">
                <a:latin typeface="Arial" pitchFamily="34" charset="0"/>
                <a:cs typeface="Arial" pitchFamily="34" charset="0"/>
              </a:rPr>
              <a:t>17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277032" y="6265113"/>
            <a:ext cx="4412718" cy="13568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273892" y="5889192"/>
            <a:ext cx="2409826" cy="30777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This one will throw the error</a:t>
            </a:r>
          </a:p>
        </p:txBody>
      </p:sp>
      <p:cxnSp>
        <p:nvCxnSpPr>
          <p:cNvPr id="31" name="Shape 16"/>
          <p:cNvCxnSpPr>
            <a:stCxn id="30" idx="3"/>
            <a:endCxn id="29" idx="1"/>
          </p:cNvCxnSpPr>
          <p:nvPr/>
        </p:nvCxnSpPr>
        <p:spPr>
          <a:xfrm>
            <a:off x="3683718" y="6043081"/>
            <a:ext cx="593314" cy="289876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639" y="1158352"/>
            <a:ext cx="5039012" cy="195632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RTCF Works</a:t>
            </a:r>
            <a:br>
              <a:rPr lang="en-US" dirty="0" smtClean="0"/>
            </a:br>
            <a:r>
              <a:rPr lang="en-US" sz="2000" dirty="0" smtClean="0"/>
              <a:t>Step 6: </a:t>
            </a:r>
            <a:r>
              <a:rPr lang="en-US" sz="2000" dirty="0" err="1" smtClean="0"/>
              <a:t>DataRecorder</a:t>
            </a:r>
            <a:r>
              <a:rPr lang="en-US" sz="2000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049655"/>
            <a:ext cx="3562349" cy="515112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All RTCF </a:t>
            </a:r>
            <a:r>
              <a:rPr lang="en-US" dirty="0" err="1" smtClean="0"/>
              <a:t>DataRecorders</a:t>
            </a:r>
            <a:r>
              <a:rPr lang="en-US" dirty="0" smtClean="0"/>
              <a:t> are set up to save its data to the ‘data’ folder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Notes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Only one file is created for each data recorder so long simulations will produce huge files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first two columns (UTC Time and </a:t>
            </a:r>
            <a:r>
              <a:rPr lang="en-US" dirty="0" err="1" smtClean="0"/>
              <a:t>Sim</a:t>
            </a:r>
            <a:r>
              <a:rPr lang="en-US" dirty="0" smtClean="0"/>
              <a:t> Time) were auto-inserted by the data recorder.  The first connection point recorded is the 3rd column (e.g. offset of 2 columns)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 Use csv2ts.m to parse this file back into a </a:t>
            </a:r>
            <a:r>
              <a:rPr lang="en-US" dirty="0" err="1" smtClean="0"/>
              <a:t>timeseries</a:t>
            </a:r>
            <a:r>
              <a:rPr lang="en-US" dirty="0" smtClean="0"/>
              <a:t> for plotting in MATLAB (see </a:t>
            </a:r>
            <a:r>
              <a:rPr lang="en-US" b="1" dirty="0" err="1" smtClean="0">
                <a:solidFill>
                  <a:srgbClr val="00B050"/>
                </a:solidFill>
              </a:rPr>
              <a:t>Plot_RTCF_Outputs.m</a:t>
            </a:r>
            <a:r>
              <a:rPr lang="en-US" dirty="0" smtClean="0"/>
              <a:t>)</a:t>
            </a:r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6202" y="3209925"/>
            <a:ext cx="5297261" cy="266699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5390942" y="2280516"/>
            <a:ext cx="1781384" cy="15788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hape 16"/>
          <p:cNvCxnSpPr>
            <a:stCxn id="11" idx="2"/>
            <a:endCxn id="18435" idx="0"/>
          </p:cNvCxnSpPr>
          <p:nvPr/>
        </p:nvCxnSpPr>
        <p:spPr>
          <a:xfrm rot="16200000" flipH="1">
            <a:off x="5962471" y="2757562"/>
            <a:ext cx="771525" cy="133199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332" y="1750365"/>
            <a:ext cx="6355080" cy="301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610" y="4561557"/>
            <a:ext cx="4977947" cy="207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RTCF Works</a:t>
            </a:r>
            <a:br>
              <a:rPr lang="en-US" dirty="0" smtClean="0"/>
            </a:br>
            <a:r>
              <a:rPr lang="en-US" sz="2000" dirty="0" smtClean="0"/>
              <a:t>Step 7: Viewing the Simulation as it Runs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78230"/>
            <a:ext cx="8382000" cy="45243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Use the ‘CLSBroswer.exe’, located in the LEMV\bin folder to view the values of the inputs/outputs of </a:t>
            </a:r>
            <a:r>
              <a:rPr lang="en-US" dirty="0" err="1" smtClean="0"/>
              <a:t>runing</a:t>
            </a:r>
            <a:r>
              <a:rPr lang="en-US" dirty="0" smtClean="0"/>
              <a:t> RTCF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1862" y="4204219"/>
            <a:ext cx="5567363" cy="259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2902648" y="2733675"/>
            <a:ext cx="1157859" cy="1562099"/>
          </a:xfrm>
          <a:prstGeom prst="roundRect">
            <a:avLst/>
          </a:prstGeom>
          <a:noFill/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95559" y="2724150"/>
            <a:ext cx="669798" cy="1543049"/>
          </a:xfrm>
          <a:prstGeom prst="roundRect">
            <a:avLst/>
          </a:prstGeom>
          <a:noFill/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01426" y="4771262"/>
            <a:ext cx="1335405" cy="52463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794569" y="5412486"/>
            <a:ext cx="1332738" cy="56921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hape 15"/>
          <p:cNvCxnSpPr>
            <a:stCxn id="9" idx="3"/>
            <a:endCxn id="11" idx="3"/>
          </p:cNvCxnSpPr>
          <p:nvPr/>
        </p:nvCxnSpPr>
        <p:spPr>
          <a:xfrm>
            <a:off x="4765357" y="3495675"/>
            <a:ext cx="361950" cy="2201418"/>
          </a:xfrm>
          <a:prstGeom prst="curvedConnector3">
            <a:avLst>
              <a:gd name="adj1" fmla="val 163158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6"/>
          <p:cNvCxnSpPr>
            <a:stCxn id="8" idx="2"/>
            <a:endCxn id="10" idx="1"/>
          </p:cNvCxnSpPr>
          <p:nvPr/>
        </p:nvCxnSpPr>
        <p:spPr>
          <a:xfrm rot="16200000" flipH="1">
            <a:off x="3272599" y="4504753"/>
            <a:ext cx="737807" cy="319848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080069" y="6155436"/>
            <a:ext cx="837438" cy="15963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hape 16"/>
          <p:cNvCxnSpPr>
            <a:stCxn id="30" idx="3"/>
            <a:endCxn id="5123" idx="1"/>
          </p:cNvCxnSpPr>
          <p:nvPr/>
        </p:nvCxnSpPr>
        <p:spPr>
          <a:xfrm flipV="1">
            <a:off x="2917507" y="5503487"/>
            <a:ext cx="554355" cy="731769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1250" y="2557593"/>
            <a:ext cx="2733675" cy="95410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Notes: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The Simulink input/output port names will be used to define the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CLSBrowser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structure.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Up your PC for Code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9661"/>
            <a:ext cx="8618220" cy="2804159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Note that Steps 1 &amp; 2 can be done in either order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Step 1: Run the main </a:t>
            </a:r>
            <a:r>
              <a:rPr lang="en-US" dirty="0" err="1" smtClean="0"/>
              <a:t>sim</a:t>
            </a:r>
            <a:r>
              <a:rPr lang="en-US" dirty="0" smtClean="0"/>
              <a:t> and record data</a:t>
            </a:r>
          </a:p>
          <a:p>
            <a:pPr lvl="1"/>
            <a:r>
              <a:rPr lang="en-US" dirty="0" smtClean="0"/>
              <a:t>Run TEST_LEMV6DOF_wBBSR.mdl at various flight conditions and GNC tests, record the data to binary, parse the data into </a:t>
            </a:r>
            <a:r>
              <a:rPr lang="en-US" dirty="0" err="1" smtClean="0"/>
              <a:t>timeseries</a:t>
            </a:r>
            <a:r>
              <a:rPr lang="en-US" dirty="0" smtClean="0"/>
              <a:t>, and then convert the </a:t>
            </a:r>
            <a:r>
              <a:rPr lang="en-US" dirty="0" err="1" smtClean="0"/>
              <a:t>timseries</a:t>
            </a:r>
            <a:r>
              <a:rPr lang="en-US" dirty="0" smtClean="0"/>
              <a:t> to .</a:t>
            </a:r>
            <a:r>
              <a:rPr lang="en-US" dirty="0" err="1" smtClean="0"/>
              <a:t>csv</a:t>
            </a:r>
            <a:r>
              <a:rPr lang="en-US" dirty="0" smtClean="0"/>
              <a:t> files.  So what you really have to do:</a:t>
            </a:r>
          </a:p>
          <a:p>
            <a:pPr lvl="2"/>
            <a:r>
              <a:rPr lang="en-US" dirty="0" smtClean="0"/>
              <a:t>Ensure TEST_LEMV6DOF_wBBSR.mdl updates and runs</a:t>
            </a:r>
          </a:p>
          <a:p>
            <a:pPr lvl="2"/>
            <a:r>
              <a:rPr lang="en-US" dirty="0" smtClean="0"/>
              <a:t>Run </a:t>
            </a:r>
            <a:r>
              <a:rPr lang="en-US" b="1" dirty="0" err="1" smtClean="0">
                <a:solidFill>
                  <a:srgbClr val="00B050"/>
                </a:solidFill>
              </a:rPr>
              <a:t>Run_GNC_Tests.m</a:t>
            </a:r>
            <a:endParaRPr lang="en-US" b="1" dirty="0" smtClean="0">
              <a:solidFill>
                <a:srgbClr val="00B050"/>
              </a:solidFill>
            </a:endParaRPr>
          </a:p>
          <a:p>
            <a:pPr lvl="3"/>
            <a:r>
              <a:rPr lang="en-US" dirty="0" smtClean="0"/>
              <a:t>This will call </a:t>
            </a:r>
            <a:r>
              <a:rPr lang="en-US" dirty="0" err="1" smtClean="0"/>
              <a:t>BuildCodeCheckFiles.m</a:t>
            </a:r>
            <a:r>
              <a:rPr lang="en-US" dirty="0" smtClean="0"/>
              <a:t> which will call </a:t>
            </a:r>
            <a:r>
              <a:rPr lang="en-US" dirty="0" err="1" smtClean="0"/>
              <a:t>ParseAll</a:t>
            </a:r>
            <a:r>
              <a:rPr lang="en-US" dirty="0" smtClean="0"/>
              <a:t>() and then ts2csv.m to build </a:t>
            </a:r>
            <a:r>
              <a:rPr lang="en-US" dirty="0" err="1" smtClean="0"/>
              <a:t>csv</a:t>
            </a:r>
            <a:r>
              <a:rPr lang="en-US" dirty="0" smtClean="0"/>
              <a:t> files for each input/output port.</a:t>
            </a:r>
          </a:p>
          <a:p>
            <a:pPr lvl="3"/>
            <a:r>
              <a:rPr lang="en-US" dirty="0" smtClean="0"/>
              <a:t>If a component’s code check folder (e.g. </a:t>
            </a:r>
            <a:r>
              <a:rPr lang="en-US" dirty="0" err="1" smtClean="0"/>
              <a:t>CodeCheck_LEMVControl</a:t>
            </a:r>
            <a:r>
              <a:rPr lang="en-US" dirty="0" smtClean="0"/>
              <a:t>) hasn’t been created, it will be created with a ‘</a:t>
            </a:r>
            <a:r>
              <a:rPr lang="en-US" dirty="0" err="1" smtClean="0"/>
              <a:t>TestCases</a:t>
            </a:r>
            <a:r>
              <a:rPr lang="en-US" dirty="0" smtClean="0"/>
              <a:t>’ folder inside each</a:t>
            </a:r>
          </a:p>
          <a:p>
            <a:pPr lvl="3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43" y="3983354"/>
            <a:ext cx="4209097" cy="224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4906" y="3802557"/>
            <a:ext cx="3952874" cy="272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Up your PC for Code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2080"/>
            <a:ext cx="5128260" cy="4524333"/>
          </a:xfrm>
        </p:spPr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CodeGen</a:t>
            </a:r>
            <a:r>
              <a:rPr lang="en-US" dirty="0" smtClean="0"/>
              <a:t> the </a:t>
            </a:r>
            <a:r>
              <a:rPr lang="en-US" dirty="0" err="1" smtClean="0"/>
              <a:t>Sim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CodeGen_LEMV.m</a:t>
            </a:r>
            <a:r>
              <a:rPr lang="en-US" dirty="0" smtClean="0"/>
              <a:t> to build and compile all the </a:t>
            </a:r>
            <a:r>
              <a:rPr lang="en-US" dirty="0" err="1" smtClean="0"/>
              <a:t>CodeCheck</a:t>
            </a:r>
            <a:r>
              <a:rPr lang="en-US" dirty="0" smtClean="0"/>
              <a:t> files for each model reference you want (LEMVControl.mdl, LEMVGuidance.mdl, etc.).  The </a:t>
            </a:r>
            <a:r>
              <a:rPr lang="en-US" dirty="0" err="1" smtClean="0"/>
              <a:t>CodeCheck</a:t>
            </a:r>
            <a:r>
              <a:rPr lang="en-US" dirty="0" smtClean="0"/>
              <a:t> functions will spit out a </a:t>
            </a:r>
            <a:r>
              <a:rPr lang="en-US" dirty="0" err="1" smtClean="0"/>
              <a:t>Verify_CodeCheck</a:t>
            </a:r>
            <a:r>
              <a:rPr lang="en-US" dirty="0" smtClean="0"/>
              <a:t>_&lt;model&gt;.m script that you can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9739" y="1205730"/>
            <a:ext cx="3375661" cy="3018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41F33A-8A61-4937-A58C-46521EFFC1C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of </a:t>
            </a:r>
            <a:r>
              <a:rPr lang="en-US" dirty="0" err="1" smtClean="0"/>
              <a:t>Autocode</a:t>
            </a:r>
            <a:r>
              <a:rPr lang="en-US" dirty="0" smtClean="0"/>
              <a:t> Status</a:t>
            </a:r>
            <a:br>
              <a:rPr lang="en-US" dirty="0" smtClean="0"/>
            </a:br>
            <a:r>
              <a:rPr lang="en-US" sz="2000" dirty="0" err="1" smtClean="0"/>
              <a:t>CodeCheck</a:t>
            </a:r>
            <a:r>
              <a:rPr lang="en-US" sz="2000" dirty="0" smtClean="0"/>
              <a:t> Toolbox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" y="1175698"/>
            <a:ext cx="8804281" cy="523653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476999" y="6372225"/>
            <a:ext cx="2447926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CodeCheck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Toolbox Flow Diagram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13360" y="2891790"/>
            <a:ext cx="7651750" cy="3846830"/>
          </a:xfrm>
          <a:custGeom>
            <a:avLst/>
            <a:gdLst>
              <a:gd name="connsiteX0" fmla="*/ 175260 w 7651750"/>
              <a:gd name="connsiteY0" fmla="*/ 704850 h 3846830"/>
              <a:gd name="connsiteX1" fmla="*/ 640080 w 7651750"/>
              <a:gd name="connsiteY1" fmla="*/ 163830 h 3846830"/>
              <a:gd name="connsiteX2" fmla="*/ 2026920 w 7651750"/>
              <a:gd name="connsiteY2" fmla="*/ 26670 h 3846830"/>
              <a:gd name="connsiteX3" fmla="*/ 5935980 w 7651750"/>
              <a:gd name="connsiteY3" fmla="*/ 323850 h 3846830"/>
              <a:gd name="connsiteX4" fmla="*/ 7399020 w 7651750"/>
              <a:gd name="connsiteY4" fmla="*/ 1748790 h 3846830"/>
              <a:gd name="connsiteX5" fmla="*/ 7056120 w 7651750"/>
              <a:gd name="connsiteY5" fmla="*/ 3188970 h 3846830"/>
              <a:gd name="connsiteX6" fmla="*/ 3825240 w 7651750"/>
              <a:gd name="connsiteY6" fmla="*/ 3729990 h 3846830"/>
              <a:gd name="connsiteX7" fmla="*/ 1082040 w 7651750"/>
              <a:gd name="connsiteY7" fmla="*/ 3699510 h 3846830"/>
              <a:gd name="connsiteX8" fmla="*/ 152400 w 7651750"/>
              <a:gd name="connsiteY8" fmla="*/ 2846070 h 3846830"/>
              <a:gd name="connsiteX9" fmla="*/ 175260 w 7651750"/>
              <a:gd name="connsiteY9" fmla="*/ 704850 h 384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1750" h="3846830">
                <a:moveTo>
                  <a:pt x="175260" y="704850"/>
                </a:moveTo>
                <a:cubicBezTo>
                  <a:pt x="256540" y="257810"/>
                  <a:pt x="331470" y="276860"/>
                  <a:pt x="640080" y="163830"/>
                </a:cubicBezTo>
                <a:cubicBezTo>
                  <a:pt x="948690" y="50800"/>
                  <a:pt x="1144270" y="0"/>
                  <a:pt x="2026920" y="26670"/>
                </a:cubicBezTo>
                <a:cubicBezTo>
                  <a:pt x="2909570" y="53340"/>
                  <a:pt x="5040630" y="36830"/>
                  <a:pt x="5935980" y="323850"/>
                </a:cubicBezTo>
                <a:cubicBezTo>
                  <a:pt x="6831330" y="610870"/>
                  <a:pt x="7212330" y="1271270"/>
                  <a:pt x="7399020" y="1748790"/>
                </a:cubicBezTo>
                <a:cubicBezTo>
                  <a:pt x="7585710" y="2226310"/>
                  <a:pt x="7651750" y="2858770"/>
                  <a:pt x="7056120" y="3188970"/>
                </a:cubicBezTo>
                <a:cubicBezTo>
                  <a:pt x="6460490" y="3519170"/>
                  <a:pt x="4820920" y="3644900"/>
                  <a:pt x="3825240" y="3729990"/>
                </a:cubicBezTo>
                <a:cubicBezTo>
                  <a:pt x="2829560" y="3815080"/>
                  <a:pt x="1694180" y="3846830"/>
                  <a:pt x="1082040" y="3699510"/>
                </a:cubicBezTo>
                <a:cubicBezTo>
                  <a:pt x="469900" y="3552190"/>
                  <a:pt x="304800" y="3346450"/>
                  <a:pt x="152400" y="2846070"/>
                </a:cubicBezTo>
                <a:cubicBezTo>
                  <a:pt x="0" y="2345690"/>
                  <a:pt x="93980" y="1151890"/>
                  <a:pt x="175260" y="704850"/>
                </a:cubicBezTo>
                <a:close/>
              </a:path>
            </a:pathLst>
          </a:cu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V&amp;V: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2010a	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\\martini.ccc.northgrum.com\matlab</a:t>
            </a:r>
            <a:endParaRPr lang="en-US" dirty="0" smtClean="0"/>
          </a:p>
          <a:p>
            <a:pPr lvl="1"/>
            <a:r>
              <a:rPr lang="en-US" dirty="0" smtClean="0"/>
              <a:t>To run the </a:t>
            </a:r>
            <a:r>
              <a:rPr lang="en-US" dirty="0" err="1" smtClean="0"/>
              <a:t>sim</a:t>
            </a:r>
            <a:r>
              <a:rPr lang="en-US" dirty="0" smtClean="0"/>
              <a:t>, you’ll need these toolboxes: </a:t>
            </a:r>
            <a:r>
              <a:rPr lang="en-US" dirty="0" err="1" smtClean="0"/>
              <a:t>matalb</a:t>
            </a:r>
            <a:r>
              <a:rPr lang="en-US" dirty="0" smtClean="0"/>
              <a:t>, </a:t>
            </a:r>
            <a:r>
              <a:rPr lang="en-US" dirty="0" err="1" smtClean="0"/>
              <a:t>simulink</a:t>
            </a:r>
            <a:r>
              <a:rPr lang="en-US" dirty="0" smtClean="0"/>
              <a:t>, </a:t>
            </a:r>
            <a:r>
              <a:rPr lang="en-US" dirty="0" err="1" smtClean="0"/>
              <a:t>stateflow</a:t>
            </a:r>
            <a:endParaRPr lang="en-US" dirty="0" smtClean="0"/>
          </a:p>
          <a:p>
            <a:pPr lvl="1"/>
            <a:r>
              <a:rPr lang="en-US" dirty="0" smtClean="0"/>
              <a:t>To code generate the </a:t>
            </a:r>
            <a:r>
              <a:rPr lang="en-US" dirty="0" err="1" smtClean="0"/>
              <a:t>sim</a:t>
            </a:r>
            <a:r>
              <a:rPr lang="en-US" dirty="0" smtClean="0"/>
              <a:t>, you’ll also need: real-</a:t>
            </a:r>
            <a:r>
              <a:rPr lang="en-US" dirty="0" err="1" smtClean="0"/>
              <a:t>time_workshop</a:t>
            </a:r>
            <a:r>
              <a:rPr lang="en-US" dirty="0" smtClean="0"/>
              <a:t>, </a:t>
            </a:r>
            <a:r>
              <a:rPr lang="en-US" dirty="0" err="1" smtClean="0"/>
              <a:t>stateflow_coder</a:t>
            </a:r>
            <a:endParaRPr lang="en-US" dirty="0" smtClean="0"/>
          </a:p>
          <a:p>
            <a:r>
              <a:rPr lang="en-US" dirty="0" smtClean="0"/>
              <a:t>Microsoft Visual Studio 2005</a:t>
            </a:r>
          </a:p>
          <a:p>
            <a:r>
              <a:rPr lang="en-US" dirty="0" err="1" smtClean="0"/>
              <a:t>TortoiseSVN</a:t>
            </a:r>
            <a:r>
              <a:rPr lang="en-US" dirty="0" smtClean="0"/>
              <a:t> &amp; Account</a:t>
            </a:r>
          </a:p>
          <a:p>
            <a:pPr lvl="1"/>
            <a:r>
              <a:rPr lang="en-US" dirty="0" smtClean="0"/>
              <a:t>Account setup: </a:t>
            </a:r>
            <a:r>
              <a:rPr lang="en-US" dirty="0" smtClean="0">
                <a:hlinkClick r:id="rId3"/>
              </a:rPr>
              <a:t>http://vodka.ccc.northgrum.com/contact/contact.htm</a:t>
            </a:r>
            <a:endParaRPr lang="en-US" dirty="0" smtClean="0"/>
          </a:p>
          <a:p>
            <a:r>
              <a:rPr lang="en-US" dirty="0" smtClean="0"/>
              <a:t>The LEMV Simulation itself</a:t>
            </a:r>
          </a:p>
          <a:p>
            <a:pPr lvl="1"/>
            <a:r>
              <a:rPr lang="en-US" dirty="0" smtClean="0">
                <a:hlinkClick r:id="rId4"/>
              </a:rPr>
              <a:t>http://vodka.ccc.northgrum.com/svn/LEMV/trunk/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/ RTCF </a:t>
            </a:r>
            <a:r>
              <a:rPr lang="en-US" dirty="0" err="1" smtClean="0"/>
              <a:t>Datatypes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1459" y="1188403"/>
          <a:ext cx="8595360" cy="348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790"/>
                <a:gridCol w="1845411"/>
                <a:gridCol w="1005840"/>
                <a:gridCol w="2351444"/>
                <a:gridCol w="2494875"/>
              </a:tblGrid>
              <a:tr h="3043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MATLAB 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Bytes</a:t>
                      </a:r>
                      <a:r>
                        <a:rPr lang="en-US" sz="1200" baseline="0" dirty="0" smtClean="0"/>
                        <a:t> per element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RTCF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Class</a:t>
                      </a:r>
                      <a:r>
                        <a:rPr lang="en-US" sz="1200" baseline="0" dirty="0" smtClean="0"/>
                        <a:t> range</a:t>
                      </a:r>
                      <a:endParaRPr lang="en-US" sz="1200" dirty="0"/>
                    </a:p>
                  </a:txBody>
                  <a:tcPr/>
                </a:tc>
              </a:tr>
              <a:tr h="1996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Boolean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bit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CCLSBool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996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single-precision (32-bit)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CCLSFloat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996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double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double-precision (64-bit)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CCLSDouble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461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uint8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Unsigned 8-bit integer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CCLSByte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 to 2</a:t>
                      </a:r>
                      <a:r>
                        <a:rPr lang="en-US" sz="1200" baseline="30000" dirty="0" smtClean="0"/>
                        <a:t>8</a:t>
                      </a:r>
                      <a:r>
                        <a:rPr lang="en-US" sz="1200" baseline="0" dirty="0" smtClean="0"/>
                        <a:t> – 1</a:t>
                      </a:r>
                      <a:endParaRPr lang="en-US" sz="1200" baseline="30000" dirty="0"/>
                    </a:p>
                  </a:txBody>
                  <a:tcPr/>
                </a:tc>
              </a:tr>
              <a:tr h="2461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uint16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Unsigned 16-bit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CCLSShort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 to 2</a:t>
                      </a:r>
                      <a:r>
                        <a:rPr lang="en-US" sz="1200" baseline="30000" dirty="0" smtClean="0"/>
                        <a:t>16</a:t>
                      </a:r>
                      <a:r>
                        <a:rPr lang="en-US" sz="1200" baseline="0" dirty="0" smtClean="0"/>
                        <a:t> – 1</a:t>
                      </a:r>
                      <a:endParaRPr lang="en-US" sz="1200" dirty="0"/>
                    </a:p>
                  </a:txBody>
                  <a:tcPr/>
                </a:tc>
              </a:tr>
              <a:tr h="2461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uint32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Unsigned 32-bit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CCLSLong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 to 2</a:t>
                      </a:r>
                      <a:r>
                        <a:rPr lang="en-US" sz="1200" baseline="30000" smtClean="0"/>
                        <a:t>32</a:t>
                      </a:r>
                      <a:r>
                        <a:rPr lang="en-US" sz="1200" baseline="0" smtClean="0"/>
                        <a:t> – 1</a:t>
                      </a:r>
                      <a:endParaRPr lang="en-US" sz="1200"/>
                    </a:p>
                  </a:txBody>
                  <a:tcPr/>
                </a:tc>
              </a:tr>
              <a:tr h="2461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uint64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Unsigned 64-bit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&lt;Should not be used by RTCF&gt;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 to 2</a:t>
                      </a:r>
                      <a:r>
                        <a:rPr lang="en-US" sz="1200" baseline="30000" dirty="0" smtClean="0"/>
                        <a:t>64</a:t>
                      </a:r>
                      <a:r>
                        <a:rPr lang="en-US" sz="1200" baseline="0" dirty="0" smtClean="0"/>
                        <a:t> – 1</a:t>
                      </a:r>
                      <a:endParaRPr lang="en-US" sz="1200" dirty="0"/>
                    </a:p>
                  </a:txBody>
                  <a:tcPr/>
                </a:tc>
              </a:tr>
              <a:tr h="2461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Signed 8-bit integer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CCLSByte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-2</a:t>
                      </a:r>
                      <a:r>
                        <a:rPr lang="en-US" sz="1200" baseline="30000" dirty="0" smtClean="0"/>
                        <a:t>7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7</a:t>
                      </a:r>
                      <a:r>
                        <a:rPr lang="en-US" sz="1200" baseline="0" dirty="0" smtClean="0"/>
                        <a:t> – 1</a:t>
                      </a:r>
                      <a:endParaRPr lang="en-US" sz="1200" dirty="0"/>
                    </a:p>
                  </a:txBody>
                  <a:tcPr/>
                </a:tc>
              </a:tr>
              <a:tr h="2461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Signed 16-bit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CCLSShort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-2</a:t>
                      </a:r>
                      <a:r>
                        <a:rPr lang="en-US" sz="1200" baseline="30000" dirty="0" smtClean="0"/>
                        <a:t>15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15</a:t>
                      </a:r>
                      <a:r>
                        <a:rPr lang="en-US" sz="1200" baseline="0" dirty="0" smtClean="0"/>
                        <a:t> – 1</a:t>
                      </a:r>
                      <a:endParaRPr lang="en-US" sz="1200" dirty="0"/>
                    </a:p>
                  </a:txBody>
                  <a:tcPr/>
                </a:tc>
              </a:tr>
              <a:tr h="2461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Signed 32-bit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CCLSLong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-2</a:t>
                      </a:r>
                      <a:r>
                        <a:rPr lang="en-US" sz="1200" baseline="30000" dirty="0" smtClean="0"/>
                        <a:t>31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31</a:t>
                      </a:r>
                      <a:r>
                        <a:rPr lang="en-US" sz="1200" baseline="0" dirty="0" smtClean="0"/>
                        <a:t> – 1</a:t>
                      </a:r>
                      <a:endParaRPr lang="en-US" sz="1200" dirty="0"/>
                    </a:p>
                  </a:txBody>
                  <a:tcPr/>
                </a:tc>
              </a:tr>
              <a:tr h="2847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Signed 64-bit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&lt;Should not be used by RTCF&gt;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-2</a:t>
                      </a:r>
                      <a:r>
                        <a:rPr lang="en-US" sz="1200" baseline="30000" dirty="0" smtClean="0"/>
                        <a:t>63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63</a:t>
                      </a:r>
                      <a:r>
                        <a:rPr lang="en-US" sz="1200" baseline="0" dirty="0" smtClean="0"/>
                        <a:t> – 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0920" y="4739640"/>
            <a:ext cx="147027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 byte = 8 bits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CSA RTCF Utilities</a:t>
            </a:r>
            <a:br>
              <a:rPr lang="en-US" dirty="0" smtClean="0"/>
            </a:br>
            <a:r>
              <a:rPr lang="en-US" sz="1800" dirty="0" smtClean="0"/>
              <a:t>How going from Simulink to RTCF is now a 2 step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97281"/>
            <a:ext cx="5257800" cy="7696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Whenever possible, utilities have been built to write files that used to hand created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" y="1808986"/>
            <a:ext cx="6472238" cy="468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62675" y="1108710"/>
            <a:ext cx="284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Total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lines of code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 err="1" smtClean="0"/>
              <a:t>n</a:t>
            </a:r>
            <a:r>
              <a:rPr lang="en-US" sz="1200" baseline="-25000" dirty="0" err="1" smtClean="0"/>
              <a:t>loc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), for each 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TCF file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(excluding comments) are a function of the component’s inputs (</a:t>
            </a:r>
            <a:r>
              <a:rPr lang="en-US" sz="1200" dirty="0" smtClean="0"/>
              <a:t>n</a:t>
            </a:r>
            <a:r>
              <a:rPr lang="en-US" sz="1200" baseline="-25000" dirty="0" smtClean="0"/>
              <a:t>in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),  outputs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 err="1" smtClean="0"/>
              <a:t>n</a:t>
            </a:r>
            <a:r>
              <a:rPr lang="en-US" sz="1200" baseline="-25000" dirty="0" err="1" smtClean="0"/>
              <a:t>out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), inputs to the ‘step’ call pulled from ert_main.cpp (</a:t>
            </a:r>
            <a:r>
              <a:rPr lang="en-US" sz="1200" dirty="0" err="1" smtClean="0"/>
              <a:t>n</a:t>
            </a:r>
            <a:r>
              <a:rPr lang="en-US" sz="1200" baseline="-25000" dirty="0" err="1" smtClean="0"/>
              <a:t>step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), and internal variables (</a:t>
            </a:r>
            <a:r>
              <a:rPr lang="en-US" sz="1200" dirty="0" err="1" smtClean="0"/>
              <a:t>n</a:t>
            </a:r>
            <a:r>
              <a:rPr lang="en-US" sz="1200" baseline="-25000" dirty="0" err="1" smtClean="0"/>
              <a:t>data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2395" y="2848252"/>
            <a:ext cx="137922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Used to be a big copy/paste task</a:t>
            </a:r>
          </a:p>
          <a:p>
            <a:r>
              <a:rPr lang="en-US" sz="1200" dirty="0" err="1" smtClean="0"/>
              <a:t>n</a:t>
            </a:r>
            <a:r>
              <a:rPr lang="en-US" sz="1200" baseline="-25000" dirty="0" err="1" smtClean="0"/>
              <a:t>loc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(~4)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1200" dirty="0" err="1" smtClean="0"/>
              <a:t>n</a:t>
            </a:r>
            <a:r>
              <a:rPr lang="en-US" sz="1200" baseline="-25000" dirty="0" err="1" smtClean="0"/>
              <a:t>data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7940" y="2569845"/>
            <a:ext cx="2546986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Requires knowing…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Names, order &amp; data types of I/O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ert_main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inputs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 smtClean="0"/>
              <a:t>n</a:t>
            </a:r>
            <a:r>
              <a:rPr lang="en-US" sz="1200" baseline="-25000" dirty="0" err="1" smtClean="0"/>
              <a:t>loc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= (~20) + </a:t>
            </a:r>
            <a:r>
              <a:rPr lang="en-US" sz="1200" dirty="0" smtClean="0"/>
              <a:t>n</a:t>
            </a:r>
            <a:r>
              <a:rPr lang="en-US" sz="1200" baseline="-25000" dirty="0" smtClean="0"/>
              <a:t>in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1200" dirty="0" err="1" smtClean="0"/>
              <a:t>n</a:t>
            </a:r>
            <a:r>
              <a:rPr lang="en-US" sz="1200" baseline="-25000" dirty="0" err="1" smtClean="0"/>
              <a:t>out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1200" dirty="0" err="1" smtClean="0"/>
              <a:t>n</a:t>
            </a:r>
            <a:r>
              <a:rPr lang="en-US" sz="1200" baseline="-25000" dirty="0" err="1" smtClean="0"/>
              <a:t>step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7945" y="3632835"/>
            <a:ext cx="246888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Requires knowing  names and order of I/O and ‘step’ call</a:t>
            </a:r>
          </a:p>
          <a:p>
            <a:r>
              <a:rPr lang="en-US" sz="1200" dirty="0" err="1" smtClean="0"/>
              <a:t>n</a:t>
            </a:r>
            <a:r>
              <a:rPr lang="en-US" sz="1200" baseline="-25000" dirty="0" err="1" smtClean="0"/>
              <a:t>loc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= (~48) + 2*(</a:t>
            </a:r>
            <a:r>
              <a:rPr lang="en-US" sz="1200" dirty="0" smtClean="0"/>
              <a:t>n</a:t>
            </a:r>
            <a:r>
              <a:rPr lang="en-US" sz="1200" baseline="-25000" dirty="0" smtClean="0"/>
              <a:t>in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1200" dirty="0" err="1" smtClean="0"/>
              <a:t>n</a:t>
            </a:r>
            <a:r>
              <a:rPr lang="en-US" sz="1200" baseline="-25000" dirty="0" err="1" smtClean="0"/>
              <a:t>out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1200" dirty="0" err="1" smtClean="0"/>
              <a:t>n</a:t>
            </a:r>
            <a:r>
              <a:rPr lang="en-US" sz="1200" baseline="-25000" dirty="0" err="1" smtClean="0"/>
              <a:t>step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3433" y="4377962"/>
            <a:ext cx="2000250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Requires knowing what MATLAB shared utilities (support functions) were generated during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autocode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6837" y="5697855"/>
            <a:ext cx="199072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Requires knowing names and order of I/O</a:t>
            </a:r>
          </a:p>
        </p:txBody>
      </p:sp>
      <p:cxnSp>
        <p:nvCxnSpPr>
          <p:cNvPr id="19" name="Straight Arrow Connector 18"/>
          <p:cNvCxnSpPr>
            <a:stCxn id="12" idx="2"/>
          </p:cNvCxnSpPr>
          <p:nvPr/>
        </p:nvCxnSpPr>
        <p:spPr>
          <a:xfrm rot="16200000" flipH="1">
            <a:off x="4694327" y="3412261"/>
            <a:ext cx="81105" cy="24574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</p:cNvCxnSpPr>
          <p:nvPr/>
        </p:nvCxnSpPr>
        <p:spPr>
          <a:xfrm rot="10800000" flipV="1">
            <a:off x="5427618" y="2985343"/>
            <a:ext cx="950323" cy="1077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</p:cNvCxnSpPr>
          <p:nvPr/>
        </p:nvCxnSpPr>
        <p:spPr>
          <a:xfrm rot="10800000" flipV="1">
            <a:off x="5525591" y="3956000"/>
            <a:ext cx="892354" cy="4135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1"/>
          </p:cNvCxnSpPr>
          <p:nvPr/>
        </p:nvCxnSpPr>
        <p:spPr>
          <a:xfrm rot="10800000" flipV="1">
            <a:off x="5499463" y="4793460"/>
            <a:ext cx="1283970" cy="24226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1"/>
          </p:cNvCxnSpPr>
          <p:nvPr/>
        </p:nvCxnSpPr>
        <p:spPr>
          <a:xfrm rot="10800000">
            <a:off x="5551715" y="5897876"/>
            <a:ext cx="1255123" cy="3081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48500" y="6330315"/>
            <a:ext cx="1440180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RTCF_Component_Flow.vsd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CSA RTCF Utilities</a:t>
            </a:r>
            <a:br>
              <a:rPr lang="en-US" dirty="0" smtClean="0"/>
            </a:br>
            <a:r>
              <a:rPr lang="en-US" sz="1800" dirty="0" smtClean="0"/>
              <a:t>Benefits of CSA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97281"/>
            <a:ext cx="4438650" cy="544067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Approach has been proven to work quickly and successfully (LEMV)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Simulink </a:t>
            </a:r>
            <a:r>
              <a:rPr lang="en-US" dirty="0" smtClean="0">
                <a:sym typeface="Wingdings" pitchFamily="2" charset="2"/>
              </a:rPr>
              <a:t> RTCF Component is a 2 step process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Assumes that your model(s) are CSA compliant (in model reference form with bus objects, etc.)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Step 1: Call ‘</a:t>
            </a:r>
            <a:r>
              <a:rPr lang="en-US" dirty="0" err="1" smtClean="0"/>
              <a:t>CodeGenSim</a:t>
            </a:r>
            <a:r>
              <a:rPr lang="en-US" dirty="0" smtClean="0"/>
              <a:t>’ with name of models to code, desired location for created files, and  template to use for coding.  This is typically thrown into a script for easy repetition (e.g. ‘</a:t>
            </a:r>
            <a:r>
              <a:rPr lang="en-US" dirty="0" err="1" smtClean="0"/>
              <a:t>CodeGen</a:t>
            </a:r>
            <a:r>
              <a:rPr lang="en-US" dirty="0" smtClean="0"/>
              <a:t>_&lt;Component&gt;.m’)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Step 2: Rebuild the Visual Studio solution when prompted.  CSA functions will create needed RTCF files, co-locate them, build the .</a:t>
            </a:r>
            <a:r>
              <a:rPr lang="en-US" dirty="0" err="1" smtClean="0"/>
              <a:t>vcproj</a:t>
            </a:r>
            <a:r>
              <a:rPr lang="en-US" dirty="0" smtClean="0"/>
              <a:t> solution, and open Visual Studio.  All user has to do is right click and ‘rebuild’ (SUPER EASY)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Approach also creates numerous ‘nice to have’ files that can be used in RTCF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Data Recorders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Test 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r="80809" b="90473"/>
          <a:stretch>
            <a:fillRect/>
          </a:stretch>
        </p:blipFill>
        <p:spPr bwMode="auto">
          <a:xfrm>
            <a:off x="7741920" y="643126"/>
            <a:ext cx="1242060" cy="44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6300" y="1104900"/>
            <a:ext cx="4419600" cy="553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41F33A-8A61-4937-A58C-46521EFFC1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19200" y="2644171"/>
            <a:ext cx="6477001" cy="1569660"/>
          </a:xfrm>
        </p:spPr>
        <p:txBody>
          <a:bodyPr/>
          <a:lstStyle/>
          <a:p>
            <a:r>
              <a:rPr lang="en-US" dirty="0" smtClean="0"/>
              <a:t>Code Generation V&amp;V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V&amp;V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0606"/>
            <a:ext cx="5334000" cy="154114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Any block that is destined to be code generated is built up within it’s own model file which can be model referenced by the main simulation</a:t>
            </a:r>
          </a:p>
          <a:p>
            <a:pPr lvl="1"/>
            <a:r>
              <a:rPr lang="en-US" dirty="0" smtClean="0"/>
              <a:t>Inputs and Outputs are specified using </a:t>
            </a:r>
            <a:r>
              <a:rPr lang="en-US" dirty="0" err="1" smtClean="0"/>
              <a:t>BusObjects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39838"/>
          <a:stretch>
            <a:fillRect/>
          </a:stretch>
        </p:blipFill>
        <p:spPr bwMode="auto">
          <a:xfrm>
            <a:off x="5811865" y="1104900"/>
            <a:ext cx="3189260" cy="26420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6428" y="2826804"/>
            <a:ext cx="4723272" cy="311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1" y="2524124"/>
            <a:ext cx="4335780" cy="2694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5464" y="4381660"/>
            <a:ext cx="3930015" cy="227804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67640" y="5029200"/>
            <a:ext cx="1439818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LEMVGuidance.mdl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6080" y="1036320"/>
            <a:ext cx="2199641" cy="253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TEST_LEMV6DOF_wBBSR.mdl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0840" y="2072640"/>
            <a:ext cx="586740" cy="6477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6637020" y="2865120"/>
            <a:ext cx="533400" cy="1981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958840" y="4091940"/>
            <a:ext cx="723900" cy="76962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627620" y="4183380"/>
            <a:ext cx="914400" cy="131064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rot="10800000" flipV="1">
            <a:off x="4899660" y="4838700"/>
            <a:ext cx="2727960" cy="952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5000" y="6461760"/>
            <a:ext cx="1242648" cy="253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LEMVControl.mdl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>
            <a:stCxn id="16" idx="1"/>
          </p:cNvCxnSpPr>
          <p:nvPr/>
        </p:nvCxnSpPr>
        <p:spPr>
          <a:xfrm rot="10800000">
            <a:off x="4069080" y="3794760"/>
            <a:ext cx="1889760" cy="6819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V&amp;V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1581"/>
            <a:ext cx="4495800" cy="518921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Main Script to Run: </a:t>
            </a:r>
            <a:r>
              <a:rPr lang="en-US" b="1" dirty="0" err="1" smtClean="0">
                <a:solidFill>
                  <a:srgbClr val="00B050"/>
                </a:solidFill>
              </a:rPr>
              <a:t>CodeGen_LEMV.m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This is the LEMV-specific script that will…</a:t>
            </a:r>
          </a:p>
          <a:p>
            <a:pPr lvl="1"/>
            <a:r>
              <a:rPr lang="en-US" dirty="0" smtClean="0"/>
              <a:t>Call the main CSA Library function ‘</a:t>
            </a:r>
            <a:r>
              <a:rPr lang="en-US" dirty="0" err="1" smtClean="0"/>
              <a:t>CodeGenSim</a:t>
            </a:r>
            <a:r>
              <a:rPr lang="en-US" dirty="0" smtClean="0"/>
              <a:t>’ which will…</a:t>
            </a:r>
          </a:p>
          <a:p>
            <a:pPr lvl="2"/>
            <a:r>
              <a:rPr lang="en-US" dirty="0" smtClean="0"/>
              <a:t>Properly configures the model’s RTW settings (</a:t>
            </a:r>
            <a:r>
              <a:rPr lang="en-US" dirty="0" err="1" smtClean="0"/>
              <a:t>RTW_config.m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Codes the model (</a:t>
            </a:r>
            <a:r>
              <a:rPr lang="en-US" dirty="0" err="1" smtClean="0"/>
              <a:t>rtwbuild.m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Writes all necessary </a:t>
            </a:r>
            <a:r>
              <a:rPr lang="en-US" dirty="0" err="1" smtClean="0"/>
              <a:t>autocode</a:t>
            </a:r>
            <a:r>
              <a:rPr lang="en-US" dirty="0" smtClean="0"/>
              <a:t> check files (via </a:t>
            </a:r>
            <a:r>
              <a:rPr lang="en-US" dirty="0" err="1" smtClean="0"/>
              <a:t>Write_CodeCheck_Harness.m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Writes all necessary RTCF wrapper files (via </a:t>
            </a:r>
            <a:r>
              <a:rPr lang="en-US" dirty="0" err="1" smtClean="0"/>
              <a:t>Write_RTCF_Wrapper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Copies or moves necessary files into destination folders</a:t>
            </a:r>
          </a:p>
          <a:p>
            <a:pPr lvl="1"/>
            <a:r>
              <a:rPr lang="en-US" dirty="0" smtClean="0"/>
              <a:t>Write RTCF files that will connect components within the RTCF environment (</a:t>
            </a:r>
            <a:r>
              <a:rPr lang="en-US" dirty="0" err="1" smtClean="0"/>
              <a:t>Write_RTCF_Connect_Components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Write RTCF initialization files so PSIL can initialize the RTCF </a:t>
            </a:r>
            <a:r>
              <a:rPr lang="en-US" dirty="0" err="1" smtClean="0"/>
              <a:t>sim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00B050"/>
                </a:solidFill>
              </a:rPr>
              <a:t>Build_PSIL_TestCases.m</a:t>
            </a:r>
            <a:r>
              <a:rPr lang="en-US" b="1" dirty="0" smtClean="0"/>
              <a:t> </a:t>
            </a:r>
            <a:r>
              <a:rPr lang="en-US" dirty="0" smtClean="0"/>
              <a:t>&amp; </a:t>
            </a:r>
            <a:r>
              <a:rPr lang="en-US" b="1" dirty="0" err="1" smtClean="0">
                <a:solidFill>
                  <a:srgbClr val="00B050"/>
                </a:solidFill>
              </a:rPr>
              <a:t>LEMV_WriteRTCF_ICs.m</a:t>
            </a:r>
            <a:r>
              <a:rPr lang="en-US" b="1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7978" y="1143001"/>
            <a:ext cx="4232190" cy="521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V&amp;V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" y="1005840"/>
            <a:ext cx="4785360" cy="2430780"/>
          </a:xfrm>
        </p:spPr>
        <p:txBody>
          <a:bodyPr lIns="0" tIns="91440" rIns="0" bIns="91440">
            <a:normAutofit fontScale="70000" lnSpcReduction="20000"/>
          </a:bodyPr>
          <a:lstStyle/>
          <a:p>
            <a:r>
              <a:rPr lang="en-US" dirty="0" smtClean="0"/>
              <a:t>Ensuring proper code generation is a multi-step process</a:t>
            </a:r>
          </a:p>
          <a:p>
            <a:pPr lvl="1"/>
            <a:r>
              <a:rPr lang="en-US" dirty="0" smtClean="0"/>
              <a:t>Scripts/functions were developed to help expedite the process, but there is some user-interaction required</a:t>
            </a:r>
          </a:p>
          <a:p>
            <a:pPr lvl="1"/>
            <a:r>
              <a:rPr lang="en-US" dirty="0" smtClean="0"/>
              <a:t>Step 1: Drop data recorders into the “main” </a:t>
            </a:r>
            <a:r>
              <a:rPr lang="en-US" dirty="0" err="1" smtClean="0"/>
              <a:t>sim</a:t>
            </a:r>
            <a:r>
              <a:rPr lang="en-US" dirty="0" smtClean="0"/>
              <a:t> to record all block inputs &amp; outputs.  Ensure that the recorded data can saved to a </a:t>
            </a:r>
            <a:r>
              <a:rPr lang="en-US" dirty="0" err="1" smtClean="0"/>
              <a:t>csv</a:t>
            </a:r>
            <a:r>
              <a:rPr lang="en-US" dirty="0" smtClean="0"/>
              <a:t> file (one file per input/output port)</a:t>
            </a:r>
          </a:p>
          <a:p>
            <a:pPr lvl="1"/>
            <a:r>
              <a:rPr lang="en-US" dirty="0" smtClean="0"/>
              <a:t>Step 2: Run the </a:t>
            </a:r>
            <a:r>
              <a:rPr lang="en-US" dirty="0" err="1" smtClean="0"/>
              <a:t>sim</a:t>
            </a:r>
            <a:r>
              <a:rPr lang="en-US" dirty="0" smtClean="0"/>
              <a:t> in Simulink for a variety of test cases</a:t>
            </a:r>
          </a:p>
          <a:p>
            <a:pPr lvl="1"/>
            <a:r>
              <a:rPr lang="en-US" dirty="0" smtClean="0"/>
              <a:t>Step 3: Run </a:t>
            </a:r>
            <a:r>
              <a:rPr lang="en-US" dirty="0" err="1" smtClean="0"/>
              <a:t>CodeGen_LEMV.m</a:t>
            </a:r>
            <a:r>
              <a:rPr lang="en-US" dirty="0" smtClean="0"/>
              <a:t> to write and compile all the code check files.  Note that a ‘</a:t>
            </a:r>
            <a:r>
              <a:rPr lang="en-US" dirty="0" err="1" smtClean="0"/>
              <a:t>CodeCheck</a:t>
            </a:r>
            <a:r>
              <a:rPr lang="en-US" dirty="0" smtClean="0"/>
              <a:t>_&lt;Block&gt;.exe’ is created</a:t>
            </a:r>
          </a:p>
          <a:p>
            <a:pPr lvl="1"/>
            <a:r>
              <a:rPr lang="en-US" dirty="0" smtClean="0"/>
              <a:t>Step 4: Use the auto-created ‘</a:t>
            </a:r>
            <a:r>
              <a:rPr lang="en-US" dirty="0" err="1" smtClean="0"/>
              <a:t>Verify_CodeCheck</a:t>
            </a:r>
            <a:r>
              <a:rPr lang="en-US" dirty="0" smtClean="0"/>
              <a:t>_&lt;Block&gt;.m’ script to run the .exe at all test cases recorded in Step 2.  Outputs will be recorded to .</a:t>
            </a:r>
            <a:r>
              <a:rPr lang="en-US" dirty="0" err="1" smtClean="0"/>
              <a:t>csv</a:t>
            </a:r>
            <a:r>
              <a:rPr lang="en-US" dirty="0" smtClean="0"/>
              <a:t>, then parsed to </a:t>
            </a:r>
            <a:r>
              <a:rPr lang="en-US" dirty="0" err="1" smtClean="0"/>
              <a:t>timeseries</a:t>
            </a:r>
            <a:r>
              <a:rPr lang="en-US" dirty="0" smtClean="0"/>
              <a:t>, and plotted/compared against the same outputs from Simulink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2223" y="1108312"/>
            <a:ext cx="4163677" cy="218733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3350" y="3421380"/>
            <a:ext cx="5028571" cy="2990849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20333" t="14532" r="2146" b="24034"/>
          <a:stretch>
            <a:fillRect/>
          </a:stretch>
        </p:blipFill>
        <p:spPr bwMode="auto">
          <a:xfrm>
            <a:off x="114300" y="3358515"/>
            <a:ext cx="3757000" cy="213931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5181601"/>
            <a:ext cx="2222183" cy="132489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543675" y="1028700"/>
            <a:ext cx="2447926" cy="46166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Simulink Simulation with Block to be Coded and I/O Data Recorders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6999" y="6372225"/>
            <a:ext cx="2447926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CodeCheck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Toolbox Flow Diagram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74" y="5301615"/>
            <a:ext cx="1352551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Comparison Plots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749" y="5991225"/>
            <a:ext cx="1352551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Master Check Log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299960" y="3116580"/>
            <a:ext cx="586740" cy="426720"/>
          </a:xfrm>
          <a:custGeom>
            <a:avLst/>
            <a:gdLst>
              <a:gd name="connsiteX0" fmla="*/ 0 w 586740"/>
              <a:gd name="connsiteY0" fmla="*/ 0 h 426720"/>
              <a:gd name="connsiteX1" fmla="*/ 175260 w 586740"/>
              <a:gd name="connsiteY1" fmla="*/ 274320 h 426720"/>
              <a:gd name="connsiteX2" fmla="*/ 586740 w 586740"/>
              <a:gd name="connsiteY2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40" h="426720">
                <a:moveTo>
                  <a:pt x="0" y="0"/>
                </a:moveTo>
                <a:cubicBezTo>
                  <a:pt x="38735" y="101600"/>
                  <a:pt x="77470" y="203200"/>
                  <a:pt x="175260" y="274320"/>
                </a:cubicBezTo>
                <a:cubicBezTo>
                  <a:pt x="273050" y="345440"/>
                  <a:pt x="429895" y="386080"/>
                  <a:pt x="586740" y="426720"/>
                </a:cubicBezTo>
              </a:path>
            </a:pathLst>
          </a:cu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695700" y="4640580"/>
            <a:ext cx="609600" cy="1211580"/>
          </a:xfrm>
          <a:custGeom>
            <a:avLst/>
            <a:gdLst>
              <a:gd name="connsiteX0" fmla="*/ 609600 w 609600"/>
              <a:gd name="connsiteY0" fmla="*/ 1211580 h 1211580"/>
              <a:gd name="connsiteX1" fmla="*/ 365760 w 609600"/>
              <a:gd name="connsiteY1" fmla="*/ 1013460 h 1211580"/>
              <a:gd name="connsiteX2" fmla="*/ 160020 w 609600"/>
              <a:gd name="connsiteY2" fmla="*/ 259080 h 1211580"/>
              <a:gd name="connsiteX3" fmla="*/ 0 w 609600"/>
              <a:gd name="connsiteY3" fmla="*/ 0 h 121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211580">
                <a:moveTo>
                  <a:pt x="609600" y="1211580"/>
                </a:moveTo>
                <a:cubicBezTo>
                  <a:pt x="525145" y="1191895"/>
                  <a:pt x="440690" y="1172210"/>
                  <a:pt x="365760" y="1013460"/>
                </a:cubicBezTo>
                <a:cubicBezTo>
                  <a:pt x="290830" y="854710"/>
                  <a:pt x="220980" y="427990"/>
                  <a:pt x="160020" y="259080"/>
                </a:cubicBezTo>
                <a:cubicBezTo>
                  <a:pt x="99060" y="90170"/>
                  <a:pt x="49530" y="45085"/>
                  <a:pt x="0" y="0"/>
                </a:cubicBezTo>
              </a:path>
            </a:pathLst>
          </a:cu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436620" y="5943600"/>
            <a:ext cx="868680" cy="63500"/>
          </a:xfrm>
          <a:custGeom>
            <a:avLst/>
            <a:gdLst>
              <a:gd name="connsiteX0" fmla="*/ 868680 w 868680"/>
              <a:gd name="connsiteY0" fmla="*/ 0 h 63500"/>
              <a:gd name="connsiteX1" fmla="*/ 586740 w 868680"/>
              <a:gd name="connsiteY1" fmla="*/ 60960 h 63500"/>
              <a:gd name="connsiteX2" fmla="*/ 0 w 868680"/>
              <a:gd name="connsiteY2" fmla="*/ 1524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680" h="63500">
                <a:moveTo>
                  <a:pt x="868680" y="0"/>
                </a:moveTo>
                <a:cubicBezTo>
                  <a:pt x="800100" y="29210"/>
                  <a:pt x="731520" y="58420"/>
                  <a:pt x="586740" y="60960"/>
                </a:cubicBezTo>
                <a:cubicBezTo>
                  <a:pt x="441960" y="63500"/>
                  <a:pt x="220980" y="39370"/>
                  <a:pt x="0" y="15240"/>
                </a:cubicBezTo>
              </a:path>
            </a:pathLst>
          </a:cu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2900" y="5086350"/>
            <a:ext cx="3486151" cy="120032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Note that it is up to the user to develop their own script for population the other test cases.  </a:t>
            </a:r>
          </a:p>
          <a:p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For LEMV, one such script has already been developed. See ‘</a:t>
            </a:r>
            <a:r>
              <a:rPr lang="en-US" sz="1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Run_GNC_Tests.m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’.  Note ‘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Run_GNC_Tests.m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’ calls ‘</a:t>
            </a:r>
            <a:r>
              <a:rPr lang="en-US" sz="1200" dirty="0" err="1" smtClean="0"/>
              <a:t>BuildCodeCheckFiles.m</a:t>
            </a:r>
            <a:r>
              <a:rPr lang="en-US" sz="1200" dirty="0" smtClean="0"/>
              <a:t>’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V&amp;V</a:t>
            </a:r>
            <a:br>
              <a:rPr lang="en-US" dirty="0" smtClean="0"/>
            </a:br>
            <a:r>
              <a:rPr lang="en-US" sz="2000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0131"/>
            <a:ext cx="8382000" cy="883920"/>
          </a:xfrm>
        </p:spPr>
        <p:txBody>
          <a:bodyPr/>
          <a:lstStyle/>
          <a:p>
            <a:r>
              <a:rPr lang="en-US" dirty="0" err="1" smtClean="0"/>
              <a:t>Write_CodeCheck_Harness.m</a:t>
            </a:r>
            <a:r>
              <a:rPr lang="en-US" dirty="0" smtClean="0"/>
              <a:t> will build a master folder for each component in the ‘</a:t>
            </a:r>
            <a:r>
              <a:rPr lang="en-US" dirty="0" err="1" smtClean="0"/>
              <a:t>SimSetup.RootFolder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5274" y="1884003"/>
            <a:ext cx="4476751" cy="457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2571750"/>
            <a:ext cx="3533775" cy="46166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Files written by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Write_CodeCheck_Harness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support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functions.m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762375" y="2609850"/>
            <a:ext cx="428625" cy="1927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0076" y="3343275"/>
            <a:ext cx="3295650" cy="120032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Write_CodeCheck_Verify.m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Establishes ‘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TestCases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’ folder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Writes ‘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NullDefault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’ inputs so executable and subsequent scripts can be tested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Writes the main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Verify_CodeCheck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_&lt;Block&gt;.m 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47975" y="2800350"/>
            <a:ext cx="1343025" cy="857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76575" y="2838450"/>
            <a:ext cx="1209675" cy="9048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3009901" y="4791074"/>
            <a:ext cx="1638299" cy="87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2771776" y="3514728"/>
            <a:ext cx="1933574" cy="128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V&amp;V</a:t>
            </a:r>
            <a:br>
              <a:rPr lang="en-US" dirty="0" smtClean="0"/>
            </a:br>
            <a:r>
              <a:rPr lang="en-US" sz="2000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043941"/>
            <a:ext cx="5619750" cy="293751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CodeCheck.exe reads in inputs from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One .txt file per input port</a:t>
            </a:r>
          </a:p>
          <a:p>
            <a:pPr lvl="1"/>
            <a:r>
              <a:rPr lang="en-US" dirty="0" smtClean="0"/>
              <a:t>File must include time as its first element</a:t>
            </a:r>
          </a:p>
          <a:p>
            <a:pPr lvl="1"/>
            <a:r>
              <a:rPr lang="en-US" dirty="0" smtClean="0"/>
              <a:t>CSA Library ‘ts2csv’ will format data properly</a:t>
            </a:r>
          </a:p>
          <a:p>
            <a:r>
              <a:rPr lang="en-US" dirty="0" smtClean="0"/>
              <a:t>CodeCheck.exe writes outputs to .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One .txt file per output port</a:t>
            </a:r>
          </a:p>
          <a:p>
            <a:pPr lvl="1"/>
            <a:r>
              <a:rPr lang="en-US" dirty="0" smtClean="0"/>
              <a:t>File will include time as its first element</a:t>
            </a:r>
          </a:p>
          <a:p>
            <a:r>
              <a:rPr lang="en-US" dirty="0" smtClean="0"/>
              <a:t>LEMV users should be able to run ‘</a:t>
            </a:r>
            <a:r>
              <a:rPr lang="en-US" b="1" dirty="0" err="1" smtClean="0">
                <a:solidFill>
                  <a:srgbClr val="00B050"/>
                </a:solidFill>
              </a:rPr>
              <a:t>BuildCodeCheckFiles.m</a:t>
            </a:r>
            <a:r>
              <a:rPr lang="en-US" dirty="0" smtClean="0"/>
              <a:t>’ to build all necessary .</a:t>
            </a:r>
            <a:r>
              <a:rPr lang="en-US" dirty="0" err="1" smtClean="0"/>
              <a:t>csv</a:t>
            </a:r>
            <a:r>
              <a:rPr lang="en-US" dirty="0" smtClean="0"/>
              <a:t> files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NORTHROP GRUMMAN PRIVATE / PROPRIETARY LEVEL I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5650" y="1161146"/>
            <a:ext cx="3051175" cy="334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25" y="4171950"/>
            <a:ext cx="8969375" cy="176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295275" y="4591050"/>
            <a:ext cx="1123950" cy="12763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8775" y="5905500"/>
            <a:ext cx="246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#1 	#2	#3…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825" y="5895975"/>
            <a:ext cx="632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Time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400" y="5972175"/>
            <a:ext cx="466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Example: 8</a:t>
            </a:r>
            <a:r>
              <a:rPr lang="en-US" sz="16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Bus element member, ‘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TotalPowerCmd_hp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’ maps to the 9</a:t>
            </a:r>
            <a:r>
              <a:rPr lang="en-US" sz="16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.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csv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column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5550" y="2828925"/>
            <a:ext cx="1943100" cy="2095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743824" y="4657725"/>
            <a:ext cx="1076325" cy="11430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4" idx="2"/>
          </p:cNvCxnSpPr>
          <p:nvPr/>
        </p:nvCxnSpPr>
        <p:spPr>
          <a:xfrm flipV="1">
            <a:off x="7724775" y="5800725"/>
            <a:ext cx="557212" cy="3905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 rot="16200000" flipV="1">
            <a:off x="5934075" y="4381500"/>
            <a:ext cx="3143250" cy="457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3/6/2008 12:03:03 PM&quot;&gt;&lt;Slide id=&quot;335&quot; dur=&quot;.609375&quot;/&gt;&lt;Slide id=&quot;337&quot; dur=&quot;13.53516&quot;/&gt;&lt;Slide id=&quot;335&quot; dur=&quot;.765625&quot;/&gt;&lt;Slide id=&quot;337&quot; dur=&quot;4.699219&quot;/&gt;&lt;Slide id=&quot;312&quot; dur=&quot;2.902344&quot;/&gt;&lt;Slide id=&quot;313&quot; dur=&quot;7.195313&quot;/&gt;&lt;Slide id=&quot;316&quot; dur=&quot;10.69141&quot;/&gt;&lt;Slide id=&quot;317&quot; dur=&quot;1.734375&quot;/&gt;&lt;Slide id=&quot;336&quot; dur=&quot;1.703125&quot;/&gt;&lt;Slide id=&quot;338&quot; dur=&quot;1&quot;/&gt;&lt;/Timings&gt;&lt;/WMTools&gt;"/>
</p:tagLst>
</file>

<file path=ppt/theme/theme1.xml><?xml version="1.0" encoding="utf-8"?>
<a:theme xmlns:a="http://schemas.openxmlformats.org/drawingml/2006/main" name="Component_Documentation_Template_052810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DAA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B6D2"/>
      </a:accent5>
      <a:accent6>
        <a:srgbClr val="B90000"/>
      </a:accent6>
      <a:hlink>
        <a:srgbClr val="4FAFFF"/>
      </a:hlink>
      <a:folHlink>
        <a:srgbClr val="009600"/>
      </a:folHlink>
    </a:clrScheme>
    <a:fontScheme name="Default Desig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160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DAA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B6D2"/>
        </a:accent5>
        <a:accent6>
          <a:srgbClr val="B90000"/>
        </a:accent6>
        <a:hlink>
          <a:srgbClr val="4FAF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DAA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B6D2"/>
        </a:accent5>
        <a:accent6>
          <a:srgbClr val="B90000"/>
        </a:accent6>
        <a:hlink>
          <a:srgbClr val="4FAFFF"/>
        </a:hlink>
        <a:folHlink>
          <a:srgbClr val="009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Component_Documentation_Template_052810</Template>
  <TotalTime>3736</TotalTime>
  <Words>2552</Words>
  <Application>Microsoft Office PowerPoint</Application>
  <PresentationFormat>On-screen Show (4:3)</PresentationFormat>
  <Paragraphs>365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Component_Documentation_Template_052810</vt:lpstr>
      <vt:lpstr>RTCF Code Generation  and V&amp;V Notes</vt:lpstr>
      <vt:lpstr>Contents</vt:lpstr>
      <vt:lpstr>Code Generation V&amp;V: Prerequisites</vt:lpstr>
      <vt:lpstr>Slide 4</vt:lpstr>
      <vt:lpstr>Code Generation V&amp;V</vt:lpstr>
      <vt:lpstr>Code Generation V&amp;V</vt:lpstr>
      <vt:lpstr>Code Generation V&amp;V</vt:lpstr>
      <vt:lpstr>Code Generation V&amp;V Notes</vt:lpstr>
      <vt:lpstr>Code Generation V&amp;V Notes</vt:lpstr>
      <vt:lpstr>Code Generation V&amp;V Notes</vt:lpstr>
      <vt:lpstr>Slide 11</vt:lpstr>
      <vt:lpstr>Retrieving LEMV Project from MKS</vt:lpstr>
      <vt:lpstr>Slide 13</vt:lpstr>
      <vt:lpstr>How RTCF Works Folder Structure</vt:lpstr>
      <vt:lpstr>Slide 15</vt:lpstr>
      <vt:lpstr>How RTCF Works</vt:lpstr>
      <vt:lpstr>How RTCF Works Step 1: Create the RTCF Objects</vt:lpstr>
      <vt:lpstr>How RTCF Works Step 2: Connecting Components</vt:lpstr>
      <vt:lpstr>How RTCF Works Step 3: TestCase Initialization</vt:lpstr>
      <vt:lpstr>How RTCF Works Step 4: Turning on DataRecorders</vt:lpstr>
      <vt:lpstr>How RTCF Works Step 5: Running an RTCF Sim</vt:lpstr>
      <vt:lpstr>How RTCF Works Known RTCF Error Messages and what they really mean…</vt:lpstr>
      <vt:lpstr>How RTCF Works Step 6: DataRecorder Output</vt:lpstr>
      <vt:lpstr>How RTCF Works Step 7: Viewing the Simulation as it Runs</vt:lpstr>
      <vt:lpstr>How to Set Up your PC for Code Checking</vt:lpstr>
      <vt:lpstr>How to Set Up your PC for Code Checking</vt:lpstr>
      <vt:lpstr>Slide 27</vt:lpstr>
      <vt:lpstr>Slide 28</vt:lpstr>
      <vt:lpstr>Verification of Autocode Status CodeCheck Toolbox</vt:lpstr>
      <vt:lpstr>MATLAB / RTCF Datatypes</vt:lpstr>
      <vt:lpstr>Overview of CSA RTCF Utilities How going from Simulink to RTCF is now a 2 step process</vt:lpstr>
      <vt:lpstr>Overview of CSA RTCF Utilities Benefits of CSA Approach</vt:lpstr>
    </vt:vector>
  </TitlesOfParts>
  <Company>Northrop Grumman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Documentation</dc:title>
  <dc:creator>sufanmi</dc:creator>
  <cp:lastModifiedBy>sufanmi</cp:lastModifiedBy>
  <cp:revision>330</cp:revision>
  <dcterms:created xsi:type="dcterms:W3CDTF">2010-07-09T16:36:07Z</dcterms:created>
  <dcterms:modified xsi:type="dcterms:W3CDTF">2011-08-10T01:50:29Z</dcterms:modified>
</cp:coreProperties>
</file>