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9" r:id="rId2"/>
    <p:sldId id="362" r:id="rId3"/>
    <p:sldId id="346" r:id="rId4"/>
    <p:sldId id="360" r:id="rId5"/>
    <p:sldId id="363" r:id="rId6"/>
    <p:sldId id="354" r:id="rId7"/>
    <p:sldId id="348" r:id="rId8"/>
    <p:sldId id="361" r:id="rId9"/>
    <p:sldId id="34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75F6D"/>
    <a:srgbClr val="FF9933"/>
    <a:srgbClr val="005DAA"/>
    <a:srgbClr val="5DAA00"/>
    <a:srgbClr val="4FAFFF"/>
    <a:srgbClr val="0099FF"/>
    <a:srgbClr val="CCECFF"/>
    <a:srgbClr val="99CC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9248" autoAdjust="0"/>
    <p:restoredTop sz="97959" autoAdjust="0"/>
  </p:normalViewPr>
  <p:slideViewPr>
    <p:cSldViewPr snapToGrid="0">
      <p:cViewPr varScale="1">
        <p:scale>
          <a:sx n="106" d="100"/>
          <a:sy n="106" d="100"/>
        </p:scale>
        <p:origin x="-234" y="-90"/>
      </p:cViewPr>
      <p:guideLst>
        <p:guide orient="horz" pos="2159"/>
        <p:guide pos="53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2B205D-311F-449C-BC2F-DB011333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nada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80031" y="6657945"/>
            <a:ext cx="4057521" cy="200055"/>
          </a:xfrm>
        </p:spPr>
        <p:txBody>
          <a:bodyPr wrap="square" anchor="b" anchorCtr="0">
            <a:spAutoFit/>
          </a:bodyPr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25" name="Title 4"/>
          <p:cNvSpPr>
            <a:spLocks noGrp="1"/>
          </p:cNvSpPr>
          <p:nvPr>
            <p:ph type="ctrTitle" hasCustomPrompt="1"/>
          </p:nvPr>
        </p:nvSpPr>
        <p:spPr>
          <a:xfrm>
            <a:off x="2305050" y="1927860"/>
            <a:ext cx="6385730" cy="1219200"/>
          </a:xfrm>
        </p:spPr>
        <p:txBody>
          <a:bodyPr tIns="457200" bIns="548640"/>
          <a:lstStyle>
            <a:lvl1pPr algn="r">
              <a:defRPr sz="2800" b="1" spc="4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Title, Font: Arial Bold 28pt.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4" hasCustomPrompt="1"/>
          </p:nvPr>
        </p:nvSpPr>
        <p:spPr>
          <a:xfrm>
            <a:off x="3718947" y="4030729"/>
            <a:ext cx="4968114" cy="457200"/>
          </a:xfrm>
        </p:spPr>
        <p:txBody>
          <a:bodyPr wrap="none" tIns="0"/>
          <a:lstStyle>
            <a:lvl1pPr algn="r"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 smtClean="0"/>
              <a:t>Meeting date(s), Arial 20pt.</a:t>
            </a:r>
            <a:endParaRPr lang="en-US" dirty="0"/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3719477" y="5038996"/>
            <a:ext cx="4972728" cy="457200"/>
          </a:xfrm>
        </p:spPr>
        <p:txBody>
          <a:bodyPr wrap="none" bIns="18288" anchor="b" anchorCtr="0"/>
          <a:lstStyle>
            <a:lvl1pPr algn="r">
              <a:buNone/>
              <a:defRPr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Speaker’s name, Arial 20pt.</a:t>
            </a:r>
            <a:endParaRPr lang="en-US" dirty="0"/>
          </a:p>
        </p:txBody>
      </p:sp>
      <p:sp>
        <p:nvSpPr>
          <p:cNvPr id="42" name="Text Placeholder 40"/>
          <p:cNvSpPr>
            <a:spLocks noGrp="1"/>
          </p:cNvSpPr>
          <p:nvPr>
            <p:ph type="body" sz="quarter" idx="16" hasCustomPrompt="1"/>
          </p:nvPr>
        </p:nvSpPr>
        <p:spPr>
          <a:xfrm>
            <a:off x="3719477" y="5539740"/>
            <a:ext cx="4972726" cy="381000"/>
          </a:xfrm>
        </p:spPr>
        <p:txBody>
          <a:bodyPr wrap="none" tIns="0" bIns="438912">
            <a:noAutofit/>
          </a:bodyPr>
          <a:lstStyle>
            <a:lvl1pPr algn="r"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n-US" dirty="0" smtClean="0"/>
              <a:t>Speaker’s title, Arial 16pt.</a:t>
            </a:r>
            <a:endParaRPr lang="en-US" dirty="0"/>
          </a:p>
        </p:txBody>
      </p:sp>
      <p:sp>
        <p:nvSpPr>
          <p:cNvPr id="45" name="Text Placeholder 43"/>
          <p:cNvSpPr>
            <a:spLocks noGrp="1"/>
          </p:cNvSpPr>
          <p:nvPr>
            <p:ph type="body" sz="quarter" idx="17" hasCustomPrompt="1"/>
          </p:nvPr>
        </p:nvSpPr>
        <p:spPr>
          <a:xfrm>
            <a:off x="2293034" y="3528060"/>
            <a:ext cx="6394816" cy="457200"/>
          </a:xfrm>
        </p:spPr>
        <p:txBody>
          <a:bodyPr wrap="square" anchor="ctr" anchorCtr="0">
            <a:noAutofit/>
          </a:bodyPr>
          <a:lstStyle>
            <a:lvl1pPr algn="r">
              <a:buNone/>
              <a:defRPr sz="2400" b="1" spc="2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Sub-title, Arial Bold 24pt.</a:t>
            </a:r>
            <a:endParaRPr lang="en-US" dirty="0"/>
          </a:p>
        </p:txBody>
      </p:sp>
      <p:pic>
        <p:nvPicPr>
          <p:cNvPr id="22" name="Picture 93" descr="noc_logo blue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12963" y="623089"/>
            <a:ext cx="2382644" cy="41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02080"/>
            <a:ext cx="8382000" cy="452433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FC63E-F8D9-44BB-A462-AC735E845F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545" y="1402289"/>
            <a:ext cx="4038600" cy="4525963"/>
          </a:xfrm>
        </p:spPr>
        <p:txBody>
          <a:bodyPr/>
          <a:lstStyle>
            <a:lvl1pPr>
              <a:spcBef>
                <a:spcPts val="2400"/>
              </a:spcBef>
              <a:defRPr sz="2000"/>
            </a:lvl1pPr>
            <a:lvl2pPr>
              <a:spcBef>
                <a:spcPts val="600"/>
              </a:spcBef>
              <a:defRPr sz="16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D4B03-E339-4C9D-AC39-0BD7C921B5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sert Section 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nada.jp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F33A-8A61-4937-A58C-46521EFFC1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87065" y="6657945"/>
            <a:ext cx="4057521" cy="200055"/>
          </a:xfrm>
        </p:spPr>
        <p:txBody>
          <a:bodyPr wrap="square"/>
          <a:lstStyle>
            <a:lvl1pPr algn="r">
              <a:defRPr/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49488" y="3013502"/>
            <a:ext cx="4645025" cy="830997"/>
          </a:xfrm>
        </p:spPr>
        <p:txBody>
          <a:bodyPr anchor="ctr" anchorCtr="1">
            <a:spAutoFit/>
          </a:bodyPr>
          <a:lstStyle>
            <a:lvl1pPr algn="ctr">
              <a:buNone/>
              <a:defRPr sz="4800"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c_backgroundD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ct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02080"/>
            <a:ext cx="8389034" cy="452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661150"/>
            <a:ext cx="18288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3" name="Rectangle 8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411" y="6477000"/>
            <a:ext cx="400378" cy="29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3" tIns="48326" rIns="96653" bIns="48326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8E41F33A-8A61-4937-A58C-46521EFFC1C2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31" name="Picture 109" descr="noc_logo blue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7146925" y="381000"/>
            <a:ext cx="1768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algn="r">
              <a:defRPr sz="700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007663"/>
            <a:ext cx="9144000" cy="45719"/>
          </a:xfrm>
          <a:prstGeom prst="rect">
            <a:avLst/>
          </a:prstGeom>
          <a:solidFill>
            <a:srgbClr val="005D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3" r:id="rId4"/>
    <p:sldLayoutId id="2147483672" r:id="rId5"/>
    <p:sldLayoutId id="214748366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Tahoma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ts val="24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7438" indent="-173038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41463" indent="-169863" algn="l" rtl="0" eaLnBrk="1" fontAlgn="base" hangingPunct="1">
        <a:spcBef>
          <a:spcPts val="6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1838" indent="-173038" algn="l" rtl="0" eaLnBrk="1" fontAlgn="base" hangingPunct="1">
        <a:spcBef>
          <a:spcPts val="6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Simulink</a:t>
            </a:r>
            <a:r>
              <a:rPr lang="en-US" dirty="0" smtClean="0"/>
              <a:t> Block&gt; Documentation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&lt;Submission Date&gt;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&lt;Your Title&gt;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Common Simulation Architecture (CSA)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1173480"/>
            <a:ext cx="8991600" cy="526542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These charts document the Common Simulation Architecture’s </a:t>
            </a:r>
            <a:r>
              <a:rPr lang="en-US" dirty="0" err="1" smtClean="0"/>
              <a:t>Simulink</a:t>
            </a:r>
            <a:r>
              <a:rPr lang="en-US" dirty="0" smtClean="0"/>
              <a:t> Block </a:t>
            </a:r>
            <a:r>
              <a:rPr lang="en-US" b="1" dirty="0" smtClean="0"/>
              <a:t>&lt;</a:t>
            </a:r>
            <a:r>
              <a:rPr lang="en-US" i="1" dirty="0" err="1" smtClean="0"/>
              <a:t>Simulink</a:t>
            </a:r>
            <a:r>
              <a:rPr lang="en-US" i="1" dirty="0" smtClean="0"/>
              <a:t> Block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Block Path: &lt;Enter Relative Path to block in </a:t>
            </a:r>
            <a:r>
              <a:rPr lang="en-US" dirty="0" err="1" smtClean="0"/>
              <a:t>CSA_Library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Acronyms and Documentation Formatting</a:t>
            </a:r>
          </a:p>
          <a:p>
            <a:r>
              <a:rPr lang="en-US" dirty="0" smtClean="0"/>
              <a:t>Block Overview</a:t>
            </a:r>
          </a:p>
          <a:p>
            <a:r>
              <a:rPr lang="en-US" dirty="0" smtClean="0"/>
              <a:t>Verification Folder Details</a:t>
            </a:r>
          </a:p>
          <a:p>
            <a:r>
              <a:rPr lang="en-US" dirty="0" smtClean="0"/>
              <a:t>Reference Data</a:t>
            </a:r>
          </a:p>
          <a:p>
            <a:r>
              <a:rPr lang="en-US" dirty="0" smtClean="0"/>
              <a:t>Validate &amp; Test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Acronyms and Documentation Formatting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04800" y="1154430"/>
            <a:ext cx="8382000" cy="452433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Documentation formatting</a:t>
            </a:r>
          </a:p>
          <a:p>
            <a:pPr lvl="1"/>
            <a:r>
              <a:rPr lang="en-US" b="1" dirty="0" smtClean="0"/>
              <a:t>MATLAB Scripts / Functions </a:t>
            </a:r>
            <a:r>
              <a:rPr lang="en-US" dirty="0" smtClean="0"/>
              <a:t>		- bold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MATLAB Workspace Variables </a:t>
            </a:r>
            <a:r>
              <a:rPr lang="en-US" dirty="0" smtClean="0"/>
              <a:t>	- Courier New Font</a:t>
            </a:r>
          </a:p>
          <a:p>
            <a:pPr lvl="1"/>
            <a:r>
              <a:rPr lang="en-US" i="1" dirty="0" smtClean="0"/>
              <a:t>Simulink Subsystem Blocks </a:t>
            </a:r>
            <a:r>
              <a:rPr lang="en-US" dirty="0" smtClean="0"/>
              <a:t>		- Italic</a:t>
            </a:r>
          </a:p>
          <a:p>
            <a:pPr lvl="1"/>
            <a:r>
              <a:rPr lang="en-US" u="sng" dirty="0" smtClean="0"/>
              <a:t>External Documents </a:t>
            </a:r>
            <a:r>
              <a:rPr lang="en-US" dirty="0" smtClean="0"/>
              <a:t>			- Underline</a:t>
            </a:r>
          </a:p>
          <a:p>
            <a:r>
              <a:rPr lang="en-US" dirty="0" smtClean="0"/>
              <a:t>Acronyms shall be clearly 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3344" y="3589374"/>
          <a:ext cx="5990856" cy="27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54"/>
                <a:gridCol w="4583702"/>
              </a:tblGrid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Acronym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Configuration Management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Community of Practice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 Modeling Object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smtClean="0"/>
                        <a:t>CoSMO’d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</a:t>
                      </a:r>
                      <a:r>
                        <a:rPr lang="en-US" sz="1100" baseline="0" dirty="0" smtClean="0"/>
                        <a:t> of creating a CoSMO and all associated documentation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CSA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Common Simulation</a:t>
                      </a:r>
                      <a:r>
                        <a:rPr lang="en-US" sz="1100" baseline="0" dirty="0" smtClean="0"/>
                        <a:t> Architecture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GNC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Guidance, Navigation, &amp; Control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I/O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Input</a:t>
                      </a:r>
                      <a:r>
                        <a:rPr lang="en-US" sz="1100" baseline="0" dirty="0" smtClean="0"/>
                        <a:t> / Output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RTCF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Real-Time</a:t>
                      </a:r>
                      <a:r>
                        <a:rPr lang="en-US" sz="1100" baseline="0" dirty="0" smtClean="0"/>
                        <a:t> Component Framework</a:t>
                      </a:r>
                      <a:endParaRPr lang="en-US" sz="1100" dirty="0"/>
                    </a:p>
                  </a:txBody>
                  <a:tcPr/>
                </a:tc>
              </a:tr>
              <a:tr h="2728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NGC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Northrop Grumman Corporation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251" y="605878"/>
            <a:ext cx="4162994" cy="6003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Simulink</a:t>
            </a:r>
            <a:r>
              <a:rPr lang="en-US" dirty="0" smtClean="0"/>
              <a:t> Block&gt;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050" y="3221061"/>
            <a:ext cx="605365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Screen Shot of Block’s help as it exists in the Doc block within the component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058" y="1315385"/>
            <a:ext cx="8460486" cy="516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TEST_&lt;</a:t>
            </a:r>
            <a:r>
              <a:rPr lang="en-US" dirty="0" err="1" smtClean="0"/>
              <a:t>Simulink</a:t>
            </a:r>
            <a:r>
              <a:rPr lang="en-US" dirty="0" smtClean="0"/>
              <a:t> Block&gt;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52147" y="1160003"/>
            <a:ext cx="6053653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Screen Shot of Unit Test for the Block with port dimensions and data type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0447" y="5708695"/>
            <a:ext cx="400705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ViewValues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in TEST_&lt;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Simulink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Block&gt;.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mdl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Model Callbacks</a:t>
            </a:r>
          </a:p>
          <a:p>
            <a:pPr marL="0" lvl="2" algn="ctr"/>
            <a:r>
              <a:rPr lang="en-US" sz="800" dirty="0" err="1" smtClean="0"/>
              <a:t>ModelProperties</a:t>
            </a:r>
            <a:r>
              <a:rPr lang="en-US" sz="800" dirty="0" smtClean="0"/>
              <a:t> &gt; Callbacks &gt; </a:t>
            </a:r>
            <a:r>
              <a:rPr lang="en-US" sz="800" dirty="0" err="1" smtClean="0"/>
              <a:t>InitFcn</a:t>
            </a:r>
            <a:r>
              <a:rPr lang="en-US" sz="800" dirty="0" smtClean="0"/>
              <a:t> &gt; </a:t>
            </a:r>
            <a:r>
              <a:rPr lang="en-US" sz="800" i="1" dirty="0" smtClean="0"/>
              <a:t>if(exist('</a:t>
            </a:r>
            <a:r>
              <a:rPr lang="en-US" sz="800" i="1" dirty="0" err="1" smtClean="0"/>
              <a:t>ViewValues</a:t>
            </a:r>
            <a:r>
              <a:rPr lang="en-US" sz="800" i="1" dirty="0" smtClean="0"/>
              <a:t>')) </a:t>
            </a:r>
            <a:r>
              <a:rPr lang="en-US" sz="800" i="1" dirty="0" err="1" smtClean="0"/>
              <a:t>ViewValues</a:t>
            </a:r>
            <a:r>
              <a:rPr lang="en-US" sz="800" i="1" dirty="0" smtClean="0"/>
              <a:t>(1); end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rot="10800000">
            <a:off x="2259107" y="5522262"/>
            <a:ext cx="421341" cy="355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Simulink</a:t>
            </a:r>
            <a:r>
              <a:rPr lang="en-US" dirty="0" smtClean="0"/>
              <a:t> Block&gt;</a:t>
            </a:r>
            <a:br>
              <a:rPr lang="en-US" dirty="0" smtClean="0"/>
            </a:br>
            <a:r>
              <a:rPr lang="en-US" dirty="0" smtClean="0"/>
              <a:t>Verification Folder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5043" y="1324442"/>
          <a:ext cx="7292743" cy="485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410"/>
                <a:gridCol w="5153333"/>
              </a:tblGrid>
              <a:tr h="1413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Filename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/>
                </a:tc>
              </a:tr>
              <a:tr h="1413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</a:t>
                      </a:r>
                      <a:r>
                        <a:rPr lang="en-US" sz="1050" dirty="0" err="1" smtClean="0"/>
                        <a:t>Simulink</a:t>
                      </a:r>
                      <a:r>
                        <a:rPr lang="en-US" sz="1050" dirty="0" smtClean="0"/>
                        <a:t> block path&gt;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The block itself with appropriate</a:t>
                      </a:r>
                      <a:r>
                        <a:rPr lang="en-US" sz="1050" baseline="0" dirty="0" smtClean="0"/>
                        <a:t> internal documentation</a:t>
                      </a:r>
                      <a:endParaRPr lang="en-US" sz="1050" dirty="0"/>
                    </a:p>
                  </a:txBody>
                  <a:tcPr/>
                </a:tc>
              </a:tr>
              <a:tr h="411267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Test_&lt;Block Name&gt;.</a:t>
                      </a:r>
                      <a:r>
                        <a:rPr lang="en-US" sz="1050" dirty="0" err="1" smtClean="0"/>
                        <a:t>mdl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Script or</a:t>
                      </a:r>
                      <a:r>
                        <a:rPr lang="en-US" sz="1050" baseline="0" dirty="0" smtClean="0"/>
                        <a:t> function that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links to the library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can execute a sufficient number of tests for verification</a:t>
                      </a:r>
                      <a:endParaRPr lang="en-US" sz="1050" dirty="0"/>
                    </a:p>
                  </a:txBody>
                  <a:tcPr/>
                </a:tc>
              </a:tr>
              <a:tr h="5911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Driver_&lt;Block Name&gt;.m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Script or</a:t>
                      </a:r>
                      <a:r>
                        <a:rPr lang="en-US" sz="1050" baseline="0" dirty="0" smtClean="0"/>
                        <a:t> function that (if needed)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exercises (e.g. test drives) the block with different test inputs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compiles the results into tables or figures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baseline="0" dirty="0" smtClean="0"/>
                        <a:t> exports those results to a stand-alone file format (e.g. PowerPoint or Word)</a:t>
                      </a:r>
                      <a:endParaRPr lang="en-US" sz="1050" dirty="0"/>
                    </a:p>
                  </a:txBody>
                  <a:tcPr/>
                </a:tc>
              </a:tr>
              <a:tr h="59119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&lt;Block Name&gt; </a:t>
                      </a:r>
                      <a:r>
                        <a:rPr lang="en-US" sz="1050" dirty="0" err="1" smtClean="0"/>
                        <a:t>Documentation.x</a:t>
                      </a:r>
                      <a:endParaRPr lang="en-US" sz="1050" dirty="0" smtClean="0"/>
                    </a:p>
                    <a:p>
                      <a:r>
                        <a:rPr lang="en-US" sz="1050" dirty="0" smtClean="0"/>
                        <a:t> (.</a:t>
                      </a:r>
                      <a:r>
                        <a:rPr lang="en-US" sz="1050" dirty="0" err="1" smtClean="0"/>
                        <a:t>ppt</a:t>
                      </a:r>
                      <a:r>
                        <a:rPr lang="en-US" sz="1050" dirty="0" smtClean="0"/>
                        <a:t>, .doc,</a:t>
                      </a:r>
                      <a:r>
                        <a:rPr lang="en-US" sz="1050" baseline="0" dirty="0" smtClean="0"/>
                        <a:t> .txt, .rtf, etc.)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Main</a:t>
                      </a:r>
                      <a:r>
                        <a:rPr lang="en-US" sz="1050" baseline="0" dirty="0" smtClean="0"/>
                        <a:t> documentation for component (e.g. This Document). Contains information on: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 Description and Intended Use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 Source References and Data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 Inputs and Outputs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 Model Dependencies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050" dirty="0" smtClean="0"/>
                        <a:t> Test Procedures and Results</a:t>
                      </a:r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Components_SourceData.x</a:t>
                      </a:r>
                      <a:endParaRPr lang="en-US" sz="1100" dirty="0" smtClean="0"/>
                    </a:p>
                    <a:p>
                      <a:r>
                        <a:rPr lang="en-US" sz="1100" dirty="0" smtClean="0"/>
                        <a:t> (.</a:t>
                      </a:r>
                      <a:r>
                        <a:rPr lang="en-US" sz="1100" dirty="0" err="1" smtClean="0"/>
                        <a:t>xls</a:t>
                      </a:r>
                      <a:r>
                        <a:rPr lang="en-US" sz="1100" dirty="0" smtClean="0"/>
                        <a:t>,</a:t>
                      </a:r>
                      <a:r>
                        <a:rPr lang="en-US" sz="1100" baseline="0" dirty="0" smtClean="0"/>
                        <a:t> .</a:t>
                      </a:r>
                      <a:r>
                        <a:rPr lang="en-US" sz="1100" baseline="0" dirty="0" err="1" smtClean="0"/>
                        <a:t>csv</a:t>
                      </a:r>
                      <a:r>
                        <a:rPr lang="en-US" sz="1100" baseline="0" dirty="0" smtClean="0"/>
                        <a:t>, .txt, etc.)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Function’s raw, unaltered,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unformatted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source</a:t>
                      </a:r>
                      <a:r>
                        <a:rPr lang="en-US" sz="1100" baseline="0" dirty="0" smtClean="0"/>
                        <a:t> data</a:t>
                      </a:r>
                      <a:endParaRPr lang="en-US" sz="1100" dirty="0" smtClean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Build_ComponentData.m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Support script that reads in source data, formats it, and produces</a:t>
                      </a:r>
                      <a:r>
                        <a:rPr lang="en-US" sz="1100" baseline="0" dirty="0" smtClean="0"/>
                        <a:t> a single MATLAB workspace variable or structure saved as a .mat file</a:t>
                      </a:r>
                      <a:endParaRPr lang="en-US" sz="1100" dirty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ComponentData.mat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Output</a:t>
                      </a:r>
                      <a:r>
                        <a:rPr lang="en-US" sz="1100" baseline="0" dirty="0" smtClean="0"/>
                        <a:t> of Build_ComponentData.m</a:t>
                      </a:r>
                      <a:endParaRPr lang="en-US" sz="1100" dirty="0"/>
                    </a:p>
                  </a:txBody>
                  <a:tcPr/>
                </a:tc>
              </a:tr>
              <a:tr h="49881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Plot_ComponentData.m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Support script that plots the</a:t>
                      </a:r>
                      <a:r>
                        <a:rPr lang="en-US" sz="1100" baseline="0" dirty="0" smtClean="0"/>
                        <a:t> data within the .mat file, ensuring that the source data has been read in and formatted correctly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427597" y="4219842"/>
            <a:ext cx="7611229" cy="209194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61813" y="1282714"/>
            <a:ext cx="7611229" cy="292142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972820" y="1808546"/>
            <a:ext cx="1943306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Required for all blocks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1488" y="6113778"/>
            <a:ext cx="39102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For more complex blocks, include ALL source data files, build files, resultant .mat files, plotting routines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3240" y="6657945"/>
            <a:ext cx="4057521" cy="200055"/>
          </a:xfrm>
        </p:spPr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&lt;</a:t>
            </a:r>
            <a:r>
              <a:rPr lang="en-US" dirty="0" err="1" smtClean="0"/>
              <a:t>Simulink</a:t>
            </a:r>
            <a:r>
              <a:rPr lang="en-US" dirty="0" smtClean="0"/>
              <a:t> Block&gt;</a:t>
            </a:r>
            <a:br>
              <a:rPr lang="en-US" dirty="0" smtClean="0"/>
            </a:br>
            <a:r>
              <a:rPr lang="en-US" dirty="0" smtClean="0"/>
              <a:t>Reference Data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04800" y="1115201"/>
            <a:ext cx="8382000" cy="333129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List Reference Files and Programs (if applicable)</a:t>
            </a:r>
          </a:p>
          <a:p>
            <a:pPr lvl="1"/>
            <a:r>
              <a:rPr lang="en-US" dirty="0" smtClean="0"/>
              <a:t>Cite Excel tables, CSV files, textbooks</a:t>
            </a:r>
          </a:p>
          <a:p>
            <a:r>
              <a:rPr lang="en-US" dirty="0" smtClean="0"/>
              <a:t>Document equations used</a:t>
            </a:r>
          </a:p>
          <a:p>
            <a:pPr lvl="1"/>
            <a:r>
              <a:rPr lang="en-US" dirty="0" smtClean="0"/>
              <a:t>Use ‘Microsoft Equation’ if applicable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 initialization / build-up script</a:t>
            </a:r>
          </a:p>
          <a:p>
            <a:pPr lvl="1"/>
            <a:r>
              <a:rPr lang="en-US" dirty="0" smtClean="0"/>
              <a:t>Did data need to be loaded from an Excel or text file?</a:t>
            </a:r>
          </a:p>
          <a:p>
            <a:pPr lvl="1"/>
            <a:r>
              <a:rPr lang="en-US" dirty="0" smtClean="0"/>
              <a:t>What workspace variables were created?</a:t>
            </a:r>
          </a:p>
          <a:p>
            <a:pPr lvl="1"/>
            <a:r>
              <a:rPr lang="en-US" dirty="0" smtClean="0"/>
              <a:t>What does that structure look like?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75039" y="2260601"/>
          <a:ext cx="3218424" cy="455706"/>
        </p:xfrm>
        <a:graphic>
          <a:graphicData uri="http://schemas.openxmlformats.org/presentationml/2006/ole">
            <p:oleObj spid="_x0000_s1026" name="Equation" r:id="rId4" imgW="14349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Simulink</a:t>
            </a:r>
            <a:r>
              <a:rPr lang="en-US" dirty="0" smtClean="0"/>
              <a:t> Block&gt;</a:t>
            </a:r>
            <a:br>
              <a:rPr lang="en-US" dirty="0" smtClean="0"/>
            </a:br>
            <a:r>
              <a:rPr lang="en-US" dirty="0" smtClean="0"/>
              <a:t>Validation &amp;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3942"/>
            <a:ext cx="8382000" cy="5294174"/>
          </a:xfrm>
        </p:spPr>
        <p:txBody>
          <a:bodyPr>
            <a:normAutofit/>
          </a:bodyPr>
          <a:lstStyle/>
          <a:p>
            <a:r>
              <a:rPr lang="en-US" dirty="0" smtClean="0"/>
              <a:t>Name of Validation Script(s):</a:t>
            </a:r>
          </a:p>
          <a:p>
            <a:pPr lvl="1"/>
            <a:r>
              <a:rPr lang="en-US" dirty="0" smtClean="0"/>
              <a:t>Validation Check #1</a:t>
            </a:r>
          </a:p>
          <a:p>
            <a:pPr lvl="2"/>
            <a:r>
              <a:rPr lang="en-US" dirty="0" smtClean="0"/>
              <a:t>Test Input</a:t>
            </a:r>
          </a:p>
          <a:p>
            <a:pPr lvl="2"/>
            <a:r>
              <a:rPr lang="en-US" dirty="0" smtClean="0"/>
              <a:t>Expected Output</a:t>
            </a:r>
          </a:p>
          <a:p>
            <a:pPr lvl="1"/>
            <a:r>
              <a:rPr lang="en-US" dirty="0" smtClean="0"/>
              <a:t>Validation Check #2</a:t>
            </a:r>
          </a:p>
          <a:p>
            <a:pPr lvl="2"/>
            <a:r>
              <a:rPr lang="en-US" dirty="0" smtClean="0"/>
              <a:t>Test Input</a:t>
            </a:r>
          </a:p>
          <a:p>
            <a:pPr lvl="2"/>
            <a:r>
              <a:rPr lang="en-US" dirty="0" smtClean="0"/>
              <a:t>Expected Output</a:t>
            </a:r>
          </a:p>
          <a:p>
            <a:r>
              <a:rPr lang="en-US" dirty="0" smtClean="0"/>
              <a:t>Things to Consider</a:t>
            </a:r>
          </a:p>
          <a:p>
            <a:pPr lvl="1"/>
            <a:r>
              <a:rPr lang="en-US" dirty="0" smtClean="0"/>
              <a:t>How could a user break this block (intentionally or unintentionally)?</a:t>
            </a:r>
          </a:p>
          <a:p>
            <a:pPr lvl="1"/>
            <a:r>
              <a:rPr lang="en-US" dirty="0" smtClean="0"/>
              <a:t>Is there input/output error checking?  Is there divide by zero protection?</a:t>
            </a:r>
          </a:p>
          <a:p>
            <a:pPr lvl="1"/>
            <a:r>
              <a:rPr lang="en-US" dirty="0" smtClean="0"/>
              <a:t>Can the block be called with empty variables or strings (e.g. [ ] or ‘ ‘)?</a:t>
            </a:r>
          </a:p>
          <a:p>
            <a:pPr lvl="1"/>
            <a:r>
              <a:rPr lang="en-US" dirty="0" smtClean="0"/>
              <a:t>Is it code </a:t>
            </a:r>
            <a:r>
              <a:rPr lang="en-US" dirty="0" err="1" smtClean="0"/>
              <a:t>generatable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NORTHROP GRUMMAN PRIVATE / PROPRIETARY LEVEL I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4175" y="6217174"/>
            <a:ext cx="8342313" cy="418576"/>
          </a:xfrm>
          <a:prstGeom prst="rect">
            <a:avLst/>
          </a:prstGeom>
          <a:solidFill>
            <a:srgbClr val="005DAA"/>
          </a:solidFill>
          <a:ln w="9525" algn="ctr">
            <a:noFill/>
            <a:miter lim="800000"/>
            <a:headEnd/>
            <a:tailEnd/>
          </a:ln>
        </p:spPr>
        <p:txBody>
          <a:bodyPr wrap="square" bIns="64008" anchor="b" anchorCtr="0">
            <a:spAutoFit/>
          </a:bodyPr>
          <a:lstStyle/>
          <a:p>
            <a:pPr algn="ctr" defTabSz="865188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function’s complexity will dictate the amount of testing required.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700" y="2061602"/>
            <a:ext cx="50038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Insert as many slides as necessary with screen shots, plots, tables, etc. that prove that this function works as intended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3/6/2008 12:03:03 PM&quot;&gt;&lt;Slide id=&quot;335&quot; dur=&quot;.609375&quot;/&gt;&lt;Slide id=&quot;337&quot; dur=&quot;13.53516&quot;/&gt;&lt;Slide id=&quot;335&quot; dur=&quot;.765625&quot;/&gt;&lt;Slide id=&quot;337&quot; dur=&quot;4.699219&quot;/&gt;&lt;Slide id=&quot;312&quot; dur=&quot;2.902344&quot;/&gt;&lt;Slide id=&quot;313&quot; dur=&quot;7.195313&quot;/&gt;&lt;Slide id=&quot;316&quot; dur=&quot;10.69141&quot;/&gt;&lt;Slide id=&quot;317&quot; dur=&quot;1.734375&quot;/&gt;&lt;Slide id=&quot;336&quot; dur=&quot;1.703125&quot;/&gt;&lt;Slide id=&quot;338&quot; dur=&quot;1&quot;/&gt;&lt;/Timings&gt;&lt;/WMTools&gt;"/>
</p:tagLst>
</file>

<file path=ppt/theme/theme1.xml><?xml version="1.0" encoding="utf-8"?>
<a:theme xmlns:a="http://schemas.openxmlformats.org/drawingml/2006/main" name="Component_Documentation_Template_052810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AA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B6D2"/>
      </a:accent5>
      <a:accent6>
        <a:srgbClr val="B90000"/>
      </a:accent6>
      <a:hlink>
        <a:srgbClr val="4FAFFF"/>
      </a:hlink>
      <a:folHlink>
        <a:srgbClr val="009600"/>
      </a:folHlink>
    </a:clrScheme>
    <a:fontScheme name="Default Desig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160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AA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B6D2"/>
        </a:accent5>
        <a:accent6>
          <a:srgbClr val="B90000"/>
        </a:accent6>
        <a:hlink>
          <a:srgbClr val="4FAFFF"/>
        </a:hlink>
        <a:folHlink>
          <a:srgbClr val="009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Component_Documentation_Template_052810</Template>
  <TotalTime>516</TotalTime>
  <Words>678</Words>
  <Application>Microsoft Office PowerPoint</Application>
  <PresentationFormat>On-screen Show (4:3)</PresentationFormat>
  <Paragraphs>122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Component_Documentation_Template_052810</vt:lpstr>
      <vt:lpstr>Equation</vt:lpstr>
      <vt:lpstr>&lt;Simulink Block&gt; Documentation</vt:lpstr>
      <vt:lpstr>Contents</vt:lpstr>
      <vt:lpstr>Acronyms and Documentation Formatting</vt:lpstr>
      <vt:lpstr>&lt;Simulink Block&gt; Overview</vt:lpstr>
      <vt:lpstr>TEST_&lt;Simulink Block&gt; Overview</vt:lpstr>
      <vt:lpstr>&lt;Simulink Block&gt; Verification Folder Details</vt:lpstr>
      <vt:lpstr>&lt;Simulink Block&gt; Reference Data</vt:lpstr>
      <vt:lpstr>&lt;Simulink Block&gt; Validation &amp; Test Results</vt:lpstr>
      <vt:lpstr>Slide 9</vt:lpstr>
    </vt:vector>
  </TitlesOfParts>
  <Company>Northrop Grumman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Documentation</dc:title>
  <dc:creator>sufanmi</dc:creator>
  <cp:lastModifiedBy>healypa</cp:lastModifiedBy>
  <cp:revision>61</cp:revision>
  <dcterms:created xsi:type="dcterms:W3CDTF">2010-07-09T16:36:07Z</dcterms:created>
  <dcterms:modified xsi:type="dcterms:W3CDTF">2010-08-13T18:36:39Z</dcterms:modified>
</cp:coreProperties>
</file>