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45" r:id="rId2"/>
    <p:sldId id="347" r:id="rId3"/>
    <p:sldId id="312" r:id="rId4"/>
    <p:sldId id="337" r:id="rId5"/>
    <p:sldId id="339" r:id="rId6"/>
    <p:sldId id="344" r:id="rId7"/>
  </p:sldIdLst>
  <p:sldSz cx="9144000" cy="6858000" type="screen4x3"/>
  <p:notesSz cx="6858000" cy="9144000"/>
  <p:custDataLst>
    <p:tags r:id="rId9"/>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5DAA"/>
    <a:srgbClr val="003E6A"/>
    <a:srgbClr val="575F6D"/>
    <a:srgbClr val="FF9933"/>
    <a:srgbClr val="5DAA00"/>
    <a:srgbClr val="4FAFFF"/>
    <a:srgbClr val="0099FF"/>
    <a:srgbClr val="CCECFF"/>
    <a:srgbClr val="99CCFF"/>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9248" autoAdjust="0"/>
    <p:restoredTop sz="97959" autoAdjust="0"/>
  </p:normalViewPr>
  <p:slideViewPr>
    <p:cSldViewPr snapToGrid="0">
      <p:cViewPr>
        <p:scale>
          <a:sx n="125" d="100"/>
          <a:sy n="125" d="100"/>
        </p:scale>
        <p:origin x="-906" y="-546"/>
      </p:cViewPr>
      <p:guideLst>
        <p:guide orient="horz" pos="3132"/>
        <p:guide orient="horz" pos="3455"/>
        <p:guide orient="horz" pos="3530"/>
        <p:guide orient="horz" pos="3854"/>
        <p:guide orient="horz" pos="3921"/>
        <p:guide orient="horz" pos="4244"/>
        <p:guide orient="horz" pos="291"/>
        <p:guide pos="4507"/>
        <p:guide pos="555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79F54AE0-3AA3-4B12-A185-3C37FBDAA8E7}" type="slidenum">
              <a:rPr lang="en-US"/>
              <a:pPr/>
              <a:t>4</a:t>
            </a:fld>
            <a:endParaRPr 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20755429-F28D-4279-B6DC-5B2B28ABA6D0}" type="slidenum">
              <a:rPr lang="en-US"/>
              <a:pPr/>
              <a:t>5</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 2]">
    <p:spTree>
      <p:nvGrpSpPr>
        <p:cNvPr id="1" name=""/>
        <p:cNvGrpSpPr/>
        <p:nvPr/>
      </p:nvGrpSpPr>
      <p:grpSpPr>
        <a:xfrm>
          <a:off x="0" y="0"/>
          <a:ext cx="0" cy="0"/>
          <a:chOff x="0" y="0"/>
          <a:chExt cx="0" cy="0"/>
        </a:xfrm>
      </p:grpSpPr>
      <p:pic>
        <p:nvPicPr>
          <p:cNvPr id="11" name="Picture 10" descr="noc_performance_graphic[3].png"/>
          <p:cNvPicPr>
            <a:picLocks noChangeAspect="1"/>
          </p:cNvPicPr>
          <p:nvPr userDrawn="1"/>
        </p:nvPicPr>
        <p:blipFill>
          <a:blip r:embed="rId2" cstate="print"/>
          <a:srcRect l="66733"/>
          <a:stretch>
            <a:fillRect/>
          </a:stretch>
        </p:blipFill>
        <p:spPr>
          <a:xfrm>
            <a:off x="0" y="0"/>
            <a:ext cx="1394126" cy="6858000"/>
          </a:xfrm>
          <a:prstGeom prst="rect">
            <a:avLst/>
          </a:prstGeom>
        </p:spPr>
      </p:pic>
      <p:sp>
        <p:nvSpPr>
          <p:cNvPr id="13" name="Title 4"/>
          <p:cNvSpPr>
            <a:spLocks noGrp="1"/>
          </p:cNvSpPr>
          <p:nvPr>
            <p:ph type="ctrTitle" hasCustomPrompt="1"/>
          </p:nvPr>
        </p:nvSpPr>
        <p:spPr>
          <a:xfrm>
            <a:off x="1562100" y="1231163"/>
            <a:ext cx="7295369"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14"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15"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16"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17"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18" name="Picture 17"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19"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0"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1"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22"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23"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pic>
        <p:nvPicPr>
          <p:cNvPr id="24" name="Picture 23" descr="noc_blue_AI-01.png"/>
          <p:cNvPicPr>
            <a:picLocks noChangeAspect="1"/>
          </p:cNvPicPr>
          <p:nvPr userDrawn="1"/>
        </p:nvPicPr>
        <p:blipFill>
          <a:blip r:embed="rId4" cstate="print"/>
          <a:stretch>
            <a:fillRect/>
          </a:stretch>
        </p:blipFill>
        <p:spPr>
          <a:xfrm>
            <a:off x="1350259" y="469391"/>
            <a:ext cx="2169250" cy="60502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14" name="Rectangle 13"/>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 Placeholder 43"/>
          <p:cNvSpPr>
            <a:spLocks noGrp="1"/>
          </p:cNvSpPr>
          <p:nvPr>
            <p:ph type="body" sz="quarter" idx="17" hasCustomPrompt="1"/>
          </p:nvPr>
        </p:nvSpPr>
        <p:spPr>
          <a:xfrm>
            <a:off x="3444240"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28411" y="6477000"/>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userDrawn="1"/>
        </p:nvPicPr>
        <p:blipFill>
          <a:blip r:embed="rId9" cstate="screen"/>
          <a:srcRect/>
          <a:stretch>
            <a:fillRect/>
          </a:stretch>
        </p:blipFill>
        <p:spPr bwMode="auto">
          <a:xfrm>
            <a:off x="7146925" y="381000"/>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61" r:id="rId4"/>
    <p:sldLayoutId id="2147483663" r:id="rId5"/>
    <p:sldLayoutId id="2147483672" r:id="rId6"/>
    <p:sldLayoutId id="2147483666" r:id="rId7"/>
  </p:sldLayoutIdLst>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p:txBody>
          <a:bodyPr/>
          <a:lstStyle/>
          <a:p>
            <a:endParaRPr lang="en-US"/>
          </a:p>
        </p:txBody>
      </p:sp>
      <p:sp>
        <p:nvSpPr>
          <p:cNvPr id="43" name="Text Placeholder 42"/>
          <p:cNvSpPr>
            <a:spLocks noGrp="1"/>
          </p:cNvSpPr>
          <p:nvPr>
            <p:ph type="body" sz="quarter" idx="14"/>
          </p:nvPr>
        </p:nvSpPr>
        <p:spPr/>
        <p:txBody>
          <a:bodyPr/>
          <a:lstStyle/>
          <a:p>
            <a:endParaRPr lang="en-US"/>
          </a:p>
        </p:txBody>
      </p:sp>
      <p:sp>
        <p:nvSpPr>
          <p:cNvPr id="44" name="Text Placeholder 43"/>
          <p:cNvSpPr>
            <a:spLocks noGrp="1"/>
          </p:cNvSpPr>
          <p:nvPr>
            <p:ph type="body" sz="quarter" idx="15"/>
          </p:nvPr>
        </p:nvSpPr>
        <p:spPr/>
        <p:txBody>
          <a:bodyPr/>
          <a:lstStyle/>
          <a:p>
            <a:endParaRPr lang="en-US"/>
          </a:p>
        </p:txBody>
      </p:sp>
      <p:sp>
        <p:nvSpPr>
          <p:cNvPr id="45" name="Text Placeholder 44"/>
          <p:cNvSpPr>
            <a:spLocks noGrp="1"/>
          </p:cNvSpPr>
          <p:nvPr>
            <p:ph type="body" sz="quarter" idx="16"/>
          </p:nvPr>
        </p:nvSpPr>
        <p:spPr/>
        <p:txBody>
          <a:bodyPr/>
          <a:lstStyle/>
          <a:p>
            <a:endParaRPr lang="en-US"/>
          </a:p>
        </p:txBody>
      </p:sp>
      <p:sp>
        <p:nvSpPr>
          <p:cNvPr id="46" name="Text Placeholder 45"/>
          <p:cNvSpPr>
            <a:spLocks noGrp="1"/>
          </p:cNvSpPr>
          <p:nvPr>
            <p:ph type="body" sz="quarter" idx="17"/>
          </p:nvPr>
        </p:nvSpPr>
        <p:spPr/>
        <p:txBody>
          <a:bodyPr/>
          <a:lstStyle/>
          <a:p>
            <a:endParaRPr lang="en-US"/>
          </a:p>
        </p:txBody>
      </p:sp>
      <p:sp>
        <p:nvSpPr>
          <p:cNvPr id="47" name="Text Placeholder 46"/>
          <p:cNvSpPr>
            <a:spLocks noGrp="1"/>
          </p:cNvSpPr>
          <p:nvPr>
            <p:ph type="body" sz="quarter" idx="19"/>
          </p:nvPr>
        </p:nvSpPr>
        <p:spPr/>
        <p:txBody>
          <a:bodyPr/>
          <a:lstStyle/>
          <a:p>
            <a:endParaRPr lang="en-US"/>
          </a:p>
        </p:txBody>
      </p:sp>
      <p:sp>
        <p:nvSpPr>
          <p:cNvPr id="48" name="Text Placeholder 47"/>
          <p:cNvSpPr>
            <a:spLocks noGrp="1"/>
          </p:cNvSpPr>
          <p:nvPr>
            <p:ph type="body" sz="quarter" idx="21"/>
          </p:nvPr>
        </p:nvSpPr>
        <p:spPr/>
        <p:txBody>
          <a:bodyPr/>
          <a:lstStyle/>
          <a:p>
            <a:endParaRPr lang="en-US"/>
          </a:p>
        </p:txBody>
      </p:sp>
      <p:sp>
        <p:nvSpPr>
          <p:cNvPr id="49" name="Text Placeholder 48"/>
          <p:cNvSpPr>
            <a:spLocks noGrp="1"/>
          </p:cNvSpPr>
          <p:nvPr>
            <p:ph type="body" sz="quarter" idx="22"/>
          </p:nvPr>
        </p:nvSpPr>
        <p:spPr/>
        <p:txBody>
          <a:bodyPr/>
          <a:lstStyle/>
          <a:p>
            <a:endParaRPr lang="en-US"/>
          </a:p>
        </p:txBody>
      </p:sp>
      <p:sp>
        <p:nvSpPr>
          <p:cNvPr id="50" name="Text Placeholder 49"/>
          <p:cNvSpPr>
            <a:spLocks noGrp="1"/>
          </p:cNvSpPr>
          <p:nvPr>
            <p:ph type="body" sz="quarter" idx="23"/>
          </p:nvPr>
        </p:nvSpPr>
        <p:spPr/>
        <p:txBody>
          <a:bodyPr/>
          <a:lstStyle/>
          <a:p>
            <a:endParaRPr lang="en-US"/>
          </a:p>
        </p:txBody>
      </p:sp>
      <p:sp>
        <p:nvSpPr>
          <p:cNvPr id="51" name="Text Placeholder 50"/>
          <p:cNvSpPr>
            <a:spLocks noGrp="1"/>
          </p:cNvSpPr>
          <p:nvPr>
            <p:ph type="body" sz="quarter" idx="24"/>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p:txBody>
          <a:bodyPr/>
          <a:lstStyle/>
          <a:p>
            <a:endParaRPr lang="en-US"/>
          </a:p>
        </p:txBody>
      </p:sp>
      <p:sp>
        <p:nvSpPr>
          <p:cNvPr id="13" name="Text Placeholder 12"/>
          <p:cNvSpPr>
            <a:spLocks noGrp="1"/>
          </p:cNvSpPr>
          <p:nvPr>
            <p:ph type="body" sz="quarter" idx="19"/>
          </p:nvPr>
        </p:nvSpPr>
        <p:spPr/>
        <p:txBody>
          <a:bodyPr/>
          <a:lstStyle/>
          <a:p>
            <a:endParaRPr lang="en-US"/>
          </a:p>
        </p:txBody>
      </p:sp>
      <p:sp>
        <p:nvSpPr>
          <p:cNvPr id="14" name="Text Placeholder 13"/>
          <p:cNvSpPr>
            <a:spLocks noGrp="1"/>
          </p:cNvSpPr>
          <p:nvPr>
            <p:ph type="body" sz="quarter" idx="2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4"/>
          <p:cNvSpPr>
            <a:spLocks noGrp="1" noChangeArrowheads="1"/>
          </p:cNvSpPr>
          <p:nvPr>
            <p:ph type="title"/>
          </p:nvPr>
        </p:nvSpPr>
        <p:spPr/>
        <p:txBody>
          <a:bodyPr/>
          <a:lstStyle/>
          <a:p>
            <a:pPr eaLnBrk="1" hangingPunct="1"/>
            <a:r>
              <a:rPr lang="en-US" dirty="0" smtClean="0"/>
              <a:t>Main Title Font: Arial 24pt., Title Case, Two Lines Maximum, Do Not Cover NOC Logo</a:t>
            </a:r>
          </a:p>
        </p:txBody>
      </p:sp>
      <p:sp>
        <p:nvSpPr>
          <p:cNvPr id="7172" name="Rectangle 25"/>
          <p:cNvSpPr>
            <a:spLocks noGrp="1" noChangeArrowheads="1"/>
          </p:cNvSpPr>
          <p:nvPr>
            <p:ph idx="1"/>
          </p:nvPr>
        </p:nvSpPr>
        <p:spPr/>
        <p:txBody>
          <a:bodyPr/>
          <a:lstStyle/>
          <a:p>
            <a:pPr eaLnBrk="1" hangingPunct="1"/>
            <a:r>
              <a:rPr lang="en-US" dirty="0" smtClean="0"/>
              <a:t>Recommended spacing between bullets: 24pt.</a:t>
            </a:r>
          </a:p>
          <a:p>
            <a:pPr lvl="1" eaLnBrk="1" hangingPunct="1"/>
            <a:r>
              <a:rPr lang="en-US" dirty="0" smtClean="0"/>
              <a:t>Recommended spacing for sub-bullets: 6pt.</a:t>
            </a:r>
          </a:p>
          <a:p>
            <a:pPr eaLnBrk="1" hangingPunct="1">
              <a:spcBef>
                <a:spcPts val="2400"/>
              </a:spcBef>
            </a:pPr>
            <a:r>
              <a:rPr lang="en-US" dirty="0" smtClean="0"/>
              <a:t>Bullet points (round) – Sentence case, Arial 20pt.</a:t>
            </a:r>
          </a:p>
          <a:p>
            <a:pPr lvl="1" eaLnBrk="1" hangingPunct="1">
              <a:spcBef>
                <a:spcPts val="600"/>
              </a:spcBef>
            </a:pPr>
            <a:r>
              <a:rPr lang="en-US" dirty="0" smtClean="0"/>
              <a:t>Sub-bullets (dash) – Sentence case, Arial 16pt.</a:t>
            </a:r>
          </a:p>
          <a:p>
            <a:pPr eaLnBrk="1" hangingPunct="1"/>
            <a:r>
              <a:rPr lang="en-US" dirty="0" smtClean="0"/>
              <a:t>Bullet points (round) – Sentence case, Arial 20pt.</a:t>
            </a:r>
          </a:p>
          <a:p>
            <a:pPr lvl="1" eaLnBrk="1" hangingPunct="1"/>
            <a:r>
              <a:rPr lang="en-US" dirty="0" smtClean="0"/>
              <a:t>Sub-bullets (dash) – Sentence case, Arial 16pt.</a:t>
            </a:r>
          </a:p>
          <a:p>
            <a:pPr eaLnBrk="1" hangingPunct="1"/>
            <a:r>
              <a:rPr lang="en-US" dirty="0" smtClean="0"/>
              <a:t>Bullet points (round) – Sentence case, Arial 20pt.</a:t>
            </a:r>
          </a:p>
          <a:p>
            <a:pPr lvl="1" eaLnBrk="1" hangingPunct="1"/>
            <a:r>
              <a:rPr lang="en-US" dirty="0" smtClean="0"/>
              <a:t>Sub-bullets (dash) – Sentence case, Arial 16pt.</a:t>
            </a:r>
          </a:p>
          <a:p>
            <a:pPr eaLnBrk="1" hangingPunct="1"/>
            <a:endParaRPr lang="en-US" dirty="0" smtClean="0"/>
          </a:p>
        </p:txBody>
      </p:sp>
      <p:sp>
        <p:nvSpPr>
          <p:cNvPr id="7" name="Slide Number Placeholder 6"/>
          <p:cNvSpPr>
            <a:spLocks noGrp="1"/>
          </p:cNvSpPr>
          <p:nvPr>
            <p:ph type="sldNum" sz="quarter" idx="11"/>
          </p:nvPr>
        </p:nvSpPr>
        <p:spPr/>
        <p:txBody>
          <a:bodyPr/>
          <a:lstStyle/>
          <a:p>
            <a:fld id="{F6EFC63E-F8D9-44BB-A462-AC735E845F95}" type="slidenum">
              <a:rPr lang="en-US" smtClean="0"/>
              <a:pPr/>
              <a:t>3</a:t>
            </a:fld>
            <a:endParaRPr lang="en-US"/>
          </a:p>
        </p:txBody>
      </p:sp>
      <p:sp>
        <p:nvSpPr>
          <p:cNvPr id="6" name="Text Box 11"/>
          <p:cNvSpPr txBox="1">
            <a:spLocks noChangeArrowheads="1"/>
          </p:cNvSpPr>
          <p:nvPr/>
        </p:nvSpPr>
        <p:spPr bwMode="auto">
          <a:xfrm>
            <a:off x="384175" y="6086737"/>
            <a:ext cx="8342313" cy="418576"/>
          </a:xfrm>
          <a:prstGeom prst="rect">
            <a:avLst/>
          </a:prstGeom>
          <a:solidFill>
            <a:srgbClr val="005DAA"/>
          </a:solidFill>
          <a:ln w="9525" algn="ctr">
            <a:noFill/>
            <a:miter lim="800000"/>
            <a:headEnd/>
            <a:tailEnd/>
          </a:ln>
        </p:spPr>
        <p:txBody>
          <a:bodyPr wrap="square" bIns="64008" anchor="b" anchorCtr="0">
            <a:spAutoFit/>
          </a:bodyPr>
          <a:lstStyle/>
          <a:p>
            <a:pPr algn="ctr" defTabSz="865188"/>
            <a:r>
              <a:rPr lang="en-US" sz="2000" dirty="0" smtClean="0">
                <a:solidFill>
                  <a:schemeClr val="bg1"/>
                </a:solidFill>
                <a:latin typeface="Arial" pitchFamily="34" charset="0"/>
                <a:cs typeface="Arial" pitchFamily="34" charset="0"/>
              </a:rPr>
              <a:t>Use this space to communicate your key takeaway (or remove)</a:t>
            </a:r>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marL="0" marR="0" lvl="0" indent="0" algn="ctr" defTabSz="914400" rtl="0" eaLnBrk="1" fontAlgn="base" latinLnBrk="0" hangingPunct="1">
              <a:lnSpc>
                <a:spcPct val="100000"/>
              </a:lnSpc>
              <a:spcBef>
                <a:spcPts val="2400"/>
              </a:spcBef>
              <a:spcAft>
                <a:spcPct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latin typeface="Arial Narrow" pitchFamily="34" charset="0"/>
                <a:ea typeface="+mn-ea"/>
                <a:cs typeface="Arial" pitchFamily="34" charset="0"/>
              </a:rPr>
              <a:t>Mark pages according to the proprietary level of information as described in Company Procedure J103 (or remove)</a:t>
            </a:r>
            <a:endParaRPr kumimoji="0" lang="en-US" sz="700" b="0" i="0" u="none" strike="noStrike" kern="0" cap="none" spc="0" normalizeH="0" baseline="0" noProof="0" dirty="0">
              <a:ln>
                <a:noFill/>
              </a:ln>
              <a:solidFill>
                <a:srgbClr val="FF0000"/>
              </a:solidFill>
              <a:effectLst/>
              <a:uLnTx/>
              <a:uFillTx/>
              <a:latin typeface="Arial Narrow" pitchFamily="34" charset="0"/>
              <a:ea typeface="+mn-ea"/>
              <a:cs typeface="Arial" pitchFamily="34" charset="0"/>
            </a:endParaRP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marL="0" marR="0" lvl="0" indent="0" algn="ctr" defTabSz="914400" rtl="0" eaLnBrk="1" fontAlgn="base" latinLnBrk="0" hangingPunct="1">
              <a:lnSpc>
                <a:spcPct val="100000"/>
              </a:lnSpc>
              <a:spcBef>
                <a:spcPts val="2400"/>
              </a:spcBef>
              <a:spcAft>
                <a:spcPct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latin typeface="Arial Narrow" pitchFamily="34" charset="0"/>
                <a:ea typeface="+mn-ea"/>
                <a:cs typeface="Arial" pitchFamily="34" charset="0"/>
              </a:rPr>
              <a:t>Mark pages according to the proprietary level of information as described in Company Procedure J103 (or remove)</a:t>
            </a:r>
            <a:endParaRPr kumimoji="0" lang="en-US" sz="700" b="0" i="0" u="none" strike="noStrike" kern="0" cap="none" spc="0" normalizeH="0" baseline="0" noProof="0" dirty="0">
              <a:ln>
                <a:noFill/>
              </a:ln>
              <a:solidFill>
                <a:srgbClr val="FF0000"/>
              </a:solidFill>
              <a:effectLst/>
              <a:uLnTx/>
              <a:uFillTx/>
              <a:latin typeface="Arial Narrow"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Guidelines for Creating Presentations</a:t>
            </a:r>
          </a:p>
        </p:txBody>
      </p:sp>
      <p:sp>
        <p:nvSpPr>
          <p:cNvPr id="5124" name="Rectangle 6"/>
          <p:cNvSpPr>
            <a:spLocks noGrp="1" noChangeArrowheads="1"/>
          </p:cNvSpPr>
          <p:nvPr>
            <p:ph idx="1"/>
          </p:nvPr>
        </p:nvSpPr>
        <p:spPr>
          <a:noFill/>
        </p:spPr>
        <p:txBody>
          <a:bodyPr>
            <a:normAutofit lnSpcReduction="10000"/>
          </a:bodyPr>
          <a:lstStyle/>
          <a:p>
            <a:pPr eaLnBrk="1" hangingPunct="1">
              <a:spcBef>
                <a:spcPts val="2400"/>
              </a:spcBef>
            </a:pPr>
            <a:r>
              <a:rPr lang="en-US" dirty="0" smtClean="0"/>
              <a:t>One central theme per slide</a:t>
            </a:r>
          </a:p>
          <a:p>
            <a:pPr lvl="1" eaLnBrk="1" hangingPunct="1">
              <a:spcBef>
                <a:spcPts val="600"/>
              </a:spcBef>
            </a:pPr>
            <a:r>
              <a:rPr lang="en-US" dirty="0" smtClean="0"/>
              <a:t>Each slide should have one key point and it should be in the title. Example “Large Market Opportunity” or “Three Stage Strategy”</a:t>
            </a:r>
          </a:p>
          <a:p>
            <a:pPr lvl="1" eaLnBrk="1" hangingPunct="1">
              <a:spcBef>
                <a:spcPts val="600"/>
              </a:spcBef>
            </a:pPr>
            <a:r>
              <a:rPr lang="en-US" dirty="0" smtClean="0"/>
              <a:t>The content on the slide should support the main title</a:t>
            </a:r>
          </a:p>
          <a:p>
            <a:pPr lvl="1" eaLnBrk="1" hangingPunct="1">
              <a:spcBef>
                <a:spcPts val="600"/>
              </a:spcBef>
            </a:pPr>
            <a:r>
              <a:rPr lang="en-US" dirty="0" smtClean="0"/>
              <a:t>Less is more. Avoid too much data and complex charts. Keep it simple. This is speaker support and should be as easy to understand as possible</a:t>
            </a:r>
          </a:p>
          <a:p>
            <a:pPr lvl="2"/>
            <a:r>
              <a:rPr lang="en-US" dirty="0" smtClean="0"/>
              <a:t>White space (open, unused area) is a plus, not a negative. Having areas that have no data whatsoever is better than over filling an image area.</a:t>
            </a:r>
          </a:p>
          <a:p>
            <a:pPr eaLnBrk="1" hangingPunct="1">
              <a:spcBef>
                <a:spcPts val="2400"/>
              </a:spcBef>
            </a:pPr>
            <a:r>
              <a:rPr lang="en-US" dirty="0" smtClean="0"/>
              <a:t>Consistency counts</a:t>
            </a:r>
          </a:p>
          <a:p>
            <a:pPr lvl="1" eaLnBrk="1" hangingPunct="1"/>
            <a:r>
              <a:rPr lang="en-US" dirty="0" smtClean="0"/>
              <a:t>Font size can be adjusted as needed, but should be consistent throughout the presentation and be readable from the back of the room</a:t>
            </a:r>
          </a:p>
          <a:p>
            <a:pPr lvl="1" eaLnBrk="1" hangingPunct="1"/>
            <a:r>
              <a:rPr lang="en-US" dirty="0" smtClean="0"/>
              <a:t>These words and abbreviations need to be lower case:</a:t>
            </a:r>
            <a:br>
              <a:rPr lang="en-US" dirty="0" smtClean="0"/>
            </a:br>
            <a:r>
              <a:rPr lang="en-US" dirty="0" smtClean="0"/>
              <a:t>a, an, and, at, but, by, for, in, nor, of, off, on, or, the, to, vs., per, via, i.e., e.g., etc.</a:t>
            </a:r>
          </a:p>
          <a:p>
            <a:pPr lvl="1" eaLnBrk="1" hangingPunct="1"/>
            <a:r>
              <a:rPr lang="en-US" dirty="0" smtClean="0"/>
              <a:t>Try to adhere to a consistent color scheme throughout the presentation</a:t>
            </a:r>
          </a:p>
          <a:p>
            <a:pPr lvl="1" eaLnBrk="1" hangingPunct="1"/>
            <a:r>
              <a:rPr lang="en-US" dirty="0" smtClean="0"/>
              <a:t>Periods are generally not used at the end of bulleted items</a:t>
            </a:r>
          </a:p>
          <a:p>
            <a:pPr lvl="1" eaLnBrk="1" hangingPunct="1">
              <a:buNone/>
            </a:pPr>
            <a:endParaRPr lang="en-US" dirty="0" smtClean="0"/>
          </a:p>
        </p:txBody>
      </p:sp>
      <p:sp>
        <p:nvSpPr>
          <p:cNvPr id="6" name="Text Box 11"/>
          <p:cNvSpPr txBox="1">
            <a:spLocks noChangeArrowheads="1"/>
          </p:cNvSpPr>
          <p:nvPr/>
        </p:nvSpPr>
        <p:spPr bwMode="auto">
          <a:xfrm>
            <a:off x="1102042" y="6055960"/>
            <a:ext cx="6906578" cy="480131"/>
          </a:xfrm>
          <a:prstGeom prst="roundRect">
            <a:avLst/>
          </a:prstGeom>
          <a:noFill/>
          <a:ln w="12700" algn="ctr">
            <a:solidFill>
              <a:srgbClr val="005DAA"/>
            </a:solidFill>
            <a:miter lim="800000"/>
            <a:headEnd/>
            <a:tailEnd/>
          </a:ln>
        </p:spPr>
        <p:txBody>
          <a:bodyPr wrap="square" bIns="64008" anchor="b" anchorCtr="0">
            <a:spAutoFit/>
          </a:bodyPr>
          <a:lstStyle/>
          <a:p>
            <a:pPr algn="ctr" defTabSz="865188"/>
            <a:r>
              <a:rPr lang="en-US" sz="2000" dirty="0" smtClean="0">
                <a:latin typeface="Arial" pitchFamily="34" charset="0"/>
                <a:cs typeface="Arial" pitchFamily="34" charset="0"/>
              </a:rPr>
              <a:t>Alternative option for the takeaway bar</a:t>
            </a:r>
          </a:p>
        </p:txBody>
      </p:sp>
      <p:sp>
        <p:nvSpPr>
          <p:cNvPr id="7" name="Slide Number Placeholder 6"/>
          <p:cNvSpPr>
            <a:spLocks noGrp="1"/>
          </p:cNvSpPr>
          <p:nvPr>
            <p:ph type="sldNum" sz="quarter" idx="11"/>
          </p:nvPr>
        </p:nvSpPr>
        <p:spPr/>
        <p:txBody>
          <a:bodyPr/>
          <a:lstStyle/>
          <a:p>
            <a:fld id="{F6EFC63E-F8D9-44BB-A462-AC735E845F95}" type="slidenum">
              <a:rPr lang="en-US" smtClean="0"/>
              <a:pPr/>
              <a:t>4</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marL="0" marR="0" lvl="0" indent="0" algn="ctr" defTabSz="914400" rtl="0" eaLnBrk="1" fontAlgn="base" latinLnBrk="0" hangingPunct="1">
              <a:lnSpc>
                <a:spcPct val="100000"/>
              </a:lnSpc>
              <a:spcBef>
                <a:spcPts val="2400"/>
              </a:spcBef>
              <a:spcAft>
                <a:spcPct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latin typeface="Arial Narrow" pitchFamily="34" charset="0"/>
                <a:ea typeface="+mn-ea"/>
                <a:cs typeface="Arial" pitchFamily="34" charset="0"/>
              </a:rPr>
              <a:t>Mark pages according to the proprietary level of information as described in Company Procedure J103 (or remove)</a:t>
            </a:r>
            <a:endParaRPr kumimoji="0" lang="en-US" sz="700" b="0" i="0" u="none" strike="noStrike" kern="0" cap="none" spc="0" normalizeH="0" baseline="0" noProof="0" dirty="0">
              <a:ln>
                <a:noFill/>
              </a:ln>
              <a:solidFill>
                <a:srgbClr val="FF0000"/>
              </a:solidFill>
              <a:effectLst/>
              <a:uLnTx/>
              <a:uFillTx/>
              <a:latin typeface="Arial Narrow" pitchFamily="34" charset="0"/>
              <a:ea typeface="+mn-ea"/>
              <a:cs typeface="Arial" pitchFamily="34" charset="0"/>
            </a:endParaRPr>
          </a:p>
        </p:txBody>
      </p:sp>
      <p:sp>
        <p:nvSpPr>
          <p:cNvPr id="9"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marL="0" marR="0" lvl="0" indent="0" algn="ctr" defTabSz="914400" rtl="0" eaLnBrk="1" fontAlgn="base" latinLnBrk="0" hangingPunct="1">
              <a:lnSpc>
                <a:spcPct val="100000"/>
              </a:lnSpc>
              <a:spcBef>
                <a:spcPts val="2400"/>
              </a:spcBef>
              <a:spcAft>
                <a:spcPct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latin typeface="Arial Narrow" pitchFamily="34" charset="0"/>
                <a:ea typeface="+mn-ea"/>
                <a:cs typeface="Arial" pitchFamily="34" charset="0"/>
              </a:rPr>
              <a:t>Mark pages according to the proprietary level of information as described in Company Procedure J103 (or remove)</a:t>
            </a:r>
            <a:endParaRPr kumimoji="0" lang="en-US" sz="700" b="0" i="0" u="none" strike="noStrike" kern="0" cap="none" spc="0" normalizeH="0" baseline="0" noProof="0" dirty="0">
              <a:ln>
                <a:noFill/>
              </a:ln>
              <a:solidFill>
                <a:srgbClr val="FF0000"/>
              </a:solidFill>
              <a:effectLst/>
              <a:uLnTx/>
              <a:uFillTx/>
              <a:latin typeface="Arial Narrow"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Guidelines for Creating Presentations </a:t>
            </a:r>
            <a:r>
              <a:rPr lang="en-US" sz="2400" smtClean="0"/>
              <a:t>(Cont.)</a:t>
            </a:r>
          </a:p>
        </p:txBody>
      </p:sp>
      <p:sp>
        <p:nvSpPr>
          <p:cNvPr id="6148" name="Rectangle 6"/>
          <p:cNvSpPr>
            <a:spLocks noGrp="1" noChangeArrowheads="1"/>
          </p:cNvSpPr>
          <p:nvPr>
            <p:ph idx="1"/>
          </p:nvPr>
        </p:nvSpPr>
        <p:spPr>
          <a:xfrm>
            <a:off x="304800" y="1433033"/>
            <a:ext cx="8229600" cy="4524333"/>
          </a:xfrm>
          <a:noFill/>
        </p:spPr>
        <p:txBody>
          <a:bodyPr>
            <a:normAutofit lnSpcReduction="10000"/>
          </a:bodyPr>
          <a:lstStyle/>
          <a:p>
            <a:pPr eaLnBrk="1" hangingPunct="1">
              <a:spcBef>
                <a:spcPts val="2400"/>
              </a:spcBef>
            </a:pPr>
            <a:r>
              <a:rPr lang="en-US" dirty="0" smtClean="0"/>
              <a:t>Organize the slides so there is a good logical flow</a:t>
            </a:r>
          </a:p>
          <a:p>
            <a:pPr lvl="1" eaLnBrk="1" hangingPunct="1">
              <a:spcBef>
                <a:spcPts val="600"/>
              </a:spcBef>
            </a:pPr>
            <a:r>
              <a:rPr lang="en-US" dirty="0" smtClean="0"/>
              <a:t>Not just a “deck of slides.” It is best to start with an agenda slide so the audience knows what to expect</a:t>
            </a:r>
          </a:p>
          <a:p>
            <a:pPr eaLnBrk="1" hangingPunct="1"/>
            <a:r>
              <a:rPr lang="en-US" dirty="0" smtClean="0"/>
              <a:t>A picture is worth a thousand words</a:t>
            </a:r>
          </a:p>
          <a:p>
            <a:pPr lvl="1" eaLnBrk="1" hangingPunct="1"/>
            <a:r>
              <a:rPr lang="en-US" dirty="0" smtClean="0"/>
              <a:t>Whenever possible, use imagery in place of bullets to communicate your story, objective or idea</a:t>
            </a:r>
          </a:p>
          <a:p>
            <a:pPr eaLnBrk="1" hangingPunct="1">
              <a:spcBef>
                <a:spcPts val="2400"/>
              </a:spcBef>
            </a:pPr>
            <a:r>
              <a:rPr lang="en-US" dirty="0" smtClean="0"/>
              <a:t>Strong ending</a:t>
            </a:r>
          </a:p>
          <a:p>
            <a:pPr lvl="1" eaLnBrk="1" hangingPunct="1">
              <a:spcBef>
                <a:spcPts val="600"/>
              </a:spcBef>
            </a:pPr>
            <a:r>
              <a:rPr lang="en-US" dirty="0" smtClean="0"/>
              <a:t>End your presentation with a summary slide highlighting 3-4 key ideas you want the audience to remember</a:t>
            </a:r>
          </a:p>
          <a:p>
            <a:pPr eaLnBrk="1" hangingPunct="1"/>
            <a:r>
              <a:rPr lang="en-US" dirty="0" smtClean="0"/>
              <a:t>If you have any questions about this PowerPoint template, contact George Prado of Corporate Communications:</a:t>
            </a:r>
            <a:br>
              <a:rPr lang="en-US" dirty="0" smtClean="0"/>
            </a:br>
            <a:r>
              <a:rPr lang="en-US" dirty="0" smtClean="0"/>
              <a:t>(703) 280-2751 or by email george.prado@ngc.com</a:t>
            </a:r>
          </a:p>
        </p:txBody>
      </p:sp>
      <p:sp>
        <p:nvSpPr>
          <p:cNvPr id="5" name="Slide Number Placeholder 4"/>
          <p:cNvSpPr>
            <a:spLocks noGrp="1"/>
          </p:cNvSpPr>
          <p:nvPr>
            <p:ph type="sldNum" sz="quarter" idx="11"/>
          </p:nvPr>
        </p:nvSpPr>
        <p:spPr/>
        <p:txBody>
          <a:bodyPr/>
          <a:lstStyle/>
          <a:p>
            <a:fld id="{F6EFC63E-F8D9-44BB-A462-AC735E845F95}" type="slidenum">
              <a:rPr lang="en-US" smtClean="0"/>
              <a:pPr/>
              <a:t>5</a:t>
            </a:fld>
            <a:endParaRPr lang="en-US"/>
          </a:p>
        </p:txBody>
      </p:sp>
      <p:sp>
        <p:nvSpPr>
          <p:cNvPr id="6"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marL="0" marR="0" lvl="0" indent="0" algn="ctr" defTabSz="914400" rtl="0" eaLnBrk="1" fontAlgn="base" latinLnBrk="0" hangingPunct="1">
              <a:lnSpc>
                <a:spcPct val="100000"/>
              </a:lnSpc>
              <a:spcBef>
                <a:spcPts val="2400"/>
              </a:spcBef>
              <a:spcAft>
                <a:spcPct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latin typeface="Arial Narrow" pitchFamily="34" charset="0"/>
                <a:ea typeface="+mn-ea"/>
                <a:cs typeface="Arial" pitchFamily="34" charset="0"/>
              </a:rPr>
              <a:t>Mark pages according to the proprietary level of information as described in Company Procedure J103 (or remove)</a:t>
            </a:r>
            <a:endParaRPr kumimoji="0" lang="en-US" sz="700" b="0" i="0" u="none" strike="noStrike" kern="0" cap="none" spc="0" normalizeH="0" baseline="0" noProof="0" dirty="0">
              <a:ln>
                <a:noFill/>
              </a:ln>
              <a:solidFill>
                <a:srgbClr val="FF0000"/>
              </a:solidFill>
              <a:effectLst/>
              <a:uLnTx/>
              <a:uFillTx/>
              <a:latin typeface="Arial Narrow" pitchFamily="34" charset="0"/>
              <a:ea typeface="+mn-ea"/>
              <a:cs typeface="Arial" pitchFamily="34" charset="0"/>
            </a:endParaRPr>
          </a:p>
        </p:txBody>
      </p:sp>
      <p:sp>
        <p:nvSpPr>
          <p:cNvPr id="7" name="Text Placeholder 37"/>
          <p:cNvSpPr txBox="1">
            <a:spLocks/>
          </p:cNvSpPr>
          <p:nvPr/>
        </p:nvSpPr>
        <p:spPr>
          <a:xfrm>
            <a:off x="2542382" y="6737350"/>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marL="0" marR="0" lvl="0" indent="0" algn="ctr" defTabSz="914400" rtl="0" eaLnBrk="1" fontAlgn="base" latinLnBrk="0" hangingPunct="1">
              <a:lnSpc>
                <a:spcPct val="100000"/>
              </a:lnSpc>
              <a:spcBef>
                <a:spcPts val="2400"/>
              </a:spcBef>
              <a:spcAft>
                <a:spcPct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latin typeface="Arial Narrow" pitchFamily="34" charset="0"/>
                <a:ea typeface="+mn-ea"/>
                <a:cs typeface="Arial" pitchFamily="34" charset="0"/>
              </a:rPr>
              <a:t>Mark pages according to the proprietary level of information as described in Company Procedure J103 (or remove)</a:t>
            </a:r>
            <a:endParaRPr kumimoji="0" lang="en-US" sz="700" b="0" i="0" u="none" strike="noStrike" kern="0" cap="none" spc="0" normalizeH="0" baseline="0" noProof="0" dirty="0">
              <a:ln>
                <a:noFill/>
              </a:ln>
              <a:solidFill>
                <a:srgbClr val="FF0000"/>
              </a:solidFill>
              <a:effectLst/>
              <a:uLnTx/>
              <a:uFillTx/>
              <a:latin typeface="Arial Narrow"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plt[4 business areas]">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noc_PPT_tplt[4 business areas]</Template>
  <TotalTime>118</TotalTime>
  <Words>484</Words>
  <Application>Microsoft Office PowerPoint</Application>
  <PresentationFormat>On-screen Show (4:3)</PresentationFormat>
  <Paragraphs>42</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noc_PPT_tplt[4 business areas]</vt:lpstr>
      <vt:lpstr>Slide 1</vt:lpstr>
      <vt:lpstr>Slide 2</vt:lpstr>
      <vt:lpstr>Main Title Font: Arial 24pt., Title Case, Two Lines Maximum, Do Not Cover NOC Logo</vt:lpstr>
      <vt:lpstr>Guidelines for Creating Presentations</vt:lpstr>
      <vt:lpstr>Guidelines for Creating Presentations (Cont.)</vt:lpstr>
      <vt:lpstr>Slide 6</vt:lpstr>
    </vt:vector>
  </TitlesOfParts>
  <Company>Northrop Grumman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George Prado</dc:creator>
  <cp:lastModifiedBy>sufanmi</cp:lastModifiedBy>
  <cp:revision>36</cp:revision>
  <dcterms:created xsi:type="dcterms:W3CDTF">2012-01-16T13:16:41Z</dcterms:created>
  <dcterms:modified xsi:type="dcterms:W3CDTF">2012-01-18T20:33:58Z</dcterms:modified>
</cp:coreProperties>
</file>