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3" r:id="rId6"/>
    <p:sldId id="259" r:id="rId7"/>
    <p:sldId id="269" r:id="rId8"/>
    <p:sldId id="266" r:id="rId9"/>
    <p:sldId id="270" r:id="rId10"/>
    <p:sldId id="271" r:id="rId11"/>
    <p:sldId id="272" r:id="rId12"/>
    <p:sldId id="274" r:id="rId13"/>
    <p:sldId id="275" r:id="rId14"/>
    <p:sldId id="273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A086"/>
    <a:srgbClr val="FF9900"/>
    <a:srgbClr val="00A8CF"/>
    <a:srgbClr val="E65400"/>
    <a:srgbClr val="4E8ADF"/>
    <a:srgbClr val="DBDBDB"/>
    <a:srgbClr val="00B0F0"/>
    <a:srgbClr val="2B2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416EC-A7EF-4D15-BBD5-090C1CD45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7F9AA-8C2B-4C14-AF25-E265EED47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8D263E-497F-45F4-BC17-D0EFA661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5D38-418E-48FA-9A6A-A23237B8337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54C8A-8D7D-4AE6-B06E-84C5FB6B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1760DD-30BC-4245-9CB4-4303A24B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1B69-3C04-4962-B6BB-ED7792E512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495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D9DDE-CEA1-4DB9-8122-8469E626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C9C4CE-76E4-4653-9BC8-EA9ED6226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18136E-6A27-4132-A2A5-2D2D49FA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5D38-418E-48FA-9A6A-A23237B8337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E8A7BA-5A21-4BD5-851A-ABB18ED4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80E92C-B78A-44AF-9C53-F26D1F09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1B69-3C04-4962-B6BB-ED7792E512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277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E761BD-7C33-46C8-A173-2B2E0E823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6E776B-D4D9-437A-9AEE-FF07A3448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B3E597-93B1-40F7-94CA-09CE4261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5D38-418E-48FA-9A6A-A23237B8337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E6684A-84A7-46B4-A182-3D71626B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C41BFF-262F-4CC3-9BDC-581097E1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1B69-3C04-4962-B6BB-ED7792E512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978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63BC6-5B9F-4BD2-8FF6-5A347135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5001C-DF8D-4919-A4F1-05F9CDC53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CC7100-8085-4E3F-AFF1-673DAF96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5D38-418E-48FA-9A6A-A23237B8337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37D7A2-CB26-4A0E-AB43-A01963A5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89ED1D-EAF8-4E45-AC33-517E7B0C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1B69-3C04-4962-B6BB-ED7792E512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61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32653-8B9B-4217-AA20-3B79E453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E131B2-63A6-4458-AEBA-C931D3FBA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485D82-ED10-422E-A0ED-E1CADAEB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5D38-418E-48FA-9A6A-A23237B8337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20F7E3-5E17-4B2B-8A61-605953FD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8A896C-5AB4-4F75-8C55-01732A0D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1B69-3C04-4962-B6BB-ED7792E512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949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9C14D-2727-431D-8268-EF0DF36F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950965-45AE-4811-A91F-22D8D8EB2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6EE270-B7C3-476A-B7CC-570A62FB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4BD89E-F3C5-495A-A9B4-9CCD764F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5D38-418E-48FA-9A6A-A23237B8337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D18748-7CF2-470C-9D58-FD4121DE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BD9FDC-6EC6-4DE6-96F6-BCF803D4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1B69-3C04-4962-B6BB-ED7792E512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57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19BB0-5DB2-4899-9C7E-787C7CC5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1F00EE-CF68-4592-9AE7-0EFD84A4D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5685AA-E6F1-4CF5-A0BB-BD19E9BCC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CD9C70-4565-4C70-9BEB-78FF9E335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463196-9986-469C-A0FA-66C0C86A5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546903-A48A-4EAB-9707-B1D33297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5D38-418E-48FA-9A6A-A23237B8337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A2A157-88BA-498D-8D71-4670F33B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3BC09C-CA48-4EB5-BEF5-67195E24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1B69-3C04-4962-B6BB-ED7792E512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161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C2D53-7619-4525-A987-EDE579E2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610AB3-4BB0-4C36-966D-1936A77B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5D38-418E-48FA-9A6A-A23237B8337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2CB88C-3081-4577-8440-48121232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0F4F78-35C2-44BC-8AE5-4D94A389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1B69-3C04-4962-B6BB-ED7792E512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019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66068F-D272-4E99-8AE5-B88B35F6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5D38-418E-48FA-9A6A-A23237B8337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13A189-5402-48B4-9F99-FB6B8A61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EC6C3E-815D-4283-AE12-64ED41C4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1B69-3C04-4962-B6BB-ED7792E512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83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177AA-F7CC-4E94-99A2-53FE7B85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27F0EB-A718-450B-9AAC-BD66CE6D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BE00FC-3F9A-4DEB-B55C-22051739B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D59C51-31C1-4A7C-8D20-DD202DA8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5D38-418E-48FA-9A6A-A23237B8337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F5C501-0016-424B-BAA7-ACC37BD7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34E0BD-A553-4C0B-84C5-DB0F916A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1B69-3C04-4962-B6BB-ED7792E512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22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9733E-0F0A-4ADC-8FDA-318F8101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E818A2-7765-422E-80DA-26AAF5D81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FD9F12-2526-4837-AED9-6E1B92679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9E1990-EFC8-4FA8-B82A-3B7FFD7F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5D38-418E-48FA-9A6A-A23237B8337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D9B609-0ECF-4089-A3B5-4B9C055B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F166B4-36BF-40F8-AC5A-83B92A7C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41B69-3C04-4962-B6BB-ED7792E512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08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368465-61A9-4433-A6FB-3A7B9D18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33A9C8-C0AF-4B3C-91B4-0AA618961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04D98B-4A98-4116-B40E-33F33374A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5D38-418E-48FA-9A6A-A23237B83370}" type="datetimeFigureOut">
              <a:rPr lang="es-PE" smtClean="0"/>
              <a:t>2/05/2018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9F3D6D-8365-465C-B502-D9A1BA5B9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E88334-048D-45DF-A2CE-A2B181C52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1B69-3C04-4962-B6BB-ED7792E512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492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A849C6D7-FCC0-4415-93CC-DE5A4F34C2D1}"/>
              </a:ext>
            </a:extLst>
          </p:cNvPr>
          <p:cNvGrpSpPr/>
          <p:nvPr/>
        </p:nvGrpSpPr>
        <p:grpSpPr>
          <a:xfrm>
            <a:off x="3721977" y="4967195"/>
            <a:ext cx="4748046" cy="1008000"/>
            <a:chOff x="2505081" y="5147077"/>
            <a:chExt cx="4748046" cy="10080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A84C924-467D-4B4A-97FF-13A44B02F418}"/>
                </a:ext>
              </a:extLst>
            </p:cNvPr>
            <p:cNvSpPr/>
            <p:nvPr/>
          </p:nvSpPr>
          <p:spPr>
            <a:xfrm>
              <a:off x="2505081" y="5147077"/>
              <a:ext cx="1008000" cy="1008000"/>
            </a:xfrm>
            <a:prstGeom prst="ellipse">
              <a:avLst/>
            </a:prstGeom>
            <a:solidFill>
              <a:srgbClr val="FF99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B8CF97AA-AFBA-4BD3-9848-D0932869E6E8}"/>
                </a:ext>
              </a:extLst>
            </p:cNvPr>
            <p:cNvSpPr/>
            <p:nvPr/>
          </p:nvSpPr>
          <p:spPr>
            <a:xfrm>
              <a:off x="6245127" y="5147077"/>
              <a:ext cx="1008000" cy="1008000"/>
            </a:xfrm>
            <a:prstGeom prst="ellipse">
              <a:avLst/>
            </a:prstGeom>
            <a:solidFill>
              <a:srgbClr val="131A2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0A4DA43-62AD-42F4-ABAE-0CE48A21431E}"/>
                </a:ext>
              </a:extLst>
            </p:cNvPr>
            <p:cNvSpPr/>
            <p:nvPr/>
          </p:nvSpPr>
          <p:spPr>
            <a:xfrm>
              <a:off x="4998445" y="5147077"/>
              <a:ext cx="1008000" cy="1008000"/>
            </a:xfrm>
            <a:prstGeom prst="ellipse">
              <a:avLst/>
            </a:prstGeom>
            <a:solidFill>
              <a:srgbClr val="7030A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F38A2F2-8354-4CBC-8DBD-12B64566EA58}"/>
                </a:ext>
              </a:extLst>
            </p:cNvPr>
            <p:cNvSpPr/>
            <p:nvPr/>
          </p:nvSpPr>
          <p:spPr>
            <a:xfrm>
              <a:off x="3751763" y="5147077"/>
              <a:ext cx="1008000" cy="1008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50584231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97F66C4-207F-4BCD-99EF-4CAAB494BB60}"/>
              </a:ext>
            </a:extLst>
          </p:cNvPr>
          <p:cNvSpPr txBox="1">
            <a:spLocks/>
          </p:cNvSpPr>
          <p:nvPr/>
        </p:nvSpPr>
        <p:spPr>
          <a:xfrm>
            <a:off x="383974" y="310710"/>
            <a:ext cx="4161522" cy="10250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i="1" dirty="0">
                <a:solidFill>
                  <a:schemeClr val="bg2">
                    <a:lumMod val="25000"/>
                  </a:schemeClr>
                </a:solidFill>
                <a:latin typeface="Laila"/>
              </a:rPr>
              <a:t>Amazon</a:t>
            </a:r>
            <a:r>
              <a:rPr lang="es-PE" b="1" i="1" dirty="0">
                <a:solidFill>
                  <a:schemeClr val="bg1"/>
                </a:solidFill>
                <a:latin typeface="Laila"/>
              </a:rPr>
              <a:t> </a:t>
            </a:r>
            <a:r>
              <a:rPr lang="es-PE" b="1" i="1" dirty="0" err="1">
                <a:solidFill>
                  <a:srgbClr val="FF9900"/>
                </a:solidFill>
                <a:latin typeface="Laila"/>
              </a:rPr>
              <a:t>Robotics</a:t>
            </a:r>
            <a:endParaRPr lang="es-PE" b="1" i="1" dirty="0">
              <a:solidFill>
                <a:srgbClr val="FF9900"/>
              </a:solidFill>
              <a:latin typeface="Laila"/>
            </a:endParaRPr>
          </a:p>
        </p:txBody>
      </p:sp>
      <p:pic>
        <p:nvPicPr>
          <p:cNvPr id="12" name="Imagen 11" descr="Imagen que contiene gráficos vectoriales&#10;&#10;Descripción generada con confianza alta">
            <a:extLst>
              <a:ext uri="{FF2B5EF4-FFF2-40B4-BE49-F238E27FC236}">
                <a16:creationId xmlns:a16="http://schemas.microsoft.com/office/drawing/2014/main" id="{D4BB3E0A-21C0-43FE-AE9C-A3BB8ED2A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908" y="310711"/>
            <a:ext cx="1000118" cy="1000118"/>
          </a:xfrm>
          <a:prstGeom prst="rect">
            <a:avLst/>
          </a:prstGeom>
        </p:spPr>
      </p:pic>
      <p:pic>
        <p:nvPicPr>
          <p:cNvPr id="3082" name="Picture 10" descr="Resultado de imagen para amazon">
            <a:extLst>
              <a:ext uri="{FF2B5EF4-FFF2-40B4-BE49-F238E27FC236}">
                <a16:creationId xmlns:a16="http://schemas.microsoft.com/office/drawing/2014/main" id="{75711B5D-A645-4393-B729-D093DA45A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522" y="2032875"/>
            <a:ext cx="2503004" cy="250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n para amazon">
            <a:extLst>
              <a:ext uri="{FF2B5EF4-FFF2-40B4-BE49-F238E27FC236}">
                <a16:creationId xmlns:a16="http://schemas.microsoft.com/office/drawing/2014/main" id="{CCD525A5-A614-4E89-B9A0-B3DB5B667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12" y="2032875"/>
            <a:ext cx="2503004" cy="250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sultado de imagen para amazon">
            <a:extLst>
              <a:ext uri="{FF2B5EF4-FFF2-40B4-BE49-F238E27FC236}">
                <a16:creationId xmlns:a16="http://schemas.microsoft.com/office/drawing/2014/main" id="{AF8963E9-FDAB-44C7-B5CF-1FE84FFEC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13" y="1675982"/>
            <a:ext cx="3078558" cy="307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447B9FF0-D652-44F9-AB2E-4DDF22FC4631}"/>
              </a:ext>
            </a:extLst>
          </p:cNvPr>
          <p:cNvGrpSpPr/>
          <p:nvPr/>
        </p:nvGrpSpPr>
        <p:grpSpPr>
          <a:xfrm>
            <a:off x="483786" y="5358985"/>
            <a:ext cx="3368686" cy="1008000"/>
            <a:chOff x="6043679" y="1141163"/>
            <a:chExt cx="3767613" cy="1092266"/>
          </a:xfrm>
        </p:grpSpPr>
        <p:sp>
          <p:nvSpPr>
            <p:cNvPr id="11" name="Rectángulo 12">
              <a:extLst>
                <a:ext uri="{FF2B5EF4-FFF2-40B4-BE49-F238E27FC236}">
                  <a16:creationId xmlns:a16="http://schemas.microsoft.com/office/drawing/2014/main" id="{47D8D8EB-3DB9-40C5-9F36-CC2376F9A581}"/>
                </a:ext>
              </a:extLst>
            </p:cNvPr>
            <p:cNvSpPr/>
            <p:nvPr/>
          </p:nvSpPr>
          <p:spPr>
            <a:xfrm>
              <a:off x="6606319" y="1287464"/>
              <a:ext cx="3204973" cy="787399"/>
            </a:xfrm>
            <a:custGeom>
              <a:avLst/>
              <a:gdLst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3284690 w 3284690"/>
                <a:gd name="connsiteY2" fmla="*/ 90732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2715064 w 3284690"/>
                <a:gd name="connsiteY2" fmla="*/ 89233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4690" h="907321">
                  <a:moveTo>
                    <a:pt x="0" y="0"/>
                  </a:moveTo>
                  <a:lnTo>
                    <a:pt x="3284690" y="0"/>
                  </a:lnTo>
                  <a:lnTo>
                    <a:pt x="2715064" y="892331"/>
                  </a:lnTo>
                  <a:lnTo>
                    <a:pt x="0" y="90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i="1" dirty="0"/>
                <a:t>Angel Gonzales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8DD655D9-60EE-4AF2-8DAA-CC0D3CEFC1BA}"/>
                </a:ext>
              </a:extLst>
            </p:cNvPr>
            <p:cNvSpPr/>
            <p:nvPr/>
          </p:nvSpPr>
          <p:spPr>
            <a:xfrm>
              <a:off x="6043679" y="1141163"/>
              <a:ext cx="1127370" cy="1092266"/>
            </a:xfrm>
            <a:prstGeom prst="ellipse">
              <a:avLst/>
            </a:prstGeom>
            <a:blipFill>
              <a:blip r:embed="rId6"/>
              <a:stretch>
                <a:fillRect l="-10000" r="-2000"/>
              </a:stretch>
            </a:blip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98596621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5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A4A6DA-36F4-4BAC-BFB7-A49C4073E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3915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4FFD43B4-C1E4-41B5-8586-9A16C5DF357D}"/>
              </a:ext>
            </a:extLst>
          </p:cNvPr>
          <p:cNvSpPr txBox="1">
            <a:spLocks/>
          </p:cNvSpPr>
          <p:nvPr/>
        </p:nvSpPr>
        <p:spPr>
          <a:xfrm>
            <a:off x="383974" y="310710"/>
            <a:ext cx="4161522" cy="10250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i="1" dirty="0">
                <a:solidFill>
                  <a:schemeClr val="bg2">
                    <a:lumMod val="25000"/>
                  </a:schemeClr>
                </a:solidFill>
                <a:latin typeface="Laila"/>
              </a:rPr>
              <a:t>Amazon</a:t>
            </a:r>
            <a:r>
              <a:rPr lang="es-PE" b="1" i="1" dirty="0">
                <a:solidFill>
                  <a:schemeClr val="bg1"/>
                </a:solidFill>
                <a:latin typeface="Laila"/>
              </a:rPr>
              <a:t> </a:t>
            </a:r>
            <a:r>
              <a:rPr lang="es-PE" b="1" i="1" dirty="0">
                <a:solidFill>
                  <a:srgbClr val="FF9900"/>
                </a:solidFill>
                <a:latin typeface="Laila"/>
              </a:rPr>
              <a:t>GO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29154F3-6FEB-468C-B6F9-EF463E73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60" y="1459516"/>
            <a:ext cx="6096231" cy="37136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i="1" dirty="0">
                <a:latin typeface="Laila"/>
              </a:rPr>
              <a:t>Amazon </a:t>
            </a:r>
            <a:r>
              <a:rPr lang="es-ES" b="1" i="1" dirty="0" err="1">
                <a:latin typeface="Laila"/>
              </a:rPr>
              <a:t>Go</a:t>
            </a:r>
            <a:r>
              <a:rPr lang="es-ES" b="1" i="1" dirty="0">
                <a:latin typeface="Laila"/>
              </a:rPr>
              <a:t> es un supermercado prototipo </a:t>
            </a:r>
            <a:r>
              <a:rPr lang="es-ES" dirty="0">
                <a:latin typeface="Laila"/>
              </a:rPr>
              <a:t>administrado por la empresa comercial estadounidense Amazon , que se encuentra en Seattle, en los Estados Unidos. </a:t>
            </a:r>
          </a:p>
          <a:p>
            <a:pPr marL="0" indent="0">
              <a:buNone/>
            </a:pPr>
            <a:endParaRPr lang="es-ES" dirty="0">
              <a:latin typeface="Laila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Laila"/>
              </a:rPr>
              <a:t>La tienda básicamente funciona con una tecnología de Amazon que permite que los usuarios se identifiquen en la entrada a través del app Amazon </a:t>
            </a:r>
            <a:r>
              <a:rPr lang="es-ES" dirty="0" err="1">
                <a:latin typeface="Laila"/>
              </a:rPr>
              <a:t>Go</a:t>
            </a:r>
            <a:r>
              <a:rPr lang="es-ES" dirty="0">
                <a:latin typeface="Laila"/>
              </a:rPr>
              <a:t>, escaneando un código QR.</a:t>
            </a:r>
          </a:p>
        </p:txBody>
      </p:sp>
      <p:pic>
        <p:nvPicPr>
          <p:cNvPr id="1026" name="Picture 2" descr="Resultado de imagen para amazon go">
            <a:extLst>
              <a:ext uri="{FF2B5EF4-FFF2-40B4-BE49-F238E27FC236}">
                <a16:creationId xmlns:a16="http://schemas.microsoft.com/office/drawing/2014/main" id="{F36BFA72-78B6-4BFD-9DD5-4573C26F8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052" y="1510046"/>
            <a:ext cx="47005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13CDE158-626A-4B42-AFAD-97B662C05217}"/>
              </a:ext>
            </a:extLst>
          </p:cNvPr>
          <p:cNvGrpSpPr/>
          <p:nvPr/>
        </p:nvGrpSpPr>
        <p:grpSpPr>
          <a:xfrm>
            <a:off x="483786" y="5358985"/>
            <a:ext cx="3368686" cy="1008000"/>
            <a:chOff x="6043679" y="1141163"/>
            <a:chExt cx="3767613" cy="109226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4A0D8FA-8403-4491-A97C-CF7BD2114E8E}"/>
                </a:ext>
              </a:extLst>
            </p:cNvPr>
            <p:cNvSpPr/>
            <p:nvPr/>
          </p:nvSpPr>
          <p:spPr>
            <a:xfrm>
              <a:off x="6606319" y="1287464"/>
              <a:ext cx="3204973" cy="787399"/>
            </a:xfrm>
            <a:custGeom>
              <a:avLst/>
              <a:gdLst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3284690 w 3284690"/>
                <a:gd name="connsiteY2" fmla="*/ 90732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2715064 w 3284690"/>
                <a:gd name="connsiteY2" fmla="*/ 89233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4690" h="907321">
                  <a:moveTo>
                    <a:pt x="0" y="0"/>
                  </a:moveTo>
                  <a:lnTo>
                    <a:pt x="3284690" y="0"/>
                  </a:lnTo>
                  <a:lnTo>
                    <a:pt x="2715064" y="892331"/>
                  </a:lnTo>
                  <a:lnTo>
                    <a:pt x="0" y="90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i="1" dirty="0"/>
                <a:t>Angel Gonzales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35C7F878-F313-48C1-8EA1-BE866C5C5731}"/>
                </a:ext>
              </a:extLst>
            </p:cNvPr>
            <p:cNvSpPr/>
            <p:nvPr/>
          </p:nvSpPr>
          <p:spPr>
            <a:xfrm>
              <a:off x="6043679" y="1141163"/>
              <a:ext cx="1127370" cy="1092266"/>
            </a:xfrm>
            <a:prstGeom prst="ellipse">
              <a:avLst/>
            </a:prstGeom>
            <a:blipFill>
              <a:blip r:embed="rId3"/>
              <a:stretch>
                <a:fillRect l="-10000" r="-2000"/>
              </a:stretch>
            </a:blip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25521127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4FFD43B4-C1E4-41B5-8586-9A16C5DF357D}"/>
              </a:ext>
            </a:extLst>
          </p:cNvPr>
          <p:cNvSpPr txBox="1">
            <a:spLocks/>
          </p:cNvSpPr>
          <p:nvPr/>
        </p:nvSpPr>
        <p:spPr>
          <a:xfrm>
            <a:off x="383974" y="310710"/>
            <a:ext cx="4161522" cy="10250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i="1" dirty="0">
                <a:solidFill>
                  <a:schemeClr val="bg2">
                    <a:lumMod val="25000"/>
                  </a:schemeClr>
                </a:solidFill>
                <a:latin typeface="Laila"/>
              </a:rPr>
              <a:t>Amazon</a:t>
            </a:r>
            <a:r>
              <a:rPr lang="es-PE" b="1" i="1" dirty="0">
                <a:solidFill>
                  <a:schemeClr val="bg1"/>
                </a:solidFill>
                <a:latin typeface="Laila"/>
              </a:rPr>
              <a:t> </a:t>
            </a:r>
            <a:r>
              <a:rPr lang="es-PE" b="1" i="1" dirty="0">
                <a:solidFill>
                  <a:srgbClr val="FF9900"/>
                </a:solidFill>
                <a:latin typeface="Laila"/>
              </a:rPr>
              <a:t>GO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29154F3-6FEB-468C-B6F9-EF463E73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61" y="1527022"/>
            <a:ext cx="7063640" cy="3713637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ES" dirty="0">
                <a:latin typeface="Laila"/>
              </a:rPr>
              <a:t>El proceso de compra lo dividen en dos grandes fases: la adquisición y la liquidación. Es decir, en la selección de productos y en el pago de ellos.</a:t>
            </a:r>
          </a:p>
          <a:p>
            <a:pPr marL="514350" indent="-514350">
              <a:buFont typeface="+mj-lt"/>
              <a:buAutoNum type="arabicPeriod" startAt="2"/>
            </a:pPr>
            <a:endParaRPr lang="es-ES" dirty="0">
              <a:latin typeface="Laila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s-ES" dirty="0">
                <a:latin typeface="Laila"/>
              </a:rPr>
              <a:t>Desplazar, disimular y suprimir si fuera posible el “dolor de pagar”. Si la tecnología funciona, hay buenas razones para sostener que este es el futuro de las tiendas minoristas.</a:t>
            </a:r>
          </a:p>
          <a:p>
            <a:pPr marL="0" indent="0">
              <a:buNone/>
            </a:pPr>
            <a:endParaRPr lang="es-ES" dirty="0">
              <a:latin typeface="Laila"/>
            </a:endParaRPr>
          </a:p>
        </p:txBody>
      </p:sp>
      <p:pic>
        <p:nvPicPr>
          <p:cNvPr id="3" name="Imagen 2" descr="Imagen que contiene electrónica&#10;&#10;Descripción generada con confianza alta">
            <a:extLst>
              <a:ext uri="{FF2B5EF4-FFF2-40B4-BE49-F238E27FC236}">
                <a16:creationId xmlns:a16="http://schemas.microsoft.com/office/drawing/2014/main" id="{EAE927F3-4459-4996-9C83-DBB7003797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8" r="24007"/>
          <a:stretch/>
        </p:blipFill>
        <p:spPr>
          <a:xfrm>
            <a:off x="8723182" y="3814232"/>
            <a:ext cx="2279375" cy="2267201"/>
          </a:xfrm>
          <a:prstGeom prst="ellipse">
            <a:avLst/>
          </a:prstGeom>
        </p:spPr>
      </p:pic>
      <p:pic>
        <p:nvPicPr>
          <p:cNvPr id="12" name="Picture 10" descr="Resultado de imagen para amazon">
            <a:extLst>
              <a:ext uri="{FF2B5EF4-FFF2-40B4-BE49-F238E27FC236}">
                <a16:creationId xmlns:a16="http://schemas.microsoft.com/office/drawing/2014/main" id="{4BC56D58-E0E5-4FA9-B207-B92A777EE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101" y="927770"/>
            <a:ext cx="3545538" cy="222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EA398305-43FF-494D-87FF-9712B050B7A9}"/>
              </a:ext>
            </a:extLst>
          </p:cNvPr>
          <p:cNvGrpSpPr/>
          <p:nvPr/>
        </p:nvGrpSpPr>
        <p:grpSpPr>
          <a:xfrm>
            <a:off x="483786" y="5358985"/>
            <a:ext cx="3368686" cy="1008000"/>
            <a:chOff x="6043679" y="1141163"/>
            <a:chExt cx="3767613" cy="1092266"/>
          </a:xfrm>
        </p:grpSpPr>
        <p:sp>
          <p:nvSpPr>
            <p:cNvPr id="14" name="Rectángulo 12">
              <a:extLst>
                <a:ext uri="{FF2B5EF4-FFF2-40B4-BE49-F238E27FC236}">
                  <a16:creationId xmlns:a16="http://schemas.microsoft.com/office/drawing/2014/main" id="{FB349A90-C161-4633-8ADB-181A792300F7}"/>
                </a:ext>
              </a:extLst>
            </p:cNvPr>
            <p:cNvSpPr/>
            <p:nvPr/>
          </p:nvSpPr>
          <p:spPr>
            <a:xfrm>
              <a:off x="6606319" y="1287464"/>
              <a:ext cx="3204973" cy="787399"/>
            </a:xfrm>
            <a:custGeom>
              <a:avLst/>
              <a:gdLst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3284690 w 3284690"/>
                <a:gd name="connsiteY2" fmla="*/ 90732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2715064 w 3284690"/>
                <a:gd name="connsiteY2" fmla="*/ 89233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4690" h="907321">
                  <a:moveTo>
                    <a:pt x="0" y="0"/>
                  </a:moveTo>
                  <a:lnTo>
                    <a:pt x="3284690" y="0"/>
                  </a:lnTo>
                  <a:lnTo>
                    <a:pt x="2715064" y="892331"/>
                  </a:lnTo>
                  <a:lnTo>
                    <a:pt x="0" y="90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i="1" dirty="0"/>
                <a:t>Angel Gonzales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7A41BDB-96C4-49A2-9DEC-2CA8AA017E1E}"/>
                </a:ext>
              </a:extLst>
            </p:cNvPr>
            <p:cNvSpPr/>
            <p:nvPr/>
          </p:nvSpPr>
          <p:spPr>
            <a:xfrm>
              <a:off x="6043679" y="1141163"/>
              <a:ext cx="1127370" cy="1092266"/>
            </a:xfrm>
            <a:prstGeom prst="ellipse">
              <a:avLst/>
            </a:prstGeom>
            <a:blipFill>
              <a:blip r:embed="rId4"/>
              <a:stretch>
                <a:fillRect l="-10000" r="-2000"/>
              </a:stretch>
            </a:blip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90008811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5A531A-B85B-4EEA-867B-5D2B02FAC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15" y="2103078"/>
            <a:ext cx="5888566" cy="2561526"/>
          </a:xfrm>
          <a:prstGeom prst="rect">
            <a:avLst/>
          </a:prstGeom>
        </p:spPr>
      </p:pic>
      <p:pic>
        <p:nvPicPr>
          <p:cNvPr id="5" name="Imagen 4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id="{73DED001-930B-422F-82D9-027EC721B2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0"/>
          <a:stretch/>
        </p:blipFill>
        <p:spPr>
          <a:xfrm>
            <a:off x="7969703" y="901148"/>
            <a:ext cx="2950089" cy="5055704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4FFD43B4-C1E4-41B5-8586-9A16C5DF357D}"/>
              </a:ext>
            </a:extLst>
          </p:cNvPr>
          <p:cNvSpPr txBox="1">
            <a:spLocks/>
          </p:cNvSpPr>
          <p:nvPr/>
        </p:nvSpPr>
        <p:spPr>
          <a:xfrm>
            <a:off x="383974" y="310710"/>
            <a:ext cx="4161522" cy="10250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i="1" dirty="0">
                <a:solidFill>
                  <a:schemeClr val="bg2">
                    <a:lumMod val="25000"/>
                  </a:schemeClr>
                </a:solidFill>
                <a:latin typeface="Laila"/>
              </a:rPr>
              <a:t>Amazon</a:t>
            </a:r>
            <a:r>
              <a:rPr lang="es-PE" b="1" i="1" dirty="0">
                <a:solidFill>
                  <a:schemeClr val="bg1"/>
                </a:solidFill>
                <a:latin typeface="Laila"/>
              </a:rPr>
              <a:t> </a:t>
            </a:r>
            <a:r>
              <a:rPr lang="es-PE" b="1" i="1" dirty="0">
                <a:solidFill>
                  <a:srgbClr val="FF9900"/>
                </a:solidFill>
                <a:latin typeface="Laila"/>
              </a:rPr>
              <a:t>GO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E615240-410F-49D9-BAB6-7F82EC77D882}"/>
              </a:ext>
            </a:extLst>
          </p:cNvPr>
          <p:cNvGrpSpPr/>
          <p:nvPr/>
        </p:nvGrpSpPr>
        <p:grpSpPr>
          <a:xfrm>
            <a:off x="483786" y="5358985"/>
            <a:ext cx="3368686" cy="1008000"/>
            <a:chOff x="6043679" y="1141163"/>
            <a:chExt cx="3767613" cy="1092266"/>
          </a:xfrm>
        </p:grpSpPr>
        <p:sp>
          <p:nvSpPr>
            <p:cNvPr id="12" name="Rectángulo 12">
              <a:extLst>
                <a:ext uri="{FF2B5EF4-FFF2-40B4-BE49-F238E27FC236}">
                  <a16:creationId xmlns:a16="http://schemas.microsoft.com/office/drawing/2014/main" id="{5B9EA15B-339F-4C76-A8DF-8B1B7BC00147}"/>
                </a:ext>
              </a:extLst>
            </p:cNvPr>
            <p:cNvSpPr/>
            <p:nvPr/>
          </p:nvSpPr>
          <p:spPr>
            <a:xfrm>
              <a:off x="6606319" y="1287464"/>
              <a:ext cx="3204973" cy="787399"/>
            </a:xfrm>
            <a:custGeom>
              <a:avLst/>
              <a:gdLst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3284690 w 3284690"/>
                <a:gd name="connsiteY2" fmla="*/ 90732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2715064 w 3284690"/>
                <a:gd name="connsiteY2" fmla="*/ 89233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4690" h="907321">
                  <a:moveTo>
                    <a:pt x="0" y="0"/>
                  </a:moveTo>
                  <a:lnTo>
                    <a:pt x="3284690" y="0"/>
                  </a:lnTo>
                  <a:lnTo>
                    <a:pt x="2715064" y="892331"/>
                  </a:lnTo>
                  <a:lnTo>
                    <a:pt x="0" y="90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i="1" dirty="0"/>
                <a:t>Angel Gonzales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E23D4B08-C260-428E-B346-7727101D03B9}"/>
                </a:ext>
              </a:extLst>
            </p:cNvPr>
            <p:cNvSpPr/>
            <p:nvPr/>
          </p:nvSpPr>
          <p:spPr>
            <a:xfrm>
              <a:off x="6043679" y="1141163"/>
              <a:ext cx="1127370" cy="1092266"/>
            </a:xfrm>
            <a:prstGeom prst="ellipse">
              <a:avLst/>
            </a:prstGeom>
            <a:blipFill>
              <a:blip r:embed="rId4"/>
              <a:stretch>
                <a:fillRect l="-10000" r="-2000"/>
              </a:stretch>
            </a:blip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24152527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n para amazon echo">
            <a:extLst>
              <a:ext uri="{FF2B5EF4-FFF2-40B4-BE49-F238E27FC236}">
                <a16:creationId xmlns:a16="http://schemas.microsoft.com/office/drawing/2014/main" id="{C314C26F-4A44-4D85-BFCF-FBCE9D99B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43150"/>
            <a:ext cx="9753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61030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4FFD43B4-C1E4-41B5-8586-9A16C5DF357D}"/>
              </a:ext>
            </a:extLst>
          </p:cNvPr>
          <p:cNvSpPr txBox="1">
            <a:spLocks/>
          </p:cNvSpPr>
          <p:nvPr/>
        </p:nvSpPr>
        <p:spPr>
          <a:xfrm>
            <a:off x="383974" y="310710"/>
            <a:ext cx="4161522" cy="10250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i="1" dirty="0">
                <a:solidFill>
                  <a:schemeClr val="bg2">
                    <a:lumMod val="25000"/>
                  </a:schemeClr>
                </a:solidFill>
                <a:latin typeface="Laila"/>
              </a:rPr>
              <a:t>Amazon</a:t>
            </a:r>
            <a:r>
              <a:rPr lang="es-PE" b="1" i="1" dirty="0">
                <a:solidFill>
                  <a:schemeClr val="bg1"/>
                </a:solidFill>
                <a:latin typeface="Laila"/>
              </a:rPr>
              <a:t> </a:t>
            </a:r>
            <a:r>
              <a:rPr lang="es-PE" b="1" i="1" dirty="0">
                <a:solidFill>
                  <a:srgbClr val="FF9900"/>
                </a:solidFill>
                <a:latin typeface="Laila"/>
              </a:rPr>
              <a:t>Echo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29154F3-6FEB-468C-B6F9-EF463E73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60" y="1459516"/>
            <a:ext cx="10867014" cy="3713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i="1" dirty="0">
                <a:latin typeface="Laila"/>
              </a:rPr>
              <a:t>Amazon Echo, es un altavoz inteligente de Amazon </a:t>
            </a:r>
            <a:r>
              <a:rPr lang="es-ES" i="1" dirty="0">
                <a:latin typeface="Laila"/>
              </a:rPr>
              <a:t>con funciones, incluyendo respuesta a preguntas</a:t>
            </a:r>
            <a:endParaRPr lang="es-ES" dirty="0">
              <a:latin typeface="Laila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Laila"/>
              </a:rPr>
              <a:t>Amazon Echo corre en los Amazon Web </a:t>
            </a:r>
            <a:r>
              <a:rPr lang="es-ES" dirty="0" err="1">
                <a:latin typeface="Laila"/>
              </a:rPr>
              <a:t>Services</a:t>
            </a:r>
            <a:r>
              <a:rPr lang="es-ES" dirty="0">
                <a:latin typeface="Laila"/>
              </a:rPr>
              <a:t> y su capacidad de reconocimiento de voz de Echo está basado en el los servicios web de Amazon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Laila"/>
              </a:rPr>
              <a:t>Por defecto el dispositivo responde a una 'palabra raíz' (“Alexa”). </a:t>
            </a:r>
          </a:p>
          <a:p>
            <a:pPr marL="514350" indent="-514350">
              <a:buFont typeface="+mj-lt"/>
              <a:buAutoNum type="arabicPeriod"/>
            </a:pPr>
            <a:endParaRPr lang="es-ES" dirty="0">
              <a:latin typeface="Laila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Laila"/>
              </a:rPr>
              <a:t>Echo necesita una conexión a Internet para funcionar.</a:t>
            </a:r>
          </a:p>
        </p:txBody>
      </p:sp>
      <p:pic>
        <p:nvPicPr>
          <p:cNvPr id="12" name="Picture 2" descr="Imagen relacionada">
            <a:extLst>
              <a:ext uri="{FF2B5EF4-FFF2-40B4-BE49-F238E27FC236}">
                <a16:creationId xmlns:a16="http://schemas.microsoft.com/office/drawing/2014/main" id="{B25DF86E-FABD-4912-BAE7-61775308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772" y="5028484"/>
            <a:ext cx="1597603" cy="159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B3E33099-18EF-4712-99A4-28287FFC5753}"/>
              </a:ext>
            </a:extLst>
          </p:cNvPr>
          <p:cNvGrpSpPr/>
          <p:nvPr/>
        </p:nvGrpSpPr>
        <p:grpSpPr>
          <a:xfrm>
            <a:off x="483786" y="5358985"/>
            <a:ext cx="3368686" cy="1008000"/>
            <a:chOff x="6043679" y="1141163"/>
            <a:chExt cx="3767613" cy="1092266"/>
          </a:xfrm>
        </p:grpSpPr>
        <p:sp>
          <p:nvSpPr>
            <p:cNvPr id="14" name="Rectángulo 12">
              <a:extLst>
                <a:ext uri="{FF2B5EF4-FFF2-40B4-BE49-F238E27FC236}">
                  <a16:creationId xmlns:a16="http://schemas.microsoft.com/office/drawing/2014/main" id="{8092F9E8-D122-403A-8BED-425B39D960E0}"/>
                </a:ext>
              </a:extLst>
            </p:cNvPr>
            <p:cNvSpPr/>
            <p:nvPr/>
          </p:nvSpPr>
          <p:spPr>
            <a:xfrm>
              <a:off x="6606319" y="1287464"/>
              <a:ext cx="3204973" cy="787399"/>
            </a:xfrm>
            <a:custGeom>
              <a:avLst/>
              <a:gdLst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3284690 w 3284690"/>
                <a:gd name="connsiteY2" fmla="*/ 90732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2715064 w 3284690"/>
                <a:gd name="connsiteY2" fmla="*/ 89233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4690" h="907321">
                  <a:moveTo>
                    <a:pt x="0" y="0"/>
                  </a:moveTo>
                  <a:lnTo>
                    <a:pt x="3284690" y="0"/>
                  </a:lnTo>
                  <a:lnTo>
                    <a:pt x="2715064" y="892331"/>
                  </a:lnTo>
                  <a:lnTo>
                    <a:pt x="0" y="90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i="1" dirty="0"/>
                <a:t>Angel Gonzales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C1C9040-46DF-47A5-A9FB-5B317D5A6A6F}"/>
                </a:ext>
              </a:extLst>
            </p:cNvPr>
            <p:cNvSpPr/>
            <p:nvPr/>
          </p:nvSpPr>
          <p:spPr>
            <a:xfrm>
              <a:off x="6043679" y="1141163"/>
              <a:ext cx="1127370" cy="1092266"/>
            </a:xfrm>
            <a:prstGeom prst="ellipse">
              <a:avLst/>
            </a:prstGeom>
            <a:blipFill>
              <a:blip r:embed="rId3"/>
              <a:stretch>
                <a:fillRect l="-10000" r="-2000"/>
              </a:stretch>
            </a:blip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27160344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4FFD43B4-C1E4-41B5-8586-9A16C5DF357D}"/>
              </a:ext>
            </a:extLst>
          </p:cNvPr>
          <p:cNvSpPr txBox="1">
            <a:spLocks/>
          </p:cNvSpPr>
          <p:nvPr/>
        </p:nvSpPr>
        <p:spPr>
          <a:xfrm>
            <a:off x="383974" y="310710"/>
            <a:ext cx="4161522" cy="10250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i="1" dirty="0">
                <a:solidFill>
                  <a:schemeClr val="bg2">
                    <a:lumMod val="25000"/>
                  </a:schemeClr>
                </a:solidFill>
                <a:latin typeface="Laila"/>
              </a:rPr>
              <a:t>Amazon</a:t>
            </a:r>
            <a:r>
              <a:rPr lang="es-PE" b="1" i="1" dirty="0">
                <a:solidFill>
                  <a:schemeClr val="bg1"/>
                </a:solidFill>
                <a:latin typeface="Laila"/>
              </a:rPr>
              <a:t> </a:t>
            </a:r>
            <a:r>
              <a:rPr lang="es-PE" b="1" i="1" dirty="0">
                <a:solidFill>
                  <a:srgbClr val="FF9900"/>
                </a:solidFill>
                <a:latin typeface="Laila"/>
              </a:rPr>
              <a:t>Echo</a:t>
            </a:r>
          </a:p>
        </p:txBody>
      </p:sp>
      <p:pic>
        <p:nvPicPr>
          <p:cNvPr id="12" name="Picture 2" descr="Imagen relacionada">
            <a:extLst>
              <a:ext uri="{FF2B5EF4-FFF2-40B4-BE49-F238E27FC236}">
                <a16:creationId xmlns:a16="http://schemas.microsoft.com/office/drawing/2014/main" id="{B25DF86E-FABD-4912-BAE7-61775308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772" y="5028484"/>
            <a:ext cx="1597603" cy="159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A473EA60-512C-4B5E-A01C-7857E7D97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461" y="1898705"/>
            <a:ext cx="6573078" cy="306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574012B5-7F47-4981-86B2-5172B1133C7C}"/>
              </a:ext>
            </a:extLst>
          </p:cNvPr>
          <p:cNvGrpSpPr/>
          <p:nvPr/>
        </p:nvGrpSpPr>
        <p:grpSpPr>
          <a:xfrm>
            <a:off x="483786" y="5358985"/>
            <a:ext cx="3368686" cy="1008000"/>
            <a:chOff x="6043679" y="1141163"/>
            <a:chExt cx="3767613" cy="1092266"/>
          </a:xfrm>
        </p:grpSpPr>
        <p:sp>
          <p:nvSpPr>
            <p:cNvPr id="14" name="Rectángulo 12">
              <a:extLst>
                <a:ext uri="{FF2B5EF4-FFF2-40B4-BE49-F238E27FC236}">
                  <a16:creationId xmlns:a16="http://schemas.microsoft.com/office/drawing/2014/main" id="{266F1D15-5A42-4210-98D8-8A61CD98F579}"/>
                </a:ext>
              </a:extLst>
            </p:cNvPr>
            <p:cNvSpPr/>
            <p:nvPr/>
          </p:nvSpPr>
          <p:spPr>
            <a:xfrm>
              <a:off x="6606319" y="1287464"/>
              <a:ext cx="3204973" cy="787399"/>
            </a:xfrm>
            <a:custGeom>
              <a:avLst/>
              <a:gdLst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3284690 w 3284690"/>
                <a:gd name="connsiteY2" fmla="*/ 90732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2715064 w 3284690"/>
                <a:gd name="connsiteY2" fmla="*/ 89233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4690" h="907321">
                  <a:moveTo>
                    <a:pt x="0" y="0"/>
                  </a:moveTo>
                  <a:lnTo>
                    <a:pt x="3284690" y="0"/>
                  </a:lnTo>
                  <a:lnTo>
                    <a:pt x="2715064" y="892331"/>
                  </a:lnTo>
                  <a:lnTo>
                    <a:pt x="0" y="90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i="1" dirty="0"/>
                <a:t>Angel Gonzales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1234535-2C0D-4203-8269-10CAA8DD48CC}"/>
                </a:ext>
              </a:extLst>
            </p:cNvPr>
            <p:cNvSpPr/>
            <p:nvPr/>
          </p:nvSpPr>
          <p:spPr>
            <a:xfrm>
              <a:off x="6043679" y="1141163"/>
              <a:ext cx="1127370" cy="1092266"/>
            </a:xfrm>
            <a:prstGeom prst="ellipse">
              <a:avLst/>
            </a:prstGeom>
            <a:blipFill>
              <a:blip r:embed="rId4"/>
              <a:stretch>
                <a:fillRect l="-10000" r="-2000"/>
              </a:stretch>
            </a:blip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91520628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81465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4FFD43B4-C1E4-41B5-8586-9A16C5DF357D}"/>
              </a:ext>
            </a:extLst>
          </p:cNvPr>
          <p:cNvSpPr txBox="1">
            <a:spLocks/>
          </p:cNvSpPr>
          <p:nvPr/>
        </p:nvSpPr>
        <p:spPr>
          <a:xfrm>
            <a:off x="383974" y="310710"/>
            <a:ext cx="4916896" cy="10250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i="1" dirty="0">
                <a:solidFill>
                  <a:schemeClr val="bg2">
                    <a:lumMod val="25000"/>
                  </a:schemeClr>
                </a:solidFill>
                <a:latin typeface="Laila"/>
              </a:rPr>
              <a:t>Amazon</a:t>
            </a:r>
            <a:r>
              <a:rPr lang="es-PE" b="1" i="1" dirty="0">
                <a:solidFill>
                  <a:schemeClr val="bg1"/>
                </a:solidFill>
                <a:latin typeface="Laila"/>
              </a:rPr>
              <a:t> </a:t>
            </a:r>
            <a:r>
              <a:rPr lang="es-PE" b="1" i="1" dirty="0">
                <a:solidFill>
                  <a:srgbClr val="FF9900"/>
                </a:solidFill>
                <a:latin typeface="Laila"/>
              </a:rPr>
              <a:t>Web </a:t>
            </a:r>
            <a:r>
              <a:rPr lang="es-PE" b="1" i="1" dirty="0" err="1">
                <a:solidFill>
                  <a:srgbClr val="16A086"/>
                </a:solidFill>
                <a:latin typeface="Laila"/>
              </a:rPr>
              <a:t>Service</a:t>
            </a:r>
            <a:endParaRPr lang="es-PE" b="1" i="1" dirty="0">
              <a:solidFill>
                <a:srgbClr val="16A086"/>
              </a:solidFill>
              <a:latin typeface="Laila"/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29154F3-6FEB-468C-B6F9-EF463E73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60" y="1335792"/>
            <a:ext cx="10867014" cy="3837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i="1" dirty="0">
                <a:latin typeface="Laila"/>
              </a:rPr>
              <a:t>Es una colección de servicios de computación en la nube pública que en conjunto forman una plataforma de computación en la nube </a:t>
            </a:r>
            <a:r>
              <a:rPr lang="es-ES" i="1" dirty="0">
                <a:latin typeface="Laila"/>
              </a:rPr>
              <a:t>esto implica que AWS posea un conjunto de servicios de infraestructura y aplicaciones que permite a los clientes ejecutar virtualmente cualquier aplicación en la nube desde : </a:t>
            </a:r>
          </a:p>
          <a:p>
            <a:pPr marL="514350" indent="-514350">
              <a:buFont typeface="+mj-lt"/>
              <a:buAutoNum type="arabicPeriod"/>
            </a:pPr>
            <a:r>
              <a:rPr lang="es-ES" i="1" dirty="0">
                <a:latin typeface="Laila"/>
              </a:rPr>
              <a:t>aplicaciones de alto nivel ,</a:t>
            </a:r>
          </a:p>
          <a:p>
            <a:pPr marL="514350" indent="-514350">
              <a:buFont typeface="+mj-lt"/>
              <a:buAutoNum type="arabicPeriod"/>
            </a:pPr>
            <a:r>
              <a:rPr lang="es-ES" i="1" dirty="0">
                <a:latin typeface="Laila"/>
              </a:rPr>
              <a:t> como proyectos de “</a:t>
            </a:r>
            <a:r>
              <a:rPr lang="es-ES" i="1" dirty="0" err="1">
                <a:latin typeface="Laila"/>
              </a:rPr>
              <a:t>big</a:t>
            </a:r>
            <a:r>
              <a:rPr lang="es-ES" i="1" dirty="0">
                <a:latin typeface="Laila"/>
              </a:rPr>
              <a:t> data”,</a:t>
            </a:r>
          </a:p>
          <a:p>
            <a:pPr marL="514350" indent="-514350">
              <a:buFont typeface="+mj-lt"/>
              <a:buAutoNum type="arabicPeriod"/>
            </a:pPr>
            <a:r>
              <a:rPr lang="es-ES" i="1" dirty="0">
                <a:latin typeface="Laila"/>
              </a:rPr>
              <a:t> hasta juegos y aplicaciones móviles y mas.</a:t>
            </a:r>
            <a:endParaRPr lang="es-ES" dirty="0">
              <a:latin typeface="Laila"/>
            </a:endParaRPr>
          </a:p>
        </p:txBody>
      </p:sp>
      <p:pic>
        <p:nvPicPr>
          <p:cNvPr id="13" name="Imagen 12" descr="Imagen que contiene imágenes prediseñadas&#10;&#10;Descripción generada con confianza muy alta">
            <a:extLst>
              <a:ext uri="{FF2B5EF4-FFF2-40B4-BE49-F238E27FC236}">
                <a16:creationId xmlns:a16="http://schemas.microsoft.com/office/drawing/2014/main" id="{16DBCC08-4233-4451-8FA4-D6545ED35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1" r="17057"/>
          <a:stretch/>
        </p:blipFill>
        <p:spPr>
          <a:xfrm>
            <a:off x="9990209" y="4717773"/>
            <a:ext cx="1936230" cy="1832843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7F5CFE47-FF4C-4941-83B2-E65294A249B6}"/>
              </a:ext>
            </a:extLst>
          </p:cNvPr>
          <p:cNvGrpSpPr/>
          <p:nvPr/>
        </p:nvGrpSpPr>
        <p:grpSpPr>
          <a:xfrm>
            <a:off x="483786" y="5358985"/>
            <a:ext cx="3368686" cy="1008000"/>
            <a:chOff x="6043679" y="1141163"/>
            <a:chExt cx="3767613" cy="1092266"/>
          </a:xfrm>
        </p:grpSpPr>
        <p:sp>
          <p:nvSpPr>
            <p:cNvPr id="16" name="Rectángulo 12">
              <a:extLst>
                <a:ext uri="{FF2B5EF4-FFF2-40B4-BE49-F238E27FC236}">
                  <a16:creationId xmlns:a16="http://schemas.microsoft.com/office/drawing/2014/main" id="{081D0D3A-1B1C-426D-8FB0-F2C9D43F5D52}"/>
                </a:ext>
              </a:extLst>
            </p:cNvPr>
            <p:cNvSpPr/>
            <p:nvPr/>
          </p:nvSpPr>
          <p:spPr>
            <a:xfrm>
              <a:off x="6606319" y="1287464"/>
              <a:ext cx="3204973" cy="787399"/>
            </a:xfrm>
            <a:custGeom>
              <a:avLst/>
              <a:gdLst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3284690 w 3284690"/>
                <a:gd name="connsiteY2" fmla="*/ 90732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2715064 w 3284690"/>
                <a:gd name="connsiteY2" fmla="*/ 89233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4690" h="907321">
                  <a:moveTo>
                    <a:pt x="0" y="0"/>
                  </a:moveTo>
                  <a:lnTo>
                    <a:pt x="3284690" y="0"/>
                  </a:lnTo>
                  <a:lnTo>
                    <a:pt x="2715064" y="892331"/>
                  </a:lnTo>
                  <a:lnTo>
                    <a:pt x="0" y="90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i="1" dirty="0"/>
                <a:t>Angel Gonzales</a:t>
              </a: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2DBC62BB-23D5-4E0E-A865-573E2796DF70}"/>
                </a:ext>
              </a:extLst>
            </p:cNvPr>
            <p:cNvSpPr/>
            <p:nvPr/>
          </p:nvSpPr>
          <p:spPr>
            <a:xfrm>
              <a:off x="6043679" y="1141163"/>
              <a:ext cx="1127370" cy="1092266"/>
            </a:xfrm>
            <a:prstGeom prst="ellipse">
              <a:avLst/>
            </a:prstGeom>
            <a:blipFill>
              <a:blip r:embed="rId3"/>
              <a:stretch>
                <a:fillRect l="-10000" r="-2000"/>
              </a:stretch>
            </a:blip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5985477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FAF7D11-C05F-4F27-A473-E99ED712F22D}"/>
              </a:ext>
            </a:extLst>
          </p:cNvPr>
          <p:cNvSpPr txBox="1">
            <a:spLocks/>
          </p:cNvSpPr>
          <p:nvPr/>
        </p:nvSpPr>
        <p:spPr>
          <a:xfrm>
            <a:off x="383974" y="310710"/>
            <a:ext cx="2757268" cy="10250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i="1" dirty="0">
                <a:solidFill>
                  <a:schemeClr val="bg1"/>
                </a:solidFill>
                <a:latin typeface="Laila"/>
              </a:rPr>
              <a:t>Servicios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CDE4F9F-00FA-467C-9496-5031976C56E1}"/>
              </a:ext>
            </a:extLst>
          </p:cNvPr>
          <p:cNvGrpSpPr/>
          <p:nvPr/>
        </p:nvGrpSpPr>
        <p:grpSpPr>
          <a:xfrm>
            <a:off x="8398093" y="5502462"/>
            <a:ext cx="3368686" cy="1008000"/>
            <a:chOff x="6043679" y="1141163"/>
            <a:chExt cx="3767613" cy="1092266"/>
          </a:xfrm>
        </p:grpSpPr>
        <p:sp>
          <p:nvSpPr>
            <p:cNvPr id="8" name="Rectángulo 12">
              <a:extLst>
                <a:ext uri="{FF2B5EF4-FFF2-40B4-BE49-F238E27FC236}">
                  <a16:creationId xmlns:a16="http://schemas.microsoft.com/office/drawing/2014/main" id="{C72C9BF0-F84A-4472-9884-382801F2D3F4}"/>
                </a:ext>
              </a:extLst>
            </p:cNvPr>
            <p:cNvSpPr/>
            <p:nvPr/>
          </p:nvSpPr>
          <p:spPr>
            <a:xfrm>
              <a:off x="6606319" y="1287464"/>
              <a:ext cx="3204973" cy="787399"/>
            </a:xfrm>
            <a:custGeom>
              <a:avLst/>
              <a:gdLst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3284690 w 3284690"/>
                <a:gd name="connsiteY2" fmla="*/ 90732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2715064 w 3284690"/>
                <a:gd name="connsiteY2" fmla="*/ 89233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4690" h="907321">
                  <a:moveTo>
                    <a:pt x="0" y="0"/>
                  </a:moveTo>
                  <a:lnTo>
                    <a:pt x="3284690" y="0"/>
                  </a:lnTo>
                  <a:lnTo>
                    <a:pt x="2715064" y="892331"/>
                  </a:lnTo>
                  <a:lnTo>
                    <a:pt x="0" y="90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i="1" dirty="0"/>
                <a:t>Angel Gonzales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FE31383-1FDC-4BC3-9572-6B6EC9F91E8B}"/>
                </a:ext>
              </a:extLst>
            </p:cNvPr>
            <p:cNvSpPr/>
            <p:nvPr/>
          </p:nvSpPr>
          <p:spPr>
            <a:xfrm>
              <a:off x="6043679" y="1141163"/>
              <a:ext cx="1127370" cy="1092266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 l="-10000" r="-2000"/>
              </a:stretch>
            </a:blip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E3D7A5A-157E-42B3-98B1-6A85EA3192BF}"/>
              </a:ext>
            </a:extLst>
          </p:cNvPr>
          <p:cNvGrpSpPr/>
          <p:nvPr/>
        </p:nvGrpSpPr>
        <p:grpSpPr>
          <a:xfrm>
            <a:off x="3440155" y="979137"/>
            <a:ext cx="5311690" cy="5374381"/>
            <a:chOff x="4576658" y="397644"/>
            <a:chExt cx="6056540" cy="6011058"/>
          </a:xfrm>
        </p:grpSpPr>
        <p:sp>
          <p:nvSpPr>
            <p:cNvPr id="10" name="Hexágono 9">
              <a:extLst>
                <a:ext uri="{FF2B5EF4-FFF2-40B4-BE49-F238E27FC236}">
                  <a16:creationId xmlns:a16="http://schemas.microsoft.com/office/drawing/2014/main" id="{0BFB3548-0F9B-44C7-86DF-7348F160E831}"/>
                </a:ext>
              </a:extLst>
            </p:cNvPr>
            <p:cNvSpPr/>
            <p:nvPr/>
          </p:nvSpPr>
          <p:spPr>
            <a:xfrm>
              <a:off x="6485466" y="1439461"/>
              <a:ext cx="2259753" cy="1903752"/>
            </a:xfrm>
            <a:prstGeom prst="hexagon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20F7E263-780D-4202-9502-2004EC6A8D81}"/>
                </a:ext>
              </a:extLst>
            </p:cNvPr>
            <p:cNvSpPr/>
            <p:nvPr/>
          </p:nvSpPr>
          <p:spPr>
            <a:xfrm>
              <a:off x="6485466" y="3478123"/>
              <a:ext cx="2259753" cy="1903752"/>
            </a:xfrm>
            <a:prstGeom prst="hexagon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722353FF-3E4E-4AF4-9E06-79C4CB487718}"/>
                </a:ext>
              </a:extLst>
            </p:cNvPr>
            <p:cNvSpPr/>
            <p:nvPr/>
          </p:nvSpPr>
          <p:spPr>
            <a:xfrm>
              <a:off x="8373445" y="2458792"/>
              <a:ext cx="2259753" cy="1903752"/>
            </a:xfrm>
            <a:prstGeom prst="hexagon">
              <a:avLst/>
            </a:prstGeom>
            <a:solidFill>
              <a:srgbClr val="16A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" name="Hexágono 13">
              <a:extLst>
                <a:ext uri="{FF2B5EF4-FFF2-40B4-BE49-F238E27FC236}">
                  <a16:creationId xmlns:a16="http://schemas.microsoft.com/office/drawing/2014/main" id="{A545E729-D100-46FD-BC15-7BEC65524E65}"/>
                </a:ext>
              </a:extLst>
            </p:cNvPr>
            <p:cNvSpPr/>
            <p:nvPr/>
          </p:nvSpPr>
          <p:spPr>
            <a:xfrm>
              <a:off x="4597487" y="2451297"/>
              <a:ext cx="2259753" cy="1903752"/>
            </a:xfrm>
            <a:prstGeom prst="hexagon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6" name="Hexágono 15">
              <a:extLst>
                <a:ext uri="{FF2B5EF4-FFF2-40B4-BE49-F238E27FC236}">
                  <a16:creationId xmlns:a16="http://schemas.microsoft.com/office/drawing/2014/main" id="{0C0579C8-FC3F-47E6-9C60-E9A108142DFE}"/>
                </a:ext>
              </a:extLst>
            </p:cNvPr>
            <p:cNvSpPr/>
            <p:nvPr/>
          </p:nvSpPr>
          <p:spPr>
            <a:xfrm>
              <a:off x="4597485" y="397644"/>
              <a:ext cx="2259753" cy="1903752"/>
            </a:xfrm>
            <a:prstGeom prst="hexag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Hexágono 16">
              <a:extLst>
                <a:ext uri="{FF2B5EF4-FFF2-40B4-BE49-F238E27FC236}">
                  <a16:creationId xmlns:a16="http://schemas.microsoft.com/office/drawing/2014/main" id="{046FC0DF-798C-4F6E-AED8-7BA764A97AB7}"/>
                </a:ext>
              </a:extLst>
            </p:cNvPr>
            <p:cNvSpPr/>
            <p:nvPr/>
          </p:nvSpPr>
          <p:spPr>
            <a:xfrm>
              <a:off x="4576658" y="4504950"/>
              <a:ext cx="2259753" cy="1903752"/>
            </a:xfrm>
            <a:prstGeom prst="hexagon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55574889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4FFD43B4-C1E4-41B5-8586-9A16C5DF357D}"/>
              </a:ext>
            </a:extLst>
          </p:cNvPr>
          <p:cNvSpPr txBox="1">
            <a:spLocks/>
          </p:cNvSpPr>
          <p:nvPr/>
        </p:nvSpPr>
        <p:spPr>
          <a:xfrm>
            <a:off x="383974" y="310710"/>
            <a:ext cx="4916896" cy="10250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i="1" dirty="0">
                <a:solidFill>
                  <a:schemeClr val="bg2">
                    <a:lumMod val="25000"/>
                  </a:schemeClr>
                </a:solidFill>
                <a:latin typeface="Laila"/>
              </a:rPr>
              <a:t>Amazon</a:t>
            </a:r>
            <a:r>
              <a:rPr lang="es-PE" b="1" i="1" dirty="0">
                <a:solidFill>
                  <a:schemeClr val="bg1"/>
                </a:solidFill>
                <a:latin typeface="Laila"/>
              </a:rPr>
              <a:t> </a:t>
            </a:r>
            <a:r>
              <a:rPr lang="es-PE" b="1" i="1" dirty="0">
                <a:solidFill>
                  <a:srgbClr val="FF9900"/>
                </a:solidFill>
                <a:latin typeface="Laila"/>
              </a:rPr>
              <a:t>Web </a:t>
            </a:r>
            <a:r>
              <a:rPr lang="es-PE" b="1" i="1" dirty="0" err="1">
                <a:solidFill>
                  <a:srgbClr val="16A086"/>
                </a:solidFill>
                <a:latin typeface="Laila"/>
              </a:rPr>
              <a:t>Service</a:t>
            </a:r>
            <a:endParaRPr lang="es-PE" b="1" i="1" dirty="0">
              <a:solidFill>
                <a:srgbClr val="16A086"/>
              </a:solidFill>
              <a:latin typeface="Laila"/>
            </a:endParaRPr>
          </a:p>
        </p:txBody>
      </p:sp>
      <p:pic>
        <p:nvPicPr>
          <p:cNvPr id="13" name="Imagen 12" descr="Imagen que contiene imágenes prediseñadas&#10;&#10;Descripción generada con confianza muy alta">
            <a:extLst>
              <a:ext uri="{FF2B5EF4-FFF2-40B4-BE49-F238E27FC236}">
                <a16:creationId xmlns:a16="http://schemas.microsoft.com/office/drawing/2014/main" id="{16DBCC08-4233-4451-8FA4-D6545ED35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1" r="17057"/>
          <a:stretch/>
        </p:blipFill>
        <p:spPr>
          <a:xfrm>
            <a:off x="10172205" y="4890051"/>
            <a:ext cx="1754234" cy="1660565"/>
          </a:xfrm>
          <a:prstGeom prst="rect">
            <a:avLst/>
          </a:prstGeom>
        </p:spPr>
      </p:pic>
      <p:pic>
        <p:nvPicPr>
          <p:cNvPr id="12" name="Picture 2" descr="Resultado de imagen para amazon web services">
            <a:extLst>
              <a:ext uri="{FF2B5EF4-FFF2-40B4-BE49-F238E27FC236}">
                <a16:creationId xmlns:a16="http://schemas.microsoft.com/office/drawing/2014/main" id="{55A86046-4181-4CCB-8C97-FBA62E756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57" y="1657295"/>
            <a:ext cx="9496686" cy="308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5E78F336-F39F-46A4-85D8-8F887F53F2CE}"/>
              </a:ext>
            </a:extLst>
          </p:cNvPr>
          <p:cNvGrpSpPr/>
          <p:nvPr/>
        </p:nvGrpSpPr>
        <p:grpSpPr>
          <a:xfrm>
            <a:off x="483786" y="5358985"/>
            <a:ext cx="3368686" cy="1008000"/>
            <a:chOff x="6043679" y="1141163"/>
            <a:chExt cx="3767613" cy="1092266"/>
          </a:xfrm>
        </p:grpSpPr>
        <p:sp>
          <p:nvSpPr>
            <p:cNvPr id="15" name="Rectángulo 12">
              <a:extLst>
                <a:ext uri="{FF2B5EF4-FFF2-40B4-BE49-F238E27FC236}">
                  <a16:creationId xmlns:a16="http://schemas.microsoft.com/office/drawing/2014/main" id="{EBD66C25-97F2-4380-B328-284867AC1579}"/>
                </a:ext>
              </a:extLst>
            </p:cNvPr>
            <p:cNvSpPr/>
            <p:nvPr/>
          </p:nvSpPr>
          <p:spPr>
            <a:xfrm>
              <a:off x="6606319" y="1287464"/>
              <a:ext cx="3204973" cy="787399"/>
            </a:xfrm>
            <a:custGeom>
              <a:avLst/>
              <a:gdLst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3284690 w 3284690"/>
                <a:gd name="connsiteY2" fmla="*/ 90732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2715064 w 3284690"/>
                <a:gd name="connsiteY2" fmla="*/ 89233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4690" h="907321">
                  <a:moveTo>
                    <a:pt x="0" y="0"/>
                  </a:moveTo>
                  <a:lnTo>
                    <a:pt x="3284690" y="0"/>
                  </a:lnTo>
                  <a:lnTo>
                    <a:pt x="2715064" y="892331"/>
                  </a:lnTo>
                  <a:lnTo>
                    <a:pt x="0" y="90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i="1" dirty="0"/>
                <a:t>Angel Gonzales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A52BDDF-B1EB-4332-AD4A-1F5A8DB7D3C3}"/>
                </a:ext>
              </a:extLst>
            </p:cNvPr>
            <p:cNvSpPr/>
            <p:nvPr/>
          </p:nvSpPr>
          <p:spPr>
            <a:xfrm>
              <a:off x="6043679" y="1141163"/>
              <a:ext cx="1127370" cy="1092266"/>
            </a:xfrm>
            <a:prstGeom prst="ellipse">
              <a:avLst/>
            </a:prstGeom>
            <a:blipFill>
              <a:blip r:embed="rId4"/>
              <a:stretch>
                <a:fillRect l="-10000" r="-2000"/>
              </a:stretch>
            </a:blip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90767430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EDB58C-8B72-4681-AAE4-06759C999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84" y="1070543"/>
            <a:ext cx="7681831" cy="47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7932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FF1AD5-2717-46AA-9B50-CE76023C5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74" y="1499015"/>
            <a:ext cx="8760502" cy="3223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b="1" i="1" dirty="0">
                <a:latin typeface="Laila"/>
              </a:rPr>
              <a:t>Es un programa de suscripción anual, que ofrece: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Laila"/>
              </a:rPr>
              <a:t>Envío con entrega garantizada el día del lanzamiento de productos y ....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97F66C4-207F-4BCD-99EF-4CAAB494BB60}"/>
              </a:ext>
            </a:extLst>
          </p:cNvPr>
          <p:cNvSpPr txBox="1">
            <a:spLocks/>
          </p:cNvSpPr>
          <p:nvPr/>
        </p:nvSpPr>
        <p:spPr>
          <a:xfrm>
            <a:off x="383974" y="310710"/>
            <a:ext cx="3468498" cy="10250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i="1" dirty="0">
                <a:solidFill>
                  <a:schemeClr val="bg2">
                    <a:lumMod val="25000"/>
                  </a:schemeClr>
                </a:solidFill>
                <a:latin typeface="Laila"/>
              </a:rPr>
              <a:t>Amazon</a:t>
            </a:r>
            <a:r>
              <a:rPr lang="es-PE" b="1" i="1" dirty="0">
                <a:solidFill>
                  <a:schemeClr val="bg1"/>
                </a:solidFill>
                <a:latin typeface="Laila"/>
              </a:rPr>
              <a:t> </a:t>
            </a:r>
            <a:r>
              <a:rPr lang="es-PE" b="1" i="1" dirty="0">
                <a:solidFill>
                  <a:srgbClr val="FF9900"/>
                </a:solidFill>
                <a:latin typeface="Laila"/>
              </a:rPr>
              <a:t>Prime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B8A393D-1DC0-422B-B3AD-B704A435C7A1}"/>
              </a:ext>
            </a:extLst>
          </p:cNvPr>
          <p:cNvGrpSpPr/>
          <p:nvPr/>
        </p:nvGrpSpPr>
        <p:grpSpPr>
          <a:xfrm>
            <a:off x="483786" y="5358985"/>
            <a:ext cx="3368686" cy="1008000"/>
            <a:chOff x="6043679" y="1141163"/>
            <a:chExt cx="3767613" cy="1092266"/>
          </a:xfrm>
        </p:grpSpPr>
        <p:sp>
          <p:nvSpPr>
            <p:cNvPr id="6" name="Rectángulo 12">
              <a:extLst>
                <a:ext uri="{FF2B5EF4-FFF2-40B4-BE49-F238E27FC236}">
                  <a16:creationId xmlns:a16="http://schemas.microsoft.com/office/drawing/2014/main" id="{0E26A4D9-394E-4675-819B-9CD169304907}"/>
                </a:ext>
              </a:extLst>
            </p:cNvPr>
            <p:cNvSpPr/>
            <p:nvPr/>
          </p:nvSpPr>
          <p:spPr>
            <a:xfrm>
              <a:off x="6606319" y="1287464"/>
              <a:ext cx="3204973" cy="787399"/>
            </a:xfrm>
            <a:custGeom>
              <a:avLst/>
              <a:gdLst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3284690 w 3284690"/>
                <a:gd name="connsiteY2" fmla="*/ 90732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2715064 w 3284690"/>
                <a:gd name="connsiteY2" fmla="*/ 89233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4690" h="907321">
                  <a:moveTo>
                    <a:pt x="0" y="0"/>
                  </a:moveTo>
                  <a:lnTo>
                    <a:pt x="3284690" y="0"/>
                  </a:lnTo>
                  <a:lnTo>
                    <a:pt x="2715064" y="892331"/>
                  </a:lnTo>
                  <a:lnTo>
                    <a:pt x="0" y="90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i="1" dirty="0"/>
                <a:t>Angel Gonzales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6CA8EFE2-68DA-41E2-B06E-326F44EE07F7}"/>
                </a:ext>
              </a:extLst>
            </p:cNvPr>
            <p:cNvSpPr/>
            <p:nvPr/>
          </p:nvSpPr>
          <p:spPr>
            <a:xfrm>
              <a:off x="6043679" y="1141163"/>
              <a:ext cx="1127370" cy="1092266"/>
            </a:xfrm>
            <a:prstGeom prst="ellipse">
              <a:avLst/>
            </a:prstGeom>
            <a:blipFill>
              <a:blip r:embed="rId2"/>
              <a:stretch>
                <a:fillRect l="-10000" r="-2000"/>
              </a:stretch>
            </a:blip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12" name="Imagen 11" descr="Imagen que contiene gráficos vectoriales&#10;&#10;Descripción generada con confianza alta">
            <a:extLst>
              <a:ext uri="{FF2B5EF4-FFF2-40B4-BE49-F238E27FC236}">
                <a16:creationId xmlns:a16="http://schemas.microsoft.com/office/drawing/2014/main" id="{D4BB3E0A-21C0-43FE-AE9C-A3BB8ED2A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908" y="310711"/>
            <a:ext cx="1000118" cy="1000118"/>
          </a:xfrm>
          <a:prstGeom prst="rect">
            <a:avLst/>
          </a:prstGeom>
        </p:spPr>
      </p:pic>
      <p:pic>
        <p:nvPicPr>
          <p:cNvPr id="1026" name="Picture 2" descr="Resultado de imagen para amazon prime services">
            <a:extLst>
              <a:ext uri="{FF2B5EF4-FFF2-40B4-BE49-F238E27FC236}">
                <a16:creationId xmlns:a16="http://schemas.microsoft.com/office/drawing/2014/main" id="{F01E7E18-563A-49DE-B0F9-5CE9C77A9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02" y="3110965"/>
            <a:ext cx="4500796" cy="191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64633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CF6D1E-012C-4D8A-97CF-996BF082C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39" y="836047"/>
            <a:ext cx="8890122" cy="5185905"/>
          </a:xfrm>
          <a:prstGeom prst="rect">
            <a:avLst/>
          </a:prstGeom>
          <a:solidFill>
            <a:srgbClr val="DBDBDB"/>
          </a:solidFill>
        </p:spPr>
      </p:pic>
    </p:spTree>
    <p:extLst>
      <p:ext uri="{BB962C8B-B14F-4D97-AF65-F5344CB8AC3E}">
        <p14:creationId xmlns:p14="http://schemas.microsoft.com/office/powerpoint/2010/main" val="132176504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271BF16F-5FB0-48EF-B961-C26EB6244B51}"/>
              </a:ext>
            </a:extLst>
          </p:cNvPr>
          <p:cNvSpPr txBox="1">
            <a:spLocks/>
          </p:cNvSpPr>
          <p:nvPr/>
        </p:nvSpPr>
        <p:spPr>
          <a:xfrm>
            <a:off x="383973" y="310710"/>
            <a:ext cx="5117417" cy="10250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i="1" dirty="0">
                <a:solidFill>
                  <a:srgbClr val="2D3E50"/>
                </a:solidFill>
                <a:latin typeface="Laila"/>
              </a:rPr>
              <a:t>AMAZON</a:t>
            </a:r>
            <a:r>
              <a:rPr lang="es-PE" b="1" i="1" dirty="0">
                <a:solidFill>
                  <a:schemeClr val="bg1"/>
                </a:solidFill>
                <a:latin typeface="Laila"/>
              </a:rPr>
              <a:t> </a:t>
            </a:r>
            <a:r>
              <a:rPr lang="es-PE" b="1" i="1" dirty="0">
                <a:solidFill>
                  <a:srgbClr val="FF9900"/>
                </a:solidFill>
                <a:latin typeface="Laila"/>
              </a:rPr>
              <a:t>PRIME </a:t>
            </a:r>
            <a:r>
              <a:rPr lang="es-PE" b="1" i="1" dirty="0">
                <a:solidFill>
                  <a:schemeClr val="bg1"/>
                </a:solidFill>
                <a:latin typeface="Laila"/>
              </a:rPr>
              <a:t>AIR</a:t>
            </a:r>
          </a:p>
        </p:txBody>
      </p:sp>
      <p:pic>
        <p:nvPicPr>
          <p:cNvPr id="18" name="Picture 2" descr="https://lh6.googleusercontent.com/i9f3f6MB1a6hJEDDnPwL0cGdPdfrqOrIZ4m0a82SrK8YA_GYEwPZMnc9ITtrhkS_LL6w50GcvdHVu-GdHDEqmRa2CrZpCY-rwv5iG2exU35CQo1K5mNbyQtZgsOZYRmZvn3TESvJoP8">
            <a:extLst>
              <a:ext uri="{FF2B5EF4-FFF2-40B4-BE49-F238E27FC236}">
                <a16:creationId xmlns:a16="http://schemas.microsoft.com/office/drawing/2014/main" id="{51BC8C18-AA85-4F07-B9B2-7D0559C72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477" y="155327"/>
            <a:ext cx="1422487" cy="142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3B207775-37DE-4DE9-9931-A0E9EC53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6" y="1499015"/>
            <a:ext cx="7181658" cy="3682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i="1" dirty="0">
                <a:solidFill>
                  <a:schemeClr val="bg1"/>
                </a:solidFill>
                <a:highlight>
                  <a:srgbClr val="FF9900"/>
                </a:highlight>
                <a:latin typeface="Laila"/>
              </a:rPr>
              <a:t>Es un sistema de entrega de Amazon </a:t>
            </a:r>
            <a:r>
              <a:rPr lang="es-ES" sz="2400" b="1" i="1" dirty="0">
                <a:solidFill>
                  <a:schemeClr val="bg1"/>
                </a:solidFill>
                <a:latin typeface="Laila"/>
              </a:rPr>
              <a:t>diseñado para obtener de manera segura paquetes a los clientes en 30 minutos o menos utilizando vehículos aéreos no tripulados, también llamados drones.</a:t>
            </a:r>
          </a:p>
          <a:p>
            <a:pPr marL="0" indent="0">
              <a:buNone/>
            </a:pPr>
            <a:endParaRPr lang="es-ES" sz="2400" b="1" i="1" dirty="0">
              <a:solidFill>
                <a:schemeClr val="bg1"/>
              </a:solidFill>
              <a:latin typeface="Laila"/>
            </a:endParaRPr>
          </a:p>
          <a:p>
            <a:pPr marL="0" indent="0">
              <a:buNone/>
            </a:pPr>
            <a:r>
              <a:rPr lang="es-ES" sz="2400" b="1" i="1" dirty="0">
                <a:solidFill>
                  <a:schemeClr val="bg1"/>
                </a:solidFill>
                <a:latin typeface="Laila"/>
              </a:rPr>
              <a:t>Se planea que Amazon Prime Air utilice la tecnología </a:t>
            </a:r>
            <a:r>
              <a:rPr lang="es-ES" sz="2400" b="1" i="1" dirty="0" err="1">
                <a:solidFill>
                  <a:schemeClr val="bg1"/>
                </a:solidFill>
                <a:latin typeface="Laila"/>
              </a:rPr>
              <a:t>multirotor</a:t>
            </a:r>
            <a:r>
              <a:rPr lang="es-ES" sz="2400" b="1" i="1" dirty="0">
                <a:solidFill>
                  <a:schemeClr val="bg1"/>
                </a:solidFill>
                <a:latin typeface="Laila"/>
              </a:rPr>
              <a:t> de vehículos aéreos no tripulados en miniatura (UAV en miniatura) para enviar de forma autónoma paquetes </a:t>
            </a: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B57843DB-EAC0-4C5D-9734-417AA9360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5" t="5828" r="11559" b="5494"/>
          <a:stretch/>
        </p:blipFill>
        <p:spPr bwMode="auto">
          <a:xfrm>
            <a:off x="7562582" y="997226"/>
            <a:ext cx="4073058" cy="486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9C42DCC7-C989-4654-A519-2BBE0080A106}"/>
              </a:ext>
            </a:extLst>
          </p:cNvPr>
          <p:cNvGrpSpPr/>
          <p:nvPr/>
        </p:nvGrpSpPr>
        <p:grpSpPr>
          <a:xfrm>
            <a:off x="483786" y="5358985"/>
            <a:ext cx="3368686" cy="1008000"/>
            <a:chOff x="6043679" y="1141163"/>
            <a:chExt cx="3767613" cy="1092266"/>
          </a:xfrm>
        </p:grpSpPr>
        <p:sp>
          <p:nvSpPr>
            <p:cNvPr id="11" name="Rectángulo 12">
              <a:extLst>
                <a:ext uri="{FF2B5EF4-FFF2-40B4-BE49-F238E27FC236}">
                  <a16:creationId xmlns:a16="http://schemas.microsoft.com/office/drawing/2014/main" id="{49505823-E338-4DAF-870A-C89A3255F5F7}"/>
                </a:ext>
              </a:extLst>
            </p:cNvPr>
            <p:cNvSpPr/>
            <p:nvPr/>
          </p:nvSpPr>
          <p:spPr>
            <a:xfrm>
              <a:off x="6606319" y="1287464"/>
              <a:ext cx="3204973" cy="787399"/>
            </a:xfrm>
            <a:custGeom>
              <a:avLst/>
              <a:gdLst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3284690 w 3284690"/>
                <a:gd name="connsiteY2" fmla="*/ 90732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2715064 w 3284690"/>
                <a:gd name="connsiteY2" fmla="*/ 89233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4690" h="907321">
                  <a:moveTo>
                    <a:pt x="0" y="0"/>
                  </a:moveTo>
                  <a:lnTo>
                    <a:pt x="3284690" y="0"/>
                  </a:lnTo>
                  <a:lnTo>
                    <a:pt x="2715064" y="892331"/>
                  </a:lnTo>
                  <a:lnTo>
                    <a:pt x="0" y="90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i="1" dirty="0"/>
                <a:t>Angel Gonzales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43C86303-0A26-4CB6-B472-2FD777A2F45B}"/>
                </a:ext>
              </a:extLst>
            </p:cNvPr>
            <p:cNvSpPr/>
            <p:nvPr/>
          </p:nvSpPr>
          <p:spPr>
            <a:xfrm>
              <a:off x="6043679" y="1141163"/>
              <a:ext cx="1127370" cy="1092266"/>
            </a:xfrm>
            <a:prstGeom prst="ellipse">
              <a:avLst/>
            </a:prstGeom>
            <a:blipFill>
              <a:blip r:embed="rId4"/>
              <a:stretch>
                <a:fillRect l="-10000" r="-2000"/>
              </a:stretch>
            </a:blip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51849936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8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271BF16F-5FB0-48EF-B961-C26EB6244B51}"/>
              </a:ext>
            </a:extLst>
          </p:cNvPr>
          <p:cNvSpPr txBox="1">
            <a:spLocks/>
          </p:cNvSpPr>
          <p:nvPr/>
        </p:nvSpPr>
        <p:spPr>
          <a:xfrm>
            <a:off x="383973" y="310710"/>
            <a:ext cx="5117417" cy="10250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i="1" dirty="0">
                <a:solidFill>
                  <a:srgbClr val="2D3E50"/>
                </a:solidFill>
                <a:latin typeface="Laila"/>
              </a:rPr>
              <a:t>AMAZON</a:t>
            </a:r>
            <a:r>
              <a:rPr lang="es-PE" b="1" i="1" dirty="0">
                <a:solidFill>
                  <a:schemeClr val="bg1"/>
                </a:solidFill>
                <a:latin typeface="Laila"/>
              </a:rPr>
              <a:t> </a:t>
            </a:r>
            <a:r>
              <a:rPr lang="es-PE" b="1" i="1" dirty="0">
                <a:solidFill>
                  <a:srgbClr val="FF9900"/>
                </a:solidFill>
                <a:latin typeface="Laila"/>
              </a:rPr>
              <a:t>PRIME </a:t>
            </a:r>
            <a:r>
              <a:rPr lang="es-PE" b="1" i="1" dirty="0">
                <a:solidFill>
                  <a:schemeClr val="bg1"/>
                </a:solidFill>
                <a:latin typeface="Laila"/>
              </a:rPr>
              <a:t>AIR</a:t>
            </a:r>
          </a:p>
        </p:txBody>
      </p:sp>
      <p:pic>
        <p:nvPicPr>
          <p:cNvPr id="18" name="Picture 2" descr="https://lh6.googleusercontent.com/i9f3f6MB1a6hJEDDnPwL0cGdPdfrqOrIZ4m0a82SrK8YA_GYEwPZMnc9ITtrhkS_LL6w50GcvdHVu-GdHDEqmRa2CrZpCY-rwv5iG2exU35CQo1K5mNbyQtZgsOZYRmZvn3TESvJoP8">
            <a:extLst>
              <a:ext uri="{FF2B5EF4-FFF2-40B4-BE49-F238E27FC236}">
                <a16:creationId xmlns:a16="http://schemas.microsoft.com/office/drawing/2014/main" id="{51BC8C18-AA85-4F07-B9B2-7D0559C72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477" y="155327"/>
            <a:ext cx="1422487" cy="142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3B207775-37DE-4DE9-9931-A0E9EC53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5" y="1499015"/>
            <a:ext cx="7512963" cy="3786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i="1" dirty="0">
                <a:solidFill>
                  <a:schemeClr val="bg1"/>
                </a:solidFill>
                <a:latin typeface="Laila"/>
              </a:rPr>
              <a:t>Tiene un gran potencial para mejorar los servicios que ya proporcionamos a millones de clientes mediante la entrega rápida de paquetes que también aumentará la seguridad y la eficiencia general del sistema de transporte.</a:t>
            </a:r>
          </a:p>
          <a:p>
            <a:pPr marL="0" indent="0">
              <a:buNone/>
            </a:pPr>
            <a:endParaRPr lang="es-ES" sz="2400" b="1" i="1" dirty="0">
              <a:solidFill>
                <a:schemeClr val="bg1"/>
              </a:solidFill>
              <a:latin typeface="Laila"/>
            </a:endParaRPr>
          </a:p>
          <a:p>
            <a:pPr marL="0" indent="0">
              <a:buNone/>
            </a:pPr>
            <a:r>
              <a:rPr lang="es-ES" sz="2400" b="1" i="1" dirty="0">
                <a:solidFill>
                  <a:schemeClr val="bg1"/>
                </a:solidFill>
                <a:latin typeface="Laila"/>
              </a:rPr>
              <a:t>En resumen Amazon Prime Air es la idea de un sistema conceptual de entrega basado en drones actualmente en desarrollo por Amazon.</a:t>
            </a:r>
          </a:p>
        </p:txBody>
      </p:sp>
      <p:pic>
        <p:nvPicPr>
          <p:cNvPr id="2050" name="Picture 2" descr="Resultado de imagen para drone delivery">
            <a:extLst>
              <a:ext uri="{FF2B5EF4-FFF2-40B4-BE49-F238E27FC236}">
                <a16:creationId xmlns:a16="http://schemas.microsoft.com/office/drawing/2014/main" id="{185EAEBA-30C8-4629-9658-539C86DD6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704" y="1499015"/>
            <a:ext cx="3287352" cy="378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D192C4A0-9A63-4945-9BAD-A534B86F7778}"/>
              </a:ext>
            </a:extLst>
          </p:cNvPr>
          <p:cNvGrpSpPr/>
          <p:nvPr/>
        </p:nvGrpSpPr>
        <p:grpSpPr>
          <a:xfrm>
            <a:off x="483786" y="5358985"/>
            <a:ext cx="3368686" cy="1008000"/>
            <a:chOff x="6043679" y="1141163"/>
            <a:chExt cx="3767613" cy="1092266"/>
          </a:xfrm>
        </p:grpSpPr>
        <p:sp>
          <p:nvSpPr>
            <p:cNvPr id="11" name="Rectángulo 12">
              <a:extLst>
                <a:ext uri="{FF2B5EF4-FFF2-40B4-BE49-F238E27FC236}">
                  <a16:creationId xmlns:a16="http://schemas.microsoft.com/office/drawing/2014/main" id="{B1AC8986-154F-4CFB-BE13-4CCAEB359416}"/>
                </a:ext>
              </a:extLst>
            </p:cNvPr>
            <p:cNvSpPr/>
            <p:nvPr/>
          </p:nvSpPr>
          <p:spPr>
            <a:xfrm>
              <a:off x="6606319" y="1287464"/>
              <a:ext cx="3204973" cy="787399"/>
            </a:xfrm>
            <a:custGeom>
              <a:avLst/>
              <a:gdLst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3284690 w 3284690"/>
                <a:gd name="connsiteY2" fmla="*/ 90732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2715064 w 3284690"/>
                <a:gd name="connsiteY2" fmla="*/ 89233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4690" h="907321">
                  <a:moveTo>
                    <a:pt x="0" y="0"/>
                  </a:moveTo>
                  <a:lnTo>
                    <a:pt x="3284690" y="0"/>
                  </a:lnTo>
                  <a:lnTo>
                    <a:pt x="2715064" y="892331"/>
                  </a:lnTo>
                  <a:lnTo>
                    <a:pt x="0" y="90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i="1" dirty="0"/>
                <a:t>Angel Gonzales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F96E628-DED0-4328-A5D9-2DBDC9B6EE7E}"/>
                </a:ext>
              </a:extLst>
            </p:cNvPr>
            <p:cNvSpPr/>
            <p:nvPr/>
          </p:nvSpPr>
          <p:spPr>
            <a:xfrm>
              <a:off x="6043679" y="1141163"/>
              <a:ext cx="1127370" cy="1092266"/>
            </a:xfrm>
            <a:prstGeom prst="ellipse">
              <a:avLst/>
            </a:prstGeom>
            <a:blipFill>
              <a:blip r:embed="rId4"/>
              <a:stretch>
                <a:fillRect l="-10000" r="-2000"/>
              </a:stretch>
            </a:blip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86910928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3B183AD-63D8-432A-97A3-AB2790EA2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114" y="1858126"/>
            <a:ext cx="7903772" cy="31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3931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FF1AD5-2717-46AA-9B50-CE76023C5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74" y="1499015"/>
            <a:ext cx="11211678" cy="37136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3200" b="1" i="1" dirty="0">
                <a:latin typeface="Laila"/>
              </a:rPr>
              <a:t>Amazon </a:t>
            </a:r>
            <a:r>
              <a:rPr lang="es-ES" sz="3200" b="1" i="1" dirty="0" err="1">
                <a:latin typeface="Laila"/>
              </a:rPr>
              <a:t>Robotics</a:t>
            </a:r>
            <a:r>
              <a:rPr lang="es-ES" sz="3200" b="1" i="1" dirty="0">
                <a:latin typeface="Laila"/>
              </a:rPr>
              <a:t>, una subsidiaria de Amazon.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Laila"/>
              </a:rPr>
              <a:t>Amazon </a:t>
            </a:r>
            <a:r>
              <a:rPr lang="es-ES" dirty="0" err="1">
                <a:latin typeface="Laila"/>
              </a:rPr>
              <a:t>Robotics</a:t>
            </a:r>
            <a:r>
              <a:rPr lang="es-ES" dirty="0">
                <a:latin typeface="Laila"/>
              </a:rPr>
              <a:t> automatiza las operaciones del centro de despacho utilizando varios métodos de tecnología robótica incluyendo robots móviles autónomos, </a:t>
            </a:r>
            <a:r>
              <a:rPr lang="es-ES" dirty="0">
                <a:solidFill>
                  <a:schemeClr val="accent3">
                    <a:lumMod val="75000"/>
                  </a:schemeClr>
                </a:solidFill>
                <a:latin typeface="Laila"/>
              </a:rPr>
              <a:t>software de control sofisticado, percepción del lenguaje, administración de energía, visión por computadora, detección de profundidad, aprendizaje automático, reconocimiento de objetos y comprensión semántica de comandos.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latin typeface="Laila"/>
              </a:rPr>
              <a:t>Permitiendo una experiencia de cliente más inteligente, más rápida y más consistente a través de la automatización.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97F66C4-207F-4BCD-99EF-4CAAB494BB60}"/>
              </a:ext>
            </a:extLst>
          </p:cNvPr>
          <p:cNvSpPr txBox="1">
            <a:spLocks/>
          </p:cNvSpPr>
          <p:nvPr/>
        </p:nvSpPr>
        <p:spPr>
          <a:xfrm>
            <a:off x="383974" y="310710"/>
            <a:ext cx="4161522" cy="10250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i="1" dirty="0">
                <a:solidFill>
                  <a:schemeClr val="bg2">
                    <a:lumMod val="25000"/>
                  </a:schemeClr>
                </a:solidFill>
                <a:latin typeface="Laila"/>
              </a:rPr>
              <a:t>Amazon</a:t>
            </a:r>
            <a:r>
              <a:rPr lang="es-PE" b="1" i="1" dirty="0">
                <a:solidFill>
                  <a:schemeClr val="bg1"/>
                </a:solidFill>
                <a:latin typeface="Laila"/>
              </a:rPr>
              <a:t> </a:t>
            </a:r>
            <a:r>
              <a:rPr lang="es-PE" b="1" i="1" dirty="0" err="1">
                <a:solidFill>
                  <a:srgbClr val="FF9900"/>
                </a:solidFill>
                <a:latin typeface="Laila"/>
              </a:rPr>
              <a:t>Robotics</a:t>
            </a:r>
            <a:endParaRPr lang="es-PE" b="1" i="1" dirty="0">
              <a:solidFill>
                <a:srgbClr val="FF9900"/>
              </a:solidFill>
              <a:latin typeface="Laila"/>
            </a:endParaRPr>
          </a:p>
        </p:txBody>
      </p:sp>
      <p:pic>
        <p:nvPicPr>
          <p:cNvPr id="12" name="Imagen 11" descr="Imagen que contiene gráficos vectoriales&#10;&#10;Descripción generada con confianza alta">
            <a:extLst>
              <a:ext uri="{FF2B5EF4-FFF2-40B4-BE49-F238E27FC236}">
                <a16:creationId xmlns:a16="http://schemas.microsoft.com/office/drawing/2014/main" id="{D4BB3E0A-21C0-43FE-AE9C-A3BB8ED2A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908" y="310711"/>
            <a:ext cx="1000118" cy="1000118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98081A65-848F-46DA-9E60-C4FF520FB180}"/>
              </a:ext>
            </a:extLst>
          </p:cNvPr>
          <p:cNvGrpSpPr/>
          <p:nvPr/>
        </p:nvGrpSpPr>
        <p:grpSpPr>
          <a:xfrm>
            <a:off x="483786" y="5358985"/>
            <a:ext cx="3368686" cy="1008000"/>
            <a:chOff x="6043679" y="1141163"/>
            <a:chExt cx="3767613" cy="1092266"/>
          </a:xfrm>
        </p:grpSpPr>
        <p:sp>
          <p:nvSpPr>
            <p:cNvPr id="9" name="Rectángulo 12">
              <a:extLst>
                <a:ext uri="{FF2B5EF4-FFF2-40B4-BE49-F238E27FC236}">
                  <a16:creationId xmlns:a16="http://schemas.microsoft.com/office/drawing/2014/main" id="{637F4BC4-8EFC-4361-B50D-0794FB0C84D4}"/>
                </a:ext>
              </a:extLst>
            </p:cNvPr>
            <p:cNvSpPr/>
            <p:nvPr/>
          </p:nvSpPr>
          <p:spPr>
            <a:xfrm>
              <a:off x="6606319" y="1287464"/>
              <a:ext cx="3204973" cy="787399"/>
            </a:xfrm>
            <a:custGeom>
              <a:avLst/>
              <a:gdLst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3284690 w 3284690"/>
                <a:gd name="connsiteY2" fmla="*/ 90732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  <a:gd name="connsiteX0" fmla="*/ 0 w 3284690"/>
                <a:gd name="connsiteY0" fmla="*/ 0 h 907321"/>
                <a:gd name="connsiteX1" fmla="*/ 3284690 w 3284690"/>
                <a:gd name="connsiteY1" fmla="*/ 0 h 907321"/>
                <a:gd name="connsiteX2" fmla="*/ 2715064 w 3284690"/>
                <a:gd name="connsiteY2" fmla="*/ 892331 h 907321"/>
                <a:gd name="connsiteX3" fmla="*/ 0 w 3284690"/>
                <a:gd name="connsiteY3" fmla="*/ 907321 h 907321"/>
                <a:gd name="connsiteX4" fmla="*/ 0 w 3284690"/>
                <a:gd name="connsiteY4" fmla="*/ 0 h 90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4690" h="907321">
                  <a:moveTo>
                    <a:pt x="0" y="0"/>
                  </a:moveTo>
                  <a:lnTo>
                    <a:pt x="3284690" y="0"/>
                  </a:lnTo>
                  <a:lnTo>
                    <a:pt x="2715064" y="892331"/>
                  </a:lnTo>
                  <a:lnTo>
                    <a:pt x="0" y="90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b="1" i="1" dirty="0"/>
                <a:t>Angel Gonzales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F8502D2D-8198-48B9-B041-87B0A4950468}"/>
                </a:ext>
              </a:extLst>
            </p:cNvPr>
            <p:cNvSpPr/>
            <p:nvPr/>
          </p:nvSpPr>
          <p:spPr>
            <a:xfrm>
              <a:off x="6043679" y="1141163"/>
              <a:ext cx="1127370" cy="1092266"/>
            </a:xfrm>
            <a:prstGeom prst="ellipse">
              <a:avLst/>
            </a:prstGeom>
            <a:blipFill>
              <a:blip r:embed="rId3"/>
              <a:stretch>
                <a:fillRect l="-10000" r="-2000"/>
              </a:stretch>
            </a:blip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23798673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532</Words>
  <Application>Microsoft Office PowerPoint</Application>
  <PresentationFormat>Panorámica</PresentationFormat>
  <Paragraphs>52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Laila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Gonzales</dc:creator>
  <cp:lastModifiedBy>Angel Gonzales</cp:lastModifiedBy>
  <cp:revision>28</cp:revision>
  <dcterms:created xsi:type="dcterms:W3CDTF">2018-05-02T12:05:48Z</dcterms:created>
  <dcterms:modified xsi:type="dcterms:W3CDTF">2018-05-02T15:53:20Z</dcterms:modified>
</cp:coreProperties>
</file>