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80" r:id="rId9"/>
    <p:sldId id="266" r:id="rId10"/>
    <p:sldId id="267" r:id="rId11"/>
    <p:sldId id="278" r:id="rId12"/>
    <p:sldId id="273" r:id="rId13"/>
    <p:sldId id="274" r:id="rId14"/>
    <p:sldId id="275" r:id="rId15"/>
    <p:sldId id="279" r:id="rId16"/>
    <p:sldId id="268" r:id="rId17"/>
    <p:sldId id="269" r:id="rId18"/>
    <p:sldId id="270" r:id="rId19"/>
    <p:sldId id="271" r:id="rId20"/>
    <p:sldId id="272" r:id="rId21"/>
    <p:sldId id="282" r:id="rId22"/>
    <p:sldId id="276" r:id="rId23"/>
    <p:sldId id="277" r:id="rId24"/>
    <p:sldId id="288" r:id="rId25"/>
    <p:sldId id="281" r:id="rId26"/>
    <p:sldId id="283" r:id="rId27"/>
    <p:sldId id="284" r:id="rId28"/>
    <p:sldId id="286" r:id="rId29"/>
    <p:sldId id="287" r:id="rId30"/>
    <p:sldId id="285" r:id="rId31"/>
    <p:sldId id="289" r:id="rId3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3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010EA-9FB1-45CD-848F-DE985418F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FDAB1B-FB20-4553-AE4A-008CE9B68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02E9EB-1710-431D-A476-23F5EC19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BA2-5824-474A-9D7A-AE248C54779B}" type="datetimeFigureOut">
              <a:rPr lang="es-PE" smtClean="0"/>
              <a:t>24/04/2018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D3A5C-BF5E-4DEC-B11E-E436C707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B78DF8-2850-4DAB-BB9E-8C7BF91B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D24F-9488-4E0A-8A18-22A90D7BE2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218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51B7D-D480-4286-84DB-901431E0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C31CF7-6D28-4CEF-9C35-3B6A3102B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12443-C0EC-4C69-87E2-616D8FD9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BA2-5824-474A-9D7A-AE248C54779B}" type="datetimeFigureOut">
              <a:rPr lang="es-PE" smtClean="0"/>
              <a:t>24/04/2018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84A326-562A-42D3-9E3C-B8C8BB6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5FD12-0A9C-48EB-9B73-1C5B15AA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D24F-9488-4E0A-8A18-22A90D7BE2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324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410209-4304-4D15-8ACD-967439C1A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8725A6-168A-4E3A-B127-B8943A27A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58B0C-730F-47BB-ABC3-FA03AE56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BA2-5824-474A-9D7A-AE248C54779B}" type="datetimeFigureOut">
              <a:rPr lang="es-PE" smtClean="0"/>
              <a:t>24/04/2018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7D121-2DE0-4794-B4C3-4AF918F1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2B40C2-C0D3-4352-9F81-999F3024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D24F-9488-4E0A-8A18-22A90D7BE2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572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53BC5-156A-4787-BB71-AFF17390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1F188-7F99-4017-AD11-D7E19D8D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2EC02D-D454-4377-BC5C-5D0DE8D6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BA2-5824-474A-9D7A-AE248C54779B}" type="datetimeFigureOut">
              <a:rPr lang="es-PE" smtClean="0"/>
              <a:t>24/04/2018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237C5-9369-4738-83F8-3FCCA2E8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64D3BC-6F94-4560-BA0A-50AD7487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D24F-9488-4E0A-8A18-22A90D7BE2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627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0B83-CA42-429C-A6EA-D02EA0E1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389E8C-24BE-4BFE-90D9-D7228F9B2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88A9FD-83A0-40AA-8AB3-ABFDDFB7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BA2-5824-474A-9D7A-AE248C54779B}" type="datetimeFigureOut">
              <a:rPr lang="es-PE" smtClean="0"/>
              <a:t>24/04/2018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7DFD56-17EC-4DFD-AFD7-13A8BEE0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91B6F-E521-41C0-A2CA-44056B52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D24F-9488-4E0A-8A18-22A90D7BE2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53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C0035-E236-4478-A778-5B671DF3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8E538-2361-4832-81A9-4BAD91564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7CE986-6EED-4DAF-9D48-9AC73AA1C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BD68D2-4341-4552-83AA-05FF5662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BA2-5824-474A-9D7A-AE248C54779B}" type="datetimeFigureOut">
              <a:rPr lang="es-PE" smtClean="0"/>
              <a:t>24/04/2018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090B2B-D5D3-4DEE-9262-DD673B7A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A306F9-7D18-40DB-954F-624C6F82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D24F-9488-4E0A-8A18-22A90D7BE2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981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DA945-DF04-406E-8706-50EFC820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BD56F-C4F2-4D89-8C23-7551655F4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924396-4240-4320-9D70-702C2EEF1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E5694-CD89-4E92-AD98-DA3003941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FF01A0-8F9E-4BE5-95D6-B27157B31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476F48-FDFA-4BC2-A662-4AF1DE37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BA2-5824-474A-9D7A-AE248C54779B}" type="datetimeFigureOut">
              <a:rPr lang="es-PE" smtClean="0"/>
              <a:t>24/04/2018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DC8060-1F4B-4FC7-BE99-D84D1F95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6CED02-F624-4C18-BD24-674D27F2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D24F-9488-4E0A-8A18-22A90D7BE2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96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A781D-CB38-4B4A-9B23-F07C48C2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587332-9A5D-4A2C-B315-AC9EF3C2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BA2-5824-474A-9D7A-AE248C54779B}" type="datetimeFigureOut">
              <a:rPr lang="es-PE" smtClean="0"/>
              <a:t>24/04/2018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1225AE-9021-419D-9E2B-976438F7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444689-D19A-4213-BC8F-C015C06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D24F-9488-4E0A-8A18-22A90D7BE2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2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7AAAE7-0BB9-480E-9F4E-573DF11C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BA2-5824-474A-9D7A-AE248C54779B}" type="datetimeFigureOut">
              <a:rPr lang="es-PE" smtClean="0"/>
              <a:t>24/04/2018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2427D4-B0FD-486F-A36C-6CA769F8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2B4DB5-7993-4AB3-BF8C-459BF4F7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D24F-9488-4E0A-8A18-22A90D7BE2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03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6AFF7-6F95-44B7-B014-D3274B1C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26522-E08A-454A-842F-7406BB4D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FB5F03-CAE1-4153-BEF6-02239E85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4DD7E9-842C-430A-8F6E-EBAA8B97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BA2-5824-474A-9D7A-AE248C54779B}" type="datetimeFigureOut">
              <a:rPr lang="es-PE" smtClean="0"/>
              <a:t>24/04/2018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7343F4-9620-4E17-8447-EEF08CB9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276B51-9956-4EB1-B576-BDB56085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D24F-9488-4E0A-8A18-22A90D7BE2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459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E35FE-6AE4-47D8-AFAD-77115246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8725CE-20B8-43AA-ADB9-B478A2DF4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3D8452-D617-4F78-9899-5A315312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48D6FB-5F20-4C3D-B269-CCF0DE40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8BA2-5824-474A-9D7A-AE248C54779B}" type="datetimeFigureOut">
              <a:rPr lang="es-PE" smtClean="0"/>
              <a:t>24/04/2018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14A799-3DB3-4B60-9C6E-5575F01C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E69EA0-B286-4EF4-99D5-32DF3961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D24F-9488-4E0A-8A18-22A90D7BE2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3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26EC93-7BA8-43B0-A66A-F25C3F91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616C78-3E41-4BE3-87AE-0CE4D8BEA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572BA-0451-4CF0-AEA0-D700F57C4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98BA2-5824-474A-9D7A-AE248C54779B}" type="datetimeFigureOut">
              <a:rPr lang="es-PE" smtClean="0"/>
              <a:t>24/04/2018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0D2618-8F96-400C-999F-2FFF1DFE9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92DA9-BD33-4514-93FC-43533BB61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BD24F-9488-4E0A-8A18-22A90D7BE2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34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es/gp/help/customer/display.html/?nodeId=20148095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es/gp/help/customer/display.html/?nodeId=201279540" TargetMode="External"/><Relationship Id="rId2" Type="http://schemas.openxmlformats.org/officeDocument/2006/relationships/hyperlink" Target="https://www.amazon.com/Amazon-Prime-Air/b?ie=UTF8&amp;node=803772001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mazon_Prime_Air" TargetMode="External"/><Relationship Id="rId4" Type="http://schemas.openxmlformats.org/officeDocument/2006/relationships/hyperlink" Target="https://www.advancingretail.org/solutions/amazon-robotic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46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80BD7-95BB-468C-A844-F64BF83A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75EF7-4A2A-4EBF-94B4-1D85774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investigadores que han analizado el proceso de compra lo dividen en </a:t>
            </a:r>
            <a:r>
              <a:rPr lang="es-ES" b="1" dirty="0"/>
              <a:t>dos grandes fases: la adquisición y la liquidación</a:t>
            </a:r>
            <a:r>
              <a:rPr lang="es-ES" dirty="0"/>
              <a:t>. Es decir, en la selección de productos y en el pago de ellos. Mientras la primera fase suele ser positiva, agradable y divertida. La segunda parte, entregar el dinero, duele. Literalmente.</a:t>
            </a:r>
          </a:p>
          <a:p>
            <a:r>
              <a:rPr lang="es-ES" dirty="0"/>
              <a:t>En realidad, Amazon </a:t>
            </a:r>
            <a:r>
              <a:rPr lang="es-ES" dirty="0" err="1"/>
              <a:t>Go</a:t>
            </a:r>
            <a:r>
              <a:rPr lang="es-ES" dirty="0"/>
              <a:t> se puede entender como el último paso en un proceso que la compañía de Bezos lleva implementando desde hace mucho tiempo: </a:t>
            </a:r>
            <a:r>
              <a:rPr lang="es-ES" b="1" dirty="0"/>
              <a:t>desplazar, disimular y suprimir si fuera posible el “dolor de pagar”</a:t>
            </a:r>
            <a:r>
              <a:rPr lang="es-ES" dirty="0"/>
              <a:t>. Si la tecnología funciona, hay buenas razones para sostener que </a:t>
            </a:r>
            <a:r>
              <a:rPr lang="es-ES" b="1" dirty="0"/>
              <a:t>este es el futuro de las tiendas minoristas</a:t>
            </a:r>
            <a:r>
              <a:rPr lang="es-ES" dirty="0"/>
              <a:t>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07774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5822CFA7-A689-459B-B54E-4439C90A6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9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A80BD7-95BB-468C-A844-F64BF83A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Amazon 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75EF7-4A2A-4EBF-94B4-1D85774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https://youtu.be/NrmMk1Myrxc</a:t>
            </a:r>
            <a:endParaRPr lang="en-US" sz="2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9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2C509-3D73-40F6-BA1A-FBA9DB13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</a:t>
            </a:r>
            <a:r>
              <a:rPr lang="es-ES" dirty="0" err="1"/>
              <a:t>Robotics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FAD86-AC06-417C-8EF0-884A82D5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Amazon </a:t>
            </a:r>
            <a:r>
              <a:rPr lang="es-ES" dirty="0" err="1"/>
              <a:t>Robotics</a:t>
            </a:r>
            <a:r>
              <a:rPr lang="es-ES" dirty="0"/>
              <a:t>, una subsidiaria de Amazon.com.</a:t>
            </a:r>
          </a:p>
          <a:p>
            <a:r>
              <a:rPr lang="es-ES" dirty="0"/>
              <a:t>Permite una </a:t>
            </a:r>
            <a:r>
              <a:rPr lang="es-ES" b="1" dirty="0"/>
              <a:t>experiencia de cliente más inteligente</a:t>
            </a:r>
            <a:r>
              <a:rPr lang="es-ES" dirty="0"/>
              <a:t>, más rápida y más consistente a través de la automatización. </a:t>
            </a:r>
          </a:p>
          <a:p>
            <a:r>
              <a:rPr lang="es-ES" dirty="0"/>
              <a:t>Amazon </a:t>
            </a:r>
            <a:r>
              <a:rPr lang="es-ES" dirty="0" err="1"/>
              <a:t>Robotics</a:t>
            </a:r>
            <a:r>
              <a:rPr lang="es-ES" dirty="0"/>
              <a:t> automatiza las operaciones del </a:t>
            </a:r>
            <a:r>
              <a:rPr lang="es-ES" b="1" dirty="0"/>
              <a:t>centro de despacho </a:t>
            </a:r>
            <a:r>
              <a:rPr lang="es-ES" dirty="0"/>
              <a:t>utilizando varios </a:t>
            </a:r>
            <a:r>
              <a:rPr lang="es-ES" b="1" dirty="0"/>
              <a:t>métodos de tecnología robótica </a:t>
            </a:r>
            <a:r>
              <a:rPr lang="es-ES" dirty="0"/>
              <a:t>incluyendo </a:t>
            </a:r>
            <a:r>
              <a:rPr lang="es-ES" b="1" dirty="0">
                <a:highlight>
                  <a:srgbClr val="FFFF00"/>
                </a:highlight>
              </a:rPr>
              <a:t>robots móviles autónomos, software de control sofisticado, percepción del lenguaje, administración de energía, visión por computadora, detección de profundidad, aprendizaje automático, reconocimiento de objetos y comprensión semántica de comandos.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9687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2C509-3D73-40F6-BA1A-FBA9DB13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</a:t>
            </a:r>
            <a:r>
              <a:rPr lang="es-ES" dirty="0" err="1"/>
              <a:t>Robotics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FAD86-AC06-417C-8EF0-884A82D5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Amazon </a:t>
            </a:r>
            <a:r>
              <a:rPr lang="es-ES" dirty="0" err="1"/>
              <a:t>Robotics</a:t>
            </a:r>
            <a:r>
              <a:rPr lang="es-ES" dirty="0"/>
              <a:t> tiene un </a:t>
            </a:r>
            <a:r>
              <a:rPr lang="es-ES" b="1" dirty="0"/>
              <a:t>enfoque dedicado en investigación y desarrollo</a:t>
            </a:r>
            <a:r>
              <a:rPr lang="es-ES" dirty="0"/>
              <a:t> para explorar continuamente nuevas oportunidades para extender sus líneas de productos a nuevas áreas que redefinirán lo que significa 'Ahora' y permitirán a Amazon continuar ofreciendo experiencias de clientes que encantarán y sorprenderán.</a:t>
            </a:r>
          </a:p>
          <a:p>
            <a:r>
              <a:rPr lang="es-ES" dirty="0"/>
              <a:t>Con </a:t>
            </a:r>
            <a:r>
              <a:rPr lang="es-ES" b="1" dirty="0"/>
              <a:t>sede en el área de Boston</a:t>
            </a:r>
            <a:r>
              <a:rPr lang="es-ES" dirty="0"/>
              <a:t>, Amazon </a:t>
            </a:r>
            <a:r>
              <a:rPr lang="es-ES" dirty="0" err="1"/>
              <a:t>Robotics</a:t>
            </a:r>
            <a:r>
              <a:rPr lang="es-ES" dirty="0"/>
              <a:t> se encuentra en el epicentro de la innovación robótica y ha desarrollado alianzas corporativas y académicas para apoyar la innovación en todo el ecosistema de la robótica, para llevar la tecnología de vanguardia al campo de manera más rápida.</a:t>
            </a:r>
          </a:p>
          <a:p>
            <a:endParaRPr lang="es-E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111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2C509-3D73-40F6-BA1A-FBA9DB13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</a:t>
            </a:r>
            <a:r>
              <a:rPr lang="es-ES" dirty="0" err="1"/>
              <a:t>Robotics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FAD86-AC06-417C-8EF0-884A82D5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 Amazon </a:t>
            </a:r>
            <a:r>
              <a:rPr lang="es-ES" dirty="0" err="1"/>
              <a:t>Robotics</a:t>
            </a:r>
            <a:r>
              <a:rPr lang="es-ES" dirty="0"/>
              <a:t>, estamos continuamente </a:t>
            </a:r>
            <a:r>
              <a:rPr lang="es-ES" dirty="0" err="1"/>
              <a:t>reimaginando</a:t>
            </a:r>
            <a:r>
              <a:rPr lang="es-ES" dirty="0"/>
              <a:t> cómo se ve ahora. Vemos el panorama general, imaginamos uno mejor y establecemos las conexiones que convierten los problemas complejos en soluciones elegantemente simples. </a:t>
            </a:r>
          </a:p>
          <a:p>
            <a:r>
              <a:rPr lang="es-ES" dirty="0"/>
              <a:t>Amazon </a:t>
            </a:r>
            <a:r>
              <a:rPr lang="es-ES" dirty="0" err="1"/>
              <a:t>Robotics</a:t>
            </a:r>
            <a:r>
              <a:rPr lang="es-ES" dirty="0"/>
              <a:t> ofrece una experiencia de cliente más inteligente, rápida y consistente. </a:t>
            </a:r>
            <a:r>
              <a:rPr lang="es-ES" b="1" dirty="0"/>
              <a:t>Abrazamos el espíritu de la invención combinando la robótica y el software de una manera nunca antes vista. </a:t>
            </a:r>
            <a:r>
              <a:rPr lang="es-ES" dirty="0"/>
              <a:t>Además, Amazon </a:t>
            </a:r>
            <a:r>
              <a:rPr lang="es-ES" dirty="0" err="1"/>
              <a:t>Robotics</a:t>
            </a:r>
            <a:r>
              <a:rPr lang="es-ES" dirty="0"/>
              <a:t> se centra en el desarrollo de alianzas corporativas y académicas para apoyar la innovación en todo el ecosistema de la robótica, para llevar la tecnología de vanguardia al campo de manera más rápida.</a:t>
            </a:r>
          </a:p>
          <a:p>
            <a:endParaRPr lang="es-E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700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2C509-3D73-40F6-BA1A-FBA9DB13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</a:t>
            </a:r>
            <a:r>
              <a:rPr lang="es-ES" dirty="0" err="1"/>
              <a:t>Robotics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FAD86-AC06-417C-8EF0-884A82D54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038" y="3636835"/>
            <a:ext cx="7170215" cy="2049043"/>
          </a:xfrm>
        </p:spPr>
        <p:txBody>
          <a:bodyPr>
            <a:normAutofit/>
          </a:bodyPr>
          <a:lstStyle/>
          <a:p>
            <a:endParaRPr lang="es-ES" dirty="0"/>
          </a:p>
          <a:p>
            <a:endParaRPr lang="es-PE" dirty="0"/>
          </a:p>
        </p:txBody>
      </p:sp>
      <p:pic>
        <p:nvPicPr>
          <p:cNvPr id="3074" name="Picture 2" descr="Resultado de imagen para amazon robotics">
            <a:extLst>
              <a:ext uri="{FF2B5EF4-FFF2-40B4-BE49-F238E27FC236}">
                <a16:creationId xmlns:a16="http://schemas.microsoft.com/office/drawing/2014/main" id="{4C8F5AAC-3315-4CFF-926E-E3189181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83" y="1690688"/>
            <a:ext cx="7125834" cy="467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32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80BD7-95BB-468C-A844-F64BF83A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Web </a:t>
            </a:r>
            <a:r>
              <a:rPr lang="es-PE" dirty="0" err="1"/>
              <a:t>Service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75EF7-4A2A-4EBF-94B4-1D85774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Amazon Web </a:t>
            </a:r>
            <a:r>
              <a:rPr lang="es-ES" dirty="0" err="1"/>
              <a:t>Service</a:t>
            </a:r>
            <a:r>
              <a:rPr lang="es-ES" dirty="0"/>
              <a:t> es </a:t>
            </a:r>
            <a:r>
              <a:rPr lang="es-ES" b="1" dirty="0"/>
              <a:t>una colección de servicios de computación en la nube pública </a:t>
            </a:r>
            <a:r>
              <a:rPr lang="es-ES" dirty="0"/>
              <a:t>que en conjunto forman una plataforma de computación en la nube, ofrecidas a través de Internet por </a:t>
            </a:r>
            <a:r>
              <a:rPr lang="es-ES" b="1" dirty="0"/>
              <a:t>Amazon</a:t>
            </a:r>
            <a:r>
              <a:rPr lang="es-ES" dirty="0"/>
              <a:t>.</a:t>
            </a:r>
          </a:p>
          <a:p>
            <a:r>
              <a:rPr lang="es-ES" dirty="0"/>
              <a:t>Ofrece a todos los usuarios un</a:t>
            </a:r>
            <a:r>
              <a:rPr lang="es-ES" b="1" dirty="0"/>
              <a:t> entorno seguro , eficiente , confiable y robusto</a:t>
            </a:r>
            <a:r>
              <a:rPr lang="es-ES" dirty="0"/>
              <a:t> .</a:t>
            </a:r>
          </a:p>
          <a:p>
            <a:r>
              <a:rPr lang="es-ES" dirty="0"/>
              <a:t>En resumen AWS es un conjunto de servicios de infraestructura y aplicaciones que permite a los clientes ejecutar virtualmente cualquier aplicación en la nube : desde aplicaciones de alto nivel , como proyectos de “</a:t>
            </a:r>
            <a:r>
              <a:rPr lang="es-ES" dirty="0" err="1"/>
              <a:t>big</a:t>
            </a:r>
            <a:r>
              <a:rPr lang="es-ES" dirty="0"/>
              <a:t> data”, hasta juegos y aplicaciones móviles.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7424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80BD7-95BB-468C-A844-F64BF83A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Web </a:t>
            </a:r>
            <a:r>
              <a:rPr lang="es-PE" dirty="0" err="1"/>
              <a:t>Service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921640B-3AE0-4107-ABDA-F55C04A27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291" y="1761728"/>
            <a:ext cx="4761418" cy="33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73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7DDEE-D23B-4DED-9877-222A6BBA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Prime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95F0AA-887B-4818-B1C4-AFE4E97B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Amazon Prime es</a:t>
            </a:r>
            <a:r>
              <a:rPr lang="es-ES" dirty="0"/>
              <a:t> un </a:t>
            </a:r>
            <a:r>
              <a:rPr lang="es-ES" b="1" dirty="0"/>
              <a:t>programa de suscripción anual </a:t>
            </a:r>
            <a:r>
              <a:rPr lang="es-ES" dirty="0"/>
              <a:t>que ofrece Envío 1 día GRATIS en dos millones de productos, además de otros beneficios, por 19,95 €/año. Además, los nuevos clientes </a:t>
            </a:r>
            <a:r>
              <a:rPr lang="es-ES" b="1" dirty="0"/>
              <a:t>Amazon Prime</a:t>
            </a:r>
            <a:r>
              <a:rPr lang="es-ES" dirty="0"/>
              <a:t> pueden acceder a un periodo de prueba GRATIS de 30 días. Para suscribirte a </a:t>
            </a:r>
            <a:r>
              <a:rPr lang="es-ES" b="1" dirty="0"/>
              <a:t>Amazon Prime</a:t>
            </a:r>
            <a:r>
              <a:rPr lang="es-ES" dirty="0"/>
              <a:t>, visita esta página.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8800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E36CB-6616-4803-ABB7-E78B2533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Prime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9E311-CD25-45C1-9F4C-7F3D8956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Ventajas de envío: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Envío 1 día laborable GRATIS en millones de productos vendidos y/o gestionados por Amazon, garantizado en España peninsular.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Envío en 2 a 3 días laborables GRATIS en millones de productos vendidos y/o gestionados por Amazon.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Envío con entrega garantizada el día del lanzamiento del producto para libros, videojuegos y DVD comprados en preventa.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193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2FA83-676B-41C5-A3A0-EF3EA49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 ¿Qué es Amazon?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B586E-0701-4834-8D80-881C89BE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término </a:t>
            </a:r>
            <a:r>
              <a:rPr lang="es-ES" b="1" dirty="0"/>
              <a:t>es utilizado para describir la organización, compañía o empresa ,</a:t>
            </a:r>
            <a:r>
              <a:rPr lang="es-ES" dirty="0"/>
              <a:t> que fue una de las primeras </a:t>
            </a:r>
            <a:r>
              <a:rPr lang="es-ES" b="1" dirty="0"/>
              <a:t>en vender bienes a través de Internet</a:t>
            </a:r>
            <a:r>
              <a:rPr lang="es-ES" dirty="0"/>
              <a:t>.</a:t>
            </a:r>
          </a:p>
          <a:p>
            <a:r>
              <a:rPr lang="es-ES" b="1" dirty="0"/>
              <a:t>Amazon</a:t>
            </a:r>
            <a:r>
              <a:rPr lang="es-ES" dirty="0"/>
              <a:t>, S.L. es una compañía estadounidense de </a:t>
            </a:r>
            <a:r>
              <a:rPr lang="es-ES" b="1" dirty="0"/>
              <a:t>comercio electrónico y servicios de computación</a:t>
            </a:r>
            <a:r>
              <a:rPr lang="es-ES" dirty="0"/>
              <a:t> en la nube a todos los niveles con sede en la ciudad estadounidense de Seattle, Estado de Washington. </a:t>
            </a:r>
          </a:p>
          <a:p>
            <a:r>
              <a:rPr lang="es-ES" dirty="0"/>
              <a:t>Es decir se trata de una corporación de comercio electrónico </a:t>
            </a:r>
            <a:r>
              <a:rPr lang="es-ES" b="1" dirty="0"/>
              <a:t>calificada</a:t>
            </a:r>
            <a:r>
              <a:rPr lang="es-ES" dirty="0"/>
              <a:t> como </a:t>
            </a:r>
            <a:r>
              <a:rPr lang="es-ES" b="1" dirty="0"/>
              <a:t>la más importante a nivel mundial.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18865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E36CB-6616-4803-ABB7-E78B2533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Prime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9E311-CD25-45C1-9F4C-7F3D8956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PE" b="1" dirty="0"/>
              <a:t>Otras ventajas: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b="1" dirty="0"/>
              <a:t>Prime Video:</a:t>
            </a:r>
            <a:r>
              <a:rPr lang="es-ES" dirty="0"/>
              <a:t> acceso a Series Amazon </a:t>
            </a:r>
            <a:r>
              <a:rPr lang="es-ES" dirty="0" err="1"/>
              <a:t>Originals</a:t>
            </a:r>
            <a:r>
              <a:rPr lang="es-ES" dirty="0"/>
              <a:t> y a otros títulos, reproducción ilimitada de la selección de películas y series Amazon </a:t>
            </a:r>
            <a:r>
              <a:rPr lang="es-ES" dirty="0" err="1"/>
              <a:t>Originals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b="1" dirty="0"/>
              <a:t>Prime </a:t>
            </a:r>
            <a:r>
              <a:rPr lang="es-PE" b="1" dirty="0" err="1"/>
              <a:t>Photos</a:t>
            </a:r>
            <a:r>
              <a:rPr lang="es-PE" b="1" dirty="0"/>
              <a:t>:</a:t>
            </a:r>
            <a:r>
              <a:rPr lang="es-PE" dirty="0"/>
              <a:t> almacenamiento de fotos gratis ilimitado con </a:t>
            </a:r>
            <a:r>
              <a:rPr lang="es-PE" dirty="0">
                <a:hlinkClick r:id="rId2"/>
              </a:rPr>
              <a:t>Prime </a:t>
            </a:r>
            <a:r>
              <a:rPr lang="es-PE" dirty="0" err="1">
                <a:hlinkClick r:id="rId2"/>
              </a:rPr>
              <a:t>Photos</a:t>
            </a:r>
            <a:r>
              <a:rPr lang="es-PE" dirty="0"/>
              <a:t>.</a:t>
            </a:r>
            <a:endParaRPr lang="es-ES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b="1" dirty="0"/>
              <a:t>Amazon Music </a:t>
            </a:r>
            <a:r>
              <a:rPr lang="es-ES" b="1" dirty="0" err="1"/>
              <a:t>Unlimited</a:t>
            </a:r>
            <a:r>
              <a:rPr lang="es-ES" b="1" dirty="0"/>
              <a:t>:</a:t>
            </a:r>
            <a:r>
              <a:rPr lang="es-ES" dirty="0"/>
              <a:t> acceso a la tarifa anual exclusiva para clientes Prime con la que podrás disfrutar de más de 50 millones de canciones, cientos de listas de reproducción y más.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b="1" dirty="0"/>
              <a:t>Amazon </a:t>
            </a:r>
            <a:r>
              <a:rPr lang="es-ES" b="1" dirty="0" err="1"/>
              <a:t>Pantry</a:t>
            </a:r>
            <a:r>
              <a:rPr lang="es-ES" b="1" dirty="0"/>
              <a:t>:</a:t>
            </a:r>
            <a:r>
              <a:rPr lang="es-ES" dirty="0"/>
              <a:t> compra productos de tu día a día como alimentación y bebidas, cuidado del hogar y mucho más en tamaños de uso cotidiano.</a:t>
            </a:r>
          </a:p>
          <a:p>
            <a:pPr>
              <a:buFont typeface="Wingdings" panose="05000000000000000000" pitchFamily="2" charset="2"/>
              <a:buChar char="ü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3612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E36CB-6616-4803-ABB7-E78B2533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Prime</a:t>
            </a:r>
          </a:p>
        </p:txBody>
      </p:sp>
      <p:pic>
        <p:nvPicPr>
          <p:cNvPr id="5122" name="Picture 2" descr="Imagen relacionada">
            <a:extLst>
              <a:ext uri="{FF2B5EF4-FFF2-40B4-BE49-F238E27FC236}">
                <a16:creationId xmlns:a16="http://schemas.microsoft.com/office/drawing/2014/main" id="{324AD2B8-AFF2-40DF-BE19-55FB138CDB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878" y="1690688"/>
            <a:ext cx="6660243" cy="375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3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2E987-5808-47CF-9838-BEAC0F7A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Prime Air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E4175-B0A7-4825-A60A-D8F23547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Estamos entusiasmados con </a:t>
            </a:r>
            <a:r>
              <a:rPr lang="es-ES" b="1" dirty="0"/>
              <a:t>Prime Air, un sistema de entrega de Amazon</a:t>
            </a:r>
            <a:r>
              <a:rPr lang="es-ES" dirty="0"/>
              <a:t> diseñado para obtener de manera segura paquetes a los clientes en 30 minutos o menos </a:t>
            </a:r>
            <a:r>
              <a:rPr lang="es-ES" b="1" dirty="0"/>
              <a:t>utilizando vehículos aéreos no tripulados</a:t>
            </a:r>
            <a:r>
              <a:rPr lang="es-ES" dirty="0"/>
              <a:t>, también llamados </a:t>
            </a:r>
            <a:r>
              <a:rPr lang="es-ES" b="1" dirty="0"/>
              <a:t>drones</a:t>
            </a:r>
            <a:r>
              <a:rPr lang="es-ES" dirty="0"/>
              <a:t>. Prime Air tiene un gran potencial para mejorar los servicios que ya proporcionamos a millones de clientes mediante la </a:t>
            </a:r>
            <a:r>
              <a:rPr lang="es-ES" b="1" dirty="0"/>
              <a:t>entrega rápida de paquetes </a:t>
            </a:r>
            <a:r>
              <a:rPr lang="es-ES" dirty="0"/>
              <a:t>que </a:t>
            </a:r>
            <a:r>
              <a:rPr lang="es-ES" b="1" dirty="0"/>
              <a:t>también aumentará la seguridad y la eficiencia general del sistema de transporte.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71852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2E987-5808-47CF-9838-BEAC0F7A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Prime Air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E4175-B0A7-4825-A60A-D8F23547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resumen Amazon Prime Air es la idea de un sistema conceptual de entrega basado en drones actualmente en desarrollo por Amazon.</a:t>
            </a:r>
          </a:p>
          <a:p>
            <a:r>
              <a:rPr lang="es-ES" dirty="0"/>
              <a:t>El 1 de diciembre de 2013, el CEO de Amazon.com, Jeff Bezos, reveló los planes para Amazon Prime Air en una entrevista en 60 Minutes.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0790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2E987-5808-47CF-9838-BEAC0F7A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Prime Air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E4175-B0A7-4825-A60A-D8F23547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 Se planea que Amazon Prime Air utilice </a:t>
            </a:r>
            <a:r>
              <a:rPr lang="es-ES" b="1" dirty="0"/>
              <a:t>la tecnología </a:t>
            </a:r>
            <a:r>
              <a:rPr lang="es-ES" b="1" dirty="0" err="1"/>
              <a:t>multirotor</a:t>
            </a:r>
            <a:r>
              <a:rPr lang="es-ES" b="1" dirty="0"/>
              <a:t> de vehículos aéreos no tripulados en miniatura </a:t>
            </a:r>
            <a:r>
              <a:rPr lang="es-ES" dirty="0"/>
              <a:t>(UAV en miniatura) </a:t>
            </a:r>
            <a:r>
              <a:rPr lang="es-ES" b="1" dirty="0"/>
              <a:t>para enviar de forma autónoma paquetes individuales</a:t>
            </a:r>
            <a:r>
              <a:rPr lang="es-ES" dirty="0"/>
              <a:t> a los clientes dentro de los </a:t>
            </a:r>
            <a:r>
              <a:rPr lang="es-ES" b="1" dirty="0"/>
              <a:t>30 minutos </a:t>
            </a:r>
            <a:r>
              <a:rPr lang="es-ES" dirty="0"/>
              <a:t>posteriores al pedido. </a:t>
            </a:r>
          </a:p>
          <a:p>
            <a:r>
              <a:rPr lang="es-ES" dirty="0"/>
              <a:t>Para calificar para la entrega de 30 minutos, la orden debe ser menor a 5 libras (2.25 kg), debe ser lo suficientemente pequeña como para caber en la caja de carga que la embarcación llevará, y debe tener una ubicación de entrega dentro de una de 10 millas (16 km ) radio de un centro de cumplimiento de pedidos de Amazon participante.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9549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2E987-5808-47CF-9838-BEAC0F7A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Prime Air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E4175-B0A7-4825-A60A-D8F23547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995" y="3340741"/>
            <a:ext cx="6359434" cy="1816368"/>
          </a:xfrm>
        </p:spPr>
        <p:txBody>
          <a:bodyPr>
            <a:normAutofit fontScale="40000" lnSpcReduction="20000"/>
          </a:bodyPr>
          <a:lstStyle/>
          <a:p>
            <a:r>
              <a:rPr lang="es-ES" dirty="0"/>
              <a:t>En resumen Amazon Prime Air es la idea de un sistema conceptual de entrega basado en drones actualmente en desarrollo por Amazon.</a:t>
            </a:r>
          </a:p>
          <a:p>
            <a:r>
              <a:rPr lang="es-ES" dirty="0"/>
              <a:t>El 1 de diciembre de 2013, el CEO de Amazon.com, Jeff Bezos, reveló los planes para Amazon Prime Air en una entrevista en 60 Minutes.</a:t>
            </a:r>
          </a:p>
          <a:p>
            <a:r>
              <a:rPr lang="es-ES" dirty="0"/>
              <a:t> Se planea que Amazon Prime Air utilice la tecnología </a:t>
            </a:r>
            <a:r>
              <a:rPr lang="es-ES" dirty="0" err="1"/>
              <a:t>multirotor</a:t>
            </a:r>
            <a:r>
              <a:rPr lang="es-ES" dirty="0"/>
              <a:t> de vehículos aéreos no tripulados en miniatura (UAV en miniatura) para enviar de forma autónoma paquetes individuales a los clientes dentro de los 30 minutos posteriores al pedido. </a:t>
            </a:r>
          </a:p>
          <a:p>
            <a:r>
              <a:rPr lang="es-ES" dirty="0"/>
              <a:t>Para calificar para la entrega de 30 minutos, la orden debe ser menor a 5 libras (2.25 kg), debe ser lo suficientemente pequeña como para caber en la caja de carga que la embarcación llevará, y debe tener una ubicación de entrega dentro de una de 10 millas (16 km ) radio de un centro de cumplimiento de pedidos de Amazon participante. </a:t>
            </a:r>
          </a:p>
          <a:p>
            <a:endParaRPr lang="es-PE" dirty="0"/>
          </a:p>
        </p:txBody>
      </p:sp>
      <p:pic>
        <p:nvPicPr>
          <p:cNvPr id="4098" name="Picture 2" descr="Imagen relacionada">
            <a:extLst>
              <a:ext uri="{FF2B5EF4-FFF2-40B4-BE49-F238E27FC236}">
                <a16:creationId xmlns:a16="http://schemas.microsoft.com/office/drawing/2014/main" id="{C17C895B-C3A6-4517-8506-3EBB4A95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71" y="1690688"/>
            <a:ext cx="7373257" cy="41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37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0548F-8566-401E-8C56-3758EEA3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Echo</a:t>
            </a:r>
          </a:p>
        </p:txBody>
      </p:sp>
      <p:pic>
        <p:nvPicPr>
          <p:cNvPr id="6146" name="Picture 2" descr="Resultado de imagen para amazon alexa">
            <a:extLst>
              <a:ext uri="{FF2B5EF4-FFF2-40B4-BE49-F238E27FC236}">
                <a16:creationId xmlns:a16="http://schemas.microsoft.com/office/drawing/2014/main" id="{5B02556F-1668-497B-B33E-57AE5A6BA2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25" y="1825625"/>
            <a:ext cx="77431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20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F3B01-BE4B-4485-9D19-5F4F172D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Echo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CC11A-ACBC-4FF0-BBC0-1E8C5D99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/>
              <a:t>Amazon Echo</a:t>
            </a:r>
            <a:r>
              <a:rPr lang="es-ES" dirty="0"/>
              <a:t>, es un </a:t>
            </a:r>
            <a:r>
              <a:rPr lang="es-ES" b="1" dirty="0"/>
              <a:t>altavoz inteligente de Amazon</a:t>
            </a:r>
            <a:r>
              <a:rPr lang="es-ES" dirty="0"/>
              <a:t> con funciones, incluyendo respuesta a preguntas y reproductor de música.</a:t>
            </a:r>
          </a:p>
          <a:p>
            <a:r>
              <a:rPr lang="es-ES" dirty="0"/>
              <a:t> El dispositivo consiste en un cilindro grande que habla, de 9 pulgadas (23 cm), con una matriz de sensores de 7 micrófonos, altavoces que incluyen un </a:t>
            </a:r>
            <a:r>
              <a:rPr lang="es-ES" dirty="0" err="1"/>
              <a:t>woofer</a:t>
            </a:r>
            <a:r>
              <a:rPr lang="es-ES" dirty="0"/>
              <a:t>/</a:t>
            </a:r>
            <a:r>
              <a:rPr lang="es-ES" dirty="0" err="1"/>
              <a:t>tweeter</a:t>
            </a:r>
            <a:r>
              <a:rPr lang="es-ES" dirty="0"/>
              <a:t> y un control remoto.​ </a:t>
            </a:r>
          </a:p>
          <a:p>
            <a:r>
              <a:rPr lang="es-ES" dirty="0"/>
              <a:t>El dispositivo responde al nombre de </a:t>
            </a:r>
            <a:r>
              <a:rPr lang="es-ES" b="1" dirty="0"/>
              <a:t>“Alexa”.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504293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3DA88-9C0B-42B7-B3BC-D70F7C3A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Echo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3BCFFD-6DD3-4F6D-8C95-C693E8AE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Amazon Echo </a:t>
            </a:r>
            <a:r>
              <a:rPr lang="es-ES" b="1" dirty="0"/>
              <a:t>corre en los</a:t>
            </a:r>
            <a:r>
              <a:rPr lang="es-ES" dirty="0"/>
              <a:t> </a:t>
            </a:r>
            <a:r>
              <a:rPr lang="es-ES" b="1" dirty="0"/>
              <a:t>Amazon Web </a:t>
            </a:r>
            <a:r>
              <a:rPr lang="es-ES" b="1" dirty="0" err="1"/>
              <a:t>Services</a:t>
            </a:r>
            <a:r>
              <a:rPr lang="es-ES" dirty="0"/>
              <a:t> que son servicios de Amazon de computación en la nube. </a:t>
            </a:r>
          </a:p>
          <a:p>
            <a:r>
              <a:rPr lang="es-ES" dirty="0"/>
              <a:t>Por defecto el dispositivo </a:t>
            </a:r>
            <a:r>
              <a:rPr lang="es-ES" b="1" dirty="0"/>
              <a:t>responde a una 'palabra raíz' (“Alexa”). </a:t>
            </a:r>
          </a:p>
          <a:p>
            <a:r>
              <a:rPr lang="es-ES" dirty="0"/>
              <a:t>El dispositivo estando en el modo por defecto escucha las conversaciones que se van presentando y buscando la palabra raíz para reaccionar. </a:t>
            </a:r>
          </a:p>
          <a:p>
            <a:r>
              <a:rPr lang="es-ES" dirty="0"/>
              <a:t>El aparato también viene con un control remoto que puede ser usado en vez de la palabra raíz (“Alexa”). Los micrófonos de Echo pueden ser deshabilitados manualmente presionando el botón silencio o mute para apagar el circuito de procesamiento de audio.</a:t>
            </a:r>
            <a:endParaRPr lang="es-ES" baseline="30000" dirty="0"/>
          </a:p>
        </p:txBody>
      </p:sp>
    </p:spTree>
    <p:extLst>
      <p:ext uri="{BB962C8B-B14F-4D97-AF65-F5344CB8AC3E}">
        <p14:creationId xmlns:p14="http://schemas.microsoft.com/office/powerpoint/2010/main" val="4182131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3DA88-9C0B-42B7-B3BC-D70F7C3A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Echo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3BCFFD-6DD3-4F6D-8C95-C693E8AE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Echo necesita una conexión a Internet para funcionar. </a:t>
            </a:r>
            <a:r>
              <a:rPr lang="es-ES" dirty="0"/>
              <a:t>Si no hay conexión a Internet disponible, nada del dispositivo funcionará.</a:t>
            </a:r>
          </a:p>
          <a:p>
            <a:r>
              <a:rPr lang="es-ES" dirty="0"/>
              <a:t> </a:t>
            </a:r>
            <a:r>
              <a:rPr lang="es-ES" b="1" dirty="0"/>
              <a:t>La capacidad de reconocimiento de voz de Echo está basado en el los servicios web de Amazon </a:t>
            </a:r>
            <a:r>
              <a:rPr lang="es-ES" dirty="0"/>
              <a:t>y en la plataforma de voz común de Amazon fue adquirida de </a:t>
            </a:r>
            <a:r>
              <a:rPr lang="es-ES" dirty="0" err="1"/>
              <a:t>Ivona</a:t>
            </a:r>
            <a:r>
              <a:rPr lang="es-ES" dirty="0"/>
              <a:t>,</a:t>
            </a:r>
            <a:r>
              <a:rPr lang="es-ES" baseline="30000" dirty="0"/>
              <a:t> </a:t>
            </a:r>
          </a:p>
          <a:p>
            <a:r>
              <a:rPr lang="es-ES" dirty="0"/>
              <a:t>Un especialista en tecnologías que involucran voz que también fue utilizada en el Kindle </a:t>
            </a:r>
            <a:r>
              <a:rPr lang="es-ES" dirty="0" err="1"/>
              <a:t>Fire</a:t>
            </a:r>
            <a:r>
              <a:rPr lang="es-ES" dirty="0"/>
              <a:t>.​ Echo se desempeña correctamente con una buena conexión a Internet (conexión con baja latencia) la cual minimiza el tiempo de proceso a mínimos viajes de comunicación, respuestas transmisibles y puntos finales de servicios </a:t>
            </a:r>
            <a:r>
              <a:rPr lang="es-ES" dirty="0" err="1"/>
              <a:t>geodistribuidos</a:t>
            </a:r>
            <a:r>
              <a:rPr lang="es-E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2292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2FA83-676B-41C5-A3A0-EF3EA49D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Presencia en 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B586E-0701-4834-8D80-881C89BE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Amazon ha establecido sitios web independientes para </a:t>
            </a:r>
            <a:r>
              <a:rPr lang="es-ES" b="1" dirty="0"/>
              <a:t>Estados Unidos, Canadá, Reino Unido, Australia, Alemania, Austria, Francia, China, Japón, Italia, España, Países Bajos, Brasil, India y México</a:t>
            </a:r>
            <a:r>
              <a:rPr lang="es-ES" dirty="0"/>
              <a:t> para poder ofrecer los productos de esos países. También Amazon está presente en otros países desde donde realiza funciones de soporte, como en </a:t>
            </a:r>
            <a:r>
              <a:rPr lang="es-ES" b="1" dirty="0"/>
              <a:t>Costa Rica</a:t>
            </a:r>
            <a:r>
              <a:rPr lang="es-ES" dirty="0"/>
              <a:t>, desde donde centraliza la atención al cliente de </a:t>
            </a:r>
            <a:r>
              <a:rPr lang="es-ES" b="1" dirty="0"/>
              <a:t>Latinoamérica , </a:t>
            </a:r>
            <a:r>
              <a:rPr lang="es-ES" dirty="0"/>
              <a:t>con la finalidad de ofrecer cada uno de los productos existentes en dichos países.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4312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6521F-C176-42DC-9409-4505C8C1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A91F8-E4E7-4E1A-8E30-7A91CA6B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https://www.amazon.com/Amazon-Prime-Air/b?ie=UTF8&amp;node=8037720011</a:t>
            </a:r>
            <a:endParaRPr lang="es-PE" dirty="0"/>
          </a:p>
          <a:p>
            <a:r>
              <a:rPr lang="es-PE" dirty="0">
                <a:hlinkClick r:id="rId3"/>
              </a:rPr>
              <a:t>https://www.amazon.es/gp/help/customer/display.html/?nodeId=201279540</a:t>
            </a:r>
            <a:endParaRPr lang="es-PE" dirty="0"/>
          </a:p>
          <a:p>
            <a:r>
              <a:rPr lang="es-PE" dirty="0">
                <a:hlinkClick r:id="rId4"/>
              </a:rPr>
              <a:t>https://www.advancingretail.org/solutions/amazon-robotics</a:t>
            </a:r>
            <a:endParaRPr lang="es-PE" dirty="0"/>
          </a:p>
          <a:p>
            <a:r>
              <a:rPr lang="es-PE" dirty="0">
                <a:hlinkClick r:id="rId5"/>
              </a:rPr>
              <a:t>https://en.wikipedia.org/wiki/Amazon_Prime_Air</a:t>
            </a:r>
            <a:endParaRPr lang="es-PE" dirty="0"/>
          </a:p>
          <a:p>
            <a:r>
              <a:rPr lang="es-PE" dirty="0"/>
              <a:t>https://www.infotechnology.com/negocios/Mira-como-es-el-ejercito-de-45.000-robots-que-Amazon-tiene-en-sus-depositos-20170727-0005.html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80262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6B866-5FA4-49BC-8321-57C549D8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Procesos Logísticos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6C3D1-68FB-4AE7-880B-880DC267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965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6CF69-2F7F-4AF6-935D-2B598FC4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Frases …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3D4A1-6D56-459E-B779-AD4C8B9C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“and </a:t>
            </a:r>
            <a:r>
              <a:rPr lang="es-ES" b="1" dirty="0" err="1"/>
              <a:t>you’re</a:t>
            </a:r>
            <a:r>
              <a:rPr lang="es-ES" b="1" dirty="0"/>
              <a:t> done”</a:t>
            </a:r>
            <a:r>
              <a:rPr lang="es-ES" dirty="0"/>
              <a:t>, que traducido al español es “y tú estás listo”.</a:t>
            </a:r>
          </a:p>
          <a:p>
            <a:r>
              <a:rPr lang="es-ES" dirty="0"/>
              <a:t>Su lema es </a:t>
            </a:r>
            <a:r>
              <a:rPr lang="es-ES" i="1" dirty="0" err="1"/>
              <a:t>From</a:t>
            </a:r>
            <a:r>
              <a:rPr lang="es-ES" i="1" dirty="0"/>
              <a:t> A </a:t>
            </a:r>
            <a:r>
              <a:rPr lang="es-ES" i="1" dirty="0" err="1"/>
              <a:t>to</a:t>
            </a:r>
            <a:r>
              <a:rPr lang="es-ES" i="1" dirty="0"/>
              <a:t> Z</a:t>
            </a:r>
            <a:r>
              <a:rPr lang="es-ES" dirty="0"/>
              <a:t> (traducido al español: «De la A </a:t>
            </a:r>
            <a:r>
              <a:rPr lang="es-ES" dirty="0" err="1"/>
              <a:t>a</a:t>
            </a:r>
            <a:r>
              <a:rPr lang="es-ES" dirty="0"/>
              <a:t> la Z»). </a:t>
            </a:r>
            <a:br>
              <a:rPr lang="es-ES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4683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81359-F543-4052-AC65-0BDDC706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2FCEC-B648-4E30-B147-DFCCB766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empresario y pionero del comercio electrónico </a:t>
            </a:r>
            <a:r>
              <a:rPr lang="es-ES" sz="2400" b="1" dirty="0"/>
              <a:t>Jeff Bezos,</a:t>
            </a:r>
            <a:r>
              <a:rPr lang="es-ES" sz="2400" dirty="0"/>
              <a:t> nació un 12 de enero de 1964, en Albuquerque, Nuevo México. </a:t>
            </a:r>
          </a:p>
          <a:p>
            <a:r>
              <a:rPr lang="es-ES" sz="2400" dirty="0"/>
              <a:t>Profesó un temprano y  profundo amor por los computadores, pasión que lo llevó a estudiar</a:t>
            </a:r>
            <a:r>
              <a:rPr lang="es-ES" sz="2400" b="1" dirty="0"/>
              <a:t> Ciencias de la Computación e Ingeniería Eléctrica en la Universidad de Princeton y graduarse con todos los honores posibles. </a:t>
            </a:r>
          </a:p>
          <a:p>
            <a:r>
              <a:rPr lang="es-ES" sz="2400" b="1" dirty="0"/>
              <a:t>Trabajó en Wall Street</a:t>
            </a:r>
            <a:r>
              <a:rPr lang="es-ES" sz="2400" dirty="0"/>
              <a:t>, y en 1990 y se convirtió en el más joven vicepresidente senior de la firma de inversiones </a:t>
            </a:r>
            <a:r>
              <a:rPr lang="es-ES" sz="2400" b="1" dirty="0"/>
              <a:t>DE Shaw.</a:t>
            </a:r>
            <a:r>
              <a:rPr lang="es-ES" sz="2400" dirty="0"/>
              <a:t> Cuatro años más tarde, a pesar de ser un muy bien pagado miembro de esa compañía, decide dejarla para embarcarse en una aventura empresarial que se llamaría </a:t>
            </a:r>
            <a:r>
              <a:rPr lang="es-ES" sz="2400" b="1" dirty="0"/>
              <a:t>Amazon.</a:t>
            </a:r>
            <a:endParaRPr lang="es-ES" sz="2400" dirty="0"/>
          </a:p>
          <a:p>
            <a:r>
              <a:rPr lang="es-ES" sz="2400" dirty="0"/>
              <a:t>En un inicio una librería virtual que se convirtió en una de las historias empresariales más exitosas desde que la web invadió nuestras vidas.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77390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81359-F543-4052-AC65-0BDDC706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2FCEC-B648-4E30-B147-DFCCB766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Amazon </a:t>
            </a:r>
            <a:r>
              <a:rPr lang="es-ES" b="1" dirty="0"/>
              <a:t>fue constituida en el año de 1994</a:t>
            </a:r>
            <a:r>
              <a:rPr lang="es-ES" dirty="0"/>
              <a:t> por Jeff Bezos un ingeniero eléctrico e informático; </a:t>
            </a:r>
            <a:r>
              <a:rPr lang="es-ES" b="1" dirty="0"/>
              <a:t>pero fue el 16 de julio de 1995 cuando se lanzó la página de venta al público con el nombre de cadabra.com.</a:t>
            </a:r>
            <a:r>
              <a:rPr lang="es-ES" dirty="0"/>
              <a:t> </a:t>
            </a:r>
          </a:p>
          <a:p>
            <a:r>
              <a:rPr lang="es-ES" dirty="0"/>
              <a:t>En sus inicios Amazon se trataba de una tienda online de libros, pero con el tiempo y gracias a su gran éxito alcanzado, además dieron inicio a la comercialización de otros productos tales como películas, videojuegos, o </a:t>
            </a:r>
            <a:r>
              <a:rPr lang="es-ES" dirty="0" err="1"/>
              <a:t>CDs</a:t>
            </a:r>
            <a:r>
              <a:rPr lang="es-ES" dirty="0"/>
              <a:t> de música. Pasado un tiempo </a:t>
            </a:r>
            <a:r>
              <a:rPr lang="es-ES" b="1" dirty="0"/>
              <a:t>su nombre fue cambiado por lo que hoy en día conocemos por “Amazon” debido al el río sudamericano con el mismo nombre</a:t>
            </a:r>
            <a:r>
              <a:rPr lang="es-E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9761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6E138-49C3-4EA8-80BE-5D9126CC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Servicios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2A7E2D4E-6711-4681-918A-B4D6BD5CAE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36" y="1690688"/>
            <a:ext cx="8131127" cy="408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8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6706A-80D5-427A-B6A9-7B493E8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pic>
        <p:nvPicPr>
          <p:cNvPr id="2050" name="Picture 2" descr="Resultado de imagen para amazon go">
            <a:extLst>
              <a:ext uri="{FF2B5EF4-FFF2-40B4-BE49-F238E27FC236}">
                <a16:creationId xmlns:a16="http://schemas.microsoft.com/office/drawing/2014/main" id="{CC5403E5-9677-4516-9899-5B76850AD1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86781"/>
            <a:ext cx="6858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88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80BD7-95BB-468C-A844-F64BF83A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Amazon 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75EF7-4A2A-4EBF-94B4-1D85774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Amazon </a:t>
            </a:r>
            <a:r>
              <a:rPr lang="es-PE" dirty="0" err="1"/>
              <a:t>Go</a:t>
            </a:r>
            <a:r>
              <a:rPr lang="es-PE" dirty="0"/>
              <a:t> es un </a:t>
            </a:r>
            <a:r>
              <a:rPr lang="es-PE" b="1" dirty="0"/>
              <a:t>supermercado prototipo administrado por la empresa</a:t>
            </a:r>
            <a:r>
              <a:rPr lang="es-PE" dirty="0"/>
              <a:t> comercial estadounidense </a:t>
            </a:r>
            <a:r>
              <a:rPr lang="es-PE" b="1" dirty="0"/>
              <a:t>Amazon </a:t>
            </a:r>
            <a:r>
              <a:rPr lang="es-ES" dirty="0"/>
              <a:t>, que se encuentra en Seattle, en los </a:t>
            </a:r>
            <a:r>
              <a:rPr lang="es-ES" b="1" dirty="0"/>
              <a:t>Estados Unidos</a:t>
            </a:r>
            <a:r>
              <a:rPr lang="es-ES" dirty="0"/>
              <a:t>.</a:t>
            </a:r>
          </a:p>
          <a:p>
            <a:r>
              <a:rPr lang="es-ES" dirty="0"/>
              <a:t>La tienda básicamente </a:t>
            </a:r>
            <a:r>
              <a:rPr lang="es-ES" b="1" dirty="0"/>
              <a:t>funciona con una tecnología de Amazon </a:t>
            </a:r>
            <a:r>
              <a:rPr lang="es-ES" dirty="0"/>
              <a:t>que permite que los usuarios se identifiquen en la entrada a través del </a:t>
            </a:r>
            <a:r>
              <a:rPr lang="es-ES" b="1" dirty="0"/>
              <a:t>app Amazon </a:t>
            </a:r>
            <a:r>
              <a:rPr lang="es-ES" b="1" dirty="0" err="1"/>
              <a:t>Go</a:t>
            </a:r>
            <a:r>
              <a:rPr lang="es-ES" dirty="0"/>
              <a:t>, de la misma forma en la que los haces cuando entras a la zona de embarque de un aeropuerto, escaneando un código QR.</a:t>
            </a:r>
            <a:endParaRPr lang="es-PE" b="1" dirty="0"/>
          </a:p>
          <a:p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405036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1227</Words>
  <Application>Microsoft Office PowerPoint</Application>
  <PresentationFormat>Panorámica</PresentationFormat>
  <Paragraphs>90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Tema de Office</vt:lpstr>
      <vt:lpstr>Presentación de PowerPoint</vt:lpstr>
      <vt:lpstr> ¿Qué es Amazon?</vt:lpstr>
      <vt:lpstr>Presencia en …</vt:lpstr>
      <vt:lpstr>Frases … </vt:lpstr>
      <vt:lpstr>Creador</vt:lpstr>
      <vt:lpstr>Historia</vt:lpstr>
      <vt:lpstr>Servicios</vt:lpstr>
      <vt:lpstr>Presentación de PowerPoint</vt:lpstr>
      <vt:lpstr>Amazon GO</vt:lpstr>
      <vt:lpstr>Amazon GO</vt:lpstr>
      <vt:lpstr>Amazon GO</vt:lpstr>
      <vt:lpstr>Amazon Robotics</vt:lpstr>
      <vt:lpstr>Amazon Robotics</vt:lpstr>
      <vt:lpstr>Amazon Robotics</vt:lpstr>
      <vt:lpstr>Amazon Robotics</vt:lpstr>
      <vt:lpstr>Amazon Web Service</vt:lpstr>
      <vt:lpstr>Amazon Web Service</vt:lpstr>
      <vt:lpstr>Amazon Prime</vt:lpstr>
      <vt:lpstr>Amazon Prime</vt:lpstr>
      <vt:lpstr>Amazon Prime</vt:lpstr>
      <vt:lpstr>Amazon Prime</vt:lpstr>
      <vt:lpstr>Amazon Prime Air</vt:lpstr>
      <vt:lpstr>Amazon Prime Air</vt:lpstr>
      <vt:lpstr>Amazon Prime Air</vt:lpstr>
      <vt:lpstr>Amazon Prime Air</vt:lpstr>
      <vt:lpstr>Amazon Echo</vt:lpstr>
      <vt:lpstr>Amazon Echo</vt:lpstr>
      <vt:lpstr>Amazon Echo</vt:lpstr>
      <vt:lpstr>Amazon Echo</vt:lpstr>
      <vt:lpstr>Fuentes</vt:lpstr>
      <vt:lpstr>Procesos Logísticos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Gonzales</dc:creator>
  <cp:lastModifiedBy>Angel Gonzales</cp:lastModifiedBy>
  <cp:revision>37</cp:revision>
  <dcterms:created xsi:type="dcterms:W3CDTF">2018-04-23T15:33:38Z</dcterms:created>
  <dcterms:modified xsi:type="dcterms:W3CDTF">2018-04-24T07:44:18Z</dcterms:modified>
</cp:coreProperties>
</file>