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4"/>
    <p:sldMasterId id="2147484073" r:id="rId5"/>
    <p:sldMasterId id="2147484091" r:id="rId6"/>
    <p:sldMasterId id="2147484109" r:id="rId7"/>
  </p:sldMasterIdLst>
  <p:notesMasterIdLst>
    <p:notesMasterId r:id="rId17"/>
  </p:notesMasterIdLst>
  <p:sldIdLst>
    <p:sldId id="256" r:id="rId8"/>
    <p:sldId id="277" r:id="rId9"/>
    <p:sldId id="276" r:id="rId10"/>
    <p:sldId id="271" r:id="rId11"/>
    <p:sldId id="273" r:id="rId12"/>
    <p:sldId id="259" r:id="rId13"/>
    <p:sldId id="274" r:id="rId14"/>
    <p:sldId id="279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smin Alexandru Duican" initials="CAD" lastIdx="1" clrIdx="0">
    <p:extLst>
      <p:ext uri="{19B8F6BF-5375-455C-9EA6-DF929625EA0E}">
        <p15:presenceInfo xmlns:p15="http://schemas.microsoft.com/office/powerpoint/2012/main" userId="S-1-5-21-593870899-2930857685-2208733620-253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C"/>
    <a:srgbClr val="000087"/>
    <a:srgbClr val="000099"/>
    <a:srgbClr val="24B1CB"/>
    <a:srgbClr val="D9A200"/>
    <a:srgbClr val="FCDB77"/>
    <a:srgbClr val="FFCD38"/>
    <a:srgbClr val="FBC72E"/>
    <a:srgbClr val="FFDD75"/>
    <a:srgbClr val="DB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20" autoAdjust="0"/>
  </p:normalViewPr>
  <p:slideViewPr>
    <p:cSldViewPr snapToGrid="0">
      <p:cViewPr>
        <p:scale>
          <a:sx n="110" d="100"/>
          <a:sy n="110" d="100"/>
        </p:scale>
        <p:origin x="204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962011-BB27-4BD8-B103-30F25C961AB1}" type="doc">
      <dgm:prSet loTypeId="urn:microsoft.com/office/officeart/2005/8/layout/list1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GB"/>
        </a:p>
      </dgm:t>
    </dgm:pt>
    <dgm:pt modelId="{0D4C1926-1858-470B-9172-805E485FBE54}">
      <dgm:prSet phldrT="[Text]"/>
      <dgm:spPr/>
      <dgm:t>
        <a:bodyPr/>
        <a:lstStyle/>
        <a:p>
          <a:r>
            <a:rPr lang="en-GB" dirty="0"/>
            <a:t>Quality:</a:t>
          </a:r>
        </a:p>
      </dgm:t>
    </dgm:pt>
    <dgm:pt modelId="{5282F3B7-44F7-48A1-AA4B-E7E99ED7BA42}" type="parTrans" cxnId="{C415B73B-761A-4B70-A177-58A7920F4D88}">
      <dgm:prSet/>
      <dgm:spPr/>
      <dgm:t>
        <a:bodyPr/>
        <a:lstStyle/>
        <a:p>
          <a:endParaRPr lang="en-GB"/>
        </a:p>
      </dgm:t>
    </dgm:pt>
    <dgm:pt modelId="{D5E39E43-7EE5-42BD-BC99-AE9EA5057FDB}" type="sibTrans" cxnId="{C415B73B-761A-4B70-A177-58A7920F4D88}">
      <dgm:prSet/>
      <dgm:spPr/>
      <dgm:t>
        <a:bodyPr/>
        <a:lstStyle/>
        <a:p>
          <a:endParaRPr lang="en-GB"/>
        </a:p>
      </dgm:t>
    </dgm:pt>
    <dgm:pt modelId="{F8CEB09E-56AB-4952-BB98-80AD23817E0F}">
      <dgm:prSet phldrT="[Text]"/>
      <dgm:spPr/>
      <dgm:t>
        <a:bodyPr/>
        <a:lstStyle/>
        <a:p>
          <a:r>
            <a:rPr lang="en-GB" dirty="0"/>
            <a:t>Cost:</a:t>
          </a:r>
        </a:p>
      </dgm:t>
    </dgm:pt>
    <dgm:pt modelId="{B800406F-9C07-4A21-A7A4-0E91347E1541}" type="parTrans" cxnId="{C2EA50A2-E674-42E6-AD94-7235952DED50}">
      <dgm:prSet/>
      <dgm:spPr/>
      <dgm:t>
        <a:bodyPr/>
        <a:lstStyle/>
        <a:p>
          <a:endParaRPr lang="en-GB"/>
        </a:p>
      </dgm:t>
    </dgm:pt>
    <dgm:pt modelId="{DDB1CF71-C834-4FC6-BE0E-725E131172F1}" type="sibTrans" cxnId="{C2EA50A2-E674-42E6-AD94-7235952DED50}">
      <dgm:prSet/>
      <dgm:spPr/>
      <dgm:t>
        <a:bodyPr/>
        <a:lstStyle/>
        <a:p>
          <a:endParaRPr lang="en-GB"/>
        </a:p>
      </dgm:t>
    </dgm:pt>
    <dgm:pt modelId="{F68C242B-0A77-4107-898B-9DE5110593A7}">
      <dgm:prSet phldrT="[Text]"/>
      <dgm:spPr/>
      <dgm:t>
        <a:bodyPr/>
        <a:lstStyle/>
        <a:p>
          <a:r>
            <a:rPr lang="en-GB" dirty="0"/>
            <a:t>Reduce mislabelling errors. This can cause the pallet to be shipped to the wrong customer</a:t>
          </a:r>
        </a:p>
      </dgm:t>
    </dgm:pt>
    <dgm:pt modelId="{E13818A9-A625-443E-8F9C-ABEC508093A0}" type="parTrans" cxnId="{EF0C2FAC-DC2E-4BF0-B5F0-46B2686A8089}">
      <dgm:prSet/>
      <dgm:spPr/>
      <dgm:t>
        <a:bodyPr/>
        <a:lstStyle/>
        <a:p>
          <a:endParaRPr lang="en-GB"/>
        </a:p>
      </dgm:t>
    </dgm:pt>
    <dgm:pt modelId="{0D8EB00B-4D4C-4E58-9157-697B46700686}" type="sibTrans" cxnId="{EF0C2FAC-DC2E-4BF0-B5F0-46B2686A8089}">
      <dgm:prSet/>
      <dgm:spPr/>
      <dgm:t>
        <a:bodyPr/>
        <a:lstStyle/>
        <a:p>
          <a:endParaRPr lang="en-GB"/>
        </a:p>
      </dgm:t>
    </dgm:pt>
    <dgm:pt modelId="{878A1999-4AA7-46A9-B634-406C35AB45C6}">
      <dgm:prSet phldrT="[Text]"/>
      <dgm:spPr/>
      <dgm:t>
        <a:bodyPr/>
        <a:lstStyle/>
        <a:p>
          <a:r>
            <a:rPr lang="en-GB" dirty="0"/>
            <a:t>Save 20 seconds per pallet operation. With 500 pallets per day it equals ~ 60 hours per month.</a:t>
          </a:r>
        </a:p>
      </dgm:t>
    </dgm:pt>
    <dgm:pt modelId="{6F2EC210-8943-49F7-9F68-5BC9D786A292}" type="parTrans" cxnId="{970AFAD8-48B1-442B-8497-6ACE95BE555F}">
      <dgm:prSet/>
      <dgm:spPr/>
      <dgm:t>
        <a:bodyPr/>
        <a:lstStyle/>
        <a:p>
          <a:endParaRPr lang="en-GB"/>
        </a:p>
      </dgm:t>
    </dgm:pt>
    <dgm:pt modelId="{71FC4C0B-A0E2-435A-8A2F-28C7E8CA9820}" type="sibTrans" cxnId="{970AFAD8-48B1-442B-8497-6ACE95BE555F}">
      <dgm:prSet/>
      <dgm:spPr/>
      <dgm:t>
        <a:bodyPr/>
        <a:lstStyle/>
        <a:p>
          <a:endParaRPr lang="en-GB"/>
        </a:p>
      </dgm:t>
    </dgm:pt>
    <dgm:pt modelId="{FBD51BF8-371D-48E9-BDF8-A493171305E7}">
      <dgm:prSet phldrT="[Text]"/>
      <dgm:spPr/>
      <dgm:t>
        <a:bodyPr/>
        <a:lstStyle/>
        <a:p>
          <a:r>
            <a:rPr lang="en-GB" dirty="0"/>
            <a:t>Save 5 minutes per lost label. Around 5 labels per day lost it equals ~ 10 hours per month.</a:t>
          </a:r>
        </a:p>
      </dgm:t>
    </dgm:pt>
    <dgm:pt modelId="{36E33669-F4E4-41B7-BD40-CC856ACF2BB9}" type="parTrans" cxnId="{E51B341A-3170-4627-9059-334E8429C972}">
      <dgm:prSet/>
      <dgm:spPr/>
      <dgm:t>
        <a:bodyPr/>
        <a:lstStyle/>
        <a:p>
          <a:endParaRPr lang="en-GB"/>
        </a:p>
      </dgm:t>
    </dgm:pt>
    <dgm:pt modelId="{E9F2FAFC-17D1-442C-9199-F74A33A82979}" type="sibTrans" cxnId="{E51B341A-3170-4627-9059-334E8429C972}">
      <dgm:prSet/>
      <dgm:spPr/>
      <dgm:t>
        <a:bodyPr/>
        <a:lstStyle/>
        <a:p>
          <a:endParaRPr lang="en-GB"/>
        </a:p>
      </dgm:t>
    </dgm:pt>
    <dgm:pt modelId="{33C65ABF-4526-4452-A6D7-72F3AEBFD61D}" type="pres">
      <dgm:prSet presAssocID="{11962011-BB27-4BD8-B103-30F25C961AB1}" presName="linear" presStyleCnt="0">
        <dgm:presLayoutVars>
          <dgm:dir/>
          <dgm:animLvl val="lvl"/>
          <dgm:resizeHandles val="exact"/>
        </dgm:presLayoutVars>
      </dgm:prSet>
      <dgm:spPr/>
    </dgm:pt>
    <dgm:pt modelId="{CDB6FC51-67CE-44F6-8CC4-4F599F7F7AD2}" type="pres">
      <dgm:prSet presAssocID="{0D4C1926-1858-470B-9172-805E485FBE54}" presName="parentLin" presStyleCnt="0"/>
      <dgm:spPr/>
    </dgm:pt>
    <dgm:pt modelId="{B1F2F123-A591-4735-B878-D17E607AAE13}" type="pres">
      <dgm:prSet presAssocID="{0D4C1926-1858-470B-9172-805E485FBE54}" presName="parentLeftMargin" presStyleLbl="node1" presStyleIdx="0" presStyleCnt="2"/>
      <dgm:spPr/>
    </dgm:pt>
    <dgm:pt modelId="{7E172155-65A3-41C3-9CB2-9C39DBF4B032}" type="pres">
      <dgm:prSet presAssocID="{0D4C1926-1858-470B-9172-805E485FBE54}" presName="parentText" presStyleLbl="node1" presStyleIdx="0" presStyleCnt="2" custLinFactNeighborX="-6553">
        <dgm:presLayoutVars>
          <dgm:chMax val="0"/>
          <dgm:bulletEnabled val="1"/>
        </dgm:presLayoutVars>
      </dgm:prSet>
      <dgm:spPr/>
    </dgm:pt>
    <dgm:pt modelId="{85ACCE71-2A7F-4D34-ABAE-2E1D553077EB}" type="pres">
      <dgm:prSet presAssocID="{0D4C1926-1858-470B-9172-805E485FBE54}" presName="negativeSpace" presStyleCnt="0"/>
      <dgm:spPr/>
    </dgm:pt>
    <dgm:pt modelId="{EC065BB6-17F1-4C84-8DEE-D4C7E93FAA1B}" type="pres">
      <dgm:prSet presAssocID="{0D4C1926-1858-470B-9172-805E485FBE54}" presName="childText" presStyleLbl="conFgAcc1" presStyleIdx="0" presStyleCnt="2">
        <dgm:presLayoutVars>
          <dgm:bulletEnabled val="1"/>
        </dgm:presLayoutVars>
      </dgm:prSet>
      <dgm:spPr/>
    </dgm:pt>
    <dgm:pt modelId="{CB2E84E8-DCA1-4A2C-8060-CB7F10EF53F6}" type="pres">
      <dgm:prSet presAssocID="{D5E39E43-7EE5-42BD-BC99-AE9EA5057FDB}" presName="spaceBetweenRectangles" presStyleCnt="0"/>
      <dgm:spPr/>
    </dgm:pt>
    <dgm:pt modelId="{62404958-3A1A-4DF5-8C4C-A50E4FE9C270}" type="pres">
      <dgm:prSet presAssocID="{F8CEB09E-56AB-4952-BB98-80AD23817E0F}" presName="parentLin" presStyleCnt="0"/>
      <dgm:spPr/>
    </dgm:pt>
    <dgm:pt modelId="{F3C0A7F4-7310-4AE7-BF5B-8BC1B3C7844E}" type="pres">
      <dgm:prSet presAssocID="{F8CEB09E-56AB-4952-BB98-80AD23817E0F}" presName="parentLeftMargin" presStyleLbl="node1" presStyleIdx="0" presStyleCnt="2"/>
      <dgm:spPr/>
    </dgm:pt>
    <dgm:pt modelId="{154E6810-2F46-49E3-8CF7-9EE791E2D431}" type="pres">
      <dgm:prSet presAssocID="{F8CEB09E-56AB-4952-BB98-80AD23817E0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CB67B14-D83A-48A9-B5D7-ED57BE6672C9}" type="pres">
      <dgm:prSet presAssocID="{F8CEB09E-56AB-4952-BB98-80AD23817E0F}" presName="negativeSpace" presStyleCnt="0"/>
      <dgm:spPr/>
    </dgm:pt>
    <dgm:pt modelId="{80379949-9A0A-4094-96D3-E27EF365F536}" type="pres">
      <dgm:prSet presAssocID="{F8CEB09E-56AB-4952-BB98-80AD23817E0F}" presName="childText" presStyleLbl="conFgAcc1" presStyleIdx="1" presStyleCnt="2" custLinFactNeighborX="-1687">
        <dgm:presLayoutVars>
          <dgm:bulletEnabled val="1"/>
        </dgm:presLayoutVars>
      </dgm:prSet>
      <dgm:spPr/>
    </dgm:pt>
  </dgm:ptLst>
  <dgm:cxnLst>
    <dgm:cxn modelId="{E51B341A-3170-4627-9059-334E8429C972}" srcId="{F8CEB09E-56AB-4952-BB98-80AD23817E0F}" destId="{FBD51BF8-371D-48E9-BDF8-A493171305E7}" srcOrd="1" destOrd="0" parTransId="{36E33669-F4E4-41B7-BD40-CC856ACF2BB9}" sibTransId="{E9F2FAFC-17D1-442C-9199-F74A33A82979}"/>
    <dgm:cxn modelId="{4030A936-7993-4B11-9DB9-DD2AADCCD3B7}" type="presOf" srcId="{0D4C1926-1858-470B-9172-805E485FBE54}" destId="{B1F2F123-A591-4735-B878-D17E607AAE13}" srcOrd="0" destOrd="0" presId="urn:microsoft.com/office/officeart/2005/8/layout/list1"/>
    <dgm:cxn modelId="{C415B73B-761A-4B70-A177-58A7920F4D88}" srcId="{11962011-BB27-4BD8-B103-30F25C961AB1}" destId="{0D4C1926-1858-470B-9172-805E485FBE54}" srcOrd="0" destOrd="0" parTransId="{5282F3B7-44F7-48A1-AA4B-E7E99ED7BA42}" sibTransId="{D5E39E43-7EE5-42BD-BC99-AE9EA5057FDB}"/>
    <dgm:cxn modelId="{AA3FB445-B4F7-4BB9-B315-4E0C4BA6BAAC}" type="presOf" srcId="{878A1999-4AA7-46A9-B634-406C35AB45C6}" destId="{80379949-9A0A-4094-96D3-E27EF365F536}" srcOrd="0" destOrd="0" presId="urn:microsoft.com/office/officeart/2005/8/layout/list1"/>
    <dgm:cxn modelId="{DC112A50-4D6D-4A4B-A188-F331CD1D9A7B}" type="presOf" srcId="{F8CEB09E-56AB-4952-BB98-80AD23817E0F}" destId="{154E6810-2F46-49E3-8CF7-9EE791E2D431}" srcOrd="1" destOrd="0" presId="urn:microsoft.com/office/officeart/2005/8/layout/list1"/>
    <dgm:cxn modelId="{18AFB352-ADE3-4BE4-AC3B-46ECA1B6AD2E}" type="presOf" srcId="{F68C242B-0A77-4107-898B-9DE5110593A7}" destId="{EC065BB6-17F1-4C84-8DEE-D4C7E93FAA1B}" srcOrd="0" destOrd="0" presId="urn:microsoft.com/office/officeart/2005/8/layout/list1"/>
    <dgm:cxn modelId="{A98DAD97-D538-4127-8DD5-767E5B85DCE2}" type="presOf" srcId="{11962011-BB27-4BD8-B103-30F25C961AB1}" destId="{33C65ABF-4526-4452-A6D7-72F3AEBFD61D}" srcOrd="0" destOrd="0" presId="urn:microsoft.com/office/officeart/2005/8/layout/list1"/>
    <dgm:cxn modelId="{25DCF8A0-60B2-42A6-8BC9-8496E0BADC2A}" type="presOf" srcId="{F8CEB09E-56AB-4952-BB98-80AD23817E0F}" destId="{F3C0A7F4-7310-4AE7-BF5B-8BC1B3C7844E}" srcOrd="0" destOrd="0" presId="urn:microsoft.com/office/officeart/2005/8/layout/list1"/>
    <dgm:cxn modelId="{C2EA50A2-E674-42E6-AD94-7235952DED50}" srcId="{11962011-BB27-4BD8-B103-30F25C961AB1}" destId="{F8CEB09E-56AB-4952-BB98-80AD23817E0F}" srcOrd="1" destOrd="0" parTransId="{B800406F-9C07-4A21-A7A4-0E91347E1541}" sibTransId="{DDB1CF71-C834-4FC6-BE0E-725E131172F1}"/>
    <dgm:cxn modelId="{EF0C2FAC-DC2E-4BF0-B5F0-46B2686A8089}" srcId="{0D4C1926-1858-470B-9172-805E485FBE54}" destId="{F68C242B-0A77-4107-898B-9DE5110593A7}" srcOrd="0" destOrd="0" parTransId="{E13818A9-A625-443E-8F9C-ABEC508093A0}" sibTransId="{0D8EB00B-4D4C-4E58-9157-697B46700686}"/>
    <dgm:cxn modelId="{970AFAD8-48B1-442B-8497-6ACE95BE555F}" srcId="{F8CEB09E-56AB-4952-BB98-80AD23817E0F}" destId="{878A1999-4AA7-46A9-B634-406C35AB45C6}" srcOrd="0" destOrd="0" parTransId="{6F2EC210-8943-49F7-9F68-5BC9D786A292}" sibTransId="{71FC4C0B-A0E2-435A-8A2F-28C7E8CA9820}"/>
    <dgm:cxn modelId="{040C64F1-B41D-4B79-A53F-BB9A831AA74F}" type="presOf" srcId="{FBD51BF8-371D-48E9-BDF8-A493171305E7}" destId="{80379949-9A0A-4094-96D3-E27EF365F536}" srcOrd="0" destOrd="1" presId="urn:microsoft.com/office/officeart/2005/8/layout/list1"/>
    <dgm:cxn modelId="{32B689FB-D673-483A-9DA8-82B8AFA24397}" type="presOf" srcId="{0D4C1926-1858-470B-9172-805E485FBE54}" destId="{7E172155-65A3-41C3-9CB2-9C39DBF4B032}" srcOrd="1" destOrd="0" presId="urn:microsoft.com/office/officeart/2005/8/layout/list1"/>
    <dgm:cxn modelId="{911EBC1A-9C6B-4299-ACD6-88B681829608}" type="presParOf" srcId="{33C65ABF-4526-4452-A6D7-72F3AEBFD61D}" destId="{CDB6FC51-67CE-44F6-8CC4-4F599F7F7AD2}" srcOrd="0" destOrd="0" presId="urn:microsoft.com/office/officeart/2005/8/layout/list1"/>
    <dgm:cxn modelId="{9B7AC3BF-FC08-4074-A951-FE90E9C362ED}" type="presParOf" srcId="{CDB6FC51-67CE-44F6-8CC4-4F599F7F7AD2}" destId="{B1F2F123-A591-4735-B878-D17E607AAE13}" srcOrd="0" destOrd="0" presId="urn:microsoft.com/office/officeart/2005/8/layout/list1"/>
    <dgm:cxn modelId="{2B710940-14E1-4F36-937B-E93A61B19E6B}" type="presParOf" srcId="{CDB6FC51-67CE-44F6-8CC4-4F599F7F7AD2}" destId="{7E172155-65A3-41C3-9CB2-9C39DBF4B032}" srcOrd="1" destOrd="0" presId="urn:microsoft.com/office/officeart/2005/8/layout/list1"/>
    <dgm:cxn modelId="{2583C9BB-7E3E-4A33-839F-4C31F43E860A}" type="presParOf" srcId="{33C65ABF-4526-4452-A6D7-72F3AEBFD61D}" destId="{85ACCE71-2A7F-4D34-ABAE-2E1D553077EB}" srcOrd="1" destOrd="0" presId="urn:microsoft.com/office/officeart/2005/8/layout/list1"/>
    <dgm:cxn modelId="{939C2D84-7922-4D05-BD04-D022475D7C15}" type="presParOf" srcId="{33C65ABF-4526-4452-A6D7-72F3AEBFD61D}" destId="{EC065BB6-17F1-4C84-8DEE-D4C7E93FAA1B}" srcOrd="2" destOrd="0" presId="urn:microsoft.com/office/officeart/2005/8/layout/list1"/>
    <dgm:cxn modelId="{855A099C-C626-4DEA-9E47-DB6492A9FFDF}" type="presParOf" srcId="{33C65ABF-4526-4452-A6D7-72F3AEBFD61D}" destId="{CB2E84E8-DCA1-4A2C-8060-CB7F10EF53F6}" srcOrd="3" destOrd="0" presId="urn:microsoft.com/office/officeart/2005/8/layout/list1"/>
    <dgm:cxn modelId="{EB3FDF00-351D-4F18-9205-382901C13A93}" type="presParOf" srcId="{33C65ABF-4526-4452-A6D7-72F3AEBFD61D}" destId="{62404958-3A1A-4DF5-8C4C-A50E4FE9C270}" srcOrd="4" destOrd="0" presId="urn:microsoft.com/office/officeart/2005/8/layout/list1"/>
    <dgm:cxn modelId="{48C6508D-7E84-4A45-87A6-48152C31CFF4}" type="presParOf" srcId="{62404958-3A1A-4DF5-8C4C-A50E4FE9C270}" destId="{F3C0A7F4-7310-4AE7-BF5B-8BC1B3C7844E}" srcOrd="0" destOrd="0" presId="urn:microsoft.com/office/officeart/2005/8/layout/list1"/>
    <dgm:cxn modelId="{A14A6D1D-69CB-4586-BA77-54B24D2D48EA}" type="presParOf" srcId="{62404958-3A1A-4DF5-8C4C-A50E4FE9C270}" destId="{154E6810-2F46-49E3-8CF7-9EE791E2D431}" srcOrd="1" destOrd="0" presId="urn:microsoft.com/office/officeart/2005/8/layout/list1"/>
    <dgm:cxn modelId="{9BFF7315-1998-439A-BDD2-CF2AADD85ED3}" type="presParOf" srcId="{33C65ABF-4526-4452-A6D7-72F3AEBFD61D}" destId="{7CB67B14-D83A-48A9-B5D7-ED57BE6672C9}" srcOrd="5" destOrd="0" presId="urn:microsoft.com/office/officeart/2005/8/layout/list1"/>
    <dgm:cxn modelId="{852A1152-9294-45A0-B936-86860D1282E0}" type="presParOf" srcId="{33C65ABF-4526-4452-A6D7-72F3AEBFD61D}" destId="{80379949-9A0A-4094-96D3-E27EF365F53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65BB6-17F1-4C84-8DEE-D4C7E93FAA1B}">
      <dsp:nvSpPr>
        <dsp:cNvPr id="0" name=""/>
        <dsp:cNvSpPr/>
      </dsp:nvSpPr>
      <dsp:spPr>
        <a:xfrm>
          <a:off x="0" y="345913"/>
          <a:ext cx="8070788" cy="126787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383" tIns="479044" rIns="62638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Reduce mislabelling errors. This can cause the pallet to be shipped to the wrong customer</a:t>
          </a:r>
        </a:p>
      </dsp:txBody>
      <dsp:txXfrm>
        <a:off x="0" y="345913"/>
        <a:ext cx="8070788" cy="1267875"/>
      </dsp:txXfrm>
    </dsp:sp>
    <dsp:sp modelId="{7E172155-65A3-41C3-9CB2-9C39DBF4B032}">
      <dsp:nvSpPr>
        <dsp:cNvPr id="0" name=""/>
        <dsp:cNvSpPr/>
      </dsp:nvSpPr>
      <dsp:spPr>
        <a:xfrm>
          <a:off x="377095" y="6433"/>
          <a:ext cx="5649551" cy="678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540" tIns="0" rIns="21354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Quality:</a:t>
          </a:r>
        </a:p>
      </dsp:txBody>
      <dsp:txXfrm>
        <a:off x="410239" y="39577"/>
        <a:ext cx="5583263" cy="612672"/>
      </dsp:txXfrm>
    </dsp:sp>
    <dsp:sp modelId="{80379949-9A0A-4094-96D3-E27EF365F536}">
      <dsp:nvSpPr>
        <dsp:cNvPr id="0" name=""/>
        <dsp:cNvSpPr/>
      </dsp:nvSpPr>
      <dsp:spPr>
        <a:xfrm>
          <a:off x="0" y="2077469"/>
          <a:ext cx="8070788" cy="191992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383" tIns="479044" rIns="62638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Save 20 seconds per pallet operation. With 500 pallets per day it equals ~ 60 hours per month.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Save 5 minutes per lost label. Around 5 labels per day lost it equals ~ 10 hours per month.</a:t>
          </a:r>
        </a:p>
      </dsp:txBody>
      <dsp:txXfrm>
        <a:off x="0" y="2077469"/>
        <a:ext cx="8070788" cy="1919925"/>
      </dsp:txXfrm>
    </dsp:sp>
    <dsp:sp modelId="{154E6810-2F46-49E3-8CF7-9EE791E2D431}">
      <dsp:nvSpPr>
        <dsp:cNvPr id="0" name=""/>
        <dsp:cNvSpPr/>
      </dsp:nvSpPr>
      <dsp:spPr>
        <a:xfrm>
          <a:off x="403539" y="1737988"/>
          <a:ext cx="5649551" cy="678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540" tIns="0" rIns="21354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Cost:</a:t>
          </a:r>
        </a:p>
      </dsp:txBody>
      <dsp:txXfrm>
        <a:off x="436683" y="1771132"/>
        <a:ext cx="5583263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F5324-6432-45A2-ADFC-32ABE8A3E94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D1C80-5D8D-4070-B38C-E06E8467A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D1C80-5D8D-4070-B38C-E06E8467A0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3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D1C80-5D8D-4070-B38C-E06E8467A0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03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D1C80-5D8D-4070-B38C-E06E8467A0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62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D1C80-5D8D-4070-B38C-E06E8467A0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9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D1C80-5D8D-4070-B38C-E06E8467A0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5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7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7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0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639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3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4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6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3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9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9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2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9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7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9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6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6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5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5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0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3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7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4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6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1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9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7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8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2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8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9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886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8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1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4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4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9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3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6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5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3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58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8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7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8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5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8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014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1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3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0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6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4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0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7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9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7FAC6-FC36-4755-BF26-01EE8E87C7A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388B-CB25-46A6-8325-B55098CB4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95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99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  <p:sldLayoutId id="2147484085" r:id="rId12"/>
    <p:sldLayoutId id="2147484086" r:id="rId13"/>
    <p:sldLayoutId id="2147484087" r:id="rId14"/>
    <p:sldLayoutId id="2147484088" r:id="rId15"/>
    <p:sldLayoutId id="2147484089" r:id="rId16"/>
    <p:sldLayoutId id="214748409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6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  <p:sldLayoutId id="2147484105" r:id="rId14"/>
    <p:sldLayoutId id="2147484106" r:id="rId15"/>
    <p:sldLayoutId id="2147484107" r:id="rId16"/>
    <p:sldLayoutId id="214748410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41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  <p:sldLayoutId id="2147484121" r:id="rId12"/>
    <p:sldLayoutId id="2147484122" r:id="rId13"/>
    <p:sldLayoutId id="2147484123" r:id="rId14"/>
    <p:sldLayoutId id="2147484124" r:id="rId15"/>
    <p:sldLayoutId id="2147484125" r:id="rId16"/>
    <p:sldLayoutId id="214748412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6.png"/><Relationship Id="rId4" Type="http://schemas.openxmlformats.org/officeDocument/2006/relationships/image" Target="../media/image5.web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A0B4AE-9D26-F0F4-4C2F-93B56C07893F}"/>
              </a:ext>
            </a:extLst>
          </p:cNvPr>
          <p:cNvSpPr txBox="1"/>
          <p:nvPr/>
        </p:nvSpPr>
        <p:spPr>
          <a:xfrm>
            <a:off x="10682797" y="5972223"/>
            <a:ext cx="1509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Eras Bold ITC" panose="020B0907030504020204" pitchFamily="34" charset="0"/>
              </a:rPr>
              <a:t>Created by: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57423-67DF-866E-5CF3-237DE64DAA35}"/>
              </a:ext>
            </a:extLst>
          </p:cNvPr>
          <p:cNvSpPr txBox="1"/>
          <p:nvPr/>
        </p:nvSpPr>
        <p:spPr>
          <a:xfrm>
            <a:off x="8488533" y="6341555"/>
            <a:ext cx="370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latin typeface="Eras Bold ITC" panose="020B0907030504020204" pitchFamily="34" charset="0"/>
              </a:rPr>
              <a:t>Daniel PANDELE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9C70E7-D613-A520-A246-8E78DA835B09}"/>
              </a:ext>
            </a:extLst>
          </p:cNvPr>
          <p:cNvSpPr txBox="1">
            <a:spLocks/>
          </p:cNvSpPr>
          <p:nvPr/>
        </p:nvSpPr>
        <p:spPr>
          <a:xfrm>
            <a:off x="-1" y="2603109"/>
            <a:ext cx="8957569" cy="1622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Eras Bold ITC" panose="020B0907030504020204" pitchFamily="34" charset="0"/>
              </a:rPr>
              <a:t>PALLET SCAN &amp; PRINT</a:t>
            </a:r>
          </a:p>
        </p:txBody>
      </p:sp>
    </p:spTree>
    <p:extLst>
      <p:ext uri="{BB962C8B-B14F-4D97-AF65-F5344CB8AC3E}">
        <p14:creationId xmlns:p14="http://schemas.microsoft.com/office/powerpoint/2010/main" val="9818584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78DF2A3-A06D-6F4F-1C31-A7DA7E887B2E}"/>
              </a:ext>
            </a:extLst>
          </p:cNvPr>
          <p:cNvSpPr txBox="1"/>
          <p:nvPr/>
        </p:nvSpPr>
        <p:spPr>
          <a:xfrm>
            <a:off x="109399" y="2609634"/>
            <a:ext cx="5217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u="sng" dirty="0"/>
              <a:t>Transport problems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Labels can get lost when towing the pallets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55E74-7FAB-6DDC-D979-7A47E47F0A34}"/>
              </a:ext>
            </a:extLst>
          </p:cNvPr>
          <p:cNvSpPr txBox="1"/>
          <p:nvPr/>
        </p:nvSpPr>
        <p:spPr>
          <a:xfrm>
            <a:off x="0" y="1483649"/>
            <a:ext cx="337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Old process problems: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E8F82-F309-96D1-42FF-CF2AD93DD229}"/>
              </a:ext>
            </a:extLst>
          </p:cNvPr>
          <p:cNvSpPr txBox="1"/>
          <p:nvPr/>
        </p:nvSpPr>
        <p:spPr>
          <a:xfrm>
            <a:off x="6786886" y="2609634"/>
            <a:ext cx="5217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Shipment delays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lot of time waisted not only for export operator but also for 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7825C6-9D77-F323-75F6-77B5FE904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731" y="4384918"/>
            <a:ext cx="2599051" cy="1729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A4F47B-9A0C-C6DD-9EFB-2680CE967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886" y="4385084"/>
            <a:ext cx="2432861" cy="17292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16C3D16-73A0-D370-0D26-FDB1EC59C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2794"/>
            <a:ext cx="9008198" cy="1080938"/>
          </a:xfrm>
        </p:spPr>
        <p:txBody>
          <a:bodyPr>
            <a:normAutofit/>
          </a:bodyPr>
          <a:lstStyle/>
          <a:p>
            <a:r>
              <a:rPr lang="en-US" dirty="0">
                <a:latin typeface="Eras Bold ITC" panose="020B0907030504020204" pitchFamily="34" charset="0"/>
              </a:rPr>
              <a:t>Old process Vs. New process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378BC2-E431-3A03-2ACE-55397A0D0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28" y="3809963"/>
            <a:ext cx="4140111" cy="295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78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78DF2A3-A06D-6F4F-1C31-A7DA7E887B2E}"/>
              </a:ext>
            </a:extLst>
          </p:cNvPr>
          <p:cNvSpPr txBox="1"/>
          <p:nvPr/>
        </p:nvSpPr>
        <p:spPr>
          <a:xfrm>
            <a:off x="109399" y="2609634"/>
            <a:ext cx="5217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u="sng" dirty="0"/>
              <a:t>Slow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process involved the operator look for the label in the wrapped pallet.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55E74-7FAB-6DDC-D979-7A47E47F0A34}"/>
              </a:ext>
            </a:extLst>
          </p:cNvPr>
          <p:cNvSpPr txBox="1"/>
          <p:nvPr/>
        </p:nvSpPr>
        <p:spPr>
          <a:xfrm>
            <a:off x="9053" y="1501755"/>
            <a:ext cx="337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Old process problems: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E8F82-F309-96D1-42FF-CF2AD93DD229}"/>
              </a:ext>
            </a:extLst>
          </p:cNvPr>
          <p:cNvSpPr txBox="1"/>
          <p:nvPr/>
        </p:nvSpPr>
        <p:spPr>
          <a:xfrm>
            <a:off x="6662599" y="2610750"/>
            <a:ext cx="5217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u="sng" dirty="0"/>
              <a:t>Can cause errors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wrong label could be placed on the pallet.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DA8831-2529-60C6-7153-7AD11F6596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5" r="16964" b="10387"/>
          <a:stretch/>
        </p:blipFill>
        <p:spPr>
          <a:xfrm>
            <a:off x="281362" y="4074851"/>
            <a:ext cx="2811267" cy="193533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1AE14C35-B9F1-AEC8-73A5-0626D113F8AF}"/>
              </a:ext>
            </a:extLst>
          </p:cNvPr>
          <p:cNvGrpSpPr/>
          <p:nvPr/>
        </p:nvGrpSpPr>
        <p:grpSpPr>
          <a:xfrm>
            <a:off x="7023752" y="4674349"/>
            <a:ext cx="2118959" cy="2399689"/>
            <a:chOff x="5167174" y="3887762"/>
            <a:chExt cx="2118959" cy="2399689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9E19110-D5E0-831B-8EFB-F049E4BD5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7174" y="4168492"/>
              <a:ext cx="2118959" cy="2118959"/>
            </a:xfrm>
            <a:prstGeom prst="rect">
              <a:avLst/>
            </a:prstGeom>
          </p:spPr>
        </p:pic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5B4399D-17D2-B59E-1306-5F9B27DFCE67}"/>
                </a:ext>
              </a:extLst>
            </p:cNvPr>
            <p:cNvSpPr/>
            <p:nvPr/>
          </p:nvSpPr>
          <p:spPr>
            <a:xfrm>
              <a:off x="5487194" y="3991769"/>
              <a:ext cx="1483519" cy="1466850"/>
            </a:xfrm>
            <a:custGeom>
              <a:avLst/>
              <a:gdLst>
                <a:gd name="connsiteX0" fmla="*/ 747712 w 1483519"/>
                <a:gd name="connsiteY0" fmla="*/ 0 h 1466850"/>
                <a:gd name="connsiteX1" fmla="*/ 1481137 w 1483519"/>
                <a:gd name="connsiteY1" fmla="*/ 373856 h 1466850"/>
                <a:gd name="connsiteX2" fmla="*/ 1483519 w 1483519"/>
                <a:gd name="connsiteY2" fmla="*/ 1109662 h 1466850"/>
                <a:gd name="connsiteX3" fmla="*/ 747712 w 1483519"/>
                <a:gd name="connsiteY3" fmla="*/ 1466850 h 1466850"/>
                <a:gd name="connsiteX4" fmla="*/ 0 w 1483519"/>
                <a:gd name="connsiteY4" fmla="*/ 1102519 h 1466850"/>
                <a:gd name="connsiteX5" fmla="*/ 11906 w 1483519"/>
                <a:gd name="connsiteY5" fmla="*/ 373856 h 1466850"/>
                <a:gd name="connsiteX6" fmla="*/ 747712 w 1483519"/>
                <a:gd name="connsiteY6" fmla="*/ 0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3519" h="1466850">
                  <a:moveTo>
                    <a:pt x="747712" y="0"/>
                  </a:moveTo>
                  <a:lnTo>
                    <a:pt x="1481137" y="373856"/>
                  </a:lnTo>
                  <a:lnTo>
                    <a:pt x="1483519" y="1109662"/>
                  </a:lnTo>
                  <a:lnTo>
                    <a:pt x="747712" y="1466850"/>
                  </a:lnTo>
                  <a:lnTo>
                    <a:pt x="0" y="1102519"/>
                  </a:lnTo>
                  <a:lnTo>
                    <a:pt x="11906" y="373856"/>
                  </a:lnTo>
                  <a:lnTo>
                    <a:pt x="747712" y="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8F7CB378-E874-C557-EE57-AA9175DB2F1B}"/>
                </a:ext>
              </a:extLst>
            </p:cNvPr>
            <p:cNvSpPr/>
            <p:nvPr/>
          </p:nvSpPr>
          <p:spPr>
            <a:xfrm rot="5242682">
              <a:off x="5626520" y="4858994"/>
              <a:ext cx="441206" cy="431024"/>
            </a:xfrm>
            <a:prstGeom prst="parallelogram">
              <a:avLst>
                <a:gd name="adj" fmla="val 56250"/>
              </a:avLst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B0FEFE0-F9A7-DDCD-490B-89FC2CAEB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40">
              <a:off x="5394550" y="3887762"/>
              <a:ext cx="1683509" cy="1683509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A6EB77A-0E3B-0033-5F50-AC189861115F}"/>
              </a:ext>
            </a:extLst>
          </p:cNvPr>
          <p:cNvGrpSpPr/>
          <p:nvPr/>
        </p:nvGrpSpPr>
        <p:grpSpPr>
          <a:xfrm>
            <a:off x="9845479" y="4617327"/>
            <a:ext cx="2118959" cy="2437787"/>
            <a:chOff x="9720124" y="4725964"/>
            <a:chExt cx="2118959" cy="2437787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D79B247-AE63-6040-BA20-9FF66A463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0124" y="5044792"/>
              <a:ext cx="2118959" cy="2118959"/>
            </a:xfrm>
            <a:prstGeom prst="rect">
              <a:avLst/>
            </a:prstGeom>
          </p:spPr>
        </p:pic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591D5BB-ED91-D43A-66BA-08E38590A6FB}"/>
                </a:ext>
              </a:extLst>
            </p:cNvPr>
            <p:cNvSpPr/>
            <p:nvPr/>
          </p:nvSpPr>
          <p:spPr>
            <a:xfrm>
              <a:off x="10046494" y="4804570"/>
              <a:ext cx="1483519" cy="1466850"/>
            </a:xfrm>
            <a:custGeom>
              <a:avLst/>
              <a:gdLst>
                <a:gd name="connsiteX0" fmla="*/ 747712 w 1483519"/>
                <a:gd name="connsiteY0" fmla="*/ 0 h 1466850"/>
                <a:gd name="connsiteX1" fmla="*/ 1481137 w 1483519"/>
                <a:gd name="connsiteY1" fmla="*/ 373856 h 1466850"/>
                <a:gd name="connsiteX2" fmla="*/ 1483519 w 1483519"/>
                <a:gd name="connsiteY2" fmla="*/ 1109662 h 1466850"/>
                <a:gd name="connsiteX3" fmla="*/ 747712 w 1483519"/>
                <a:gd name="connsiteY3" fmla="*/ 1466850 h 1466850"/>
                <a:gd name="connsiteX4" fmla="*/ 0 w 1483519"/>
                <a:gd name="connsiteY4" fmla="*/ 1102519 h 1466850"/>
                <a:gd name="connsiteX5" fmla="*/ 11906 w 1483519"/>
                <a:gd name="connsiteY5" fmla="*/ 373856 h 1466850"/>
                <a:gd name="connsiteX6" fmla="*/ 747712 w 1483519"/>
                <a:gd name="connsiteY6" fmla="*/ 0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3519" h="1466850">
                  <a:moveTo>
                    <a:pt x="747712" y="0"/>
                  </a:moveTo>
                  <a:lnTo>
                    <a:pt x="1481137" y="373856"/>
                  </a:lnTo>
                  <a:lnTo>
                    <a:pt x="1483519" y="1109662"/>
                  </a:lnTo>
                  <a:lnTo>
                    <a:pt x="747712" y="1466850"/>
                  </a:lnTo>
                  <a:lnTo>
                    <a:pt x="0" y="1102519"/>
                  </a:lnTo>
                  <a:lnTo>
                    <a:pt x="11906" y="373856"/>
                  </a:lnTo>
                  <a:lnTo>
                    <a:pt x="747712" y="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E8DCF73-4A46-4827-4495-A846F4B40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40">
              <a:off x="9953850" y="4725964"/>
              <a:ext cx="1683509" cy="1683509"/>
            </a:xfrm>
            <a:prstGeom prst="rect">
              <a:avLst/>
            </a:prstGeom>
          </p:spPr>
        </p:pic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37FF5E0D-A0EA-5913-1572-2A8267C552DA}"/>
                </a:ext>
              </a:extLst>
            </p:cNvPr>
            <p:cNvSpPr/>
            <p:nvPr/>
          </p:nvSpPr>
          <p:spPr>
            <a:xfrm rot="5242682">
              <a:off x="10179470" y="5684495"/>
              <a:ext cx="441206" cy="431024"/>
            </a:xfrm>
            <a:prstGeom prst="parallelogram">
              <a:avLst>
                <a:gd name="adj" fmla="val 5625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1" name="Arrow: Left-Right 60">
            <a:extLst>
              <a:ext uri="{FF2B5EF4-FFF2-40B4-BE49-F238E27FC236}">
                <a16:creationId xmlns:a16="http://schemas.microsoft.com/office/drawing/2014/main" id="{ADF2127A-ADEA-35F4-AFEB-AB3360DDBCB2}"/>
              </a:ext>
            </a:extLst>
          </p:cNvPr>
          <p:cNvSpPr/>
          <p:nvPr/>
        </p:nvSpPr>
        <p:spPr>
          <a:xfrm>
            <a:off x="8989387" y="5573858"/>
            <a:ext cx="986828" cy="226337"/>
          </a:xfrm>
          <a:prstGeom prst="leftRightArrow">
            <a:avLst>
              <a:gd name="adj1" fmla="val 19231"/>
              <a:gd name="adj2" fmla="val 6923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4612E-8F02-6C01-B191-9D778C6862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443" y="3755560"/>
            <a:ext cx="1286957" cy="12869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55A86AA-C260-2A81-5DD0-B0339F001F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2327" y="5083293"/>
            <a:ext cx="1243245" cy="124324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A26CA55-EC3B-55EB-1A6F-89B7FB61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2794"/>
            <a:ext cx="9008198" cy="1080938"/>
          </a:xfrm>
        </p:spPr>
        <p:txBody>
          <a:bodyPr>
            <a:normAutofit/>
          </a:bodyPr>
          <a:lstStyle/>
          <a:p>
            <a:r>
              <a:rPr lang="en-US" dirty="0">
                <a:latin typeface="Eras Bold ITC" panose="020B0907030504020204" pitchFamily="34" charset="0"/>
              </a:rPr>
              <a:t>Old process Vs. New process</a:t>
            </a:r>
          </a:p>
        </p:txBody>
      </p:sp>
    </p:spTree>
    <p:extLst>
      <p:ext uri="{BB962C8B-B14F-4D97-AF65-F5344CB8AC3E}">
        <p14:creationId xmlns:p14="http://schemas.microsoft.com/office/powerpoint/2010/main" val="2203743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D71666F9-309E-C4CB-6BB3-796B1D5D1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6057724" y="3402880"/>
            <a:ext cx="2343967" cy="234396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6E5F293-4218-5884-38AB-A76C410264BA}"/>
              </a:ext>
            </a:extLst>
          </p:cNvPr>
          <p:cNvSpPr txBox="1"/>
          <p:nvPr/>
        </p:nvSpPr>
        <p:spPr>
          <a:xfrm>
            <a:off x="0" y="2175722"/>
            <a:ext cx="491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Speed up the process by eliminating the need to look for the label. Just scan and print.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2A0B508-80C3-7797-712C-21C5C980DB89}"/>
              </a:ext>
            </a:extLst>
          </p:cNvPr>
          <p:cNvSpPr/>
          <p:nvPr/>
        </p:nvSpPr>
        <p:spPr>
          <a:xfrm>
            <a:off x="5362113" y="4125795"/>
            <a:ext cx="1011540" cy="449068"/>
          </a:xfrm>
          <a:prstGeom prst="rightArrow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1A92DD-DDAF-BE7D-E0AD-F11B22A5C54B}"/>
              </a:ext>
            </a:extLst>
          </p:cNvPr>
          <p:cNvSpPr txBox="1"/>
          <p:nvPr/>
        </p:nvSpPr>
        <p:spPr>
          <a:xfrm>
            <a:off x="8578788" y="3477097"/>
            <a:ext cx="3764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u="sng" dirty="0"/>
              <a:t>Functionalities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 pallet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Automatic printing with timer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Reprint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E8C502-AC03-14B9-797E-05287DE2A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27" y="3222824"/>
            <a:ext cx="4744774" cy="25700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6A34D5-4C80-0F67-9852-58EEFB9BE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3" y="2992416"/>
            <a:ext cx="1457253" cy="969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256C3B-E2DC-5C98-AC90-9158028D9118}"/>
              </a:ext>
            </a:extLst>
          </p:cNvPr>
          <p:cNvSpPr txBox="1"/>
          <p:nvPr/>
        </p:nvSpPr>
        <p:spPr>
          <a:xfrm>
            <a:off x="0" y="1483649"/>
            <a:ext cx="337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New system solutions: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06DB3BB-5DE6-6E55-3535-BA0084C1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2794"/>
            <a:ext cx="9008198" cy="1080938"/>
          </a:xfrm>
        </p:spPr>
        <p:txBody>
          <a:bodyPr>
            <a:normAutofit/>
          </a:bodyPr>
          <a:lstStyle/>
          <a:p>
            <a:r>
              <a:rPr lang="en-US" dirty="0">
                <a:latin typeface="Eras Bold ITC" panose="020B0907030504020204" pitchFamily="34" charset="0"/>
              </a:rPr>
              <a:t>Old process Vs. New process</a:t>
            </a:r>
          </a:p>
        </p:txBody>
      </p:sp>
    </p:spTree>
    <p:extLst>
      <p:ext uri="{BB962C8B-B14F-4D97-AF65-F5344CB8AC3E}">
        <p14:creationId xmlns:p14="http://schemas.microsoft.com/office/powerpoint/2010/main" val="61241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D1EC-4E95-E448-040E-97FF18B7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8941"/>
            <a:ext cx="9008198" cy="1080938"/>
          </a:xfrm>
        </p:spPr>
        <p:txBody>
          <a:bodyPr>
            <a:normAutofit/>
          </a:bodyPr>
          <a:lstStyle/>
          <a:p>
            <a:r>
              <a:rPr lang="en-US" dirty="0">
                <a:latin typeface="Eras Bold ITC" panose="020B0907030504020204" pitchFamily="34" charset="0"/>
              </a:rPr>
              <a:t>Old process Vs. New process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E4521E-8203-E681-B963-B56A853F7348}"/>
              </a:ext>
            </a:extLst>
          </p:cNvPr>
          <p:cNvGrpSpPr/>
          <p:nvPr/>
        </p:nvGrpSpPr>
        <p:grpSpPr>
          <a:xfrm>
            <a:off x="7652132" y="4615985"/>
            <a:ext cx="2118959" cy="2399689"/>
            <a:chOff x="9659013" y="4541623"/>
            <a:chExt cx="2118959" cy="239968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5F5E548-E5E9-396D-EBBD-8CBB5C737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9013" y="4822353"/>
              <a:ext cx="2118959" cy="2118959"/>
            </a:xfrm>
            <a:prstGeom prst="rect">
              <a:avLst/>
            </a:prstGeom>
          </p:spPr>
        </p:pic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59133BF-4D81-3383-B459-4ABC0DF2A306}"/>
                </a:ext>
              </a:extLst>
            </p:cNvPr>
            <p:cNvSpPr/>
            <p:nvPr/>
          </p:nvSpPr>
          <p:spPr>
            <a:xfrm>
              <a:off x="9979033" y="4645630"/>
              <a:ext cx="1483519" cy="1466850"/>
            </a:xfrm>
            <a:custGeom>
              <a:avLst/>
              <a:gdLst>
                <a:gd name="connsiteX0" fmla="*/ 747712 w 1483519"/>
                <a:gd name="connsiteY0" fmla="*/ 0 h 1466850"/>
                <a:gd name="connsiteX1" fmla="*/ 1481137 w 1483519"/>
                <a:gd name="connsiteY1" fmla="*/ 373856 h 1466850"/>
                <a:gd name="connsiteX2" fmla="*/ 1483519 w 1483519"/>
                <a:gd name="connsiteY2" fmla="*/ 1109662 h 1466850"/>
                <a:gd name="connsiteX3" fmla="*/ 747712 w 1483519"/>
                <a:gd name="connsiteY3" fmla="*/ 1466850 h 1466850"/>
                <a:gd name="connsiteX4" fmla="*/ 0 w 1483519"/>
                <a:gd name="connsiteY4" fmla="*/ 1102519 h 1466850"/>
                <a:gd name="connsiteX5" fmla="*/ 11906 w 1483519"/>
                <a:gd name="connsiteY5" fmla="*/ 373856 h 1466850"/>
                <a:gd name="connsiteX6" fmla="*/ 747712 w 1483519"/>
                <a:gd name="connsiteY6" fmla="*/ 0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83519" h="1466850">
                  <a:moveTo>
                    <a:pt x="747712" y="0"/>
                  </a:moveTo>
                  <a:lnTo>
                    <a:pt x="1481137" y="373856"/>
                  </a:lnTo>
                  <a:lnTo>
                    <a:pt x="1483519" y="1109662"/>
                  </a:lnTo>
                  <a:lnTo>
                    <a:pt x="747712" y="1466850"/>
                  </a:lnTo>
                  <a:lnTo>
                    <a:pt x="0" y="1102519"/>
                  </a:lnTo>
                  <a:lnTo>
                    <a:pt x="11906" y="373856"/>
                  </a:lnTo>
                  <a:lnTo>
                    <a:pt x="747712" y="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894BCC-8B72-570B-1B60-8636F8A91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40">
              <a:off x="9859228" y="4541623"/>
              <a:ext cx="1683509" cy="1683509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670CA1-C1B9-7F39-5DAA-6FECC37F6D8D}"/>
              </a:ext>
            </a:extLst>
          </p:cNvPr>
          <p:cNvSpPr txBox="1"/>
          <p:nvPr/>
        </p:nvSpPr>
        <p:spPr>
          <a:xfrm>
            <a:off x="618384" y="2441471"/>
            <a:ext cx="5217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Print one label set for one pallet ”</a:t>
            </a:r>
            <a:r>
              <a:rPr lang="en-US" dirty="0" err="1"/>
              <a:t>Poka</a:t>
            </a:r>
            <a:r>
              <a:rPr lang="en-US" dirty="0"/>
              <a:t> Yoke”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pallet -&gt; one label set. </a:t>
            </a:r>
          </a:p>
          <a:p>
            <a:pPr marL="0" indent="0">
              <a:buNone/>
            </a:pPr>
            <a:r>
              <a:rPr lang="en-US" dirty="0"/>
              <a:t>Will print only one set of labels.</a:t>
            </a:r>
          </a:p>
          <a:p>
            <a:pPr marL="0" indent="0">
              <a:buNone/>
            </a:pPr>
            <a:r>
              <a:rPr lang="en-US" dirty="0"/>
              <a:t>The user cannot mix up the pallets.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54E12-2FF2-71CF-9019-10C3C27BF619}"/>
              </a:ext>
            </a:extLst>
          </p:cNvPr>
          <p:cNvSpPr txBox="1"/>
          <p:nvPr/>
        </p:nvSpPr>
        <p:spPr>
          <a:xfrm>
            <a:off x="8058885" y="4183477"/>
            <a:ext cx="108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1x Pallet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B4824E-5E27-E2AB-0318-82418A49BD58}"/>
              </a:ext>
            </a:extLst>
          </p:cNvPr>
          <p:cNvSpPr/>
          <p:nvPr/>
        </p:nvSpPr>
        <p:spPr>
          <a:xfrm>
            <a:off x="4545277" y="5207852"/>
            <a:ext cx="2814310" cy="416460"/>
          </a:xfrm>
          <a:prstGeom prst="rightArrow">
            <a:avLst/>
          </a:prstGeom>
          <a:solidFill>
            <a:srgbClr val="92D050"/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9BE05B-6FF2-D705-A8DD-BC9C2100A894}"/>
              </a:ext>
            </a:extLst>
          </p:cNvPr>
          <p:cNvSpPr txBox="1"/>
          <p:nvPr/>
        </p:nvSpPr>
        <p:spPr>
          <a:xfrm>
            <a:off x="2236471" y="4576304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1x Label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6B2DE-0807-39CC-EF7A-1E1BB9B7C734}"/>
              </a:ext>
            </a:extLst>
          </p:cNvPr>
          <p:cNvSpPr txBox="1"/>
          <p:nvPr/>
        </p:nvSpPr>
        <p:spPr>
          <a:xfrm>
            <a:off x="0" y="1483649"/>
            <a:ext cx="337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New system solutions: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5ADB7F-3D9A-4EB3-31A4-F64E30DBDBE3}"/>
              </a:ext>
            </a:extLst>
          </p:cNvPr>
          <p:cNvGrpSpPr/>
          <p:nvPr/>
        </p:nvGrpSpPr>
        <p:grpSpPr>
          <a:xfrm>
            <a:off x="2529957" y="5162908"/>
            <a:ext cx="958967" cy="430071"/>
            <a:chOff x="1864132" y="4887378"/>
            <a:chExt cx="1038866" cy="4659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D40DE1E-2E41-4076-8277-90742C6960F2}"/>
                </a:ext>
              </a:extLst>
            </p:cNvPr>
            <p:cNvSpPr/>
            <p:nvPr/>
          </p:nvSpPr>
          <p:spPr>
            <a:xfrm>
              <a:off x="1864132" y="4887378"/>
              <a:ext cx="1038866" cy="45697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4C16705-AC98-365C-EB15-657470B64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567" y="4900474"/>
              <a:ext cx="773143" cy="452808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05E476C0-F6CC-7680-409B-0B4C27266D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619" y="3692370"/>
            <a:ext cx="1242569" cy="12425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2B460C1-8AFF-2AF9-C898-DD88D204D8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818" y="4279037"/>
            <a:ext cx="673658" cy="67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1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D1EC-4E95-E448-040E-97FF18B7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" y="603648"/>
            <a:ext cx="8025529" cy="1080938"/>
          </a:xfrm>
        </p:spPr>
        <p:txBody>
          <a:bodyPr>
            <a:normAutofit/>
          </a:bodyPr>
          <a:lstStyle/>
          <a:p>
            <a:r>
              <a:rPr lang="en-US" dirty="0">
                <a:latin typeface="Eras Bold ITC" panose="020B0907030504020204" pitchFamily="34" charset="0"/>
              </a:rPr>
              <a:t>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8DAF-D3E6-B947-B635-874D9C39F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238" y="2070543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7FE7692-27C1-D5F1-AED5-3FF2FBAC4D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0501379"/>
              </p:ext>
            </p:extLst>
          </p:nvPr>
        </p:nvGraphicFramePr>
        <p:xfrm>
          <a:off x="647084" y="2361461"/>
          <a:ext cx="8070788" cy="400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810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D1EC-4E95-E448-040E-97FF18B7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3074"/>
            <a:ext cx="8025529" cy="1080938"/>
          </a:xfrm>
        </p:spPr>
        <p:txBody>
          <a:bodyPr>
            <a:normAutofit/>
          </a:bodyPr>
          <a:lstStyle/>
          <a:p>
            <a:r>
              <a:rPr lang="en-US" dirty="0">
                <a:latin typeface="Eras Bold ITC" panose="020B0907030504020204" pitchFamily="34" charset="0"/>
              </a:rPr>
              <a:t>Future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8DAF-D3E6-B947-B635-874D9C39F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894856" cy="15286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089B7-BAA6-1882-257D-4CA102ED4B8D}"/>
              </a:ext>
            </a:extLst>
          </p:cNvPr>
          <p:cNvSpPr txBox="1"/>
          <p:nvPr/>
        </p:nvSpPr>
        <p:spPr>
          <a:xfrm>
            <a:off x="372863" y="2336873"/>
            <a:ext cx="52023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Automatization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Replace two operators in the process with a machine in order to minimize error frequency reduce expenses and gain more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7FF9F1-2F45-B7CF-6AC5-A8572CF3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667" y="3317655"/>
            <a:ext cx="818876" cy="818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F2E1F8-77B3-383A-36F9-0B8EDCE2C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543" y="3317655"/>
            <a:ext cx="818876" cy="8188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536F56-DB8E-C301-EE3A-0E2BCDFC0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419" y="3317655"/>
            <a:ext cx="818876" cy="8188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00C376-1C78-D109-43DD-8375D371D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212" y="3425448"/>
            <a:ext cx="603290" cy="6032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F22A96-C52D-BC52-D8A3-B6E74B2E5E4C}"/>
              </a:ext>
            </a:extLst>
          </p:cNvPr>
          <p:cNvSpPr txBox="1"/>
          <p:nvPr/>
        </p:nvSpPr>
        <p:spPr>
          <a:xfrm>
            <a:off x="7072029" y="2441490"/>
            <a:ext cx="4930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Reduction of man power</a:t>
            </a:r>
          </a:p>
          <a:p>
            <a:r>
              <a:rPr lang="en-US" dirty="0"/>
              <a:t>Eliminate the need for more than 3 operators on process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46ECD3-48AB-2B51-8963-CDDFB31C5B96}"/>
              </a:ext>
            </a:extLst>
          </p:cNvPr>
          <p:cNvSpPr txBox="1"/>
          <p:nvPr/>
        </p:nvSpPr>
        <p:spPr>
          <a:xfrm>
            <a:off x="7072029" y="4774518"/>
            <a:ext cx="452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Further reduction of process time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0E7A959-13CF-AC93-D0F2-D1A81EB04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676" y="5269075"/>
            <a:ext cx="1394857" cy="139485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E66D205-03A9-292A-55B4-13E8D8457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35" y="3425448"/>
            <a:ext cx="603290" cy="60329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F7B3DDC-E637-CCF9-F613-7260FF68A9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32" y="3865527"/>
            <a:ext cx="5704910" cy="2673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BC323A-17F1-3806-6583-453FC77EDC4A}"/>
              </a:ext>
            </a:extLst>
          </p:cNvPr>
          <p:cNvSpPr txBox="1"/>
          <p:nvPr/>
        </p:nvSpPr>
        <p:spPr>
          <a:xfrm>
            <a:off x="8572151" y="5643337"/>
            <a:ext cx="234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 valuable times on process</a:t>
            </a:r>
          </a:p>
        </p:txBody>
      </p:sp>
    </p:spTree>
    <p:extLst>
      <p:ext uri="{BB962C8B-B14F-4D97-AF65-F5344CB8AC3E}">
        <p14:creationId xmlns:p14="http://schemas.microsoft.com/office/powerpoint/2010/main" val="4070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FAD1-ACC8-CFAF-BCF0-3B06DAF90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1186"/>
            <a:ext cx="9613861" cy="1080938"/>
          </a:xfrm>
        </p:spPr>
        <p:txBody>
          <a:bodyPr/>
          <a:lstStyle/>
          <a:p>
            <a:r>
              <a:rPr lang="en-US" dirty="0">
                <a:latin typeface="Eras Bold ITC" panose="020B0907030504020204" pitchFamily="34" charset="0"/>
              </a:rPr>
              <a:t>Learning curve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CD2046A-FF14-F8C4-0A18-5C8064EA18B6}"/>
              </a:ext>
            </a:extLst>
          </p:cNvPr>
          <p:cNvSpPr/>
          <p:nvPr/>
        </p:nvSpPr>
        <p:spPr>
          <a:xfrm rot="10800000">
            <a:off x="934357" y="2462556"/>
            <a:ext cx="3404186" cy="3404186"/>
          </a:xfrm>
          <a:prstGeom prst="triangle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5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5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7FD9E8F-8D96-E837-D823-79742D2AA3C7}"/>
              </a:ext>
            </a:extLst>
          </p:cNvPr>
          <p:cNvSpPr/>
          <p:nvPr/>
        </p:nvSpPr>
        <p:spPr>
          <a:xfrm>
            <a:off x="2404933" y="2803908"/>
            <a:ext cx="2675754" cy="810586"/>
          </a:xfrm>
          <a:custGeom>
            <a:avLst/>
            <a:gdLst>
              <a:gd name="connsiteX0" fmla="*/ 0 w 2675754"/>
              <a:gd name="connsiteY0" fmla="*/ 135100 h 810586"/>
              <a:gd name="connsiteX1" fmla="*/ 135100 w 2675754"/>
              <a:gd name="connsiteY1" fmla="*/ 0 h 810586"/>
              <a:gd name="connsiteX2" fmla="*/ 2540654 w 2675754"/>
              <a:gd name="connsiteY2" fmla="*/ 0 h 810586"/>
              <a:gd name="connsiteX3" fmla="*/ 2675754 w 2675754"/>
              <a:gd name="connsiteY3" fmla="*/ 135100 h 810586"/>
              <a:gd name="connsiteX4" fmla="*/ 2675754 w 2675754"/>
              <a:gd name="connsiteY4" fmla="*/ 675486 h 810586"/>
              <a:gd name="connsiteX5" fmla="*/ 2540654 w 2675754"/>
              <a:gd name="connsiteY5" fmla="*/ 810586 h 810586"/>
              <a:gd name="connsiteX6" fmla="*/ 135100 w 2675754"/>
              <a:gd name="connsiteY6" fmla="*/ 810586 h 810586"/>
              <a:gd name="connsiteX7" fmla="*/ 0 w 2675754"/>
              <a:gd name="connsiteY7" fmla="*/ 675486 h 810586"/>
              <a:gd name="connsiteX8" fmla="*/ 0 w 2675754"/>
              <a:gd name="connsiteY8" fmla="*/ 135100 h 81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5754" h="810586">
                <a:moveTo>
                  <a:pt x="0" y="135100"/>
                </a:moveTo>
                <a:cubicBezTo>
                  <a:pt x="0" y="60486"/>
                  <a:pt x="60486" y="0"/>
                  <a:pt x="135100" y="0"/>
                </a:cubicBezTo>
                <a:lnTo>
                  <a:pt x="2540654" y="0"/>
                </a:lnTo>
                <a:cubicBezTo>
                  <a:pt x="2615268" y="0"/>
                  <a:pt x="2675754" y="60486"/>
                  <a:pt x="2675754" y="135100"/>
                </a:cubicBezTo>
                <a:lnTo>
                  <a:pt x="2675754" y="675486"/>
                </a:lnTo>
                <a:cubicBezTo>
                  <a:pt x="2675754" y="750100"/>
                  <a:pt x="2615268" y="810586"/>
                  <a:pt x="2540654" y="810586"/>
                </a:cubicBezTo>
                <a:lnTo>
                  <a:pt x="135100" y="810586"/>
                </a:lnTo>
                <a:cubicBezTo>
                  <a:pt x="60486" y="810586"/>
                  <a:pt x="0" y="750100"/>
                  <a:pt x="0" y="675486"/>
                </a:cubicBezTo>
                <a:lnTo>
                  <a:pt x="0" y="135100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5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0530" tIns="100530" rIns="100530" bIns="10053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None/>
            </a:pPr>
            <a:r>
              <a:rPr lang="en-US" sz="1600" kern="1200" dirty="0"/>
              <a:t>Understanding the Export Process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10F05CE-4FEE-7A5C-A34D-93A7AA0D6B9B}"/>
              </a:ext>
            </a:extLst>
          </p:cNvPr>
          <p:cNvSpPr/>
          <p:nvPr/>
        </p:nvSpPr>
        <p:spPr>
          <a:xfrm>
            <a:off x="2404933" y="3711068"/>
            <a:ext cx="2675754" cy="810586"/>
          </a:xfrm>
          <a:custGeom>
            <a:avLst/>
            <a:gdLst>
              <a:gd name="connsiteX0" fmla="*/ 0 w 2675754"/>
              <a:gd name="connsiteY0" fmla="*/ 135100 h 810586"/>
              <a:gd name="connsiteX1" fmla="*/ 135100 w 2675754"/>
              <a:gd name="connsiteY1" fmla="*/ 0 h 810586"/>
              <a:gd name="connsiteX2" fmla="*/ 2540654 w 2675754"/>
              <a:gd name="connsiteY2" fmla="*/ 0 h 810586"/>
              <a:gd name="connsiteX3" fmla="*/ 2675754 w 2675754"/>
              <a:gd name="connsiteY3" fmla="*/ 135100 h 810586"/>
              <a:gd name="connsiteX4" fmla="*/ 2675754 w 2675754"/>
              <a:gd name="connsiteY4" fmla="*/ 675486 h 810586"/>
              <a:gd name="connsiteX5" fmla="*/ 2540654 w 2675754"/>
              <a:gd name="connsiteY5" fmla="*/ 810586 h 810586"/>
              <a:gd name="connsiteX6" fmla="*/ 135100 w 2675754"/>
              <a:gd name="connsiteY6" fmla="*/ 810586 h 810586"/>
              <a:gd name="connsiteX7" fmla="*/ 0 w 2675754"/>
              <a:gd name="connsiteY7" fmla="*/ 675486 h 810586"/>
              <a:gd name="connsiteX8" fmla="*/ 0 w 2675754"/>
              <a:gd name="connsiteY8" fmla="*/ 135100 h 81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5754" h="810586">
                <a:moveTo>
                  <a:pt x="0" y="135100"/>
                </a:moveTo>
                <a:cubicBezTo>
                  <a:pt x="0" y="60486"/>
                  <a:pt x="60486" y="0"/>
                  <a:pt x="135100" y="0"/>
                </a:cubicBezTo>
                <a:lnTo>
                  <a:pt x="2540654" y="0"/>
                </a:lnTo>
                <a:cubicBezTo>
                  <a:pt x="2615268" y="0"/>
                  <a:pt x="2675754" y="60486"/>
                  <a:pt x="2675754" y="135100"/>
                </a:cubicBezTo>
                <a:lnTo>
                  <a:pt x="2675754" y="675486"/>
                </a:lnTo>
                <a:cubicBezTo>
                  <a:pt x="2675754" y="750100"/>
                  <a:pt x="2615268" y="810586"/>
                  <a:pt x="2540654" y="810586"/>
                </a:cubicBezTo>
                <a:lnTo>
                  <a:pt x="135100" y="810586"/>
                </a:lnTo>
                <a:cubicBezTo>
                  <a:pt x="60486" y="810586"/>
                  <a:pt x="0" y="750100"/>
                  <a:pt x="0" y="675486"/>
                </a:cubicBezTo>
                <a:lnTo>
                  <a:pt x="0" y="135100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5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0530" tIns="100530" rIns="100530" bIns="100530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Lack of Server Base Programming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4EEA5A0-5023-49CE-878B-830F24832070}"/>
              </a:ext>
            </a:extLst>
          </p:cNvPr>
          <p:cNvSpPr/>
          <p:nvPr/>
        </p:nvSpPr>
        <p:spPr>
          <a:xfrm>
            <a:off x="2404933" y="4618229"/>
            <a:ext cx="2675754" cy="810586"/>
          </a:xfrm>
          <a:custGeom>
            <a:avLst/>
            <a:gdLst>
              <a:gd name="connsiteX0" fmla="*/ 0 w 2675754"/>
              <a:gd name="connsiteY0" fmla="*/ 135100 h 810586"/>
              <a:gd name="connsiteX1" fmla="*/ 135100 w 2675754"/>
              <a:gd name="connsiteY1" fmla="*/ 0 h 810586"/>
              <a:gd name="connsiteX2" fmla="*/ 2540654 w 2675754"/>
              <a:gd name="connsiteY2" fmla="*/ 0 h 810586"/>
              <a:gd name="connsiteX3" fmla="*/ 2675754 w 2675754"/>
              <a:gd name="connsiteY3" fmla="*/ 135100 h 810586"/>
              <a:gd name="connsiteX4" fmla="*/ 2675754 w 2675754"/>
              <a:gd name="connsiteY4" fmla="*/ 675486 h 810586"/>
              <a:gd name="connsiteX5" fmla="*/ 2540654 w 2675754"/>
              <a:gd name="connsiteY5" fmla="*/ 810586 h 810586"/>
              <a:gd name="connsiteX6" fmla="*/ 135100 w 2675754"/>
              <a:gd name="connsiteY6" fmla="*/ 810586 h 810586"/>
              <a:gd name="connsiteX7" fmla="*/ 0 w 2675754"/>
              <a:gd name="connsiteY7" fmla="*/ 675486 h 810586"/>
              <a:gd name="connsiteX8" fmla="*/ 0 w 2675754"/>
              <a:gd name="connsiteY8" fmla="*/ 135100 h 81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5754" h="810586">
                <a:moveTo>
                  <a:pt x="0" y="135100"/>
                </a:moveTo>
                <a:cubicBezTo>
                  <a:pt x="0" y="60486"/>
                  <a:pt x="60486" y="0"/>
                  <a:pt x="135100" y="0"/>
                </a:cubicBezTo>
                <a:lnTo>
                  <a:pt x="2540654" y="0"/>
                </a:lnTo>
                <a:cubicBezTo>
                  <a:pt x="2615268" y="0"/>
                  <a:pt x="2675754" y="60486"/>
                  <a:pt x="2675754" y="135100"/>
                </a:cubicBezTo>
                <a:lnTo>
                  <a:pt x="2675754" y="675486"/>
                </a:lnTo>
                <a:cubicBezTo>
                  <a:pt x="2675754" y="750100"/>
                  <a:pt x="2615268" y="810586"/>
                  <a:pt x="2540654" y="810586"/>
                </a:cubicBezTo>
                <a:lnTo>
                  <a:pt x="135100" y="810586"/>
                </a:lnTo>
                <a:cubicBezTo>
                  <a:pt x="60486" y="810586"/>
                  <a:pt x="0" y="750100"/>
                  <a:pt x="0" y="675486"/>
                </a:cubicBezTo>
                <a:lnTo>
                  <a:pt x="0" y="135100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5">
              <a:alpha val="90000"/>
              <a:hueOff val="0"/>
              <a:satOff val="0"/>
              <a:lumOff val="0"/>
              <a:alphaOff val="-4000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190" tIns="47190" rIns="47190" bIns="47190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Fear of failure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2F9045A-F299-ABFB-95FD-50210C9CCB41}"/>
              </a:ext>
            </a:extLst>
          </p:cNvPr>
          <p:cNvSpPr/>
          <p:nvPr/>
        </p:nvSpPr>
        <p:spPr>
          <a:xfrm>
            <a:off x="6929397" y="2462556"/>
            <a:ext cx="3404186" cy="3404186"/>
          </a:xfrm>
          <a:prstGeom prst="triangle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prstMaterial="plastic">
            <a:bevelT w="127000" h="25400"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CA4E2FA-83A6-87C6-AF96-08D2190A2497}"/>
              </a:ext>
            </a:extLst>
          </p:cNvPr>
          <p:cNvSpPr/>
          <p:nvPr/>
        </p:nvSpPr>
        <p:spPr>
          <a:xfrm>
            <a:off x="8413161" y="2804803"/>
            <a:ext cx="2649379" cy="805834"/>
          </a:xfrm>
          <a:custGeom>
            <a:avLst/>
            <a:gdLst>
              <a:gd name="connsiteX0" fmla="*/ 0 w 2649379"/>
              <a:gd name="connsiteY0" fmla="*/ 134308 h 805834"/>
              <a:gd name="connsiteX1" fmla="*/ 134308 w 2649379"/>
              <a:gd name="connsiteY1" fmla="*/ 0 h 805834"/>
              <a:gd name="connsiteX2" fmla="*/ 2515071 w 2649379"/>
              <a:gd name="connsiteY2" fmla="*/ 0 h 805834"/>
              <a:gd name="connsiteX3" fmla="*/ 2649379 w 2649379"/>
              <a:gd name="connsiteY3" fmla="*/ 134308 h 805834"/>
              <a:gd name="connsiteX4" fmla="*/ 2649379 w 2649379"/>
              <a:gd name="connsiteY4" fmla="*/ 671526 h 805834"/>
              <a:gd name="connsiteX5" fmla="*/ 2515071 w 2649379"/>
              <a:gd name="connsiteY5" fmla="*/ 805834 h 805834"/>
              <a:gd name="connsiteX6" fmla="*/ 134308 w 2649379"/>
              <a:gd name="connsiteY6" fmla="*/ 805834 h 805834"/>
              <a:gd name="connsiteX7" fmla="*/ 0 w 2649379"/>
              <a:gd name="connsiteY7" fmla="*/ 671526 h 805834"/>
              <a:gd name="connsiteX8" fmla="*/ 0 w 2649379"/>
              <a:gd name="connsiteY8" fmla="*/ 134308 h 80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9379" h="805834">
                <a:moveTo>
                  <a:pt x="0" y="134308"/>
                </a:moveTo>
                <a:cubicBezTo>
                  <a:pt x="0" y="60132"/>
                  <a:pt x="60132" y="0"/>
                  <a:pt x="134308" y="0"/>
                </a:cubicBezTo>
                <a:lnTo>
                  <a:pt x="2515071" y="0"/>
                </a:lnTo>
                <a:cubicBezTo>
                  <a:pt x="2589247" y="0"/>
                  <a:pt x="2649379" y="60132"/>
                  <a:pt x="2649379" y="134308"/>
                </a:cubicBezTo>
                <a:lnTo>
                  <a:pt x="2649379" y="671526"/>
                </a:lnTo>
                <a:cubicBezTo>
                  <a:pt x="2649379" y="745702"/>
                  <a:pt x="2589247" y="805834"/>
                  <a:pt x="2515071" y="805834"/>
                </a:cubicBezTo>
                <a:lnTo>
                  <a:pt x="134308" y="805834"/>
                </a:lnTo>
                <a:cubicBezTo>
                  <a:pt x="60132" y="805834"/>
                  <a:pt x="0" y="745702"/>
                  <a:pt x="0" y="671526"/>
                </a:cubicBezTo>
                <a:lnTo>
                  <a:pt x="0" y="13430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0298" tIns="100298" rIns="100298" bIns="10029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Tx/>
              <a:buNone/>
            </a:pPr>
            <a:r>
              <a:rPr lang="en-US" sz="1600" kern="1200" dirty="0"/>
              <a:t>Cooperate with Export dept. to understand flow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7109DA-C07D-8381-1453-11BD4A8C860A}"/>
              </a:ext>
            </a:extLst>
          </p:cNvPr>
          <p:cNvSpPr/>
          <p:nvPr/>
        </p:nvSpPr>
        <p:spPr>
          <a:xfrm>
            <a:off x="8413161" y="3711367"/>
            <a:ext cx="2649379" cy="805834"/>
          </a:xfrm>
          <a:custGeom>
            <a:avLst/>
            <a:gdLst>
              <a:gd name="connsiteX0" fmla="*/ 0 w 2649379"/>
              <a:gd name="connsiteY0" fmla="*/ 134308 h 805834"/>
              <a:gd name="connsiteX1" fmla="*/ 134308 w 2649379"/>
              <a:gd name="connsiteY1" fmla="*/ 0 h 805834"/>
              <a:gd name="connsiteX2" fmla="*/ 2515071 w 2649379"/>
              <a:gd name="connsiteY2" fmla="*/ 0 h 805834"/>
              <a:gd name="connsiteX3" fmla="*/ 2649379 w 2649379"/>
              <a:gd name="connsiteY3" fmla="*/ 134308 h 805834"/>
              <a:gd name="connsiteX4" fmla="*/ 2649379 w 2649379"/>
              <a:gd name="connsiteY4" fmla="*/ 671526 h 805834"/>
              <a:gd name="connsiteX5" fmla="*/ 2515071 w 2649379"/>
              <a:gd name="connsiteY5" fmla="*/ 805834 h 805834"/>
              <a:gd name="connsiteX6" fmla="*/ 134308 w 2649379"/>
              <a:gd name="connsiteY6" fmla="*/ 805834 h 805834"/>
              <a:gd name="connsiteX7" fmla="*/ 0 w 2649379"/>
              <a:gd name="connsiteY7" fmla="*/ 671526 h 805834"/>
              <a:gd name="connsiteX8" fmla="*/ 0 w 2649379"/>
              <a:gd name="connsiteY8" fmla="*/ 134308 h 80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9379" h="805834">
                <a:moveTo>
                  <a:pt x="0" y="134308"/>
                </a:moveTo>
                <a:cubicBezTo>
                  <a:pt x="0" y="60132"/>
                  <a:pt x="60132" y="0"/>
                  <a:pt x="134308" y="0"/>
                </a:cubicBezTo>
                <a:lnTo>
                  <a:pt x="2515071" y="0"/>
                </a:lnTo>
                <a:cubicBezTo>
                  <a:pt x="2589247" y="0"/>
                  <a:pt x="2649379" y="60132"/>
                  <a:pt x="2649379" y="134308"/>
                </a:cubicBezTo>
                <a:lnTo>
                  <a:pt x="2649379" y="671526"/>
                </a:lnTo>
                <a:cubicBezTo>
                  <a:pt x="2649379" y="745702"/>
                  <a:pt x="2589247" y="805834"/>
                  <a:pt x="2515071" y="805834"/>
                </a:cubicBezTo>
                <a:lnTo>
                  <a:pt x="134308" y="805834"/>
                </a:lnTo>
                <a:cubicBezTo>
                  <a:pt x="60132" y="805834"/>
                  <a:pt x="0" y="745702"/>
                  <a:pt x="0" y="671526"/>
                </a:cubicBezTo>
                <a:lnTo>
                  <a:pt x="0" y="13430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2">
              <a:alpha val="90000"/>
              <a:hueOff val="0"/>
              <a:satOff val="0"/>
              <a:lumOff val="0"/>
              <a:alphaOff val="-2000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0298" tIns="100298" rIns="100298" bIns="10029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Study of SQL &amp; WPF involved in writing process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04C9257-3170-A0DC-FF61-7616802C654B}"/>
              </a:ext>
            </a:extLst>
          </p:cNvPr>
          <p:cNvSpPr/>
          <p:nvPr/>
        </p:nvSpPr>
        <p:spPr>
          <a:xfrm>
            <a:off x="8413161" y="4617930"/>
            <a:ext cx="2649379" cy="805834"/>
          </a:xfrm>
          <a:custGeom>
            <a:avLst/>
            <a:gdLst>
              <a:gd name="connsiteX0" fmla="*/ 0 w 2649379"/>
              <a:gd name="connsiteY0" fmla="*/ 134308 h 805834"/>
              <a:gd name="connsiteX1" fmla="*/ 134308 w 2649379"/>
              <a:gd name="connsiteY1" fmla="*/ 0 h 805834"/>
              <a:gd name="connsiteX2" fmla="*/ 2515071 w 2649379"/>
              <a:gd name="connsiteY2" fmla="*/ 0 h 805834"/>
              <a:gd name="connsiteX3" fmla="*/ 2649379 w 2649379"/>
              <a:gd name="connsiteY3" fmla="*/ 134308 h 805834"/>
              <a:gd name="connsiteX4" fmla="*/ 2649379 w 2649379"/>
              <a:gd name="connsiteY4" fmla="*/ 671526 h 805834"/>
              <a:gd name="connsiteX5" fmla="*/ 2515071 w 2649379"/>
              <a:gd name="connsiteY5" fmla="*/ 805834 h 805834"/>
              <a:gd name="connsiteX6" fmla="*/ 134308 w 2649379"/>
              <a:gd name="connsiteY6" fmla="*/ 805834 h 805834"/>
              <a:gd name="connsiteX7" fmla="*/ 0 w 2649379"/>
              <a:gd name="connsiteY7" fmla="*/ 671526 h 805834"/>
              <a:gd name="connsiteX8" fmla="*/ 0 w 2649379"/>
              <a:gd name="connsiteY8" fmla="*/ 134308 h 80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9379" h="805834">
                <a:moveTo>
                  <a:pt x="0" y="134308"/>
                </a:moveTo>
                <a:cubicBezTo>
                  <a:pt x="0" y="60132"/>
                  <a:pt x="60132" y="0"/>
                  <a:pt x="134308" y="0"/>
                </a:cubicBezTo>
                <a:lnTo>
                  <a:pt x="2515071" y="0"/>
                </a:lnTo>
                <a:cubicBezTo>
                  <a:pt x="2589247" y="0"/>
                  <a:pt x="2649379" y="60132"/>
                  <a:pt x="2649379" y="134308"/>
                </a:cubicBezTo>
                <a:lnTo>
                  <a:pt x="2649379" y="671526"/>
                </a:lnTo>
                <a:cubicBezTo>
                  <a:pt x="2649379" y="745702"/>
                  <a:pt x="2589247" y="805834"/>
                  <a:pt x="2515071" y="805834"/>
                </a:cubicBezTo>
                <a:lnTo>
                  <a:pt x="134308" y="805834"/>
                </a:lnTo>
                <a:cubicBezTo>
                  <a:pt x="60132" y="805834"/>
                  <a:pt x="0" y="745702"/>
                  <a:pt x="0" y="671526"/>
                </a:cubicBezTo>
                <a:lnTo>
                  <a:pt x="0" y="134308"/>
                </a:lnTo>
                <a:close/>
              </a:path>
            </a:pathLst>
          </a:cu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2">
              <a:alpha val="90000"/>
              <a:hueOff val="0"/>
              <a:satOff val="0"/>
              <a:lumOff val="0"/>
              <a:alphaOff val="-4000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6958" tIns="46958" rIns="46958" bIns="46958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 dirty="0"/>
              <a:t>Support from my team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DD5B7-5514-AF71-0029-12165EF40733}"/>
              </a:ext>
            </a:extLst>
          </p:cNvPr>
          <p:cNvSpPr/>
          <p:nvPr/>
        </p:nvSpPr>
        <p:spPr>
          <a:xfrm>
            <a:off x="0" y="2462556"/>
            <a:ext cx="615553" cy="3404186"/>
          </a:xfrm>
          <a:prstGeom prst="rect">
            <a:avLst/>
          </a:prstGeom>
          <a:noFill/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E25861"/>
                </a:solidFill>
                <a:effectLst/>
                <a:latin typeface="BarCode" panose="05010101010101010101" pitchFamily="1" charset="0"/>
              </a:rPr>
              <a:t>CHALLENGES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B12DFB-706B-0322-107E-28DD0AF3C610}"/>
              </a:ext>
            </a:extLst>
          </p:cNvPr>
          <p:cNvSpPr/>
          <p:nvPr/>
        </p:nvSpPr>
        <p:spPr>
          <a:xfrm>
            <a:off x="11549813" y="2462556"/>
            <a:ext cx="615553" cy="34041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"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50DB6F"/>
                </a:solidFill>
                <a:effectLst/>
                <a:latin typeface="BarCode" panose="05010101010101010101" pitchFamily="1" charset="0"/>
              </a:rPr>
              <a:t>ACHIEVEMENTS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E1F75A-A379-D55C-E57C-24E7436B2F15}"/>
              </a:ext>
            </a:extLst>
          </p:cNvPr>
          <p:cNvSpPr/>
          <p:nvPr/>
        </p:nvSpPr>
        <p:spPr>
          <a:xfrm>
            <a:off x="609797" y="5965794"/>
            <a:ext cx="10901778" cy="138978"/>
          </a:xfrm>
          <a:prstGeom prst="rect">
            <a:avLst/>
          </a:prstGeom>
          <a:effectLst>
            <a:glow>
              <a:schemeClr val="bg1">
                <a:lumMod val="50000"/>
                <a:lumOff val="50000"/>
                <a:alpha val="99000"/>
              </a:schemeClr>
            </a:glow>
            <a:softEdge rad="254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endParaRPr lang="en-US"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3FA31F-1436-AC95-9273-4D2F5F4A0D4F}"/>
              </a:ext>
            </a:extLst>
          </p:cNvPr>
          <p:cNvGrpSpPr/>
          <p:nvPr/>
        </p:nvGrpSpPr>
        <p:grpSpPr>
          <a:xfrm>
            <a:off x="3501985" y="6198541"/>
            <a:ext cx="4967455" cy="552083"/>
            <a:chOff x="3501985" y="6198541"/>
            <a:chExt cx="4967455" cy="55208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E7D1550-A8F7-EFEF-8D11-5B1159233EE9}"/>
                </a:ext>
              </a:extLst>
            </p:cNvPr>
            <p:cNvSpPr/>
            <p:nvPr/>
          </p:nvSpPr>
          <p:spPr>
            <a:xfrm>
              <a:off x="3501985" y="6227404"/>
              <a:ext cx="4752708" cy="52322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13DF66-0E25-A539-5E12-40E6838DB9BB}"/>
                </a:ext>
              </a:extLst>
            </p:cNvPr>
            <p:cNvSpPr/>
            <p:nvPr/>
          </p:nvSpPr>
          <p:spPr>
            <a:xfrm>
              <a:off x="3501985" y="6198541"/>
              <a:ext cx="4967455" cy="52322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>
                      <a:lumMod val="50000"/>
                    </a:schemeClr>
                  </a:solidFill>
                  <a:latin typeface="+mj-lt"/>
                  <a:ea typeface="Segoe UI Black" panose="020B0A02040204020203" pitchFamily="34" charset="0"/>
                  <a:cs typeface="Aharoni" pitchFamily="2" charset="-79"/>
                </a:rPr>
                <a:t>PROFESSIONAL</a:t>
              </a:r>
              <a:r>
                <a:rPr lang="en-US" sz="2800" b="1" cap="none" spc="0" dirty="0">
                  <a:ln w="0"/>
                  <a:solidFill>
                    <a:schemeClr val="bg2">
                      <a:lumMod val="50000"/>
                    </a:schemeClr>
                  </a:solidFill>
                  <a:effectLst/>
                  <a:latin typeface="+mj-lt"/>
                </a:rPr>
                <a:t> </a:t>
              </a:r>
              <a:r>
                <a:rPr lang="en-US" sz="2800" b="1" dirty="0">
                  <a:solidFill>
                    <a:schemeClr val="bg2">
                      <a:lumMod val="50000"/>
                    </a:schemeClr>
                  </a:solidFill>
                  <a:latin typeface="+mj-lt"/>
                  <a:ea typeface="Segoe UI Black" panose="020B0A02040204020203" pitchFamily="34" charset="0"/>
                  <a:cs typeface="Aharoni" pitchFamily="2" charset="-79"/>
                </a:rPr>
                <a:t>GROWTH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058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6F96C1-3D71-672B-1741-9934C6E4F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>
                <a:latin typeface="Eras Bold ITC" panose="020B0907030504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99983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7119793E62A04F9749AAEECC4ED870" ma:contentTypeVersion="0" ma:contentTypeDescription="Create a new document." ma:contentTypeScope="" ma:versionID="06b1b01fea260c63703a17746daa967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d2def706206ccfc36dee06f4a5477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BDB0D1-E132-4B84-9939-7C8E209C6C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36D5C4-61AE-4F7F-BAFB-CE6A66DB41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61A2CA8-8602-469D-9B4C-152E661B75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tf00001054_wac</Template>
  <TotalTime>2346</TotalTime>
  <Words>338</Words>
  <Application>Microsoft Office PowerPoint</Application>
  <PresentationFormat>Widescreen</PresentationFormat>
  <Paragraphs>73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BarCode</vt:lpstr>
      <vt:lpstr>Calibri</vt:lpstr>
      <vt:lpstr>Eras Bold ITC</vt:lpstr>
      <vt:lpstr>Trebuchet MS</vt:lpstr>
      <vt:lpstr>1_Berlin</vt:lpstr>
      <vt:lpstr>Berlin</vt:lpstr>
      <vt:lpstr>2_Berlin</vt:lpstr>
      <vt:lpstr>3_Berlin</vt:lpstr>
      <vt:lpstr>PowerPoint Presentation</vt:lpstr>
      <vt:lpstr>Old process Vs. New process</vt:lpstr>
      <vt:lpstr>Old process Vs. New process</vt:lpstr>
      <vt:lpstr>Old process Vs. New process</vt:lpstr>
      <vt:lpstr>Old process Vs. New process</vt:lpstr>
      <vt:lpstr>Gain</vt:lpstr>
      <vt:lpstr>Future steps:</vt:lpstr>
      <vt:lpstr>Learning curve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Pallet Scan and Print Project Pressentation</dc:title>
  <dc:creator>Cosmin Alexandru Duican</dc:creator>
  <cp:lastModifiedBy>Cosmin Alexandru Duican</cp:lastModifiedBy>
  <cp:revision>88</cp:revision>
  <dcterms:created xsi:type="dcterms:W3CDTF">2022-11-09T07:36:54Z</dcterms:created>
  <dcterms:modified xsi:type="dcterms:W3CDTF">2022-11-18T07:31:33Z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0x010100927119793E62A04F9749AAEECC4ED870</vt:lpwstr>
  </property>
</Properties>
</file>