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35" r:id="rId3"/>
    <p:sldId id="258" r:id="rId4"/>
    <p:sldId id="259" r:id="rId5"/>
    <p:sldId id="261" r:id="rId6"/>
    <p:sldId id="304" r:id="rId7"/>
    <p:sldId id="285" r:id="rId8"/>
    <p:sldId id="286" r:id="rId9"/>
    <p:sldId id="287" r:id="rId10"/>
    <p:sldId id="289" r:id="rId11"/>
    <p:sldId id="291" r:id="rId12"/>
    <p:sldId id="292" r:id="rId13"/>
    <p:sldId id="306" r:id="rId14"/>
    <p:sldId id="336" r:id="rId15"/>
    <p:sldId id="305" r:id="rId16"/>
    <p:sldId id="337" r:id="rId17"/>
    <p:sldId id="298" r:id="rId18"/>
    <p:sldId id="262" r:id="rId19"/>
    <p:sldId id="263" r:id="rId20"/>
    <p:sldId id="300" r:id="rId21"/>
    <p:sldId id="301" r:id="rId22"/>
    <p:sldId id="302" r:id="rId23"/>
    <p:sldId id="275" r:id="rId24"/>
    <p:sldId id="303" r:id="rId25"/>
    <p:sldId id="293" r:id="rId26"/>
    <p:sldId id="294" r:id="rId27"/>
    <p:sldId id="295" r:id="rId28"/>
    <p:sldId id="307" r:id="rId29"/>
    <p:sldId id="309" r:id="rId30"/>
    <p:sldId id="268" r:id="rId31"/>
    <p:sldId id="308" r:id="rId32"/>
    <p:sldId id="310" r:id="rId33"/>
    <p:sldId id="338" r:id="rId34"/>
    <p:sldId id="312" r:id="rId35"/>
    <p:sldId id="339" r:id="rId36"/>
    <p:sldId id="265" r:id="rId37"/>
    <p:sldId id="313" r:id="rId38"/>
    <p:sldId id="314" r:id="rId39"/>
    <p:sldId id="276" r:id="rId40"/>
    <p:sldId id="277" r:id="rId41"/>
    <p:sldId id="315" r:id="rId42"/>
    <p:sldId id="278" r:id="rId43"/>
    <p:sldId id="273" r:id="rId44"/>
    <p:sldId id="279" r:id="rId45"/>
    <p:sldId id="316" r:id="rId46"/>
    <p:sldId id="317" r:id="rId47"/>
    <p:sldId id="269" r:id="rId48"/>
    <p:sldId id="271" r:id="rId49"/>
    <p:sldId id="270" r:id="rId50"/>
    <p:sldId id="272" r:id="rId51"/>
    <p:sldId id="319" r:id="rId52"/>
    <p:sldId id="327" r:id="rId53"/>
    <p:sldId id="323" r:id="rId54"/>
    <p:sldId id="324" r:id="rId55"/>
    <p:sldId id="282" r:id="rId56"/>
    <p:sldId id="325" r:id="rId57"/>
    <p:sldId id="326" r:id="rId58"/>
    <p:sldId id="297" r:id="rId59"/>
    <p:sldId id="329" r:id="rId60"/>
    <p:sldId id="330" r:id="rId61"/>
    <p:sldId id="281" r:id="rId62"/>
    <p:sldId id="322" r:id="rId63"/>
    <p:sldId id="334" r:id="rId64"/>
    <p:sldId id="340" r:id="rId65"/>
    <p:sldId id="341" r:id="rId66"/>
    <p:sldId id="342" r:id="rId67"/>
    <p:sldId id="331" r:id="rId68"/>
    <p:sldId id="332" r:id="rId69"/>
    <p:sldId id="343" r:id="rId70"/>
    <p:sldId id="29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26" autoAdjust="0"/>
    <p:restoredTop sz="95326" autoAdjust="0"/>
  </p:normalViewPr>
  <p:slideViewPr>
    <p:cSldViewPr snapToGrid="0">
      <p:cViewPr varScale="1">
        <p:scale>
          <a:sx n="64" d="100"/>
          <a:sy n="64" d="100"/>
        </p:scale>
        <p:origin x="101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D63CB-8BA2-4331-B1E5-822258C278D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FD4BD-EF62-4857-91E6-3D89645AFA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FD4BD-EF62-4857-91E6-3D89645AFA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6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Cross-Encoder: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Better Performance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Better data efficiency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robust to domain shifts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Disadvantage Cross-Encoders:</a:t>
            </a:r>
          </a:p>
          <a:p>
            <a:pPr marL="0" indent="0">
              <a:buFontTx/>
              <a:buNone/>
            </a:pPr>
            <a:r>
              <a:rPr lang="en-US" dirty="0"/>
              <a:t>- Do not scale to large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FD4BD-EF62-4857-91E6-3D89645AFA5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4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e8ddf37c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0" name="Google Shape;300;gce8ddf37c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952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01" name="Google Shape;301;gce8ddf37c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FD4BD-EF62-4857-91E6-3D89645AFA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9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FD4BD-EF62-4857-91E6-3D89645AFA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FD4BD-EF62-4857-91E6-3D89645AFA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FD4BD-EF62-4857-91E6-3D89645AFA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FD4BD-EF62-4857-91E6-3D89645AFA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2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FD4BD-EF62-4857-91E6-3D89645AFA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FD4BD-EF62-4857-91E6-3D89645AFA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Cross-Encoder: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Better Performance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Better data efficiency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robust to domain shifts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Disadvantage Cross-Encoders:</a:t>
            </a:r>
          </a:p>
          <a:p>
            <a:pPr marL="0" indent="0">
              <a:buFontTx/>
              <a:buNone/>
            </a:pPr>
            <a:r>
              <a:rPr lang="en-US" dirty="0"/>
              <a:t>- Do not scale to large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FD4BD-EF62-4857-91E6-3D89645AFA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5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165C7-20EB-4A08-B72E-05BB49E35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43C5C7-FD3D-4AAF-82F5-6250BA474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5712C7-F34A-41B1-9938-732E2BA9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942DA0-3545-453D-AFAA-720C7293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789E2-2834-4790-83DD-8562978D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0769A-837F-4640-9358-824BFE15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AFED2B-4675-4E63-B6D6-AC84E04B7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C59DE-1A9A-48DA-86E1-57B8F80E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090-AAF4-45E0-9051-34C7EB26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C3626-B322-4C2A-87AF-53AB803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8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B0D35D-6DF3-4C81-A0E6-17A4F56BB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CE5815-2F5E-4BFB-84CB-A56B79E48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B01554-C89A-4989-8231-427F6AA9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A36CD-66C9-43AF-A51C-C3153804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6B0F5-D0A3-484E-9E0E-7D8B133E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92001-E6A2-4061-B829-E1F63CF9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86CB3-A85B-4F25-8BFE-00CB0B75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788"/>
            <a:ext cx="10515600" cy="48291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475F7-5226-45B3-ADB2-F63AAF3E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ABD6B-8883-4FF8-B1D4-C5676DDC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CA9F4-535C-408D-B49F-9BA7D1B3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3D46D-5C15-4CA8-BB75-E54F371F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E839E6-2F71-45D7-BA74-8C1818F4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C4AA2-622C-4557-BB6C-1520BEEA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2C0E4-E927-4A3E-8302-84D4A12F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E98DC9-9BB8-467E-978F-2E7842C5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5EC37-3245-47CF-AEEA-F3DA3F32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BFBEC3-18FE-4C15-A6E8-CF4C3A624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30D947-4CB6-4611-82D7-20C47D60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22EAC3-784B-494D-92F4-EDCA867D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1A8F07-C091-4ED6-B041-69BDADDF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6F18E6-C547-4A03-9B82-89FA3FBD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6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E15B8-F286-4142-8871-43CA4516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63BEC-9FF8-47A4-8893-FC5C087D9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959BC7-65E7-48AC-958F-5438A3FB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D09100-7DCE-4E05-A484-C5AB3E9A7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B004CA-2B09-49B0-AB62-34829571E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FF6AD3-A813-4E4B-847A-C5B61D89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A8C1B4-757C-477B-88CD-CE0FB24E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ECA928-F86F-4D25-B743-E984C18B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9B614-F4C8-43A8-AEB4-B65ACD23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749A2B-F654-4F91-97B0-B5C67B86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375A5A-8733-493C-A2CD-FAFF0C70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80A9A5-57BA-43FF-8F68-9989FFE8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3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5EBC4C-4A3E-4B9C-905D-AB7E405D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805790-867D-4D30-89F3-A662FE1A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A444BD-C29D-4E1E-901B-C73D273B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1B022-D99E-4E02-BD3F-CDF3393E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0101B-B3CD-44ED-BABA-D44C48CB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02A66B-8035-41D6-BD35-02ED5ED8F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5B6B61-EF97-49D8-A89E-027E4091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0599B9-7E37-4A2E-ABE5-701B9774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4232BD-2AC7-478F-8130-8B8DD4BE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653BD-CD5E-4B6C-916A-EBE16D84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101E99-77CE-4FB8-8F19-F97A4F825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D8A3C3-0001-4B9A-B9A8-E2190D79A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FC0758-904D-4D87-8AB8-9EB516AC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CC2B94-F985-4FD8-B710-243241E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A8C80E-1B50-43BE-8DC2-63D7F0EA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4163C1-7E93-4D58-B6B6-802770F2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54D17D-2D08-4BAB-AD27-A35F25CAA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11047-9BAD-4B2D-BC24-BAE8B3215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45CDB-9665-4E8C-BFFF-66D66F4113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B5E238-36D6-4660-8AD3-334A83A4D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35837-65C2-4622-A486-2B51EF233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0FF3-3BCA-45FF-A39F-DC95B84430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7.00808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F03FA-55A1-4266-AD23-1199CA0A0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Dense Text Representations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52FD3E-AC4B-4FAC-B156-56BE1717A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Nils Reimers</a:t>
            </a:r>
          </a:p>
          <a:p>
            <a:endParaRPr lang="en-US" dirty="0"/>
          </a:p>
          <a:p>
            <a:r>
              <a:rPr lang="en-US" dirty="0"/>
              <a:t>Author of Sentence Transformers </a:t>
            </a:r>
          </a:p>
          <a:p>
            <a:r>
              <a:rPr lang="en-US" dirty="0"/>
              <a:t>www.SBERT.net</a:t>
            </a:r>
          </a:p>
        </p:txBody>
      </p:sp>
    </p:spTree>
    <p:extLst>
      <p:ext uri="{BB962C8B-B14F-4D97-AF65-F5344CB8AC3E}">
        <p14:creationId xmlns:p14="http://schemas.microsoft.com/office/powerpoint/2010/main" val="374967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DB00-0C4C-4D3D-9C11-789ACE1F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436"/>
            <a:ext cx="10515600" cy="1325563"/>
          </a:xfrm>
        </p:spPr>
        <p:txBody>
          <a:bodyPr/>
          <a:lstStyle/>
          <a:p>
            <a:r>
              <a:rPr lang="en-US" dirty="0"/>
              <a:t>Multi-Modal Search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D5647CC-9A68-4E93-82F0-D84BBEB2364A}"/>
              </a:ext>
            </a:extLst>
          </p:cNvPr>
          <p:cNvCxnSpPr>
            <a:cxnSpLocks/>
          </p:cNvCxnSpPr>
          <p:nvPr/>
        </p:nvCxnSpPr>
        <p:spPr>
          <a:xfrm flipV="1">
            <a:off x="6573553" y="1506796"/>
            <a:ext cx="0" cy="3065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02E384E-5E95-4624-A078-A2159967F4FC}"/>
              </a:ext>
            </a:extLst>
          </p:cNvPr>
          <p:cNvCxnSpPr>
            <a:cxnSpLocks/>
          </p:cNvCxnSpPr>
          <p:nvPr/>
        </p:nvCxnSpPr>
        <p:spPr>
          <a:xfrm>
            <a:off x="6573553" y="4572000"/>
            <a:ext cx="50301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C900671-EDCC-44A3-AC20-EFF7E5686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14" y="2324397"/>
            <a:ext cx="1389888" cy="173736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3F22A696-862D-4B53-A79E-73F1C91B3F91}"/>
              </a:ext>
            </a:extLst>
          </p:cNvPr>
          <p:cNvSpPr txBox="1"/>
          <p:nvPr/>
        </p:nvSpPr>
        <p:spPr>
          <a:xfrm>
            <a:off x="9128822" y="2212878"/>
            <a:ext cx="22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dogs in the snow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BDFE579-F70D-4947-96AF-5A502BEC3F47}"/>
              </a:ext>
            </a:extLst>
          </p:cNvPr>
          <p:cNvSpPr/>
          <p:nvPr/>
        </p:nvSpPr>
        <p:spPr>
          <a:xfrm>
            <a:off x="9002803" y="2276866"/>
            <a:ext cx="140199" cy="12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0D7DE9-F739-4C79-9587-C31F0EB774AB}"/>
              </a:ext>
            </a:extLst>
          </p:cNvPr>
          <p:cNvSpPr txBox="1"/>
          <p:nvPr/>
        </p:nvSpPr>
        <p:spPr>
          <a:xfrm>
            <a:off x="9220066" y="1853598"/>
            <a:ext cx="23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Hunde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Schnee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FD9CA50-7DFD-4C3D-9D1B-E59AC1FA1FA9}"/>
              </a:ext>
            </a:extLst>
          </p:cNvPr>
          <p:cNvSpPr/>
          <p:nvPr/>
        </p:nvSpPr>
        <p:spPr>
          <a:xfrm>
            <a:off x="9058722" y="2038264"/>
            <a:ext cx="140199" cy="1206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F7FCF69-15C6-4317-95E4-9A2A08AF7ED2}"/>
              </a:ext>
            </a:extLst>
          </p:cNvPr>
          <p:cNvSpPr txBox="1"/>
          <p:nvPr/>
        </p:nvSpPr>
        <p:spPr>
          <a:xfrm>
            <a:off x="6624698" y="1598483"/>
            <a:ext cx="226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Dos perros en la nieve</a:t>
            </a:r>
            <a:endParaRPr lang="en-US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272CC457-A480-4A91-BE7F-7C6338DEB9DA}"/>
              </a:ext>
            </a:extLst>
          </p:cNvPr>
          <p:cNvSpPr/>
          <p:nvPr/>
        </p:nvSpPr>
        <p:spPr>
          <a:xfrm>
            <a:off x="8747554" y="1917703"/>
            <a:ext cx="140199" cy="120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CD40404-DC69-451A-BD40-E4CC36749740}"/>
              </a:ext>
            </a:extLst>
          </p:cNvPr>
          <p:cNvSpPr txBox="1"/>
          <p:nvPr/>
        </p:nvSpPr>
        <p:spPr>
          <a:xfrm>
            <a:off x="6940339" y="19780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两只狗在雪中</a:t>
            </a:r>
            <a:endParaRPr lang="en-US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EE38D10-2CD0-4672-8F05-018E184587F3}"/>
              </a:ext>
            </a:extLst>
          </p:cNvPr>
          <p:cNvSpPr/>
          <p:nvPr/>
        </p:nvSpPr>
        <p:spPr>
          <a:xfrm>
            <a:off x="8470186" y="2070103"/>
            <a:ext cx="140199" cy="1206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103F66A-C6F6-4692-BFEE-2CD716A8DFF7}"/>
              </a:ext>
            </a:extLst>
          </p:cNvPr>
          <p:cNvCxnSpPr>
            <a:cxnSpLocks/>
          </p:cNvCxnSpPr>
          <p:nvPr/>
        </p:nvCxnSpPr>
        <p:spPr>
          <a:xfrm flipV="1">
            <a:off x="585681" y="1555205"/>
            <a:ext cx="0" cy="3065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E8D1BCD-AFFF-4147-B6C7-8944697B77C1}"/>
              </a:ext>
            </a:extLst>
          </p:cNvPr>
          <p:cNvCxnSpPr>
            <a:cxnSpLocks/>
          </p:cNvCxnSpPr>
          <p:nvPr/>
        </p:nvCxnSpPr>
        <p:spPr>
          <a:xfrm>
            <a:off x="585681" y="4620409"/>
            <a:ext cx="5481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Grafik 49">
            <a:extLst>
              <a:ext uri="{FF2B5EF4-FFF2-40B4-BE49-F238E27FC236}">
                <a16:creationId xmlns:a16="http://schemas.microsoft.com/office/drawing/2014/main" id="{5B50CBEA-264D-4D46-81C9-1A45D36FB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42" y="2372806"/>
            <a:ext cx="1389888" cy="1737360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DCE729D1-38E8-4C65-9385-4FF82291F841}"/>
              </a:ext>
            </a:extLst>
          </p:cNvPr>
          <p:cNvSpPr txBox="1"/>
          <p:nvPr/>
        </p:nvSpPr>
        <p:spPr>
          <a:xfrm>
            <a:off x="3140950" y="2261287"/>
            <a:ext cx="22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dogs in the snow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1CDFBBB-6B50-4FB6-AFF4-804DD38FFA0A}"/>
              </a:ext>
            </a:extLst>
          </p:cNvPr>
          <p:cNvSpPr/>
          <p:nvPr/>
        </p:nvSpPr>
        <p:spPr>
          <a:xfrm>
            <a:off x="3014931" y="2325275"/>
            <a:ext cx="140199" cy="12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3DC7E25-0580-4D0C-B297-238AEE9104C0}"/>
              </a:ext>
            </a:extLst>
          </p:cNvPr>
          <p:cNvSpPr/>
          <p:nvPr/>
        </p:nvSpPr>
        <p:spPr>
          <a:xfrm>
            <a:off x="2716730" y="2213771"/>
            <a:ext cx="140208" cy="1206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B7F949-4D00-4CC8-B43B-BC80E18859A7}"/>
              </a:ext>
            </a:extLst>
          </p:cNvPr>
          <p:cNvSpPr txBox="1"/>
          <p:nvPr/>
        </p:nvSpPr>
        <p:spPr>
          <a:xfrm>
            <a:off x="3382178" y="3925500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London at night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ED8F909-CAC6-4B23-9464-33C9D533992F}"/>
              </a:ext>
            </a:extLst>
          </p:cNvPr>
          <p:cNvSpPr/>
          <p:nvPr/>
        </p:nvSpPr>
        <p:spPr>
          <a:xfrm>
            <a:off x="3256159" y="3989488"/>
            <a:ext cx="140199" cy="12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2577BF4D-A98C-406D-943C-498015F23AF2}"/>
              </a:ext>
            </a:extLst>
          </p:cNvPr>
          <p:cNvSpPr txBox="1"/>
          <p:nvPr/>
        </p:nvSpPr>
        <p:spPr>
          <a:xfrm>
            <a:off x="1089066" y="1615839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cat on a table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1C2C14D-D131-4200-A008-B2834A478020}"/>
              </a:ext>
            </a:extLst>
          </p:cNvPr>
          <p:cNvSpPr/>
          <p:nvPr/>
        </p:nvSpPr>
        <p:spPr>
          <a:xfrm>
            <a:off x="963047" y="1679827"/>
            <a:ext cx="140199" cy="12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052E1640-EEC1-4292-B5F4-4B0840CC6F0F}"/>
              </a:ext>
            </a:extLst>
          </p:cNvPr>
          <p:cNvSpPr/>
          <p:nvPr/>
        </p:nvSpPr>
        <p:spPr>
          <a:xfrm>
            <a:off x="4247246" y="1615839"/>
            <a:ext cx="140208" cy="1206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0CA0A3D-611C-4D8E-BAA5-2A424309B12A}"/>
              </a:ext>
            </a:extLst>
          </p:cNvPr>
          <p:cNvSpPr/>
          <p:nvPr/>
        </p:nvSpPr>
        <p:spPr>
          <a:xfrm>
            <a:off x="4247255" y="1935710"/>
            <a:ext cx="140199" cy="12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F6B01E0-2DC4-48FF-9A20-4FA9A3354206}"/>
              </a:ext>
            </a:extLst>
          </p:cNvPr>
          <p:cNvSpPr txBox="1"/>
          <p:nvPr/>
        </p:nvSpPr>
        <p:spPr>
          <a:xfrm>
            <a:off x="4387454" y="1826772"/>
            <a:ext cx="1508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Text Embedding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6B65D56-5EAC-459C-97D4-469816B76302}"/>
              </a:ext>
            </a:extLst>
          </p:cNvPr>
          <p:cNvSpPr txBox="1"/>
          <p:nvPr/>
        </p:nvSpPr>
        <p:spPr>
          <a:xfrm>
            <a:off x="4387454" y="1488659"/>
            <a:ext cx="16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373204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DB00-0C4C-4D3D-9C11-789ACE1F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436"/>
            <a:ext cx="10515600" cy="1325563"/>
          </a:xfrm>
        </p:spPr>
        <p:txBody>
          <a:bodyPr/>
          <a:lstStyle/>
          <a:p>
            <a:r>
              <a:rPr lang="en-US" dirty="0"/>
              <a:t>Zero-Shot Image Classification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103F66A-C6F6-4692-BFEE-2CD716A8DFF7}"/>
              </a:ext>
            </a:extLst>
          </p:cNvPr>
          <p:cNvCxnSpPr>
            <a:cxnSpLocks/>
          </p:cNvCxnSpPr>
          <p:nvPr/>
        </p:nvCxnSpPr>
        <p:spPr>
          <a:xfrm flipV="1">
            <a:off x="2646464" y="1472909"/>
            <a:ext cx="0" cy="3065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E8D1BCD-AFFF-4147-B6C7-8944697B77C1}"/>
              </a:ext>
            </a:extLst>
          </p:cNvPr>
          <p:cNvCxnSpPr>
            <a:cxnSpLocks/>
          </p:cNvCxnSpPr>
          <p:nvPr/>
        </p:nvCxnSpPr>
        <p:spPr>
          <a:xfrm>
            <a:off x="2646464" y="4538113"/>
            <a:ext cx="5481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Grafik 49">
            <a:extLst>
              <a:ext uri="{FF2B5EF4-FFF2-40B4-BE49-F238E27FC236}">
                <a16:creationId xmlns:a16="http://schemas.microsoft.com/office/drawing/2014/main" id="{5B50CBEA-264D-4D46-81C9-1A45D36FB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25" y="2290510"/>
            <a:ext cx="1389888" cy="1737360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DCE729D1-38E8-4C65-9385-4FF82291F841}"/>
              </a:ext>
            </a:extLst>
          </p:cNvPr>
          <p:cNvSpPr txBox="1"/>
          <p:nvPr/>
        </p:nvSpPr>
        <p:spPr>
          <a:xfrm>
            <a:off x="5201733" y="217899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1CDFBBB-6B50-4FB6-AFF4-804DD38FFA0A}"/>
              </a:ext>
            </a:extLst>
          </p:cNvPr>
          <p:cNvSpPr/>
          <p:nvPr/>
        </p:nvSpPr>
        <p:spPr>
          <a:xfrm>
            <a:off x="5075714" y="2242979"/>
            <a:ext cx="140199" cy="12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3DC7E25-0580-4D0C-B297-238AEE9104C0}"/>
              </a:ext>
            </a:extLst>
          </p:cNvPr>
          <p:cNvSpPr/>
          <p:nvPr/>
        </p:nvSpPr>
        <p:spPr>
          <a:xfrm>
            <a:off x="4777513" y="2131475"/>
            <a:ext cx="140208" cy="1206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B7F949-4D00-4CC8-B43B-BC80E18859A7}"/>
              </a:ext>
            </a:extLst>
          </p:cNvPr>
          <p:cNvSpPr txBox="1"/>
          <p:nvPr/>
        </p:nvSpPr>
        <p:spPr>
          <a:xfrm>
            <a:off x="5442961" y="384320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London at night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ED8F909-CAC6-4B23-9464-33C9D533992F}"/>
              </a:ext>
            </a:extLst>
          </p:cNvPr>
          <p:cNvSpPr/>
          <p:nvPr/>
        </p:nvSpPr>
        <p:spPr>
          <a:xfrm>
            <a:off x="5316942" y="3907192"/>
            <a:ext cx="140199" cy="12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2577BF4D-A98C-406D-943C-498015F23AF2}"/>
              </a:ext>
            </a:extLst>
          </p:cNvPr>
          <p:cNvSpPr txBox="1"/>
          <p:nvPr/>
        </p:nvSpPr>
        <p:spPr>
          <a:xfrm>
            <a:off x="3149849" y="1533543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1C2C14D-D131-4200-A008-B2834A478020}"/>
              </a:ext>
            </a:extLst>
          </p:cNvPr>
          <p:cNvSpPr/>
          <p:nvPr/>
        </p:nvSpPr>
        <p:spPr>
          <a:xfrm>
            <a:off x="3023830" y="1597531"/>
            <a:ext cx="140199" cy="12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052E1640-EEC1-4292-B5F4-4B0840CC6F0F}"/>
              </a:ext>
            </a:extLst>
          </p:cNvPr>
          <p:cNvSpPr/>
          <p:nvPr/>
        </p:nvSpPr>
        <p:spPr>
          <a:xfrm>
            <a:off x="6308029" y="1533543"/>
            <a:ext cx="140208" cy="1206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0CA0A3D-611C-4D8E-BAA5-2A424309B12A}"/>
              </a:ext>
            </a:extLst>
          </p:cNvPr>
          <p:cNvSpPr/>
          <p:nvPr/>
        </p:nvSpPr>
        <p:spPr>
          <a:xfrm>
            <a:off x="6308038" y="1853414"/>
            <a:ext cx="140199" cy="12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F6B01E0-2DC4-48FF-9A20-4FA9A3354206}"/>
              </a:ext>
            </a:extLst>
          </p:cNvPr>
          <p:cNvSpPr txBox="1"/>
          <p:nvPr/>
        </p:nvSpPr>
        <p:spPr>
          <a:xfrm>
            <a:off x="6448237" y="1744476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Label Embedding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6B65D56-5EAC-459C-97D4-469816B76302}"/>
              </a:ext>
            </a:extLst>
          </p:cNvPr>
          <p:cNvSpPr txBox="1"/>
          <p:nvPr/>
        </p:nvSpPr>
        <p:spPr>
          <a:xfrm>
            <a:off x="6448237" y="1406363"/>
            <a:ext cx="16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Embedding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B5FF499-E981-49C5-AC3C-30F1F873A72F}"/>
              </a:ext>
            </a:extLst>
          </p:cNvPr>
          <p:cNvSpPr txBox="1"/>
          <p:nvPr/>
        </p:nvSpPr>
        <p:spPr>
          <a:xfrm>
            <a:off x="5817865" y="351140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London at day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C6C7693-49CF-4186-A132-5BCC86C90077}"/>
              </a:ext>
            </a:extLst>
          </p:cNvPr>
          <p:cNvSpPr/>
          <p:nvPr/>
        </p:nvSpPr>
        <p:spPr>
          <a:xfrm>
            <a:off x="5691846" y="3575388"/>
            <a:ext cx="140199" cy="120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E2CE-F8A9-4D54-A673-AECCC108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 Intent Classification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6EB5A6C-F166-4F01-AE06-9D2D30A2DB17}"/>
              </a:ext>
            </a:extLst>
          </p:cNvPr>
          <p:cNvCxnSpPr>
            <a:cxnSpLocks/>
          </p:cNvCxnSpPr>
          <p:nvPr/>
        </p:nvCxnSpPr>
        <p:spPr>
          <a:xfrm>
            <a:off x="3951521" y="1855379"/>
            <a:ext cx="0" cy="25640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BCCDA00-C47E-4CAD-B6A9-3EB2DFDEB7CF}"/>
              </a:ext>
            </a:extLst>
          </p:cNvPr>
          <p:cNvCxnSpPr>
            <a:cxnSpLocks/>
          </p:cNvCxnSpPr>
          <p:nvPr/>
        </p:nvCxnSpPr>
        <p:spPr>
          <a:xfrm flipH="1">
            <a:off x="3951521" y="4419435"/>
            <a:ext cx="27218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5A0DB638-124D-4182-810A-72C5FC202E35}"/>
              </a:ext>
            </a:extLst>
          </p:cNvPr>
          <p:cNvSpPr/>
          <p:nvPr/>
        </p:nvSpPr>
        <p:spPr>
          <a:xfrm>
            <a:off x="5743745" y="2190661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49799E1-2A39-46E7-8080-AA3F9571A423}"/>
              </a:ext>
            </a:extLst>
          </p:cNvPr>
          <p:cNvSpPr/>
          <p:nvPr/>
        </p:nvSpPr>
        <p:spPr>
          <a:xfrm>
            <a:off x="6051170" y="2571386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6181DF1-B884-4C20-B426-4A1396B11413}"/>
              </a:ext>
            </a:extLst>
          </p:cNvPr>
          <p:cNvSpPr/>
          <p:nvPr/>
        </p:nvSpPr>
        <p:spPr>
          <a:xfrm>
            <a:off x="4236511" y="3784253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2F5A746-7E8A-4ACB-817B-A8FF28AD7CA1}"/>
              </a:ext>
            </a:extLst>
          </p:cNvPr>
          <p:cNvSpPr/>
          <p:nvPr/>
        </p:nvSpPr>
        <p:spPr>
          <a:xfrm>
            <a:off x="4367574" y="3516145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36A0127-42F1-4310-872F-11621D74F9F0}"/>
              </a:ext>
            </a:extLst>
          </p:cNvPr>
          <p:cNvSpPr/>
          <p:nvPr/>
        </p:nvSpPr>
        <p:spPr>
          <a:xfrm>
            <a:off x="4619031" y="3678430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3AE7FCA-68D3-481A-8346-7E263C684D93}"/>
              </a:ext>
            </a:extLst>
          </p:cNvPr>
          <p:cNvSpPr/>
          <p:nvPr/>
        </p:nvSpPr>
        <p:spPr>
          <a:xfrm>
            <a:off x="5847371" y="2303435"/>
            <a:ext cx="109726" cy="1097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F2B1A2A-AEB8-422E-9C7A-A04171B3CDBE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5941028" y="2190492"/>
            <a:ext cx="439737" cy="1290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2DA1910-C8E0-4EFC-A53F-CEFE62964A7A}"/>
              </a:ext>
            </a:extLst>
          </p:cNvPr>
          <p:cNvSpPr txBox="1"/>
          <p:nvPr/>
        </p:nvSpPr>
        <p:spPr>
          <a:xfrm>
            <a:off x="6365086" y="1985918"/>
            <a:ext cx="255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</a:t>
            </a:r>
            <a:r>
              <a:rPr lang="de-DE" sz="1600" dirty="0" err="1"/>
              <a:t>balance</a:t>
            </a:r>
            <a:r>
              <a:rPr lang="de-DE" sz="1600" dirty="0"/>
              <a:t>?</a:t>
            </a:r>
            <a:endParaRPr lang="en-US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4A2320-87DB-4F58-8980-79499D410CA7}"/>
              </a:ext>
            </a:extLst>
          </p:cNvPr>
          <p:cNvCxnSpPr>
            <a:endCxn id="16" idx="0"/>
          </p:cNvCxnSpPr>
          <p:nvPr/>
        </p:nvCxnSpPr>
        <p:spPr>
          <a:xfrm>
            <a:off x="5743745" y="1855379"/>
            <a:ext cx="54863" cy="33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B2EA8F54-7B11-45BB-8430-386471549B4E}"/>
              </a:ext>
            </a:extLst>
          </p:cNvPr>
          <p:cNvSpPr txBox="1"/>
          <p:nvPr/>
        </p:nvSpPr>
        <p:spPr>
          <a:xfrm>
            <a:off x="4524340" y="1466040"/>
            <a:ext cx="2605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account</a:t>
            </a:r>
            <a:r>
              <a:rPr lang="de-DE" sz="1600" dirty="0"/>
              <a:t> </a:t>
            </a:r>
            <a:r>
              <a:rPr lang="de-DE" sz="1600" dirty="0" err="1"/>
              <a:t>balance</a:t>
            </a:r>
            <a:r>
              <a:rPr lang="de-DE" sz="1600" dirty="0"/>
              <a:t>?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9E1EAC6-95A7-4086-98E0-733EE851AA96}"/>
              </a:ext>
            </a:extLst>
          </p:cNvPr>
          <p:cNvSpPr txBox="1"/>
          <p:nvPr/>
        </p:nvSpPr>
        <p:spPr>
          <a:xfrm>
            <a:off x="5014218" y="4475643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9AA265-2F5C-4F75-81E2-50768549676D}"/>
              </a:ext>
            </a:extLst>
          </p:cNvPr>
          <p:cNvSpPr txBox="1"/>
          <p:nvPr/>
        </p:nvSpPr>
        <p:spPr>
          <a:xfrm>
            <a:off x="6180306" y="2609223"/>
            <a:ext cx="1898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balance</a:t>
            </a:r>
            <a:r>
              <a:rPr lang="de-DE" sz="1600" dirty="0"/>
              <a:t>?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672DD5E-73A8-4A48-BDF8-5BF53B467339}"/>
              </a:ext>
            </a:extLst>
          </p:cNvPr>
          <p:cNvSpPr txBox="1"/>
          <p:nvPr/>
        </p:nvSpPr>
        <p:spPr>
          <a:xfrm>
            <a:off x="3991022" y="3934518"/>
            <a:ext cx="1475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Transfer </a:t>
            </a:r>
            <a:r>
              <a:rPr lang="de-DE" sz="1600" dirty="0" err="1"/>
              <a:t>money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AABE80D-FD05-43FA-8365-6248D50F567B}"/>
              </a:ext>
            </a:extLst>
          </p:cNvPr>
          <p:cNvSpPr txBox="1"/>
          <p:nvPr/>
        </p:nvSpPr>
        <p:spPr>
          <a:xfrm>
            <a:off x="4815895" y="3678430"/>
            <a:ext cx="247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Transfer </a:t>
            </a:r>
            <a:r>
              <a:rPr lang="de-DE" sz="1600" dirty="0" err="1"/>
              <a:t>money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checking</a:t>
            </a:r>
            <a:endParaRPr lang="de-DE" sz="16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41B9654-BF21-47CB-B6EF-82644129CC09}"/>
              </a:ext>
            </a:extLst>
          </p:cNvPr>
          <p:cNvSpPr txBox="1"/>
          <p:nvPr/>
        </p:nvSpPr>
        <p:spPr>
          <a:xfrm>
            <a:off x="4424486" y="3339876"/>
            <a:ext cx="2569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Transfer </a:t>
            </a:r>
            <a:r>
              <a:rPr lang="de-DE" sz="1600" dirty="0" err="1"/>
              <a:t>money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savings</a:t>
            </a:r>
            <a:endParaRPr lang="de-DE" sz="16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7E71880-E570-4A75-A176-44143CE523C9}"/>
              </a:ext>
            </a:extLst>
          </p:cNvPr>
          <p:cNvSpPr txBox="1"/>
          <p:nvPr/>
        </p:nvSpPr>
        <p:spPr>
          <a:xfrm>
            <a:off x="725122" y="4986715"/>
            <a:ext cx="9464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Have some examples for every intent (checking balance, transfer money)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New utterance =&gt; find closest example =&gt; use intent</a:t>
            </a:r>
          </a:p>
        </p:txBody>
      </p:sp>
    </p:spTree>
    <p:extLst>
      <p:ext uri="{BB962C8B-B14F-4D97-AF65-F5344CB8AC3E}">
        <p14:creationId xmlns:p14="http://schemas.microsoft.com/office/powerpoint/2010/main" val="19451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1" grpId="0" animBg="1"/>
      <p:bldP spid="28" grpId="0" animBg="1"/>
      <p:bldP spid="30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DB00-0C4C-4D3D-9C11-789ACE1F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436"/>
            <a:ext cx="10515600" cy="1325563"/>
          </a:xfrm>
        </p:spPr>
        <p:txBody>
          <a:bodyPr/>
          <a:lstStyle/>
          <a:p>
            <a:r>
              <a:rPr lang="en-US" dirty="0"/>
              <a:t>Application – Automate E-Mail Support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93A5918-7868-47F5-A359-08F8EE4BA064}"/>
              </a:ext>
            </a:extLst>
          </p:cNvPr>
          <p:cNvCxnSpPr>
            <a:cxnSpLocks/>
          </p:cNvCxnSpPr>
          <p:nvPr/>
        </p:nvCxnSpPr>
        <p:spPr>
          <a:xfrm>
            <a:off x="7965737" y="1855379"/>
            <a:ext cx="0" cy="25640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153BA1A8-F218-4FEA-9D7A-29E8F029F880}"/>
              </a:ext>
            </a:extLst>
          </p:cNvPr>
          <p:cNvCxnSpPr>
            <a:cxnSpLocks/>
          </p:cNvCxnSpPr>
          <p:nvPr/>
        </p:nvCxnSpPr>
        <p:spPr>
          <a:xfrm flipH="1">
            <a:off x="7965737" y="4419435"/>
            <a:ext cx="27218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B8D60745-596B-45DC-853C-E281D7E2E88D}"/>
              </a:ext>
            </a:extLst>
          </p:cNvPr>
          <p:cNvSpPr/>
          <p:nvPr/>
        </p:nvSpPr>
        <p:spPr>
          <a:xfrm>
            <a:off x="8602769" y="285207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DE7DEBF-7760-44EF-A72D-8940C6EA3DBB}"/>
              </a:ext>
            </a:extLst>
          </p:cNvPr>
          <p:cNvSpPr/>
          <p:nvPr/>
        </p:nvSpPr>
        <p:spPr>
          <a:xfrm>
            <a:off x="8755169" y="300447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607EA1A-657F-4D13-9EE5-482C7994B7B3}"/>
              </a:ext>
            </a:extLst>
          </p:cNvPr>
          <p:cNvSpPr/>
          <p:nvPr/>
        </p:nvSpPr>
        <p:spPr>
          <a:xfrm>
            <a:off x="9294663" y="274234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15CCC42-168A-4446-8B4E-0851FDB7429E}"/>
              </a:ext>
            </a:extLst>
          </p:cNvPr>
          <p:cNvSpPr/>
          <p:nvPr/>
        </p:nvSpPr>
        <p:spPr>
          <a:xfrm>
            <a:off x="8864895" y="3471166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7531444-D4F9-4B05-8EF0-713D01CF3E2E}"/>
              </a:ext>
            </a:extLst>
          </p:cNvPr>
          <p:cNvSpPr/>
          <p:nvPr/>
        </p:nvSpPr>
        <p:spPr>
          <a:xfrm>
            <a:off x="9660425" y="365556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5130491-886F-409B-87B8-3E441CEAD02E}"/>
              </a:ext>
            </a:extLst>
          </p:cNvPr>
          <p:cNvSpPr/>
          <p:nvPr/>
        </p:nvSpPr>
        <p:spPr>
          <a:xfrm>
            <a:off x="9328193" y="311115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8CED9D3-569C-4268-901B-5A4E7F9E86A5}"/>
              </a:ext>
            </a:extLst>
          </p:cNvPr>
          <p:cNvSpPr/>
          <p:nvPr/>
        </p:nvSpPr>
        <p:spPr>
          <a:xfrm>
            <a:off x="9867687" y="284902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686EF4C-9E13-417D-848C-30BF7FEEE572}"/>
              </a:ext>
            </a:extLst>
          </p:cNvPr>
          <p:cNvSpPr/>
          <p:nvPr/>
        </p:nvSpPr>
        <p:spPr>
          <a:xfrm>
            <a:off x="9437919" y="3577846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35E317E-72CD-4DE2-B443-28E59D74254B}"/>
              </a:ext>
            </a:extLst>
          </p:cNvPr>
          <p:cNvSpPr/>
          <p:nvPr/>
        </p:nvSpPr>
        <p:spPr>
          <a:xfrm>
            <a:off x="8755169" y="230038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40B1C75-FEF1-49B6-821C-9BAACCA20EC0}"/>
              </a:ext>
            </a:extLst>
          </p:cNvPr>
          <p:cNvSpPr/>
          <p:nvPr/>
        </p:nvSpPr>
        <p:spPr>
          <a:xfrm>
            <a:off x="8907569" y="245278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FC77E16-4E81-4AC8-90C9-9BEEA4D685F3}"/>
              </a:ext>
            </a:extLst>
          </p:cNvPr>
          <p:cNvSpPr/>
          <p:nvPr/>
        </p:nvSpPr>
        <p:spPr>
          <a:xfrm>
            <a:off x="9757961" y="2190661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5D5CA79-D73E-43BB-9FA8-C2E563346607}"/>
              </a:ext>
            </a:extLst>
          </p:cNvPr>
          <p:cNvSpPr/>
          <p:nvPr/>
        </p:nvSpPr>
        <p:spPr>
          <a:xfrm>
            <a:off x="9328193" y="240706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135BAEA8-D5AC-45F0-9F00-41B31E2DD392}"/>
              </a:ext>
            </a:extLst>
          </p:cNvPr>
          <p:cNvSpPr/>
          <p:nvPr/>
        </p:nvSpPr>
        <p:spPr>
          <a:xfrm>
            <a:off x="9480593" y="255946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95A716B-9DE4-4447-A0DD-71803E5469DC}"/>
              </a:ext>
            </a:extLst>
          </p:cNvPr>
          <p:cNvSpPr/>
          <p:nvPr/>
        </p:nvSpPr>
        <p:spPr>
          <a:xfrm>
            <a:off x="8371121" y="305933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DD657177-C405-470F-95D8-7CE07D9A140E}"/>
              </a:ext>
            </a:extLst>
          </p:cNvPr>
          <p:cNvSpPr/>
          <p:nvPr/>
        </p:nvSpPr>
        <p:spPr>
          <a:xfrm>
            <a:off x="8523521" y="321173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8FDF4F0-4FC6-431B-965B-4B71A857A6A9}"/>
              </a:ext>
            </a:extLst>
          </p:cNvPr>
          <p:cNvSpPr/>
          <p:nvPr/>
        </p:nvSpPr>
        <p:spPr>
          <a:xfrm>
            <a:off x="8633247" y="3678430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F1F81421-26CB-48D8-A152-00D939E67BCA}"/>
              </a:ext>
            </a:extLst>
          </p:cNvPr>
          <p:cNvSpPr/>
          <p:nvPr/>
        </p:nvSpPr>
        <p:spPr>
          <a:xfrm>
            <a:off x="9501929" y="391769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1C9B5D25-7452-4CB3-97A7-DBEC297E6BDF}"/>
              </a:ext>
            </a:extLst>
          </p:cNvPr>
          <p:cNvSpPr/>
          <p:nvPr/>
        </p:nvSpPr>
        <p:spPr>
          <a:xfrm>
            <a:off x="9169697" y="3373283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6A12438-EC9E-4B85-80F6-6702AB7F9811}"/>
              </a:ext>
            </a:extLst>
          </p:cNvPr>
          <p:cNvSpPr/>
          <p:nvPr/>
        </p:nvSpPr>
        <p:spPr>
          <a:xfrm>
            <a:off x="9279423" y="3839974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BBC5355D-3094-474A-8252-128A5C455AB7}"/>
              </a:ext>
            </a:extLst>
          </p:cNvPr>
          <p:cNvSpPr/>
          <p:nvPr/>
        </p:nvSpPr>
        <p:spPr>
          <a:xfrm>
            <a:off x="9937793" y="363845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69D34E0-C949-4201-9DBC-51572B2B975D}"/>
              </a:ext>
            </a:extLst>
          </p:cNvPr>
          <p:cNvSpPr/>
          <p:nvPr/>
        </p:nvSpPr>
        <p:spPr>
          <a:xfrm>
            <a:off x="10090193" y="379085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6F1DC98-0B33-4885-8F8A-6C92A824CF7A}"/>
              </a:ext>
            </a:extLst>
          </p:cNvPr>
          <p:cNvSpPr/>
          <p:nvPr/>
        </p:nvSpPr>
        <p:spPr>
          <a:xfrm>
            <a:off x="10020087" y="323002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CD8EAA74-BAD7-40ED-9886-E61E763F953B}"/>
              </a:ext>
            </a:extLst>
          </p:cNvPr>
          <p:cNvSpPr/>
          <p:nvPr/>
        </p:nvSpPr>
        <p:spPr>
          <a:xfrm>
            <a:off x="9861587" y="2303435"/>
            <a:ext cx="109726" cy="1097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B2F23BE-5B22-4001-9667-5FBE6D6F4916}"/>
              </a:ext>
            </a:extLst>
          </p:cNvPr>
          <p:cNvCxnSpPr>
            <a:cxnSpLocks/>
            <a:stCxn id="79" idx="7"/>
          </p:cNvCxnSpPr>
          <p:nvPr/>
        </p:nvCxnSpPr>
        <p:spPr>
          <a:xfrm flipV="1">
            <a:off x="9955244" y="2190492"/>
            <a:ext cx="439737" cy="1290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815ED084-4F9F-4CAB-93B6-00EA348EC438}"/>
              </a:ext>
            </a:extLst>
          </p:cNvPr>
          <p:cNvSpPr txBox="1"/>
          <p:nvPr/>
        </p:nvSpPr>
        <p:spPr>
          <a:xfrm>
            <a:off x="10379302" y="1985918"/>
            <a:ext cx="1516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Incoming </a:t>
            </a:r>
            <a:r>
              <a:rPr lang="de-DE" sz="1600" dirty="0" err="1"/>
              <a:t>e-mail</a:t>
            </a:r>
            <a:endParaRPr lang="en-US" dirty="0"/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1F6D852-1BBB-47D1-8808-80F6B8ED7E37}"/>
              </a:ext>
            </a:extLst>
          </p:cNvPr>
          <p:cNvCxnSpPr>
            <a:endCxn id="67" idx="0"/>
          </p:cNvCxnSpPr>
          <p:nvPr/>
        </p:nvCxnSpPr>
        <p:spPr>
          <a:xfrm>
            <a:off x="9757961" y="1855379"/>
            <a:ext cx="54863" cy="33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432DF58F-3114-4137-9EA3-C17DEE90F4A5}"/>
              </a:ext>
            </a:extLst>
          </p:cNvPr>
          <p:cNvSpPr txBox="1"/>
          <p:nvPr/>
        </p:nvSpPr>
        <p:spPr>
          <a:xfrm>
            <a:off x="9011881" y="1282127"/>
            <a:ext cx="155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Canned</a:t>
            </a:r>
            <a:br>
              <a:rPr lang="de-DE" sz="1600" dirty="0"/>
            </a:br>
            <a:r>
              <a:rPr lang="de-DE" sz="1600" dirty="0" err="1"/>
              <a:t>e-mail</a:t>
            </a:r>
            <a:r>
              <a:rPr lang="de-DE" sz="1600" dirty="0"/>
              <a:t> </a:t>
            </a:r>
            <a:r>
              <a:rPr lang="de-DE" sz="1600" dirty="0" err="1"/>
              <a:t>response</a:t>
            </a:r>
            <a:endParaRPr lang="en-US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C68CA09-F1C9-48C5-BAE6-BDEE9291AE75}"/>
              </a:ext>
            </a:extLst>
          </p:cNvPr>
          <p:cNvSpPr txBox="1"/>
          <p:nvPr/>
        </p:nvSpPr>
        <p:spPr>
          <a:xfrm>
            <a:off x="9028434" y="4475643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BE30921-A0AD-4B94-B2C6-25C9D64D67DF}"/>
              </a:ext>
            </a:extLst>
          </p:cNvPr>
          <p:cNvCxnSpPr>
            <a:cxnSpLocks/>
          </p:cNvCxnSpPr>
          <p:nvPr/>
        </p:nvCxnSpPr>
        <p:spPr>
          <a:xfrm>
            <a:off x="998066" y="1676727"/>
            <a:ext cx="0" cy="25640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954CEC9-DBF0-450E-B16C-8156A9A13F12}"/>
              </a:ext>
            </a:extLst>
          </p:cNvPr>
          <p:cNvCxnSpPr>
            <a:cxnSpLocks/>
          </p:cNvCxnSpPr>
          <p:nvPr/>
        </p:nvCxnSpPr>
        <p:spPr>
          <a:xfrm flipH="1">
            <a:off x="998066" y="4240783"/>
            <a:ext cx="27218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F404EA84-FD8A-4CBA-A864-266187548282}"/>
              </a:ext>
            </a:extLst>
          </p:cNvPr>
          <p:cNvSpPr/>
          <p:nvPr/>
        </p:nvSpPr>
        <p:spPr>
          <a:xfrm>
            <a:off x="1452217" y="3008703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F59DB3-2EDD-4150-A9EC-CADFB8B6C221}"/>
              </a:ext>
            </a:extLst>
          </p:cNvPr>
          <p:cNvSpPr/>
          <p:nvPr/>
        </p:nvSpPr>
        <p:spPr>
          <a:xfrm>
            <a:off x="1604617" y="3161103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C16C1F9-B300-4F7B-A0DC-AF24108BBB87}"/>
              </a:ext>
            </a:extLst>
          </p:cNvPr>
          <p:cNvSpPr/>
          <p:nvPr/>
        </p:nvSpPr>
        <p:spPr>
          <a:xfrm>
            <a:off x="2326992" y="256369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2EC8DCA-1334-4561-A743-E0BEE398852F}"/>
              </a:ext>
            </a:extLst>
          </p:cNvPr>
          <p:cNvSpPr/>
          <p:nvPr/>
        </p:nvSpPr>
        <p:spPr>
          <a:xfrm>
            <a:off x="1714343" y="3627794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91B1CAC-756D-4C5D-B09F-5DF232905CD6}"/>
              </a:ext>
            </a:extLst>
          </p:cNvPr>
          <p:cNvSpPr/>
          <p:nvPr/>
        </p:nvSpPr>
        <p:spPr>
          <a:xfrm>
            <a:off x="3009742" y="3710851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35EE7E8-7DA4-44AF-94C8-9CEEC43B37BB}"/>
              </a:ext>
            </a:extLst>
          </p:cNvPr>
          <p:cNvSpPr/>
          <p:nvPr/>
        </p:nvSpPr>
        <p:spPr>
          <a:xfrm>
            <a:off x="2495927" y="2691438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33F92E6-19C3-4043-B94C-308C7B15A545}"/>
              </a:ext>
            </a:extLst>
          </p:cNvPr>
          <p:cNvSpPr/>
          <p:nvPr/>
        </p:nvSpPr>
        <p:spPr>
          <a:xfrm>
            <a:off x="2732373" y="2357536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8350A64-3A3D-4591-A31E-C1A677A44E0A}"/>
              </a:ext>
            </a:extLst>
          </p:cNvPr>
          <p:cNvSpPr/>
          <p:nvPr/>
        </p:nvSpPr>
        <p:spPr>
          <a:xfrm>
            <a:off x="2787236" y="3633128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28569D4-4A6C-45E0-829A-E9282E576ADA}"/>
              </a:ext>
            </a:extLst>
          </p:cNvPr>
          <p:cNvSpPr/>
          <p:nvPr/>
        </p:nvSpPr>
        <p:spPr>
          <a:xfrm>
            <a:off x="2142141" y="203268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D52C399-3ECD-4F00-86A2-BD86A9D94F9C}"/>
              </a:ext>
            </a:extLst>
          </p:cNvPr>
          <p:cNvSpPr/>
          <p:nvPr/>
        </p:nvSpPr>
        <p:spPr>
          <a:xfrm>
            <a:off x="2194409" y="2361073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F38B805-6E7A-4913-A361-A3D680863551}"/>
              </a:ext>
            </a:extLst>
          </p:cNvPr>
          <p:cNvSpPr/>
          <p:nvPr/>
        </p:nvSpPr>
        <p:spPr>
          <a:xfrm>
            <a:off x="2790290" y="201200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135F8D3-0486-4B50-AB50-BA5425B70DC0}"/>
              </a:ext>
            </a:extLst>
          </p:cNvPr>
          <p:cNvSpPr/>
          <p:nvPr/>
        </p:nvSpPr>
        <p:spPr>
          <a:xfrm>
            <a:off x="2360522" y="222841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A253956D-A354-4014-9F32-C39F7CD7742B}"/>
              </a:ext>
            </a:extLst>
          </p:cNvPr>
          <p:cNvSpPr/>
          <p:nvPr/>
        </p:nvSpPr>
        <p:spPr>
          <a:xfrm>
            <a:off x="2512922" y="238081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6EF1F9F-EBB4-42BC-A3DA-1BEA93AD5DA7}"/>
              </a:ext>
            </a:extLst>
          </p:cNvPr>
          <p:cNvSpPr/>
          <p:nvPr/>
        </p:nvSpPr>
        <p:spPr>
          <a:xfrm>
            <a:off x="1220569" y="3215967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626E442-CBBA-4036-B922-BE8861AF5B28}"/>
              </a:ext>
            </a:extLst>
          </p:cNvPr>
          <p:cNvSpPr/>
          <p:nvPr/>
        </p:nvSpPr>
        <p:spPr>
          <a:xfrm>
            <a:off x="1372969" y="3368367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48C607B-F661-4148-9CAA-B1252FAB6E12}"/>
              </a:ext>
            </a:extLst>
          </p:cNvPr>
          <p:cNvSpPr/>
          <p:nvPr/>
        </p:nvSpPr>
        <p:spPr>
          <a:xfrm>
            <a:off x="1482695" y="3835058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6A23A38-C3CA-47C7-92CD-A9DA4D654A8D}"/>
              </a:ext>
            </a:extLst>
          </p:cNvPr>
          <p:cNvSpPr/>
          <p:nvPr/>
        </p:nvSpPr>
        <p:spPr>
          <a:xfrm>
            <a:off x="2851246" y="3972979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71CE871-E4FE-4B1F-808F-158482436940}"/>
              </a:ext>
            </a:extLst>
          </p:cNvPr>
          <p:cNvSpPr/>
          <p:nvPr/>
        </p:nvSpPr>
        <p:spPr>
          <a:xfrm>
            <a:off x="2526025" y="3638878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9398675-17EA-48DF-A1CD-9CCE302F6F56}"/>
              </a:ext>
            </a:extLst>
          </p:cNvPr>
          <p:cNvSpPr/>
          <p:nvPr/>
        </p:nvSpPr>
        <p:spPr>
          <a:xfrm>
            <a:off x="2628740" y="3895256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A09DB6D2-AB53-4434-A0C1-9CF6340CF113}"/>
              </a:ext>
            </a:extLst>
          </p:cNvPr>
          <p:cNvSpPr/>
          <p:nvPr/>
        </p:nvSpPr>
        <p:spPr>
          <a:xfrm>
            <a:off x="3287110" y="3693741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EBAA7E72-2B6D-45F5-98FF-4B9786E67B50}"/>
              </a:ext>
            </a:extLst>
          </p:cNvPr>
          <p:cNvSpPr/>
          <p:nvPr/>
        </p:nvSpPr>
        <p:spPr>
          <a:xfrm>
            <a:off x="3439510" y="3846141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438ED7E-8B44-4BE0-B796-810344A52C1F}"/>
              </a:ext>
            </a:extLst>
          </p:cNvPr>
          <p:cNvSpPr/>
          <p:nvPr/>
        </p:nvSpPr>
        <p:spPr>
          <a:xfrm>
            <a:off x="2732143" y="259950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8CA1F0E-D70A-4D2F-8042-195721E13F47}"/>
              </a:ext>
            </a:extLst>
          </p:cNvPr>
          <p:cNvSpPr txBox="1"/>
          <p:nvPr/>
        </p:nvSpPr>
        <p:spPr>
          <a:xfrm>
            <a:off x="1964140" y="4291919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5F27F7-AECC-41A0-BB34-A0AFF86E2420}"/>
              </a:ext>
            </a:extLst>
          </p:cNvPr>
          <p:cNvSpPr txBox="1"/>
          <p:nvPr/>
        </p:nvSpPr>
        <p:spPr>
          <a:xfrm>
            <a:off x="798419" y="4951270"/>
            <a:ext cx="5213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Find most common e-mails in your inbox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canned responses for top 100 questions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Train model on (email, response)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5A0334C-0324-44F6-A465-FBA4F271E927}"/>
              </a:ext>
            </a:extLst>
          </p:cNvPr>
          <p:cNvSpPr txBox="1"/>
          <p:nvPr/>
        </p:nvSpPr>
        <p:spPr>
          <a:xfrm>
            <a:off x="7980977" y="5000227"/>
            <a:ext cx="299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 new email: What is the closest (canned) response?</a:t>
            </a:r>
          </a:p>
        </p:txBody>
      </p:sp>
    </p:spTree>
    <p:extLst>
      <p:ext uri="{BB962C8B-B14F-4D97-AF65-F5344CB8AC3E}">
        <p14:creationId xmlns:p14="http://schemas.microsoft.com/office/powerpoint/2010/main" val="3429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/>
      <p:bldP spid="83" grpId="0"/>
      <p:bldP spid="8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85" grpId="0" animBg="1"/>
      <p:bldP spid="86" grpId="0" animBg="1"/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D36BC-045C-408B-AC73-EC1EE00B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45E94-DF3E-48EF-9901-D3E67CE08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text/images/… to low dimensional dense vector space</a:t>
            </a:r>
          </a:p>
          <a:p>
            <a:endParaRPr lang="en-US" dirty="0"/>
          </a:p>
          <a:p>
            <a:r>
              <a:rPr lang="en-US" dirty="0"/>
              <a:t>Semantically similar text should be close</a:t>
            </a:r>
          </a:p>
          <a:p>
            <a:pPr lvl="1"/>
            <a:r>
              <a:rPr lang="en-US" dirty="0"/>
              <a:t>No clear definition what “semantically similar” means =&gt; depends on task</a:t>
            </a:r>
          </a:p>
          <a:p>
            <a:pPr lvl="1"/>
            <a:endParaRPr lang="en-US" dirty="0"/>
          </a:p>
          <a:p>
            <a:r>
              <a:rPr lang="en-US" dirty="0"/>
              <a:t>Many applications. Most promising: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Mining – find related items</a:t>
            </a:r>
          </a:p>
        </p:txBody>
      </p:sp>
    </p:spTree>
    <p:extLst>
      <p:ext uri="{BB962C8B-B14F-4D97-AF65-F5344CB8AC3E}">
        <p14:creationId xmlns:p14="http://schemas.microsoft.com/office/powerpoint/2010/main" val="34222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F03FA-55A1-4266-AD23-1199CA0A0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Training </a:t>
            </a:r>
            <a:br>
              <a:rPr lang="en-US" dirty="0"/>
            </a:br>
            <a:r>
              <a:rPr lang="en-US" dirty="0"/>
              <a:t>Dense Text Representations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52FD3E-AC4B-4FAC-B156-56BE1717A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Nils Reimers</a:t>
            </a:r>
          </a:p>
          <a:p>
            <a:endParaRPr lang="en-US" dirty="0"/>
          </a:p>
          <a:p>
            <a:r>
              <a:rPr lang="en-US" dirty="0"/>
              <a:t>Author of Sentence Transformers </a:t>
            </a:r>
          </a:p>
          <a:p>
            <a:r>
              <a:rPr lang="en-US" dirty="0"/>
              <a:t>www.SBERT.net</a:t>
            </a:r>
          </a:p>
        </p:txBody>
      </p:sp>
    </p:spTree>
    <p:extLst>
      <p:ext uri="{BB962C8B-B14F-4D97-AF65-F5344CB8AC3E}">
        <p14:creationId xmlns:p14="http://schemas.microsoft.com/office/powerpoint/2010/main" val="288620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949E9-0174-4B82-AAC7-2808A430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DDDB3-1696-44A3-918B-C0330EDF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  <a:p>
            <a:endParaRPr lang="en-US" dirty="0"/>
          </a:p>
          <a:p>
            <a:r>
              <a:rPr lang="en-US" b="1" dirty="0"/>
              <a:t>Part 2: Basic Training Methods </a:t>
            </a:r>
          </a:p>
          <a:p>
            <a:pPr lvl="1"/>
            <a:r>
              <a:rPr lang="en-US" dirty="0"/>
              <a:t>Basic training method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Improving training quality with hard negatives</a:t>
            </a:r>
          </a:p>
          <a:p>
            <a:pPr lvl="1"/>
            <a:endParaRPr lang="en-US" dirty="0"/>
          </a:p>
          <a:p>
            <a:r>
              <a:rPr lang="en-US" dirty="0"/>
              <a:t>Part 3: Advanced Training Methods</a:t>
            </a:r>
          </a:p>
        </p:txBody>
      </p:sp>
    </p:spTree>
    <p:extLst>
      <p:ext uri="{BB962C8B-B14F-4D97-AF65-F5344CB8AC3E}">
        <p14:creationId xmlns:p14="http://schemas.microsoft.com/office/powerpoint/2010/main" val="303139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0DCBB-292F-4EDD-9FB8-7EE06A58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2"/>
            <a:ext cx="10515600" cy="1325563"/>
          </a:xfrm>
        </p:spPr>
        <p:txBody>
          <a:bodyPr/>
          <a:lstStyle/>
          <a:p>
            <a:r>
              <a:rPr lang="de-DE" dirty="0"/>
              <a:t>Average Word </a:t>
            </a:r>
            <a:r>
              <a:rPr lang="de-DE" dirty="0" err="1"/>
              <a:t>Embeddings</a:t>
            </a:r>
            <a:r>
              <a:rPr lang="de-DE" dirty="0"/>
              <a:t>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A575D-A454-4347-9DDE-815DF320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956"/>
            <a:ext cx="10515600" cy="5437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Simple </a:t>
            </a:r>
            <a:r>
              <a:rPr lang="de-DE" dirty="0" err="1"/>
              <a:t>baseline</a:t>
            </a:r>
            <a:r>
              <a:rPr lang="de-DE" dirty="0"/>
              <a:t>: Average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embeddings</a:t>
            </a:r>
            <a:r>
              <a:rPr lang="de-DE" dirty="0"/>
              <a:t> in a </a:t>
            </a:r>
            <a:r>
              <a:rPr lang="de-DE" dirty="0" err="1"/>
              <a:t>sentence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Improvement</a:t>
            </a:r>
            <a:r>
              <a:rPr lang="de-DE" dirty="0"/>
              <a:t>: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tf-idf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Content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Fast and simple </a:t>
            </a:r>
            <a:r>
              <a:rPr lang="de-DE" dirty="0" err="1"/>
              <a:t>method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embeddings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A39214-BAF7-40E8-974E-2163BDF1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39" y="1604050"/>
            <a:ext cx="5146337" cy="210767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3958F60-6403-4D26-898A-51646ABC41DB}"/>
              </a:ext>
            </a:extLst>
          </p:cNvPr>
          <p:cNvSpPr txBox="1"/>
          <p:nvPr/>
        </p:nvSpPr>
        <p:spPr>
          <a:xfrm>
            <a:off x="466290" y="6533846"/>
            <a:ext cx="117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http://yaronvazana.com/2018/09/20/average-word-vectors-generate-document-paragraph-sentence-embeddings/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F0522-21E5-4735-A91C-11FBE01B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average BERT?</a:t>
            </a:r>
            <a:br>
              <a:rPr lang="en-US" dirty="0"/>
            </a:br>
            <a:r>
              <a:rPr lang="en-US" dirty="0"/>
              <a:t>=&gt; No!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1F4D135-477E-432B-9C6E-1AC79958B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67874"/>
              </p:ext>
            </p:extLst>
          </p:nvPr>
        </p:nvGraphicFramePr>
        <p:xfrm>
          <a:off x="1121664" y="1668047"/>
          <a:ext cx="96774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9081">
                  <a:extLst>
                    <a:ext uri="{9D8B030D-6E8A-4147-A177-3AD203B41FA5}">
                      <a16:colId xmlns:a16="http://schemas.microsoft.com/office/drawing/2014/main" val="2562876527"/>
                    </a:ext>
                  </a:extLst>
                </a:gridCol>
                <a:gridCol w="3818319">
                  <a:extLst>
                    <a:ext uri="{9D8B030D-6E8A-4147-A177-3AD203B41FA5}">
                      <a16:colId xmlns:a16="http://schemas.microsoft.com/office/drawing/2014/main" val="4222881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Avg. performance on 14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7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bert</a:t>
                      </a:r>
                      <a:r>
                        <a:rPr lang="en-US" dirty="0"/>
                        <a:t>-base-uncased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4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Avg. 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unsupervised method based on BERT-large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3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SBERT (NLI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3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SBERT (large train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0096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5A927EAD-6444-4A27-9BC1-70F37227FDA0}"/>
              </a:ext>
            </a:extLst>
          </p:cNvPr>
          <p:cNvSpPr txBox="1"/>
          <p:nvPr/>
        </p:nvSpPr>
        <p:spPr>
          <a:xfrm>
            <a:off x="713798" y="6497221"/>
            <a:ext cx="111642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/>
              <a:t>Source: https://arxiv.org/abs/2104.06979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B5DF411-C81A-445D-AC10-1BDA8676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1688"/>
            <a:ext cx="10515600" cy="18152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BERT out-of-the-box performs badly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Labeled / structured data important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148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CADEA-825A-4D3A-B974-31D8C3E0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BERT – Cosine Similarity Loss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02EE1C-FF28-4C0F-ACC7-A493C395FBF3}"/>
              </a:ext>
            </a:extLst>
          </p:cNvPr>
          <p:cNvSpPr txBox="1"/>
          <p:nvPr/>
        </p:nvSpPr>
        <p:spPr>
          <a:xfrm>
            <a:off x="2884714" y="5965269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learn C?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412DCB-360B-4DAE-9C13-8605873EA138}"/>
              </a:ext>
            </a:extLst>
          </p:cNvPr>
          <p:cNvSpPr txBox="1"/>
          <p:nvPr/>
        </p:nvSpPr>
        <p:spPr>
          <a:xfrm>
            <a:off x="7146472" y="5965269"/>
            <a:ext cx="25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learn C++?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55F969A-6DD7-4ABE-8507-0408D203991A}"/>
              </a:ext>
            </a:extLst>
          </p:cNvPr>
          <p:cNvSpPr txBox="1"/>
          <p:nvPr/>
        </p:nvSpPr>
        <p:spPr>
          <a:xfrm>
            <a:off x="2647949" y="4604752"/>
            <a:ext cx="308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 [0.1, 0.2, …], [0.8, 0.5], … 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D26947-328C-4BDF-A1C4-0D8E19C0DFA4}"/>
              </a:ext>
            </a:extLst>
          </p:cNvPr>
          <p:cNvSpPr/>
          <p:nvPr/>
        </p:nvSpPr>
        <p:spPr>
          <a:xfrm>
            <a:off x="3380014" y="5224650"/>
            <a:ext cx="1621972" cy="522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8533E72-1156-4BEB-B1E5-5FB5B621AC8F}"/>
              </a:ext>
            </a:extLst>
          </p:cNvPr>
          <p:cNvSpPr/>
          <p:nvPr/>
        </p:nvSpPr>
        <p:spPr>
          <a:xfrm>
            <a:off x="3380014" y="3744390"/>
            <a:ext cx="1621972" cy="522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Pooling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7528138-BD45-4B53-9816-8917FCCF7772}"/>
              </a:ext>
            </a:extLst>
          </p:cNvPr>
          <p:cNvSpPr/>
          <p:nvPr/>
        </p:nvSpPr>
        <p:spPr>
          <a:xfrm>
            <a:off x="7576456" y="3809076"/>
            <a:ext cx="1621972" cy="522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Pooling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05A5FF0-89B1-4359-AE6C-658ED76836CF}"/>
              </a:ext>
            </a:extLst>
          </p:cNvPr>
          <p:cNvSpPr txBox="1"/>
          <p:nvPr/>
        </p:nvSpPr>
        <p:spPr>
          <a:xfrm>
            <a:off x="6964138" y="4604752"/>
            <a:ext cx="308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[0.2, 0.1, …], [0.7, 0.6], … 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393335B-C052-4EFB-B6FB-1778E37E54E8}"/>
              </a:ext>
            </a:extLst>
          </p:cNvPr>
          <p:cNvSpPr/>
          <p:nvPr/>
        </p:nvSpPr>
        <p:spPr>
          <a:xfrm>
            <a:off x="7619999" y="5224650"/>
            <a:ext cx="1621972" cy="522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BERT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CAEA804-C294-4F80-8471-86582291CE7A}"/>
              </a:ext>
            </a:extLst>
          </p:cNvPr>
          <p:cNvSpPr txBox="1"/>
          <p:nvPr/>
        </p:nvSpPr>
        <p:spPr>
          <a:xfrm>
            <a:off x="2647950" y="3134208"/>
            <a:ext cx="308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[0.4, 0.3, 0.7 … ]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EB8A1B6-0C1F-45BA-84DF-53C9E376E573}"/>
              </a:ext>
            </a:extLst>
          </p:cNvPr>
          <p:cNvSpPr txBox="1"/>
          <p:nvPr/>
        </p:nvSpPr>
        <p:spPr>
          <a:xfrm>
            <a:off x="6844391" y="3232525"/>
            <a:ext cx="30860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[0.1, 0.8, 0.9 …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CD144F-9544-4CD0-A1DE-56C4BD509BAB}"/>
              </a:ext>
            </a:extLst>
          </p:cNvPr>
          <p:cNvSpPr/>
          <p:nvPr/>
        </p:nvSpPr>
        <p:spPr>
          <a:xfrm>
            <a:off x="5268686" y="2404475"/>
            <a:ext cx="1877786" cy="522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Cosine-Similarity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765085-C03B-4878-A202-F4671ABFA3B4}"/>
              </a:ext>
            </a:extLst>
          </p:cNvPr>
          <p:cNvSpPr txBox="1"/>
          <p:nvPr/>
        </p:nvSpPr>
        <p:spPr>
          <a:xfrm>
            <a:off x="4664529" y="1838572"/>
            <a:ext cx="308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D547458-3EE1-4049-B665-9109C7E23713}"/>
              </a:ext>
            </a:extLst>
          </p:cNvPr>
          <p:cNvSpPr txBox="1"/>
          <p:nvPr/>
        </p:nvSpPr>
        <p:spPr>
          <a:xfrm>
            <a:off x="4962524" y="1188806"/>
            <a:ext cx="308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 label: 0.9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F15D363-B201-4E4B-BB12-DDAFC028EA2C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H="1" flipV="1">
            <a:off x="4191000" y="5747164"/>
            <a:ext cx="8164" cy="21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7006B3C-147D-43D1-B616-B19A05AB701C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4190999" y="4974084"/>
            <a:ext cx="1" cy="25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D5B149E-49AB-45BA-BBB6-1F37009E08D9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4190999" y="4266904"/>
            <a:ext cx="1" cy="33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B02B884-27CC-46F8-80C1-1719399F559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191000" y="2937286"/>
            <a:ext cx="1543048" cy="19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F34EF9F-DD70-4B39-B229-18FEFADF78C3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6207579" y="2207904"/>
            <a:ext cx="0" cy="19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65E1ED6-4E51-4BFA-9BC1-E8C510420A0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207579" y="1536192"/>
            <a:ext cx="0" cy="30238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38293F7-D225-494F-BE1D-45663935A9B4}"/>
              </a:ext>
            </a:extLst>
          </p:cNvPr>
          <p:cNvCxnSpPr/>
          <p:nvPr/>
        </p:nvCxnSpPr>
        <p:spPr>
          <a:xfrm flipH="1" flipV="1">
            <a:off x="8432346" y="5779625"/>
            <a:ext cx="8164" cy="21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97BA01C-6169-4674-B232-C90CED2CA02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430985" y="4941624"/>
            <a:ext cx="9526" cy="28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91DC379-566E-4E11-B231-3E0156AE9BD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387442" y="4331590"/>
            <a:ext cx="0" cy="29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731CA56-1698-49B4-91AB-B88FA986CDFE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H="1" flipV="1">
            <a:off x="8387441" y="3601857"/>
            <a:ext cx="1" cy="20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F79E956-F1C9-4F5A-BD4E-DC7AB4CFDBF9}"/>
              </a:ext>
            </a:extLst>
          </p:cNvPr>
          <p:cNvCxnSpPr>
            <a:cxnSpLocks/>
          </p:cNvCxnSpPr>
          <p:nvPr/>
        </p:nvCxnSpPr>
        <p:spPr>
          <a:xfrm flipH="1" flipV="1">
            <a:off x="6694713" y="2937287"/>
            <a:ext cx="1306287" cy="29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F22334B1-5D81-40B6-A8B3-AF7CBF0D0356}"/>
              </a:ext>
            </a:extLst>
          </p:cNvPr>
          <p:cNvCxnSpPr>
            <a:cxnSpLocks/>
          </p:cNvCxnSpPr>
          <p:nvPr/>
        </p:nvCxnSpPr>
        <p:spPr>
          <a:xfrm flipH="1" flipV="1">
            <a:off x="4199163" y="3471571"/>
            <a:ext cx="1" cy="20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014600B0-7E3C-4F1D-A152-406C3AE003CF}"/>
              </a:ext>
            </a:extLst>
          </p:cNvPr>
          <p:cNvSpPr txBox="1"/>
          <p:nvPr/>
        </p:nvSpPr>
        <p:spPr>
          <a:xfrm>
            <a:off x="6323176" y="14275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Loss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A6D8F98-C666-460B-B7C2-A22D085CA05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5001986" y="5485907"/>
            <a:ext cx="26180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55578670-8FEE-4048-98A7-74DDECF99E42}"/>
              </a:ext>
            </a:extLst>
          </p:cNvPr>
          <p:cNvSpPr txBox="1"/>
          <p:nvPr/>
        </p:nvSpPr>
        <p:spPr>
          <a:xfrm>
            <a:off x="5487016" y="5311932"/>
            <a:ext cx="1647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Shared Weights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5465B8-9776-40B2-B9B7-F33334AA4B01}"/>
              </a:ext>
            </a:extLst>
          </p:cNvPr>
          <p:cNvSpPr txBox="1"/>
          <p:nvPr/>
        </p:nvSpPr>
        <p:spPr>
          <a:xfrm>
            <a:off x="4489417" y="6581001"/>
            <a:ext cx="7796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>
                <a:solidFill>
                  <a:srgbClr val="000000"/>
                </a:solidFill>
                <a:effectLst/>
                <a:latin typeface="Lato"/>
              </a:rPr>
              <a:t>Nils Reimers, Iryna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Lato"/>
              </a:rPr>
              <a:t>Gurevych</a:t>
            </a:r>
            <a:r>
              <a:rPr lang="en-US" sz="1200" dirty="0">
                <a:solidFill>
                  <a:srgbClr val="000000"/>
                </a:solidFill>
                <a:latin typeface="Lato"/>
              </a:rPr>
              <a:t>.</a:t>
            </a:r>
            <a:r>
              <a:rPr lang="en-US" sz="1200" i="0" dirty="0">
                <a:solidFill>
                  <a:srgbClr val="000000"/>
                </a:solidFill>
                <a:effectLst/>
                <a:latin typeface="Lato"/>
              </a:rPr>
              <a:t> Sentence-BERT: Sentence Embeddings using Siamese BERT-Networks. EMNLP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302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949E9-0174-4B82-AAC7-2808A430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DDDB3-1696-44A3-918B-C0330EDF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 1: Introduction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Applications</a:t>
            </a:r>
          </a:p>
          <a:p>
            <a:endParaRPr lang="en-US" dirty="0"/>
          </a:p>
          <a:p>
            <a:r>
              <a:rPr lang="en-US" dirty="0"/>
              <a:t>Part 2: Basic Training Methods </a:t>
            </a:r>
          </a:p>
          <a:p>
            <a:endParaRPr lang="en-US" dirty="0"/>
          </a:p>
          <a:p>
            <a:r>
              <a:rPr lang="en-US" dirty="0"/>
              <a:t>Part 3: Advanced Training Methods</a:t>
            </a:r>
          </a:p>
        </p:txBody>
      </p:sp>
    </p:spTree>
    <p:extLst>
      <p:ext uri="{BB962C8B-B14F-4D97-AF65-F5344CB8AC3E}">
        <p14:creationId xmlns:p14="http://schemas.microsoft.com/office/powerpoint/2010/main" val="417881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82B58-3801-4DB9-A222-4470B533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5E946-16AB-4C68-A662-ABC6D5EF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Various loss functions available to train vector space models: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CosineSimilarityLoss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SoftmaxLoss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Constrative</a:t>
            </a:r>
            <a:r>
              <a:rPr lang="en-US" dirty="0"/>
              <a:t>- &amp; </a:t>
            </a:r>
            <a:r>
              <a:rPr lang="en-US" dirty="0" err="1"/>
              <a:t>OnlineConstrativeLoss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TripletLoss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Batch-[All | Hard | </a:t>
            </a:r>
            <a:r>
              <a:rPr lang="en-US" dirty="0" err="1"/>
              <a:t>SemiHard</a:t>
            </a:r>
            <a:r>
              <a:rPr lang="en-US" dirty="0"/>
              <a:t> | </a:t>
            </a:r>
            <a:r>
              <a:rPr lang="en-US" dirty="0" err="1"/>
              <a:t>HardSoftMargin</a:t>
            </a:r>
            <a:r>
              <a:rPr lang="en-US" dirty="0"/>
              <a:t>]-</a:t>
            </a:r>
            <a:r>
              <a:rPr lang="en-US" dirty="0" err="1"/>
              <a:t>TripletLoss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MegaBatchMarginLoss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MultipleNegativesRankingLoss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0969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7B95D-4657-428B-BBB1-AA19946C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Constrative</a:t>
            </a:r>
            <a:r>
              <a:rPr lang="de-DE" dirty="0"/>
              <a:t> Loss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8036C9-9FD3-427E-8C92-FE2772D1B795}"/>
              </a:ext>
            </a:extLst>
          </p:cNvPr>
          <p:cNvSpPr txBox="1"/>
          <p:nvPr/>
        </p:nvSpPr>
        <p:spPr>
          <a:xfrm>
            <a:off x="5400675" y="6237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https://gombru.github.io/2019/04/03/ranking_loss/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87FFBC-7327-4A06-97F9-398B90A81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885825"/>
            <a:ext cx="70294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619DD0-5A3D-42F2-954D-B0AEE177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5750" cy="4351338"/>
          </a:xfrm>
        </p:spPr>
        <p:txBody>
          <a:bodyPr/>
          <a:lstStyle/>
          <a:p>
            <a:r>
              <a:rPr lang="de-DE" dirty="0"/>
              <a:t>Positive </a:t>
            </a:r>
            <a:r>
              <a:rPr lang="de-DE" dirty="0" err="1"/>
              <a:t>pairs</a:t>
            </a:r>
            <a:endParaRPr lang="de-DE" dirty="0"/>
          </a:p>
          <a:p>
            <a:pPr lvl="1"/>
            <a:r>
              <a:rPr lang="de-DE" dirty="0"/>
              <a:t>Pull </a:t>
            </a:r>
            <a:r>
              <a:rPr lang="de-DE" dirty="0" err="1"/>
              <a:t>together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Negative </a:t>
            </a:r>
            <a:r>
              <a:rPr lang="de-DE" dirty="0" err="1"/>
              <a:t>pairs</a:t>
            </a:r>
            <a:endParaRPr lang="de-DE" dirty="0"/>
          </a:p>
          <a:p>
            <a:pPr lvl="1"/>
            <a:r>
              <a:rPr lang="de-DE" dirty="0"/>
              <a:t>Push </a:t>
            </a:r>
            <a:r>
              <a:rPr lang="de-DE" dirty="0" err="1"/>
              <a:t>away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552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B9954-D08D-4A78-A286-24FB7F2E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Triplet Loss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93ABF-0663-4F59-B6E4-0207A13F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Triplet </a:t>
            </a:r>
            <a:r>
              <a:rPr lang="de-DE" dirty="0" err="1"/>
              <a:t>loss</a:t>
            </a:r>
            <a:endParaRPr lang="de-DE" dirty="0"/>
          </a:p>
          <a:p>
            <a:pPr lvl="1"/>
            <a:r>
              <a:rPr lang="de-DE" dirty="0" err="1"/>
              <a:t>Requires</a:t>
            </a:r>
            <a:r>
              <a:rPr lang="de-DE" dirty="0"/>
              <a:t> (</a:t>
            </a:r>
            <a:r>
              <a:rPr lang="de-DE" dirty="0" err="1"/>
              <a:t>anchor</a:t>
            </a:r>
            <a:r>
              <a:rPr lang="de-DE" dirty="0"/>
              <a:t>, positive, negative)</a:t>
            </a:r>
          </a:p>
          <a:p>
            <a:pPr lvl="1"/>
            <a:r>
              <a:rPr lang="de-DE" dirty="0"/>
              <a:t>Anchor &amp; negative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away</a:t>
            </a:r>
            <a:br>
              <a:rPr lang="de-DE" dirty="0"/>
            </a:b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anchor</a:t>
            </a:r>
            <a:r>
              <a:rPr lang="de-DE" dirty="0"/>
              <a:t> &amp; positive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: </a:t>
            </a:r>
            <a:r>
              <a:rPr lang="de-DE" dirty="0" err="1"/>
              <a:t>requries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triplets</a:t>
            </a:r>
            <a:endParaRPr lang="de-DE" dirty="0"/>
          </a:p>
          <a:p>
            <a:endParaRPr lang="en-US" dirty="0"/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id="{AB15D4EB-C34C-4AF7-8F07-66B66DFC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4392497"/>
            <a:ext cx="4391025" cy="100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riplet-loss-img">
            <a:extLst>
              <a:ext uri="{FF2B5EF4-FFF2-40B4-BE49-F238E27FC236}">
                <a16:creationId xmlns:a16="http://schemas.microsoft.com/office/drawing/2014/main" id="{3D8F8414-A2AD-4398-B2EE-D9C4F265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647" y="44450"/>
            <a:ext cx="3633653" cy="272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iplet-types-img">
            <a:extLst>
              <a:ext uri="{FF2B5EF4-FFF2-40B4-BE49-F238E27FC236}">
                <a16:creationId xmlns:a16="http://schemas.microsoft.com/office/drawing/2014/main" id="{0BC99BE8-2B3A-42B5-B5FF-A762A82B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607" y="3218251"/>
            <a:ext cx="3890235" cy="349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89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97DCA-5491-4AB7-9281-F4174D32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13" y="93044"/>
            <a:ext cx="10515600" cy="881321"/>
          </a:xfrm>
        </p:spPr>
        <p:txBody>
          <a:bodyPr>
            <a:normAutofit fontScale="90000"/>
          </a:bodyPr>
          <a:lstStyle/>
          <a:p>
            <a:r>
              <a:rPr lang="de-DE" dirty="0"/>
              <a:t>Global And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Vector Space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DD8CE-AA1C-4456-8D2A-6A0615CE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58"/>
            <a:ext cx="10515600" cy="5512144"/>
          </a:xfrm>
        </p:spPr>
        <p:txBody>
          <a:bodyPr/>
          <a:lstStyle/>
          <a:p>
            <a:r>
              <a:rPr lang="en-US" dirty="0"/>
              <a:t>Global structure: Relation of two random sentences</a:t>
            </a:r>
          </a:p>
          <a:p>
            <a:r>
              <a:rPr lang="en-US" dirty="0"/>
              <a:t>Local structure: Relation of two similar sentences</a:t>
            </a:r>
          </a:p>
          <a:p>
            <a:r>
              <a:rPr lang="en-US" dirty="0"/>
              <a:t>Loss function must optimize local and global structure</a:t>
            </a:r>
          </a:p>
          <a:p>
            <a:r>
              <a:rPr lang="en-US" dirty="0" err="1"/>
              <a:t>Constrative</a:t>
            </a:r>
            <a:r>
              <a:rPr lang="en-US" dirty="0"/>
              <a:t> / Triplet loss might only optimize the local structure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12A56F9-A62A-4CBE-AE9D-613C51EB31E7}"/>
              </a:ext>
            </a:extLst>
          </p:cNvPr>
          <p:cNvCxnSpPr>
            <a:cxnSpLocks/>
          </p:cNvCxnSpPr>
          <p:nvPr/>
        </p:nvCxnSpPr>
        <p:spPr>
          <a:xfrm>
            <a:off x="7289259" y="3730048"/>
            <a:ext cx="0" cy="25640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B2EA417-587B-43D2-AEA8-97231149CE4A}"/>
              </a:ext>
            </a:extLst>
          </p:cNvPr>
          <p:cNvCxnSpPr>
            <a:cxnSpLocks/>
          </p:cNvCxnSpPr>
          <p:nvPr/>
        </p:nvCxnSpPr>
        <p:spPr>
          <a:xfrm flipH="1">
            <a:off x="7289259" y="6294104"/>
            <a:ext cx="27218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AA39A00C-0A99-44E7-9744-F441738FCE98}"/>
              </a:ext>
            </a:extLst>
          </p:cNvPr>
          <p:cNvSpPr/>
          <p:nvPr/>
        </p:nvSpPr>
        <p:spPr>
          <a:xfrm>
            <a:off x="7737317" y="4346098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DF6F2A4-9FBF-470D-A06B-3BF1E2189FE0}"/>
              </a:ext>
            </a:extLst>
          </p:cNvPr>
          <p:cNvSpPr/>
          <p:nvPr/>
        </p:nvSpPr>
        <p:spPr>
          <a:xfrm>
            <a:off x="8049867" y="4592763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3D93A92-26E4-4953-A14D-E244E1586C41}"/>
              </a:ext>
            </a:extLst>
          </p:cNvPr>
          <p:cNvSpPr/>
          <p:nvPr/>
        </p:nvSpPr>
        <p:spPr>
          <a:xfrm>
            <a:off x="8761441" y="4187492"/>
            <a:ext cx="109726" cy="1097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AB73BCC-321E-413A-9F57-401923F97F49}"/>
              </a:ext>
            </a:extLst>
          </p:cNvPr>
          <p:cNvSpPr/>
          <p:nvPr/>
        </p:nvSpPr>
        <p:spPr>
          <a:xfrm>
            <a:off x="7692054" y="5568788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2412D0E-D010-4C4A-A16D-FE4FAE5643B4}"/>
              </a:ext>
            </a:extLst>
          </p:cNvPr>
          <p:cNvSpPr/>
          <p:nvPr/>
        </p:nvSpPr>
        <p:spPr>
          <a:xfrm>
            <a:off x="8983947" y="5530238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286E554-90CA-4377-9E76-B790876C8C51}"/>
              </a:ext>
            </a:extLst>
          </p:cNvPr>
          <p:cNvSpPr/>
          <p:nvPr/>
        </p:nvSpPr>
        <p:spPr>
          <a:xfrm>
            <a:off x="7964329" y="5764841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6BF2869-03D5-4C0A-AB4C-225B732C464E}"/>
              </a:ext>
            </a:extLst>
          </p:cNvPr>
          <p:cNvSpPr/>
          <p:nvPr/>
        </p:nvSpPr>
        <p:spPr>
          <a:xfrm>
            <a:off x="9306772" y="4120193"/>
            <a:ext cx="109726" cy="1097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E8AD8F-6ED3-4C6A-B2CF-BE445B79E75B}"/>
              </a:ext>
            </a:extLst>
          </p:cNvPr>
          <p:cNvSpPr/>
          <p:nvPr/>
        </p:nvSpPr>
        <p:spPr>
          <a:xfrm>
            <a:off x="8020782" y="5416002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EC0A2D1-58EC-4BEC-90FF-188F75326A3F}"/>
              </a:ext>
            </a:extLst>
          </p:cNvPr>
          <p:cNvSpPr/>
          <p:nvPr/>
        </p:nvSpPr>
        <p:spPr>
          <a:xfrm>
            <a:off x="7889424" y="416134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133B28D-3496-4D86-8676-745920EBB00B}"/>
              </a:ext>
            </a:extLst>
          </p:cNvPr>
          <p:cNvSpPr/>
          <p:nvPr/>
        </p:nvSpPr>
        <p:spPr>
          <a:xfrm>
            <a:off x="8078691" y="4356068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DAE1F93-CC45-4FC7-9C9B-0BB950720AD8}"/>
              </a:ext>
            </a:extLst>
          </p:cNvPr>
          <p:cNvSpPr/>
          <p:nvPr/>
        </p:nvSpPr>
        <p:spPr>
          <a:xfrm>
            <a:off x="9081483" y="4065330"/>
            <a:ext cx="109726" cy="1097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32B5F09-EB7A-4B84-9A4F-A8D26E02423E}"/>
              </a:ext>
            </a:extLst>
          </p:cNvPr>
          <p:cNvSpPr/>
          <p:nvPr/>
        </p:nvSpPr>
        <p:spPr>
          <a:xfrm>
            <a:off x="8968577" y="4322333"/>
            <a:ext cx="109726" cy="1097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0353DB9-6079-4DEA-BEFD-9B7D69027004}"/>
              </a:ext>
            </a:extLst>
          </p:cNvPr>
          <p:cNvSpPr/>
          <p:nvPr/>
        </p:nvSpPr>
        <p:spPr>
          <a:xfrm>
            <a:off x="9249377" y="4336599"/>
            <a:ext cx="109726" cy="1097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64CCE09-2293-4E22-9C37-2BC773C0C411}"/>
              </a:ext>
            </a:extLst>
          </p:cNvPr>
          <p:cNvSpPr/>
          <p:nvPr/>
        </p:nvSpPr>
        <p:spPr>
          <a:xfrm>
            <a:off x="7840204" y="460157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D9E9D6D-2D2C-4FA6-B8A7-CD4A1ED321CD}"/>
              </a:ext>
            </a:extLst>
          </p:cNvPr>
          <p:cNvSpPr/>
          <p:nvPr/>
        </p:nvSpPr>
        <p:spPr>
          <a:xfrm>
            <a:off x="7779698" y="5800845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883F531-F4B7-4FCE-AB4E-E519C0BBE406}"/>
              </a:ext>
            </a:extLst>
          </p:cNvPr>
          <p:cNvSpPr/>
          <p:nvPr/>
        </p:nvSpPr>
        <p:spPr>
          <a:xfrm>
            <a:off x="7956769" y="5553099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BCAECAB-C131-4F17-B9D3-9574FC8FFB27}"/>
              </a:ext>
            </a:extLst>
          </p:cNvPr>
          <p:cNvSpPr/>
          <p:nvPr/>
        </p:nvSpPr>
        <p:spPr>
          <a:xfrm>
            <a:off x="8884921" y="5720391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0D7171A-117E-4063-AE7E-96722C5D3003}"/>
              </a:ext>
            </a:extLst>
          </p:cNvPr>
          <p:cNvSpPr/>
          <p:nvPr/>
        </p:nvSpPr>
        <p:spPr>
          <a:xfrm>
            <a:off x="7828527" y="5345303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E56133B-5788-48C2-8F65-4EFD84990E3B}"/>
              </a:ext>
            </a:extLst>
          </p:cNvPr>
          <p:cNvSpPr/>
          <p:nvPr/>
        </p:nvSpPr>
        <p:spPr>
          <a:xfrm>
            <a:off x="9151589" y="5745327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369C526-570B-47F3-9FFE-CD9B1A22DD77}"/>
              </a:ext>
            </a:extLst>
          </p:cNvPr>
          <p:cNvSpPr/>
          <p:nvPr/>
        </p:nvSpPr>
        <p:spPr>
          <a:xfrm>
            <a:off x="9261315" y="5513128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A58958B-FF3C-47A3-9C86-980ADF4CB748}"/>
              </a:ext>
            </a:extLst>
          </p:cNvPr>
          <p:cNvSpPr/>
          <p:nvPr/>
        </p:nvSpPr>
        <p:spPr>
          <a:xfrm>
            <a:off x="9413715" y="5665528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145DAAC-D1C7-4F31-8BC1-5C71D3FF2B1A}"/>
              </a:ext>
            </a:extLst>
          </p:cNvPr>
          <p:cNvSpPr/>
          <p:nvPr/>
        </p:nvSpPr>
        <p:spPr>
          <a:xfrm>
            <a:off x="9089261" y="5299976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4C55630-C6DE-4F13-B41D-564358487FB2}"/>
              </a:ext>
            </a:extLst>
          </p:cNvPr>
          <p:cNvCxnSpPr>
            <a:cxnSpLocks/>
          </p:cNvCxnSpPr>
          <p:nvPr/>
        </p:nvCxnSpPr>
        <p:spPr>
          <a:xfrm>
            <a:off x="2104711" y="3497991"/>
            <a:ext cx="0" cy="25640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26FB4FA-CAE2-4183-8317-F8475BB227D8}"/>
              </a:ext>
            </a:extLst>
          </p:cNvPr>
          <p:cNvCxnSpPr>
            <a:cxnSpLocks/>
          </p:cNvCxnSpPr>
          <p:nvPr/>
        </p:nvCxnSpPr>
        <p:spPr>
          <a:xfrm flipH="1">
            <a:off x="2104711" y="6062047"/>
            <a:ext cx="27218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8DAEE17B-A4FA-45C7-B75A-41AD069D9EA3}"/>
              </a:ext>
            </a:extLst>
          </p:cNvPr>
          <p:cNvSpPr/>
          <p:nvPr/>
        </p:nvSpPr>
        <p:spPr>
          <a:xfrm>
            <a:off x="2609844" y="420838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5E2EF7A-0B12-456B-994B-224363DF5776}"/>
              </a:ext>
            </a:extLst>
          </p:cNvPr>
          <p:cNvSpPr/>
          <p:nvPr/>
        </p:nvSpPr>
        <p:spPr>
          <a:xfrm>
            <a:off x="3334429" y="4766120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871D31C-EEA8-47F2-9984-FA7E580A3BDA}"/>
              </a:ext>
            </a:extLst>
          </p:cNvPr>
          <p:cNvSpPr/>
          <p:nvPr/>
        </p:nvSpPr>
        <p:spPr>
          <a:xfrm>
            <a:off x="2773813" y="4106482"/>
            <a:ext cx="109726" cy="1097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585471-7F0E-47E8-AA8F-0D0044EC7BBF}"/>
              </a:ext>
            </a:extLst>
          </p:cNvPr>
          <p:cNvSpPr/>
          <p:nvPr/>
        </p:nvSpPr>
        <p:spPr>
          <a:xfrm>
            <a:off x="2755624" y="4400961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E84601B-D093-4B6F-ABDB-DFEF91FFC98E}"/>
              </a:ext>
            </a:extLst>
          </p:cNvPr>
          <p:cNvSpPr/>
          <p:nvPr/>
        </p:nvSpPr>
        <p:spPr>
          <a:xfrm>
            <a:off x="2819496" y="4216208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4E1020A-E3E3-411A-8E65-34ADAFF113E0}"/>
              </a:ext>
            </a:extLst>
          </p:cNvPr>
          <p:cNvSpPr/>
          <p:nvPr/>
        </p:nvSpPr>
        <p:spPr>
          <a:xfrm>
            <a:off x="3573349" y="4704197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EDC9C90-7BEC-4B83-9B7C-5F12CC93A7DA}"/>
              </a:ext>
            </a:extLst>
          </p:cNvPr>
          <p:cNvSpPr/>
          <p:nvPr/>
        </p:nvSpPr>
        <p:spPr>
          <a:xfrm>
            <a:off x="3419660" y="4239121"/>
            <a:ext cx="109726" cy="1097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471C035-0DBB-42E6-BF14-8E872A028FDB}"/>
              </a:ext>
            </a:extLst>
          </p:cNvPr>
          <p:cNvSpPr/>
          <p:nvPr/>
        </p:nvSpPr>
        <p:spPr>
          <a:xfrm>
            <a:off x="3585906" y="3932471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AB82DAF-DFB4-4EAC-9681-684763D4EB68}"/>
              </a:ext>
            </a:extLst>
          </p:cNvPr>
          <p:cNvSpPr/>
          <p:nvPr/>
        </p:nvSpPr>
        <p:spPr>
          <a:xfrm>
            <a:off x="3136328" y="3888136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3E7E578-A74A-41B0-8D1D-447C086E2600}"/>
              </a:ext>
            </a:extLst>
          </p:cNvPr>
          <p:cNvSpPr/>
          <p:nvPr/>
        </p:nvSpPr>
        <p:spPr>
          <a:xfrm>
            <a:off x="3645510" y="4377196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9044669-84C9-4121-AD35-2F29AAE4C1AC}"/>
              </a:ext>
            </a:extLst>
          </p:cNvPr>
          <p:cNvSpPr/>
          <p:nvPr/>
        </p:nvSpPr>
        <p:spPr>
          <a:xfrm>
            <a:off x="3194371" y="4184258"/>
            <a:ext cx="109726" cy="1097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C536BDA-0055-499D-9EB1-0B0E073E5970}"/>
              </a:ext>
            </a:extLst>
          </p:cNvPr>
          <p:cNvSpPr/>
          <p:nvPr/>
        </p:nvSpPr>
        <p:spPr>
          <a:xfrm>
            <a:off x="3038730" y="4639587"/>
            <a:ext cx="109726" cy="1097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4644717-BB09-4C24-AF30-820CDF24FB86}"/>
              </a:ext>
            </a:extLst>
          </p:cNvPr>
          <p:cNvSpPr/>
          <p:nvPr/>
        </p:nvSpPr>
        <p:spPr>
          <a:xfrm>
            <a:off x="3362265" y="4455527"/>
            <a:ext cx="109726" cy="10972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56AA4AF-009D-4285-BFF6-9A1D48022985}"/>
              </a:ext>
            </a:extLst>
          </p:cNvPr>
          <p:cNvSpPr/>
          <p:nvPr/>
        </p:nvSpPr>
        <p:spPr>
          <a:xfrm>
            <a:off x="2799810" y="4749313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5057D03-DBAA-410F-B8BD-5436C276B3A1}"/>
              </a:ext>
            </a:extLst>
          </p:cNvPr>
          <p:cNvSpPr/>
          <p:nvPr/>
        </p:nvSpPr>
        <p:spPr>
          <a:xfrm>
            <a:off x="3052793" y="4523387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DDC6AF9-03E3-4B94-8E71-C9A038A0C982}"/>
              </a:ext>
            </a:extLst>
          </p:cNvPr>
          <p:cNvSpPr/>
          <p:nvPr/>
        </p:nvSpPr>
        <p:spPr>
          <a:xfrm>
            <a:off x="3229864" y="4275641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4F3D220-42BB-4DBB-B646-A0B3BDC80038}"/>
              </a:ext>
            </a:extLst>
          </p:cNvPr>
          <p:cNvSpPr/>
          <p:nvPr/>
        </p:nvSpPr>
        <p:spPr>
          <a:xfrm>
            <a:off x="2712822" y="4612814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FBF8E2A-D998-4B7D-8950-9E4538AEF330}"/>
              </a:ext>
            </a:extLst>
          </p:cNvPr>
          <p:cNvSpPr/>
          <p:nvPr/>
        </p:nvSpPr>
        <p:spPr>
          <a:xfrm>
            <a:off x="2909536" y="3825395"/>
            <a:ext cx="109726" cy="1097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2FC8862-EC00-4420-918F-94EDFD68D715}"/>
              </a:ext>
            </a:extLst>
          </p:cNvPr>
          <p:cNvSpPr/>
          <p:nvPr/>
        </p:nvSpPr>
        <p:spPr>
          <a:xfrm>
            <a:off x="3175001" y="4859442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3BD116F-DEC1-4C6F-A983-DC9B141725D0}"/>
              </a:ext>
            </a:extLst>
          </p:cNvPr>
          <p:cNvSpPr/>
          <p:nvPr/>
        </p:nvSpPr>
        <p:spPr>
          <a:xfrm>
            <a:off x="3742464" y="4074532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0F50269-7568-4DF9-BC86-225438739119}"/>
              </a:ext>
            </a:extLst>
          </p:cNvPr>
          <p:cNvSpPr/>
          <p:nvPr/>
        </p:nvSpPr>
        <p:spPr>
          <a:xfrm>
            <a:off x="3477868" y="4491164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FD0949B-68CA-4408-BED0-32393A564C3D}"/>
              </a:ext>
            </a:extLst>
          </p:cNvPr>
          <p:cNvSpPr/>
          <p:nvPr/>
        </p:nvSpPr>
        <p:spPr>
          <a:xfrm>
            <a:off x="3261042" y="3752701"/>
            <a:ext cx="109726" cy="10972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80A58C-FB6D-4DA6-AA0B-B7DA1ECBF895}"/>
              </a:ext>
            </a:extLst>
          </p:cNvPr>
          <p:cNvSpPr txBox="1"/>
          <p:nvPr/>
        </p:nvSpPr>
        <p:spPr>
          <a:xfrm>
            <a:off x="2308204" y="6257770"/>
            <a:ext cx="20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Bad global </a:t>
            </a:r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D8FA4D3-5F53-437C-AE68-AD5CC39F80DB}"/>
              </a:ext>
            </a:extLst>
          </p:cNvPr>
          <p:cNvSpPr txBox="1"/>
          <p:nvPr/>
        </p:nvSpPr>
        <p:spPr>
          <a:xfrm>
            <a:off x="7691193" y="6324595"/>
            <a:ext cx="222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Good</a:t>
            </a:r>
            <a:r>
              <a:rPr lang="de-DE" dirty="0"/>
              <a:t> global </a:t>
            </a:r>
            <a:r>
              <a:rPr lang="de-DE" dirty="0" err="1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6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596B2-BD52-4923-93DE-70CC0AC8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Batch Hard Triplet Loss</a:t>
            </a:r>
            <a:endParaRPr lang="en-US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B045556-1921-4CD6-90D6-D2B8D9314A3C}"/>
              </a:ext>
            </a:extLst>
          </p:cNvPr>
          <p:cNvCxnSpPr>
            <a:cxnSpLocks/>
          </p:cNvCxnSpPr>
          <p:nvPr/>
        </p:nvCxnSpPr>
        <p:spPr>
          <a:xfrm>
            <a:off x="7931285" y="2410125"/>
            <a:ext cx="0" cy="25640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77C0066-8D6F-4FE7-B8B0-4D8AAF8F8954}"/>
              </a:ext>
            </a:extLst>
          </p:cNvPr>
          <p:cNvCxnSpPr>
            <a:cxnSpLocks/>
          </p:cNvCxnSpPr>
          <p:nvPr/>
        </p:nvCxnSpPr>
        <p:spPr>
          <a:xfrm flipH="1">
            <a:off x="7931285" y="4974181"/>
            <a:ext cx="27218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B0A76E48-45FE-4EC3-9F34-96DFBE3B2ACF}"/>
              </a:ext>
            </a:extLst>
          </p:cNvPr>
          <p:cNvSpPr/>
          <p:nvPr/>
        </p:nvSpPr>
        <p:spPr>
          <a:xfrm>
            <a:off x="8382780" y="3169076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AFD8D3-961D-4536-A28B-19132EF40137}"/>
              </a:ext>
            </a:extLst>
          </p:cNvPr>
          <p:cNvSpPr/>
          <p:nvPr/>
        </p:nvSpPr>
        <p:spPr>
          <a:xfrm>
            <a:off x="8889137" y="3208826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74767F6-D320-48EA-AE1D-B0D5D9D6BEAC}"/>
              </a:ext>
            </a:extLst>
          </p:cNvPr>
          <p:cNvSpPr/>
          <p:nvPr/>
        </p:nvSpPr>
        <p:spPr>
          <a:xfrm>
            <a:off x="9932295" y="3331204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6E99B26-1C16-4B96-90B0-7E49DFF2E946}"/>
              </a:ext>
            </a:extLst>
          </p:cNvPr>
          <p:cNvSpPr/>
          <p:nvPr/>
        </p:nvSpPr>
        <p:spPr>
          <a:xfrm>
            <a:off x="9690194" y="387760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BBAD237-5525-4700-8F97-366D8DD4E35A}"/>
              </a:ext>
            </a:extLst>
          </p:cNvPr>
          <p:cNvSpPr/>
          <p:nvPr/>
        </p:nvSpPr>
        <p:spPr>
          <a:xfrm>
            <a:off x="9034661" y="2934593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099627-6DA9-49F9-ACD0-B5B63EAD301E}"/>
              </a:ext>
            </a:extLst>
          </p:cNvPr>
          <p:cNvSpPr/>
          <p:nvPr/>
        </p:nvSpPr>
        <p:spPr>
          <a:xfrm>
            <a:off x="9320940" y="4199881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E8D1462-9C75-457D-897A-9C76E6B7891C}"/>
              </a:ext>
            </a:extLst>
          </p:cNvPr>
          <p:cNvSpPr/>
          <p:nvPr/>
        </p:nvSpPr>
        <p:spPr>
          <a:xfrm>
            <a:off x="8693675" y="3561426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BDE0C89-C83C-4550-9BF7-DC886233F770}"/>
              </a:ext>
            </a:extLst>
          </p:cNvPr>
          <p:cNvSpPr/>
          <p:nvPr/>
        </p:nvSpPr>
        <p:spPr>
          <a:xfrm>
            <a:off x="10282815" y="3817412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565F8F-3EE6-41A6-9420-769E67F44DA8}"/>
              </a:ext>
            </a:extLst>
          </p:cNvPr>
          <p:cNvSpPr txBox="1"/>
          <p:nvPr/>
        </p:nvSpPr>
        <p:spPr>
          <a:xfrm>
            <a:off x="8016025" y="236839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Anchor</a:t>
            </a:r>
            <a:endParaRPr lang="en-US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C3D8D4D-5302-461B-9D19-38C4D46E1270}"/>
              </a:ext>
            </a:extLst>
          </p:cNvPr>
          <p:cNvSpPr txBox="1"/>
          <p:nvPr/>
        </p:nvSpPr>
        <p:spPr>
          <a:xfrm>
            <a:off x="9708657" y="4335862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Positive</a:t>
            </a:r>
            <a:endParaRPr lang="en-US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C8C1A04-FCA6-44CF-ADC9-933B9930B731}"/>
              </a:ext>
            </a:extLst>
          </p:cNvPr>
          <p:cNvSpPr txBox="1"/>
          <p:nvPr/>
        </p:nvSpPr>
        <p:spPr>
          <a:xfrm>
            <a:off x="9050189" y="2314970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Negative</a:t>
            </a:r>
            <a:endParaRPr lang="en-US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A645FBB-D26D-4E0E-994A-FD6D9B25EE02}"/>
              </a:ext>
            </a:extLst>
          </p:cNvPr>
          <p:cNvCxnSpPr>
            <a:stCxn id="32" idx="2"/>
            <a:endCxn id="8" idx="0"/>
          </p:cNvCxnSpPr>
          <p:nvPr/>
        </p:nvCxnSpPr>
        <p:spPr>
          <a:xfrm flipH="1">
            <a:off x="8437643" y="2737731"/>
            <a:ext cx="8949" cy="43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D2501D9-68E3-421C-93F5-5B518EA2C275}"/>
              </a:ext>
            </a:extLst>
          </p:cNvPr>
          <p:cNvCxnSpPr>
            <a:cxnSpLocks/>
            <a:stCxn id="34" idx="2"/>
            <a:endCxn id="17" idx="7"/>
          </p:cNvCxnSpPr>
          <p:nvPr/>
        </p:nvCxnSpPr>
        <p:spPr>
          <a:xfrm flipH="1">
            <a:off x="9128318" y="2684302"/>
            <a:ext cx="426657" cy="26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F91269C-0D12-4033-93FB-DB04AC0B9837}"/>
              </a:ext>
            </a:extLst>
          </p:cNvPr>
          <p:cNvCxnSpPr>
            <a:cxnSpLocks/>
            <a:stCxn id="33" idx="0"/>
            <a:endCxn id="13" idx="5"/>
          </p:cNvCxnSpPr>
          <p:nvPr/>
        </p:nvCxnSpPr>
        <p:spPr>
          <a:xfrm flipH="1" flipV="1">
            <a:off x="9783851" y="3971262"/>
            <a:ext cx="379995" cy="36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CFFE8DC-B0C2-4715-AD46-86E7A2D79712}"/>
              </a:ext>
            </a:extLst>
          </p:cNvPr>
          <p:cNvSpPr txBox="1"/>
          <p:nvPr/>
        </p:nvSpPr>
        <p:spPr>
          <a:xfrm>
            <a:off x="817742" y="1887116"/>
            <a:ext cx="6733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Have a batch with multiple examples for each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Take an element as anchor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Take the farthest away element as positive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Take the closest element as negative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Train with triplet loss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Loss automatically creates hard triplets</a:t>
            </a:r>
          </a:p>
        </p:txBody>
      </p:sp>
    </p:spTree>
    <p:extLst>
      <p:ext uri="{BB962C8B-B14F-4D97-AF65-F5344CB8AC3E}">
        <p14:creationId xmlns:p14="http://schemas.microsoft.com/office/powerpoint/2010/main" val="468554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2A10899-F265-4385-9A1D-5EA6216FDE2B}"/>
              </a:ext>
            </a:extLst>
          </p:cNvPr>
          <p:cNvSpPr txBox="1"/>
          <p:nvPr/>
        </p:nvSpPr>
        <p:spPr>
          <a:xfrm>
            <a:off x="838200" y="1166842"/>
            <a:ext cx="10344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Have positive pairs:</a:t>
            </a:r>
            <a:br>
              <a:rPr lang="en-US" dirty="0"/>
            </a:br>
            <a:r>
              <a:rPr lang="en-US" dirty="0"/>
              <a:t>   (a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(a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(a</a:t>
            </a:r>
            <a:r>
              <a:rPr lang="en-US" baseline="-25000" dirty="0"/>
              <a:t>3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(query, answer-passage)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(question, </a:t>
            </a:r>
            <a:r>
              <a:rPr lang="en-US" dirty="0" err="1"/>
              <a:t>duplicate_question</a:t>
            </a:r>
            <a:r>
              <a:rPr lang="en-US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(paper title, cited paper title)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(a</a:t>
            </a:r>
            <a:r>
              <a:rPr lang="en-US" baseline="-25000" dirty="0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 should be close in vector space and (a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) should be distant in vector space (</a:t>
            </a:r>
            <a:r>
              <a:rPr lang="en-US" dirty="0" err="1"/>
              <a:t>i</a:t>
            </a:r>
            <a:r>
              <a:rPr lang="en-US" dirty="0"/>
              <a:t> != j)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Unlikely that e.g. two randomly selected questions are similar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Cross-</a:t>
            </a:r>
            <a:r>
              <a:rPr lang="de-DE" dirty="0" err="1"/>
              <a:t>Entropy</a:t>
            </a:r>
            <a:r>
              <a:rPr lang="de-DE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Given a</a:t>
            </a:r>
            <a:r>
              <a:rPr lang="de-DE" baseline="-25000" dirty="0"/>
              <a:t>1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[p</a:t>
            </a:r>
            <a:r>
              <a:rPr lang="de-DE" baseline="-25000" dirty="0"/>
              <a:t>1</a:t>
            </a:r>
            <a:r>
              <a:rPr lang="de-DE" dirty="0"/>
              <a:t>, p</a:t>
            </a:r>
            <a:r>
              <a:rPr lang="de-DE" baseline="-25000" dirty="0"/>
              <a:t>2</a:t>
            </a:r>
            <a:r>
              <a:rPr lang="de-DE" dirty="0"/>
              <a:t>, p</a:t>
            </a:r>
            <a:r>
              <a:rPr lang="de-DE" baseline="-25000" dirty="0"/>
              <a:t>3</a:t>
            </a:r>
            <a:r>
              <a:rPr lang="de-DE" dirty="0"/>
              <a:t>]?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: [s(a</a:t>
            </a:r>
            <a:r>
              <a:rPr lang="de-DE" baseline="-25000" dirty="0"/>
              <a:t>1</a:t>
            </a:r>
            <a:r>
              <a:rPr lang="de-DE" dirty="0"/>
              <a:t>, p</a:t>
            </a:r>
            <a:r>
              <a:rPr lang="de-DE" baseline="-25000" dirty="0"/>
              <a:t>1</a:t>
            </a:r>
            <a:r>
              <a:rPr lang="de-DE" dirty="0"/>
              <a:t>), s(a</a:t>
            </a:r>
            <a:r>
              <a:rPr lang="de-DE" baseline="-25000" dirty="0"/>
              <a:t>1</a:t>
            </a:r>
            <a:r>
              <a:rPr lang="de-DE" dirty="0"/>
              <a:t>, p</a:t>
            </a:r>
            <a:r>
              <a:rPr lang="de-DE" baseline="-25000" dirty="0"/>
              <a:t>2</a:t>
            </a:r>
            <a:r>
              <a:rPr lang="de-DE" dirty="0"/>
              <a:t>), s(a</a:t>
            </a:r>
            <a:r>
              <a:rPr lang="de-DE" baseline="-25000" dirty="0"/>
              <a:t>1</a:t>
            </a:r>
            <a:r>
              <a:rPr lang="de-DE" dirty="0"/>
              <a:t>, p</a:t>
            </a:r>
            <a:r>
              <a:rPr lang="de-DE" baseline="-25000" dirty="0"/>
              <a:t>3</a:t>
            </a:r>
            <a:r>
              <a:rPr lang="de-DE" dirty="0"/>
              <a:t>)]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Cross-</a:t>
            </a:r>
            <a:r>
              <a:rPr lang="de-DE" dirty="0" err="1"/>
              <a:t>Entropy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gold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: [1, 0, 0]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Also called “training with in-batch negatives”, </a:t>
            </a:r>
            <a:r>
              <a:rPr lang="en-US" dirty="0" err="1"/>
              <a:t>InfoNCE</a:t>
            </a:r>
            <a:r>
              <a:rPr lang="en-US" dirty="0"/>
              <a:t> or </a:t>
            </a:r>
            <a:r>
              <a:rPr lang="en-US" dirty="0" err="1"/>
              <a:t>NTXentLoss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C1FBAA-BFF2-4297-ADC5-B9A166DB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Negative Ranking Loss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786B149-FDEB-4336-BF83-37955F6E2A8B}"/>
              </a:ext>
            </a:extLst>
          </p:cNvPr>
          <p:cNvCxnSpPr>
            <a:cxnSpLocks/>
          </p:cNvCxnSpPr>
          <p:nvPr/>
        </p:nvCxnSpPr>
        <p:spPr>
          <a:xfrm>
            <a:off x="7972787" y="1347788"/>
            <a:ext cx="0" cy="25640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12091A0-0954-46AC-B846-6399F8D0A345}"/>
              </a:ext>
            </a:extLst>
          </p:cNvPr>
          <p:cNvCxnSpPr>
            <a:cxnSpLocks/>
          </p:cNvCxnSpPr>
          <p:nvPr/>
        </p:nvCxnSpPr>
        <p:spPr>
          <a:xfrm flipH="1">
            <a:off x="7972787" y="3911844"/>
            <a:ext cx="27218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4AA08C9B-67E2-4B61-8777-850A49B73B84}"/>
              </a:ext>
            </a:extLst>
          </p:cNvPr>
          <p:cNvSpPr/>
          <p:nvPr/>
        </p:nvSpPr>
        <p:spPr>
          <a:xfrm>
            <a:off x="8424282" y="210673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4FEA023-7E6E-45FE-9EB8-CEAD70B05C73}"/>
              </a:ext>
            </a:extLst>
          </p:cNvPr>
          <p:cNvSpPr/>
          <p:nvPr/>
        </p:nvSpPr>
        <p:spPr>
          <a:xfrm>
            <a:off x="9973797" y="2268867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49203CA-61D0-4B7F-A51E-120FA82B21DD}"/>
              </a:ext>
            </a:extLst>
          </p:cNvPr>
          <p:cNvSpPr/>
          <p:nvPr/>
        </p:nvSpPr>
        <p:spPr>
          <a:xfrm>
            <a:off x="9076163" y="1872256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C1E4578-5305-4224-A72B-2E720AA190F3}"/>
              </a:ext>
            </a:extLst>
          </p:cNvPr>
          <p:cNvSpPr/>
          <p:nvPr/>
        </p:nvSpPr>
        <p:spPr>
          <a:xfrm>
            <a:off x="9362442" y="3137544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73B6C3A-FC95-4258-8316-526F9EC18C2A}"/>
              </a:ext>
            </a:extLst>
          </p:cNvPr>
          <p:cNvSpPr/>
          <p:nvPr/>
        </p:nvSpPr>
        <p:spPr>
          <a:xfrm>
            <a:off x="8597024" y="3244738"/>
            <a:ext cx="109726" cy="109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11A23B-CFEE-4D4C-B2B5-15A87CB88A37}"/>
              </a:ext>
            </a:extLst>
          </p:cNvPr>
          <p:cNvSpPr/>
          <p:nvPr/>
        </p:nvSpPr>
        <p:spPr>
          <a:xfrm>
            <a:off x="10324317" y="2755075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1DE032-3302-4D6C-A3EE-170780564CA9}"/>
              </a:ext>
            </a:extLst>
          </p:cNvPr>
          <p:cNvSpPr txBox="1"/>
          <p:nvPr/>
        </p:nvSpPr>
        <p:spPr>
          <a:xfrm>
            <a:off x="8129282" y="1785320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1</a:t>
            </a:r>
            <a:endParaRPr lang="en-US" baseline="-25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6B249C-2B67-4903-8233-9F8F8F5605AB}"/>
              </a:ext>
            </a:extLst>
          </p:cNvPr>
          <p:cNvSpPr txBox="1"/>
          <p:nvPr/>
        </p:nvSpPr>
        <p:spPr>
          <a:xfrm>
            <a:off x="8453555" y="33387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1</a:t>
            </a:r>
            <a:endParaRPr lang="en-US" baseline="-25000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3D2A048-A7DE-438A-B23F-0C4145614504}"/>
              </a:ext>
            </a:extLst>
          </p:cNvPr>
          <p:cNvCxnSpPr>
            <a:stCxn id="6" idx="7"/>
            <a:endCxn id="8" idx="1"/>
          </p:cNvCxnSpPr>
          <p:nvPr/>
        </p:nvCxnSpPr>
        <p:spPr>
          <a:xfrm flipV="1">
            <a:off x="8517939" y="1888325"/>
            <a:ext cx="574293" cy="23448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BEEE88E-9C47-4424-B9FB-BDA272FCFF3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479145" y="2216465"/>
            <a:ext cx="172742" cy="1028273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7F490FA-F150-4F2C-8086-56C6CF158D8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8548118" y="2138002"/>
            <a:ext cx="1425679" cy="1857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3502565-F020-483D-BA16-2848A23806F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8534008" y="2161602"/>
            <a:ext cx="1790309" cy="64833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99AC884-8916-4317-A5CA-755CB82BB7E9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8517939" y="2200396"/>
            <a:ext cx="860572" cy="95321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A3DF17C-2D67-4631-BB20-58739600E199}"/>
              </a:ext>
            </a:extLst>
          </p:cNvPr>
          <p:cNvSpPr txBox="1"/>
          <p:nvPr/>
        </p:nvSpPr>
        <p:spPr>
          <a:xfrm>
            <a:off x="9333719" y="325830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2</a:t>
            </a:r>
            <a:endParaRPr lang="en-US" baseline="-25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648F9B1-3C22-4A25-BD58-44E7C62E1A8D}"/>
              </a:ext>
            </a:extLst>
          </p:cNvPr>
          <p:cNvSpPr txBox="1"/>
          <p:nvPr/>
        </p:nvSpPr>
        <p:spPr>
          <a:xfrm>
            <a:off x="8979988" y="154839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3</a:t>
            </a:r>
            <a:endParaRPr lang="en-US" baseline="-25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6164B4-0964-44C4-B855-605B4A773AFF}"/>
              </a:ext>
            </a:extLst>
          </p:cNvPr>
          <p:cNvSpPr txBox="1"/>
          <p:nvPr/>
        </p:nvSpPr>
        <p:spPr>
          <a:xfrm>
            <a:off x="9870847" y="18719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4</a:t>
            </a:r>
            <a:endParaRPr lang="en-US" baseline="-25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3CC44D2-D276-4709-B504-CC4F36EB1097}"/>
              </a:ext>
            </a:extLst>
          </p:cNvPr>
          <p:cNvSpPr txBox="1"/>
          <p:nvPr/>
        </p:nvSpPr>
        <p:spPr>
          <a:xfrm>
            <a:off x="10255889" y="246420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5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395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1EA62-9880-475D-B53F-D9213B4B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Negative Ranking Loss </a:t>
            </a:r>
            <a:br>
              <a:rPr lang="en-US" dirty="0"/>
            </a:br>
            <a:r>
              <a:rPr lang="en-US" dirty="0"/>
              <a:t>Hard Negatives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F8B86-88F8-483E-B438-3486B7DC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789"/>
            <a:ext cx="10515600" cy="15600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Larger batch size =&gt; task more difficult =&gt; better 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Given query, which of the 10 passages provide the answer?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Given query, which of the 1k passages provide the answer?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13DCE3-F072-4566-B5D0-06391B0A4EB1}"/>
              </a:ext>
            </a:extLst>
          </p:cNvPr>
          <p:cNvSpPr txBox="1"/>
          <p:nvPr/>
        </p:nvSpPr>
        <p:spPr>
          <a:xfrm>
            <a:off x="7232904" y="6419088"/>
            <a:ext cx="47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https://arxiv.org/pdf/2010.08191.pdf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389241-26D3-4E08-8008-F8F9BC14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83" y="2758059"/>
            <a:ext cx="5238846" cy="36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0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1EA62-9880-475D-B53F-D9213B4B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Negative Ranking Loss </a:t>
            </a:r>
            <a:br>
              <a:rPr lang="en-US" dirty="0"/>
            </a:br>
            <a:r>
              <a:rPr lang="en-US" dirty="0"/>
              <a:t>Hard Negatives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F8B86-88F8-483E-B438-3486B7DC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788"/>
            <a:ext cx="10515600" cy="45318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 with tuples:</a:t>
            </a:r>
          </a:p>
          <a:p>
            <a:pPr marL="457200" lvl="1" indent="0">
              <a:buNone/>
            </a:pP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(a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should be similar to p</a:t>
            </a:r>
            <a:r>
              <a:rPr lang="en-US" baseline="-25000" dirty="0"/>
              <a:t>i </a:t>
            </a:r>
            <a:r>
              <a:rPr lang="en-US" dirty="0"/>
              <a:t>but not match with a</a:t>
            </a:r>
            <a:r>
              <a:rPr lang="en-US" baseline="-25000" dirty="0"/>
              <a:t>i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aseline="-25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Bad example:</a:t>
            </a:r>
            <a:br>
              <a:rPr lang="en-US" dirty="0"/>
            </a:br>
            <a:r>
              <a:rPr lang="en-US" dirty="0"/>
              <a:t>     a:   How many people live in London?</a:t>
            </a:r>
            <a:br>
              <a:rPr lang="en-US" dirty="0"/>
            </a:br>
            <a:r>
              <a:rPr lang="en-US" dirty="0"/>
              <a:t>     p:   Around 9 million people live in London</a:t>
            </a:r>
            <a:br>
              <a:rPr lang="en-US" dirty="0"/>
            </a:br>
            <a:r>
              <a:rPr lang="en-US" dirty="0"/>
              <a:t>     n:   London has a population of 9 million people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br>
              <a:rPr lang="en-US" dirty="0"/>
            </a:br>
            <a:r>
              <a:rPr lang="en-US" dirty="0"/>
              <a:t>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Good example:</a:t>
            </a:r>
            <a:br>
              <a:rPr lang="en-US" dirty="0"/>
            </a:br>
            <a:r>
              <a:rPr lang="en-US" dirty="0"/>
              <a:t>     a:   How many people live in London?</a:t>
            </a:r>
            <a:br>
              <a:rPr lang="en-US" dirty="0"/>
            </a:br>
            <a:r>
              <a:rPr lang="en-US" dirty="0"/>
              <a:t>     p:   Around 9 million people live in London</a:t>
            </a:r>
            <a:br>
              <a:rPr lang="en-US" dirty="0"/>
            </a:br>
            <a:r>
              <a:rPr lang="en-US" dirty="0"/>
              <a:t>     n:   Around 1 million people live in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Birmingham, second to London.</a:t>
            </a:r>
            <a:br>
              <a:rPr lang="en-US" dirty="0"/>
            </a:br>
            <a:r>
              <a:rPr lang="en-US" dirty="0"/>
              <a:t>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9BCF3A0-0994-4632-8670-12DA06C20F12}"/>
              </a:ext>
            </a:extLst>
          </p:cNvPr>
          <p:cNvCxnSpPr>
            <a:cxnSpLocks/>
          </p:cNvCxnSpPr>
          <p:nvPr/>
        </p:nvCxnSpPr>
        <p:spPr>
          <a:xfrm>
            <a:off x="7972787" y="1347788"/>
            <a:ext cx="0" cy="25640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0A8BA5C-3F58-486A-ACCD-59CF1EAFBF62}"/>
              </a:ext>
            </a:extLst>
          </p:cNvPr>
          <p:cNvCxnSpPr>
            <a:cxnSpLocks/>
          </p:cNvCxnSpPr>
          <p:nvPr/>
        </p:nvCxnSpPr>
        <p:spPr>
          <a:xfrm flipH="1">
            <a:off x="7972787" y="3911844"/>
            <a:ext cx="27218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A5DA58BA-1201-47DF-856B-33584012BCF6}"/>
              </a:ext>
            </a:extLst>
          </p:cNvPr>
          <p:cNvSpPr/>
          <p:nvPr/>
        </p:nvSpPr>
        <p:spPr>
          <a:xfrm>
            <a:off x="8424282" y="210673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6B7F2DA-9DB8-4214-971D-977A5A4BDEBB}"/>
              </a:ext>
            </a:extLst>
          </p:cNvPr>
          <p:cNvSpPr/>
          <p:nvPr/>
        </p:nvSpPr>
        <p:spPr>
          <a:xfrm>
            <a:off x="9973797" y="2268867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B646D91-7579-4A16-9E7B-7B9017CA86F2}"/>
              </a:ext>
            </a:extLst>
          </p:cNvPr>
          <p:cNvSpPr/>
          <p:nvPr/>
        </p:nvSpPr>
        <p:spPr>
          <a:xfrm>
            <a:off x="9076163" y="1872256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B2E44AD-F4D5-42DB-808F-17CB6FB68164}"/>
              </a:ext>
            </a:extLst>
          </p:cNvPr>
          <p:cNvSpPr/>
          <p:nvPr/>
        </p:nvSpPr>
        <p:spPr>
          <a:xfrm>
            <a:off x="9362442" y="3137544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86D4BA-0B12-4014-96BA-1C2064FCFCC2}"/>
              </a:ext>
            </a:extLst>
          </p:cNvPr>
          <p:cNvSpPr/>
          <p:nvPr/>
        </p:nvSpPr>
        <p:spPr>
          <a:xfrm>
            <a:off x="8597024" y="3244738"/>
            <a:ext cx="109726" cy="109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5479F04-B42C-439D-A1E2-80326B394E9C}"/>
              </a:ext>
            </a:extLst>
          </p:cNvPr>
          <p:cNvSpPr/>
          <p:nvPr/>
        </p:nvSpPr>
        <p:spPr>
          <a:xfrm>
            <a:off x="10324317" y="2755075"/>
            <a:ext cx="109726" cy="109726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2B8823-DC52-4107-9115-0D9F691DEF7A}"/>
              </a:ext>
            </a:extLst>
          </p:cNvPr>
          <p:cNvSpPr txBox="1"/>
          <p:nvPr/>
        </p:nvSpPr>
        <p:spPr>
          <a:xfrm>
            <a:off x="8129282" y="1785320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1</a:t>
            </a:r>
            <a:endParaRPr lang="en-US" baseline="-25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787BB8-32FA-4A46-853F-BBD2A90C1429}"/>
              </a:ext>
            </a:extLst>
          </p:cNvPr>
          <p:cNvSpPr txBox="1"/>
          <p:nvPr/>
        </p:nvSpPr>
        <p:spPr>
          <a:xfrm>
            <a:off x="8453555" y="33387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1</a:t>
            </a:r>
            <a:endParaRPr lang="en-US" baseline="-250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A4BACD7-3FC0-43D2-81D9-EEA4C423800D}"/>
              </a:ext>
            </a:extLst>
          </p:cNvPr>
          <p:cNvCxnSpPr>
            <a:stCxn id="7" idx="7"/>
            <a:endCxn id="9" idx="1"/>
          </p:cNvCxnSpPr>
          <p:nvPr/>
        </p:nvCxnSpPr>
        <p:spPr>
          <a:xfrm flipV="1">
            <a:off x="8517939" y="1888325"/>
            <a:ext cx="574293" cy="23448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ED9E37C-E657-456A-9161-9EF081A55136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8479145" y="2216465"/>
            <a:ext cx="172742" cy="1028273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47BC832-1D30-473B-A728-38E5EDC2A11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548118" y="2138002"/>
            <a:ext cx="1425679" cy="1857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4933855-590A-47C4-B59F-D15FA98D6E87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8534008" y="2161602"/>
            <a:ext cx="1790309" cy="64833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DA0908-9CEF-4944-A10F-AA6469F6CE2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8517939" y="2200396"/>
            <a:ext cx="860572" cy="95321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157D0E6-CA0C-4136-A0E4-A8989C6EB6F0}"/>
              </a:ext>
            </a:extLst>
          </p:cNvPr>
          <p:cNvSpPr txBox="1"/>
          <p:nvPr/>
        </p:nvSpPr>
        <p:spPr>
          <a:xfrm>
            <a:off x="9333719" y="325830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2</a:t>
            </a:r>
            <a:endParaRPr lang="en-US" baseline="-25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6B62C6B-371D-48C7-A568-67F4F4CB1FB2}"/>
              </a:ext>
            </a:extLst>
          </p:cNvPr>
          <p:cNvSpPr txBox="1"/>
          <p:nvPr/>
        </p:nvSpPr>
        <p:spPr>
          <a:xfrm>
            <a:off x="8979988" y="154839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3</a:t>
            </a:r>
            <a:endParaRPr lang="en-US" baseline="-25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4FFB7D3-E510-42E7-BD5D-93263CD2D256}"/>
              </a:ext>
            </a:extLst>
          </p:cNvPr>
          <p:cNvSpPr txBox="1"/>
          <p:nvPr/>
        </p:nvSpPr>
        <p:spPr>
          <a:xfrm>
            <a:off x="9870847" y="18719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4</a:t>
            </a:r>
            <a:endParaRPr lang="en-US" baseline="-25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3763E39-A32A-4C22-A335-FF2D8DAB2377}"/>
              </a:ext>
            </a:extLst>
          </p:cNvPr>
          <p:cNvSpPr txBox="1"/>
          <p:nvPr/>
        </p:nvSpPr>
        <p:spPr>
          <a:xfrm>
            <a:off x="10255889" y="246420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5</a:t>
            </a:r>
            <a:endParaRPr lang="en-US" baseline="-25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303938F-ECA1-495E-83F4-B4A83447A0EC}"/>
              </a:ext>
            </a:extLst>
          </p:cNvPr>
          <p:cNvSpPr txBox="1"/>
          <p:nvPr/>
        </p:nvSpPr>
        <p:spPr>
          <a:xfrm>
            <a:off x="8136701" y="279003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baseline="-25000" dirty="0"/>
              <a:t>1</a:t>
            </a:r>
            <a:endParaRPr lang="en-US" baseline="-25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9C4C7FF-9953-40A4-906D-7260A8DF39D2}"/>
              </a:ext>
            </a:extLst>
          </p:cNvPr>
          <p:cNvSpPr txBox="1"/>
          <p:nvPr/>
        </p:nvSpPr>
        <p:spPr>
          <a:xfrm>
            <a:off x="9643618" y="297873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baseline="-25000" dirty="0"/>
              <a:t>2</a:t>
            </a:r>
            <a:endParaRPr lang="en-US" baseline="-25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84C8478-B7C5-4068-AD57-9D9DEE84A288}"/>
              </a:ext>
            </a:extLst>
          </p:cNvPr>
          <p:cNvSpPr txBox="1"/>
          <p:nvPr/>
        </p:nvSpPr>
        <p:spPr>
          <a:xfrm>
            <a:off x="10709097" y="24857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baseline="-25000" dirty="0"/>
              <a:t>5</a:t>
            </a:r>
            <a:endParaRPr lang="en-US" baseline="-25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93175BD-06D6-48B5-A15B-7DC5EC8DBC8C}"/>
              </a:ext>
            </a:extLst>
          </p:cNvPr>
          <p:cNvSpPr txBox="1"/>
          <p:nvPr/>
        </p:nvSpPr>
        <p:spPr>
          <a:xfrm>
            <a:off x="10137686" y="16362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baseline="-25000" dirty="0"/>
              <a:t>4</a:t>
            </a:r>
            <a:endParaRPr lang="en-US" baseline="-25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1530A0F-858C-465A-AF1B-2F8751951885}"/>
              </a:ext>
            </a:extLst>
          </p:cNvPr>
          <p:cNvSpPr txBox="1"/>
          <p:nvPr/>
        </p:nvSpPr>
        <p:spPr>
          <a:xfrm>
            <a:off x="8845374" y="10747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baseline="-25000" dirty="0"/>
              <a:t>3</a:t>
            </a:r>
            <a:endParaRPr lang="en-US" baseline="-25000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0E65576-7B23-43AB-8438-F5ED678DAA17}"/>
              </a:ext>
            </a:extLst>
          </p:cNvPr>
          <p:cNvCxnSpPr>
            <a:cxnSpLocks/>
            <a:stCxn id="7" idx="4"/>
            <a:endCxn id="24" idx="0"/>
          </p:cNvCxnSpPr>
          <p:nvPr/>
        </p:nvCxnSpPr>
        <p:spPr>
          <a:xfrm flipH="1">
            <a:off x="8329222" y="2216465"/>
            <a:ext cx="149923" cy="57356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F917528-5A3A-4443-95DF-6A843FC0126C}"/>
              </a:ext>
            </a:extLst>
          </p:cNvPr>
          <p:cNvSpPr/>
          <p:nvPr/>
        </p:nvSpPr>
        <p:spPr>
          <a:xfrm>
            <a:off x="8245568" y="2781319"/>
            <a:ext cx="109726" cy="109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1BD759A-C306-47B3-9B5C-9012ABD223D2}"/>
              </a:ext>
            </a:extLst>
          </p:cNvPr>
          <p:cNvSpPr/>
          <p:nvPr/>
        </p:nvSpPr>
        <p:spPr>
          <a:xfrm>
            <a:off x="9589176" y="2977254"/>
            <a:ext cx="109726" cy="109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E1DA607-ADAC-43A0-80C2-795A3ED3ABE7}"/>
              </a:ext>
            </a:extLst>
          </p:cNvPr>
          <p:cNvSpPr/>
          <p:nvPr/>
        </p:nvSpPr>
        <p:spPr>
          <a:xfrm>
            <a:off x="10634212" y="2501397"/>
            <a:ext cx="109726" cy="109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D659AD2-3C41-4090-8888-2CB64B2FB9DA}"/>
              </a:ext>
            </a:extLst>
          </p:cNvPr>
          <p:cNvSpPr/>
          <p:nvPr/>
        </p:nvSpPr>
        <p:spPr>
          <a:xfrm>
            <a:off x="8777417" y="1372388"/>
            <a:ext cx="109726" cy="109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8BB64BD-2DF7-4C79-9B75-5AA9DC0570DB}"/>
              </a:ext>
            </a:extLst>
          </p:cNvPr>
          <p:cNvSpPr/>
          <p:nvPr/>
        </p:nvSpPr>
        <p:spPr>
          <a:xfrm>
            <a:off x="10027718" y="1689631"/>
            <a:ext cx="109726" cy="10972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7098531-3F0E-43CF-BE33-D94AD98EC718}"/>
              </a:ext>
            </a:extLst>
          </p:cNvPr>
          <p:cNvCxnSpPr>
            <a:cxnSpLocks/>
            <a:stCxn id="7" idx="5"/>
            <a:endCxn id="33" idx="2"/>
          </p:cNvCxnSpPr>
          <p:nvPr/>
        </p:nvCxnSpPr>
        <p:spPr>
          <a:xfrm>
            <a:off x="8517939" y="2200396"/>
            <a:ext cx="1071237" cy="8317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BA55161-0126-4107-942E-CBC4E572505C}"/>
              </a:ext>
            </a:extLst>
          </p:cNvPr>
          <p:cNvCxnSpPr>
            <a:cxnSpLocks/>
            <a:stCxn id="7" idx="6"/>
            <a:endCxn id="34" idx="1"/>
          </p:cNvCxnSpPr>
          <p:nvPr/>
        </p:nvCxnSpPr>
        <p:spPr>
          <a:xfrm>
            <a:off x="8534008" y="2161602"/>
            <a:ext cx="2116273" cy="3558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448103D-6255-474A-8854-A1BDD66F2CB0}"/>
              </a:ext>
            </a:extLst>
          </p:cNvPr>
          <p:cNvCxnSpPr>
            <a:cxnSpLocks/>
            <a:stCxn id="7" idx="7"/>
            <a:endCxn id="36" idx="2"/>
          </p:cNvCxnSpPr>
          <p:nvPr/>
        </p:nvCxnSpPr>
        <p:spPr>
          <a:xfrm flipV="1">
            <a:off x="8517939" y="1744494"/>
            <a:ext cx="1509779" cy="37831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69C1D6C-ED23-4CFB-A73B-5BB9013613B8}"/>
              </a:ext>
            </a:extLst>
          </p:cNvPr>
          <p:cNvCxnSpPr>
            <a:cxnSpLocks/>
            <a:stCxn id="7" idx="7"/>
            <a:endCxn id="35" idx="3"/>
          </p:cNvCxnSpPr>
          <p:nvPr/>
        </p:nvCxnSpPr>
        <p:spPr>
          <a:xfrm flipV="1">
            <a:off x="8517939" y="1466045"/>
            <a:ext cx="275547" cy="65676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6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50E4-7F47-466C-88E5-E2878200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hard-negatives?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56C50-03D9-4336-BB46-EF0A5426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Quality of hard-negatives significantly improves the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Finding good hard negatives not easy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Strategy 1: Exploit structure in your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Citation graph: (Title, </a:t>
            </a:r>
            <a:r>
              <a:rPr lang="en-US" dirty="0" err="1"/>
              <a:t>Cited_Paper</a:t>
            </a:r>
            <a:r>
              <a:rPr lang="en-US" dirty="0"/>
              <a:t>, </a:t>
            </a:r>
            <a:r>
              <a:rPr lang="en-US" dirty="0" err="1"/>
              <a:t>Paper_Cited_by_Cited_Paper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Q&amp;A: (Question, Answer with most stars, Answer with less stars)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Strategy 2: Mine hard negatives (simple):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BM25 to find top-100 most similar texts to anchor / positive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 one of these randomly </a:t>
            </a:r>
          </a:p>
        </p:txBody>
      </p:sp>
    </p:spTree>
    <p:extLst>
      <p:ext uri="{BB962C8B-B14F-4D97-AF65-F5344CB8AC3E}">
        <p14:creationId xmlns:p14="http://schemas.microsoft.com/office/powerpoint/2010/main" val="2384956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CD01C-D0C7-429A-9D77-DA55C9DC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BM25-Negatives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4278CA-AAFA-4CBC-9053-00D6F1F1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709737"/>
            <a:ext cx="4686300" cy="3438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6F08BB7-981E-400C-8632-58871C7C3034}"/>
              </a:ext>
            </a:extLst>
          </p:cNvPr>
          <p:cNvSpPr txBox="1"/>
          <p:nvPr/>
        </p:nvSpPr>
        <p:spPr>
          <a:xfrm>
            <a:off x="838200" y="5279378"/>
            <a:ext cx="1077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BM25 negatives not necessarily hard negatives for the Dense Representations (DR)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EBB18A-3227-4702-A834-F838A7AED39A}"/>
              </a:ext>
            </a:extLst>
          </p:cNvPr>
          <p:cNvSpPr txBox="1"/>
          <p:nvPr/>
        </p:nvSpPr>
        <p:spPr>
          <a:xfrm>
            <a:off x="7580376" y="6446520"/>
            <a:ext cx="4425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Img</a:t>
            </a:r>
            <a:r>
              <a:rPr lang="en-US" sz="1600" dirty="0"/>
              <a:t>: https://arxiv.org/pdf/2007.00808.pdf</a:t>
            </a:r>
          </a:p>
        </p:txBody>
      </p:sp>
    </p:spTree>
    <p:extLst>
      <p:ext uri="{BB962C8B-B14F-4D97-AF65-F5344CB8AC3E}">
        <p14:creationId xmlns:p14="http://schemas.microsoft.com/office/powerpoint/2010/main" val="17634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CAD94-009C-49A2-A713-5BA7801E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26" y="3952"/>
            <a:ext cx="10515600" cy="1325563"/>
          </a:xfrm>
        </p:spPr>
        <p:txBody>
          <a:bodyPr/>
          <a:lstStyle/>
          <a:p>
            <a:r>
              <a:rPr lang="en-US" dirty="0"/>
              <a:t>Why Dense Representations?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DC639-C9B6-4E8E-878B-686FEDBA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953"/>
            <a:ext cx="10515600" cy="53839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Text = Sentence, Paragraph,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Traditionally: Sparse, Lexical Representation (Bag-of-words)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Each word has it own dimension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Issues: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Lexical gap: US, USA, United States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Ambigue</a:t>
            </a:r>
            <a:r>
              <a:rPr lang="en-US" dirty="0"/>
              <a:t> words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Same distance between all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Word order not preserved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E1C83E2-3418-4D48-8D8C-63E913D7A8A6}"/>
              </a:ext>
            </a:extLst>
          </p:cNvPr>
          <p:cNvSpPr txBox="1"/>
          <p:nvPr/>
        </p:nvSpPr>
        <p:spPr>
          <a:xfrm>
            <a:off x="563717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C1BEC70-B211-4A41-A229-883DBFBA127A}"/>
              </a:ext>
            </a:extLst>
          </p:cNvPr>
          <p:cNvGrpSpPr/>
          <p:nvPr/>
        </p:nvGrpSpPr>
        <p:grpSpPr>
          <a:xfrm>
            <a:off x="3486255" y="2704969"/>
            <a:ext cx="4148847" cy="1448061"/>
            <a:chOff x="898696" y="3181981"/>
            <a:chExt cx="4148847" cy="1448061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283D7041-C344-4769-881B-5CF5587EB46B}"/>
                </a:ext>
              </a:extLst>
            </p:cNvPr>
            <p:cNvGrpSpPr/>
            <p:nvPr/>
          </p:nvGrpSpPr>
          <p:grpSpPr>
            <a:xfrm>
              <a:off x="1867711" y="3949431"/>
              <a:ext cx="2882033" cy="680611"/>
              <a:chOff x="1819072" y="4435813"/>
              <a:chExt cx="2882033" cy="680611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86FA1F2-5AFE-4399-86A3-E6463C4BDD91}"/>
                  </a:ext>
                </a:extLst>
              </p:cNvPr>
              <p:cNvSpPr txBox="1"/>
              <p:nvPr/>
            </p:nvSpPr>
            <p:spPr>
              <a:xfrm>
                <a:off x="1819072" y="4747092"/>
                <a:ext cx="614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</a:t>
                </a:r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DE3E834-48C6-4ADF-BFC4-5E0EE1D4B748}"/>
                  </a:ext>
                </a:extLst>
              </p:cNvPr>
              <p:cNvSpPr txBox="1"/>
              <p:nvPr/>
            </p:nvSpPr>
            <p:spPr>
              <a:xfrm>
                <a:off x="3264231" y="4747092"/>
                <a:ext cx="487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are</a:t>
                </a: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FA22B73-BADF-462F-BBFE-9772D6DE8067}"/>
                  </a:ext>
                </a:extLst>
              </p:cNvPr>
              <p:cNvSpPr txBox="1"/>
              <p:nvPr/>
            </p:nvSpPr>
            <p:spPr>
              <a:xfrm>
                <a:off x="4171280" y="4747092"/>
                <a:ext cx="529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7C16AC31-145C-4325-AEEB-0CD0E1F5637C}"/>
                  </a:ext>
                </a:extLst>
              </p:cNvPr>
              <p:cNvCxnSpPr/>
              <p:nvPr/>
            </p:nvCxnSpPr>
            <p:spPr>
              <a:xfrm flipV="1">
                <a:off x="2126560" y="4435813"/>
                <a:ext cx="188623" cy="3988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9AB262A5-9180-4D99-9A1D-F794CD112BE8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3508144" y="4435814"/>
                <a:ext cx="47699" cy="31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B7C05E57-7F86-401F-842E-4CEBFEA51B9B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 flipV="1">
                <a:off x="4171281" y="4435814"/>
                <a:ext cx="264912" cy="31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C30D964-B3B3-4C41-9819-3123FAB8A5CB}"/>
                </a:ext>
              </a:extLst>
            </p:cNvPr>
            <p:cNvSpPr txBox="1"/>
            <p:nvPr/>
          </p:nvSpPr>
          <p:spPr>
            <a:xfrm>
              <a:off x="898696" y="3181981"/>
              <a:ext cx="41488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sz="2400" dirty="0"/>
                <a:t>How are you?</a:t>
              </a:r>
            </a:p>
            <a:p>
              <a:pPr lvl="1" algn="ctr"/>
              <a:r>
                <a:rPr lang="en-US" sz="2400" dirty="0"/>
                <a:t>[0, 0, 1, 0, 0, 0, 1, 0, 1, …]</a:t>
              </a:r>
            </a:p>
            <a:p>
              <a:endParaRPr lang="en-US" sz="2400" dirty="0"/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A8EC28A0-CAF1-403D-AC49-041021E7187C}"/>
              </a:ext>
            </a:extLst>
          </p:cNvPr>
          <p:cNvSpPr txBox="1"/>
          <p:nvPr/>
        </p:nvSpPr>
        <p:spPr>
          <a:xfrm>
            <a:off x="5637178" y="34679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0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D6A5-E6E3-4636-B94D-B55DB975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148454"/>
            <a:ext cx="10515600" cy="1325563"/>
          </a:xfrm>
        </p:spPr>
        <p:txBody>
          <a:bodyPr/>
          <a:lstStyle/>
          <a:p>
            <a:r>
              <a:rPr lang="en-US" dirty="0"/>
              <a:t>Bi- vs Cross-Encoders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1E3AAF-E1B2-470B-8043-AFE09FA3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596" y="1661190"/>
            <a:ext cx="4942462" cy="43736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0FD99C1-3521-4580-858C-E609920CE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60" y="2698358"/>
            <a:ext cx="2632760" cy="27150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61FF7D3-E59F-4A9E-8EAC-05FE94ABA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485" y="3628530"/>
            <a:ext cx="2472578" cy="1583009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4F95C33-9DD6-4336-81F3-482C1E59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112" y="6432363"/>
            <a:ext cx="3460258" cy="515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Image: https://arxiv.org/abs/2010.08240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1648F08-B891-4286-9C10-432D089F66D8}"/>
              </a:ext>
            </a:extLst>
          </p:cNvPr>
          <p:cNvSpPr txBox="1">
            <a:spLocks/>
          </p:cNvSpPr>
          <p:nvPr/>
        </p:nvSpPr>
        <p:spPr>
          <a:xfrm>
            <a:off x="750565" y="1776761"/>
            <a:ext cx="2663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Bi-Encoder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62A6B94-4F9C-4957-B2EA-CDB59E349876}"/>
              </a:ext>
            </a:extLst>
          </p:cNvPr>
          <p:cNvSpPr txBox="1">
            <a:spLocks/>
          </p:cNvSpPr>
          <p:nvPr/>
        </p:nvSpPr>
        <p:spPr>
          <a:xfrm>
            <a:off x="3080590" y="1825377"/>
            <a:ext cx="35014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Cross-Encoder</a:t>
            </a:r>
          </a:p>
        </p:txBody>
      </p:sp>
    </p:spTree>
    <p:extLst>
      <p:ext uri="{BB962C8B-B14F-4D97-AF65-F5344CB8AC3E}">
        <p14:creationId xmlns:p14="http://schemas.microsoft.com/office/powerpoint/2010/main" val="34471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50E4-7F47-466C-88E5-E2878200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hard-negatives?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1DE226C-59FD-4F43-8565-C0364F82E529}"/>
              </a:ext>
            </a:extLst>
          </p:cNvPr>
          <p:cNvSpPr/>
          <p:nvPr/>
        </p:nvSpPr>
        <p:spPr>
          <a:xfrm>
            <a:off x="2377440" y="2093976"/>
            <a:ext cx="1911096" cy="9235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Bi-Encoder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AF65F4-E513-491E-83BB-426FADCB666A}"/>
              </a:ext>
            </a:extLst>
          </p:cNvPr>
          <p:cNvSpPr/>
          <p:nvPr/>
        </p:nvSpPr>
        <p:spPr>
          <a:xfrm>
            <a:off x="2377440" y="3621025"/>
            <a:ext cx="1911096" cy="9235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Cross-Encoder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CF9283-2CB1-428E-9509-21FF57F582AE}"/>
              </a:ext>
            </a:extLst>
          </p:cNvPr>
          <p:cNvSpPr/>
          <p:nvPr/>
        </p:nvSpPr>
        <p:spPr>
          <a:xfrm>
            <a:off x="4842285" y="2093976"/>
            <a:ext cx="1911096" cy="9235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Mine close points with bi-encoder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E78761-9AD7-4C98-A382-00459FDB2C15}"/>
              </a:ext>
            </a:extLst>
          </p:cNvPr>
          <p:cNvSpPr/>
          <p:nvPr/>
        </p:nvSpPr>
        <p:spPr>
          <a:xfrm>
            <a:off x="7159752" y="2093976"/>
            <a:ext cx="1911096" cy="9235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Classify with cross-encoder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38B527-177F-4387-901B-B1399F825454}"/>
              </a:ext>
            </a:extLst>
          </p:cNvPr>
          <p:cNvSpPr txBox="1"/>
          <p:nvPr/>
        </p:nvSpPr>
        <p:spPr>
          <a:xfrm>
            <a:off x="140701" y="3072432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9EBCE49-90F9-4EAF-9741-7ECB85AABA8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1535698" y="2555748"/>
            <a:ext cx="841742" cy="701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54B93C3-95AB-45DE-9605-F890BFCED707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1535698" y="3257098"/>
            <a:ext cx="841742" cy="8256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0E824A2-20C6-4C8D-BF1D-24BF4BE74B6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288536" y="2555748"/>
            <a:ext cx="5537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963EED9-8001-44A3-BC80-DB34E8F6071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53381" y="2555748"/>
            <a:ext cx="4063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DCEA1C50-84ED-4067-8482-E30D12F4B5F9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V="1">
            <a:off x="4288536" y="3017520"/>
            <a:ext cx="3826764" cy="106527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0CA1EC3-AC71-40DD-86D4-52B2A726217C}"/>
              </a:ext>
            </a:extLst>
          </p:cNvPr>
          <p:cNvCxnSpPr>
            <a:cxnSpLocks/>
          </p:cNvCxnSpPr>
          <p:nvPr/>
        </p:nvCxnSpPr>
        <p:spPr>
          <a:xfrm>
            <a:off x="9070848" y="2555748"/>
            <a:ext cx="5537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2AC8687-6409-44DB-872E-CB78C6B4E19E}"/>
              </a:ext>
            </a:extLst>
          </p:cNvPr>
          <p:cNvSpPr txBox="1"/>
          <p:nvPr/>
        </p:nvSpPr>
        <p:spPr>
          <a:xfrm>
            <a:off x="9624597" y="2371082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negatives</a:t>
            </a:r>
          </a:p>
        </p:txBody>
      </p:sp>
    </p:spTree>
    <p:extLst>
      <p:ext uri="{BB962C8B-B14F-4D97-AF65-F5344CB8AC3E}">
        <p14:creationId xmlns:p14="http://schemas.microsoft.com/office/powerpoint/2010/main" val="4024900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5EA31-2395-4BB2-AE5E-12DBD420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the improvement?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58433B-8D71-4008-A8BB-E32825B5CA37}"/>
              </a:ext>
            </a:extLst>
          </p:cNvPr>
          <p:cNvSpPr txBox="1"/>
          <p:nvPr/>
        </p:nvSpPr>
        <p:spPr>
          <a:xfrm>
            <a:off x="7708392" y="6163056"/>
            <a:ext cx="442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https://arxiv.org/pdf/2007.00808.pdf</a:t>
            </a:r>
            <a:r>
              <a:rPr lang="en-US" sz="1600" dirty="0"/>
              <a:t> and https://arxiv.org/pdf/2010.08191.pdf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5A99567-0A36-4D4A-9B61-C1B2DA407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03569"/>
              </p:ext>
            </p:extLst>
          </p:nvPr>
        </p:nvGraphicFramePr>
        <p:xfrm>
          <a:off x="2096008" y="2155274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12324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8957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MRR@10 on MSMARCO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BM25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Mined hard negatives w/o denoising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2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Mined hard negatives with denoising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1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539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E91B-72D6-4E69-864A-32A62925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925FA-FD35-4207-B516-BBEA8DB2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loss functions available</a:t>
            </a:r>
          </a:p>
          <a:p>
            <a:pPr lvl="1"/>
            <a:r>
              <a:rPr lang="en-US" dirty="0"/>
              <a:t>In many cases, </a:t>
            </a:r>
            <a:r>
              <a:rPr lang="en-US" dirty="0" err="1"/>
              <a:t>MultipleNegativeRankingLoss</a:t>
            </a:r>
            <a:r>
              <a:rPr lang="en-US" dirty="0"/>
              <a:t> work well</a:t>
            </a:r>
          </a:p>
          <a:p>
            <a:pPr lvl="1"/>
            <a:endParaRPr lang="en-US" dirty="0"/>
          </a:p>
          <a:p>
            <a:r>
              <a:rPr lang="en-US" dirty="0"/>
              <a:t>Adding hard negatives improves performance for search</a:t>
            </a:r>
          </a:p>
          <a:p>
            <a:pPr lvl="1"/>
            <a:r>
              <a:rPr lang="en-US" dirty="0"/>
              <a:t>but not for clustering!</a:t>
            </a:r>
          </a:p>
          <a:p>
            <a:pPr lvl="1"/>
            <a:endParaRPr lang="en-US" dirty="0"/>
          </a:p>
          <a:p>
            <a:r>
              <a:rPr lang="en-US" dirty="0"/>
              <a:t>Finding hard negatives not trivial</a:t>
            </a:r>
          </a:p>
          <a:p>
            <a:pPr lvl="1"/>
            <a:r>
              <a:rPr lang="en-US" dirty="0"/>
              <a:t>Usage of powerful cross-encoders to mine those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21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F03FA-55A1-4266-AD23-1199CA0A0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Training</a:t>
            </a:r>
            <a:br>
              <a:rPr lang="en-US" dirty="0"/>
            </a:br>
            <a:r>
              <a:rPr lang="en-US" dirty="0"/>
              <a:t>Dense Text Representations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52FD3E-AC4B-4FAC-B156-56BE1717A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Nils Reimers</a:t>
            </a:r>
          </a:p>
          <a:p>
            <a:r>
              <a:rPr lang="en-US" dirty="0"/>
              <a:t>www.SBERT.net</a:t>
            </a:r>
          </a:p>
        </p:txBody>
      </p:sp>
    </p:spTree>
    <p:extLst>
      <p:ext uri="{BB962C8B-B14F-4D97-AF65-F5344CB8AC3E}">
        <p14:creationId xmlns:p14="http://schemas.microsoft.com/office/powerpoint/2010/main" val="3861182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949E9-0174-4B82-AAC7-2808A430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DDDB3-1696-44A3-918B-C0330EDF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  <a:p>
            <a:endParaRPr lang="en-US" dirty="0"/>
          </a:p>
          <a:p>
            <a:r>
              <a:rPr lang="en-US" dirty="0"/>
              <a:t>Part 2: Basic Training Methods </a:t>
            </a:r>
          </a:p>
          <a:p>
            <a:endParaRPr lang="en-US" dirty="0"/>
          </a:p>
          <a:p>
            <a:r>
              <a:rPr lang="en-US" b="1" dirty="0"/>
              <a:t>Part 3: Advanced Training Methods</a:t>
            </a:r>
          </a:p>
          <a:p>
            <a:pPr lvl="1"/>
            <a:r>
              <a:rPr lang="en-US" dirty="0"/>
              <a:t>Multilingual Text Embeddings</a:t>
            </a:r>
          </a:p>
          <a:p>
            <a:pPr lvl="1"/>
            <a:r>
              <a:rPr lang="en-US" dirty="0"/>
              <a:t>Data Augmentation using Cross-Encoders</a:t>
            </a:r>
          </a:p>
          <a:p>
            <a:pPr lvl="1"/>
            <a:r>
              <a:rPr lang="en-US" dirty="0"/>
              <a:t>Unsupervised Embedding Learning</a:t>
            </a:r>
          </a:p>
          <a:p>
            <a:pPr lvl="1"/>
            <a:r>
              <a:rPr lang="en-US" dirty="0"/>
              <a:t>Neural Search / BEIR</a:t>
            </a:r>
          </a:p>
        </p:txBody>
      </p:sp>
    </p:spTree>
    <p:extLst>
      <p:ext uri="{BB962C8B-B14F-4D97-AF65-F5344CB8AC3E}">
        <p14:creationId xmlns:p14="http://schemas.microsoft.com/office/powerpoint/2010/main" val="3995016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A622E-52F8-4462-8F45-C95F4F6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Multilingual Sentence Embeddings: LASER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524F6E-8BF1-44CA-BDA2-10AC7541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8" y="1224997"/>
            <a:ext cx="9238155" cy="2734355"/>
          </a:xfrm>
          <a:prstGeom prst="rect">
            <a:avLst/>
          </a:prstGeom>
        </p:spPr>
      </p:pic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6422D50C-4DBE-4D81-8C51-F537521E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521" y="4333821"/>
            <a:ext cx="8640763" cy="16566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noProof="0" dirty="0"/>
              <a:t>Use output of encoder from translation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noProof="0" dirty="0"/>
              <a:t>Issues: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noProof="0" dirty="0"/>
              <a:t>Cannot control what type of embeddings are learned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Works poorly on identifying similar sentences </a:t>
            </a:r>
            <a:endParaRPr lang="en-AU" noProof="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0826C15-2DDD-4247-8425-68DC425F51CB}"/>
              </a:ext>
            </a:extLst>
          </p:cNvPr>
          <p:cNvSpPr txBox="1"/>
          <p:nvPr/>
        </p:nvSpPr>
        <p:spPr>
          <a:xfrm>
            <a:off x="8650224" y="6364896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https://arxiv.org/abs/1812.10464</a:t>
            </a:r>
          </a:p>
        </p:txBody>
      </p:sp>
    </p:spTree>
    <p:extLst>
      <p:ext uri="{BB962C8B-B14F-4D97-AF65-F5344CB8AC3E}">
        <p14:creationId xmlns:p14="http://schemas.microsoft.com/office/powerpoint/2010/main" val="1417686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A622E-52F8-4462-8F45-C95F4F6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Multilingual Sentence Embeddings: </a:t>
            </a:r>
            <a:r>
              <a:rPr lang="en-US" dirty="0" err="1"/>
              <a:t>LaBSE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B7201B-33CD-4E2E-A406-66FB4D71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04" y="1264184"/>
            <a:ext cx="4066893" cy="2970203"/>
          </a:xfrm>
          <a:prstGeom prst="rect">
            <a:avLst/>
          </a:prstGeom>
        </p:spPr>
      </p:pic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29740261-540C-4984-BCA1-814150B24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68" y="4684047"/>
            <a:ext cx="8640763" cy="158459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noProof="0" dirty="0"/>
              <a:t>Translation ranking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noProof="0" dirty="0"/>
              <a:t>Issues: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noProof="0" dirty="0"/>
              <a:t>Cannot control what type of embeddings are learned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Works poorly on identifying similar sentences </a:t>
            </a:r>
            <a:endParaRPr lang="en-AU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620F72-E21A-48D7-A23C-F500F02702D6}"/>
              </a:ext>
            </a:extLst>
          </p:cNvPr>
          <p:cNvSpPr txBox="1"/>
          <p:nvPr/>
        </p:nvSpPr>
        <p:spPr>
          <a:xfrm>
            <a:off x="8725709" y="6466443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https://arxiv.org/abs/2007.01852</a:t>
            </a:r>
          </a:p>
        </p:txBody>
      </p:sp>
    </p:spTree>
    <p:extLst>
      <p:ext uri="{BB962C8B-B14F-4D97-AF65-F5344CB8AC3E}">
        <p14:creationId xmlns:p14="http://schemas.microsoft.com/office/powerpoint/2010/main" val="3772026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4FE4F45-B27F-4D37-8DFC-AA5A77D9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Multilingual Sentence Embeddings: </a:t>
            </a:r>
            <a:r>
              <a:rPr lang="en-US" dirty="0" err="1"/>
              <a:t>mUSE</a:t>
            </a:r>
            <a:endParaRPr lang="en-US" dirty="0"/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57923D5B-D3E9-4EB3-ACC0-327F15C5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97" y="4423392"/>
            <a:ext cx="8640763" cy="165660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noProof="0" dirty="0"/>
              <a:t>Multi-task setup with bridging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noProof="0" dirty="0"/>
              <a:t>Issues: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noProof="0" dirty="0"/>
              <a:t>Getting bridging task right is challenging + requires large batch sizes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noProof="0" dirty="0"/>
              <a:t>Hard to extend model afterwards to new languages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EDE2D9B-F38D-4E92-9AFF-77337B27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28" y="1440393"/>
            <a:ext cx="8244408" cy="28973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7AE83BC-DFC2-4E4E-8B42-4C0F26123437}"/>
              </a:ext>
            </a:extLst>
          </p:cNvPr>
          <p:cNvSpPr txBox="1"/>
          <p:nvPr/>
        </p:nvSpPr>
        <p:spPr>
          <a:xfrm>
            <a:off x="8796528" y="6466443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https://arxiv.org/abs/1810.12836</a:t>
            </a:r>
          </a:p>
        </p:txBody>
      </p:sp>
    </p:spTree>
    <p:extLst>
      <p:ext uri="{BB962C8B-B14F-4D97-AF65-F5344CB8AC3E}">
        <p14:creationId xmlns:p14="http://schemas.microsoft.com/office/powerpoint/2010/main" val="2619466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92A9D-22D9-4845-B381-92600C03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77"/>
            <a:ext cx="10515600" cy="1325563"/>
          </a:xfrm>
        </p:spPr>
        <p:txBody>
          <a:bodyPr/>
          <a:lstStyle/>
          <a:p>
            <a:r>
              <a:rPr lang="en-US" dirty="0"/>
              <a:t>Multilingual Knowledge Distillation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5E36AA3-03EE-42A2-B9B2-6C3A0858B5E7}"/>
              </a:ext>
            </a:extLst>
          </p:cNvPr>
          <p:cNvGrpSpPr/>
          <p:nvPr/>
        </p:nvGrpSpPr>
        <p:grpSpPr>
          <a:xfrm>
            <a:off x="2307104" y="1368187"/>
            <a:ext cx="7214625" cy="2617632"/>
            <a:chOff x="1066825" y="2007752"/>
            <a:chExt cx="7214625" cy="261763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1DFB438-885D-403F-A1C9-35EB9ADD1064}"/>
                </a:ext>
              </a:extLst>
            </p:cNvPr>
            <p:cNvSpPr/>
            <p:nvPr/>
          </p:nvSpPr>
          <p:spPr>
            <a:xfrm>
              <a:off x="1066825" y="2381155"/>
              <a:ext cx="1367516" cy="55282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6017" tIns="48009" rIns="96017" bIns="480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9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Hello World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E55C0E7-79B8-490E-B24A-18DE7A28ABFF}"/>
                </a:ext>
              </a:extLst>
            </p:cNvPr>
            <p:cNvSpPr/>
            <p:nvPr/>
          </p:nvSpPr>
          <p:spPr>
            <a:xfrm>
              <a:off x="1066830" y="3079461"/>
              <a:ext cx="1367515" cy="55282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6017" tIns="48009" rIns="96017" bIns="480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9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Hallo Welt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A0A9AC6-E584-493B-96B2-2D26AC786029}"/>
                </a:ext>
              </a:extLst>
            </p:cNvPr>
            <p:cNvSpPr/>
            <p:nvPr/>
          </p:nvSpPr>
          <p:spPr>
            <a:xfrm>
              <a:off x="3142652" y="2099892"/>
              <a:ext cx="1214906" cy="804991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6017" tIns="48009" rIns="96017" bIns="480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9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Teacher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9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DE046A6-3B07-438F-B7A8-D528F07F8878}"/>
                </a:ext>
              </a:extLst>
            </p:cNvPr>
            <p:cNvSpPr/>
            <p:nvPr/>
          </p:nvSpPr>
          <p:spPr>
            <a:xfrm>
              <a:off x="3142656" y="3525602"/>
              <a:ext cx="1214905" cy="804991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6017" tIns="48009" rIns="96017" bIns="480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9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Student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9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061EA19-279E-4AD3-8D89-F742AF3B17C7}"/>
                </a:ext>
              </a:extLst>
            </p:cNvPr>
            <p:cNvSpPr/>
            <p:nvPr/>
          </p:nvSpPr>
          <p:spPr>
            <a:xfrm>
              <a:off x="4755019" y="2264772"/>
              <a:ext cx="1367515" cy="4752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6017" tIns="48009" rIns="96017" bIns="480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9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0.8 -0.2 0.3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39F64BD-2EEE-4A9D-A578-45FD7096052D}"/>
                </a:ext>
              </a:extLst>
            </p:cNvPr>
            <p:cNvSpPr/>
            <p:nvPr/>
          </p:nvSpPr>
          <p:spPr>
            <a:xfrm>
              <a:off x="4723497" y="3304953"/>
              <a:ext cx="1367515" cy="4752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6017" tIns="48009" rIns="96017" bIns="480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9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0.7 -0.1 0.3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5C4E7DB-2DA3-4DF8-AF0C-CAAF70173FCE}"/>
                </a:ext>
              </a:extLst>
            </p:cNvPr>
            <p:cNvSpPr/>
            <p:nvPr/>
          </p:nvSpPr>
          <p:spPr>
            <a:xfrm>
              <a:off x="4723497" y="3871210"/>
              <a:ext cx="1367515" cy="4752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6017" tIns="48009" rIns="96017" bIns="480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9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0.9 -0.2 0.4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71E3A73-6535-4638-8C91-F5D40DBAB2A7}"/>
                </a:ext>
              </a:extLst>
            </p:cNvPr>
            <p:cNvSpPr/>
            <p:nvPr/>
          </p:nvSpPr>
          <p:spPr>
            <a:xfrm>
              <a:off x="6030395" y="2720610"/>
              <a:ext cx="1367515" cy="47523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6017" tIns="48009" rIns="96017" bIns="480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9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MSE-Loss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E6C5B9-898F-4664-B155-7F0F6A1737AF}"/>
                </a:ext>
              </a:extLst>
            </p:cNvPr>
            <p:cNvSpPr/>
            <p:nvPr/>
          </p:nvSpPr>
          <p:spPr>
            <a:xfrm>
              <a:off x="6913935" y="3352886"/>
              <a:ext cx="1367515" cy="4752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6017" tIns="48009" rIns="96017" bIns="480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9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MSE-Loss</a:t>
              </a:r>
            </a:p>
          </p:txBody>
        </p: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8CBE35A3-C83C-46CA-8E2A-E8F402EC182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4345" y="2502386"/>
              <a:ext cx="708311" cy="155182"/>
            </a:xfrm>
            <a:prstGeom prst="bentConnector3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Verbinder: gewinkelt 14">
              <a:extLst>
                <a:ext uri="{FF2B5EF4-FFF2-40B4-BE49-F238E27FC236}">
                  <a16:creationId xmlns:a16="http://schemas.microsoft.com/office/drawing/2014/main" id="{4FCE3F68-EC45-4D37-B636-92037424D8F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06958" y="3044500"/>
              <a:ext cx="1119690" cy="351691"/>
            </a:xfrm>
            <a:prstGeom prst="bentConnector3">
              <a:avLst>
                <a:gd name="adj1" fmla="val 10025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DCCA808A-E6E8-4631-B82F-FCDF34476A51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4357562" y="3542566"/>
              <a:ext cx="365935" cy="67798"/>
            </a:xfrm>
            <a:prstGeom prst="bentConnector3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C38F5F8B-6B58-445B-A5E0-C95CC5639FB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357562" y="3934344"/>
              <a:ext cx="365935" cy="174483"/>
            </a:xfrm>
            <a:prstGeom prst="bentConnector3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DF39949B-B7C6-4E3B-8677-A4C2978E3393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357562" y="2502386"/>
              <a:ext cx="397457" cy="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3F758A9-7EC1-4042-BCCE-F170129B1B3B}"/>
                </a:ext>
              </a:extLst>
            </p:cNvPr>
            <p:cNvCxnSpPr>
              <a:stCxn id="10" idx="3"/>
              <a:endCxn id="12" idx="2"/>
            </p:cNvCxnSpPr>
            <p:nvPr/>
          </p:nvCxnSpPr>
          <p:spPr>
            <a:xfrm flipV="1">
              <a:off x="6091010" y="3195847"/>
              <a:ext cx="623141" cy="346725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E21DE83D-C636-4216-891F-0BA2032A0535}"/>
                </a:ext>
              </a:extLst>
            </p:cNvPr>
            <p:cNvCxnSpPr>
              <a:stCxn id="9" idx="3"/>
              <a:endCxn id="12" idx="0"/>
            </p:cNvCxnSpPr>
            <p:nvPr/>
          </p:nvCxnSpPr>
          <p:spPr>
            <a:xfrm>
              <a:off x="6122534" y="2502386"/>
              <a:ext cx="591619" cy="218218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F175B913-A6FC-4D04-B5E1-1980B730347F}"/>
                </a:ext>
              </a:extLst>
            </p:cNvPr>
            <p:cNvCxnSpPr>
              <a:stCxn id="9" idx="3"/>
              <a:endCxn id="13" idx="0"/>
            </p:cNvCxnSpPr>
            <p:nvPr/>
          </p:nvCxnSpPr>
          <p:spPr>
            <a:xfrm>
              <a:off x="6122534" y="2502388"/>
              <a:ext cx="1475159" cy="850494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" name="Verbinder: gewinkelt 21">
              <a:extLst>
                <a:ext uri="{FF2B5EF4-FFF2-40B4-BE49-F238E27FC236}">
                  <a16:creationId xmlns:a16="http://schemas.microsoft.com/office/drawing/2014/main" id="{EF117A07-89BA-4EBD-B00B-C61C9920F28A}"/>
                </a:ext>
              </a:extLst>
            </p:cNvPr>
            <p:cNvCxnSpPr>
              <a:stCxn id="11" idx="3"/>
              <a:endCxn id="13" idx="2"/>
            </p:cNvCxnSpPr>
            <p:nvPr/>
          </p:nvCxnSpPr>
          <p:spPr>
            <a:xfrm flipV="1">
              <a:off x="6091012" y="3828119"/>
              <a:ext cx="1506681" cy="280706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62F5BBF-9214-40ED-AF7F-9F8F8629CABD}"/>
                </a:ext>
              </a:extLst>
            </p:cNvPr>
            <p:cNvSpPr txBox="1"/>
            <p:nvPr/>
          </p:nvSpPr>
          <p:spPr>
            <a:xfrm>
              <a:off x="4553221" y="2007752"/>
              <a:ext cx="1762021" cy="26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103" i="1" dirty="0">
                  <a:solidFill>
                    <a:prstClr val="black"/>
                  </a:solidFill>
                  <a:latin typeface="Calibri" panose="020F0502020204030204"/>
                </a:rPr>
                <a:t>Teacher EN sentence vector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4E6B43C-6579-408F-88DA-522AA949CA75}"/>
                </a:ext>
              </a:extLst>
            </p:cNvPr>
            <p:cNvSpPr txBox="1"/>
            <p:nvPr/>
          </p:nvSpPr>
          <p:spPr>
            <a:xfrm>
              <a:off x="4567765" y="3047933"/>
              <a:ext cx="1750800" cy="26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103" i="1" dirty="0">
                  <a:solidFill>
                    <a:prstClr val="black"/>
                  </a:solidFill>
                  <a:latin typeface="Calibri" panose="020F0502020204030204"/>
                </a:rPr>
                <a:t>Student EN </a:t>
              </a:r>
              <a:r>
                <a:rPr lang="en-AU" sz="1103" i="1" dirty="0">
                  <a:solidFill>
                    <a:prstClr val="black"/>
                  </a:solidFill>
                  <a:latin typeface="Calibri" panose="020F0502020204030204"/>
                </a:rPr>
                <a:t>sentence</a:t>
              </a:r>
              <a:r>
                <a:rPr lang="de-DE" sz="1103" i="1" dirty="0">
                  <a:solidFill>
                    <a:prstClr val="black"/>
                  </a:solidFill>
                  <a:latin typeface="Calibri" panose="020F0502020204030204"/>
                </a:rPr>
                <a:t> vector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7AE660F-8394-43A4-8B65-0EADEB67F163}"/>
                </a:ext>
              </a:extLst>
            </p:cNvPr>
            <p:cNvSpPr txBox="1"/>
            <p:nvPr/>
          </p:nvSpPr>
          <p:spPr>
            <a:xfrm>
              <a:off x="4528432" y="4363325"/>
              <a:ext cx="1745991" cy="26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103" i="1" dirty="0">
                  <a:solidFill>
                    <a:prstClr val="black"/>
                  </a:solidFill>
                  <a:latin typeface="Calibri" panose="020F0502020204030204"/>
                </a:rPr>
                <a:t>Student DE sentence vector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27EB5C7-61A3-42C2-A6EE-6ECE65DF4815}"/>
                </a:ext>
              </a:extLst>
            </p:cNvPr>
            <p:cNvSpPr txBox="1"/>
            <p:nvPr/>
          </p:nvSpPr>
          <p:spPr>
            <a:xfrm>
              <a:off x="1141443" y="2883198"/>
              <a:ext cx="1402948" cy="262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103" i="1" dirty="0">
                  <a:solidFill>
                    <a:prstClr val="black"/>
                  </a:solidFill>
                  <a:latin typeface="Calibri" panose="020F0502020204030204"/>
                </a:rPr>
                <a:t>Parallel Data (EN-DE)</a:t>
              </a:r>
            </a:p>
          </p:txBody>
        </p:sp>
        <p:cxnSp>
          <p:nvCxnSpPr>
            <p:cNvPr id="27" name="Verbinder: gewinkelt 26">
              <a:extLst>
                <a:ext uri="{FF2B5EF4-FFF2-40B4-BE49-F238E27FC236}">
                  <a16:creationId xmlns:a16="http://schemas.microsoft.com/office/drawing/2014/main" id="{C66B2420-BEE5-466B-82E2-BF07DDD47A4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434345" y="3355874"/>
              <a:ext cx="708304" cy="665711"/>
            </a:xfrm>
            <a:prstGeom prst="bentConnector3">
              <a:avLst>
                <a:gd name="adj1" fmla="val 367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nhaltsplatzhalter 3">
                <a:extLst>
                  <a:ext uri="{FF2B5EF4-FFF2-40B4-BE49-F238E27FC236}">
                    <a16:creationId xmlns:a16="http://schemas.microsoft.com/office/drawing/2014/main" id="{23475B84-E1A5-415B-A2A7-7AE12BB07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042" y="4080090"/>
                <a:ext cx="10011856" cy="2142069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dirty="0"/>
                  <a:t>Given:</a:t>
                </a:r>
              </a:p>
              <a:p>
                <a:pPr lvl="1"/>
                <a:r>
                  <a:rPr lang="de-DE" dirty="0"/>
                  <a:t>Teacher </a:t>
                </a:r>
                <a:r>
                  <a:rPr lang="de-DE" dirty="0" err="1"/>
                  <a:t>sentence</a:t>
                </a:r>
                <a:r>
                  <a:rPr lang="de-DE" dirty="0"/>
                  <a:t> </a:t>
                </a:r>
                <a:r>
                  <a:rPr lang="de-DE" dirty="0" err="1"/>
                  <a:t>embedding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T (e.g. SBERT </a:t>
                </a:r>
                <a:r>
                  <a:rPr lang="de-DE" dirty="0" err="1"/>
                  <a:t>trained</a:t>
                </a:r>
                <a:r>
                  <a:rPr lang="de-DE" dirty="0"/>
                  <a:t> on English STS)</a:t>
                </a:r>
              </a:p>
              <a:p>
                <a:pPr lvl="1"/>
                <a:r>
                  <a:rPr lang="de-DE" dirty="0"/>
                  <a:t>Parallel </a:t>
                </a:r>
                <a:r>
                  <a:rPr lang="de-DE" dirty="0" err="1"/>
                  <a:t>sentence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de-DE" dirty="0"/>
              </a:p>
              <a:p>
                <a:pPr lvl="1"/>
                <a:r>
                  <a:rPr lang="en-US" dirty="0"/>
                  <a:t>Student model S with multilingual vocabulary (e.g. XLM-R + Mean Pooling)	</a:t>
                </a:r>
              </a:p>
              <a:p>
                <a:r>
                  <a:rPr lang="en-US" dirty="0"/>
                  <a:t>Train student S such that: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Inhaltsplatzhalter 3">
                <a:extLst>
                  <a:ext uri="{FF2B5EF4-FFF2-40B4-BE49-F238E27FC236}">
                    <a16:creationId xmlns:a16="http://schemas.microsoft.com/office/drawing/2014/main" id="{23475B84-E1A5-415B-A2A7-7AE12BB07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042" y="4080090"/>
                <a:ext cx="10011856" cy="2142069"/>
              </a:xfrm>
              <a:blipFill>
                <a:blip r:embed="rId2"/>
                <a:stretch>
                  <a:fillRect l="-913" t="-4261" b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906DA773-8F7D-46E8-B393-778301AD5D51}"/>
                  </a:ext>
                </a:extLst>
              </p:cNvPr>
              <p:cNvSpPr txBox="1"/>
              <p:nvPr/>
            </p:nvSpPr>
            <p:spPr>
              <a:xfrm>
                <a:off x="2396766" y="6123305"/>
                <a:ext cx="2816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906DA773-8F7D-46E8-B393-778301AD5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66" y="6123305"/>
                <a:ext cx="281654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C0E846B-94D6-4327-AB0C-8E4C4B9772A2}"/>
                  </a:ext>
                </a:extLst>
              </p:cNvPr>
              <p:cNvSpPr txBox="1"/>
              <p:nvPr/>
            </p:nvSpPr>
            <p:spPr>
              <a:xfrm>
                <a:off x="5597905" y="6123305"/>
                <a:ext cx="2816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C0E846B-94D6-4327-AB0C-8E4C4B97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05" y="6123305"/>
                <a:ext cx="281654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C5BC3020-30AD-4AB7-8261-24A320D2CD49}"/>
              </a:ext>
            </a:extLst>
          </p:cNvPr>
          <p:cNvSpPr txBox="1"/>
          <p:nvPr/>
        </p:nvSpPr>
        <p:spPr>
          <a:xfrm>
            <a:off x="8879298" y="6426555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https://arxiv.org/abs/2004.09813</a:t>
            </a:r>
          </a:p>
        </p:txBody>
      </p:sp>
    </p:spTree>
    <p:extLst>
      <p:ext uri="{BB962C8B-B14F-4D97-AF65-F5344CB8AC3E}">
        <p14:creationId xmlns:p14="http://schemas.microsoft.com/office/powerpoint/2010/main" val="72091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DB00-0C4C-4D3D-9C11-789ACE1F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436"/>
            <a:ext cx="10515600" cy="1325563"/>
          </a:xfrm>
        </p:spPr>
        <p:txBody>
          <a:bodyPr/>
          <a:lstStyle/>
          <a:p>
            <a:r>
              <a:rPr lang="en-US" dirty="0"/>
              <a:t>Dense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D8C02-BC72-4897-BF9E-CAE4E62D5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6502"/>
                <a:ext cx="10515600" cy="4980461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Formally: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𝑇𝑒𝑥𝑡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i="1" dirty="0">
                    <a:ea typeface="Cambria Math" panose="02040503050406030204" pitchFamily="18" charset="0"/>
                  </a:rPr>
                  <a:t>n</a:t>
                </a:r>
                <a:r>
                  <a:rPr lang="de-DE" dirty="0">
                    <a:ea typeface="Cambria Math" panose="02040503050406030204" pitchFamily="18" charset="0"/>
                  </a:rPr>
                  <a:t> dimensional </a:t>
                </a:r>
                <a:r>
                  <a:rPr lang="de-DE" dirty="0" err="1">
                    <a:ea typeface="Cambria Math" panose="02040503050406030204" pitchFamily="18" charset="0"/>
                  </a:rPr>
                  <a:t>representation</a:t>
                </a:r>
                <a:r>
                  <a:rPr lang="de-DE" dirty="0">
                    <a:ea typeface="Cambria Math" panose="02040503050406030204" pitchFamily="18" charset="0"/>
                  </a:rPr>
                  <a:t> (</a:t>
                </a:r>
                <a:r>
                  <a:rPr lang="de-DE" dirty="0" err="1">
                    <a:ea typeface="Cambria Math" panose="02040503050406030204" pitchFamily="18" charset="0"/>
                  </a:rPr>
                  <a:t>embedding</a:t>
                </a:r>
                <a:r>
                  <a:rPr lang="de-DE" dirty="0">
                    <a:ea typeface="Cambria Math" panose="02040503050406030204" pitchFamily="18" charset="0"/>
                  </a:rPr>
                  <a:t>)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Find function  </a:t>
                </a:r>
                <a:r>
                  <a:rPr lang="en-US" i="1" dirty="0"/>
                  <a:t>f </a:t>
                </a:r>
                <a:r>
                  <a:rPr lang="en-US" dirty="0"/>
                  <a:t>such that semantically similar text is close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D8C02-BC72-4897-BF9E-CAE4E62D5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6502"/>
                <a:ext cx="10515600" cy="4980461"/>
              </a:xfrm>
              <a:blipFill>
                <a:blip r:embed="rId3"/>
                <a:stretch>
                  <a:fillRect l="-1043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6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75EA7-FE7A-427F-9162-D82187E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Multilingual Semantic Similarity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B17F0A-A9E2-44A1-890C-D2E9F271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4996"/>
            <a:ext cx="10515600" cy="17119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Training on English-only insufficient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LASER &amp; </a:t>
            </a:r>
            <a:r>
              <a:rPr lang="en-US" dirty="0" err="1"/>
              <a:t>LaBSE</a:t>
            </a:r>
            <a:r>
              <a:rPr lang="en-US" dirty="0"/>
              <a:t> perform badly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16C2C9-1C04-4918-9644-37008E36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42" y="1201561"/>
            <a:ext cx="8532440" cy="29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01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4FDA35-4088-4FA4-8046-9AC4E625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Bitext</a:t>
            </a:r>
            <a:r>
              <a:rPr lang="de-DE" dirty="0"/>
              <a:t> Mining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C8AFD6-5673-4170-862B-4E6070F8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1208"/>
            <a:ext cx="9577389" cy="1080542"/>
          </a:xfrm>
        </p:spPr>
        <p:txBody>
          <a:bodyPr>
            <a:normAutofit fontScale="92500" lnSpcReduction="20000"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de-DE" dirty="0"/>
              <a:t>LASER &amp; </a:t>
            </a:r>
            <a:r>
              <a:rPr lang="de-DE" dirty="0" err="1"/>
              <a:t>LaBSE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mUSE</a:t>
            </a:r>
            <a:r>
              <a:rPr lang="de-DE" dirty="0"/>
              <a:t> &amp; Knowledge </a:t>
            </a:r>
            <a:r>
              <a:rPr lang="de-DE" dirty="0" err="1"/>
              <a:t>Distillation</a:t>
            </a:r>
            <a:endParaRPr lang="de-DE" dirty="0"/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mUSE</a:t>
            </a:r>
            <a:r>
              <a:rPr lang="de-DE" dirty="0"/>
              <a:t> &amp; KD: </a:t>
            </a:r>
            <a:r>
              <a:rPr lang="de-DE" dirty="0" err="1"/>
              <a:t>They</a:t>
            </a:r>
            <a:r>
              <a:rPr lang="de-DE" dirty="0"/>
              <a:t> find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translations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12A339-CA99-42D7-A826-DE0E82D7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86" y="1683305"/>
            <a:ext cx="6611641" cy="3236168"/>
          </a:xfrm>
          <a:prstGeom prst="rect">
            <a:avLst/>
          </a:prstGeom>
        </p:spPr>
      </p:pic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210FB38F-9091-42A5-8611-70570E940884}"/>
              </a:ext>
            </a:extLst>
          </p:cNvPr>
          <p:cNvSpPr txBox="1">
            <a:spLocks/>
          </p:cNvSpPr>
          <p:nvPr/>
        </p:nvSpPr>
        <p:spPr bwMode="auto">
          <a:xfrm>
            <a:off x="838200" y="1078632"/>
            <a:ext cx="87553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57188" indent="-357188"/>
            <a:r>
              <a:rPr lang="de-DE" sz="2600" kern="0" dirty="0"/>
              <a:t>Given </a:t>
            </a:r>
            <a:r>
              <a:rPr lang="de-DE" sz="2600" kern="0" dirty="0" err="1"/>
              <a:t>two</a:t>
            </a:r>
            <a:r>
              <a:rPr lang="de-DE" sz="2600" kern="0" dirty="0"/>
              <a:t> </a:t>
            </a:r>
            <a:r>
              <a:rPr lang="de-DE" sz="2600" kern="0" dirty="0" err="1"/>
              <a:t>corpora</a:t>
            </a:r>
            <a:r>
              <a:rPr lang="de-DE" sz="2600" kern="0" dirty="0"/>
              <a:t>: Find parallel (</a:t>
            </a:r>
            <a:r>
              <a:rPr lang="de-DE" sz="2600" kern="0" dirty="0" err="1"/>
              <a:t>translated</a:t>
            </a:r>
            <a:r>
              <a:rPr lang="de-DE" sz="2600" kern="0" dirty="0"/>
              <a:t>) </a:t>
            </a:r>
            <a:r>
              <a:rPr lang="de-DE" sz="2600" kern="0" dirty="0" err="1"/>
              <a:t>sentences</a:t>
            </a:r>
            <a:endParaRPr 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3955881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16078-4CBF-4E1E-86A9-E90CB72A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Efficiency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7B9333-3BF9-49B3-9C99-69FB55CC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25" y="3598774"/>
            <a:ext cx="4870524" cy="27767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8D5A13-4C07-4D93-8CF4-4ACB61AB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549" y="1534856"/>
            <a:ext cx="64579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44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6CDCC87-852F-4EB6-885E-7406BFAF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Knowledge </a:t>
            </a:r>
            <a:r>
              <a:rPr lang="de-DE" dirty="0" err="1"/>
              <a:t>Distillation</a:t>
            </a:r>
            <a:r>
              <a:rPr lang="de-DE" dirty="0"/>
              <a:t> vs. Training on Target Language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7E5CF6-A65D-475C-AE17-C78A57C9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844824"/>
            <a:ext cx="6286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62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A877C-E3C6-414E-910A-6B81C877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Bias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A4893-34A9-423C-9B50-67EABFB5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999" y="2918298"/>
            <a:ext cx="6994187" cy="3258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Preference of certain language combinations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Language bias impacts performance negatively on multilingual pools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LASER and </a:t>
            </a:r>
            <a:r>
              <a:rPr lang="en-US" dirty="0" err="1"/>
              <a:t>LaBSE</a:t>
            </a:r>
            <a:r>
              <a:rPr lang="en-US" dirty="0"/>
              <a:t> with strong language bias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39C382-7859-44C2-B5D4-81A08DCF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35780"/>
            <a:ext cx="3521413" cy="351684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61B6EF3-9A0E-4143-97FC-56B4083B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531" y="1235780"/>
            <a:ext cx="7215124" cy="13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F03FA-55A1-4266-AD23-1199CA0A0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Augmented SBERT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52FD3E-AC4B-4FAC-B156-56BE1717A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Nils Reimers</a:t>
            </a:r>
          </a:p>
          <a:p>
            <a:r>
              <a:rPr lang="en-US" dirty="0"/>
              <a:t>www.SBERT.net</a:t>
            </a:r>
          </a:p>
        </p:txBody>
      </p:sp>
    </p:spTree>
    <p:extLst>
      <p:ext uri="{BB962C8B-B14F-4D97-AF65-F5344CB8AC3E}">
        <p14:creationId xmlns:p14="http://schemas.microsoft.com/office/powerpoint/2010/main" val="3017801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D6A5-E6E3-4636-B94D-B55DB975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148454"/>
            <a:ext cx="10515600" cy="1325563"/>
          </a:xfrm>
        </p:spPr>
        <p:txBody>
          <a:bodyPr/>
          <a:lstStyle/>
          <a:p>
            <a:r>
              <a:rPr lang="en-US" dirty="0"/>
              <a:t>Bi- vs Cross-Encoders – Data Efficiency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1E3AAF-E1B2-470B-8043-AFE09FA3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596" y="1661190"/>
            <a:ext cx="4942462" cy="43736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0FD99C1-3521-4580-858C-E609920CE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60" y="2698358"/>
            <a:ext cx="2632760" cy="27150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61FF7D3-E59F-4A9E-8EAC-05FE94ABA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485" y="3628530"/>
            <a:ext cx="2472578" cy="1583009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4F95C33-9DD6-4336-81F3-482C1E59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112" y="6432363"/>
            <a:ext cx="3460258" cy="515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Image: https://arxiv.org/abs/2010.08240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1648F08-B891-4286-9C10-432D089F66D8}"/>
              </a:ext>
            </a:extLst>
          </p:cNvPr>
          <p:cNvSpPr txBox="1">
            <a:spLocks/>
          </p:cNvSpPr>
          <p:nvPr/>
        </p:nvSpPr>
        <p:spPr>
          <a:xfrm>
            <a:off x="750565" y="1776761"/>
            <a:ext cx="26637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Bi-Encoder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62A6B94-4F9C-4957-B2EA-CDB59E349876}"/>
              </a:ext>
            </a:extLst>
          </p:cNvPr>
          <p:cNvSpPr txBox="1">
            <a:spLocks/>
          </p:cNvSpPr>
          <p:nvPr/>
        </p:nvSpPr>
        <p:spPr>
          <a:xfrm>
            <a:off x="3080590" y="1825377"/>
            <a:ext cx="35014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Cross-Encoder</a:t>
            </a:r>
          </a:p>
        </p:txBody>
      </p:sp>
    </p:spTree>
    <p:extLst>
      <p:ext uri="{BB962C8B-B14F-4D97-AF65-F5344CB8AC3E}">
        <p14:creationId xmlns:p14="http://schemas.microsoft.com/office/powerpoint/2010/main" val="26638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2B20-78B7-44FC-B8FC-3BD4E62E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SBERT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43D286-7770-4142-BCD0-600403EC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0" y="965571"/>
            <a:ext cx="4514850" cy="57245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C5CA9C-7966-4260-AA55-7A7A0695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0" y="6432363"/>
            <a:ext cx="8660860" cy="515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Nandan Thakur, Nils Reimers, Johannes </a:t>
            </a:r>
            <a:r>
              <a:rPr lang="en-US" sz="1200" dirty="0" err="1"/>
              <a:t>Daxenberger</a:t>
            </a:r>
            <a:r>
              <a:rPr lang="en-US" sz="1200" dirty="0"/>
              <a:t>, Iryna </a:t>
            </a:r>
            <a:r>
              <a:rPr lang="en-US" sz="1200" dirty="0" err="1"/>
              <a:t>Gurevych</a:t>
            </a:r>
            <a:r>
              <a:rPr lang="en-US" sz="1200" dirty="0"/>
              <a:t>. Augmented SBERT: Data Augmentation Method for Improving Bi-Encoders for Pairwise Sentence Scoring Tasks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127D40-B784-4C4F-988E-5DB99A251F6A}"/>
              </a:ext>
            </a:extLst>
          </p:cNvPr>
          <p:cNvSpPr txBox="1"/>
          <p:nvPr/>
        </p:nvSpPr>
        <p:spPr>
          <a:xfrm>
            <a:off x="5565742" y="1918881"/>
            <a:ext cx="6106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Train Cross-Encoder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Sample new sentence pairs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Label pairs with Cross-Encoder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Train Bi-Encoder</a:t>
            </a:r>
          </a:p>
        </p:txBody>
      </p:sp>
    </p:spTree>
    <p:extLst>
      <p:ext uri="{BB962C8B-B14F-4D97-AF65-F5344CB8AC3E}">
        <p14:creationId xmlns:p14="http://schemas.microsoft.com/office/powerpoint/2010/main" val="4257041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FE470-BFD5-4405-865B-CDCD2048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745" y="1347788"/>
            <a:ext cx="6344055" cy="4829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Random sampling yields mainly pairs with low similarity: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BM25 sampling &amp; Semantic Search yields best results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8CAA98-6BF9-4E70-9B6B-0B317EEA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7" y="900113"/>
            <a:ext cx="4514850" cy="57245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2C71685-6C5C-4D80-9F91-68D3EDD4D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93" y="2233206"/>
            <a:ext cx="5515558" cy="279599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3C88DD-9015-4370-A9CB-7D833935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SBERT - Sampling</a:t>
            </a:r>
          </a:p>
        </p:txBody>
      </p:sp>
    </p:spTree>
    <p:extLst>
      <p:ext uri="{BB962C8B-B14F-4D97-AF65-F5344CB8AC3E}">
        <p14:creationId xmlns:p14="http://schemas.microsoft.com/office/powerpoint/2010/main" val="2276199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36BDF-252B-4937-B44B-7729A858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SBERT – In-Domain Results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D2D7F06-65D8-4DD0-94D7-B83FDB31D256}"/>
              </a:ext>
            </a:extLst>
          </p:cNvPr>
          <p:cNvSpPr txBox="1">
            <a:spLocks/>
          </p:cNvSpPr>
          <p:nvPr/>
        </p:nvSpPr>
        <p:spPr>
          <a:xfrm>
            <a:off x="3696510" y="6432363"/>
            <a:ext cx="8660860" cy="51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Nandan Thakur, Nils Reimers, Johannes </a:t>
            </a:r>
            <a:r>
              <a:rPr lang="en-US" sz="1200" dirty="0" err="1"/>
              <a:t>Daxenberger</a:t>
            </a:r>
            <a:r>
              <a:rPr lang="en-US" sz="1200" dirty="0"/>
              <a:t>, Iryna </a:t>
            </a:r>
            <a:r>
              <a:rPr lang="en-US" sz="1200" dirty="0" err="1"/>
              <a:t>Gurevych</a:t>
            </a:r>
            <a:r>
              <a:rPr lang="en-US" sz="1200" dirty="0"/>
              <a:t>. Augmented SBERT: Data Augmentation Method for Improving Bi-Encoders for Pairwise Sentence Scoring Tasks, NAACL 2021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89BD9A8E-A05E-4F4F-98D2-2DE4C685E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92294"/>
              </p:ext>
            </p:extLst>
          </p:nvPr>
        </p:nvGraphicFramePr>
        <p:xfrm>
          <a:off x="838199" y="1789708"/>
          <a:ext cx="105156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0022">
                  <a:extLst>
                    <a:ext uri="{9D8B030D-6E8A-4147-A177-3AD203B41FA5}">
                      <a16:colId xmlns:a16="http://schemas.microsoft.com/office/drawing/2014/main" val="1294007180"/>
                    </a:ext>
                  </a:extLst>
                </a:gridCol>
                <a:gridCol w="1766218">
                  <a:extLst>
                    <a:ext uri="{9D8B030D-6E8A-4147-A177-3AD203B41FA5}">
                      <a16:colId xmlns:a16="http://schemas.microsoft.com/office/drawing/2014/main" val="10541607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06399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090810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19337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Spanish-STS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Argument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Duplicate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Paraphrase Identification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26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 (Cross-Encoder)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4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SBERT (Bi-Encoder)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8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AugSBERT</a:t>
                      </a:r>
                      <a:r>
                        <a:rPr lang="en-US" dirty="0"/>
                        <a:t> (Bi-Encoder)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8623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FE6C8991-B447-4AFD-8993-93C6862A5D0D}"/>
              </a:ext>
            </a:extLst>
          </p:cNvPr>
          <p:cNvSpPr txBox="1"/>
          <p:nvPr/>
        </p:nvSpPr>
        <p:spPr>
          <a:xfrm>
            <a:off x="2955181" y="4464115"/>
            <a:ext cx="673535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In-domain improvement up to 6.7 points</a:t>
            </a:r>
          </a:p>
        </p:txBody>
      </p:sp>
    </p:spTree>
    <p:extLst>
      <p:ext uri="{BB962C8B-B14F-4D97-AF65-F5344CB8AC3E}">
        <p14:creationId xmlns:p14="http://schemas.microsoft.com/office/powerpoint/2010/main" val="71286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341E4-E330-4B58-9D63-378FCA1D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semantically similar mean?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FFA50-A5B5-4580-B3D1-1FD87AF6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function  </a:t>
            </a:r>
            <a:r>
              <a:rPr lang="en-US" i="1" dirty="0"/>
              <a:t>f </a:t>
            </a:r>
            <a:r>
              <a:rPr lang="en-US" dirty="0"/>
              <a:t>such that </a:t>
            </a:r>
            <a:r>
              <a:rPr lang="en-US" b="1" dirty="0"/>
              <a:t>semantically similar </a:t>
            </a:r>
            <a:r>
              <a:rPr lang="en-US" dirty="0"/>
              <a:t>text is close</a:t>
            </a:r>
          </a:p>
          <a:p>
            <a:r>
              <a:rPr lang="en-US" dirty="0"/>
              <a:t>There cannot be </a:t>
            </a:r>
            <a:r>
              <a:rPr lang="en-US" b="1" i="1" dirty="0"/>
              <a:t>universal</a:t>
            </a:r>
            <a:r>
              <a:rPr lang="en-US" i="1" dirty="0"/>
              <a:t> text representations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275F480-923D-4A86-AC2C-CFA7A24DC6F7}"/>
              </a:ext>
            </a:extLst>
          </p:cNvPr>
          <p:cNvSpPr/>
          <p:nvPr/>
        </p:nvSpPr>
        <p:spPr>
          <a:xfrm>
            <a:off x="6882124" y="3328143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2ACECC-4114-406E-B332-CBBFFC2C0205}"/>
              </a:ext>
            </a:extLst>
          </p:cNvPr>
          <p:cNvSpPr/>
          <p:nvPr/>
        </p:nvSpPr>
        <p:spPr>
          <a:xfrm>
            <a:off x="5018321" y="331747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E73602-D77E-4D2C-8B51-52C998022314}"/>
              </a:ext>
            </a:extLst>
          </p:cNvPr>
          <p:cNvSpPr txBox="1"/>
          <p:nvPr/>
        </p:nvSpPr>
        <p:spPr>
          <a:xfrm>
            <a:off x="1924504" y="3134233"/>
            <a:ext cx="3016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Nuclear energy is safe!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A154B2-ED0F-4096-9AA2-2A7B16C2B90A}"/>
              </a:ext>
            </a:extLst>
          </p:cNvPr>
          <p:cNvSpPr txBox="1"/>
          <p:nvPr/>
        </p:nvSpPr>
        <p:spPr>
          <a:xfrm>
            <a:off x="7004607" y="3152553"/>
            <a:ext cx="3931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Nuclear energy is dangerous!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1C92A9-ADDE-4105-BC90-DC68435F59BF}"/>
              </a:ext>
            </a:extLst>
          </p:cNvPr>
          <p:cNvCxnSpPr>
            <a:cxnSpLocks/>
          </p:cNvCxnSpPr>
          <p:nvPr/>
        </p:nvCxnSpPr>
        <p:spPr>
          <a:xfrm>
            <a:off x="5225357" y="3372338"/>
            <a:ext cx="1607902" cy="10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23E7285-1C0C-449B-A5ED-953A20180069}"/>
              </a:ext>
            </a:extLst>
          </p:cNvPr>
          <p:cNvSpPr txBox="1"/>
          <p:nvPr/>
        </p:nvSpPr>
        <p:spPr>
          <a:xfrm>
            <a:off x="1023257" y="4752763"/>
            <a:ext cx="9913324" cy="1583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r>
              <a:rPr lang="en-US" sz="2800" b="1" dirty="0"/>
              <a:t>              </a:t>
            </a:r>
            <a:endParaRPr lang="en-US" sz="2800" dirty="0"/>
          </a:p>
        </p:txBody>
      </p:sp>
      <p:pic>
        <p:nvPicPr>
          <p:cNvPr id="1026" name="Picture 2" descr="Cartoon, Icon, Glühbirne, Symbol">
            <a:extLst>
              <a:ext uri="{FF2B5EF4-FFF2-40B4-BE49-F238E27FC236}">
                <a16:creationId xmlns:a16="http://schemas.microsoft.com/office/drawing/2014/main" id="{E6E07844-4DB3-4027-B214-DEBF68FC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2999" y="4823162"/>
            <a:ext cx="1251722" cy="13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36A1B19-1AE7-435B-B792-6B0F095C32DC}"/>
              </a:ext>
            </a:extLst>
          </p:cNvPr>
          <p:cNvSpPr txBox="1"/>
          <p:nvPr/>
        </p:nvSpPr>
        <p:spPr>
          <a:xfrm>
            <a:off x="2666864" y="5252063"/>
            <a:ext cx="7192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Semantically similar </a:t>
            </a:r>
            <a:r>
              <a:rPr lang="en-US" sz="3200" dirty="0"/>
              <a:t>depends on the task!</a:t>
            </a:r>
          </a:p>
        </p:txBody>
      </p:sp>
    </p:spTree>
    <p:extLst>
      <p:ext uri="{BB962C8B-B14F-4D97-AF65-F5344CB8AC3E}">
        <p14:creationId xmlns:p14="http://schemas.microsoft.com/office/powerpoint/2010/main" val="3254110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03274-3A46-4AE0-8B6A-09E0E5EE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SBERT – Cross-Domain</a:t>
            </a:r>
          </a:p>
        </p:txBody>
      </p:sp>
      <p:graphicFrame>
        <p:nvGraphicFramePr>
          <p:cNvPr id="4" name="Tabelle 6">
            <a:extLst>
              <a:ext uri="{FF2B5EF4-FFF2-40B4-BE49-F238E27FC236}">
                <a16:creationId xmlns:a16="http://schemas.microsoft.com/office/drawing/2014/main" id="{90B1F606-7F0E-4C96-A0B1-5CBC0140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59071"/>
              </p:ext>
            </p:extLst>
          </p:nvPr>
        </p:nvGraphicFramePr>
        <p:xfrm>
          <a:off x="3086304" y="3915598"/>
          <a:ext cx="63093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0022">
                  <a:extLst>
                    <a:ext uri="{9D8B030D-6E8A-4147-A177-3AD203B41FA5}">
                      <a16:colId xmlns:a16="http://schemas.microsoft.com/office/drawing/2014/main" val="1294007180"/>
                    </a:ext>
                  </a:extLst>
                </a:gridCol>
                <a:gridCol w="1766218">
                  <a:extLst>
                    <a:ext uri="{9D8B030D-6E8A-4147-A177-3AD203B41FA5}">
                      <a16:colId xmlns:a16="http://schemas.microsoft.com/office/drawing/2014/main" val="10541607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06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Eval-Dataset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SBERT (Quora)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AugSBERT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26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AskUbuntu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4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8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SuperUser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27464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CE8FFAD8-2C01-4837-9726-162591A5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1" y="984985"/>
            <a:ext cx="5367806" cy="268037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225D88E-0638-45FF-ADA2-911ECCE16911}"/>
              </a:ext>
            </a:extLst>
          </p:cNvPr>
          <p:cNvSpPr txBox="1"/>
          <p:nvPr/>
        </p:nvSpPr>
        <p:spPr>
          <a:xfrm>
            <a:off x="5829847" y="1401259"/>
            <a:ext cx="5792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Labeled training data on source domain only (Quora)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Evaluation on specialized domains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5842DF-6584-4F77-8843-51CEC00DFC22}"/>
              </a:ext>
            </a:extLst>
          </p:cNvPr>
          <p:cNvSpPr txBox="1"/>
          <p:nvPr/>
        </p:nvSpPr>
        <p:spPr>
          <a:xfrm>
            <a:off x="2823768" y="5612404"/>
            <a:ext cx="673535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Cross-domain improvement up to 37 points</a:t>
            </a:r>
          </a:p>
        </p:txBody>
      </p:sp>
    </p:spTree>
    <p:extLst>
      <p:ext uri="{BB962C8B-B14F-4D97-AF65-F5344CB8AC3E}">
        <p14:creationId xmlns:p14="http://schemas.microsoft.com/office/powerpoint/2010/main" val="1265235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F03FA-55A1-4266-AD23-1199CA0A0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Embedding Methods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52FD3E-AC4B-4FAC-B156-56BE1717A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Nils Reimers</a:t>
            </a:r>
          </a:p>
          <a:p>
            <a:r>
              <a:rPr lang="en-US" dirty="0"/>
              <a:t>www.SBERT.net</a:t>
            </a:r>
          </a:p>
        </p:txBody>
      </p:sp>
    </p:spTree>
    <p:extLst>
      <p:ext uri="{BB962C8B-B14F-4D97-AF65-F5344CB8AC3E}">
        <p14:creationId xmlns:p14="http://schemas.microsoft.com/office/powerpoint/2010/main" val="1022727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4364A-E87E-4483-920A-C5B9CCEB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Language Model (MLM)</a:t>
            </a:r>
          </a:p>
        </p:txBody>
      </p:sp>
      <p:pic>
        <p:nvPicPr>
          <p:cNvPr id="4098" name="Picture 2" descr="MLM working">
            <a:extLst>
              <a:ext uri="{FF2B5EF4-FFF2-40B4-BE49-F238E27FC236}">
                <a16:creationId xmlns:a16="http://schemas.microsoft.com/office/drawing/2014/main" id="{14169854-5A0C-4062-8139-8C56A564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476375"/>
            <a:ext cx="75533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13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B5177-60F0-4B38-9CDB-4D0CB418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SimCSE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DF0B7B-D688-4078-9131-08288CB23C5B}"/>
              </a:ext>
            </a:extLst>
          </p:cNvPr>
          <p:cNvSpPr txBox="1"/>
          <p:nvPr/>
        </p:nvSpPr>
        <p:spPr>
          <a:xfrm>
            <a:off x="8714232" y="6400800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https://arxiv.org/abs/2104.08821</a:t>
            </a:r>
          </a:p>
        </p:txBody>
      </p:sp>
      <p:pic>
        <p:nvPicPr>
          <p:cNvPr id="2050" name="Picture 2" descr="SimCSE working">
            <a:extLst>
              <a:ext uri="{FF2B5EF4-FFF2-40B4-BE49-F238E27FC236}">
                <a16:creationId xmlns:a16="http://schemas.microsoft.com/office/drawing/2014/main" id="{9B809383-1859-4716-8E88-F8E5F44B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3802"/>
            <a:ext cx="51720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77A755B-9609-498F-8B7A-E9D4A119A449}"/>
              </a:ext>
            </a:extLst>
          </p:cNvPr>
          <p:cNvSpPr txBox="1"/>
          <p:nvPr/>
        </p:nvSpPr>
        <p:spPr>
          <a:xfrm>
            <a:off x="6300216" y="1545336"/>
            <a:ext cx="492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Usage of </a:t>
            </a:r>
            <a:r>
              <a:rPr lang="en-US" dirty="0" err="1"/>
              <a:t>MultipleNegativeRankingLoss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Input pairs:</a:t>
            </a:r>
            <a:br>
              <a:rPr lang="en-US" dirty="0"/>
            </a:br>
            <a:r>
              <a:rPr lang="en-US" dirty="0"/>
              <a:t>  (sent1, sent1)</a:t>
            </a:r>
            <a:br>
              <a:rPr lang="en-US" dirty="0"/>
            </a:br>
            <a:r>
              <a:rPr lang="en-US" dirty="0"/>
              <a:t>  (sent2, sent2)</a:t>
            </a:r>
            <a:br>
              <a:rPr lang="en-US" dirty="0"/>
            </a:br>
            <a:r>
              <a:rPr lang="en-US" dirty="0"/>
              <a:t>  ….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Due to dropout: slightly different embeddings for f(sent1) and f(sent1)</a:t>
            </a:r>
          </a:p>
        </p:txBody>
      </p:sp>
    </p:spTree>
    <p:extLst>
      <p:ext uri="{BB962C8B-B14F-4D97-AF65-F5344CB8AC3E}">
        <p14:creationId xmlns:p14="http://schemas.microsoft.com/office/powerpoint/2010/main" val="2792239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2AD78-30B2-49C7-9CF3-9D04DA3E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Contrastive Tension (CT)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CAB58-66CF-4F06-B74D-6A327A01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875" y="1347788"/>
            <a:ext cx="5130925" cy="4829175"/>
          </a:xfrm>
        </p:spPr>
        <p:txBody>
          <a:bodyPr/>
          <a:lstStyle/>
          <a:p>
            <a:r>
              <a:rPr lang="en-US" dirty="0"/>
              <a:t>Initialize with two identical models</a:t>
            </a:r>
          </a:p>
          <a:p>
            <a:r>
              <a:rPr lang="en-US" dirty="0"/>
              <a:t>Pass pairs with identical and with different sentences</a:t>
            </a:r>
          </a:p>
          <a:p>
            <a:endParaRPr lang="en-US" dirty="0"/>
          </a:p>
          <a:p>
            <a:r>
              <a:rPr lang="en-US" dirty="0"/>
              <a:t>Maximize dot-score for identical sentences</a:t>
            </a:r>
          </a:p>
          <a:p>
            <a:endParaRPr lang="en-US" dirty="0"/>
          </a:p>
          <a:p>
            <a:r>
              <a:rPr lang="en-US" dirty="0"/>
              <a:t>Minimize dot-score for different sentences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E43469-EAC8-489A-9F19-7C2748D34EAA}"/>
              </a:ext>
            </a:extLst>
          </p:cNvPr>
          <p:cNvSpPr txBox="1"/>
          <p:nvPr/>
        </p:nvSpPr>
        <p:spPr>
          <a:xfrm>
            <a:off x="7220712" y="6327648"/>
            <a:ext cx="485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https://openreview.net/pdf?id=Ov_sMNau-PF</a:t>
            </a:r>
          </a:p>
        </p:txBody>
      </p:sp>
      <p:pic>
        <p:nvPicPr>
          <p:cNvPr id="3074" name="Picture 2" descr="CT working">
            <a:extLst>
              <a:ext uri="{FF2B5EF4-FFF2-40B4-BE49-F238E27FC236}">
                <a16:creationId xmlns:a16="http://schemas.microsoft.com/office/drawing/2014/main" id="{EF8BFB8A-39F2-4399-9ECB-2A5880552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2" y="2094643"/>
            <a:ext cx="50577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48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1E708-8B4A-4475-9DCB-07CF5AB4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TSDAE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7536A6A-9BBA-4E50-BF72-9372E56A4CD7}"/>
              </a:ext>
            </a:extLst>
          </p:cNvPr>
          <p:cNvSpPr/>
          <p:nvPr/>
        </p:nvSpPr>
        <p:spPr>
          <a:xfrm>
            <a:off x="176062" y="3755768"/>
            <a:ext cx="4953000" cy="82731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BERT Encoder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21F5497-05EF-4983-B3B2-C6BF4E26B762}"/>
              </a:ext>
            </a:extLst>
          </p:cNvPr>
          <p:cNvSpPr/>
          <p:nvPr/>
        </p:nvSpPr>
        <p:spPr>
          <a:xfrm>
            <a:off x="176062" y="2023919"/>
            <a:ext cx="4953000" cy="82731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BERT Decoder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7A9497-6099-4D6F-83D6-914B325B6AFB}"/>
              </a:ext>
            </a:extLst>
          </p:cNvPr>
          <p:cNvSpPr txBox="1"/>
          <p:nvPr/>
        </p:nvSpPr>
        <p:spPr>
          <a:xfrm>
            <a:off x="1857729" y="4942312"/>
            <a:ext cx="158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with noise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5CCBFC-47E1-4813-93C9-4810F78F5E47}"/>
              </a:ext>
            </a:extLst>
          </p:cNvPr>
          <p:cNvSpPr txBox="1"/>
          <p:nvPr/>
        </p:nvSpPr>
        <p:spPr>
          <a:xfrm>
            <a:off x="1697428" y="1435460"/>
            <a:ext cx="191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without noise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202BC4A3-A825-48B7-93FE-8B88C0BD4034}"/>
              </a:ext>
            </a:extLst>
          </p:cNvPr>
          <p:cNvSpPr/>
          <p:nvPr/>
        </p:nvSpPr>
        <p:spPr>
          <a:xfrm>
            <a:off x="1928662" y="3133752"/>
            <a:ext cx="1447800" cy="339498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Pooling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4BDBDF7-9B26-468A-BA2F-60570A93BBFA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652562" y="4583083"/>
            <a:ext cx="0" cy="359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8C265AF-0B17-4A32-8FD3-E7E045CB8A61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2652562" y="3473250"/>
            <a:ext cx="0" cy="282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7AE10D1-1615-4835-8142-76D61C8267E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52562" y="2851234"/>
            <a:ext cx="0" cy="282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BAEE1E3-CA19-405B-A55F-3548CBDEAD8A}"/>
              </a:ext>
            </a:extLst>
          </p:cNvPr>
          <p:cNvCxnSpPr>
            <a:cxnSpLocks/>
          </p:cNvCxnSpPr>
          <p:nvPr/>
        </p:nvCxnSpPr>
        <p:spPr>
          <a:xfrm flipV="1">
            <a:off x="2625347" y="1741401"/>
            <a:ext cx="0" cy="282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029BCA2-F145-44A3-B31F-DB9F26F19358}"/>
              </a:ext>
            </a:extLst>
          </p:cNvPr>
          <p:cNvSpPr txBox="1"/>
          <p:nvPr/>
        </p:nvSpPr>
        <p:spPr>
          <a:xfrm>
            <a:off x="5504688" y="1194760"/>
            <a:ext cx="6309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Delete randomly words in the text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Pass through the encoder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Apply pooling to get fixed-sized text embedding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Decoder must reconstruct text without noise from this text embedding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6715A6-E8F0-4EDB-B786-868E9D3E9700}"/>
              </a:ext>
            </a:extLst>
          </p:cNvPr>
          <p:cNvSpPr txBox="1"/>
          <p:nvPr/>
        </p:nvSpPr>
        <p:spPr>
          <a:xfrm>
            <a:off x="8430046" y="6336792"/>
            <a:ext cx="331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https://arxiv.org/abs/2104.06979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35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B964E-3079-4D93-ABF9-DD6C7EE9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the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78945-6F5D-45A6-8BDF-92FF14EA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788"/>
            <a:ext cx="11085576" cy="4829175"/>
          </a:xfrm>
        </p:spPr>
        <p:txBody>
          <a:bodyPr/>
          <a:lstStyle/>
          <a:p>
            <a:r>
              <a:rPr lang="en-US" dirty="0"/>
              <a:t>So far unsupervised methods evaluated on STS data</a:t>
            </a:r>
          </a:p>
          <a:p>
            <a:endParaRPr lang="en-US" dirty="0"/>
          </a:p>
          <a:p>
            <a:r>
              <a:rPr lang="en-US" dirty="0"/>
              <a:t>Extremely bad way to evaluate unsupervised methods on STS datasets</a:t>
            </a:r>
          </a:p>
          <a:p>
            <a:pPr lvl="1"/>
            <a:r>
              <a:rPr lang="en-US" dirty="0"/>
              <a:t>Performance has near zero correlation to performance on real-world task</a:t>
            </a:r>
          </a:p>
          <a:p>
            <a:pPr lvl="1"/>
            <a:r>
              <a:rPr lang="en-US" dirty="0"/>
              <a:t>Simple sentences without domain specific knowledge</a:t>
            </a:r>
          </a:p>
          <a:p>
            <a:pPr lvl="1"/>
            <a:r>
              <a:rPr lang="en-US" dirty="0"/>
              <a:t>Unrealistic label distribution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TSDAE: Evaluation on domain specific datasets</a:t>
            </a:r>
          </a:p>
          <a:p>
            <a:pPr lvl="1"/>
            <a:r>
              <a:rPr lang="en-US" dirty="0" err="1"/>
              <a:t>AskUbuntu</a:t>
            </a:r>
            <a:r>
              <a:rPr lang="en-US" dirty="0"/>
              <a:t>, </a:t>
            </a:r>
            <a:r>
              <a:rPr lang="en-US" dirty="0" err="1"/>
              <a:t>StackExchange</a:t>
            </a:r>
            <a:r>
              <a:rPr lang="en-US" dirty="0"/>
              <a:t>, Twitter, Scientific Publications</a:t>
            </a:r>
          </a:p>
        </p:txBody>
      </p:sp>
    </p:spTree>
    <p:extLst>
      <p:ext uri="{BB962C8B-B14F-4D97-AF65-F5344CB8AC3E}">
        <p14:creationId xmlns:p14="http://schemas.microsoft.com/office/powerpoint/2010/main" val="3166563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F2F0A-13C7-4577-A646-630D9284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7F7D9C4-8847-4DC5-9AAB-4FE48DDDE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72802"/>
              </p:ext>
            </p:extLst>
          </p:nvPr>
        </p:nvGraphicFramePr>
        <p:xfrm>
          <a:off x="2150872" y="1783080"/>
          <a:ext cx="8128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54217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033181"/>
                    </a:ext>
                  </a:extLst>
                </a:gridCol>
              </a:tblGrid>
              <a:tr h="285834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Avg. over 4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9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TSDAE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0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SimCSE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9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Out-of-the-box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SBERT on </a:t>
                      </a:r>
                      <a:r>
                        <a:rPr lang="en-US" dirty="0" err="1"/>
                        <a:t>NLI+STSb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55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493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66382-99A4-459D-9F33-D4C866EA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are unsupervised methods?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A5409D4-6398-46B2-881B-15755920E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795843"/>
              </p:ext>
            </p:extLst>
          </p:nvPr>
        </p:nvGraphicFramePr>
        <p:xfrm>
          <a:off x="835149" y="1104964"/>
          <a:ext cx="10515597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3">
                  <a:extLst>
                    <a:ext uri="{9D8B030D-6E8A-4147-A177-3AD203B41FA5}">
                      <a16:colId xmlns:a16="http://schemas.microsoft.com/office/drawing/2014/main" val="3262269247"/>
                    </a:ext>
                  </a:extLst>
                </a:gridCol>
                <a:gridCol w="1728216">
                  <a:extLst>
                    <a:ext uri="{9D8B030D-6E8A-4147-A177-3AD203B41FA5}">
                      <a16:colId xmlns:a16="http://schemas.microsoft.com/office/drawing/2014/main" val="2935784547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349035059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1630284330"/>
                    </a:ext>
                  </a:extLst>
                </a:gridCol>
                <a:gridCol w="1667250">
                  <a:extLst>
                    <a:ext uri="{9D8B030D-6E8A-4147-A177-3AD203B41FA5}">
                      <a16:colId xmlns:a16="http://schemas.microsoft.com/office/drawing/2014/main" val="44589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AskUbuntu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Twitter Paraphrases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StackExchange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SciDocs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40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Unsupervised in-domain</a:t>
                      </a:r>
                      <a:br>
                        <a:rPr lang="en-US" dirty="0"/>
                      </a:br>
                      <a:r>
                        <a:rPr lang="en-US" dirty="0"/>
                        <a:t>TSDAE on </a:t>
                      </a:r>
                      <a:r>
                        <a:rPr lang="en-US" dirty="0" err="1"/>
                        <a:t>bert</a:t>
                      </a:r>
                      <a:r>
                        <a:rPr lang="en-US" dirty="0"/>
                        <a:t>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Supervised out-of-domain </a:t>
                      </a:r>
                      <a:br>
                        <a:rPr lang="en-US" dirty="0"/>
                      </a:br>
                      <a:r>
                        <a:rPr lang="en-US" dirty="0" err="1"/>
                        <a:t>mpnet</a:t>
                      </a:r>
                      <a:r>
                        <a:rPr lang="en-US" dirty="0"/>
                        <a:t> + NLI + </a:t>
                      </a:r>
                      <a:r>
                        <a:rPr lang="en-US" dirty="0" err="1"/>
                        <a:t>STSb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Supervised out-of-domain</a:t>
                      </a:r>
                      <a:br>
                        <a:rPr lang="en-US" dirty="0"/>
                      </a:br>
                      <a:r>
                        <a:rPr lang="en-US" dirty="0" err="1"/>
                        <a:t>distilbert</a:t>
                      </a:r>
                      <a:r>
                        <a:rPr lang="en-US" dirty="0"/>
                        <a:t> + MS MARCO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87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5536C580-11EC-4D78-90C1-16EB32257843}"/>
              </a:ext>
            </a:extLst>
          </p:cNvPr>
          <p:cNvSpPr txBox="1"/>
          <p:nvPr/>
        </p:nvSpPr>
        <p:spPr>
          <a:xfrm>
            <a:off x="835149" y="3888624"/>
            <a:ext cx="1034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Supervised pre-trained models hard to beat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Diversity of pre-training dataset critical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Large, diverse dataset =&gt; great results across tasks</a:t>
            </a:r>
          </a:p>
        </p:txBody>
      </p:sp>
    </p:spTree>
    <p:extLst>
      <p:ext uri="{BB962C8B-B14F-4D97-AF65-F5344CB8AC3E}">
        <p14:creationId xmlns:p14="http://schemas.microsoft.com/office/powerpoint/2010/main" val="1736213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0CA1C-9150-4D91-B45C-031E58D4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Method for Pre-Training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BF5F4-9158-4915-82E0-894EF557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716" y="1545336"/>
            <a:ext cx="5088636" cy="4636008"/>
          </a:xfrm>
        </p:spPr>
        <p:txBody>
          <a:bodyPr>
            <a:normAutofit/>
          </a:bodyPr>
          <a:lstStyle/>
          <a:p>
            <a:r>
              <a:rPr lang="en-US" dirty="0"/>
              <a:t>Train unsupervised on large corpus from your domain</a:t>
            </a:r>
          </a:p>
          <a:p>
            <a:r>
              <a:rPr lang="en-US" dirty="0"/>
              <a:t>Train supervised with some labels from your domain</a:t>
            </a:r>
          </a:p>
          <a:p>
            <a:endParaRPr lang="en-US" dirty="0"/>
          </a:p>
          <a:p>
            <a:r>
              <a:rPr lang="en-US" dirty="0" err="1"/>
              <a:t>SimCSE</a:t>
            </a:r>
            <a:r>
              <a:rPr lang="en-US" dirty="0"/>
              <a:t> / CT: Not helpful</a:t>
            </a:r>
          </a:p>
          <a:p>
            <a:endParaRPr lang="en-US" dirty="0"/>
          </a:p>
          <a:p>
            <a:r>
              <a:rPr lang="en-US" dirty="0"/>
              <a:t>TSDAE / MLM: Big improvement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C265A0-7419-4F1A-BFC4-9E1CAF6F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6" y="1247711"/>
            <a:ext cx="4680206" cy="41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341E4-E330-4B58-9D63-378FCA1D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semantically similar mean?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FFA50-A5B5-4580-B3D1-1FD87AF6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function  </a:t>
            </a:r>
            <a:r>
              <a:rPr lang="en-US" i="1" dirty="0"/>
              <a:t>f </a:t>
            </a:r>
            <a:r>
              <a:rPr lang="en-US" dirty="0"/>
              <a:t>such that </a:t>
            </a:r>
            <a:r>
              <a:rPr lang="en-US" b="1" dirty="0"/>
              <a:t>semantically similar </a:t>
            </a:r>
            <a:r>
              <a:rPr lang="en-US" dirty="0"/>
              <a:t>text is close</a:t>
            </a:r>
          </a:p>
          <a:p>
            <a:r>
              <a:rPr lang="en-US" dirty="0"/>
              <a:t>There cannot be </a:t>
            </a:r>
            <a:r>
              <a:rPr lang="en-US" b="1" i="1" dirty="0"/>
              <a:t>universal</a:t>
            </a:r>
            <a:r>
              <a:rPr lang="en-US" i="1" dirty="0"/>
              <a:t> text representations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275F480-923D-4A86-AC2C-CFA7A24DC6F7}"/>
              </a:ext>
            </a:extLst>
          </p:cNvPr>
          <p:cNvSpPr/>
          <p:nvPr/>
        </p:nvSpPr>
        <p:spPr>
          <a:xfrm>
            <a:off x="5617691" y="3519681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2ACECC-4114-406E-B332-CBBFFC2C0205}"/>
              </a:ext>
            </a:extLst>
          </p:cNvPr>
          <p:cNvSpPr/>
          <p:nvPr/>
        </p:nvSpPr>
        <p:spPr>
          <a:xfrm>
            <a:off x="5204391" y="404129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5AEF8B1-7E9B-4242-B22F-384D4DF47B55}"/>
              </a:ext>
            </a:extLst>
          </p:cNvPr>
          <p:cNvSpPr/>
          <p:nvPr/>
        </p:nvSpPr>
        <p:spPr>
          <a:xfrm>
            <a:off x="6210146" y="404129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E73602-D77E-4D2C-8B51-52C998022314}"/>
              </a:ext>
            </a:extLst>
          </p:cNvPr>
          <p:cNvSpPr txBox="1"/>
          <p:nvPr/>
        </p:nvSpPr>
        <p:spPr>
          <a:xfrm>
            <a:off x="4084963" y="3030580"/>
            <a:ext cx="3451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S1: Heidi Klum is pregnant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9A31E7-6AC5-4DE0-89F9-91291592E721}"/>
              </a:ext>
            </a:extLst>
          </p:cNvPr>
          <p:cNvSpPr txBox="1"/>
          <p:nvPr/>
        </p:nvSpPr>
        <p:spPr>
          <a:xfrm>
            <a:off x="6197304" y="4096160"/>
            <a:ext cx="416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S3: Naomi Campbell is pregnant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A154B2-ED0F-4096-9AA2-2A7B16C2B90A}"/>
              </a:ext>
            </a:extLst>
          </p:cNvPr>
          <p:cNvSpPr txBox="1"/>
          <p:nvPr/>
        </p:nvSpPr>
        <p:spPr>
          <a:xfrm>
            <a:off x="2086612" y="4096160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S2: Heidi Klum is a model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1C92A9-ADDE-4105-BC90-DC68435F59BF}"/>
              </a:ext>
            </a:extLst>
          </p:cNvPr>
          <p:cNvCxnSpPr/>
          <p:nvPr/>
        </p:nvCxnSpPr>
        <p:spPr>
          <a:xfrm flipV="1">
            <a:off x="5314117" y="3648295"/>
            <a:ext cx="256188" cy="342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8B63750-7E09-4243-9C04-1F7E8BB8F732}"/>
              </a:ext>
            </a:extLst>
          </p:cNvPr>
          <p:cNvCxnSpPr>
            <a:cxnSpLocks/>
          </p:cNvCxnSpPr>
          <p:nvPr/>
        </p:nvCxnSpPr>
        <p:spPr>
          <a:xfrm flipH="1" flipV="1">
            <a:off x="5805861" y="3648295"/>
            <a:ext cx="391443" cy="338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719D08C-AED8-4DB1-B3D7-22D2EE2E3987}"/>
              </a:ext>
            </a:extLst>
          </p:cNvPr>
          <p:cNvSpPr txBox="1"/>
          <p:nvPr/>
        </p:nvSpPr>
        <p:spPr>
          <a:xfrm>
            <a:off x="1023257" y="4752763"/>
            <a:ext cx="9913324" cy="1583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r>
              <a:rPr lang="en-US" sz="2800" b="1" dirty="0"/>
              <a:t>              </a:t>
            </a:r>
            <a:endParaRPr lang="en-US" sz="2800" dirty="0"/>
          </a:p>
        </p:txBody>
      </p:sp>
      <p:pic>
        <p:nvPicPr>
          <p:cNvPr id="15" name="Picture 2" descr="Cartoon, Icon, Glühbirne, Symbol">
            <a:extLst>
              <a:ext uri="{FF2B5EF4-FFF2-40B4-BE49-F238E27FC236}">
                <a16:creationId xmlns:a16="http://schemas.microsoft.com/office/drawing/2014/main" id="{4FFC6059-E8A9-4A0A-8B50-B465070D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2999" y="4823162"/>
            <a:ext cx="1251722" cy="13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D640523-2061-490F-8D1A-FB01E93BD038}"/>
              </a:ext>
            </a:extLst>
          </p:cNvPr>
          <p:cNvSpPr txBox="1"/>
          <p:nvPr/>
        </p:nvSpPr>
        <p:spPr>
          <a:xfrm>
            <a:off x="2666864" y="5252063"/>
            <a:ext cx="7192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Semantically similar </a:t>
            </a:r>
            <a:r>
              <a:rPr lang="en-US" sz="3200" dirty="0"/>
              <a:t>depends on the task!</a:t>
            </a:r>
          </a:p>
        </p:txBody>
      </p:sp>
    </p:spTree>
    <p:extLst>
      <p:ext uri="{BB962C8B-B14F-4D97-AF65-F5344CB8AC3E}">
        <p14:creationId xmlns:p14="http://schemas.microsoft.com/office/powerpoint/2010/main" val="51466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82F1F-B10B-419E-ACC1-B94E3C7A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Adaptation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3232E5A-FC17-42A3-A13E-C1638FE46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83763"/>
              </p:ext>
            </p:extLst>
          </p:nvPr>
        </p:nvGraphicFramePr>
        <p:xfrm>
          <a:off x="838200" y="1783080"/>
          <a:ext cx="10308336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7084">
                  <a:extLst>
                    <a:ext uri="{9D8B030D-6E8A-4147-A177-3AD203B41FA5}">
                      <a16:colId xmlns:a16="http://schemas.microsoft.com/office/drawing/2014/main" val="3115421754"/>
                    </a:ext>
                  </a:extLst>
                </a:gridCol>
                <a:gridCol w="2577084">
                  <a:extLst>
                    <a:ext uri="{9D8B030D-6E8A-4147-A177-3AD203B41FA5}">
                      <a16:colId xmlns:a16="http://schemas.microsoft.com/office/drawing/2014/main" val="254033181"/>
                    </a:ext>
                  </a:extLst>
                </a:gridCol>
                <a:gridCol w="2577084">
                  <a:extLst>
                    <a:ext uri="{9D8B030D-6E8A-4147-A177-3AD203B41FA5}">
                      <a16:colId xmlns:a16="http://schemas.microsoft.com/office/drawing/2014/main" val="707265020"/>
                    </a:ext>
                  </a:extLst>
                </a:gridCol>
                <a:gridCol w="2577084">
                  <a:extLst>
                    <a:ext uri="{9D8B030D-6E8A-4147-A177-3AD203B41FA5}">
                      <a16:colId xmlns:a16="http://schemas.microsoft.com/office/drawing/2014/main" val="2993341733"/>
                    </a:ext>
                  </a:extLst>
                </a:gridCol>
              </a:tblGrid>
              <a:tr h="285834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NLI+STS </a:t>
                      </a:r>
                      <a:br>
                        <a:rPr lang="en-US" b="1" dirty="0"/>
                      </a:br>
                      <a:r>
                        <a:rPr lang="en-US" b="1" dirty="0"/>
                        <a:t>-&gt; 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Unsupervised </a:t>
                      </a:r>
                      <a:br>
                        <a:rPr lang="en-US" b="1" dirty="0"/>
                      </a:br>
                      <a:r>
                        <a:rPr lang="en-US" b="1" dirty="0"/>
                        <a:t>-&gt; NLI+STS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9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TSDAE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0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SimCSE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9896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6FB7071-FBE2-4354-A46C-11FE5F022DF7}"/>
              </a:ext>
            </a:extLst>
          </p:cNvPr>
          <p:cNvSpPr txBox="1"/>
          <p:nvPr/>
        </p:nvSpPr>
        <p:spPr>
          <a:xfrm>
            <a:off x="838200" y="4663440"/>
            <a:ext cx="10701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First train unsupervised on your domain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Then train supervised on available training data from other domains</a:t>
            </a:r>
          </a:p>
        </p:txBody>
      </p:sp>
    </p:spTree>
    <p:extLst>
      <p:ext uri="{BB962C8B-B14F-4D97-AF65-F5344CB8AC3E}">
        <p14:creationId xmlns:p14="http://schemas.microsoft.com/office/powerpoint/2010/main" val="3130608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193B0-C06A-4442-983E-9941762A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GenQ</a:t>
            </a:r>
            <a:r>
              <a:rPr lang="en-US" dirty="0"/>
              <a:t>: Synthetic Query Generation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D6CDA0-8EDF-49FD-9614-5F60A200EAF2}"/>
              </a:ext>
            </a:extLst>
          </p:cNvPr>
          <p:cNvSpPr/>
          <p:nvPr/>
        </p:nvSpPr>
        <p:spPr>
          <a:xfrm>
            <a:off x="4617156" y="1682814"/>
            <a:ext cx="1946930" cy="95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425F410-D07A-4D79-B736-9A4C89F45B12}"/>
              </a:ext>
            </a:extLst>
          </p:cNvPr>
          <p:cNvSpPr/>
          <p:nvPr/>
        </p:nvSpPr>
        <p:spPr>
          <a:xfrm>
            <a:off x="668867" y="1554932"/>
            <a:ext cx="2966156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“Python is a high-level programming language …”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2E44D3-EE22-4457-8D96-6A4E99E6D420}"/>
              </a:ext>
            </a:extLst>
          </p:cNvPr>
          <p:cNvSpPr/>
          <p:nvPr/>
        </p:nvSpPr>
        <p:spPr>
          <a:xfrm>
            <a:off x="7620001" y="2543387"/>
            <a:ext cx="2966156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“What is Python”</a:t>
            </a:r>
          </a:p>
        </p:txBody>
      </p: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86138D62-4DA9-4FAE-A7B5-4F205B3CDB9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25333" y="1848443"/>
            <a:ext cx="891823" cy="310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75ABA842-F8F0-4C22-8723-84322787586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564086" y="2159151"/>
            <a:ext cx="1055915" cy="6890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9F178145-4626-4D61-9016-7A2D71647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"/>
          <a:stretch/>
        </p:blipFill>
        <p:spPr>
          <a:xfrm>
            <a:off x="4912527" y="3354158"/>
            <a:ext cx="2261562" cy="2621912"/>
          </a:xfrm>
          <a:prstGeom prst="rect">
            <a:avLst/>
          </a:prstGeom>
        </p:spPr>
      </p:pic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208C73DA-4880-4084-A9F8-B19929539448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733209" y="1583268"/>
            <a:ext cx="1598057" cy="2760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1590DAAA-499C-4CFD-84F1-BF80B1CB1ED9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360053" y="2019563"/>
            <a:ext cx="609602" cy="2876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BC7F6A56-7BE9-4397-9A2A-DC61BE1BA030}"/>
              </a:ext>
            </a:extLst>
          </p:cNvPr>
          <p:cNvSpPr txBox="1"/>
          <p:nvPr/>
        </p:nvSpPr>
        <p:spPr>
          <a:xfrm>
            <a:off x="8129016" y="6436815"/>
            <a:ext cx="38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https://arxiv.org/abs/2104.08663</a:t>
            </a:r>
          </a:p>
        </p:txBody>
      </p:sp>
    </p:spTree>
    <p:extLst>
      <p:ext uri="{BB962C8B-B14F-4D97-AF65-F5344CB8AC3E}">
        <p14:creationId xmlns:p14="http://schemas.microsoft.com/office/powerpoint/2010/main" val="5882349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:a16="http://schemas.microsoft.com/office/drawing/2014/main" id="{A57665F4-9614-4B91-9E5B-F381603E4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r>
              <a:rPr lang="en-US" dirty="0"/>
              <a:t>https://github.com/UKPLab/beir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349CAB-648B-4508-9B92-D34CC66F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967" y="1764792"/>
            <a:ext cx="6322962" cy="257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45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CE11A-77BF-4E3B-B493-966C39E5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Search – BM25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C6A5935-7D76-4A24-98C6-683D3427BBB6}"/>
              </a:ext>
            </a:extLst>
          </p:cNvPr>
          <p:cNvGrpSpPr/>
          <p:nvPr/>
        </p:nvGrpSpPr>
        <p:grpSpPr>
          <a:xfrm>
            <a:off x="466345" y="1478656"/>
            <a:ext cx="4709022" cy="1569660"/>
            <a:chOff x="898696" y="3181981"/>
            <a:chExt cx="4148847" cy="1569660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C0DE6251-C12A-4BC9-9626-C610A1EF1AD1}"/>
                </a:ext>
              </a:extLst>
            </p:cNvPr>
            <p:cNvGrpSpPr/>
            <p:nvPr/>
          </p:nvGrpSpPr>
          <p:grpSpPr>
            <a:xfrm>
              <a:off x="1867711" y="3949431"/>
              <a:ext cx="2882033" cy="680611"/>
              <a:chOff x="1819072" y="4435813"/>
              <a:chExt cx="2882033" cy="680611"/>
            </a:xfrm>
          </p:grpSpPr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A1FE3CF-FF95-4903-B7BF-55A4E6F53AE3}"/>
                  </a:ext>
                </a:extLst>
              </p:cNvPr>
              <p:cNvSpPr txBox="1"/>
              <p:nvPr/>
            </p:nvSpPr>
            <p:spPr>
              <a:xfrm>
                <a:off x="1819072" y="4747092"/>
                <a:ext cx="614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D1F1C78-50A8-49DA-B24E-917036B03D51}"/>
                  </a:ext>
                </a:extLst>
              </p:cNvPr>
              <p:cNvSpPr txBox="1"/>
              <p:nvPr/>
            </p:nvSpPr>
            <p:spPr>
              <a:xfrm>
                <a:off x="3264231" y="4747092"/>
                <a:ext cx="487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are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2648951-33ED-4CDF-9B26-20230C254DD9}"/>
                  </a:ext>
                </a:extLst>
              </p:cNvPr>
              <p:cNvSpPr txBox="1"/>
              <p:nvPr/>
            </p:nvSpPr>
            <p:spPr>
              <a:xfrm>
                <a:off x="4171280" y="4747092"/>
                <a:ext cx="529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2D847361-8796-4EA3-8A12-77A386678EAB}"/>
                  </a:ext>
                </a:extLst>
              </p:cNvPr>
              <p:cNvCxnSpPr/>
              <p:nvPr/>
            </p:nvCxnSpPr>
            <p:spPr>
              <a:xfrm flipV="1">
                <a:off x="2126560" y="4435813"/>
                <a:ext cx="188623" cy="3988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7541CDC6-4239-437E-99F0-E277BB813F6D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V="1">
                <a:off x="3508144" y="4435814"/>
                <a:ext cx="47699" cy="31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E1CF6704-8871-4FAA-A866-CFC46E42CEBD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171281" y="4435814"/>
                <a:ext cx="264912" cy="31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4190EDD-B38F-437C-9F53-333FE097881F}"/>
                </a:ext>
              </a:extLst>
            </p:cNvPr>
            <p:cNvSpPr txBox="1"/>
            <p:nvPr/>
          </p:nvSpPr>
          <p:spPr>
            <a:xfrm>
              <a:off x="898696" y="3181981"/>
              <a:ext cx="41488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sz="2400" dirty="0"/>
                <a:t>How are you?</a:t>
              </a:r>
            </a:p>
            <a:p>
              <a:pPr lvl="1" algn="ctr"/>
              <a:r>
                <a:rPr lang="en-US" sz="2400" dirty="0"/>
                <a:t>[0, 0, 0.3, 0, 0, 0, 0.1, 0, 0.2, …]</a:t>
              </a:r>
            </a:p>
            <a:p>
              <a:endParaRPr lang="en-US" sz="2400" dirty="0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7AF6ACDE-1697-4588-9FF0-30AF47FC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38" y="3922514"/>
            <a:ext cx="5629275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B7D8045-4310-41A5-8F5E-AB70F4DD92A5}"/>
              </a:ext>
            </a:extLst>
          </p:cNvPr>
          <p:cNvSpPr txBox="1"/>
          <p:nvPr/>
        </p:nvSpPr>
        <p:spPr>
          <a:xfrm>
            <a:off x="7415784" y="6318504"/>
            <a:ext cx="469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: https://en.wikipedia.org/wiki/Okapi_BM25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D29ABA-7D32-4296-A174-9AED1C4E495E}"/>
              </a:ext>
            </a:extLst>
          </p:cNvPr>
          <p:cNvSpPr txBox="1"/>
          <p:nvPr/>
        </p:nvSpPr>
        <p:spPr>
          <a:xfrm>
            <a:off x="7178040" y="1357057"/>
            <a:ext cx="4547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Strong baseline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Advantages: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Fast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Small index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No training required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Disadvantages: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Lexical gap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Word order not preserved</a:t>
            </a:r>
          </a:p>
        </p:txBody>
      </p:sp>
    </p:spTree>
    <p:extLst>
      <p:ext uri="{BB962C8B-B14F-4D97-AF65-F5344CB8AC3E}">
        <p14:creationId xmlns:p14="http://schemas.microsoft.com/office/powerpoint/2010/main" val="2660618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5F42-2D70-4FB4-AA66-BCB012B4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Search – Dense Retrieval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954F437-E776-4E0B-8270-C61DD47EF3B0}"/>
              </a:ext>
            </a:extLst>
          </p:cNvPr>
          <p:cNvGrpSpPr/>
          <p:nvPr/>
        </p:nvGrpSpPr>
        <p:grpSpPr>
          <a:xfrm>
            <a:off x="1372913" y="1721039"/>
            <a:ext cx="3112218" cy="3562848"/>
            <a:chOff x="1372913" y="1721039"/>
            <a:chExt cx="3112218" cy="3562848"/>
          </a:xfrm>
        </p:grpSpPr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DB41E4E0-5EC9-434B-8783-BF51ED6B50F9}"/>
                </a:ext>
              </a:extLst>
            </p:cNvPr>
            <p:cNvCxnSpPr>
              <a:cxnSpLocks/>
            </p:cNvCxnSpPr>
            <p:nvPr/>
          </p:nvCxnSpPr>
          <p:spPr>
            <a:xfrm>
              <a:off x="1372913" y="2294291"/>
              <a:ext cx="0" cy="2564056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DC079AB0-02A8-41F3-B836-1ECB42C1E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2913" y="4858347"/>
              <a:ext cx="2721864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A4ADD5A-3F59-4F0C-9AAB-E7FF1E7F370B}"/>
                </a:ext>
              </a:extLst>
            </p:cNvPr>
            <p:cNvSpPr/>
            <p:nvPr/>
          </p:nvSpPr>
          <p:spPr>
            <a:xfrm>
              <a:off x="2009945" y="3290987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B88CAB2-BD47-41BD-8665-8990427FC7C0}"/>
                </a:ext>
              </a:extLst>
            </p:cNvPr>
            <p:cNvSpPr/>
            <p:nvPr/>
          </p:nvSpPr>
          <p:spPr>
            <a:xfrm>
              <a:off x="2162345" y="3443387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7C5FF9D-0280-4B99-814C-653937E25764}"/>
                </a:ext>
              </a:extLst>
            </p:cNvPr>
            <p:cNvSpPr/>
            <p:nvPr/>
          </p:nvSpPr>
          <p:spPr>
            <a:xfrm>
              <a:off x="2701839" y="3181261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5D664BC-18F2-4EA1-B345-ABCA11C23603}"/>
                </a:ext>
              </a:extLst>
            </p:cNvPr>
            <p:cNvSpPr/>
            <p:nvPr/>
          </p:nvSpPr>
          <p:spPr>
            <a:xfrm>
              <a:off x="2272071" y="3910078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FE39D53-F2DF-42F1-BA6B-DF6026939DF0}"/>
                </a:ext>
              </a:extLst>
            </p:cNvPr>
            <p:cNvSpPr/>
            <p:nvPr/>
          </p:nvSpPr>
          <p:spPr>
            <a:xfrm>
              <a:off x="3067601" y="4094481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D2B84B8-DE9F-4212-9227-9DE707040E15}"/>
                </a:ext>
              </a:extLst>
            </p:cNvPr>
            <p:cNvSpPr/>
            <p:nvPr/>
          </p:nvSpPr>
          <p:spPr>
            <a:xfrm>
              <a:off x="2735369" y="3550067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B8C422A-ED47-4144-8710-12C282512140}"/>
                </a:ext>
              </a:extLst>
            </p:cNvPr>
            <p:cNvSpPr/>
            <p:nvPr/>
          </p:nvSpPr>
          <p:spPr>
            <a:xfrm>
              <a:off x="3274863" y="3287941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9369D33-4289-4907-B40E-455E64ED9A50}"/>
                </a:ext>
              </a:extLst>
            </p:cNvPr>
            <p:cNvSpPr/>
            <p:nvPr/>
          </p:nvSpPr>
          <p:spPr>
            <a:xfrm>
              <a:off x="2845095" y="4016758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5FF80D0-1762-4F43-8FE2-E44889B40A2D}"/>
                </a:ext>
              </a:extLst>
            </p:cNvPr>
            <p:cNvSpPr/>
            <p:nvPr/>
          </p:nvSpPr>
          <p:spPr>
            <a:xfrm>
              <a:off x="2162345" y="2739299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79B4CFA-677F-4836-A928-3F1DB7C7397B}"/>
                </a:ext>
              </a:extLst>
            </p:cNvPr>
            <p:cNvSpPr/>
            <p:nvPr/>
          </p:nvSpPr>
          <p:spPr>
            <a:xfrm>
              <a:off x="2314745" y="2891699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2A5F401-E4EF-4164-956F-2F6F17276F7C}"/>
                </a:ext>
              </a:extLst>
            </p:cNvPr>
            <p:cNvSpPr/>
            <p:nvPr/>
          </p:nvSpPr>
          <p:spPr>
            <a:xfrm>
              <a:off x="3165137" y="2629573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2A6639C-F364-425A-9AF9-7FFDE4BF57E3}"/>
                </a:ext>
              </a:extLst>
            </p:cNvPr>
            <p:cNvSpPr/>
            <p:nvPr/>
          </p:nvSpPr>
          <p:spPr>
            <a:xfrm>
              <a:off x="2735369" y="2845979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D303F09-8BE4-45FD-BE51-42B4D2225055}"/>
                </a:ext>
              </a:extLst>
            </p:cNvPr>
            <p:cNvSpPr/>
            <p:nvPr/>
          </p:nvSpPr>
          <p:spPr>
            <a:xfrm>
              <a:off x="2887769" y="2998379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C08417E-B959-469A-B05D-A65323265285}"/>
                </a:ext>
              </a:extLst>
            </p:cNvPr>
            <p:cNvSpPr/>
            <p:nvPr/>
          </p:nvSpPr>
          <p:spPr>
            <a:xfrm>
              <a:off x="1778297" y="3498251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5C1ADE4-B8EA-4483-9BBA-D0C7175A77D0}"/>
                </a:ext>
              </a:extLst>
            </p:cNvPr>
            <p:cNvSpPr/>
            <p:nvPr/>
          </p:nvSpPr>
          <p:spPr>
            <a:xfrm>
              <a:off x="1930697" y="3650651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37F158F-86C6-4E15-B0F2-708A97A951E2}"/>
                </a:ext>
              </a:extLst>
            </p:cNvPr>
            <p:cNvSpPr/>
            <p:nvPr/>
          </p:nvSpPr>
          <p:spPr>
            <a:xfrm>
              <a:off x="2040423" y="4117342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B0A00E8-694C-4A2C-BEFB-6DA275FAA32A}"/>
                </a:ext>
              </a:extLst>
            </p:cNvPr>
            <p:cNvSpPr/>
            <p:nvPr/>
          </p:nvSpPr>
          <p:spPr>
            <a:xfrm>
              <a:off x="2909105" y="4356609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FA97D97-FD9A-4A29-A2A3-679552B6189C}"/>
                </a:ext>
              </a:extLst>
            </p:cNvPr>
            <p:cNvSpPr/>
            <p:nvPr/>
          </p:nvSpPr>
          <p:spPr>
            <a:xfrm>
              <a:off x="2576873" y="3812195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CC82FF3-7501-4261-A7E4-CD99E6F10FBB}"/>
                </a:ext>
              </a:extLst>
            </p:cNvPr>
            <p:cNvSpPr/>
            <p:nvPr/>
          </p:nvSpPr>
          <p:spPr>
            <a:xfrm>
              <a:off x="2686599" y="4278886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5283F32-F108-43F3-B91C-98E9AF25E645}"/>
                </a:ext>
              </a:extLst>
            </p:cNvPr>
            <p:cNvSpPr/>
            <p:nvPr/>
          </p:nvSpPr>
          <p:spPr>
            <a:xfrm>
              <a:off x="3344969" y="4077371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63F4FD0-4BF2-46B5-90A0-92E75A7CC2D0}"/>
                </a:ext>
              </a:extLst>
            </p:cNvPr>
            <p:cNvSpPr/>
            <p:nvPr/>
          </p:nvSpPr>
          <p:spPr>
            <a:xfrm>
              <a:off x="3497369" y="4229771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FBD5A63-C9DC-4565-A0BB-20C7D1F1DF71}"/>
                </a:ext>
              </a:extLst>
            </p:cNvPr>
            <p:cNvSpPr/>
            <p:nvPr/>
          </p:nvSpPr>
          <p:spPr>
            <a:xfrm>
              <a:off x="3427263" y="3668941"/>
              <a:ext cx="109726" cy="109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A274DFB4-06DA-494F-AC36-A13F05A319BD}"/>
                </a:ext>
              </a:extLst>
            </p:cNvPr>
            <p:cNvSpPr/>
            <p:nvPr/>
          </p:nvSpPr>
          <p:spPr>
            <a:xfrm>
              <a:off x="3268763" y="2742347"/>
              <a:ext cx="109726" cy="10972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58975932-2718-4F31-9B2A-AC98747D1BB9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362420" y="2629404"/>
              <a:ext cx="439737" cy="1290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5D0BE00-0E45-46DA-B42D-465442EE77D2}"/>
                </a:ext>
              </a:extLst>
            </p:cNvPr>
            <p:cNvSpPr txBox="1"/>
            <p:nvPr/>
          </p:nvSpPr>
          <p:spPr>
            <a:xfrm>
              <a:off x="3786478" y="2424830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Query</a:t>
              </a:r>
              <a:endParaRPr lang="en-US" dirty="0"/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1008D7DD-794E-4F15-8894-2E4BB91A8BEF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3165137" y="2294291"/>
              <a:ext cx="54863" cy="335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3F386CC-5C19-484B-90C6-B2CDA0687BA4}"/>
                </a:ext>
              </a:extLst>
            </p:cNvPr>
            <p:cNvSpPr txBox="1"/>
            <p:nvPr/>
          </p:nvSpPr>
          <p:spPr>
            <a:xfrm>
              <a:off x="2670692" y="1721039"/>
              <a:ext cx="10547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/>
                <a:t>Relevant</a:t>
              </a:r>
            </a:p>
            <a:p>
              <a:pPr algn="ctr"/>
              <a:r>
                <a:rPr lang="de-DE" sz="1600" dirty="0"/>
                <a:t>Document</a:t>
              </a:r>
              <a:endParaRPr lang="en-US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24DA5FB-5666-4510-92EE-7E992724F848}"/>
                </a:ext>
              </a:extLst>
            </p:cNvPr>
            <p:cNvSpPr txBox="1"/>
            <p:nvPr/>
          </p:nvSpPr>
          <p:spPr>
            <a:xfrm>
              <a:off x="2435610" y="4914555"/>
              <a:ext cx="812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Search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1AB99595-C58F-44C7-B7F9-EB5983760920}"/>
              </a:ext>
            </a:extLst>
          </p:cNvPr>
          <p:cNvSpPr txBox="1"/>
          <p:nvPr/>
        </p:nvSpPr>
        <p:spPr>
          <a:xfrm>
            <a:off x="6693408" y="1357057"/>
            <a:ext cx="50322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Maps query &amp; docs to vector spaces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Advantages: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Fast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Overcomes lexical gap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Can deal with word order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Disadvantages: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Require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217008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1D821-C5EB-49ED-BA24-AEFA1A6B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Search- Re-Ranking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294C809-77FD-4833-873C-F7A88502F8AB}"/>
              </a:ext>
            </a:extLst>
          </p:cNvPr>
          <p:cNvGrpSpPr/>
          <p:nvPr/>
        </p:nvGrpSpPr>
        <p:grpSpPr>
          <a:xfrm>
            <a:off x="1947672" y="1096025"/>
            <a:ext cx="8644407" cy="2372454"/>
            <a:chOff x="1655064" y="2118205"/>
            <a:chExt cx="8644407" cy="2372454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C2C2600-48BB-4925-81CC-3597D8D7EA14}"/>
                </a:ext>
              </a:extLst>
            </p:cNvPr>
            <p:cNvSpPr txBox="1"/>
            <p:nvPr/>
          </p:nvSpPr>
          <p:spPr>
            <a:xfrm>
              <a:off x="1655064" y="3669868"/>
              <a:ext cx="16395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Search Query / </a:t>
              </a:r>
              <a:br>
                <a:rPr lang="en-US" dirty="0"/>
              </a:br>
              <a:r>
                <a:rPr lang="en-US" dirty="0"/>
                <a:t>Question</a:t>
              </a:r>
            </a:p>
          </p:txBody>
        </p:sp>
        <p:pic>
          <p:nvPicPr>
            <p:cNvPr id="5" name="Picture 2" descr="Data, storage, database, bd Symbol">
              <a:extLst>
                <a:ext uri="{FF2B5EF4-FFF2-40B4-BE49-F238E27FC236}">
                  <a16:creationId xmlns:a16="http://schemas.microsoft.com/office/drawing/2014/main" id="{F56E4953-F8BB-4A84-AE46-350A59D4B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432" y="2118205"/>
              <a:ext cx="753011" cy="753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8CAF26A-B8DF-4ADA-BE1C-5FC3EBEC117F}"/>
                </a:ext>
              </a:extLst>
            </p:cNvPr>
            <p:cNvSpPr/>
            <p:nvPr/>
          </p:nvSpPr>
          <p:spPr>
            <a:xfrm>
              <a:off x="4186583" y="3495409"/>
              <a:ext cx="1574137" cy="9952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Retrieval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E191CA07-ADFF-4520-9768-A21550609A2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294615" y="3993034"/>
              <a:ext cx="8919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96EE495-6765-442E-9D61-455A06F7FBA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4973652" y="2871216"/>
              <a:ext cx="2286" cy="624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AD5D105-085A-4F39-95BC-1597E33FD5CA}"/>
                </a:ext>
              </a:extLst>
            </p:cNvPr>
            <p:cNvSpPr txBox="1"/>
            <p:nvPr/>
          </p:nvSpPr>
          <p:spPr>
            <a:xfrm>
              <a:off x="5350158" y="2202322"/>
              <a:ext cx="10631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Document</a:t>
              </a:r>
              <a:br>
                <a:rPr lang="en-US" sz="1600" dirty="0"/>
              </a:br>
              <a:r>
                <a:rPr lang="en-US" sz="1600" dirty="0"/>
                <a:t> Collection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BAF66699-ABD3-413E-A4DD-DEF9B0BA0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533" y="3962255"/>
              <a:ext cx="1508755" cy="9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19103B9-D545-4389-8EBC-C11D5EF0C086}"/>
                </a:ext>
              </a:extLst>
            </p:cNvPr>
            <p:cNvSpPr txBox="1"/>
            <p:nvPr/>
          </p:nvSpPr>
          <p:spPr>
            <a:xfrm>
              <a:off x="5961413" y="3669868"/>
              <a:ext cx="1081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Retrieve </a:t>
              </a:r>
              <a:br>
                <a:rPr lang="en-US" sz="1600" dirty="0"/>
              </a:br>
              <a:r>
                <a:rPr lang="en-US" sz="1600" dirty="0"/>
                <a:t>candidates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5D7EA0C-CDC0-4D4D-9D35-6EC7BAD25582}"/>
                </a:ext>
              </a:extLst>
            </p:cNvPr>
            <p:cNvSpPr/>
            <p:nvPr/>
          </p:nvSpPr>
          <p:spPr>
            <a:xfrm>
              <a:off x="7257288" y="3495408"/>
              <a:ext cx="1574137" cy="9952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Re-Ranker</a:t>
              </a:r>
              <a:br>
                <a:rPr lang="en-US" dirty="0"/>
              </a:br>
              <a:r>
                <a:rPr lang="en-US" dirty="0"/>
                <a:t>Cross-Encoder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A8D3B4B-CF64-487E-B107-A0A1F062DB9E}"/>
                </a:ext>
              </a:extLst>
            </p:cNvPr>
            <p:cNvCxnSpPr>
              <a:cxnSpLocks/>
            </p:cNvCxnSpPr>
            <p:nvPr/>
          </p:nvCxnSpPr>
          <p:spPr>
            <a:xfrm>
              <a:off x="8831425" y="3997831"/>
              <a:ext cx="614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B7C4607-2299-4923-95D3-060B3B43175B}"/>
                </a:ext>
              </a:extLst>
            </p:cNvPr>
            <p:cNvSpPr txBox="1"/>
            <p:nvPr/>
          </p:nvSpPr>
          <p:spPr>
            <a:xfrm>
              <a:off x="9501047" y="3661396"/>
              <a:ext cx="798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Ranked</a:t>
              </a:r>
              <a:br>
                <a:rPr lang="en-US" sz="1600" dirty="0"/>
              </a:br>
              <a:r>
                <a:rPr lang="en-US" sz="1600" dirty="0"/>
                <a:t>hits</a:t>
              </a: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2D432849-25C0-4917-BB4D-D0D7E4AC1D69}"/>
              </a:ext>
            </a:extLst>
          </p:cNvPr>
          <p:cNvSpPr txBox="1"/>
          <p:nvPr/>
        </p:nvSpPr>
        <p:spPr>
          <a:xfrm>
            <a:off x="988470" y="3581842"/>
            <a:ext cx="9052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Uses a Cross-Encoder to re-rank candidates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Advantages: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High accuracy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Disadvantages: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Slow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Requires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25502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DAFDA-F826-4766-BAB4-D64576C9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Search- </a:t>
            </a:r>
            <a:r>
              <a:rPr lang="en-US" dirty="0" err="1"/>
              <a:t>ColBERT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6DE3BF-1025-43AE-BADC-76FC971F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316"/>
            <a:ext cx="5648014" cy="423312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73117ED-E484-429B-B07C-CD495875AC48}"/>
              </a:ext>
            </a:extLst>
          </p:cNvPr>
          <p:cNvSpPr txBox="1"/>
          <p:nvPr/>
        </p:nvSpPr>
        <p:spPr>
          <a:xfrm>
            <a:off x="8394192" y="6373368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https://arxiv.org/pdf/2004.12832.pdf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D59DDBB-ECE7-4886-819F-B02DF46D8588}"/>
              </a:ext>
            </a:extLst>
          </p:cNvPr>
          <p:cNvSpPr txBox="1"/>
          <p:nvPr/>
        </p:nvSpPr>
        <p:spPr>
          <a:xfrm>
            <a:off x="6574536" y="1357057"/>
            <a:ext cx="51511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Maps query &amp; docs to token embeddings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Advantages: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Good accuracy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Disadvantages: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Large index size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Slow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Requires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3866567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C1265-FB90-45B3-AFED-A1F147D7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Diverse Zero-Shot Evaluation of Neural Retrieval Methods</a:t>
            </a:r>
          </a:p>
        </p:txBody>
      </p:sp>
      <p:sp>
        <p:nvSpPr>
          <p:cNvPr id="4" name="Google Shape;139;gce818a7126_0_66">
            <a:extLst>
              <a:ext uri="{FF2B5EF4-FFF2-40B4-BE49-F238E27FC236}">
                <a16:creationId xmlns:a16="http://schemas.microsoft.com/office/drawing/2014/main" id="{86D025C9-621B-4DE5-B01C-85841BAADB62}"/>
              </a:ext>
            </a:extLst>
          </p:cNvPr>
          <p:cNvSpPr/>
          <p:nvPr/>
        </p:nvSpPr>
        <p:spPr>
          <a:xfrm>
            <a:off x="6410300" y="4624175"/>
            <a:ext cx="3660000" cy="15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41;gce818a7126_0_66">
            <a:extLst>
              <a:ext uri="{FF2B5EF4-FFF2-40B4-BE49-F238E27FC236}">
                <a16:creationId xmlns:a16="http://schemas.microsoft.com/office/drawing/2014/main" id="{F0866562-61CE-4C99-9794-516BFE6DDF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512" y="1700784"/>
            <a:ext cx="10686288" cy="38953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D3FDFFA-0ACC-40BE-9AD2-0F9838290C7A}"/>
              </a:ext>
            </a:extLst>
          </p:cNvPr>
          <p:cNvSpPr txBox="1"/>
          <p:nvPr/>
        </p:nvSpPr>
        <p:spPr>
          <a:xfrm>
            <a:off x="768096" y="5779008"/>
            <a:ext cx="107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How do neural retrieval models perform without in-domain training data?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7DB7BB-BFE4-4008-A89D-CB53E7F006BB}"/>
              </a:ext>
            </a:extLst>
          </p:cNvPr>
          <p:cNvSpPr txBox="1"/>
          <p:nvPr/>
        </p:nvSpPr>
        <p:spPr>
          <a:xfrm>
            <a:off x="7946136" y="6455664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https://arxiv.org/pdf/2104.08663.pdf</a:t>
            </a:r>
          </a:p>
        </p:txBody>
      </p:sp>
    </p:spTree>
    <p:extLst>
      <p:ext uri="{BB962C8B-B14F-4D97-AF65-F5344CB8AC3E}">
        <p14:creationId xmlns:p14="http://schemas.microsoft.com/office/powerpoint/2010/main" val="14067343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e8ddf37c1_0_118"/>
          <p:cNvSpPr txBox="1"/>
          <p:nvPr/>
        </p:nvSpPr>
        <p:spPr>
          <a:xfrm>
            <a:off x="918908" y="4231897"/>
            <a:ext cx="2724600" cy="184662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b="1"/>
              <a:t>BM25 (Lexical)</a:t>
            </a:r>
            <a:br>
              <a:rPr lang="en-US"/>
            </a:br>
            <a:br>
              <a:rPr lang="en-US"/>
            </a:br>
            <a:r>
              <a:rPr lang="en-US"/>
              <a:t>BM25 is an overall strong baseline for retrieval. It doesn’t require to be fine-tuned for any dataset.</a:t>
            </a:r>
            <a:endParaRPr/>
          </a:p>
        </p:txBody>
      </p:sp>
      <p:sp>
        <p:nvSpPr>
          <p:cNvPr id="309" name="Google Shape;309;gce8ddf37c1_0_118"/>
          <p:cNvSpPr txBox="1"/>
          <p:nvPr/>
        </p:nvSpPr>
        <p:spPr>
          <a:xfrm>
            <a:off x="3899394" y="4230122"/>
            <a:ext cx="3246948" cy="184662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b="1"/>
              <a:t>ColBERT, BM25 + CE (Rerank)</a:t>
            </a:r>
            <a:br>
              <a:rPr lang="en-US"/>
            </a:br>
            <a:br>
              <a:rPr lang="en-US"/>
            </a:br>
            <a:r>
              <a:rPr lang="en-US"/>
              <a:t>Reranking Models overall generalize well across diverse domains, and outperform BM25 on retrieval tasks</a:t>
            </a:r>
            <a:endParaRPr/>
          </a:p>
        </p:txBody>
      </p:sp>
      <p:sp>
        <p:nvSpPr>
          <p:cNvPr id="310" name="Google Shape;310;gce8ddf37c1_0_118"/>
          <p:cNvSpPr txBox="1"/>
          <p:nvPr/>
        </p:nvSpPr>
        <p:spPr>
          <a:xfrm>
            <a:off x="7475380" y="4234813"/>
            <a:ext cx="3479132" cy="184662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b="1"/>
              <a:t>ANCE, GenQ, SBERT.. (Dense)</a:t>
            </a:r>
            <a:br>
              <a:rPr lang="en-US"/>
            </a:br>
            <a:br>
              <a:rPr lang="en-US"/>
            </a:br>
            <a:r>
              <a:rPr lang="en-US"/>
              <a:t>Dense models overall are unable to generalize. They perform well with a huge source overlap with target domain  </a:t>
            </a:r>
            <a:endParaRPr/>
          </a:p>
        </p:txBody>
      </p:sp>
      <p:pic>
        <p:nvPicPr>
          <p:cNvPr id="311" name="Google Shape;311;gce8ddf37c1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687" y="1293106"/>
            <a:ext cx="6233326" cy="256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250BE76-A4C0-4139-BCEE-A0CE2399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63" y="-32457"/>
            <a:ext cx="10515600" cy="1093161"/>
          </a:xfrm>
        </p:spPr>
        <p:txBody>
          <a:bodyPr>
            <a:normAutofit/>
          </a:bodyPr>
          <a:lstStyle/>
          <a:p>
            <a:r>
              <a:rPr lang="en-US" sz="4400" dirty="0"/>
              <a:t>Which models generalize well?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36C9D7-6297-4075-B745-7DB5C4A78831}"/>
              </a:ext>
            </a:extLst>
          </p:cNvPr>
          <p:cNvSpPr txBox="1"/>
          <p:nvPr/>
        </p:nvSpPr>
        <p:spPr>
          <a:xfrm>
            <a:off x="7946136" y="6455664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https://arxiv.org/pdf/2104.08663.pdf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CB41674-EC1E-40A1-864F-B78E17BC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22225"/>
            <a:ext cx="10515600" cy="1325563"/>
          </a:xfrm>
        </p:spPr>
        <p:txBody>
          <a:bodyPr/>
          <a:lstStyle/>
          <a:p>
            <a:r>
              <a:rPr lang="en-US" dirty="0"/>
              <a:t>Speed – Quality – Memory-Trade-off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8C6907-AC0E-4274-8A36-F730D0DF1C64}"/>
              </a:ext>
            </a:extLst>
          </p:cNvPr>
          <p:cNvSpPr txBox="1"/>
          <p:nvPr/>
        </p:nvSpPr>
        <p:spPr>
          <a:xfrm>
            <a:off x="7946136" y="6455664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https://arxiv.org/pdf/2104.08663.pdf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2CEB176-CA7B-440B-A777-FF9F2303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1" y="1203579"/>
            <a:ext cx="7258050" cy="474345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D9148AD-2281-4AD4-A796-267A6C2E2591}"/>
              </a:ext>
            </a:extLst>
          </p:cNvPr>
          <p:cNvSpPr txBox="1"/>
          <p:nvPr/>
        </p:nvSpPr>
        <p:spPr>
          <a:xfrm>
            <a:off x="7946136" y="1347788"/>
            <a:ext cx="3681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BM25+CE &amp; </a:t>
            </a:r>
            <a:r>
              <a:rPr lang="en-US" dirty="0" err="1"/>
              <a:t>ColBERT</a:t>
            </a:r>
            <a:r>
              <a:rPr lang="en-US" dirty="0"/>
              <a:t> best systems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Slow / large index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SBERT/ANCE better than BM25 if task similar to training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Larger index (3GB vs. 0.4GB)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Slower on CPU (125ms vs 20ms)</a:t>
            </a:r>
          </a:p>
        </p:txBody>
      </p:sp>
    </p:spTree>
    <p:extLst>
      <p:ext uri="{BB962C8B-B14F-4D97-AF65-F5344CB8AC3E}">
        <p14:creationId xmlns:p14="http://schemas.microsoft.com/office/powerpoint/2010/main" val="319925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DB00-0C4C-4D3D-9C11-789ACE1F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436"/>
            <a:ext cx="10515600" cy="1325563"/>
          </a:xfrm>
        </p:spPr>
        <p:txBody>
          <a:bodyPr/>
          <a:lstStyle/>
          <a:p>
            <a:r>
              <a:rPr lang="en-US" dirty="0"/>
              <a:t>Application - Clustering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166AC1D-A37F-4AEE-834A-ECBE3622EE8B}"/>
              </a:ext>
            </a:extLst>
          </p:cNvPr>
          <p:cNvCxnSpPr>
            <a:cxnSpLocks/>
          </p:cNvCxnSpPr>
          <p:nvPr/>
        </p:nvCxnSpPr>
        <p:spPr>
          <a:xfrm>
            <a:off x="4463642" y="1826903"/>
            <a:ext cx="0" cy="25640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280C2D-FD7B-432E-9BC9-BB8934D31F2F}"/>
              </a:ext>
            </a:extLst>
          </p:cNvPr>
          <p:cNvCxnSpPr>
            <a:cxnSpLocks/>
          </p:cNvCxnSpPr>
          <p:nvPr/>
        </p:nvCxnSpPr>
        <p:spPr>
          <a:xfrm flipH="1">
            <a:off x="4463642" y="4390959"/>
            <a:ext cx="27218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0A4E1CF1-1A3D-49AC-84C1-3BA4A615D227}"/>
              </a:ext>
            </a:extLst>
          </p:cNvPr>
          <p:cNvSpPr/>
          <p:nvPr/>
        </p:nvSpPr>
        <p:spPr>
          <a:xfrm>
            <a:off x="4917793" y="3158879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CD22A17-A4B3-41E2-840F-27E1A6EB326A}"/>
              </a:ext>
            </a:extLst>
          </p:cNvPr>
          <p:cNvSpPr/>
          <p:nvPr/>
        </p:nvSpPr>
        <p:spPr>
          <a:xfrm>
            <a:off x="5070193" y="3311279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6C79184-9E0D-4A69-BC81-13264EBAAA20}"/>
              </a:ext>
            </a:extLst>
          </p:cNvPr>
          <p:cNvSpPr/>
          <p:nvPr/>
        </p:nvSpPr>
        <p:spPr>
          <a:xfrm>
            <a:off x="5792568" y="2713873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1D672F-01BF-48D1-8B49-3052BF3A3C51}"/>
              </a:ext>
            </a:extLst>
          </p:cNvPr>
          <p:cNvSpPr/>
          <p:nvPr/>
        </p:nvSpPr>
        <p:spPr>
          <a:xfrm>
            <a:off x="5179919" y="3777970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B5638C4-C852-47B0-96F9-5FC2A0798A71}"/>
              </a:ext>
            </a:extLst>
          </p:cNvPr>
          <p:cNvSpPr/>
          <p:nvPr/>
        </p:nvSpPr>
        <p:spPr>
          <a:xfrm>
            <a:off x="6475318" y="3861027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1910AE5-168D-4CAD-9A6B-A5B66AF198DA}"/>
              </a:ext>
            </a:extLst>
          </p:cNvPr>
          <p:cNvSpPr/>
          <p:nvPr/>
        </p:nvSpPr>
        <p:spPr>
          <a:xfrm>
            <a:off x="5961503" y="2841614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943040F-A300-4B46-B221-B1040997858C}"/>
              </a:ext>
            </a:extLst>
          </p:cNvPr>
          <p:cNvSpPr/>
          <p:nvPr/>
        </p:nvSpPr>
        <p:spPr>
          <a:xfrm>
            <a:off x="6197949" y="2507712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221AE82-1187-459B-ADEB-2A1A130C3334}"/>
              </a:ext>
            </a:extLst>
          </p:cNvPr>
          <p:cNvSpPr/>
          <p:nvPr/>
        </p:nvSpPr>
        <p:spPr>
          <a:xfrm>
            <a:off x="6252812" y="3783304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82A1C9D-C78E-44FC-9F7D-0E0784476CF0}"/>
              </a:ext>
            </a:extLst>
          </p:cNvPr>
          <p:cNvSpPr/>
          <p:nvPr/>
        </p:nvSpPr>
        <p:spPr>
          <a:xfrm>
            <a:off x="5607717" y="218286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7F9AB64-238D-4236-9C78-339F3EEE6A18}"/>
              </a:ext>
            </a:extLst>
          </p:cNvPr>
          <p:cNvSpPr/>
          <p:nvPr/>
        </p:nvSpPr>
        <p:spPr>
          <a:xfrm>
            <a:off x="5659985" y="251124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79979D6-7BBD-4F3C-BC4B-1B3BCB9A80B1}"/>
              </a:ext>
            </a:extLst>
          </p:cNvPr>
          <p:cNvSpPr/>
          <p:nvPr/>
        </p:nvSpPr>
        <p:spPr>
          <a:xfrm>
            <a:off x="6255866" y="216218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A628B7D-FE04-45FD-90AF-E94B92796F7B}"/>
              </a:ext>
            </a:extLst>
          </p:cNvPr>
          <p:cNvSpPr/>
          <p:nvPr/>
        </p:nvSpPr>
        <p:spPr>
          <a:xfrm>
            <a:off x="5826098" y="2378591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5C9BCE0-CE46-4FEA-BCFE-DCB8DCDF24BD}"/>
              </a:ext>
            </a:extLst>
          </p:cNvPr>
          <p:cNvSpPr/>
          <p:nvPr/>
        </p:nvSpPr>
        <p:spPr>
          <a:xfrm>
            <a:off x="5978498" y="2530991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729E578-BC99-4444-BB6D-F8A16F612830}"/>
              </a:ext>
            </a:extLst>
          </p:cNvPr>
          <p:cNvSpPr/>
          <p:nvPr/>
        </p:nvSpPr>
        <p:spPr>
          <a:xfrm>
            <a:off x="4686145" y="3366143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B1BC1E0-7D46-4838-8CBE-CF62850EB76B}"/>
              </a:ext>
            </a:extLst>
          </p:cNvPr>
          <p:cNvSpPr/>
          <p:nvPr/>
        </p:nvSpPr>
        <p:spPr>
          <a:xfrm>
            <a:off x="4838545" y="3518543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C7894DE-8CDA-466D-BBD9-C9A0946F63AF}"/>
              </a:ext>
            </a:extLst>
          </p:cNvPr>
          <p:cNvSpPr/>
          <p:nvPr/>
        </p:nvSpPr>
        <p:spPr>
          <a:xfrm>
            <a:off x="4948271" y="3985234"/>
            <a:ext cx="109726" cy="1097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BEC8450-F1DD-470B-9183-A6A070C6D920}"/>
              </a:ext>
            </a:extLst>
          </p:cNvPr>
          <p:cNvSpPr/>
          <p:nvPr/>
        </p:nvSpPr>
        <p:spPr>
          <a:xfrm>
            <a:off x="6316822" y="4123155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E4769BD-D052-4C10-998B-8995299749F8}"/>
              </a:ext>
            </a:extLst>
          </p:cNvPr>
          <p:cNvSpPr/>
          <p:nvPr/>
        </p:nvSpPr>
        <p:spPr>
          <a:xfrm>
            <a:off x="5991601" y="3789054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78ADECA-62C2-419F-BEA7-4B9BBB663DC9}"/>
              </a:ext>
            </a:extLst>
          </p:cNvPr>
          <p:cNvSpPr/>
          <p:nvPr/>
        </p:nvSpPr>
        <p:spPr>
          <a:xfrm>
            <a:off x="6094316" y="4045432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5536E14-657E-4434-8F57-47A08AF6AC4C}"/>
              </a:ext>
            </a:extLst>
          </p:cNvPr>
          <p:cNvSpPr/>
          <p:nvPr/>
        </p:nvSpPr>
        <p:spPr>
          <a:xfrm>
            <a:off x="6752686" y="3843917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CBBBD72-7F15-4542-8CE8-028B2417BE51}"/>
              </a:ext>
            </a:extLst>
          </p:cNvPr>
          <p:cNvSpPr/>
          <p:nvPr/>
        </p:nvSpPr>
        <p:spPr>
          <a:xfrm>
            <a:off x="6905086" y="3996317"/>
            <a:ext cx="109726" cy="1097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87BE6FE-80B5-4140-8912-AF31130E7FD3}"/>
              </a:ext>
            </a:extLst>
          </p:cNvPr>
          <p:cNvSpPr/>
          <p:nvPr/>
        </p:nvSpPr>
        <p:spPr>
          <a:xfrm>
            <a:off x="6197719" y="2749683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61F5110-71F7-4260-A9FE-3EED0BAE06E5}"/>
              </a:ext>
            </a:extLst>
          </p:cNvPr>
          <p:cNvSpPr txBox="1"/>
          <p:nvPr/>
        </p:nvSpPr>
        <p:spPr>
          <a:xfrm>
            <a:off x="5429716" y="4442095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5610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9B75-E3B0-4D3A-B25D-3F35ED0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1B514-3ACD-4CCF-94FC-2DAE7D79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Multilingual Knowledge Distillation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Cross-Encoder useful to augment Bi-Encoder with additional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Unsupervised embeddings</a:t>
            </a:r>
          </a:p>
          <a:p>
            <a:pPr lvl="1"/>
            <a:r>
              <a:rPr lang="en-US" dirty="0"/>
              <a:t>Challenging</a:t>
            </a:r>
          </a:p>
          <a:p>
            <a:pPr lvl="1"/>
            <a:r>
              <a:rPr lang="en-US" dirty="0"/>
              <a:t>Performance not matching supervised methods</a:t>
            </a:r>
          </a:p>
          <a:p>
            <a:endParaRPr lang="en-US" dirty="0"/>
          </a:p>
          <a:p>
            <a:r>
              <a:rPr lang="en-US" dirty="0"/>
              <a:t>Information retrieval</a:t>
            </a:r>
          </a:p>
          <a:p>
            <a:pPr lvl="1"/>
            <a:r>
              <a:rPr lang="en-US" dirty="0"/>
              <a:t>Trade-off</a:t>
            </a:r>
            <a:r>
              <a:rPr lang="en-US"/>
              <a:t>: Memory-Speed-Quality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1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DB00-0C4C-4D3D-9C11-789ACE1F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436"/>
            <a:ext cx="10515600" cy="1325563"/>
          </a:xfrm>
        </p:spPr>
        <p:txBody>
          <a:bodyPr/>
          <a:lstStyle/>
          <a:p>
            <a:r>
              <a:rPr lang="en-US" dirty="0"/>
              <a:t>Application – Bitext Mining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48626C6-3012-4C2E-9916-8DC4A2712253}"/>
              </a:ext>
            </a:extLst>
          </p:cNvPr>
          <p:cNvCxnSpPr>
            <a:cxnSpLocks/>
          </p:cNvCxnSpPr>
          <p:nvPr/>
        </p:nvCxnSpPr>
        <p:spPr>
          <a:xfrm>
            <a:off x="4144923" y="2170147"/>
            <a:ext cx="0" cy="25640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7682890-BF03-4217-97F0-C3F3A197732A}"/>
              </a:ext>
            </a:extLst>
          </p:cNvPr>
          <p:cNvCxnSpPr>
            <a:cxnSpLocks/>
          </p:cNvCxnSpPr>
          <p:nvPr/>
        </p:nvCxnSpPr>
        <p:spPr>
          <a:xfrm flipH="1">
            <a:off x="4144923" y="4734203"/>
            <a:ext cx="27218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43C3904D-141F-483C-9AE6-CEA8CDEE7726}"/>
              </a:ext>
            </a:extLst>
          </p:cNvPr>
          <p:cNvSpPr/>
          <p:nvPr/>
        </p:nvSpPr>
        <p:spPr>
          <a:xfrm>
            <a:off x="4781955" y="3166843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2DC6BDD-049C-412D-85A3-E43705CAA699}"/>
              </a:ext>
            </a:extLst>
          </p:cNvPr>
          <p:cNvSpPr/>
          <p:nvPr/>
        </p:nvSpPr>
        <p:spPr>
          <a:xfrm>
            <a:off x="5507379" y="3425923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46E27A2-3C7D-4B22-9A54-74BDB1F2B83B}"/>
              </a:ext>
            </a:extLst>
          </p:cNvPr>
          <p:cNvSpPr/>
          <p:nvPr/>
        </p:nvSpPr>
        <p:spPr>
          <a:xfrm>
            <a:off x="6046873" y="316379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C75E4F-5561-45F9-8823-1D1AD499FC93}"/>
              </a:ext>
            </a:extLst>
          </p:cNvPr>
          <p:cNvSpPr/>
          <p:nvPr/>
        </p:nvSpPr>
        <p:spPr>
          <a:xfrm>
            <a:off x="5531758" y="4030115"/>
            <a:ext cx="109726" cy="109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C12E9CF-D652-4AA0-837B-587466345A4D}"/>
              </a:ext>
            </a:extLst>
          </p:cNvPr>
          <p:cNvSpPr/>
          <p:nvPr/>
        </p:nvSpPr>
        <p:spPr>
          <a:xfrm>
            <a:off x="4934355" y="261515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F31F2CC-8EDE-43D0-8A42-F503478D1757}"/>
              </a:ext>
            </a:extLst>
          </p:cNvPr>
          <p:cNvSpPr/>
          <p:nvPr/>
        </p:nvSpPr>
        <p:spPr>
          <a:xfrm>
            <a:off x="4827013" y="2712657"/>
            <a:ext cx="109726" cy="109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B003F05-043D-4D88-A221-98D0DB8A2E22}"/>
              </a:ext>
            </a:extLst>
          </p:cNvPr>
          <p:cNvSpPr/>
          <p:nvPr/>
        </p:nvSpPr>
        <p:spPr>
          <a:xfrm>
            <a:off x="5937147" y="250542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D47ACFB-A97E-4265-9244-7B483FF6327B}"/>
              </a:ext>
            </a:extLst>
          </p:cNvPr>
          <p:cNvSpPr/>
          <p:nvPr/>
        </p:nvSpPr>
        <p:spPr>
          <a:xfrm>
            <a:off x="5507379" y="272183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DCE1449-DA09-4DC8-8E16-FD64178FB95B}"/>
              </a:ext>
            </a:extLst>
          </p:cNvPr>
          <p:cNvSpPr/>
          <p:nvPr/>
        </p:nvSpPr>
        <p:spPr>
          <a:xfrm>
            <a:off x="5659952" y="2776425"/>
            <a:ext cx="109726" cy="109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602640E-F282-4B99-BD4A-9A9549401A49}"/>
              </a:ext>
            </a:extLst>
          </p:cNvPr>
          <p:cNvSpPr/>
          <p:nvPr/>
        </p:nvSpPr>
        <p:spPr>
          <a:xfrm>
            <a:off x="4550307" y="337410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E76B737-6FB5-4268-BBA9-4EE41C3E556E}"/>
              </a:ext>
            </a:extLst>
          </p:cNvPr>
          <p:cNvSpPr/>
          <p:nvPr/>
        </p:nvSpPr>
        <p:spPr>
          <a:xfrm>
            <a:off x="4623913" y="3515742"/>
            <a:ext cx="109726" cy="109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2D0D6C0-8BB6-415E-8F47-74C1C948DF53}"/>
              </a:ext>
            </a:extLst>
          </p:cNvPr>
          <p:cNvSpPr/>
          <p:nvPr/>
        </p:nvSpPr>
        <p:spPr>
          <a:xfrm>
            <a:off x="4812433" y="3993198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F898CC8-28C6-4106-91BE-AE55EDC95A12}"/>
              </a:ext>
            </a:extLst>
          </p:cNvPr>
          <p:cNvSpPr/>
          <p:nvPr/>
        </p:nvSpPr>
        <p:spPr>
          <a:xfrm>
            <a:off x="5458609" y="4154742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63CA31C-EA81-4CC4-A55D-A0EF650A41C0}"/>
              </a:ext>
            </a:extLst>
          </p:cNvPr>
          <p:cNvSpPr/>
          <p:nvPr/>
        </p:nvSpPr>
        <p:spPr>
          <a:xfrm>
            <a:off x="6107453" y="4046889"/>
            <a:ext cx="109726" cy="109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CF19D1C0-FFD2-416A-892A-4FFF5B183289}"/>
              </a:ext>
            </a:extLst>
          </p:cNvPr>
          <p:cNvSpPr/>
          <p:nvPr/>
        </p:nvSpPr>
        <p:spPr>
          <a:xfrm>
            <a:off x="6269379" y="410562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5641F4D-C901-4EF6-968A-F4061E0BC344}"/>
              </a:ext>
            </a:extLst>
          </p:cNvPr>
          <p:cNvSpPr/>
          <p:nvPr/>
        </p:nvSpPr>
        <p:spPr>
          <a:xfrm>
            <a:off x="6199273" y="354479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532081C-FA68-423A-BFA5-07D9487E7214}"/>
              </a:ext>
            </a:extLst>
          </p:cNvPr>
          <p:cNvSpPr/>
          <p:nvPr/>
        </p:nvSpPr>
        <p:spPr>
          <a:xfrm>
            <a:off x="6040773" y="2618203"/>
            <a:ext cx="109726" cy="109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04D544F-05E5-48A2-B637-5A0574EAEED8}"/>
              </a:ext>
            </a:extLst>
          </p:cNvPr>
          <p:cNvSpPr txBox="1"/>
          <p:nvPr/>
        </p:nvSpPr>
        <p:spPr>
          <a:xfrm>
            <a:off x="4886337" y="4787578"/>
            <a:ext cx="143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Bitext Mining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AEFCF0D-8996-4570-AA9F-BB05394945CA}"/>
              </a:ext>
            </a:extLst>
          </p:cNvPr>
          <p:cNvSpPr/>
          <p:nvPr/>
        </p:nvSpPr>
        <p:spPr>
          <a:xfrm>
            <a:off x="4387663" y="4498057"/>
            <a:ext cx="109726" cy="109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77CF8C1-4CA4-4182-A03D-B3EF8096E3C6}"/>
              </a:ext>
            </a:extLst>
          </p:cNvPr>
          <p:cNvSpPr/>
          <p:nvPr/>
        </p:nvSpPr>
        <p:spPr>
          <a:xfrm>
            <a:off x="4314089" y="2372498"/>
            <a:ext cx="109726" cy="109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32A6C6D-F531-4B14-84CA-22BC6F7ABB1F}"/>
              </a:ext>
            </a:extLst>
          </p:cNvPr>
          <p:cNvSpPr txBox="1"/>
          <p:nvPr/>
        </p:nvSpPr>
        <p:spPr>
          <a:xfrm>
            <a:off x="5167234" y="1689643"/>
            <a:ext cx="121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Hello </a:t>
            </a:r>
            <a:r>
              <a:rPr lang="de-DE" sz="1600" dirty="0" err="1"/>
              <a:t>world</a:t>
            </a:r>
            <a:r>
              <a:rPr lang="de-DE" sz="1600" dirty="0"/>
              <a:t>!</a:t>
            </a:r>
            <a:endParaRPr lang="en-US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E15EF75-A4F5-4F78-A86D-405364785BC6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893116" y="2002766"/>
            <a:ext cx="98894" cy="5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EFAB733F-62FF-4D18-926F-8983701EBA2A}"/>
              </a:ext>
            </a:extLst>
          </p:cNvPr>
          <p:cNvSpPr txBox="1"/>
          <p:nvPr/>
        </p:nvSpPr>
        <p:spPr>
          <a:xfrm>
            <a:off x="6545846" y="2492734"/>
            <a:ext cx="1119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Hallo Welt!</a:t>
            </a:r>
            <a:endParaRPr lang="en-US" dirty="0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D7AFFA8A-D4B6-41CD-9873-DE70B84D45DE}"/>
              </a:ext>
            </a:extLst>
          </p:cNvPr>
          <p:cNvCxnSpPr>
            <a:cxnSpLocks/>
            <a:stCxn id="47" idx="6"/>
            <a:endCxn id="53" idx="1"/>
          </p:cNvCxnSpPr>
          <p:nvPr/>
        </p:nvCxnSpPr>
        <p:spPr>
          <a:xfrm flipV="1">
            <a:off x="6150499" y="2662011"/>
            <a:ext cx="395347" cy="11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DB00-0C4C-4D3D-9C11-789ACE1F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436"/>
            <a:ext cx="10515600" cy="1325563"/>
          </a:xfrm>
        </p:spPr>
        <p:txBody>
          <a:bodyPr/>
          <a:lstStyle/>
          <a:p>
            <a:r>
              <a:rPr lang="en-US" dirty="0"/>
              <a:t>Application – Search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93A5918-7868-47F5-A359-08F8EE4BA064}"/>
              </a:ext>
            </a:extLst>
          </p:cNvPr>
          <p:cNvCxnSpPr>
            <a:cxnSpLocks/>
          </p:cNvCxnSpPr>
          <p:nvPr/>
        </p:nvCxnSpPr>
        <p:spPr>
          <a:xfrm>
            <a:off x="3951521" y="1855379"/>
            <a:ext cx="0" cy="25640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153BA1A8-F218-4FEA-9D7A-29E8F029F880}"/>
              </a:ext>
            </a:extLst>
          </p:cNvPr>
          <p:cNvCxnSpPr>
            <a:cxnSpLocks/>
          </p:cNvCxnSpPr>
          <p:nvPr/>
        </p:nvCxnSpPr>
        <p:spPr>
          <a:xfrm flipH="1">
            <a:off x="3951521" y="4419435"/>
            <a:ext cx="2721864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B8D60745-596B-45DC-853C-E281D7E2E88D}"/>
              </a:ext>
            </a:extLst>
          </p:cNvPr>
          <p:cNvSpPr/>
          <p:nvPr/>
        </p:nvSpPr>
        <p:spPr>
          <a:xfrm>
            <a:off x="4588553" y="285207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DE7DEBF-7760-44EF-A72D-8940C6EA3DBB}"/>
              </a:ext>
            </a:extLst>
          </p:cNvPr>
          <p:cNvSpPr/>
          <p:nvPr/>
        </p:nvSpPr>
        <p:spPr>
          <a:xfrm>
            <a:off x="4740953" y="300447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607EA1A-657F-4D13-9EE5-482C7994B7B3}"/>
              </a:ext>
            </a:extLst>
          </p:cNvPr>
          <p:cNvSpPr/>
          <p:nvPr/>
        </p:nvSpPr>
        <p:spPr>
          <a:xfrm>
            <a:off x="5280447" y="274234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15CCC42-168A-4446-8B4E-0851FDB7429E}"/>
              </a:ext>
            </a:extLst>
          </p:cNvPr>
          <p:cNvSpPr/>
          <p:nvPr/>
        </p:nvSpPr>
        <p:spPr>
          <a:xfrm>
            <a:off x="4850679" y="3471166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7531444-D4F9-4B05-8EF0-713D01CF3E2E}"/>
              </a:ext>
            </a:extLst>
          </p:cNvPr>
          <p:cNvSpPr/>
          <p:nvPr/>
        </p:nvSpPr>
        <p:spPr>
          <a:xfrm>
            <a:off x="5646209" y="365556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5130491-886F-409B-87B8-3E441CEAD02E}"/>
              </a:ext>
            </a:extLst>
          </p:cNvPr>
          <p:cNvSpPr/>
          <p:nvPr/>
        </p:nvSpPr>
        <p:spPr>
          <a:xfrm>
            <a:off x="5313977" y="3111155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8CED9D3-569C-4268-901B-5A4E7F9E86A5}"/>
              </a:ext>
            </a:extLst>
          </p:cNvPr>
          <p:cNvSpPr/>
          <p:nvPr/>
        </p:nvSpPr>
        <p:spPr>
          <a:xfrm>
            <a:off x="5853471" y="284902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686EF4C-9E13-417D-848C-30BF7FEEE572}"/>
              </a:ext>
            </a:extLst>
          </p:cNvPr>
          <p:cNvSpPr/>
          <p:nvPr/>
        </p:nvSpPr>
        <p:spPr>
          <a:xfrm>
            <a:off x="5423703" y="3577846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35E317E-72CD-4DE2-B443-28E59D74254B}"/>
              </a:ext>
            </a:extLst>
          </p:cNvPr>
          <p:cNvSpPr/>
          <p:nvPr/>
        </p:nvSpPr>
        <p:spPr>
          <a:xfrm>
            <a:off x="4740953" y="230038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40B1C75-FEF1-49B6-821C-9BAACCA20EC0}"/>
              </a:ext>
            </a:extLst>
          </p:cNvPr>
          <p:cNvSpPr/>
          <p:nvPr/>
        </p:nvSpPr>
        <p:spPr>
          <a:xfrm>
            <a:off x="4893353" y="245278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FC77E16-4E81-4AC8-90C9-9BEEA4D685F3}"/>
              </a:ext>
            </a:extLst>
          </p:cNvPr>
          <p:cNvSpPr/>
          <p:nvPr/>
        </p:nvSpPr>
        <p:spPr>
          <a:xfrm>
            <a:off x="5743745" y="2190661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5D5CA79-D73E-43BB-9FA8-C2E563346607}"/>
              </a:ext>
            </a:extLst>
          </p:cNvPr>
          <p:cNvSpPr/>
          <p:nvPr/>
        </p:nvSpPr>
        <p:spPr>
          <a:xfrm>
            <a:off x="5313977" y="240706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135BAEA8-D5AC-45F0-9F00-41B31E2DD392}"/>
              </a:ext>
            </a:extLst>
          </p:cNvPr>
          <p:cNvSpPr/>
          <p:nvPr/>
        </p:nvSpPr>
        <p:spPr>
          <a:xfrm>
            <a:off x="5466377" y="255946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95A716B-9DE4-4447-A0DD-71803E5469DC}"/>
              </a:ext>
            </a:extLst>
          </p:cNvPr>
          <p:cNvSpPr/>
          <p:nvPr/>
        </p:nvSpPr>
        <p:spPr>
          <a:xfrm>
            <a:off x="4356905" y="305933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DD657177-C405-470F-95D8-7CE07D9A140E}"/>
              </a:ext>
            </a:extLst>
          </p:cNvPr>
          <p:cNvSpPr/>
          <p:nvPr/>
        </p:nvSpPr>
        <p:spPr>
          <a:xfrm>
            <a:off x="4509305" y="321173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8FDF4F0-4FC6-431B-965B-4B71A857A6A9}"/>
              </a:ext>
            </a:extLst>
          </p:cNvPr>
          <p:cNvSpPr/>
          <p:nvPr/>
        </p:nvSpPr>
        <p:spPr>
          <a:xfrm>
            <a:off x="4619031" y="3678430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F1F81421-26CB-48D8-A152-00D939E67BCA}"/>
              </a:ext>
            </a:extLst>
          </p:cNvPr>
          <p:cNvSpPr/>
          <p:nvPr/>
        </p:nvSpPr>
        <p:spPr>
          <a:xfrm>
            <a:off x="5487713" y="3917697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1C9B5D25-7452-4CB3-97A7-DBEC297E6BDF}"/>
              </a:ext>
            </a:extLst>
          </p:cNvPr>
          <p:cNvSpPr/>
          <p:nvPr/>
        </p:nvSpPr>
        <p:spPr>
          <a:xfrm>
            <a:off x="5155481" y="3373283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6A12438-EC9E-4B85-80F6-6702AB7F9811}"/>
              </a:ext>
            </a:extLst>
          </p:cNvPr>
          <p:cNvSpPr/>
          <p:nvPr/>
        </p:nvSpPr>
        <p:spPr>
          <a:xfrm>
            <a:off x="5265207" y="3839974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BBC5355D-3094-474A-8252-128A5C455AB7}"/>
              </a:ext>
            </a:extLst>
          </p:cNvPr>
          <p:cNvSpPr/>
          <p:nvPr/>
        </p:nvSpPr>
        <p:spPr>
          <a:xfrm>
            <a:off x="5923577" y="363845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69D34E0-C949-4201-9DBC-51572B2B975D}"/>
              </a:ext>
            </a:extLst>
          </p:cNvPr>
          <p:cNvSpPr/>
          <p:nvPr/>
        </p:nvSpPr>
        <p:spPr>
          <a:xfrm>
            <a:off x="6075977" y="379085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6F1DC98-0B33-4885-8F8A-6C92A824CF7A}"/>
              </a:ext>
            </a:extLst>
          </p:cNvPr>
          <p:cNvSpPr/>
          <p:nvPr/>
        </p:nvSpPr>
        <p:spPr>
          <a:xfrm>
            <a:off x="6005871" y="3230029"/>
            <a:ext cx="109726" cy="109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CD8EAA74-BAD7-40ED-9886-E61E763F953B}"/>
              </a:ext>
            </a:extLst>
          </p:cNvPr>
          <p:cNvSpPr/>
          <p:nvPr/>
        </p:nvSpPr>
        <p:spPr>
          <a:xfrm>
            <a:off x="5847371" y="2303435"/>
            <a:ext cx="109726" cy="1097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B2F23BE-5B22-4001-9667-5FBE6D6F4916}"/>
              </a:ext>
            </a:extLst>
          </p:cNvPr>
          <p:cNvCxnSpPr>
            <a:cxnSpLocks/>
            <a:stCxn id="79" idx="7"/>
          </p:cNvCxnSpPr>
          <p:nvPr/>
        </p:nvCxnSpPr>
        <p:spPr>
          <a:xfrm flipV="1">
            <a:off x="5941028" y="2190492"/>
            <a:ext cx="439737" cy="1290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815ED084-4F9F-4CAB-93B6-00EA348EC438}"/>
              </a:ext>
            </a:extLst>
          </p:cNvPr>
          <p:cNvSpPr txBox="1"/>
          <p:nvPr/>
        </p:nvSpPr>
        <p:spPr>
          <a:xfrm>
            <a:off x="6365086" y="1985918"/>
            <a:ext cx="698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Query</a:t>
            </a:r>
            <a:endParaRPr lang="en-US" dirty="0"/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1F6D852-1BBB-47D1-8808-80F6B8ED7E37}"/>
              </a:ext>
            </a:extLst>
          </p:cNvPr>
          <p:cNvCxnSpPr>
            <a:endCxn id="67" idx="0"/>
          </p:cNvCxnSpPr>
          <p:nvPr/>
        </p:nvCxnSpPr>
        <p:spPr>
          <a:xfrm>
            <a:off x="5743745" y="1855379"/>
            <a:ext cx="54863" cy="33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432DF58F-3114-4137-9EA3-C17DEE90F4A5}"/>
              </a:ext>
            </a:extLst>
          </p:cNvPr>
          <p:cNvSpPr txBox="1"/>
          <p:nvPr/>
        </p:nvSpPr>
        <p:spPr>
          <a:xfrm>
            <a:off x="5249300" y="1282127"/>
            <a:ext cx="105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Relevant</a:t>
            </a:r>
          </a:p>
          <a:p>
            <a:pPr algn="ctr"/>
            <a:r>
              <a:rPr lang="de-DE" sz="1600" dirty="0"/>
              <a:t>Document</a:t>
            </a:r>
            <a:endParaRPr lang="en-US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C68CA09-F1C9-48C5-BAE6-BDEE9291AE75}"/>
              </a:ext>
            </a:extLst>
          </p:cNvPr>
          <p:cNvSpPr txBox="1"/>
          <p:nvPr/>
        </p:nvSpPr>
        <p:spPr>
          <a:xfrm>
            <a:off x="5014218" y="4475643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02518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/>
      <p:bldP spid="83" grpId="0"/>
      <p:bldP spid="8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2878</Words>
  <Application>Microsoft Office PowerPoint</Application>
  <PresentationFormat>Breitbild</PresentationFormat>
  <Paragraphs>668</Paragraphs>
  <Slides>70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70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Google Sans</vt:lpstr>
      <vt:lpstr>Lato</vt:lpstr>
      <vt:lpstr>Wingdings</vt:lpstr>
      <vt:lpstr>Office</vt:lpstr>
      <vt:lpstr>Introduction  Dense Text Representations</vt:lpstr>
      <vt:lpstr>Content</vt:lpstr>
      <vt:lpstr>Why Dense Representations?</vt:lpstr>
      <vt:lpstr>Dense Representation</vt:lpstr>
      <vt:lpstr>What does semantically similar mean?</vt:lpstr>
      <vt:lpstr>What does semantically similar mean?</vt:lpstr>
      <vt:lpstr>Application - Clustering</vt:lpstr>
      <vt:lpstr>Application – Bitext Mining</vt:lpstr>
      <vt:lpstr>Application – Search</vt:lpstr>
      <vt:lpstr>Multi-Modal Search</vt:lpstr>
      <vt:lpstr>Zero-Shot Image Classification</vt:lpstr>
      <vt:lpstr>Few-Shot Intent Classification</vt:lpstr>
      <vt:lpstr>Application – Automate E-Mail Support</vt:lpstr>
      <vt:lpstr>Conclusion</vt:lpstr>
      <vt:lpstr>Basic Training  Dense Text Representations</vt:lpstr>
      <vt:lpstr>Content</vt:lpstr>
      <vt:lpstr>Average Word Embeddings </vt:lpstr>
      <vt:lpstr>Can we just average BERT? =&gt; No!</vt:lpstr>
      <vt:lpstr>Sentence BERT – Cosine Similarity Loss</vt:lpstr>
      <vt:lpstr>Loss Functions</vt:lpstr>
      <vt:lpstr>Constrative Loss</vt:lpstr>
      <vt:lpstr>Triplet Loss</vt:lpstr>
      <vt:lpstr>Global And Local Structure of  Vector Space</vt:lpstr>
      <vt:lpstr>Batch Hard Triplet Loss</vt:lpstr>
      <vt:lpstr>Multiple Negative Ranking Loss</vt:lpstr>
      <vt:lpstr>Multiple Negative Ranking Loss  Hard Negatives</vt:lpstr>
      <vt:lpstr>Multiple Negative Ranking Loss  Hard Negatives</vt:lpstr>
      <vt:lpstr>How to find hard-negatives?</vt:lpstr>
      <vt:lpstr>Issue with BM25-Negatives</vt:lpstr>
      <vt:lpstr>Bi- vs Cross-Encoders</vt:lpstr>
      <vt:lpstr>How to find hard-negatives?</vt:lpstr>
      <vt:lpstr>How big is the improvement?</vt:lpstr>
      <vt:lpstr>Conclusion</vt:lpstr>
      <vt:lpstr>Advanced Training Dense Text Representations</vt:lpstr>
      <vt:lpstr>Content</vt:lpstr>
      <vt:lpstr>Multilingual Sentence Embeddings: LASER</vt:lpstr>
      <vt:lpstr>Multilingual Sentence Embeddings: LaBSE</vt:lpstr>
      <vt:lpstr>Multilingual Sentence Embeddings: mUSE</vt:lpstr>
      <vt:lpstr>Multilingual Knowledge Distillation</vt:lpstr>
      <vt:lpstr>Results – Multilingual Semantic Similarity</vt:lpstr>
      <vt:lpstr>Bitext Mining</vt:lpstr>
      <vt:lpstr>Data Efficiency</vt:lpstr>
      <vt:lpstr>Knowledge Distillation vs. Training on Target Language</vt:lpstr>
      <vt:lpstr>Language Bias</vt:lpstr>
      <vt:lpstr>Augmented SBERT</vt:lpstr>
      <vt:lpstr>Bi- vs Cross-Encoders – Data Efficiency</vt:lpstr>
      <vt:lpstr>Augmented SBERT</vt:lpstr>
      <vt:lpstr>Augmented SBERT - Sampling</vt:lpstr>
      <vt:lpstr>Augmented SBERT – In-Domain Results</vt:lpstr>
      <vt:lpstr>Augmented SBERT – Cross-Domain</vt:lpstr>
      <vt:lpstr>Unsupervised Embedding Methods</vt:lpstr>
      <vt:lpstr>Masked Language Model (MLM)</vt:lpstr>
      <vt:lpstr>SimCSE</vt:lpstr>
      <vt:lpstr>Contrastive Tension (CT) </vt:lpstr>
      <vt:lpstr>TSDAE</vt:lpstr>
      <vt:lpstr>Issues in the Evaluation</vt:lpstr>
      <vt:lpstr>Evaluation</vt:lpstr>
      <vt:lpstr>How good are unsupervised methods?</vt:lpstr>
      <vt:lpstr>Unsupervised Method for Pre-Training</vt:lpstr>
      <vt:lpstr>Domain Adaptation</vt:lpstr>
      <vt:lpstr>GenQ: Synthetic Query Generation</vt:lpstr>
      <vt:lpstr>PowerPoint-Präsentation</vt:lpstr>
      <vt:lpstr>Types of Search – BM25</vt:lpstr>
      <vt:lpstr>Types of Search – Dense Retrieval</vt:lpstr>
      <vt:lpstr>Types of Search- Re-Ranking</vt:lpstr>
      <vt:lpstr>Types of Search- ColBERT</vt:lpstr>
      <vt:lpstr>Diverse Zero-Shot Evaluation of Neural Retrieval Methods</vt:lpstr>
      <vt:lpstr>Which models generalize well?</vt:lpstr>
      <vt:lpstr>Speed – Quality – Memory-Trade-off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 Text Representations</dc:title>
  <dc:creator>Windows-Benutzer</dc:creator>
  <cp:lastModifiedBy>Windows-Benutzer</cp:lastModifiedBy>
  <cp:revision>89</cp:revision>
  <dcterms:created xsi:type="dcterms:W3CDTF">2021-01-11T15:36:59Z</dcterms:created>
  <dcterms:modified xsi:type="dcterms:W3CDTF">2021-06-21T12:09:12Z</dcterms:modified>
</cp:coreProperties>
</file>