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embeddedFontLst>
    <p:embeddedFont>
      <p:font typeface="Roboto"/>
      <p:regular r:id="rId49"/>
      <p:bold r:id="rId50"/>
      <p:italic r:id="rId51"/>
      <p:boldItalic r:id="rId52"/>
    </p:embeddedFont>
    <p:embeddedFont>
      <p:font typeface="Nunito"/>
      <p:regular r:id="rId53"/>
      <p:bold r:id="rId54"/>
      <p:italic r:id="rId55"/>
      <p:boldItalic r:id="rId56"/>
    </p:embeddedFont>
    <p:embeddedFont>
      <p:font typeface="Montserrat"/>
      <p:regular r:id="rId57"/>
      <p:bold r:id="rId58"/>
      <p:italic r:id="rId59"/>
      <p:boldItalic r:id="rId60"/>
    </p:embeddedFont>
    <p:embeddedFont>
      <p:font typeface="Montserrat Medium"/>
      <p:regular r:id="rId61"/>
      <p:bold r:id="rId62"/>
      <p:italic r:id="rId63"/>
      <p:boldItalic r:id="rId64"/>
    </p:embeddedFont>
    <p:embeddedFont>
      <p:font typeface="Comfortaa"/>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7BF409-3E7B-4179-BAB0-E0A996AF6F61}">
  <a:tblStyle styleId="{BE7BF409-3E7B-4179-BAB0-E0A996AF6F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bold.fntdata"/><Relationship Id="rId61" Type="http://schemas.openxmlformats.org/officeDocument/2006/relationships/font" Target="fonts/MontserratMedium-regular.fntdata"/><Relationship Id="rId20" Type="http://schemas.openxmlformats.org/officeDocument/2006/relationships/slide" Target="slides/slide14.xml"/><Relationship Id="rId64" Type="http://schemas.openxmlformats.org/officeDocument/2006/relationships/font" Target="fonts/MontserratMedium-boldItalic.fntdata"/><Relationship Id="rId63" Type="http://schemas.openxmlformats.org/officeDocument/2006/relationships/font" Target="fonts/MontserratMedium-italic.fntdata"/><Relationship Id="rId22" Type="http://schemas.openxmlformats.org/officeDocument/2006/relationships/slide" Target="slides/slide16.xml"/><Relationship Id="rId66" Type="http://schemas.openxmlformats.org/officeDocument/2006/relationships/font" Target="fonts/Comfortaa-bold.fntdata"/><Relationship Id="rId21" Type="http://schemas.openxmlformats.org/officeDocument/2006/relationships/slide" Target="slides/slide15.xml"/><Relationship Id="rId65" Type="http://schemas.openxmlformats.org/officeDocument/2006/relationships/font" Target="fonts/Comfortaa-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Nunito-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Nunito-italic.fntdata"/><Relationship Id="rId10" Type="http://schemas.openxmlformats.org/officeDocument/2006/relationships/slide" Target="slides/slide4.xml"/><Relationship Id="rId54" Type="http://schemas.openxmlformats.org/officeDocument/2006/relationships/font" Target="fonts/Nunito-bold.fntdata"/><Relationship Id="rId13" Type="http://schemas.openxmlformats.org/officeDocument/2006/relationships/slide" Target="slides/slide7.xml"/><Relationship Id="rId57" Type="http://schemas.openxmlformats.org/officeDocument/2006/relationships/font" Target="fonts/Montserrat-regular.fntdata"/><Relationship Id="rId12" Type="http://schemas.openxmlformats.org/officeDocument/2006/relationships/slide" Target="slides/slide6.xml"/><Relationship Id="rId56" Type="http://schemas.openxmlformats.org/officeDocument/2006/relationships/font" Target="fonts/Nunito-boldItalic.fntdata"/><Relationship Id="rId15" Type="http://schemas.openxmlformats.org/officeDocument/2006/relationships/slide" Target="slides/slide9.xml"/><Relationship Id="rId59" Type="http://schemas.openxmlformats.org/officeDocument/2006/relationships/font" Target="fonts/Montserrat-italic.fntdata"/><Relationship Id="rId14" Type="http://schemas.openxmlformats.org/officeDocument/2006/relationships/slide" Target="slides/slide8.xml"/><Relationship Id="rId58" Type="http://schemas.openxmlformats.org/officeDocument/2006/relationships/font" Target="fonts/Montserra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 name="Google Shape;6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f04f8ad4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f04f8ad4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First, let’s have a look at the Input</a:t>
            </a:r>
            <a:endParaRPr/>
          </a:p>
          <a:p>
            <a:pPr indent="0" lvl="0" marL="0" rtl="0" algn="l">
              <a:spcBef>
                <a:spcPts val="360"/>
              </a:spcBef>
              <a:spcAft>
                <a:spcPts val="0"/>
              </a:spcAft>
              <a:buNone/>
            </a:pPr>
            <a:r>
              <a:rPr lang="de-DE"/>
              <a:t>In open-domain chit chat, the input is simply </a:t>
            </a:r>
            <a:r>
              <a:rPr lang="de-DE"/>
              <a:t>dialog</a:t>
            </a:r>
            <a:r>
              <a:rPr lang="de-DE"/>
              <a:t> history and the </a:t>
            </a:r>
            <a:r>
              <a:rPr lang="de-DE"/>
              <a:t>output</a:t>
            </a:r>
            <a:r>
              <a:rPr lang="de-DE"/>
              <a:t> is response to user</a:t>
            </a:r>
            <a:endParaRPr/>
          </a:p>
          <a:p>
            <a:pPr indent="0" lvl="0" marL="0" rtl="0" algn="l">
              <a:spcBef>
                <a:spcPts val="360"/>
              </a:spcBef>
              <a:spcAft>
                <a:spcPts val="0"/>
              </a:spcAft>
              <a:buNone/>
            </a:pPr>
            <a:r>
              <a:rPr lang="de-DE"/>
              <a:t>Meanwhile, In generation based task-oriented </a:t>
            </a:r>
            <a:r>
              <a:rPr lang="de-DE"/>
              <a:t>dialog</a:t>
            </a:r>
            <a:r>
              <a:rPr lang="de-DE"/>
              <a:t> systems, Input can be the dialog history, belief state, database or API results,which I will give more details in next slide.</a:t>
            </a:r>
            <a:endParaRPr/>
          </a:p>
          <a:p>
            <a:pPr indent="0" lvl="0" marL="0" rtl="0" algn="l">
              <a:spcBef>
                <a:spcPts val="360"/>
              </a:spcBef>
              <a:spcAft>
                <a:spcPts val="0"/>
              </a:spcAft>
              <a:buNone/>
            </a:pPr>
            <a:r>
              <a:rPr lang="de-DE"/>
              <a:t>And the output will be response to the user, the belief state given the dialogue history, or a database query or API service to obtain the required information for task completion</a:t>
            </a:r>
            <a:endParaRPr/>
          </a:p>
        </p:txBody>
      </p:sp>
      <p:sp>
        <p:nvSpPr>
          <p:cNvPr id="187" name="Google Shape;187;gb6f04f8ad4_0_1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086467949_6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086467949_6_2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de-DE"/>
              <a:t>Here is an example of </a:t>
            </a:r>
            <a:r>
              <a:rPr lang="de-DE"/>
              <a:t>input and output of task oriented dialog systems.</a:t>
            </a:r>
            <a:endParaRPr/>
          </a:p>
          <a:p>
            <a:pPr indent="0" lvl="0" marL="0" rtl="0" algn="l">
              <a:spcBef>
                <a:spcPts val="360"/>
              </a:spcBef>
              <a:spcAft>
                <a:spcPts val="0"/>
              </a:spcAft>
              <a:buClr>
                <a:schemeClr val="dk1"/>
              </a:buClr>
              <a:buSzPts val="1100"/>
              <a:buFont typeface="Arial"/>
              <a:buNone/>
            </a:pPr>
            <a:r>
              <a:rPr lang="de-DE"/>
              <a:t>Each input/output is by itself a sequence of tokens</a:t>
            </a:r>
            <a:endParaRPr/>
          </a:p>
          <a:p>
            <a:pPr indent="0" lvl="0" marL="0" rtl="0" algn="l">
              <a:spcBef>
                <a:spcPts val="360"/>
              </a:spcBef>
              <a:spcAft>
                <a:spcPts val="0"/>
              </a:spcAft>
              <a:buNone/>
            </a:pPr>
            <a:r>
              <a:rPr lang="de-DE"/>
              <a:t>The dialog history contains previous user utterances and previous responses generated by the system.</a:t>
            </a:r>
            <a:endParaRPr/>
          </a:p>
          <a:p>
            <a:pPr indent="0" lvl="0" marL="0" rtl="0" algn="l">
              <a:spcBef>
                <a:spcPts val="360"/>
              </a:spcBef>
              <a:spcAft>
                <a:spcPts val="0"/>
              </a:spcAft>
              <a:buNone/>
            </a:pPr>
            <a:r>
              <a:rPr lang="de-DE"/>
              <a:t>The belief state is the dialogue state containing domain of the current conversation, user intent, and the slot values of the whole conversations.</a:t>
            </a:r>
            <a:endParaRPr/>
          </a:p>
          <a:p>
            <a:pPr indent="0" lvl="0" marL="0" rtl="0" algn="l">
              <a:spcBef>
                <a:spcPts val="360"/>
              </a:spcBef>
              <a:spcAft>
                <a:spcPts val="0"/>
              </a:spcAft>
              <a:buNone/>
            </a:pPr>
            <a:r>
              <a:rPr lang="de-DE"/>
              <a:t>The database state is the results returned by querying data from a task-specific knowledge base or API service. </a:t>
            </a:r>
            <a:endParaRPr/>
          </a:p>
          <a:p>
            <a:pPr indent="0" lvl="0" marL="0" rtl="0" algn="l">
              <a:spcBef>
                <a:spcPts val="360"/>
              </a:spcBef>
              <a:spcAft>
                <a:spcPts val="0"/>
              </a:spcAft>
              <a:buNone/>
            </a:pPr>
            <a:r>
              <a:rPr lang="de-DE"/>
              <a:t>And the response which is first generated by the system is a delexicalized response, in which slot values are masked by some placeholder such as restaurant_name and value_food. </a:t>
            </a:r>
            <a:endParaRPr/>
          </a:p>
          <a:p>
            <a:pPr indent="0" lvl="0" marL="0" rtl="0" algn="l">
              <a:spcBef>
                <a:spcPts val="360"/>
              </a:spcBef>
              <a:spcAft>
                <a:spcPts val="0"/>
              </a:spcAft>
              <a:buNone/>
            </a:pPr>
            <a:r>
              <a:rPr lang="de-DE"/>
              <a:t>The system then will fill these placeholders with the information from belief state and database state.</a:t>
            </a:r>
            <a:endParaRPr/>
          </a:p>
          <a:p>
            <a:pPr indent="0" lvl="0" marL="0" rtl="0" algn="l">
              <a:spcBef>
                <a:spcPts val="360"/>
              </a:spcBef>
              <a:spcAft>
                <a:spcPts val="0"/>
              </a:spcAft>
              <a:buNone/>
            </a:pPr>
            <a:r>
              <a:rPr lang="de-DE"/>
              <a:t>The user finally will get the completed response.</a:t>
            </a:r>
            <a:endParaRPr/>
          </a:p>
        </p:txBody>
      </p:sp>
      <p:sp>
        <p:nvSpPr>
          <p:cNvPr id="202" name="Google Shape;202;ge086467949_6_2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225374196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225374196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In task-oriented dialog, we detect user’s intent from the utterance and the corresponding slot values.</a:t>
            </a:r>
            <a:endParaRPr/>
          </a:p>
          <a:p>
            <a:pPr indent="0" lvl="0" marL="0" rtl="0" algn="l">
              <a:spcBef>
                <a:spcPts val="360"/>
              </a:spcBef>
              <a:spcAft>
                <a:spcPts val="0"/>
              </a:spcAft>
              <a:buClr>
                <a:schemeClr val="dk1"/>
              </a:buClr>
              <a:buSzPts val="1100"/>
              <a:buFont typeface="Arial"/>
              <a:buNone/>
            </a:pPr>
            <a:r>
              <a:rPr lang="de-DE"/>
              <a:t>In this example, the intent is find_restaurant and the corresponding slot values are expensive , chinese food and location is the north of the town from dialogue history.</a:t>
            </a:r>
            <a:endParaRPr/>
          </a:p>
          <a:p>
            <a:pPr indent="0" lvl="0" marL="0" rtl="0" algn="l">
              <a:spcBef>
                <a:spcPts val="360"/>
              </a:spcBef>
              <a:spcAft>
                <a:spcPts val="0"/>
              </a:spcAft>
              <a:buNone/>
            </a:pPr>
            <a:r>
              <a:rPr lang="de-DE"/>
              <a:t>Gather intents and slot values of the entire dialogue history, we get the belief state. </a:t>
            </a:r>
            <a:endParaRPr/>
          </a:p>
          <a:p>
            <a:pPr indent="0" lvl="0" marL="0" rtl="0" algn="l">
              <a:spcBef>
                <a:spcPts val="360"/>
              </a:spcBef>
              <a:spcAft>
                <a:spcPts val="0"/>
              </a:spcAft>
              <a:buClr>
                <a:schemeClr val="dk1"/>
              </a:buClr>
              <a:buSzPts val="1100"/>
              <a:buFont typeface="Arial"/>
              <a:buNone/>
            </a:pPr>
            <a:r>
              <a:rPr lang="de-DE"/>
              <a:t>This is the 1st step of the e2e TOD model, the input is the dialog history, previous belief state, and the current user input. the output is the updated belief state.</a:t>
            </a:r>
            <a:endParaRPr/>
          </a:p>
        </p:txBody>
      </p:sp>
      <p:sp>
        <p:nvSpPr>
          <p:cNvPr id="215" name="Google Shape;215;ge225374196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25374196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225374196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de-DE"/>
              <a:t>The belief state is then used to query a task-specific database (DB) to obtain the DB state.</a:t>
            </a:r>
            <a:endParaRPr/>
          </a:p>
          <a:p>
            <a:pPr indent="0" lvl="0" marL="0" rtl="0" algn="l">
              <a:spcBef>
                <a:spcPts val="360"/>
              </a:spcBef>
              <a:spcAft>
                <a:spcPts val="0"/>
              </a:spcAft>
              <a:buClr>
                <a:schemeClr val="dk1"/>
              </a:buClr>
              <a:buSzPts val="1100"/>
              <a:buFont typeface="Arial"/>
              <a:buNone/>
            </a:pPr>
            <a:r>
              <a:rPr lang="de-DE"/>
              <a:t>For example here, we query the database to get restaurants that match the price range, food and area requested by the user.</a:t>
            </a:r>
            <a:endParaRPr/>
          </a:p>
          <a:p>
            <a:pPr indent="0" lvl="0" marL="0" rtl="0" algn="l">
              <a:spcBef>
                <a:spcPts val="360"/>
              </a:spcBef>
              <a:spcAft>
                <a:spcPts val="0"/>
              </a:spcAft>
              <a:buClr>
                <a:schemeClr val="dk1"/>
              </a:buClr>
              <a:buSzPts val="1100"/>
              <a:buFont typeface="Arial"/>
              <a:buNone/>
            </a:pPr>
            <a:r>
              <a:rPr lang="de-DE"/>
              <a:t>The query returns a list of restaurants that match the query.</a:t>
            </a:r>
            <a:endParaRPr/>
          </a:p>
          <a:p>
            <a:pPr indent="0" lvl="0" marL="0" rtl="0" algn="l">
              <a:spcBef>
                <a:spcPts val="360"/>
              </a:spcBef>
              <a:spcAft>
                <a:spcPts val="0"/>
              </a:spcAft>
              <a:buClr>
                <a:schemeClr val="dk1"/>
              </a:buClr>
              <a:buSzPts val="1100"/>
              <a:buFont typeface="Arial"/>
              <a:buNone/>
            </a:pPr>
            <a:r>
              <a:rPr lang="de-DE"/>
              <a:t>Here only one restaurant matches the user requirement.</a:t>
            </a:r>
            <a:endParaRPr/>
          </a:p>
          <a:p>
            <a:pPr indent="0" lvl="0" marL="0" rtl="0" algn="l">
              <a:spcBef>
                <a:spcPts val="360"/>
              </a:spcBef>
              <a:spcAft>
                <a:spcPts val="0"/>
              </a:spcAft>
              <a:buClr>
                <a:schemeClr val="dk1"/>
              </a:buClr>
              <a:buSzPts val="1100"/>
              <a:buFont typeface="Arial"/>
              <a:buNone/>
            </a:pPr>
            <a:r>
              <a:rPr lang="de-DE"/>
              <a:t>There are two other cases of the returned results.</a:t>
            </a:r>
            <a:endParaRPr/>
          </a:p>
          <a:p>
            <a:pPr indent="0" lvl="0" marL="0" rtl="0" algn="l">
              <a:spcBef>
                <a:spcPts val="360"/>
              </a:spcBef>
              <a:spcAft>
                <a:spcPts val="0"/>
              </a:spcAft>
              <a:buClr>
                <a:schemeClr val="dk1"/>
              </a:buClr>
              <a:buSzPts val="1100"/>
              <a:buFont typeface="Arial"/>
              <a:buNone/>
            </a:pPr>
            <a:r>
              <a:rPr lang="de-DE"/>
              <a:t>One is that no match is found from the database, in this case, the system is expected to suggest different restaurants for the user or to ask user slot changing question.</a:t>
            </a:r>
            <a:endParaRPr/>
          </a:p>
          <a:p>
            <a:pPr indent="0" lvl="0" marL="0" rtl="0" algn="l">
              <a:spcBef>
                <a:spcPts val="360"/>
              </a:spcBef>
              <a:spcAft>
                <a:spcPts val="0"/>
              </a:spcAft>
              <a:buClr>
                <a:schemeClr val="dk1"/>
              </a:buClr>
              <a:buSzPts val="1100"/>
              <a:buFont typeface="Arial"/>
              <a:buNone/>
            </a:pPr>
            <a:r>
              <a:rPr lang="de-DE"/>
              <a:t>Another case is when there are multiple matches found.</a:t>
            </a:r>
            <a:endParaRPr/>
          </a:p>
          <a:p>
            <a:pPr indent="0" lvl="0" marL="0" rtl="0" algn="l">
              <a:spcBef>
                <a:spcPts val="360"/>
              </a:spcBef>
              <a:spcAft>
                <a:spcPts val="0"/>
              </a:spcAft>
              <a:buClr>
                <a:schemeClr val="dk1"/>
              </a:buClr>
              <a:buSzPts val="1100"/>
              <a:buFont typeface="Arial"/>
              <a:buNone/>
            </a:pPr>
            <a:r>
              <a:rPr lang="de-DE"/>
              <a:t>The system can either show all matches to the user and let the user select one of them.</a:t>
            </a:r>
            <a:endParaRPr/>
          </a:p>
          <a:p>
            <a:pPr indent="0" lvl="0" marL="0" rtl="0" algn="l">
              <a:spcBef>
                <a:spcPts val="360"/>
              </a:spcBef>
              <a:spcAft>
                <a:spcPts val="0"/>
              </a:spcAft>
              <a:buClr>
                <a:schemeClr val="dk1"/>
              </a:buClr>
              <a:buSzPts val="1100"/>
              <a:buFont typeface="Arial"/>
              <a:buNone/>
            </a:pPr>
            <a:r>
              <a:rPr lang="de-DE"/>
              <a:t>Or the system can ask user clarification question so that the user can give more slot values to reduce number of matches.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230" name="Google Shape;230;ge225374196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225374196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225374196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de-DE"/>
              <a:t>So to generate response, both t</a:t>
            </a:r>
            <a:r>
              <a:rPr lang="de-DE"/>
              <a:t>he belief state and database state are used.</a:t>
            </a:r>
            <a:endParaRPr/>
          </a:p>
          <a:p>
            <a:pPr indent="0" lvl="0" marL="0" rtl="0" algn="l">
              <a:spcBef>
                <a:spcPts val="360"/>
              </a:spcBef>
              <a:spcAft>
                <a:spcPts val="0"/>
              </a:spcAft>
              <a:buClr>
                <a:schemeClr val="dk1"/>
              </a:buClr>
              <a:buSzPts val="1100"/>
              <a:buFont typeface="Arial"/>
              <a:buNone/>
            </a:pPr>
            <a:r>
              <a:rPr lang="de-DE"/>
              <a:t>responses can be varied d</a:t>
            </a:r>
            <a:r>
              <a:rPr lang="de-DE"/>
              <a:t>epending on the context, but usually in conversational data, only one response is </a:t>
            </a:r>
            <a:r>
              <a:rPr lang="de-DE"/>
              <a:t>given and we only learn to generate such response</a:t>
            </a:r>
            <a:r>
              <a:rPr lang="de-DE"/>
              <a:t>. </a:t>
            </a:r>
            <a:endParaRPr/>
          </a:p>
          <a:p>
            <a:pPr indent="0" lvl="0" marL="0" rtl="0" algn="l">
              <a:spcBef>
                <a:spcPts val="360"/>
              </a:spcBef>
              <a:spcAft>
                <a:spcPts val="0"/>
              </a:spcAft>
              <a:buNone/>
            </a:pPr>
            <a:r>
              <a:rPr lang="de-DE"/>
              <a:t>So, in summary, the e2e TOD model generally performs 2 steps.</a:t>
            </a:r>
            <a:endParaRPr/>
          </a:p>
          <a:p>
            <a:pPr indent="0" lvl="0" marL="0" rtl="0" algn="l">
              <a:spcBef>
                <a:spcPts val="360"/>
              </a:spcBef>
              <a:spcAft>
                <a:spcPts val="0"/>
              </a:spcAft>
              <a:buNone/>
            </a:pPr>
            <a:r>
              <a:rPr lang="de-DE"/>
              <a:t>First, taking dialog history as input, and generate belief state.</a:t>
            </a:r>
            <a:endParaRPr/>
          </a:p>
          <a:p>
            <a:pPr indent="0" lvl="0" marL="0" rtl="0" algn="l">
              <a:spcBef>
                <a:spcPts val="360"/>
              </a:spcBef>
              <a:spcAft>
                <a:spcPts val="0"/>
              </a:spcAft>
              <a:buNone/>
            </a:pPr>
            <a:r>
              <a:rPr lang="de-DE"/>
              <a:t>The second step is after getting database state using the belief state, the model will generation response given all current information.</a:t>
            </a:r>
            <a:endParaRPr/>
          </a:p>
          <a:p>
            <a:pPr indent="0" lvl="0" marL="0" rtl="0" algn="l">
              <a:spcBef>
                <a:spcPts val="360"/>
              </a:spcBef>
              <a:spcAft>
                <a:spcPts val="0"/>
              </a:spcAft>
              <a:buNone/>
            </a:pPr>
            <a:r>
              <a:rPr lang="de-DE"/>
              <a:t>Note that some models try to generate system actions before producing response. </a:t>
            </a:r>
            <a:endParaRPr/>
          </a:p>
          <a:p>
            <a:pPr indent="0" lvl="0" marL="0" rtl="0" algn="l">
              <a:spcBef>
                <a:spcPts val="360"/>
              </a:spcBef>
              <a:spcAft>
                <a:spcPts val="0"/>
              </a:spcAft>
              <a:buNone/>
            </a:pPr>
            <a:r>
              <a:rPr lang="de-DE"/>
              <a:t>A system action is a predefined action that the system should react to user given a situation.</a:t>
            </a:r>
            <a:endParaRPr/>
          </a:p>
          <a:p>
            <a:pPr indent="0" lvl="0" marL="0" rtl="0" algn="l">
              <a:spcBef>
                <a:spcPts val="360"/>
              </a:spcBef>
              <a:spcAft>
                <a:spcPts val="0"/>
              </a:spcAft>
              <a:buNone/>
            </a:pPr>
            <a:r>
              <a:rPr lang="de-DE"/>
              <a:t>For example here, the action is “confirm booking”</a:t>
            </a:r>
            <a:endParaRPr/>
          </a:p>
          <a:p>
            <a:pPr indent="0" lvl="0" marL="0" rtl="0" algn="l">
              <a:spcBef>
                <a:spcPts val="360"/>
              </a:spcBef>
              <a:spcAft>
                <a:spcPts val="0"/>
              </a:spcAft>
              <a:buNone/>
            </a:pPr>
            <a:r>
              <a:rPr lang="de-DE"/>
              <a:t>E2e TOD will learn these steps in one unified model for sequence generation.</a:t>
            </a:r>
            <a:endParaRPr/>
          </a:p>
          <a:p>
            <a:pPr indent="0" lvl="0" marL="0" rtl="0" algn="l">
              <a:spcBef>
                <a:spcPts val="360"/>
              </a:spcBef>
              <a:spcAft>
                <a:spcPts val="0"/>
              </a:spcAft>
              <a:buNone/>
            </a:pPr>
            <a:r>
              <a:t/>
            </a:r>
            <a:endParaRPr/>
          </a:p>
        </p:txBody>
      </p:sp>
      <p:sp>
        <p:nvSpPr>
          <p:cNvPr id="247" name="Google Shape;247;ge225374196_0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20c211d34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20c211d34_0_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We have gone through the input and output of a conversation model.</a:t>
            </a:r>
            <a:endParaRPr/>
          </a:p>
          <a:p>
            <a:pPr indent="0" lvl="0" marL="0" rtl="0" algn="l">
              <a:spcBef>
                <a:spcPts val="360"/>
              </a:spcBef>
              <a:spcAft>
                <a:spcPts val="0"/>
              </a:spcAft>
              <a:buNone/>
            </a:pPr>
            <a:r>
              <a:rPr lang="de-DE"/>
              <a:t>Now we will talk about the model. </a:t>
            </a:r>
            <a:endParaRPr/>
          </a:p>
          <a:p>
            <a:pPr indent="0" lvl="0" marL="0" rtl="0" algn="l">
              <a:spcBef>
                <a:spcPts val="360"/>
              </a:spcBef>
              <a:spcAft>
                <a:spcPts val="0"/>
              </a:spcAft>
              <a:buNone/>
            </a:pPr>
            <a:r>
              <a:rPr lang="de-DE"/>
              <a:t>The encoder-decoder framework has been introduced in previous lecture. </a:t>
            </a:r>
            <a:endParaRPr/>
          </a:p>
          <a:p>
            <a:pPr indent="0" lvl="0" marL="0" rtl="0" algn="l">
              <a:spcBef>
                <a:spcPts val="360"/>
              </a:spcBef>
              <a:spcAft>
                <a:spcPts val="0"/>
              </a:spcAft>
              <a:buNone/>
            </a:pPr>
            <a:r>
              <a:rPr lang="de-DE"/>
              <a:t>The encoder takes the input text and produces a context vector. </a:t>
            </a:r>
            <a:endParaRPr/>
          </a:p>
          <a:p>
            <a:pPr indent="0" lvl="0" marL="0" rtl="0" algn="l">
              <a:spcBef>
                <a:spcPts val="360"/>
              </a:spcBef>
              <a:spcAft>
                <a:spcPts val="0"/>
              </a:spcAft>
              <a:buNone/>
            </a:pPr>
            <a:r>
              <a:rPr lang="de-DE"/>
              <a:t>And the decoder then generates the output text given the context vector. </a:t>
            </a:r>
            <a:endParaRPr/>
          </a:p>
          <a:p>
            <a:pPr indent="0" lvl="0" marL="0" rtl="0" algn="l">
              <a:spcBef>
                <a:spcPts val="360"/>
              </a:spcBef>
              <a:spcAft>
                <a:spcPts val="0"/>
              </a:spcAft>
              <a:buNone/>
            </a:pPr>
            <a:r>
              <a:rPr lang="de-DE"/>
              <a:t>We have learned that the decoder generates one word at each time step.</a:t>
            </a:r>
            <a:endParaRPr/>
          </a:p>
          <a:p>
            <a:pPr indent="0" lvl="0" marL="0" rtl="0" algn="l">
              <a:spcBef>
                <a:spcPts val="360"/>
              </a:spcBef>
              <a:spcAft>
                <a:spcPts val="0"/>
              </a:spcAft>
              <a:buNone/>
            </a:pPr>
            <a:r>
              <a:rPr lang="de-DE"/>
              <a:t>Such generation is called an autoregressive generation as the current output is conditioned on the previous output, e.g., y2 is conditioned on y1.</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 A main issue with the autoregressive generation is error accumulation during decoding. if the model generates a bad output at one step then the following generated sequence will get even worser.</a:t>
            </a:r>
            <a:endParaRPr/>
          </a:p>
        </p:txBody>
      </p:sp>
      <p:sp>
        <p:nvSpPr>
          <p:cNvPr id="264" name="Google Shape;264;ge20c211d34_0_2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f04f8ad4_1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f04f8ad4_1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So why don’t we generate all words at the same time? </a:t>
            </a:r>
            <a:endParaRPr/>
          </a:p>
          <a:p>
            <a:pPr indent="0" lvl="0" marL="0" rtl="0" algn="l">
              <a:spcBef>
                <a:spcPts val="360"/>
              </a:spcBef>
              <a:spcAft>
                <a:spcPts val="0"/>
              </a:spcAft>
              <a:buNone/>
            </a:pPr>
            <a:r>
              <a:rPr lang="de-DE"/>
              <a:t>Non-autoregressive generation is proposed to address this.</a:t>
            </a:r>
            <a:endParaRPr/>
          </a:p>
          <a:p>
            <a:pPr indent="0" lvl="0" marL="0" rtl="0" algn="l">
              <a:spcBef>
                <a:spcPts val="360"/>
              </a:spcBef>
              <a:spcAft>
                <a:spcPts val="0"/>
              </a:spcAft>
              <a:buNone/>
            </a:pPr>
            <a:r>
              <a:rPr lang="de-DE"/>
              <a:t>In non-autoregressive generation approaches,  we first predict the output length and then generate all the target tokens according to the predicted </a:t>
            </a:r>
            <a:r>
              <a:rPr lang="de-DE"/>
              <a:t>length.</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The constraint on output length is the main issue in such generation approaches. </a:t>
            </a:r>
            <a:endParaRPr/>
          </a:p>
          <a:p>
            <a:pPr indent="0" lvl="0" marL="0" rtl="0" algn="l">
              <a:spcBef>
                <a:spcPts val="360"/>
              </a:spcBef>
              <a:spcAft>
                <a:spcPts val="0"/>
              </a:spcAft>
              <a:buNone/>
            </a:pPr>
            <a:r>
              <a:rPr lang="de-DE"/>
              <a:t>Another issue is due to the condition independence of output tokens, such approaches may generate repeated tokens. usually the high probability ones.</a:t>
            </a:r>
            <a:endParaRPr/>
          </a:p>
        </p:txBody>
      </p:sp>
      <p:sp>
        <p:nvSpPr>
          <p:cNvPr id="282" name="Google Shape;282;gb6f04f8ad4_1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086467949_6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086467949_6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So far, I have introduced the two types of generation. </a:t>
            </a:r>
            <a:endParaRPr/>
          </a:p>
          <a:p>
            <a:pPr indent="0" lvl="0" marL="0" rtl="0" algn="l">
              <a:spcBef>
                <a:spcPts val="360"/>
              </a:spcBef>
              <a:spcAft>
                <a:spcPts val="0"/>
              </a:spcAft>
              <a:buNone/>
            </a:pPr>
            <a:r>
              <a:rPr lang="de-DE"/>
              <a:t>I</a:t>
            </a:r>
            <a:r>
              <a:rPr lang="de-DE"/>
              <a:t>n conversational AI, we mainly use a</a:t>
            </a:r>
            <a:r>
              <a:rPr lang="de-DE"/>
              <a:t>utoregressive generation approaches.</a:t>
            </a:r>
            <a:endParaRPr/>
          </a:p>
        </p:txBody>
      </p:sp>
      <p:sp>
        <p:nvSpPr>
          <p:cNvPr id="300" name="Google Shape;300;ge086467949_6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225374196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225374196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Here is the generation process of</a:t>
            </a:r>
            <a:r>
              <a:rPr lang="de-DE"/>
              <a:t> autoregressive generation approaches.</a:t>
            </a:r>
            <a:endParaRPr/>
          </a:p>
          <a:p>
            <a:pPr indent="0" lvl="0" marL="0" rtl="0" algn="l">
              <a:spcBef>
                <a:spcPts val="360"/>
              </a:spcBef>
              <a:spcAft>
                <a:spcPts val="0"/>
              </a:spcAft>
              <a:buNone/>
            </a:pPr>
            <a:r>
              <a:rPr lang="de-DE"/>
              <a:t>We starts with a special token [bos], </a:t>
            </a:r>
            <a:r>
              <a:rPr lang="de-DE"/>
              <a:t>begin of sequence, </a:t>
            </a:r>
            <a:r>
              <a:rPr lang="de-DE"/>
              <a:t>indicating the start of generation</a:t>
            </a:r>
            <a:endParaRPr/>
          </a:p>
          <a:p>
            <a:pPr indent="0" lvl="0" marL="0" rtl="0" algn="l">
              <a:spcBef>
                <a:spcPts val="360"/>
              </a:spcBef>
              <a:spcAft>
                <a:spcPts val="0"/>
              </a:spcAft>
              <a:buClr>
                <a:schemeClr val="dk1"/>
              </a:buClr>
              <a:buSzPts val="1100"/>
              <a:buFont typeface="Arial"/>
              <a:buNone/>
            </a:pPr>
            <a:r>
              <a:rPr lang="de-DE"/>
              <a:t>At each time step t, the model computes the scores of each token in our vocabulary taking previous generated token as input</a:t>
            </a:r>
            <a:endParaRPr/>
          </a:p>
          <a:p>
            <a:pPr indent="0" lvl="0" marL="0" rtl="0" algn="l">
              <a:spcBef>
                <a:spcPts val="360"/>
              </a:spcBef>
              <a:spcAft>
                <a:spcPts val="0"/>
              </a:spcAft>
              <a:buNone/>
            </a:pPr>
            <a:r>
              <a:rPr lang="de-DE"/>
              <a:t>The model will continue generating until it produces the [eos] token, end of sequence, or when the generated sequence reaches the maximum length</a:t>
            </a:r>
            <a:endParaRPr/>
          </a:p>
          <a:p>
            <a:pPr indent="0" lvl="0" marL="0" rtl="0" algn="l">
              <a:spcBef>
                <a:spcPts val="360"/>
              </a:spcBef>
              <a:spcAft>
                <a:spcPts val="0"/>
              </a:spcAft>
              <a:buNone/>
            </a:pPr>
            <a:r>
              <a:rPr lang="de-DE"/>
              <a:t>How do we select a token at each time step?</a:t>
            </a:r>
            <a:endParaRPr/>
          </a:p>
        </p:txBody>
      </p:sp>
      <p:sp>
        <p:nvSpPr>
          <p:cNvPr id="321" name="Google Shape;321;ge225374196_0_1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25374196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225374196_0_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There are several decoding strategies for selecting the token at each time step. </a:t>
            </a:r>
            <a:endParaRPr/>
          </a:p>
          <a:p>
            <a:pPr indent="0" lvl="0" marL="0" rtl="0" algn="l">
              <a:spcBef>
                <a:spcPts val="360"/>
              </a:spcBef>
              <a:spcAft>
                <a:spcPts val="0"/>
              </a:spcAft>
              <a:buNone/>
            </a:pPr>
            <a:r>
              <a:rPr lang="de-DE"/>
              <a:t>We will talk about some main strategies that are used in dialog systems.</a:t>
            </a:r>
            <a:endParaRPr/>
          </a:p>
        </p:txBody>
      </p:sp>
      <p:sp>
        <p:nvSpPr>
          <p:cNvPr id="338" name="Google Shape;338;ge225374196_0_1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6f04f8ad4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6f04f8ad4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Here is the outline, we will first introduce conversational AI and applications.</a:t>
            </a:r>
            <a:endParaRPr/>
          </a:p>
          <a:p>
            <a:pPr indent="0" lvl="0" marL="0" rtl="0" algn="l">
              <a:spcBef>
                <a:spcPts val="360"/>
              </a:spcBef>
              <a:spcAft>
                <a:spcPts val="0"/>
              </a:spcAft>
              <a:buNone/>
            </a:pPr>
            <a:r>
              <a:rPr lang="de-DE"/>
              <a:t>After that, we then discuss steps for building a conversational agent.</a:t>
            </a:r>
            <a:endParaRPr/>
          </a:p>
          <a:p>
            <a:pPr indent="0" lvl="0" marL="0" rtl="0" algn="l">
              <a:spcBef>
                <a:spcPts val="360"/>
              </a:spcBef>
              <a:spcAft>
                <a:spcPts val="0"/>
              </a:spcAft>
              <a:buNone/>
            </a:pPr>
            <a:r>
              <a:t/>
            </a:r>
            <a:endParaRPr/>
          </a:p>
        </p:txBody>
      </p:sp>
      <p:sp>
        <p:nvSpPr>
          <p:cNvPr id="68" name="Google Shape;68;gb6f04f8ad4_0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225374196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225374196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de-DE"/>
              <a:t>The simplest approach is to pick the token with the highest probability, called greedy decoding.</a:t>
            </a:r>
            <a:endParaRPr/>
          </a:p>
          <a:p>
            <a:pPr indent="0" lvl="0" marL="0" rtl="0" algn="l">
              <a:spcBef>
                <a:spcPts val="360"/>
              </a:spcBef>
              <a:spcAft>
                <a:spcPts val="0"/>
              </a:spcAft>
              <a:buNone/>
            </a:pPr>
            <a:r>
              <a:rPr lang="de-DE"/>
              <a:t>The output is one sequence with the highest probability at each time step</a:t>
            </a:r>
            <a:endParaRPr/>
          </a:p>
          <a:p>
            <a:pPr indent="0" lvl="0" marL="0" rtl="0" algn="l">
              <a:spcBef>
                <a:spcPts val="360"/>
              </a:spcBef>
              <a:spcAft>
                <a:spcPts val="0"/>
              </a:spcAft>
              <a:buNone/>
            </a:pPr>
            <a:r>
              <a:rPr lang="de-DE"/>
              <a:t>- </a:t>
            </a:r>
            <a:r>
              <a:rPr lang="de-DE"/>
              <a:t>The major drawback of greedy decoding is that it may miss the high probability sequence due to selecting the </a:t>
            </a:r>
            <a:r>
              <a:rPr lang="de-DE"/>
              <a:t>highest</a:t>
            </a:r>
            <a:r>
              <a:rPr lang="de-DE"/>
              <a:t> probability of a previous timestep</a:t>
            </a:r>
            <a:endParaRPr/>
          </a:p>
          <a:p>
            <a:pPr indent="0" lvl="0" marL="0" rtl="0" algn="l">
              <a:spcBef>
                <a:spcPts val="360"/>
              </a:spcBef>
              <a:spcAft>
                <a:spcPts val="0"/>
              </a:spcAft>
              <a:buNone/>
            </a:pPr>
            <a:r>
              <a:rPr lang="de-DE"/>
              <a:t>For example here, At first greedy decoding will select the highest probability token “have” then following that, it will lead to the sequence I have a house, the overall probability of this sequence is 0.08.</a:t>
            </a:r>
            <a:endParaRPr/>
          </a:p>
          <a:p>
            <a:pPr indent="0" lvl="0" marL="0" rtl="0" algn="l">
              <a:spcBef>
                <a:spcPts val="360"/>
              </a:spcBef>
              <a:spcAft>
                <a:spcPts val="0"/>
              </a:spcAft>
              <a:buNone/>
            </a:pPr>
            <a:r>
              <a:rPr lang="de-DE"/>
              <a:t>While we can see, from another direction, we have the sequence I like my cat which has higher probability in overall.</a:t>
            </a:r>
            <a:endParaRPr/>
          </a:p>
          <a:p>
            <a:pPr indent="0" lvl="0" marL="0" rtl="0" algn="l">
              <a:spcBef>
                <a:spcPts val="360"/>
              </a:spcBef>
              <a:spcAft>
                <a:spcPts val="0"/>
              </a:spcAft>
              <a:buNone/>
            </a:pPr>
            <a:r>
              <a:rPr lang="de-DE"/>
              <a:t>So the pick at the first step affects the whole sequence after leading to a sequence with </a:t>
            </a:r>
            <a:r>
              <a:rPr lang="de-DE"/>
              <a:t>lower probability</a:t>
            </a:r>
            <a:r>
              <a:rPr lang="de-DE"/>
              <a:t>.</a:t>
            </a:r>
            <a:endParaRPr/>
          </a:p>
        </p:txBody>
      </p:sp>
      <p:sp>
        <p:nvSpPr>
          <p:cNvPr id="345" name="Google Shape;345;ge225374196_0_1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225374196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225374196_0_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Beam search reduce the risk by </a:t>
            </a:r>
            <a:r>
              <a:rPr lang="de-DE"/>
              <a:t>tracking of n best candidates </a:t>
            </a:r>
            <a:r>
              <a:rPr lang="de-DE"/>
              <a:t>at each time step</a:t>
            </a:r>
            <a:r>
              <a:rPr lang="de-DE"/>
              <a:t>, producing several sequences at the end.</a:t>
            </a:r>
            <a:endParaRPr/>
          </a:p>
          <a:p>
            <a:pPr indent="0" lvl="0" marL="0" rtl="0" algn="l">
              <a:spcBef>
                <a:spcPts val="360"/>
              </a:spcBef>
              <a:spcAft>
                <a:spcPts val="0"/>
              </a:spcAft>
              <a:buNone/>
            </a:pPr>
            <a:r>
              <a:rPr lang="de-DE"/>
              <a:t>N best </a:t>
            </a:r>
            <a:r>
              <a:rPr lang="de-DE"/>
              <a:t>candidates</a:t>
            </a:r>
            <a:r>
              <a:rPr lang="de-DE"/>
              <a:t> at each time step is called </a:t>
            </a:r>
            <a:r>
              <a:rPr lang="de-DE"/>
              <a:t>beam size, we commonly use 5 or 10.</a:t>
            </a:r>
            <a:endParaRPr/>
          </a:p>
          <a:p>
            <a:pPr indent="0" lvl="0" marL="0" rtl="0" algn="l">
              <a:spcBef>
                <a:spcPts val="360"/>
              </a:spcBef>
              <a:spcAft>
                <a:spcPts val="0"/>
              </a:spcAft>
              <a:buNone/>
            </a:pPr>
            <a:r>
              <a:rPr lang="de-DE"/>
              <a:t>At the end, the sequence with the highest probability is selected.</a:t>
            </a:r>
            <a:endParaRPr/>
          </a:p>
          <a:p>
            <a:pPr indent="0" lvl="0" marL="0" rtl="0" algn="l">
              <a:spcBef>
                <a:spcPts val="360"/>
              </a:spcBef>
              <a:spcAft>
                <a:spcPts val="0"/>
              </a:spcAft>
              <a:buNone/>
            </a:pPr>
            <a:r>
              <a:rPr lang="de-DE"/>
              <a:t>For example here, we will keep track of 2 best candidates, so we will keep like and have and expand the sequence. At the end, we will get the highest probability sequence which is I like my cat instead of I have a house.</a:t>
            </a:r>
            <a:endParaRPr/>
          </a:p>
          <a:p>
            <a:pPr indent="0" lvl="0" marL="0" rtl="0" algn="l">
              <a:spcBef>
                <a:spcPts val="360"/>
              </a:spcBef>
              <a:spcAft>
                <a:spcPts val="0"/>
              </a:spcAft>
              <a:buNone/>
            </a:pPr>
            <a:r>
              <a:rPr lang="de-DE"/>
              <a:t>- According to recent evidence, b</a:t>
            </a:r>
            <a:r>
              <a:rPr lang="de-DE"/>
              <a:t>eam search can work well in tasks where the length of the generated sequence is predictable such as machine translation.</a:t>
            </a:r>
            <a:endParaRPr/>
          </a:p>
          <a:p>
            <a:pPr indent="0" lvl="0" marL="0" rtl="0" algn="l">
              <a:spcBef>
                <a:spcPts val="360"/>
              </a:spcBef>
              <a:spcAft>
                <a:spcPts val="0"/>
              </a:spcAft>
              <a:buNone/>
            </a:pPr>
            <a:r>
              <a:rPr lang="de-DE"/>
              <a:t>But for open-ended generation, beam search can vary greatly. but we can use length penalty to reduce the sequence length issue.</a:t>
            </a:r>
            <a:endParaRPr/>
          </a:p>
          <a:p>
            <a:pPr indent="0" lvl="0" marL="0" rtl="0" algn="l">
              <a:spcBef>
                <a:spcPts val="360"/>
              </a:spcBef>
              <a:spcAft>
                <a:spcPts val="0"/>
              </a:spcAft>
              <a:buNone/>
            </a:pPr>
            <a:r>
              <a:rPr lang="de-DE"/>
              <a:t>Another issue of beam search is repeated word sequences and</a:t>
            </a:r>
            <a:r>
              <a:rPr lang="de-DE"/>
              <a:t> less diverse sequences. </a:t>
            </a:r>
            <a:endParaRPr/>
          </a:p>
          <a:p>
            <a:pPr indent="0" lvl="0" marL="0" rtl="0" algn="l">
              <a:spcBef>
                <a:spcPts val="360"/>
              </a:spcBef>
              <a:spcAft>
                <a:spcPts val="0"/>
              </a:spcAft>
              <a:buNone/>
            </a:pPr>
            <a:r>
              <a:rPr lang="de-DE"/>
              <a:t>- Here is a figure comparing the probability of tokens selected by beam search and selected by human. </a:t>
            </a:r>
            <a:endParaRPr/>
          </a:p>
          <a:p>
            <a:pPr indent="0" lvl="0" marL="0" rtl="0" algn="l">
              <a:spcBef>
                <a:spcPts val="360"/>
              </a:spcBef>
              <a:spcAft>
                <a:spcPts val="0"/>
              </a:spcAft>
              <a:buNone/>
            </a:pPr>
            <a:r>
              <a:rPr lang="de-DE"/>
              <a:t>While beam search select high probability tokens, human in contrast, tend to select tokens have much higher variance in the predicted probability. And because of the variance, the sequence is more surprising.</a:t>
            </a:r>
            <a:endParaRPr/>
          </a:p>
          <a:p>
            <a:pPr indent="0" lvl="0" marL="0" rtl="0" algn="l">
              <a:spcBef>
                <a:spcPts val="360"/>
              </a:spcBef>
              <a:spcAft>
                <a:spcPts val="0"/>
              </a:spcAft>
              <a:buNone/>
            </a:pPr>
            <a:r>
              <a:rPr lang="de-DE"/>
              <a:t>so random sampling is proposed to give the surprisal to the output.</a:t>
            </a:r>
            <a:endParaRPr/>
          </a:p>
        </p:txBody>
      </p:sp>
      <p:sp>
        <p:nvSpPr>
          <p:cNvPr id="378" name="Google Shape;378;ge225374196_0_1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225374196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225374196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The first sampling method we consider is the top-k sampling, which samples a word from the most likely k words.</a:t>
            </a:r>
            <a:endParaRPr/>
          </a:p>
          <a:p>
            <a:pPr indent="0" lvl="0" marL="0" rtl="0" algn="l">
              <a:spcBef>
                <a:spcPts val="360"/>
              </a:spcBef>
              <a:spcAft>
                <a:spcPts val="0"/>
              </a:spcAft>
              <a:buNone/>
            </a:pPr>
            <a:r>
              <a:rPr lang="de-DE"/>
              <a:t>Sampling here means that the next token is randomly selected from the set of k tokens according to its conditional probability distribution.</a:t>
            </a:r>
            <a:endParaRPr/>
          </a:p>
          <a:p>
            <a:pPr indent="0" lvl="0" marL="0" rtl="0" algn="l">
              <a:spcBef>
                <a:spcPts val="360"/>
              </a:spcBef>
              <a:spcAft>
                <a:spcPts val="0"/>
              </a:spcAft>
              <a:buNone/>
            </a:pPr>
            <a:r>
              <a:rPr lang="de-DE"/>
              <a:t>Note that using sampling decoding, the generation process is not deterministic anymore as we may sample different tokens </a:t>
            </a:r>
            <a:r>
              <a:rPr lang="de-DE"/>
              <a:t>from</a:t>
            </a:r>
            <a:r>
              <a:rPr lang="de-DE"/>
              <a:t> the top-k.</a:t>
            </a:r>
            <a:endParaRPr/>
          </a:p>
          <a:p>
            <a:pPr indent="0" lvl="0" marL="0" rtl="0" algn="l">
              <a:spcBef>
                <a:spcPts val="360"/>
              </a:spcBef>
              <a:spcAft>
                <a:spcPts val="0"/>
              </a:spcAft>
              <a:buNone/>
            </a:pPr>
            <a:r>
              <a:rPr lang="de-DE"/>
              <a:t>This approach is expected to generate more novel and less repetitive sequence.</a:t>
            </a:r>
            <a:endParaRPr/>
          </a:p>
          <a:p>
            <a:pPr indent="0" lvl="0" marL="0" rtl="0" algn="l">
              <a:spcBef>
                <a:spcPts val="360"/>
              </a:spcBef>
              <a:spcAft>
                <a:spcPts val="0"/>
              </a:spcAft>
              <a:buNone/>
            </a:pPr>
            <a:r>
              <a:rPr lang="de-DE"/>
              <a:t>- </a:t>
            </a:r>
            <a:r>
              <a:rPr lang="de-DE"/>
              <a:t>When k=1, it’s the greedy decoding method that we have introduced in the previous slide.</a:t>
            </a:r>
            <a:endParaRPr/>
          </a:p>
          <a:p>
            <a:pPr indent="0" lvl="0" marL="0" rtl="0" algn="l">
              <a:spcBef>
                <a:spcPts val="360"/>
              </a:spcBef>
              <a:spcAft>
                <a:spcPts val="0"/>
              </a:spcAft>
              <a:buNone/>
            </a:pPr>
            <a:r>
              <a:rPr lang="de-DE"/>
              <a:t>When increasing k, we get more diverse output but also more risky as we may sample unrelated tokens</a:t>
            </a:r>
            <a:endParaRPr/>
          </a:p>
          <a:p>
            <a:pPr indent="0" lvl="0" marL="0" rtl="0" algn="l">
              <a:spcBef>
                <a:spcPts val="360"/>
              </a:spcBef>
              <a:spcAft>
                <a:spcPts val="0"/>
              </a:spcAft>
              <a:buNone/>
            </a:pPr>
            <a:r>
              <a:rPr lang="de-DE"/>
              <a:t>So weird n-grams may occur using top-k sampling, and the output maybe not coherent.</a:t>
            </a:r>
            <a:endParaRPr/>
          </a:p>
          <a:p>
            <a:pPr indent="0" lvl="0" marL="0" rtl="0" algn="l">
              <a:spcBef>
                <a:spcPts val="360"/>
              </a:spcBef>
              <a:spcAft>
                <a:spcPts val="0"/>
              </a:spcAft>
              <a:buNone/>
            </a:pPr>
            <a:r>
              <a:rPr lang="de-DE"/>
              <a:t>While decreasing k, we get safer output as tokens occur frequently</a:t>
            </a:r>
            <a:endParaRPr/>
          </a:p>
          <a:p>
            <a:pPr indent="0" lvl="0" marL="0" rtl="0" algn="l">
              <a:spcBef>
                <a:spcPts val="360"/>
              </a:spcBef>
              <a:spcAft>
                <a:spcPts val="0"/>
              </a:spcAft>
              <a:buNone/>
            </a:pPr>
            <a:r>
              <a:rPr lang="de-DE"/>
              <a:t>But choosing k is an empirical decision, there is no best k that fits all tasks.</a:t>
            </a:r>
            <a:endParaRPr/>
          </a:p>
        </p:txBody>
      </p:sp>
      <p:sp>
        <p:nvSpPr>
          <p:cNvPr id="415" name="Google Shape;415;ge225374196_0_2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225374196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225374196_0_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So instead of using a </a:t>
            </a:r>
            <a:r>
              <a:rPr lang="de-DE"/>
              <a:t>fixed k of tokens for sampling that may include unrelated ones, why not depend on the predicted probabilities to find the set of tokens?</a:t>
            </a:r>
            <a:endParaRPr/>
          </a:p>
          <a:p>
            <a:pPr indent="0" lvl="0" marL="0" rtl="0" algn="l">
              <a:spcBef>
                <a:spcPts val="360"/>
              </a:spcBef>
              <a:spcAft>
                <a:spcPts val="0"/>
              </a:spcAft>
              <a:buNone/>
            </a:pPr>
            <a:r>
              <a:rPr lang="de-DE"/>
              <a:t>T</a:t>
            </a:r>
            <a:r>
              <a:rPr lang="de-DE"/>
              <a:t>op-p sampling is proposed for this purpose.</a:t>
            </a:r>
            <a:endParaRPr/>
          </a:p>
          <a:p>
            <a:pPr indent="0" lvl="0" marL="0" rtl="0" algn="l">
              <a:spcBef>
                <a:spcPts val="360"/>
              </a:spcBef>
              <a:spcAft>
                <a:spcPts val="0"/>
              </a:spcAft>
              <a:buNone/>
            </a:pPr>
            <a:r>
              <a:rPr lang="de-DE"/>
              <a:t>The idea is to select a smallest subset of tokens whose cumulative probability is higher than a predefined threshold. We usually use 0.95 as threshold.</a:t>
            </a:r>
            <a:endParaRPr/>
          </a:p>
          <a:p>
            <a:pPr indent="0" lvl="0" marL="0" rtl="0" algn="l">
              <a:spcBef>
                <a:spcPts val="360"/>
              </a:spcBef>
              <a:spcAft>
                <a:spcPts val="0"/>
              </a:spcAft>
              <a:buNone/>
            </a:pPr>
            <a:r>
              <a:rPr lang="de-DE"/>
              <a:t>This way, the size of the set of tokens can dynamically increase or decrease according to the next word’s probability distribution. </a:t>
            </a:r>
            <a:endParaRPr/>
          </a:p>
          <a:p>
            <a:pPr indent="0" lvl="0" marL="0" rtl="0" algn="l">
              <a:spcBef>
                <a:spcPts val="360"/>
              </a:spcBef>
              <a:spcAft>
                <a:spcPts val="0"/>
              </a:spcAft>
              <a:buNone/>
            </a:pPr>
            <a:r>
              <a:rPr lang="de-DE"/>
              <a:t>For example here, having threshold is 0.95, at the first step, top-p sampling picks the minimum of word exceed together 0.95 of the probability. </a:t>
            </a:r>
            <a:endParaRPr/>
          </a:p>
          <a:p>
            <a:pPr indent="0" lvl="0" marL="0" rtl="0" algn="l">
              <a:spcBef>
                <a:spcPts val="360"/>
              </a:spcBef>
              <a:spcAft>
                <a:spcPts val="0"/>
              </a:spcAft>
              <a:buNone/>
            </a:pPr>
            <a:r>
              <a:rPr lang="de-DE"/>
              <a:t>This includes 4 words in total. while in the second step, top 3 words together exceed 0.95. And in the third step, only 2 words are considered.</a:t>
            </a:r>
            <a:endParaRPr/>
          </a:p>
          <a:p>
            <a:pPr indent="0" lvl="0" marL="0" rtl="0" algn="l">
              <a:spcBef>
                <a:spcPts val="360"/>
              </a:spcBef>
              <a:spcAft>
                <a:spcPts val="0"/>
              </a:spcAft>
              <a:buNone/>
            </a:pPr>
            <a:r>
              <a:rPr lang="de-DE"/>
              <a:t>In theory, top-p seems more elegant than top-k.</a:t>
            </a:r>
            <a:endParaRPr/>
          </a:p>
          <a:p>
            <a:pPr indent="0" lvl="0" marL="0" rtl="0" algn="l">
              <a:spcBef>
                <a:spcPts val="360"/>
              </a:spcBef>
              <a:spcAft>
                <a:spcPts val="0"/>
              </a:spcAft>
              <a:buNone/>
            </a:pPr>
            <a:r>
              <a:rPr lang="de-DE"/>
              <a:t>In practice, both works well and are usually used in combination to avoid low ranked words and allow dynamic word set.</a:t>
            </a:r>
            <a:endParaRPr/>
          </a:p>
          <a:p>
            <a:pPr indent="0" lvl="0" marL="0" rtl="0" algn="l">
              <a:spcBef>
                <a:spcPts val="360"/>
              </a:spcBef>
              <a:spcAft>
                <a:spcPts val="0"/>
              </a:spcAft>
              <a:buNone/>
            </a:pPr>
            <a:r>
              <a:rPr lang="de-DE"/>
              <a:t>- despite of the dynamic set, </a:t>
            </a:r>
            <a:r>
              <a:rPr lang="de-DE"/>
              <a:t>top-p sampling still may not include surprising words in the candidate set.</a:t>
            </a:r>
            <a:endParaRPr/>
          </a:p>
          <a:p>
            <a:pPr indent="0" lvl="0" marL="0" rtl="0" algn="l">
              <a:spcBef>
                <a:spcPts val="360"/>
              </a:spcBef>
              <a:spcAft>
                <a:spcPts val="0"/>
              </a:spcAft>
              <a:buNone/>
            </a:pPr>
            <a:r>
              <a:t/>
            </a:r>
            <a:endParaRPr/>
          </a:p>
        </p:txBody>
      </p:sp>
      <p:sp>
        <p:nvSpPr>
          <p:cNvPr id="449" name="Google Shape;449;ge225374196_0_2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225374196_0_6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e225374196_0_6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In general, a</a:t>
            </a:r>
            <a:r>
              <a:rPr lang="de-DE"/>
              <a:t>ll these decoding strategies select tokens based on the predicted probability of the generation model.</a:t>
            </a:r>
            <a:endParaRPr/>
          </a:p>
          <a:p>
            <a:pPr indent="0" lvl="0" marL="0" rtl="0" algn="l">
              <a:spcBef>
                <a:spcPts val="360"/>
              </a:spcBef>
              <a:spcAft>
                <a:spcPts val="0"/>
              </a:spcAft>
              <a:buNone/>
            </a:pPr>
            <a:r>
              <a:rPr lang="de-DE"/>
              <a:t>Although top-k and top-p samplings are proposed to reduce repeated sequence and produce more surprising response, recent analysis shows that they still suffer from these issues.</a:t>
            </a:r>
            <a:endParaRPr/>
          </a:p>
          <a:p>
            <a:pPr indent="0" lvl="0" marL="0" rtl="0" algn="l">
              <a:spcBef>
                <a:spcPts val="360"/>
              </a:spcBef>
              <a:spcAft>
                <a:spcPts val="0"/>
              </a:spcAft>
              <a:buNone/>
            </a:pPr>
            <a:r>
              <a:rPr lang="de-DE"/>
              <a:t>The main cause of these issues is the way a model is trained. </a:t>
            </a:r>
            <a:endParaRPr/>
          </a:p>
          <a:p>
            <a:pPr indent="0" lvl="0" marL="0" rtl="0" algn="l">
              <a:spcBef>
                <a:spcPts val="360"/>
              </a:spcBef>
              <a:spcAft>
                <a:spcPts val="0"/>
              </a:spcAft>
              <a:buNone/>
            </a:pPr>
            <a:r>
              <a:rPr lang="de-DE"/>
              <a:t>So Let’s have a look of how do we often train a encoder-decoder model.</a:t>
            </a:r>
            <a:endParaRPr/>
          </a:p>
        </p:txBody>
      </p:sp>
      <p:sp>
        <p:nvSpPr>
          <p:cNvPr id="485" name="Google Shape;485;ge225374196_0_60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225374196_0_6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225374196_0_6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In general, the model is trained </a:t>
            </a:r>
            <a:r>
              <a:rPr lang="de-DE"/>
              <a:t>using maximum likelihood estimation (MLE)</a:t>
            </a:r>
            <a:r>
              <a:rPr lang="de-DE"/>
              <a:t>.</a:t>
            </a:r>
            <a:endParaRPr/>
          </a:p>
          <a:p>
            <a:pPr indent="0" lvl="0" marL="0" rtl="0" algn="l">
              <a:spcBef>
                <a:spcPts val="360"/>
              </a:spcBef>
              <a:spcAft>
                <a:spcPts val="0"/>
              </a:spcAft>
              <a:buNone/>
            </a:pPr>
            <a:r>
              <a:rPr lang="de-DE"/>
              <a:t>MLE</a:t>
            </a:r>
            <a:r>
              <a:rPr lang="de-DE"/>
              <a:t> encourages the model to maximize the conditional probability of target text.</a:t>
            </a:r>
            <a:endParaRPr/>
          </a:p>
          <a:p>
            <a:pPr indent="0" lvl="0" marL="0" rtl="0" algn="l">
              <a:spcBef>
                <a:spcPts val="360"/>
              </a:spcBef>
              <a:spcAft>
                <a:spcPts val="0"/>
              </a:spcAft>
              <a:buClr>
                <a:schemeClr val="dk1"/>
              </a:buClr>
              <a:buSzPts val="1100"/>
              <a:buFont typeface="Arial"/>
              <a:buNone/>
            </a:pPr>
            <a:r>
              <a:rPr lang="de-DE"/>
              <a:t>This is also called teacher forcing training.</a:t>
            </a:r>
            <a:endParaRPr/>
          </a:p>
          <a:p>
            <a:pPr indent="0" lvl="0" marL="0" rtl="0" algn="l">
              <a:spcBef>
                <a:spcPts val="360"/>
              </a:spcBef>
              <a:spcAft>
                <a:spcPts val="0"/>
              </a:spcAft>
              <a:buNone/>
            </a:pPr>
            <a:r>
              <a:rPr lang="de-DE"/>
              <a:t>However, MLE</a:t>
            </a:r>
            <a:r>
              <a:rPr lang="de-DE"/>
              <a:t> focuses on maximizing probability of the next token by</a:t>
            </a:r>
            <a:endParaRPr/>
          </a:p>
          <a:p>
            <a:pPr indent="0" lvl="0" marL="0" rtl="0" algn="l">
              <a:spcBef>
                <a:spcPts val="360"/>
              </a:spcBef>
              <a:spcAft>
                <a:spcPts val="0"/>
              </a:spcAft>
              <a:buNone/>
            </a:pPr>
            <a:r>
              <a:rPr lang="de-DE"/>
              <a:t>first, sharpens the entire probability distribution instead of maximizing the rank of the next token in a more uniform distribution.</a:t>
            </a:r>
            <a:endParaRPr/>
          </a:p>
          <a:p>
            <a:pPr indent="0" lvl="0" marL="0" rtl="0" algn="l">
              <a:spcBef>
                <a:spcPts val="360"/>
              </a:spcBef>
              <a:spcAft>
                <a:spcPts val="0"/>
              </a:spcAft>
              <a:buNone/>
            </a:pPr>
            <a:r>
              <a:rPr lang="de-DE"/>
              <a:t>Also, it does not optimize the entire sequence but only the next token at each time step. </a:t>
            </a:r>
            <a:endParaRPr/>
          </a:p>
          <a:p>
            <a:pPr indent="0" lvl="0" marL="0" rtl="0" algn="l">
              <a:spcBef>
                <a:spcPts val="360"/>
              </a:spcBef>
              <a:spcAft>
                <a:spcPts val="0"/>
              </a:spcAft>
              <a:buNone/>
            </a:pPr>
            <a:r>
              <a:rPr lang="de-DE"/>
              <a:t>So frequent words are often predicted leading to repeated sequence.</a:t>
            </a:r>
            <a:endParaRPr/>
          </a:p>
          <a:p>
            <a:pPr indent="0" lvl="0" marL="0" rtl="0" algn="l">
              <a:spcBef>
                <a:spcPts val="360"/>
              </a:spcBef>
              <a:spcAft>
                <a:spcPts val="0"/>
              </a:spcAft>
              <a:buNone/>
            </a:pPr>
            <a:r>
              <a:rPr lang="de-DE"/>
              <a:t>And any wrong token prediction will lead to error accumulation, the following generated sequence is getting worse and worse.</a:t>
            </a:r>
            <a:endParaRPr/>
          </a:p>
          <a:p>
            <a:pPr indent="0" lvl="0" marL="0" rtl="0" algn="l">
              <a:spcBef>
                <a:spcPts val="360"/>
              </a:spcBef>
              <a:spcAft>
                <a:spcPts val="0"/>
              </a:spcAft>
              <a:buNone/>
            </a:pPr>
            <a:r>
              <a:rPr lang="de-DE"/>
              <a:t>- </a:t>
            </a:r>
            <a:r>
              <a:rPr lang="de-DE"/>
              <a:t>Unlikelihood training is proposed to alleviate the </a:t>
            </a:r>
            <a:r>
              <a:rPr lang="de-DE"/>
              <a:t>problems by</a:t>
            </a:r>
            <a:r>
              <a:rPr lang="de-DE"/>
              <a:t> minimizing the likelihood of undesired tokens.</a:t>
            </a:r>
            <a:endParaRPr/>
          </a:p>
          <a:p>
            <a:pPr indent="0" lvl="0" marL="0" rtl="0" algn="l">
              <a:spcBef>
                <a:spcPts val="360"/>
              </a:spcBef>
              <a:spcAft>
                <a:spcPts val="0"/>
              </a:spcAft>
              <a:buNone/>
            </a:pPr>
            <a:r>
              <a:rPr lang="de-DE"/>
              <a:t>So far, we talk about an encoder-decoder architecture for building conversational agents. </a:t>
            </a:r>
            <a:endParaRPr/>
          </a:p>
          <a:p>
            <a:pPr indent="0" lvl="0" marL="0" rtl="0" algn="l">
              <a:spcBef>
                <a:spcPts val="360"/>
              </a:spcBef>
              <a:spcAft>
                <a:spcPts val="0"/>
              </a:spcAft>
              <a:buNone/>
            </a:pPr>
            <a:r>
              <a:rPr lang="de-DE"/>
              <a:t>But we have not included any attribute that defines a good conversation. </a:t>
            </a:r>
            <a:endParaRPr/>
          </a:p>
        </p:txBody>
      </p:sp>
      <p:sp>
        <p:nvSpPr>
          <p:cNvPr id="492" name="Google Shape;492;ge225374196_0_6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225374196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225374196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So what makes a good conversation?</a:t>
            </a:r>
            <a:endParaRPr/>
          </a:p>
          <a:p>
            <a:pPr indent="0" lvl="0" marL="0" rtl="0" algn="l">
              <a:spcBef>
                <a:spcPts val="360"/>
              </a:spcBef>
              <a:spcAft>
                <a:spcPts val="0"/>
              </a:spcAft>
              <a:buNone/>
            </a:pPr>
            <a:r>
              <a:rPr lang="de-DE"/>
              <a:t>This is a list of several aspects defined by See and colleagues. </a:t>
            </a:r>
            <a:endParaRPr/>
          </a:p>
          <a:p>
            <a:pPr indent="0" lvl="0" marL="0" rtl="0" algn="l">
              <a:spcBef>
                <a:spcPts val="360"/>
              </a:spcBef>
              <a:spcAft>
                <a:spcPts val="0"/>
              </a:spcAft>
              <a:buNone/>
            </a:pPr>
            <a:r>
              <a:rPr lang="de-DE"/>
              <a:t>First, we don’t want repeated responses by conversational agents.</a:t>
            </a:r>
            <a:endParaRPr/>
          </a:p>
          <a:p>
            <a:pPr indent="0" lvl="0" marL="0" rtl="0" algn="l">
              <a:spcBef>
                <a:spcPts val="360"/>
              </a:spcBef>
              <a:spcAft>
                <a:spcPts val="0"/>
              </a:spcAft>
              <a:buNone/>
            </a:pPr>
            <a:r>
              <a:rPr lang="de-DE"/>
              <a:t>Repetition includes internal repetition, which is repeating words or phrases within a response.</a:t>
            </a:r>
            <a:endParaRPr/>
          </a:p>
          <a:p>
            <a:pPr indent="0" lvl="0" marL="0" rtl="0" algn="l">
              <a:spcBef>
                <a:spcPts val="360"/>
              </a:spcBef>
              <a:spcAft>
                <a:spcPts val="0"/>
              </a:spcAft>
              <a:buNone/>
            </a:pPr>
            <a:r>
              <a:rPr lang="de-DE"/>
              <a:t>or repetition across responses, as different responses from an agent are the same.</a:t>
            </a:r>
            <a:endParaRPr/>
          </a:p>
          <a:p>
            <a:pPr indent="0" lvl="0" marL="0" rtl="0" algn="l">
              <a:spcBef>
                <a:spcPts val="360"/>
              </a:spcBef>
              <a:spcAft>
                <a:spcPts val="0"/>
              </a:spcAft>
              <a:buNone/>
            </a:pPr>
            <a:r>
              <a:rPr lang="de-DE"/>
              <a:t>And last partner repetition, that simply repeat what the user said.</a:t>
            </a:r>
            <a:endParaRPr/>
          </a:p>
          <a:p>
            <a:pPr indent="0" lvl="0" marL="0" rtl="0" algn="l">
              <a:spcBef>
                <a:spcPts val="360"/>
              </a:spcBef>
              <a:spcAft>
                <a:spcPts val="0"/>
              </a:spcAft>
              <a:buNone/>
            </a:pPr>
            <a:r>
              <a:rPr lang="de-DE"/>
              <a:t>The generated response is also expected to be interesting. </a:t>
            </a:r>
            <a:endParaRPr/>
          </a:p>
          <a:p>
            <a:pPr indent="0" lvl="0" marL="0" rtl="0" algn="l">
              <a:spcBef>
                <a:spcPts val="360"/>
              </a:spcBef>
              <a:spcAft>
                <a:spcPts val="0"/>
              </a:spcAft>
              <a:buNone/>
            </a:pPr>
            <a:r>
              <a:rPr lang="de-DE"/>
              <a:t>Interesting can be defined by having common sense when reacting to the user, or having knowledge about the discussing topic.</a:t>
            </a:r>
            <a:endParaRPr/>
          </a:p>
          <a:p>
            <a:pPr indent="0" lvl="0" marL="0" rtl="0" algn="l">
              <a:spcBef>
                <a:spcPts val="360"/>
              </a:spcBef>
              <a:spcAft>
                <a:spcPts val="0"/>
              </a:spcAft>
              <a:buNone/>
            </a:pPr>
            <a:r>
              <a:rPr lang="de-DE"/>
              <a:t>Interesting responses can also leads to engaging conversations. </a:t>
            </a:r>
            <a:endParaRPr/>
          </a:p>
          <a:p>
            <a:pPr indent="0" lvl="0" marL="0" rtl="0" algn="l">
              <a:spcBef>
                <a:spcPts val="360"/>
              </a:spcBef>
              <a:spcAft>
                <a:spcPts val="0"/>
              </a:spcAft>
              <a:buNone/>
            </a:pPr>
            <a:r>
              <a:rPr lang="de-DE"/>
              <a:t>The response of course should be coherent and fluent. </a:t>
            </a:r>
            <a:endParaRPr/>
          </a:p>
          <a:p>
            <a:pPr indent="0" lvl="0" marL="0" rtl="0" algn="l">
              <a:spcBef>
                <a:spcPts val="360"/>
              </a:spcBef>
              <a:spcAft>
                <a:spcPts val="0"/>
              </a:spcAft>
              <a:buNone/>
            </a:pPr>
            <a:r>
              <a:rPr lang="de-DE"/>
              <a:t>Wrong grammatical or wordy and redundant sequences cause difficult while reading or listening, and sometimes, annoying.</a:t>
            </a:r>
            <a:endParaRPr/>
          </a:p>
          <a:p>
            <a:pPr indent="0" lvl="0" marL="0" rtl="0" algn="l">
              <a:spcBef>
                <a:spcPts val="360"/>
              </a:spcBef>
              <a:spcAft>
                <a:spcPts val="0"/>
              </a:spcAft>
              <a:buNone/>
            </a:pPr>
            <a:r>
              <a:rPr lang="de-DE"/>
              <a:t>The response should also be related to what the user just said, to bring the feeling of being listen to the user. So the user knows that the system pays attention to them.</a:t>
            </a:r>
            <a:endParaRPr/>
          </a:p>
          <a:p>
            <a:pPr indent="0" lvl="0" marL="0" rtl="0" algn="l">
              <a:spcBef>
                <a:spcPts val="360"/>
              </a:spcBef>
              <a:spcAft>
                <a:spcPts val="0"/>
              </a:spcAft>
              <a:buNone/>
            </a:pPr>
            <a:r>
              <a:rPr lang="de-DE"/>
              <a:t>And a conversation is a </a:t>
            </a:r>
            <a:r>
              <a:rPr lang="de-DE"/>
              <a:t>mutual</a:t>
            </a:r>
            <a:r>
              <a:rPr lang="de-DE"/>
              <a:t> interaction process. Don’t expect the user to be the only questioner. The agent is also expected to be </a:t>
            </a:r>
            <a:r>
              <a:rPr lang="de-DE"/>
              <a:t>inquisitive</a:t>
            </a:r>
            <a:r>
              <a:rPr lang="de-DE"/>
              <a:t> and ask to know more about the user.</a:t>
            </a:r>
            <a:endParaRPr/>
          </a:p>
          <a:p>
            <a:pPr indent="0" lvl="0" marL="0" rtl="0" algn="l">
              <a:spcBef>
                <a:spcPts val="360"/>
              </a:spcBef>
              <a:spcAft>
                <a:spcPts val="0"/>
              </a:spcAft>
              <a:buNone/>
            </a:pPr>
            <a:r>
              <a:rPr lang="de-DE"/>
              <a:t>In the next few slides, I will introduce some methods to </a:t>
            </a:r>
            <a:r>
              <a:rPr lang="de-DE"/>
              <a:t>make a conversation better</a:t>
            </a:r>
            <a:r>
              <a:rPr lang="de-DE"/>
              <a:t>.</a:t>
            </a:r>
            <a:endParaRPr/>
          </a:p>
        </p:txBody>
      </p:sp>
      <p:sp>
        <p:nvSpPr>
          <p:cNvPr id="502" name="Google Shape;502;ge225374196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6f04f8ad4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6f04f8ad4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Let’s go back to the encoder-decoder framework. </a:t>
            </a:r>
            <a:r>
              <a:rPr lang="de-DE"/>
              <a:t>This is a general framework for text generation tasks. To consider different attributes that make a good conversation, we can modify either neural architecture or training setting. </a:t>
            </a:r>
            <a:endParaRPr/>
          </a:p>
          <a:p>
            <a:pPr indent="0" lvl="0" marL="0" rtl="0" algn="l">
              <a:spcBef>
                <a:spcPts val="360"/>
              </a:spcBef>
              <a:spcAft>
                <a:spcPts val="0"/>
              </a:spcAft>
              <a:buNone/>
            </a:pPr>
            <a:r>
              <a:rPr lang="de-DE"/>
              <a:t>- Recent methods often initialize the framework based on large pretrained models such as BART, T5, and GPT as the large scale pretraining helps to generate more fluent and diverse responses.</a:t>
            </a:r>
            <a:endParaRPr/>
          </a:p>
          <a:p>
            <a:pPr indent="0" lvl="0" marL="0" rtl="0" algn="l">
              <a:spcBef>
                <a:spcPts val="360"/>
              </a:spcBef>
              <a:spcAft>
                <a:spcPts val="0"/>
              </a:spcAft>
              <a:buNone/>
            </a:pPr>
            <a:r>
              <a:rPr lang="de-DE"/>
              <a:t>- Decoding strategies can also help to modify the generated sequence. Top-p and top-K are proposed to generate better than greedy and beam search. However, in practice, the repetitive word flaws are still presented using these two sampling. We also cannot control the generation towards a target attribute. Guided decoding can direct the decoder to generate attribute-related output.</a:t>
            </a:r>
            <a:endParaRPr/>
          </a:p>
          <a:p>
            <a:pPr indent="0" lvl="0" marL="0" rtl="0" algn="l">
              <a:spcBef>
                <a:spcPts val="360"/>
              </a:spcBef>
              <a:spcAft>
                <a:spcPts val="0"/>
              </a:spcAft>
              <a:buNone/>
            </a:pPr>
            <a:r>
              <a:rPr lang="de-DE"/>
              <a:t>- We can either modify the input sequence to include attribute descriptions</a:t>
            </a:r>
            <a:endParaRPr/>
          </a:p>
          <a:p>
            <a:pPr indent="0" lvl="0" marL="0" rtl="0" algn="l">
              <a:spcBef>
                <a:spcPts val="360"/>
              </a:spcBef>
              <a:spcAft>
                <a:spcPts val="0"/>
              </a:spcAft>
              <a:buNone/>
            </a:pPr>
            <a:r>
              <a:rPr lang="de-DE"/>
              <a:t>- Or to condition the model on the embeddings of such attributes </a:t>
            </a:r>
            <a:endParaRPr/>
          </a:p>
          <a:p>
            <a:pPr indent="0" lvl="0" marL="0" rtl="0" algn="l">
              <a:spcBef>
                <a:spcPts val="360"/>
              </a:spcBef>
              <a:spcAft>
                <a:spcPts val="0"/>
              </a:spcAft>
              <a:buNone/>
            </a:pPr>
            <a:r>
              <a:rPr lang="de-DE"/>
              <a:t>- Or train with reinforcement learning where attribute scores define the rewards </a:t>
            </a:r>
            <a:endParaRPr/>
          </a:p>
          <a:p>
            <a:pPr indent="0" lvl="0" marL="0" rtl="0" algn="l">
              <a:spcBef>
                <a:spcPts val="360"/>
              </a:spcBef>
              <a:spcAft>
                <a:spcPts val="0"/>
              </a:spcAft>
              <a:buNone/>
            </a:pPr>
            <a:r>
              <a:t/>
            </a:r>
            <a:endParaRPr/>
          </a:p>
        </p:txBody>
      </p:sp>
      <p:sp>
        <p:nvSpPr>
          <p:cNvPr id="516" name="Google Shape;516;gb6f04f8ad4_0_2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25f816b53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25f816b53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sz="1150">
                <a:latin typeface="Roboto"/>
                <a:ea typeface="Roboto"/>
                <a:cs typeface="Roboto"/>
                <a:sym typeface="Roboto"/>
              </a:rPr>
              <a:t>The large pretrained models mentioned in previous slide are trained for generic text generation.</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It does not include specific biases towards dialogue generation</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Several models have then been proposed to extend the pre-training to dialogue data.</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Most of these models use social media data for pretraining, such as twitter and reddit.</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Meena uses public domain conversations but the data and model are not publicly available.</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TO-BERT uses 9 TOD datasets.</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All of these models employ transformer-based architecture. </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While BlenderBot uses poly-encoder transformer that produces multiple representations for a context, other only have one single representation.</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Most models are trained by generating response. </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Each of them has their own additional objectives to improve training, such as latent act recognition that predicts the response action, the response is generated conditioned on the latent variable and the context. </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Another interesting objective is maximum mutual information, it employs a pre-trained backward model to predict source sentences from </a:t>
            </a:r>
            <a:r>
              <a:rPr lang="de-DE" sz="1150">
                <a:latin typeface="Roboto"/>
                <a:ea typeface="Roboto"/>
                <a:cs typeface="Roboto"/>
                <a:sym typeface="Roboto"/>
              </a:rPr>
              <a:t>given</a:t>
            </a:r>
            <a:r>
              <a:rPr lang="de-DE" sz="1150">
                <a:latin typeface="Roboto"/>
                <a:ea typeface="Roboto"/>
                <a:cs typeface="Roboto"/>
                <a:sym typeface="Roboto"/>
              </a:rPr>
              <a:t> responses.</a:t>
            </a:r>
            <a:endParaRPr sz="1150">
              <a:latin typeface="Roboto"/>
              <a:ea typeface="Roboto"/>
              <a:cs typeface="Roboto"/>
              <a:sym typeface="Roboto"/>
            </a:endParaRPr>
          </a:p>
          <a:p>
            <a:pPr indent="0" lvl="0" marL="0" rtl="0" algn="l">
              <a:spcBef>
                <a:spcPts val="360"/>
              </a:spcBef>
              <a:spcAft>
                <a:spcPts val="0"/>
              </a:spcAft>
              <a:buNone/>
            </a:pPr>
            <a:r>
              <a:rPr lang="de-DE" sz="1150">
                <a:latin typeface="Roboto"/>
                <a:ea typeface="Roboto"/>
                <a:cs typeface="Roboto"/>
                <a:sym typeface="Roboto"/>
              </a:rPr>
              <a:t>More details can be found in these papers.</a:t>
            </a:r>
            <a:endParaRPr sz="1150">
              <a:latin typeface="Roboto"/>
              <a:ea typeface="Roboto"/>
              <a:cs typeface="Roboto"/>
              <a:sym typeface="Roboto"/>
            </a:endParaRPr>
          </a:p>
          <a:p>
            <a:pPr indent="0" lvl="0" marL="0" rtl="0" algn="l">
              <a:spcBef>
                <a:spcPts val="360"/>
              </a:spcBef>
              <a:spcAft>
                <a:spcPts val="0"/>
              </a:spcAft>
              <a:buNone/>
            </a:pPr>
            <a:r>
              <a:t/>
            </a:r>
            <a:endParaRPr sz="1150">
              <a:latin typeface="Roboto"/>
              <a:ea typeface="Roboto"/>
              <a:cs typeface="Roboto"/>
              <a:sym typeface="Roboto"/>
            </a:endParaRPr>
          </a:p>
        </p:txBody>
      </p:sp>
      <p:sp>
        <p:nvSpPr>
          <p:cNvPr id="533" name="Google Shape;533;ge25f816b53_0_2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225374196_0_6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225374196_0_6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de-DE"/>
              <a:t>So how can we</a:t>
            </a:r>
            <a:r>
              <a:rPr lang="de-DE"/>
              <a:t> encourage a model generate towards a predefined attribute?</a:t>
            </a:r>
            <a:endParaRPr/>
          </a:p>
          <a:p>
            <a:pPr indent="0" lvl="0" marL="0" rtl="0" algn="l">
              <a:spcBef>
                <a:spcPts val="360"/>
              </a:spcBef>
              <a:spcAft>
                <a:spcPts val="0"/>
              </a:spcAft>
              <a:buClr>
                <a:schemeClr val="dk1"/>
              </a:buClr>
              <a:buSzPts val="1100"/>
              <a:buFont typeface="Arial"/>
              <a:buNone/>
            </a:pPr>
            <a:r>
              <a:rPr lang="de-DE"/>
              <a:t>For example, how can we generate response with positive or negative sentiment ?</a:t>
            </a:r>
            <a:endParaRPr/>
          </a:p>
          <a:p>
            <a:pPr indent="0" lvl="0" marL="0" rtl="0" algn="l">
              <a:spcBef>
                <a:spcPts val="360"/>
              </a:spcBef>
              <a:spcAft>
                <a:spcPts val="0"/>
              </a:spcAft>
              <a:buNone/>
            </a:pPr>
            <a:r>
              <a:rPr lang="de-DE"/>
              <a:t>To do so, we need to define an attribute model to score the generated sequence.</a:t>
            </a:r>
            <a:endParaRPr/>
          </a:p>
          <a:p>
            <a:pPr indent="0" lvl="0" marL="0" rtl="0" algn="l">
              <a:spcBef>
                <a:spcPts val="360"/>
              </a:spcBef>
              <a:spcAft>
                <a:spcPts val="0"/>
              </a:spcAft>
              <a:buClr>
                <a:schemeClr val="dk1"/>
              </a:buClr>
              <a:buSzPts val="1100"/>
              <a:buFont typeface="Arial"/>
              <a:buNone/>
            </a:pPr>
            <a:r>
              <a:rPr lang="de-DE"/>
              <a:t>If the expected output should be positive, we resample the sequence if it is predicted as negative by the attribute model. </a:t>
            </a:r>
            <a:endParaRPr/>
          </a:p>
          <a:p>
            <a:pPr indent="0" lvl="0" marL="0" rtl="0" algn="l">
              <a:spcBef>
                <a:spcPts val="360"/>
              </a:spcBef>
              <a:spcAft>
                <a:spcPts val="0"/>
              </a:spcAft>
              <a:buNone/>
            </a:pPr>
            <a:r>
              <a:rPr lang="de-DE"/>
              <a:t>Or we use the loss with respect to the attribute score to train the model.</a:t>
            </a:r>
            <a:endParaRPr/>
          </a:p>
        </p:txBody>
      </p:sp>
      <p:sp>
        <p:nvSpPr>
          <p:cNvPr id="547" name="Google Shape;547;ge225374196_0_6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6f04f8ad4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6f04f8ad4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There are two main types of </a:t>
            </a:r>
            <a:r>
              <a:rPr lang="de-DE"/>
              <a:t>dialog</a:t>
            </a:r>
            <a:r>
              <a:rPr lang="de-DE"/>
              <a:t> systems: task-oriented and open-domain chat bots.</a:t>
            </a:r>
            <a:endParaRPr/>
          </a:p>
          <a:p>
            <a:pPr indent="0" lvl="0" marL="0" rtl="0" algn="l">
              <a:spcBef>
                <a:spcPts val="360"/>
              </a:spcBef>
              <a:spcAft>
                <a:spcPts val="0"/>
              </a:spcAft>
              <a:buNone/>
            </a:pPr>
            <a:r>
              <a:rPr lang="de-DE"/>
              <a:t>The categories are divided mainly by their functionality.</a:t>
            </a:r>
            <a:endParaRPr/>
          </a:p>
          <a:p>
            <a:pPr indent="0" lvl="0" marL="0" rtl="0" algn="l">
              <a:spcBef>
                <a:spcPts val="360"/>
              </a:spcBef>
              <a:spcAft>
                <a:spcPts val="0"/>
              </a:spcAft>
              <a:buClr>
                <a:schemeClr val="dk1"/>
              </a:buClr>
              <a:buSzPts val="1100"/>
              <a:buFont typeface="Arial"/>
              <a:buNone/>
            </a:pPr>
            <a:r>
              <a:rPr lang="de-DE"/>
              <a:t>As named, </a:t>
            </a:r>
            <a:r>
              <a:rPr b="1" lang="de-DE"/>
              <a:t>Task Oriented</a:t>
            </a:r>
            <a:r>
              <a:rPr lang="de-DE"/>
              <a:t> conversational agents help users achieve some goals or tasks.</a:t>
            </a:r>
            <a:endParaRPr/>
          </a:p>
          <a:p>
            <a:pPr indent="0" lvl="0" marL="0" rtl="0" algn="l">
              <a:spcBef>
                <a:spcPts val="360"/>
              </a:spcBef>
              <a:spcAft>
                <a:spcPts val="0"/>
              </a:spcAft>
              <a:buClr>
                <a:schemeClr val="dk1"/>
              </a:buClr>
              <a:buSzPts val="1100"/>
              <a:buFont typeface="Arial"/>
              <a:buNone/>
            </a:pPr>
            <a:r>
              <a:rPr lang="de-DE"/>
              <a:t>They aim to complete user requests with the least number of turns.</a:t>
            </a:r>
            <a:endParaRPr/>
          </a:p>
          <a:p>
            <a:pPr indent="0" lvl="0" marL="0" rtl="0" algn="l">
              <a:spcBef>
                <a:spcPts val="360"/>
              </a:spcBef>
              <a:spcAft>
                <a:spcPts val="0"/>
              </a:spcAft>
              <a:buClr>
                <a:schemeClr val="dk1"/>
              </a:buClr>
              <a:buSzPts val="1100"/>
              <a:buFont typeface="Arial"/>
              <a:buNone/>
            </a:pPr>
            <a:r>
              <a:rPr lang="de-DE"/>
              <a:t>There are three common scenarios of task-oriented conversational agents. </a:t>
            </a:r>
            <a:endParaRPr/>
          </a:p>
          <a:p>
            <a:pPr indent="0" lvl="0" marL="0" rtl="0" algn="l">
              <a:spcBef>
                <a:spcPts val="360"/>
              </a:spcBef>
              <a:spcAft>
                <a:spcPts val="0"/>
              </a:spcAft>
              <a:buClr>
                <a:schemeClr val="dk1"/>
              </a:buClr>
              <a:buSzPts val="1100"/>
              <a:buFont typeface="Arial"/>
              <a:buNone/>
            </a:pPr>
            <a:r>
              <a:rPr lang="de-DE"/>
              <a:t>The first one is for information consumption such as weather query. </a:t>
            </a:r>
            <a:endParaRPr/>
          </a:p>
          <a:p>
            <a:pPr indent="0" lvl="0" marL="0" rtl="0" algn="l">
              <a:spcBef>
                <a:spcPts val="360"/>
              </a:spcBef>
              <a:spcAft>
                <a:spcPts val="0"/>
              </a:spcAft>
              <a:buClr>
                <a:schemeClr val="dk1"/>
              </a:buClr>
              <a:buSzPts val="1100"/>
              <a:buFont typeface="Arial"/>
              <a:buNone/>
            </a:pPr>
            <a:r>
              <a:rPr lang="de-DE"/>
              <a:t>the second one is to support decision making process, such as here is it good to go out at 6. Other decision making includes suggestions for taking some online courses, book recommendation.</a:t>
            </a:r>
            <a:endParaRPr/>
          </a:p>
          <a:p>
            <a:pPr indent="0" lvl="0" marL="0" rtl="0" algn="l">
              <a:spcBef>
                <a:spcPts val="360"/>
              </a:spcBef>
              <a:spcAft>
                <a:spcPts val="0"/>
              </a:spcAft>
              <a:buClr>
                <a:schemeClr val="dk1"/>
              </a:buClr>
              <a:buSzPts val="1100"/>
              <a:buFont typeface="Arial"/>
              <a:buNone/>
            </a:pPr>
            <a:r>
              <a:rPr lang="de-DE"/>
              <a:t>Last, conversational agents help users to complete a task such as restaurant reservation, airplane booking, and scheduling meeting.</a:t>
            </a:r>
            <a:endParaRPr/>
          </a:p>
          <a:p>
            <a:pPr indent="0" lvl="0" marL="0" rtl="0" algn="l">
              <a:spcBef>
                <a:spcPts val="360"/>
              </a:spcBef>
              <a:spcAft>
                <a:spcPts val="0"/>
              </a:spcAft>
              <a:buClr>
                <a:schemeClr val="dk1"/>
              </a:buClr>
              <a:buSzPts val="1100"/>
              <a:buFont typeface="Arial"/>
              <a:buNone/>
            </a:pPr>
            <a:r>
              <a:rPr lang="de-DE"/>
              <a:t>= Differently</a:t>
            </a:r>
            <a:r>
              <a:rPr lang="de-DE"/>
              <a:t>, </a:t>
            </a:r>
            <a:r>
              <a:rPr b="1" lang="de-DE"/>
              <a:t>Open-domain chit chat </a:t>
            </a:r>
            <a:r>
              <a:rPr lang="de-DE"/>
              <a:t>aims for free-form  conversations and unbounded topics.</a:t>
            </a:r>
            <a:endParaRPr/>
          </a:p>
          <a:p>
            <a:pPr indent="0" lvl="0" marL="0" rtl="0" algn="l">
              <a:spcBef>
                <a:spcPts val="360"/>
              </a:spcBef>
              <a:spcAft>
                <a:spcPts val="0"/>
              </a:spcAft>
              <a:buClr>
                <a:schemeClr val="dk1"/>
              </a:buClr>
              <a:buSzPts val="1100"/>
              <a:buFont typeface="Arial"/>
              <a:buNone/>
            </a:pPr>
            <a:r>
              <a:rPr lang="de-DE"/>
              <a:t>Open-domain chatbots are expected to engage users for long conversations.</a:t>
            </a:r>
            <a:endParaRPr/>
          </a:p>
          <a:p>
            <a:pPr indent="0" lvl="0" marL="0" rtl="0" algn="l">
              <a:spcBef>
                <a:spcPts val="360"/>
              </a:spcBef>
              <a:spcAft>
                <a:spcPts val="0"/>
              </a:spcAft>
              <a:buClr>
                <a:schemeClr val="dk1"/>
              </a:buClr>
              <a:buSzPts val="1100"/>
              <a:buFont typeface="Arial"/>
              <a:buNone/>
            </a:pPr>
            <a:r>
              <a:rPr lang="de-DE"/>
              <a:t>The openness of possible conversational topics makes it challenging to build an open-domain conversational agent. </a:t>
            </a:r>
            <a:endParaRPr/>
          </a:p>
          <a:p>
            <a:pPr indent="0" lvl="0" marL="0" rtl="0" algn="l">
              <a:spcBef>
                <a:spcPts val="360"/>
              </a:spcBef>
              <a:spcAft>
                <a:spcPts val="0"/>
              </a:spcAft>
              <a:buClr>
                <a:schemeClr val="dk1"/>
              </a:buClr>
              <a:buSzPts val="1100"/>
              <a:buFont typeface="Arial"/>
              <a:buNone/>
            </a:pPr>
            <a:r>
              <a:rPr lang="de-DE"/>
              <a:t>As the agent may do well on the topics that have been seen but cannot give a good conversation about unseen topics.</a:t>
            </a:r>
            <a:endParaRPr/>
          </a:p>
        </p:txBody>
      </p:sp>
      <p:sp>
        <p:nvSpPr>
          <p:cNvPr id="75" name="Google Shape;75;gb6f04f8ad4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25f816b53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25f816b53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Well, that’s very abstractive , let’s have a look at a related work on safety in open-domain chatbots.</a:t>
            </a:r>
            <a:endParaRPr/>
          </a:p>
          <a:p>
            <a:pPr indent="0" lvl="0" marL="0" rtl="0" algn="l">
              <a:spcBef>
                <a:spcPts val="360"/>
              </a:spcBef>
              <a:spcAft>
                <a:spcPts val="0"/>
              </a:spcAft>
              <a:buNone/>
            </a:pPr>
            <a:r>
              <a:rPr lang="de-DE"/>
              <a:t>Dialogue systems that are pretrained on large scale data</a:t>
            </a:r>
            <a:endParaRPr/>
          </a:p>
          <a:p>
            <a:pPr indent="0" lvl="0" marL="0" rtl="0" algn="l">
              <a:spcBef>
                <a:spcPts val="360"/>
              </a:spcBef>
              <a:spcAft>
                <a:spcPts val="0"/>
              </a:spcAft>
              <a:buNone/>
            </a:pPr>
            <a:r>
              <a:rPr lang="de-DE"/>
              <a:t>these data are gathered from online web, on which human users can freely express anything without consor</a:t>
            </a:r>
            <a:endParaRPr/>
          </a:p>
          <a:p>
            <a:pPr indent="0" lvl="0" marL="0" rtl="0" algn="l">
              <a:spcBef>
                <a:spcPts val="360"/>
              </a:spcBef>
              <a:spcAft>
                <a:spcPts val="0"/>
              </a:spcAft>
              <a:buNone/>
            </a:pPr>
            <a:r>
              <a:rPr lang="de-DE"/>
              <a:t>Such data unfortunately may include human’s biases.</a:t>
            </a:r>
            <a:endParaRPr/>
          </a:p>
          <a:p>
            <a:pPr indent="0" lvl="0" marL="0" rtl="0" algn="l">
              <a:spcBef>
                <a:spcPts val="360"/>
              </a:spcBef>
              <a:spcAft>
                <a:spcPts val="0"/>
              </a:spcAft>
              <a:buNone/>
            </a:pPr>
            <a:r>
              <a:rPr lang="de-DE"/>
              <a:t>And training on such data may lead to toxic response generation. </a:t>
            </a:r>
            <a:endParaRPr/>
          </a:p>
          <a:p>
            <a:pPr indent="0" lvl="0" marL="0" rtl="0" algn="l">
              <a:spcBef>
                <a:spcPts val="360"/>
              </a:spcBef>
              <a:spcAft>
                <a:spcPts val="0"/>
              </a:spcAft>
              <a:buNone/>
            </a:pPr>
            <a:r>
              <a:rPr lang="de-DE"/>
              <a:t>Which will bring bad experience to the user. </a:t>
            </a:r>
            <a:endParaRPr/>
          </a:p>
          <a:p>
            <a:pPr indent="0" lvl="0" marL="0" rtl="0" algn="l">
              <a:spcBef>
                <a:spcPts val="360"/>
              </a:spcBef>
              <a:spcAft>
                <a:spcPts val="0"/>
              </a:spcAft>
              <a:buNone/>
            </a:pPr>
            <a:r>
              <a:rPr lang="de-DE"/>
              <a:t>- For example, when a person talks to the system that he hates everyone, the reaction of the system is unacceptable. At this point, the system should try to talk to the person.</a:t>
            </a:r>
            <a:endParaRPr/>
          </a:p>
          <a:p>
            <a:pPr indent="0" lvl="0" marL="0" rtl="0" algn="l">
              <a:spcBef>
                <a:spcPts val="360"/>
              </a:spcBef>
              <a:spcAft>
                <a:spcPts val="0"/>
              </a:spcAft>
              <a:buNone/>
            </a:pPr>
            <a:r>
              <a:rPr lang="de-DE"/>
              <a:t>- So we can define a </a:t>
            </a:r>
            <a:r>
              <a:rPr lang="de-DE"/>
              <a:t>sensitive</a:t>
            </a:r>
            <a:r>
              <a:rPr lang="de-DE"/>
              <a:t> word list and block the model to generate any of these tokens</a:t>
            </a:r>
            <a:endParaRPr/>
          </a:p>
          <a:p>
            <a:pPr indent="0" lvl="0" marL="0" rtl="0" algn="l">
              <a:spcBef>
                <a:spcPts val="360"/>
              </a:spcBef>
              <a:spcAft>
                <a:spcPts val="0"/>
              </a:spcAft>
              <a:buNone/>
            </a:pPr>
            <a:r>
              <a:rPr lang="de-DE"/>
              <a:t>We can also add </a:t>
            </a:r>
            <a:r>
              <a:rPr lang="de-DE"/>
              <a:t>safety classifiers to identify whether the generated response is safe or unsafe. For unsafe response, we can simply re-sample another response and repeat the safety process again.</a:t>
            </a:r>
            <a:endParaRPr/>
          </a:p>
        </p:txBody>
      </p:sp>
      <p:sp>
        <p:nvSpPr>
          <p:cNvPr id="567" name="Google Shape;567;ge25f816b53_0_1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e225374196_0_8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e225374196_0_8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Another method is to modify the input to incorporate attribute while </a:t>
            </a:r>
            <a:r>
              <a:rPr lang="de-DE"/>
              <a:t>training</a:t>
            </a:r>
            <a:r>
              <a:rPr lang="de-DE"/>
              <a:t> a model</a:t>
            </a:r>
            <a:r>
              <a:rPr lang="de-DE"/>
              <a:t>.</a:t>
            </a:r>
            <a:endParaRPr/>
          </a:p>
          <a:p>
            <a:pPr indent="0" lvl="0" marL="0" rtl="0" algn="l">
              <a:spcBef>
                <a:spcPts val="360"/>
              </a:spcBef>
              <a:spcAft>
                <a:spcPts val="0"/>
              </a:spcAft>
              <a:buNone/>
            </a:pPr>
            <a:r>
              <a:rPr lang="de-DE"/>
              <a:t>We can add attribute description to the input and train the model to generate sequence according to the description.</a:t>
            </a:r>
            <a:endParaRPr/>
          </a:p>
          <a:p>
            <a:pPr indent="0" lvl="0" marL="0" rtl="0" algn="l">
              <a:spcBef>
                <a:spcPts val="360"/>
              </a:spcBef>
              <a:spcAft>
                <a:spcPts val="0"/>
              </a:spcAft>
              <a:buNone/>
            </a:pPr>
            <a:r>
              <a:rPr lang="de-DE"/>
              <a:t>Common</a:t>
            </a:r>
            <a:r>
              <a:rPr lang="de-DE"/>
              <a:t> attribute description to the input sequence such as style, topic, emotion, Persona profile, or situation description.</a:t>
            </a:r>
            <a:endParaRPr/>
          </a:p>
          <a:p>
            <a:pPr indent="0" lvl="0" marL="0" rtl="0" algn="l">
              <a:spcBef>
                <a:spcPts val="360"/>
              </a:spcBef>
              <a:spcAft>
                <a:spcPts val="0"/>
              </a:spcAft>
              <a:buNone/>
            </a:pPr>
            <a:r>
              <a:rPr lang="de-DE"/>
              <a:t>If the attribute is real world knowledge, we first need to retrieve such knowledge using some information retrieval methods. </a:t>
            </a:r>
            <a:endParaRPr/>
          </a:p>
          <a:p>
            <a:pPr indent="0" lvl="0" marL="0" rtl="0" algn="l">
              <a:spcBef>
                <a:spcPts val="360"/>
              </a:spcBef>
              <a:spcAft>
                <a:spcPts val="0"/>
              </a:spcAft>
              <a:buNone/>
            </a:pPr>
            <a:r>
              <a:rPr lang="de-DE"/>
              <a:t>The results can be transferred into text and add to input. such as the example here.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578" name="Google Shape;578;ge225374196_0_8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e25f816b53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e25f816b53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Here is an example of adding attribute description to the input text</a:t>
            </a:r>
            <a:endParaRPr/>
          </a:p>
          <a:p>
            <a:pPr indent="0" lvl="0" marL="0" rtl="0" algn="l">
              <a:spcBef>
                <a:spcPts val="360"/>
              </a:spcBef>
              <a:spcAft>
                <a:spcPts val="0"/>
              </a:spcAft>
              <a:buNone/>
            </a:pPr>
            <a:r>
              <a:rPr lang="de-DE"/>
              <a:t>This is the TransferTransfo model using GPT architecture for generating persona response.</a:t>
            </a:r>
            <a:endParaRPr/>
          </a:p>
          <a:p>
            <a:pPr indent="0" lvl="0" marL="0" rtl="0" algn="l">
              <a:spcBef>
                <a:spcPts val="360"/>
              </a:spcBef>
              <a:spcAft>
                <a:spcPts val="0"/>
              </a:spcAft>
              <a:buNone/>
            </a:pPr>
            <a:r>
              <a:rPr lang="de-DE"/>
              <a:t>The input includes dialog history and persona description of the system.</a:t>
            </a:r>
            <a:endParaRPr/>
          </a:p>
          <a:p>
            <a:pPr indent="0" lvl="0" marL="0" rtl="0" algn="l">
              <a:spcBef>
                <a:spcPts val="360"/>
              </a:spcBef>
              <a:spcAft>
                <a:spcPts val="0"/>
              </a:spcAft>
              <a:buNone/>
            </a:pPr>
            <a:r>
              <a:rPr lang="de-DE"/>
              <a:t>And the generated response at time step t.</a:t>
            </a:r>
            <a:endParaRPr/>
          </a:p>
          <a:p>
            <a:pPr indent="0" lvl="0" marL="0" rtl="0" algn="l">
              <a:spcBef>
                <a:spcPts val="360"/>
              </a:spcBef>
              <a:spcAft>
                <a:spcPts val="0"/>
              </a:spcAft>
              <a:buNone/>
            </a:pPr>
            <a:r>
              <a:rPr lang="de-DE"/>
              <a:t>The task is to predict the next token. Note that al the input are in a single sequence.</a:t>
            </a:r>
            <a:endParaRPr/>
          </a:p>
        </p:txBody>
      </p:sp>
      <p:sp>
        <p:nvSpPr>
          <p:cNvPr id="596" name="Google Shape;596;ge25f816b53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225374196_0_4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225374196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Instead of adding attribute description to the input, we can condition the model on the attribute embeddings.</a:t>
            </a:r>
            <a:endParaRPr/>
          </a:p>
          <a:p>
            <a:pPr indent="0" lvl="0" marL="0" rtl="0" algn="l">
              <a:spcBef>
                <a:spcPts val="360"/>
              </a:spcBef>
              <a:spcAft>
                <a:spcPts val="0"/>
              </a:spcAft>
              <a:buNone/>
            </a:pPr>
            <a:r>
              <a:rPr lang="de-DE"/>
              <a:t>Attribute embeddings can be obtained from two ways.</a:t>
            </a:r>
            <a:endParaRPr/>
          </a:p>
          <a:p>
            <a:pPr indent="0" lvl="0" marL="0" rtl="0" algn="l">
              <a:spcBef>
                <a:spcPts val="360"/>
              </a:spcBef>
              <a:spcAft>
                <a:spcPts val="0"/>
              </a:spcAft>
              <a:buNone/>
            </a:pPr>
            <a:r>
              <a:rPr lang="de-DE"/>
              <a:t>Either train simultaneously with the generative model</a:t>
            </a:r>
            <a:endParaRPr/>
          </a:p>
          <a:p>
            <a:pPr indent="0" lvl="0" marL="0" rtl="0" algn="l">
              <a:spcBef>
                <a:spcPts val="360"/>
              </a:spcBef>
              <a:spcAft>
                <a:spcPts val="0"/>
              </a:spcAft>
              <a:buNone/>
            </a:pPr>
            <a:r>
              <a:rPr lang="de-DE"/>
              <a:t>Or obtained from additional models such as clustering or link prediction models to integrate knowledge bases</a:t>
            </a:r>
            <a:endParaRPr/>
          </a:p>
        </p:txBody>
      </p:sp>
      <p:sp>
        <p:nvSpPr>
          <p:cNvPr id="605" name="Google Shape;605;ge225374196_0_4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25f816b53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25f816b53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Here is another example of personalized conversations.</a:t>
            </a:r>
            <a:endParaRPr/>
          </a:p>
          <a:p>
            <a:pPr indent="0" lvl="0" marL="0" rtl="0" algn="l">
              <a:spcBef>
                <a:spcPts val="360"/>
              </a:spcBef>
              <a:spcAft>
                <a:spcPts val="0"/>
              </a:spcAft>
              <a:buNone/>
            </a:pPr>
            <a:r>
              <a:rPr lang="de-DE"/>
              <a:t>The speaker model is </a:t>
            </a:r>
            <a:r>
              <a:rPr lang="de-DE"/>
              <a:t>proposed</a:t>
            </a:r>
            <a:r>
              <a:rPr lang="de-DE"/>
              <a:t> to encode personas in dense vectors that capture the speaker’s characteristics such as background information and speaking style.</a:t>
            </a:r>
            <a:endParaRPr/>
          </a:p>
          <a:p>
            <a:pPr indent="0" lvl="0" marL="0" rtl="0" algn="l">
              <a:spcBef>
                <a:spcPts val="360"/>
              </a:spcBef>
              <a:spcAft>
                <a:spcPts val="0"/>
              </a:spcAft>
              <a:buNone/>
            </a:pPr>
            <a:r>
              <a:rPr lang="de-DE"/>
              <a:t>The speaker embeddings are used in concatenation with the input of the decoder.</a:t>
            </a:r>
            <a:endParaRPr/>
          </a:p>
          <a:p>
            <a:pPr indent="0" lvl="0" marL="0" rtl="0" algn="l">
              <a:spcBef>
                <a:spcPts val="360"/>
              </a:spcBef>
              <a:spcAft>
                <a:spcPts val="0"/>
              </a:spcAft>
              <a:buNone/>
            </a:pPr>
            <a:r>
              <a:rPr lang="de-DE"/>
              <a:t>These speaker embeddings are learned jointly with word embeddings and all other parameters of the neural model. </a:t>
            </a:r>
            <a:endParaRPr/>
          </a:p>
          <a:p>
            <a:pPr indent="0" lvl="0" marL="0" rtl="0" algn="l">
              <a:spcBef>
                <a:spcPts val="360"/>
              </a:spcBef>
              <a:spcAft>
                <a:spcPts val="0"/>
              </a:spcAft>
              <a:buNone/>
            </a:pPr>
            <a:r>
              <a:rPr lang="de-DE"/>
              <a:t>Due to the training of speaker embeddings in response generation, </a:t>
            </a:r>
            <a:r>
              <a:rPr lang="de-DE"/>
              <a:t>Speaker IDs close in embedding space tend to respond in the same manner. </a:t>
            </a:r>
            <a:endParaRPr/>
          </a:p>
          <a:p>
            <a:pPr indent="0" lvl="0" marL="0" rtl="0" algn="l">
              <a:spcBef>
                <a:spcPts val="360"/>
              </a:spcBef>
              <a:spcAft>
                <a:spcPts val="0"/>
              </a:spcAft>
              <a:buNone/>
            </a:pPr>
            <a:r>
              <a:t/>
            </a:r>
            <a:endParaRPr/>
          </a:p>
        </p:txBody>
      </p:sp>
      <p:sp>
        <p:nvSpPr>
          <p:cNvPr id="622" name="Google Shape;622;ge25f816b53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260639d19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e260639d19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Here is another example of attribute embeddings for building Empathetic conversational agent.</a:t>
            </a:r>
            <a:endParaRPr/>
          </a:p>
          <a:p>
            <a:pPr indent="0" lvl="0" marL="0" rtl="0" algn="l">
              <a:spcBef>
                <a:spcPts val="360"/>
              </a:spcBef>
              <a:spcAft>
                <a:spcPts val="0"/>
              </a:spcAft>
              <a:buNone/>
            </a:pPr>
            <a:r>
              <a:rPr lang="de-DE"/>
              <a:t>An empathetic conversational agent is expected to understand the feeling of the human partner and reply them accordingly.</a:t>
            </a:r>
            <a:endParaRPr/>
          </a:p>
          <a:p>
            <a:pPr indent="0" lvl="0" marL="0" rtl="0" algn="l">
              <a:spcBef>
                <a:spcPts val="360"/>
              </a:spcBef>
              <a:spcAft>
                <a:spcPts val="0"/>
              </a:spcAft>
              <a:buNone/>
            </a:pPr>
            <a:r>
              <a:rPr lang="de-DE"/>
              <a:t>- </a:t>
            </a:r>
            <a:r>
              <a:rPr lang="de-DE"/>
              <a:t>For example here, it’s relevant if the bot said why would anyone promote you but it’s harsh and rude. </a:t>
            </a:r>
            <a:endParaRPr/>
          </a:p>
          <a:p>
            <a:pPr indent="0" lvl="0" marL="0" rtl="0" algn="l">
              <a:spcBef>
                <a:spcPts val="360"/>
              </a:spcBef>
              <a:spcAft>
                <a:spcPts val="0"/>
              </a:spcAft>
              <a:buNone/>
            </a:pPr>
            <a:r>
              <a:rPr lang="de-DE"/>
              <a:t>Congrats and that’s great sounds more </a:t>
            </a:r>
            <a:r>
              <a:rPr lang="de-DE"/>
              <a:t>empathic</a:t>
            </a:r>
            <a:r>
              <a:rPr lang="de-DE"/>
              <a:t> because it knows the </a:t>
            </a:r>
            <a:r>
              <a:rPr lang="de-DE"/>
              <a:t>proud</a:t>
            </a:r>
            <a:r>
              <a:rPr lang="de-DE"/>
              <a:t> feeling of the user.</a:t>
            </a:r>
            <a:endParaRPr/>
          </a:p>
          <a:p>
            <a:pPr indent="0" lvl="0" marL="0" rtl="0" algn="l">
              <a:spcBef>
                <a:spcPts val="360"/>
              </a:spcBef>
              <a:spcAft>
                <a:spcPts val="0"/>
              </a:spcAft>
              <a:buNone/>
            </a:pPr>
            <a:r>
              <a:rPr lang="de-DE"/>
              <a:t>The model here instead of learning specific embeddings to represent attributes, it learns to predict the emotion of the dialogue at the current time step and generate the response as knowing the current emotion.</a:t>
            </a:r>
            <a:endParaRPr/>
          </a:p>
          <a:p>
            <a:pPr indent="0" lvl="0" marL="0" rtl="0" algn="l">
              <a:spcBef>
                <a:spcPts val="360"/>
              </a:spcBef>
              <a:spcAft>
                <a:spcPts val="0"/>
              </a:spcAft>
              <a:buNone/>
            </a:pPr>
            <a:r>
              <a:t/>
            </a:r>
            <a:endParaRPr/>
          </a:p>
        </p:txBody>
      </p:sp>
      <p:sp>
        <p:nvSpPr>
          <p:cNvPr id="630" name="Google Shape;630;ge260639d19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e225374196_0_7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e225374196_0_7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We can also define the desired attributes as rewards signals to learn a model using reinforcement learning.</a:t>
            </a:r>
            <a:endParaRPr/>
          </a:p>
          <a:p>
            <a:pPr indent="0" lvl="0" marL="0" rtl="0" algn="l">
              <a:spcBef>
                <a:spcPts val="360"/>
              </a:spcBef>
              <a:spcAft>
                <a:spcPts val="0"/>
              </a:spcAft>
              <a:buNone/>
            </a:pPr>
            <a:r>
              <a:rPr lang="de-DE"/>
              <a:t>In reinforcement learning, the model takes the current state which is dialog history and previous generated tokens as input and select an action which is the next token.</a:t>
            </a:r>
            <a:endParaRPr/>
          </a:p>
          <a:p>
            <a:pPr indent="0" lvl="0" marL="0" rtl="0" algn="l">
              <a:spcBef>
                <a:spcPts val="360"/>
              </a:spcBef>
              <a:spcAft>
                <a:spcPts val="0"/>
              </a:spcAft>
              <a:buNone/>
            </a:pPr>
            <a:r>
              <a:rPr lang="de-DE"/>
              <a:t>The rewards are often provided by attribute models or some types of metrics such as similarity score</a:t>
            </a:r>
            <a:endParaRPr/>
          </a:p>
        </p:txBody>
      </p:sp>
      <p:sp>
        <p:nvSpPr>
          <p:cNvPr id="639" name="Google Shape;639;ge225374196_0_70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e260639d19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e260639d1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Here is an example of using reinforcement learning for personalized response generation.</a:t>
            </a:r>
            <a:endParaRPr/>
          </a:p>
          <a:p>
            <a:pPr indent="0" lvl="0" marL="0" rtl="0" algn="l">
              <a:spcBef>
                <a:spcPts val="360"/>
              </a:spcBef>
              <a:spcAft>
                <a:spcPts val="0"/>
              </a:spcAft>
              <a:buNone/>
            </a:pPr>
            <a:r>
              <a:rPr lang="de-DE"/>
              <a:t>The authors define 4 different reward signals that encourages the consistency between a response and persona profile.</a:t>
            </a:r>
            <a:endParaRPr/>
          </a:p>
          <a:p>
            <a:pPr indent="0" lvl="0" marL="0" rtl="0" algn="l">
              <a:spcBef>
                <a:spcPts val="360"/>
              </a:spcBef>
              <a:spcAft>
                <a:spcPts val="0"/>
              </a:spcAft>
              <a:buNone/>
            </a:pPr>
            <a:r>
              <a:rPr lang="de-DE"/>
              <a:t>The 4 different rewards include persona consistency that expects the generated response can be entailed by the persona facts</a:t>
            </a:r>
            <a:endParaRPr/>
          </a:p>
          <a:p>
            <a:pPr indent="0" lvl="0" marL="0" rtl="0" algn="l">
              <a:spcBef>
                <a:spcPts val="360"/>
              </a:spcBef>
              <a:spcAft>
                <a:spcPts val="0"/>
              </a:spcAft>
              <a:buNone/>
            </a:pPr>
            <a:r>
              <a:rPr lang="de-DE"/>
              <a:t>The 2nd is topical coherence which ensures the similarity between response and the last user utterance</a:t>
            </a:r>
            <a:endParaRPr/>
          </a:p>
          <a:p>
            <a:pPr indent="0" lvl="0" marL="0" rtl="0" algn="l">
              <a:spcBef>
                <a:spcPts val="360"/>
              </a:spcBef>
              <a:spcAft>
                <a:spcPts val="0"/>
              </a:spcAft>
              <a:buNone/>
            </a:pPr>
            <a:r>
              <a:rPr lang="de-DE"/>
              <a:t>Fluency and repeated tokens to make sure that the response is grammatically correct and coherent.</a:t>
            </a:r>
            <a:endParaRPr/>
          </a:p>
        </p:txBody>
      </p:sp>
      <p:sp>
        <p:nvSpPr>
          <p:cNvPr id="647" name="Google Shape;647;ge260639d19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e20c211d34_0_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e20c211d34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So, we have learned some methods to build a good conversational model.</a:t>
            </a:r>
            <a:endParaRPr/>
          </a:p>
          <a:p>
            <a:pPr indent="0" lvl="0" marL="0" rtl="0" algn="l">
              <a:spcBef>
                <a:spcPts val="360"/>
              </a:spcBef>
              <a:spcAft>
                <a:spcPts val="0"/>
              </a:spcAft>
              <a:buClr>
                <a:schemeClr val="dk1"/>
              </a:buClr>
              <a:buSzPts val="1100"/>
              <a:buFont typeface="Arial"/>
              <a:buNone/>
            </a:pPr>
            <a:r>
              <a:rPr lang="de-DE"/>
              <a:t>We now see how to evaluate such model</a:t>
            </a:r>
            <a:endParaRPr/>
          </a:p>
          <a:p>
            <a:pPr indent="0" lvl="0" marL="0" rtl="0" algn="l">
              <a:spcBef>
                <a:spcPts val="360"/>
              </a:spcBef>
              <a:spcAft>
                <a:spcPts val="0"/>
              </a:spcAft>
              <a:buNone/>
            </a:pPr>
            <a:r>
              <a:rPr lang="de-DE"/>
              <a:t>As other natural language applications, we have automatic and human </a:t>
            </a:r>
            <a:r>
              <a:rPr lang="de-DE"/>
              <a:t>evaluation for dialogue systems</a:t>
            </a:r>
            <a:endParaRPr/>
          </a:p>
          <a:p>
            <a:pPr indent="0" lvl="0" marL="0" rtl="0" algn="l">
              <a:spcBef>
                <a:spcPts val="360"/>
              </a:spcBef>
              <a:spcAft>
                <a:spcPts val="0"/>
              </a:spcAft>
              <a:buNone/>
            </a:pPr>
            <a:r>
              <a:t/>
            </a:r>
            <a:endParaRPr/>
          </a:p>
        </p:txBody>
      </p:sp>
      <p:sp>
        <p:nvSpPr>
          <p:cNvPr id="656" name="Google Shape;656;ge20c211d34_0_2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e20c211d34_0_7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e20c211d34_0_7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Automatic evaluation metrics compare the generated response with the reference response.</a:t>
            </a:r>
            <a:endParaRPr/>
          </a:p>
          <a:p>
            <a:pPr indent="0" lvl="0" marL="0" rtl="0" algn="l">
              <a:spcBef>
                <a:spcPts val="360"/>
              </a:spcBef>
              <a:spcAft>
                <a:spcPts val="0"/>
              </a:spcAft>
              <a:buNone/>
            </a:pPr>
            <a:r>
              <a:rPr lang="de-DE"/>
              <a:t>These metrics can be grouped into several categories.</a:t>
            </a:r>
            <a:endParaRPr/>
          </a:p>
          <a:p>
            <a:pPr indent="0" lvl="0" marL="0" rtl="0" algn="l">
              <a:spcBef>
                <a:spcPts val="360"/>
              </a:spcBef>
              <a:spcAft>
                <a:spcPts val="0"/>
              </a:spcAft>
              <a:buNone/>
            </a:pPr>
            <a:r>
              <a:rPr lang="de-DE"/>
              <a:t>The perplexity computes how likely a model generate the reference response</a:t>
            </a:r>
            <a:endParaRPr/>
          </a:p>
          <a:p>
            <a:pPr indent="0" lvl="0" marL="0" rtl="0" algn="l">
              <a:spcBef>
                <a:spcPts val="360"/>
              </a:spcBef>
              <a:spcAft>
                <a:spcPts val="0"/>
              </a:spcAft>
              <a:buNone/>
            </a:pPr>
            <a:r>
              <a:rPr lang="de-DE"/>
              <a:t>N-gram based overlapping metrics such as BLEU and ROUGE are also used to compute the overlapping words between the two responses</a:t>
            </a:r>
            <a:endParaRPr/>
          </a:p>
          <a:p>
            <a:pPr indent="0" lvl="0" marL="0" rtl="0" algn="l">
              <a:spcBef>
                <a:spcPts val="360"/>
              </a:spcBef>
              <a:spcAft>
                <a:spcPts val="0"/>
              </a:spcAft>
              <a:buNone/>
            </a:pPr>
            <a:r>
              <a:rPr lang="de-DE"/>
              <a:t>Distinct n-gram measures  the diversity of a response, which </a:t>
            </a:r>
            <a:r>
              <a:rPr lang="de-DE"/>
              <a:t>focuses on number of distinct n-gram in the response and penalizes responses with many repeated words.</a:t>
            </a:r>
            <a:endParaRPr/>
          </a:p>
          <a:p>
            <a:pPr indent="0" lvl="0" marL="0" rtl="0" algn="l">
              <a:spcBef>
                <a:spcPts val="360"/>
              </a:spcBef>
              <a:spcAft>
                <a:spcPts val="0"/>
              </a:spcAft>
              <a:buNone/>
            </a:pPr>
            <a:r>
              <a:rPr lang="de-DE"/>
              <a:t>These metrics detect only the surface form similarity without considering semantic similarity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To compute the semantic similarity, model based metrics have been proposed, among them, the two well-known metrics are BERTScore and adversarial success. BERTScore computes the semantic relatedness of the generated response to the reference.</a:t>
            </a:r>
            <a:endParaRPr/>
          </a:p>
          <a:p>
            <a:pPr indent="0" lvl="0" marL="0" rtl="0" algn="l">
              <a:spcBef>
                <a:spcPts val="360"/>
              </a:spcBef>
              <a:spcAft>
                <a:spcPts val="0"/>
              </a:spcAft>
              <a:buNone/>
            </a:pPr>
            <a:r>
              <a:rPr lang="de-DE"/>
              <a:t>Adversarial Success classifies whether the generated response is machine-generated or human-generated. A model is expected to generate fluent and natural response that can fool the classifier.</a:t>
            </a:r>
            <a:endParaRPr/>
          </a:p>
          <a:p>
            <a:pPr indent="0" lvl="0" marL="0" rtl="0" algn="l">
              <a:spcBef>
                <a:spcPts val="360"/>
              </a:spcBef>
              <a:spcAft>
                <a:spcPts val="0"/>
              </a:spcAft>
              <a:buNone/>
            </a:pPr>
            <a:r>
              <a:rPr lang="de-DE"/>
              <a:t>these model based metrics are not interpretable and not always align with human judgement. </a:t>
            </a:r>
            <a:endParaRPr/>
          </a:p>
          <a:p>
            <a:pPr indent="0" lvl="0" marL="0" rtl="0" algn="l">
              <a:spcBef>
                <a:spcPts val="360"/>
              </a:spcBef>
              <a:spcAft>
                <a:spcPts val="0"/>
              </a:spcAft>
              <a:buNone/>
            </a:pPr>
            <a:r>
              <a:t/>
            </a:r>
            <a:endParaRPr/>
          </a:p>
        </p:txBody>
      </p:sp>
      <p:sp>
        <p:nvSpPr>
          <p:cNvPr id="674" name="Google Shape;674;ge20c211d34_0_7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6f04f8ad4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6f04f8ad4_0_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de-DE"/>
              <a:t>Why should we work on conversational AI? There are many real-world applications, including one that we are very familiar with: personal assistants, Siri, Google, Alexa, Cortana and so on.</a:t>
            </a:r>
            <a:endParaRPr/>
          </a:p>
          <a:p>
            <a:pPr indent="0" lvl="0" marL="0" rtl="0" algn="l">
              <a:spcBef>
                <a:spcPts val="360"/>
              </a:spcBef>
              <a:spcAft>
                <a:spcPts val="0"/>
              </a:spcAft>
              <a:buClr>
                <a:schemeClr val="dk1"/>
              </a:buClr>
              <a:buSzPts val="1100"/>
              <a:buFont typeface="Arial"/>
              <a:buNone/>
            </a:pPr>
            <a:r>
              <a:rPr lang="de-DE"/>
              <a:t>There are other areas calling for </a:t>
            </a:r>
            <a:r>
              <a:rPr lang="de-DE"/>
              <a:t>dialog</a:t>
            </a:r>
            <a:r>
              <a:rPr lang="de-DE"/>
              <a:t> systems such as education, and health care, and customer service.</a:t>
            </a:r>
            <a:endParaRPr/>
          </a:p>
          <a:p>
            <a:pPr indent="0" lvl="0" marL="0" rtl="0" algn="l">
              <a:spcBef>
                <a:spcPts val="360"/>
              </a:spcBef>
              <a:spcAft>
                <a:spcPts val="0"/>
              </a:spcAft>
              <a:buClr>
                <a:schemeClr val="dk1"/>
              </a:buClr>
              <a:buSzPts val="1100"/>
              <a:buFont typeface="Arial"/>
              <a:buNone/>
            </a:pPr>
            <a:r>
              <a:rPr lang="de-DE"/>
              <a:t>F</a:t>
            </a:r>
            <a:r>
              <a:rPr lang="de-DE"/>
              <a:t>or online education platforms, conversational agents can act as tutors and learning companions to support users practice languages, provide </a:t>
            </a:r>
            <a:r>
              <a:rPr lang="de-DE"/>
              <a:t>training</a:t>
            </a:r>
            <a:r>
              <a:rPr lang="de-DE"/>
              <a:t> and facilitate discussion.</a:t>
            </a:r>
            <a:endParaRPr/>
          </a:p>
          <a:p>
            <a:pPr indent="0" lvl="0" marL="0" rtl="0" algn="l">
              <a:spcBef>
                <a:spcPts val="360"/>
              </a:spcBef>
              <a:spcAft>
                <a:spcPts val="0"/>
              </a:spcAft>
              <a:buClr>
                <a:schemeClr val="dk1"/>
              </a:buClr>
              <a:buSzPts val="1100"/>
              <a:buFont typeface="Arial"/>
              <a:buNone/>
            </a:pPr>
            <a:r>
              <a:rPr lang="de-DE"/>
              <a:t>In terms of health care, we have chatbots that help to identify symptoms of anxiety &amp; depression through conversations and provide mental health tips.</a:t>
            </a:r>
            <a:endParaRPr/>
          </a:p>
          <a:p>
            <a:pPr indent="0" lvl="0" marL="0" rtl="0" algn="l">
              <a:spcBef>
                <a:spcPts val="360"/>
              </a:spcBef>
              <a:spcAft>
                <a:spcPts val="0"/>
              </a:spcAft>
              <a:buNone/>
            </a:pPr>
            <a:r>
              <a:rPr lang="de-DE"/>
              <a:t>You may have experiences with chatbots for customer service. These chatbots usually provide information regarding a particular product and perform actions requested by users.</a:t>
            </a:r>
            <a:endParaRPr/>
          </a:p>
          <a:p>
            <a:pPr indent="0" lvl="0" marL="0" rtl="0" algn="l">
              <a:spcBef>
                <a:spcPts val="360"/>
              </a:spcBef>
              <a:spcAft>
                <a:spcPts val="0"/>
              </a:spcAft>
              <a:buNone/>
            </a:pPr>
            <a:r>
              <a:rPr lang="de-DE"/>
              <a:t>Here I mostly talk about text, but </a:t>
            </a:r>
            <a:r>
              <a:rPr lang="de-DE"/>
              <a:t>dialog</a:t>
            </a:r>
            <a:r>
              <a:rPr lang="de-DE"/>
              <a:t> systems are not </a:t>
            </a:r>
            <a:r>
              <a:rPr lang="de-DE"/>
              <a:t>limited</a:t>
            </a:r>
            <a:r>
              <a:rPr lang="de-DE"/>
              <a:t> in terms of input and even output. The input and output can be texts, images, data or videos. </a:t>
            </a:r>
            <a:endParaRPr/>
          </a:p>
        </p:txBody>
      </p:sp>
      <p:sp>
        <p:nvSpPr>
          <p:cNvPr id="100" name="Google Shape;100;gb6f04f8ad4_0_1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e20c211d34_0_7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e20c211d34_0_7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 </a:t>
            </a:r>
            <a:r>
              <a:rPr lang="de-DE"/>
              <a:t>Due to the limitation of automatic evaluation metrics, human evaluation is often in combination with them. </a:t>
            </a:r>
            <a:endParaRPr/>
          </a:p>
          <a:p>
            <a:pPr indent="0" lvl="0" marL="0" rtl="0" algn="l">
              <a:spcBef>
                <a:spcPts val="360"/>
              </a:spcBef>
              <a:spcAft>
                <a:spcPts val="0"/>
              </a:spcAft>
              <a:buNone/>
            </a:pPr>
            <a:r>
              <a:rPr lang="de-DE"/>
              <a:t>- </a:t>
            </a:r>
            <a:r>
              <a:rPr lang="de-DE"/>
              <a:t>There are two </a:t>
            </a:r>
            <a:r>
              <a:rPr lang="de-DE"/>
              <a:t>evaluation</a:t>
            </a:r>
            <a:r>
              <a:rPr lang="de-DE"/>
              <a:t> interaction for human judgement.The first scenario, a person is given a dialogue history, gold response and generated response for evaluation. The second scenario, the person is provided interactive interface to communicate with a system and then evaluate on the </a:t>
            </a:r>
            <a:r>
              <a:rPr lang="de-DE"/>
              <a:t>interaction </a:t>
            </a:r>
            <a:r>
              <a:rPr lang="de-DE"/>
              <a:t>outcome.</a:t>
            </a:r>
            <a:endParaRPr/>
          </a:p>
          <a:p>
            <a:pPr indent="0" lvl="0" marL="0" rtl="0" algn="l">
              <a:spcBef>
                <a:spcPts val="360"/>
              </a:spcBef>
              <a:spcAft>
                <a:spcPts val="0"/>
              </a:spcAft>
              <a:buNone/>
            </a:pPr>
            <a:r>
              <a:rPr lang="de-DE"/>
              <a:t>- </a:t>
            </a:r>
            <a:r>
              <a:rPr lang="de-DE"/>
              <a:t>There are two ways of evaluation, first, human judgement is required to give ratings of a model according to some predefined criteria. The second way is to select between two given systems given their output. </a:t>
            </a:r>
            <a:endParaRPr/>
          </a:p>
          <a:p>
            <a:pPr indent="0" lvl="0" marL="0" rtl="0" algn="l">
              <a:spcBef>
                <a:spcPts val="360"/>
              </a:spcBef>
              <a:spcAft>
                <a:spcPts val="0"/>
              </a:spcAft>
              <a:buNone/>
            </a:pPr>
            <a:r>
              <a:rPr lang="de-DE"/>
              <a:t>- Note that human evaluation is known for expensiveness and time-consuming. Also, people are very subjective, it’s difficult to control the evaluation quality of different judges as well as a single person and themselves. So, generally, both automatic and human evaluation are often used together.</a:t>
            </a:r>
            <a:endParaRPr/>
          </a:p>
          <a:p>
            <a:pPr indent="0" lvl="0" marL="0" rtl="0" algn="l">
              <a:spcBef>
                <a:spcPts val="360"/>
              </a:spcBef>
              <a:spcAft>
                <a:spcPts val="0"/>
              </a:spcAft>
              <a:buNone/>
            </a:pPr>
            <a:r>
              <a:t/>
            </a:r>
            <a:endParaRPr/>
          </a:p>
        </p:txBody>
      </p:sp>
      <p:sp>
        <p:nvSpPr>
          <p:cNvPr id="683" name="Google Shape;683;ge20c211d34_0_7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20c211d34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e20c211d34_0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In general, t</a:t>
            </a:r>
            <a:r>
              <a:rPr lang="de-DE"/>
              <a:t>here are still lack of metrics for evaluating how efficiently a generati</a:t>
            </a:r>
            <a:r>
              <a:rPr lang="de-DE"/>
              <a:t>on</a:t>
            </a:r>
            <a:r>
              <a:rPr lang="de-DE"/>
              <a:t> system can avoid generating improper or offensive language.</a:t>
            </a:r>
            <a:endParaRPr/>
          </a:p>
          <a:p>
            <a:pPr indent="0" lvl="0" marL="0" rtl="0" algn="l">
              <a:spcBef>
                <a:spcPts val="360"/>
              </a:spcBef>
              <a:spcAft>
                <a:spcPts val="0"/>
              </a:spcAft>
              <a:buNone/>
            </a:pPr>
            <a:r>
              <a:rPr lang="de-DE"/>
              <a:t>We also need to evaluate the generated text based on factual consistency. Factual evaluation is more important than ever in text generation as neural models can generate fluent and coherent text but not grounded in the real world knowledge.</a:t>
            </a:r>
            <a:endParaRPr/>
          </a:p>
        </p:txBody>
      </p:sp>
      <p:sp>
        <p:nvSpPr>
          <p:cNvPr id="691" name="Google Shape;691;ge20c211d34_0_3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e0c2654423_0_8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e0c2654423_0_8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We have introduced several techniques that are used to build a conversational model as well as evaluation efforts</a:t>
            </a:r>
            <a:endParaRPr/>
          </a:p>
          <a:p>
            <a:pPr indent="0" lvl="0" marL="0" rtl="0" algn="l">
              <a:spcBef>
                <a:spcPts val="360"/>
              </a:spcBef>
              <a:spcAft>
                <a:spcPts val="0"/>
              </a:spcAft>
              <a:buNone/>
            </a:pPr>
            <a:r>
              <a:rPr lang="de-DE"/>
              <a:t>There are still many rooms ahead for improvement</a:t>
            </a:r>
            <a:endParaRPr/>
          </a:p>
          <a:p>
            <a:pPr indent="0" lvl="0" marL="0" rtl="0" algn="l">
              <a:spcBef>
                <a:spcPts val="360"/>
              </a:spcBef>
              <a:spcAft>
                <a:spcPts val="0"/>
              </a:spcAft>
              <a:buNone/>
            </a:pPr>
            <a:r>
              <a:rPr lang="de-DE"/>
              <a:t>We still need better automatic evaluation metrics.</a:t>
            </a:r>
            <a:endParaRPr/>
          </a:p>
        </p:txBody>
      </p:sp>
      <p:sp>
        <p:nvSpPr>
          <p:cNvPr id="710" name="Google Shape;710;ge0c2654423_0_8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20c211d3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20c211d3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There are many challenges in building a generation based </a:t>
            </a:r>
            <a:r>
              <a:rPr lang="de-DE"/>
              <a:t>dialog</a:t>
            </a:r>
            <a:r>
              <a:rPr lang="de-DE"/>
              <a:t> systems.</a:t>
            </a:r>
            <a:endParaRPr/>
          </a:p>
          <a:p>
            <a:pPr indent="0" lvl="0" marL="0" rtl="0" algn="l">
              <a:spcBef>
                <a:spcPts val="360"/>
              </a:spcBef>
              <a:spcAft>
                <a:spcPts val="0"/>
              </a:spcAft>
              <a:buNone/>
            </a:pPr>
            <a:r>
              <a:rPr lang="de-DE"/>
              <a:t>including coreference resolution, conversational discourse, consistent responses, diverse responses, and factual correctness.</a:t>
            </a:r>
            <a:endParaRPr/>
          </a:p>
          <a:p>
            <a:pPr indent="0" lvl="0" marL="0" rtl="0" algn="l">
              <a:spcBef>
                <a:spcPts val="360"/>
              </a:spcBef>
              <a:spcAft>
                <a:spcPts val="0"/>
              </a:spcAft>
              <a:buNone/>
            </a:pPr>
            <a:r>
              <a:rPr lang="de-DE"/>
              <a:t>We will show you methods that tackle some of these challenges.</a:t>
            </a:r>
            <a:endParaRPr/>
          </a:p>
        </p:txBody>
      </p:sp>
      <p:sp>
        <p:nvSpPr>
          <p:cNvPr id="117" name="Google Shape;117;ge20c211d3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86467949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086467949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To build a  conversational agent, we can break it into 4 steps.</a:t>
            </a:r>
            <a:endParaRPr/>
          </a:p>
          <a:p>
            <a:pPr indent="0" lvl="0" marL="0" rtl="0" algn="l">
              <a:spcBef>
                <a:spcPts val="360"/>
              </a:spcBef>
              <a:spcAft>
                <a:spcPts val="0"/>
              </a:spcAft>
              <a:buNone/>
            </a:pPr>
            <a:r>
              <a:rPr lang="de-DE"/>
              <a:t>First, we need to select the data for our task.</a:t>
            </a:r>
            <a:endParaRPr/>
          </a:p>
          <a:p>
            <a:pPr indent="0" lvl="0" marL="0" rtl="0" algn="l">
              <a:spcBef>
                <a:spcPts val="360"/>
              </a:spcBef>
              <a:spcAft>
                <a:spcPts val="0"/>
              </a:spcAft>
              <a:buNone/>
            </a:pPr>
            <a:r>
              <a:rPr lang="de-DE"/>
              <a:t>Next, we select a model architecture to learn from the selected data.</a:t>
            </a:r>
            <a:endParaRPr/>
          </a:p>
          <a:p>
            <a:pPr indent="0" lvl="0" marL="0" rtl="0" algn="l">
              <a:spcBef>
                <a:spcPts val="360"/>
              </a:spcBef>
              <a:spcAft>
                <a:spcPts val="0"/>
              </a:spcAft>
              <a:buNone/>
            </a:pPr>
            <a:r>
              <a:rPr lang="de-DE"/>
              <a:t>Then, we train the model on such data.</a:t>
            </a:r>
            <a:endParaRPr/>
          </a:p>
          <a:p>
            <a:pPr indent="0" lvl="0" marL="0" rtl="0" algn="l">
              <a:spcBef>
                <a:spcPts val="360"/>
              </a:spcBef>
              <a:spcAft>
                <a:spcPts val="0"/>
              </a:spcAft>
              <a:buNone/>
            </a:pPr>
            <a:r>
              <a:rPr lang="de-DE"/>
              <a:t>and finally we evaluate the trained model with different evaluation metrics.</a:t>
            </a:r>
            <a:endParaRPr/>
          </a:p>
        </p:txBody>
      </p:sp>
      <p:sp>
        <p:nvSpPr>
          <p:cNvPr id="124" name="Google Shape;124;ge086467949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086467949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08646794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first of all, data</a:t>
            </a:r>
            <a:endParaRPr/>
          </a:p>
          <a:p>
            <a:pPr indent="0" lvl="0" marL="0" rtl="0" algn="l">
              <a:spcBef>
                <a:spcPts val="360"/>
              </a:spcBef>
              <a:spcAft>
                <a:spcPts val="0"/>
              </a:spcAft>
              <a:buNone/>
            </a:pPr>
            <a:r>
              <a:rPr lang="de-DE"/>
              <a:t>what kind of data can we use for generation based conversational agents?</a:t>
            </a:r>
            <a:endParaRPr/>
          </a:p>
          <a:p>
            <a:pPr indent="0" lvl="0" marL="0" rtl="0" algn="l">
              <a:spcBef>
                <a:spcPts val="360"/>
              </a:spcBef>
              <a:spcAft>
                <a:spcPts val="0"/>
              </a:spcAft>
              <a:buNone/>
            </a:pPr>
            <a:r>
              <a:rPr lang="de-DE"/>
              <a:t>We can collect data from machine-to-machine conversations, human-to-machine, or human-to-human conversations.</a:t>
            </a:r>
            <a:endParaRPr/>
          </a:p>
          <a:p>
            <a:pPr indent="0" lvl="0" marL="0" rtl="0" algn="l">
              <a:spcBef>
                <a:spcPts val="360"/>
              </a:spcBef>
              <a:spcAft>
                <a:spcPts val="0"/>
              </a:spcAft>
              <a:buNone/>
            </a:pPr>
            <a:r>
              <a:rPr lang="de-DE"/>
              <a:t>Each type has their own benefits and limitation.</a:t>
            </a:r>
            <a:endParaRPr/>
          </a:p>
          <a:p>
            <a:pPr indent="0" lvl="0" marL="0" rtl="0" algn="l">
              <a:spcBef>
                <a:spcPts val="360"/>
              </a:spcBef>
              <a:spcAft>
                <a:spcPts val="0"/>
              </a:spcAft>
              <a:buNone/>
            </a:pPr>
            <a:r>
              <a:rPr lang="de-DE"/>
              <a:t>Machine to machine conversations are the easiest to collect. However, these data are often noisy and unnatural.</a:t>
            </a:r>
            <a:endParaRPr/>
          </a:p>
          <a:p>
            <a:pPr indent="0" lvl="0" marL="0" rtl="0" algn="l">
              <a:spcBef>
                <a:spcPts val="360"/>
              </a:spcBef>
              <a:spcAft>
                <a:spcPts val="0"/>
              </a:spcAft>
              <a:buNone/>
            </a:pPr>
            <a:r>
              <a:rPr lang="de-DE"/>
              <a:t>Meanwhile, human to machine data though are also available, such data only cover limited domains and usually include biases and noises.</a:t>
            </a:r>
            <a:endParaRPr/>
          </a:p>
          <a:p>
            <a:pPr indent="0" lvl="0" marL="0" rtl="0" algn="l">
              <a:spcBef>
                <a:spcPts val="360"/>
              </a:spcBef>
              <a:spcAft>
                <a:spcPts val="0"/>
              </a:spcAft>
              <a:buNone/>
            </a:pPr>
            <a:r>
              <a:rPr lang="de-DE"/>
              <a:t>Human to human data are the most difficult to get, we can only gather a small size in some particular domains. </a:t>
            </a:r>
            <a:endParaRPr/>
          </a:p>
          <a:p>
            <a:pPr indent="0" lvl="0" marL="0" rtl="0" algn="l">
              <a:spcBef>
                <a:spcPts val="360"/>
              </a:spcBef>
              <a:spcAft>
                <a:spcPts val="0"/>
              </a:spcAft>
              <a:buNone/>
            </a:pPr>
            <a:r>
              <a:rPr lang="de-DE"/>
              <a:t>Building new datasets for conversational AI is really difficult and we need to trade off some aspects depending on what we are aiming for. </a:t>
            </a:r>
            <a:endParaRPr/>
          </a:p>
        </p:txBody>
      </p:sp>
      <p:sp>
        <p:nvSpPr>
          <p:cNvPr id="132" name="Google Shape;132;ge086467949_1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6f04f8ad4_2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6f04f8ad4_2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Next, I will introduce some </a:t>
            </a:r>
            <a:r>
              <a:rPr lang="de-DE"/>
              <a:t>terms</a:t>
            </a:r>
            <a:r>
              <a:rPr lang="de-DE"/>
              <a:t> that are used in this field.</a:t>
            </a:r>
            <a:endParaRPr/>
          </a:p>
          <a:p>
            <a:pPr indent="0" lvl="0" marL="0" rtl="0" algn="l">
              <a:spcBef>
                <a:spcPts val="360"/>
              </a:spcBef>
              <a:spcAft>
                <a:spcPts val="0"/>
              </a:spcAft>
              <a:buNone/>
            </a:pPr>
            <a:r>
              <a:rPr lang="de-DE"/>
              <a:t>Each grey box is an user utterance, it could be a word, a phrase, a sentence, a short text.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A response is denoted in blue, which is generated by the system. We can use templates, or machine learning models to generate a response.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Dialogue</a:t>
            </a:r>
            <a:r>
              <a:rPr lang="de-DE"/>
              <a:t> history includes multiple user utterances and the responses, which is used to track the context and past statements. </a:t>
            </a:r>
            <a:endParaRPr/>
          </a:p>
          <a:p>
            <a:pPr indent="0" lvl="0" marL="0" rtl="0" algn="l">
              <a:spcBef>
                <a:spcPts val="360"/>
              </a:spcBef>
              <a:spcAft>
                <a:spcPts val="0"/>
              </a:spcAft>
              <a:buNone/>
            </a:pPr>
            <a:r>
              <a:t/>
            </a:r>
            <a:endParaRPr/>
          </a:p>
        </p:txBody>
      </p:sp>
      <p:sp>
        <p:nvSpPr>
          <p:cNvPr id="143" name="Google Shape;143;gb6f04f8ad4_2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6f04f8ad4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6f04f8ad4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Next, we will talk about model.</a:t>
            </a:r>
            <a:endParaRPr/>
          </a:p>
          <a:p>
            <a:pPr indent="0" lvl="0" marL="0" rtl="0" algn="l">
              <a:spcBef>
                <a:spcPts val="360"/>
              </a:spcBef>
              <a:spcAft>
                <a:spcPts val="0"/>
              </a:spcAft>
              <a:buNone/>
            </a:pPr>
            <a:r>
              <a:rPr lang="de-DE"/>
              <a:t>the basic architecture of our generation based conversational models can be represented with this simple framework of the encoder-decoder.</a:t>
            </a:r>
            <a:endParaRPr/>
          </a:p>
          <a:p>
            <a:pPr indent="0" lvl="0" marL="0" rtl="0" algn="l">
              <a:spcBef>
                <a:spcPts val="360"/>
              </a:spcBef>
              <a:spcAft>
                <a:spcPts val="0"/>
              </a:spcAft>
              <a:buNone/>
            </a:pPr>
            <a:r>
              <a:rPr lang="de-DE"/>
              <a:t>In this framework, the input is the </a:t>
            </a:r>
            <a:r>
              <a:rPr lang="de-DE"/>
              <a:t>dialog</a:t>
            </a:r>
            <a:r>
              <a:rPr lang="de-DE"/>
              <a:t> history, which can be the current user input, an image or even a video. But in this talk, we only consider textual input.</a:t>
            </a:r>
            <a:endParaRPr/>
          </a:p>
          <a:p>
            <a:pPr indent="0" lvl="0" marL="0" rtl="0" algn="l">
              <a:spcBef>
                <a:spcPts val="360"/>
              </a:spcBef>
              <a:spcAft>
                <a:spcPts val="0"/>
              </a:spcAft>
              <a:buNone/>
            </a:pPr>
            <a:r>
              <a:rPr lang="de-DE"/>
              <a:t>The job of encoder is to take the input and convert that into a dense vector.</a:t>
            </a:r>
            <a:endParaRPr/>
          </a:p>
          <a:p>
            <a:pPr indent="0" lvl="0" marL="0" rtl="0" algn="l">
              <a:spcBef>
                <a:spcPts val="360"/>
              </a:spcBef>
              <a:spcAft>
                <a:spcPts val="0"/>
              </a:spcAft>
              <a:buNone/>
            </a:pPr>
            <a:r>
              <a:rPr lang="de-DE"/>
              <a:t>And the decoder then takes the vector to generate response, which is a sequence of text.</a:t>
            </a:r>
            <a:endParaRPr/>
          </a:p>
        </p:txBody>
      </p:sp>
      <p:sp>
        <p:nvSpPr>
          <p:cNvPr id="167" name="Google Shape;167;gb6f04f8ad4_0_1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21" name="Shape 21"/>
        <p:cNvGrpSpPr/>
        <p:nvPr/>
      </p:nvGrpSpPr>
      <p:grpSpPr>
        <a:xfrm>
          <a:off x="0" y="0"/>
          <a:ext cx="0" cy="0"/>
          <a:chOff x="0" y="0"/>
          <a:chExt cx="0" cy="0"/>
        </a:xfrm>
      </p:grpSpPr>
      <p:sp>
        <p:nvSpPr>
          <p:cNvPr id="22" name="Google Shape;22;p2"/>
          <p:cNvSpPr/>
          <p:nvPr/>
        </p:nvSpPr>
        <p:spPr>
          <a:xfrm>
            <a:off x="250825" y="368300"/>
            <a:ext cx="8642350" cy="2089150"/>
          </a:xfrm>
          <a:prstGeom prst="rect">
            <a:avLst/>
          </a:prstGeom>
          <a:solidFill>
            <a:srgbClr val="B910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2"/>
          <p:cNvSpPr/>
          <p:nvPr/>
        </p:nvSpPr>
        <p:spPr>
          <a:xfrm>
            <a:off x="250825" y="196850"/>
            <a:ext cx="8642350" cy="144463"/>
          </a:xfrm>
          <a:prstGeom prst="rect">
            <a:avLst/>
          </a:prstGeom>
          <a:solidFill>
            <a:srgbClr val="B910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tud_logo" id="24" name="Google Shape;24;p2"/>
          <p:cNvPicPr preferRelativeResize="0"/>
          <p:nvPr/>
        </p:nvPicPr>
        <p:blipFill rotWithShape="1">
          <a:blip r:embed="rId2">
            <a:alphaModFix/>
          </a:blip>
          <a:srcRect b="0" l="0" r="5452" t="0"/>
          <a:stretch/>
        </p:blipFill>
        <p:spPr>
          <a:xfrm>
            <a:off x="7167563" y="509588"/>
            <a:ext cx="1873250" cy="792162"/>
          </a:xfrm>
          <a:prstGeom prst="rect">
            <a:avLst/>
          </a:prstGeom>
          <a:noFill/>
          <a:ln>
            <a:noFill/>
          </a:ln>
        </p:spPr>
      </p:pic>
      <p:cxnSp>
        <p:nvCxnSpPr>
          <p:cNvPr id="25" name="Google Shape;25;p2"/>
          <p:cNvCxnSpPr/>
          <p:nvPr/>
        </p:nvCxnSpPr>
        <p:spPr>
          <a:xfrm>
            <a:off x="252413" y="6489700"/>
            <a:ext cx="8640762" cy="0"/>
          </a:xfrm>
          <a:prstGeom prst="straightConnector1">
            <a:avLst/>
          </a:prstGeom>
          <a:noFill/>
          <a:ln cap="flat" cmpd="sng" w="9525">
            <a:solidFill>
              <a:srgbClr val="000000"/>
            </a:solidFill>
            <a:prstDash val="solid"/>
            <a:round/>
            <a:headEnd len="med" w="med" type="none"/>
            <a:tailEnd len="med" w="med" type="none"/>
          </a:ln>
        </p:spPr>
      </p:cxnSp>
      <p:cxnSp>
        <p:nvCxnSpPr>
          <p:cNvPr id="26" name="Google Shape;26;p2"/>
          <p:cNvCxnSpPr/>
          <p:nvPr/>
        </p:nvCxnSpPr>
        <p:spPr>
          <a:xfrm>
            <a:off x="252413" y="6489700"/>
            <a:ext cx="8640762" cy="0"/>
          </a:xfrm>
          <a:prstGeom prst="straightConnector1">
            <a:avLst/>
          </a:prstGeom>
          <a:noFill/>
          <a:ln cap="flat" cmpd="sng" w="9525">
            <a:solidFill>
              <a:srgbClr val="000000"/>
            </a:solidFill>
            <a:prstDash val="solid"/>
            <a:round/>
            <a:headEnd len="med" w="med" type="none"/>
            <a:tailEnd len="med" w="med" type="none"/>
          </a:ln>
        </p:spPr>
      </p:cxnSp>
      <p:sp>
        <p:nvSpPr>
          <p:cNvPr id="27" name="Google Shape;27;p2"/>
          <p:cNvSpPr/>
          <p:nvPr/>
        </p:nvSpPr>
        <p:spPr>
          <a:xfrm>
            <a:off x="250825" y="360363"/>
            <a:ext cx="8640763" cy="1428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 name="Google Shape;28;p2"/>
          <p:cNvSpPr/>
          <p:nvPr/>
        </p:nvSpPr>
        <p:spPr>
          <a:xfrm>
            <a:off x="250825" y="2457450"/>
            <a:ext cx="8640763" cy="793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 name="Google Shape;29;p2"/>
          <p:cNvSpPr txBox="1"/>
          <p:nvPr>
            <p:ph type="ctrTitle"/>
          </p:nvPr>
        </p:nvSpPr>
        <p:spPr>
          <a:xfrm>
            <a:off x="358775" y="539750"/>
            <a:ext cx="6734175" cy="5778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Font typeface="Montserrat Medium"/>
              <a:buNone/>
              <a:defRPr b="0" sz="2800">
                <a:solidFill>
                  <a:schemeClr val="lt1"/>
                </a:solidFill>
                <a:latin typeface="Montserrat Medium"/>
                <a:ea typeface="Montserrat Medium"/>
                <a:cs typeface="Montserrat Medium"/>
                <a:sym typeface="Montserrat Medium"/>
              </a:defRPr>
            </a:lvl1pPr>
            <a:lvl2pPr lvl="1" algn="l">
              <a:spcBef>
                <a:spcPts val="0"/>
              </a:spcBef>
              <a:spcAft>
                <a:spcPts val="0"/>
              </a:spcAft>
              <a:buSzPts val="1400"/>
              <a:buFont typeface="Montserrat Medium"/>
              <a:buNone/>
              <a:defRPr b="0">
                <a:latin typeface="Montserrat Medium"/>
                <a:ea typeface="Montserrat Medium"/>
                <a:cs typeface="Montserrat Medium"/>
                <a:sym typeface="Montserrat Medium"/>
              </a:defRPr>
            </a:lvl2pPr>
            <a:lvl3pPr lvl="2" algn="l">
              <a:spcBef>
                <a:spcPts val="0"/>
              </a:spcBef>
              <a:spcAft>
                <a:spcPts val="0"/>
              </a:spcAft>
              <a:buSzPts val="1400"/>
              <a:buFont typeface="Montserrat Medium"/>
              <a:buNone/>
              <a:defRPr b="0">
                <a:latin typeface="Montserrat Medium"/>
                <a:ea typeface="Montserrat Medium"/>
                <a:cs typeface="Montserrat Medium"/>
                <a:sym typeface="Montserrat Medium"/>
              </a:defRPr>
            </a:lvl3pPr>
            <a:lvl4pPr lvl="3" algn="l">
              <a:spcBef>
                <a:spcPts val="0"/>
              </a:spcBef>
              <a:spcAft>
                <a:spcPts val="0"/>
              </a:spcAft>
              <a:buSzPts val="1400"/>
              <a:buFont typeface="Montserrat Medium"/>
              <a:buNone/>
              <a:defRPr b="0">
                <a:latin typeface="Montserrat Medium"/>
                <a:ea typeface="Montserrat Medium"/>
                <a:cs typeface="Montserrat Medium"/>
                <a:sym typeface="Montserrat Medium"/>
              </a:defRPr>
            </a:lvl4pPr>
            <a:lvl5pPr lvl="4" algn="l">
              <a:spcBef>
                <a:spcPts val="0"/>
              </a:spcBef>
              <a:spcAft>
                <a:spcPts val="0"/>
              </a:spcAft>
              <a:buSzPts val="1400"/>
              <a:buFont typeface="Montserrat Medium"/>
              <a:buNone/>
              <a:defRPr b="0">
                <a:latin typeface="Montserrat Medium"/>
                <a:ea typeface="Montserrat Medium"/>
                <a:cs typeface="Montserrat Medium"/>
                <a:sym typeface="Montserrat Medium"/>
              </a:defRPr>
            </a:lvl5pPr>
            <a:lvl6pPr lvl="5" algn="l">
              <a:spcBef>
                <a:spcPts val="0"/>
              </a:spcBef>
              <a:spcAft>
                <a:spcPts val="0"/>
              </a:spcAft>
              <a:buSzPts val="1400"/>
              <a:buFont typeface="Montserrat Medium"/>
              <a:buNone/>
              <a:defRPr b="0">
                <a:latin typeface="Montserrat Medium"/>
                <a:ea typeface="Montserrat Medium"/>
                <a:cs typeface="Montserrat Medium"/>
                <a:sym typeface="Montserrat Medium"/>
              </a:defRPr>
            </a:lvl6pPr>
            <a:lvl7pPr lvl="6" algn="l">
              <a:spcBef>
                <a:spcPts val="0"/>
              </a:spcBef>
              <a:spcAft>
                <a:spcPts val="0"/>
              </a:spcAft>
              <a:buSzPts val="1400"/>
              <a:buFont typeface="Montserrat Medium"/>
              <a:buNone/>
              <a:defRPr b="0">
                <a:latin typeface="Montserrat Medium"/>
                <a:ea typeface="Montserrat Medium"/>
                <a:cs typeface="Montserrat Medium"/>
                <a:sym typeface="Montserrat Medium"/>
              </a:defRPr>
            </a:lvl7pPr>
            <a:lvl8pPr lvl="7" algn="l">
              <a:spcBef>
                <a:spcPts val="0"/>
              </a:spcBef>
              <a:spcAft>
                <a:spcPts val="0"/>
              </a:spcAft>
              <a:buSzPts val="1400"/>
              <a:buFont typeface="Montserrat Medium"/>
              <a:buNone/>
              <a:defRPr b="0">
                <a:latin typeface="Montserrat Medium"/>
                <a:ea typeface="Montserrat Medium"/>
                <a:cs typeface="Montserrat Medium"/>
                <a:sym typeface="Montserrat Medium"/>
              </a:defRPr>
            </a:lvl8pPr>
            <a:lvl9pPr lvl="8" algn="l">
              <a:spcBef>
                <a:spcPts val="0"/>
              </a:spcBef>
              <a:spcAft>
                <a:spcPts val="0"/>
              </a:spcAft>
              <a:buSzPts val="1400"/>
              <a:buFont typeface="Montserrat Medium"/>
              <a:buNone/>
              <a:defRPr b="0">
                <a:latin typeface="Montserrat Medium"/>
                <a:ea typeface="Montserrat Medium"/>
                <a:cs typeface="Montserrat Medium"/>
                <a:sym typeface="Montserrat Medium"/>
              </a:defRPr>
            </a:lvl9pPr>
          </a:lstStyle>
          <a:p/>
        </p:txBody>
      </p:sp>
      <p:sp>
        <p:nvSpPr>
          <p:cNvPr id="30" name="Google Shape;30;p2"/>
          <p:cNvSpPr txBox="1"/>
          <p:nvPr>
            <p:ph idx="1" type="subTitle"/>
          </p:nvPr>
        </p:nvSpPr>
        <p:spPr>
          <a:xfrm>
            <a:off x="358775" y="1449388"/>
            <a:ext cx="6734175" cy="94456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lt1"/>
              </a:buClr>
              <a:buSzPts val="2000"/>
              <a:buFont typeface="Montserrat Medium"/>
              <a:buNone/>
              <a:defRPr>
                <a:solidFill>
                  <a:schemeClr val="lt1"/>
                </a:solidFill>
                <a:latin typeface="Montserrat Medium"/>
                <a:ea typeface="Montserrat Medium"/>
                <a:cs typeface="Montserrat Medium"/>
                <a:sym typeface="Montserrat Medium"/>
              </a:defRPr>
            </a:lvl1pPr>
            <a:lvl2pPr lvl="1"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2pPr>
            <a:lvl3pPr lvl="2"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3pPr>
            <a:lvl4pPr lvl="3"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4pPr>
            <a:lvl5pPr lvl="4"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5pPr>
            <a:lvl6pPr lvl="5"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6pPr>
            <a:lvl7pPr lvl="6"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7pPr>
            <a:lvl8pPr lvl="7"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8pPr>
            <a:lvl9pPr lvl="8" algn="l">
              <a:spcBef>
                <a:spcPts val="360"/>
              </a:spcBef>
              <a:spcAft>
                <a:spcPts val="0"/>
              </a:spcAft>
              <a:buClr>
                <a:schemeClr val="dk1"/>
              </a:buClr>
              <a:buSzPts val="1800"/>
              <a:buFont typeface="Montserrat Medium"/>
              <a:buChar char="▪"/>
              <a:defRPr>
                <a:latin typeface="Montserrat Medium"/>
                <a:ea typeface="Montserrat Medium"/>
                <a:cs typeface="Montserrat Medium"/>
                <a:sym typeface="Montserrat Medium"/>
              </a:defRPr>
            </a:lvl9pPr>
          </a:lstStyle>
          <a:p/>
        </p:txBody>
      </p:sp>
      <p:pic>
        <p:nvPicPr>
          <p:cNvPr descr="Y:\ukp\logo\final_versions\2010-06-04_logo-ukp_schriftzug-kurz-hintergrund-transparent_25mm.png" id="31" name="Google Shape;31;p2"/>
          <p:cNvPicPr preferRelativeResize="0"/>
          <p:nvPr/>
        </p:nvPicPr>
        <p:blipFill rotWithShape="1">
          <a:blip r:embed="rId3">
            <a:alphaModFix/>
          </a:blip>
          <a:srcRect b="0" l="0" r="0" t="0"/>
          <a:stretch/>
        </p:blipFill>
        <p:spPr>
          <a:xfrm>
            <a:off x="8369426" y="6530975"/>
            <a:ext cx="532326" cy="250825"/>
          </a:xfrm>
          <a:prstGeom prst="rect">
            <a:avLst/>
          </a:prstGeom>
          <a:noFill/>
          <a:ln>
            <a:noFill/>
          </a:ln>
        </p:spPr>
      </p:pic>
      <p:sp>
        <p:nvSpPr>
          <p:cNvPr id="32" name="Google Shape;32;p2"/>
          <p:cNvSpPr txBox="1"/>
          <p:nvPr/>
        </p:nvSpPr>
        <p:spPr>
          <a:xfrm>
            <a:off x="250813" y="6521425"/>
            <a:ext cx="72738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de-DE" sz="1000" u="none" cap="none" strike="noStrike">
                <a:solidFill>
                  <a:srgbClr val="000000"/>
                </a:solidFill>
                <a:latin typeface="Nunito"/>
                <a:ea typeface="Nunito"/>
                <a:cs typeface="Nunito"/>
                <a:sym typeface="Nunito"/>
              </a:rPr>
              <a:t>0</a:t>
            </a:r>
            <a:r>
              <a:rPr lang="de-DE" sz="1000">
                <a:latin typeface="Nunito"/>
                <a:ea typeface="Nunito"/>
                <a:cs typeface="Nunito"/>
                <a:sym typeface="Nunito"/>
              </a:rPr>
              <a:t>6</a:t>
            </a:r>
            <a:r>
              <a:rPr i="0" lang="de-DE" sz="1000" u="none" cap="none" strike="noStrike">
                <a:solidFill>
                  <a:srgbClr val="000000"/>
                </a:solidFill>
                <a:latin typeface="Nunito"/>
                <a:ea typeface="Nunito"/>
                <a:cs typeface="Nunito"/>
                <a:sym typeface="Nunito"/>
              </a:rPr>
              <a:t>.2021  |  Computer Science Department  |  UKP -  Prof. Dr. Iryna Gurevych  | Thy Thy Tran,</a:t>
            </a:r>
            <a:r>
              <a:rPr lang="de-DE" sz="1000">
                <a:latin typeface="Nunito"/>
                <a:ea typeface="Nunito"/>
                <a:cs typeface="Nunito"/>
                <a:sym typeface="Nunito"/>
              </a:rPr>
              <a:t> PhD</a:t>
            </a:r>
            <a:r>
              <a:rPr i="0" lang="de-DE" sz="1000" u="none" cap="none" strike="noStrike">
                <a:solidFill>
                  <a:srgbClr val="000000"/>
                </a:solidFill>
                <a:latin typeface="Nunito"/>
                <a:ea typeface="Nunito"/>
                <a:cs typeface="Nunito"/>
                <a:sym typeface="Nunito"/>
              </a:rPr>
              <a:t> |  </a:t>
            </a:r>
            <a:endParaRPr i="0" sz="1000" u="none" cap="none" strike="noStrike">
              <a:solidFill>
                <a:srgbClr val="000000"/>
              </a:solidFill>
              <a:latin typeface="Nunito"/>
              <a:ea typeface="Nunito"/>
              <a:cs typeface="Nunito"/>
              <a:sym typeface="Nunito"/>
            </a:endParaRPr>
          </a:p>
        </p:txBody>
      </p:sp>
      <p:sp>
        <p:nvSpPr>
          <p:cNvPr id="33" name="Google Shape;33;p2"/>
          <p:cNvSpPr txBox="1"/>
          <p:nvPr/>
        </p:nvSpPr>
        <p:spPr>
          <a:xfrm>
            <a:off x="7368125" y="6475225"/>
            <a:ext cx="935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de-DE" sz="1000">
                <a:solidFill>
                  <a:schemeClr val="dk1"/>
                </a:solidFill>
                <a:latin typeface="Nunito"/>
                <a:ea typeface="Nunito"/>
                <a:cs typeface="Nunito"/>
                <a:sym typeface="Nunito"/>
              </a:rPr>
              <a:t>‹#›</a:t>
            </a:fld>
            <a:endParaRPr sz="1000">
              <a:solidFill>
                <a:schemeClr val="dk1"/>
              </a:solidFill>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34" name="Shape 34"/>
        <p:cNvGrpSpPr/>
        <p:nvPr/>
      </p:nvGrpSpPr>
      <p:grpSpPr>
        <a:xfrm>
          <a:off x="0" y="0"/>
          <a:ext cx="0" cy="0"/>
          <a:chOff x="0" y="0"/>
          <a:chExt cx="0" cy="0"/>
        </a:xfrm>
      </p:grpSpPr>
      <p:sp>
        <p:nvSpPr>
          <p:cNvPr id="35" name="Google Shape;35;p3"/>
          <p:cNvSpPr txBox="1"/>
          <p:nvPr>
            <p:ph type="title"/>
          </p:nvPr>
        </p:nvSpPr>
        <p:spPr>
          <a:xfrm>
            <a:off x="358775" y="488950"/>
            <a:ext cx="6877050" cy="83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 type="body"/>
          </p:nvPr>
        </p:nvSpPr>
        <p:spPr>
          <a:xfrm>
            <a:off x="250825" y="1592263"/>
            <a:ext cx="8640900" cy="4789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7" name="Shape 37"/>
        <p:cNvGrpSpPr/>
        <p:nvPr/>
      </p:nvGrpSpPr>
      <p:grpSpPr>
        <a:xfrm>
          <a:off x="0" y="0"/>
          <a:ext cx="0" cy="0"/>
          <a:chOff x="0" y="0"/>
          <a:chExt cx="0" cy="0"/>
        </a:xfrm>
      </p:grpSpPr>
      <p:sp>
        <p:nvSpPr>
          <p:cNvPr id="38" name="Google Shape;38;p4"/>
          <p:cNvSpPr txBox="1"/>
          <p:nvPr>
            <p:ph type="title"/>
          </p:nvPr>
        </p:nvSpPr>
        <p:spPr>
          <a:xfrm>
            <a:off x="358775" y="488950"/>
            <a:ext cx="6877050" cy="83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250825" y="1592263"/>
            <a:ext cx="4243388" cy="4789487"/>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Clr>
                <a:schemeClr val="dk1"/>
              </a:buClr>
              <a:buSzPts val="2100"/>
              <a:buChar char="▪"/>
              <a:defRPr sz="2100"/>
            </a:lvl1pPr>
            <a:lvl2pPr indent="-336550" lvl="1" marL="914400" algn="l">
              <a:spcBef>
                <a:spcPts val="480"/>
              </a:spcBef>
              <a:spcAft>
                <a:spcPts val="0"/>
              </a:spcAft>
              <a:buClr>
                <a:schemeClr val="dk1"/>
              </a:buClr>
              <a:buSzPts val="1700"/>
              <a:buChar char="▪"/>
              <a:defRPr sz="1700"/>
            </a:lvl2pPr>
            <a:lvl3pPr indent="-311150" lvl="2" marL="1371600" algn="l">
              <a:spcBef>
                <a:spcPts val="400"/>
              </a:spcBef>
              <a:spcAft>
                <a:spcPts val="0"/>
              </a:spcAft>
              <a:buClr>
                <a:schemeClr val="dk1"/>
              </a:buClr>
              <a:buSzPts val="1300"/>
              <a:buChar char="▪"/>
              <a:defRPr sz="1300"/>
            </a:lvl3pPr>
            <a:lvl4pPr indent="-298450" lvl="3" marL="1828800" algn="l">
              <a:spcBef>
                <a:spcPts val="360"/>
              </a:spcBef>
              <a:spcAft>
                <a:spcPts val="0"/>
              </a:spcAft>
              <a:buClr>
                <a:schemeClr val="dk1"/>
              </a:buClr>
              <a:buSzPts val="1100"/>
              <a:buChar char="▪"/>
              <a:defRPr sz="1100"/>
            </a:lvl4pPr>
            <a:lvl5pPr indent="-298450" lvl="4" marL="2286000" algn="l">
              <a:spcBef>
                <a:spcPts val="360"/>
              </a:spcBef>
              <a:spcAft>
                <a:spcPts val="0"/>
              </a:spcAft>
              <a:buClr>
                <a:schemeClr val="dk1"/>
              </a:buClr>
              <a:buSzPts val="1100"/>
              <a:buChar char="▪"/>
              <a:defRPr sz="1100"/>
            </a:lvl5pPr>
            <a:lvl6pPr indent="-298450" lvl="5" marL="2743200" algn="l">
              <a:spcBef>
                <a:spcPts val="360"/>
              </a:spcBef>
              <a:spcAft>
                <a:spcPts val="0"/>
              </a:spcAft>
              <a:buClr>
                <a:schemeClr val="dk1"/>
              </a:buClr>
              <a:buSzPts val="1100"/>
              <a:buChar char="▪"/>
              <a:defRPr sz="1100"/>
            </a:lvl6pPr>
            <a:lvl7pPr indent="-298450" lvl="6" marL="3200400" algn="l">
              <a:spcBef>
                <a:spcPts val="360"/>
              </a:spcBef>
              <a:spcAft>
                <a:spcPts val="0"/>
              </a:spcAft>
              <a:buClr>
                <a:schemeClr val="dk1"/>
              </a:buClr>
              <a:buSzPts val="1100"/>
              <a:buChar char="▪"/>
              <a:defRPr sz="1100"/>
            </a:lvl7pPr>
            <a:lvl8pPr indent="-298450" lvl="7" marL="3657600" algn="l">
              <a:spcBef>
                <a:spcPts val="360"/>
              </a:spcBef>
              <a:spcAft>
                <a:spcPts val="0"/>
              </a:spcAft>
              <a:buClr>
                <a:schemeClr val="dk1"/>
              </a:buClr>
              <a:buSzPts val="1100"/>
              <a:buChar char="▪"/>
              <a:defRPr sz="1100"/>
            </a:lvl8pPr>
            <a:lvl9pPr indent="-298450" lvl="8" marL="4114800" algn="l">
              <a:spcBef>
                <a:spcPts val="360"/>
              </a:spcBef>
              <a:spcAft>
                <a:spcPts val="0"/>
              </a:spcAft>
              <a:buClr>
                <a:schemeClr val="dk1"/>
              </a:buClr>
              <a:buSzPts val="1100"/>
              <a:buChar char="▪"/>
              <a:defRPr sz="1100"/>
            </a:lvl9pPr>
          </a:lstStyle>
          <a:p/>
        </p:txBody>
      </p:sp>
      <p:sp>
        <p:nvSpPr>
          <p:cNvPr id="40" name="Google Shape;40;p4"/>
          <p:cNvSpPr txBox="1"/>
          <p:nvPr>
            <p:ph idx="2" type="body"/>
          </p:nvPr>
        </p:nvSpPr>
        <p:spPr>
          <a:xfrm>
            <a:off x="4646613" y="1592263"/>
            <a:ext cx="4244975" cy="4789487"/>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Clr>
                <a:schemeClr val="dk1"/>
              </a:buClr>
              <a:buSzPts val="2100"/>
              <a:buChar char="▪"/>
              <a:defRPr sz="2100"/>
            </a:lvl1pPr>
            <a:lvl2pPr indent="-336550" lvl="1" marL="914400" algn="l">
              <a:spcBef>
                <a:spcPts val="480"/>
              </a:spcBef>
              <a:spcAft>
                <a:spcPts val="0"/>
              </a:spcAft>
              <a:buClr>
                <a:schemeClr val="dk1"/>
              </a:buClr>
              <a:buSzPts val="1700"/>
              <a:buChar char="▪"/>
              <a:defRPr sz="1700"/>
            </a:lvl2pPr>
            <a:lvl3pPr indent="-311150" lvl="2" marL="1371600" algn="l">
              <a:spcBef>
                <a:spcPts val="400"/>
              </a:spcBef>
              <a:spcAft>
                <a:spcPts val="0"/>
              </a:spcAft>
              <a:buClr>
                <a:schemeClr val="dk1"/>
              </a:buClr>
              <a:buSzPts val="1300"/>
              <a:buChar char="▪"/>
              <a:defRPr sz="1300"/>
            </a:lvl3pPr>
            <a:lvl4pPr indent="-298450" lvl="3" marL="1828800" algn="l">
              <a:spcBef>
                <a:spcPts val="360"/>
              </a:spcBef>
              <a:spcAft>
                <a:spcPts val="0"/>
              </a:spcAft>
              <a:buClr>
                <a:schemeClr val="dk1"/>
              </a:buClr>
              <a:buSzPts val="1100"/>
              <a:buChar char="▪"/>
              <a:defRPr sz="1100"/>
            </a:lvl4pPr>
            <a:lvl5pPr indent="-298450" lvl="4" marL="2286000" algn="l">
              <a:spcBef>
                <a:spcPts val="360"/>
              </a:spcBef>
              <a:spcAft>
                <a:spcPts val="0"/>
              </a:spcAft>
              <a:buClr>
                <a:schemeClr val="dk1"/>
              </a:buClr>
              <a:buSzPts val="1100"/>
              <a:buChar char="▪"/>
              <a:defRPr sz="1100"/>
            </a:lvl5pPr>
            <a:lvl6pPr indent="-298450" lvl="5" marL="2743200" algn="l">
              <a:spcBef>
                <a:spcPts val="360"/>
              </a:spcBef>
              <a:spcAft>
                <a:spcPts val="0"/>
              </a:spcAft>
              <a:buClr>
                <a:schemeClr val="dk1"/>
              </a:buClr>
              <a:buSzPts val="1100"/>
              <a:buChar char="▪"/>
              <a:defRPr sz="1100"/>
            </a:lvl6pPr>
            <a:lvl7pPr indent="-298450" lvl="6" marL="3200400" algn="l">
              <a:spcBef>
                <a:spcPts val="360"/>
              </a:spcBef>
              <a:spcAft>
                <a:spcPts val="0"/>
              </a:spcAft>
              <a:buClr>
                <a:schemeClr val="dk1"/>
              </a:buClr>
              <a:buSzPts val="1100"/>
              <a:buChar char="▪"/>
              <a:defRPr sz="1100"/>
            </a:lvl7pPr>
            <a:lvl8pPr indent="-298450" lvl="7" marL="3657600" algn="l">
              <a:spcBef>
                <a:spcPts val="360"/>
              </a:spcBef>
              <a:spcAft>
                <a:spcPts val="0"/>
              </a:spcAft>
              <a:buClr>
                <a:schemeClr val="dk1"/>
              </a:buClr>
              <a:buSzPts val="1100"/>
              <a:buChar char="▪"/>
              <a:defRPr sz="1100"/>
            </a:lvl8pPr>
            <a:lvl9pPr indent="-298450" lvl="8" marL="4114800" algn="l">
              <a:spcBef>
                <a:spcPts val="360"/>
              </a:spcBef>
              <a:spcAft>
                <a:spcPts val="0"/>
              </a:spcAft>
              <a:buClr>
                <a:schemeClr val="dk1"/>
              </a:buClr>
              <a:buSzPts val="1100"/>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1" name="Shape 41"/>
        <p:cNvGrpSpPr/>
        <p:nvPr/>
      </p:nvGrpSpPr>
      <p:grpSpPr>
        <a:xfrm>
          <a:off x="0" y="0"/>
          <a:ext cx="0" cy="0"/>
          <a:chOff x="0" y="0"/>
          <a:chExt cx="0" cy="0"/>
        </a:xfrm>
      </p:grpSpPr>
      <p:sp>
        <p:nvSpPr>
          <p:cNvPr id="42" name="Google Shape;42;p5"/>
          <p:cNvSpPr txBox="1"/>
          <p:nvPr>
            <p:ph type="title"/>
          </p:nvPr>
        </p:nvSpPr>
        <p:spPr>
          <a:xfrm>
            <a:off x="358775" y="488950"/>
            <a:ext cx="6877050" cy="83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1" showMasterSp="0">
  <p:cSld name="TITLE_1">
    <p:spTree>
      <p:nvGrpSpPr>
        <p:cNvPr id="44" name="Shape 44"/>
        <p:cNvGrpSpPr/>
        <p:nvPr/>
      </p:nvGrpSpPr>
      <p:grpSpPr>
        <a:xfrm>
          <a:off x="0" y="0"/>
          <a:ext cx="0" cy="0"/>
          <a:chOff x="0" y="0"/>
          <a:chExt cx="0" cy="0"/>
        </a:xfrm>
      </p:grpSpPr>
      <p:sp>
        <p:nvSpPr>
          <p:cNvPr id="45" name="Google Shape;45;p7"/>
          <p:cNvSpPr/>
          <p:nvPr/>
        </p:nvSpPr>
        <p:spPr>
          <a:xfrm>
            <a:off x="250825" y="196850"/>
            <a:ext cx="8642400" cy="144600"/>
          </a:xfrm>
          <a:prstGeom prst="rect">
            <a:avLst/>
          </a:prstGeom>
          <a:solidFill>
            <a:srgbClr val="B910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tud_logo" id="46" name="Google Shape;46;p7"/>
          <p:cNvPicPr preferRelativeResize="0"/>
          <p:nvPr/>
        </p:nvPicPr>
        <p:blipFill rotWithShape="1">
          <a:blip r:embed="rId2">
            <a:alphaModFix/>
          </a:blip>
          <a:srcRect b="0" l="0" r="5455" t="0"/>
          <a:stretch/>
        </p:blipFill>
        <p:spPr>
          <a:xfrm>
            <a:off x="7167563" y="509588"/>
            <a:ext cx="1873251" cy="792162"/>
          </a:xfrm>
          <a:prstGeom prst="rect">
            <a:avLst/>
          </a:prstGeom>
          <a:noFill/>
          <a:ln>
            <a:noFill/>
          </a:ln>
        </p:spPr>
      </p:pic>
      <p:cxnSp>
        <p:nvCxnSpPr>
          <p:cNvPr id="47" name="Google Shape;47;p7"/>
          <p:cNvCxnSpPr/>
          <p:nvPr/>
        </p:nvCxnSpPr>
        <p:spPr>
          <a:xfrm>
            <a:off x="252413" y="6489700"/>
            <a:ext cx="8640900" cy="0"/>
          </a:xfrm>
          <a:prstGeom prst="straightConnector1">
            <a:avLst/>
          </a:prstGeom>
          <a:noFill/>
          <a:ln cap="flat" cmpd="sng" w="9525">
            <a:solidFill>
              <a:srgbClr val="000000"/>
            </a:solidFill>
            <a:prstDash val="solid"/>
            <a:round/>
            <a:headEnd len="med" w="med" type="none"/>
            <a:tailEnd len="med" w="med" type="none"/>
          </a:ln>
        </p:spPr>
      </p:cxnSp>
      <p:cxnSp>
        <p:nvCxnSpPr>
          <p:cNvPr id="48" name="Google Shape;48;p7"/>
          <p:cNvCxnSpPr/>
          <p:nvPr/>
        </p:nvCxnSpPr>
        <p:spPr>
          <a:xfrm>
            <a:off x="252413" y="6489700"/>
            <a:ext cx="8640900" cy="0"/>
          </a:xfrm>
          <a:prstGeom prst="straightConnector1">
            <a:avLst/>
          </a:prstGeom>
          <a:noFill/>
          <a:ln cap="flat" cmpd="sng" w="9525">
            <a:solidFill>
              <a:srgbClr val="000000"/>
            </a:solidFill>
            <a:prstDash val="solid"/>
            <a:round/>
            <a:headEnd len="med" w="med" type="none"/>
            <a:tailEnd len="med" w="med" type="none"/>
          </a:ln>
        </p:spPr>
      </p:cxnSp>
      <p:sp>
        <p:nvSpPr>
          <p:cNvPr id="49" name="Google Shape;49;p7"/>
          <p:cNvSpPr/>
          <p:nvPr/>
        </p:nvSpPr>
        <p:spPr>
          <a:xfrm>
            <a:off x="250825" y="360363"/>
            <a:ext cx="8640900" cy="14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 name="Google Shape;50;p7"/>
          <p:cNvSpPr txBox="1"/>
          <p:nvPr>
            <p:ph type="ctrTitle"/>
          </p:nvPr>
        </p:nvSpPr>
        <p:spPr>
          <a:xfrm>
            <a:off x="358775" y="539750"/>
            <a:ext cx="6734100" cy="577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Font typeface="Montserrat Medium"/>
              <a:buNone/>
              <a:defRPr b="0" sz="2800">
                <a:solidFill>
                  <a:schemeClr val="lt1"/>
                </a:solidFill>
                <a:latin typeface="Montserrat Medium"/>
                <a:ea typeface="Montserrat Medium"/>
                <a:cs typeface="Montserrat Medium"/>
                <a:sym typeface="Montserrat Medium"/>
              </a:defRPr>
            </a:lvl1pPr>
            <a:lvl2pPr lvl="1" rtl="0" algn="l">
              <a:spcBef>
                <a:spcPts val="0"/>
              </a:spcBef>
              <a:spcAft>
                <a:spcPts val="0"/>
              </a:spcAft>
              <a:buSzPts val="1400"/>
              <a:buFont typeface="Montserrat Medium"/>
              <a:buNone/>
              <a:defRPr b="0">
                <a:latin typeface="Montserrat Medium"/>
                <a:ea typeface="Montserrat Medium"/>
                <a:cs typeface="Montserrat Medium"/>
                <a:sym typeface="Montserrat Medium"/>
              </a:defRPr>
            </a:lvl2pPr>
            <a:lvl3pPr lvl="2" rtl="0" algn="l">
              <a:spcBef>
                <a:spcPts val="0"/>
              </a:spcBef>
              <a:spcAft>
                <a:spcPts val="0"/>
              </a:spcAft>
              <a:buSzPts val="1400"/>
              <a:buFont typeface="Montserrat Medium"/>
              <a:buNone/>
              <a:defRPr b="0">
                <a:latin typeface="Montserrat Medium"/>
                <a:ea typeface="Montserrat Medium"/>
                <a:cs typeface="Montserrat Medium"/>
                <a:sym typeface="Montserrat Medium"/>
              </a:defRPr>
            </a:lvl3pPr>
            <a:lvl4pPr lvl="3" rtl="0" algn="l">
              <a:spcBef>
                <a:spcPts val="0"/>
              </a:spcBef>
              <a:spcAft>
                <a:spcPts val="0"/>
              </a:spcAft>
              <a:buSzPts val="1400"/>
              <a:buFont typeface="Montserrat Medium"/>
              <a:buNone/>
              <a:defRPr b="0">
                <a:latin typeface="Montserrat Medium"/>
                <a:ea typeface="Montserrat Medium"/>
                <a:cs typeface="Montserrat Medium"/>
                <a:sym typeface="Montserrat Medium"/>
              </a:defRPr>
            </a:lvl4pPr>
            <a:lvl5pPr lvl="4" rtl="0" algn="l">
              <a:spcBef>
                <a:spcPts val="0"/>
              </a:spcBef>
              <a:spcAft>
                <a:spcPts val="0"/>
              </a:spcAft>
              <a:buSzPts val="1400"/>
              <a:buFont typeface="Montserrat Medium"/>
              <a:buNone/>
              <a:defRPr b="0">
                <a:latin typeface="Montserrat Medium"/>
                <a:ea typeface="Montserrat Medium"/>
                <a:cs typeface="Montserrat Medium"/>
                <a:sym typeface="Montserrat Medium"/>
              </a:defRPr>
            </a:lvl5pPr>
            <a:lvl6pPr lvl="5" rtl="0" algn="l">
              <a:spcBef>
                <a:spcPts val="0"/>
              </a:spcBef>
              <a:spcAft>
                <a:spcPts val="0"/>
              </a:spcAft>
              <a:buSzPts val="1400"/>
              <a:buFont typeface="Montserrat Medium"/>
              <a:buNone/>
              <a:defRPr b="0">
                <a:latin typeface="Montserrat Medium"/>
                <a:ea typeface="Montserrat Medium"/>
                <a:cs typeface="Montserrat Medium"/>
                <a:sym typeface="Montserrat Medium"/>
              </a:defRPr>
            </a:lvl6pPr>
            <a:lvl7pPr lvl="6" rtl="0" algn="l">
              <a:spcBef>
                <a:spcPts val="0"/>
              </a:spcBef>
              <a:spcAft>
                <a:spcPts val="0"/>
              </a:spcAft>
              <a:buSzPts val="1400"/>
              <a:buFont typeface="Montserrat Medium"/>
              <a:buNone/>
              <a:defRPr b="0">
                <a:latin typeface="Montserrat Medium"/>
                <a:ea typeface="Montserrat Medium"/>
                <a:cs typeface="Montserrat Medium"/>
                <a:sym typeface="Montserrat Medium"/>
              </a:defRPr>
            </a:lvl7pPr>
            <a:lvl8pPr lvl="7" rtl="0" algn="l">
              <a:spcBef>
                <a:spcPts val="0"/>
              </a:spcBef>
              <a:spcAft>
                <a:spcPts val="0"/>
              </a:spcAft>
              <a:buSzPts val="1400"/>
              <a:buFont typeface="Montserrat Medium"/>
              <a:buNone/>
              <a:defRPr b="0">
                <a:latin typeface="Montserrat Medium"/>
                <a:ea typeface="Montserrat Medium"/>
                <a:cs typeface="Montserrat Medium"/>
                <a:sym typeface="Montserrat Medium"/>
              </a:defRPr>
            </a:lvl8pPr>
            <a:lvl9pPr lvl="8" rtl="0" algn="l">
              <a:spcBef>
                <a:spcPts val="0"/>
              </a:spcBef>
              <a:spcAft>
                <a:spcPts val="0"/>
              </a:spcAft>
              <a:buSzPts val="1400"/>
              <a:buFont typeface="Montserrat Medium"/>
              <a:buNone/>
              <a:defRPr b="0">
                <a:latin typeface="Montserrat Medium"/>
                <a:ea typeface="Montserrat Medium"/>
                <a:cs typeface="Montserrat Medium"/>
                <a:sym typeface="Montserrat Medium"/>
              </a:defRPr>
            </a:lvl9pPr>
          </a:lstStyle>
          <a:p/>
        </p:txBody>
      </p:sp>
      <p:pic>
        <p:nvPicPr>
          <p:cNvPr descr="Y:\ukp\logo\final_versions\2010-06-04_logo-ukp_schriftzug-kurz-hintergrund-transparent_25mm.png" id="51" name="Google Shape;51;p7"/>
          <p:cNvPicPr preferRelativeResize="0"/>
          <p:nvPr/>
        </p:nvPicPr>
        <p:blipFill rotWithShape="1">
          <a:blip r:embed="rId3">
            <a:alphaModFix/>
          </a:blip>
          <a:srcRect b="0" l="0" r="0" t="0"/>
          <a:stretch/>
        </p:blipFill>
        <p:spPr>
          <a:xfrm>
            <a:off x="8369426" y="6530975"/>
            <a:ext cx="532326" cy="250825"/>
          </a:xfrm>
          <a:prstGeom prst="rect">
            <a:avLst/>
          </a:prstGeom>
          <a:noFill/>
          <a:ln>
            <a:noFill/>
          </a:ln>
        </p:spPr>
      </p:pic>
      <p:sp>
        <p:nvSpPr>
          <p:cNvPr id="52" name="Google Shape;52;p7"/>
          <p:cNvSpPr txBox="1"/>
          <p:nvPr/>
        </p:nvSpPr>
        <p:spPr>
          <a:xfrm>
            <a:off x="250813" y="6521425"/>
            <a:ext cx="72738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de-DE" sz="1000" u="none" cap="none" strike="noStrike">
                <a:solidFill>
                  <a:srgbClr val="000000"/>
                </a:solidFill>
                <a:latin typeface="Nunito"/>
                <a:ea typeface="Nunito"/>
                <a:cs typeface="Nunito"/>
                <a:sym typeface="Nunito"/>
              </a:rPr>
              <a:t>0</a:t>
            </a:r>
            <a:r>
              <a:rPr lang="de-DE" sz="1000">
                <a:latin typeface="Nunito"/>
                <a:ea typeface="Nunito"/>
                <a:cs typeface="Nunito"/>
                <a:sym typeface="Nunito"/>
              </a:rPr>
              <a:t>6</a:t>
            </a:r>
            <a:r>
              <a:rPr i="0" lang="de-DE" sz="1000" u="none" cap="none" strike="noStrike">
                <a:solidFill>
                  <a:srgbClr val="000000"/>
                </a:solidFill>
                <a:latin typeface="Nunito"/>
                <a:ea typeface="Nunito"/>
                <a:cs typeface="Nunito"/>
                <a:sym typeface="Nunito"/>
              </a:rPr>
              <a:t>.2021  |  Computer Science Department  |  UKP -  Prof. Dr. Iryna Gurevych  | Thy Thy Tran,</a:t>
            </a:r>
            <a:r>
              <a:rPr lang="de-DE" sz="1000">
                <a:latin typeface="Nunito"/>
                <a:ea typeface="Nunito"/>
                <a:cs typeface="Nunito"/>
                <a:sym typeface="Nunito"/>
              </a:rPr>
              <a:t> PhD</a:t>
            </a:r>
            <a:r>
              <a:rPr i="0" lang="de-DE" sz="1000" u="none" cap="none" strike="noStrike">
                <a:solidFill>
                  <a:srgbClr val="000000"/>
                </a:solidFill>
                <a:latin typeface="Nunito"/>
                <a:ea typeface="Nunito"/>
                <a:cs typeface="Nunito"/>
                <a:sym typeface="Nunito"/>
              </a:rPr>
              <a:t> |  </a:t>
            </a:r>
            <a:endParaRPr i="0" sz="1000" u="none" cap="none" strike="noStrike">
              <a:solidFill>
                <a:srgbClr val="000000"/>
              </a:solidFill>
              <a:latin typeface="Nunito"/>
              <a:ea typeface="Nunito"/>
              <a:cs typeface="Nunito"/>
              <a:sym typeface="Nunito"/>
            </a:endParaRPr>
          </a:p>
        </p:txBody>
      </p:sp>
      <p:sp>
        <p:nvSpPr>
          <p:cNvPr id="53" name="Google Shape;53;p7"/>
          <p:cNvSpPr txBox="1"/>
          <p:nvPr/>
        </p:nvSpPr>
        <p:spPr>
          <a:xfrm>
            <a:off x="7368125" y="6475225"/>
            <a:ext cx="935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de-DE" sz="1000">
                <a:solidFill>
                  <a:schemeClr val="dk1"/>
                </a:solidFill>
                <a:latin typeface="Nunito"/>
                <a:ea typeface="Nunito"/>
                <a:cs typeface="Nunito"/>
                <a:sym typeface="Nunito"/>
              </a:rPr>
              <a:t>‹#›</a:t>
            </a:fld>
            <a:endParaRPr sz="1000">
              <a:solidFill>
                <a:schemeClr val="dk1"/>
              </a:solidFill>
              <a:latin typeface="Nunito"/>
              <a:ea typeface="Nunito"/>
              <a:cs typeface="Nunito"/>
              <a:sym typeface="Nuni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Text und Inhalt" type="txAndObj">
  <p:cSld name="TEXT_AND_OBJECT">
    <p:spTree>
      <p:nvGrpSpPr>
        <p:cNvPr id="54" name="Shape 54"/>
        <p:cNvGrpSpPr/>
        <p:nvPr/>
      </p:nvGrpSpPr>
      <p:grpSpPr>
        <a:xfrm>
          <a:off x="0" y="0"/>
          <a:ext cx="0" cy="0"/>
          <a:chOff x="0" y="0"/>
          <a:chExt cx="0" cy="0"/>
        </a:xfrm>
      </p:grpSpPr>
      <p:sp>
        <p:nvSpPr>
          <p:cNvPr id="55" name="Google Shape;55;p8"/>
          <p:cNvSpPr txBox="1"/>
          <p:nvPr>
            <p:ph type="title"/>
          </p:nvPr>
        </p:nvSpPr>
        <p:spPr>
          <a:xfrm>
            <a:off x="358775" y="488950"/>
            <a:ext cx="6877050" cy="83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body"/>
          </p:nvPr>
        </p:nvSpPr>
        <p:spPr>
          <a:xfrm>
            <a:off x="250825" y="1592263"/>
            <a:ext cx="4243388" cy="478948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8"/>
          <p:cNvSpPr txBox="1"/>
          <p:nvPr>
            <p:ph idx="2" type="body"/>
          </p:nvPr>
        </p:nvSpPr>
        <p:spPr>
          <a:xfrm>
            <a:off x="4646613" y="1592263"/>
            <a:ext cx="4244975" cy="478948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50825" y="368300"/>
            <a:ext cx="8642350" cy="10810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
          <p:cNvSpPr txBox="1"/>
          <p:nvPr>
            <p:ph type="title"/>
          </p:nvPr>
        </p:nvSpPr>
        <p:spPr>
          <a:xfrm>
            <a:off x="358775" y="488950"/>
            <a:ext cx="6877050" cy="838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1pPr>
            <a:lvl2pPr lvl="1"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2pPr>
            <a:lvl3pPr lvl="2"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3pPr>
            <a:lvl4pPr lvl="3"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4pPr>
            <a:lvl5pPr lvl="4"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5pPr>
            <a:lvl6pPr lvl="5"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6pPr>
            <a:lvl7pPr lvl="6"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7pPr>
            <a:lvl8pPr lvl="7"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8pPr>
            <a:lvl9pPr lvl="8" marR="0" rtl="0" algn="l">
              <a:spcBef>
                <a:spcPts val="0"/>
              </a:spcBef>
              <a:spcAft>
                <a:spcPts val="0"/>
              </a:spcAft>
              <a:buSzPts val="1400"/>
              <a:buFont typeface="Nunito"/>
              <a:buNone/>
              <a:defRPr b="1" i="0" sz="2400" u="none" cap="none" strike="noStrike">
                <a:solidFill>
                  <a:schemeClr val="dk1"/>
                </a:solidFill>
                <a:latin typeface="Nunito"/>
                <a:ea typeface="Nunito"/>
                <a:cs typeface="Nunito"/>
                <a:sym typeface="Nunito"/>
              </a:defRPr>
            </a:lvl9pPr>
          </a:lstStyle>
          <a:p/>
        </p:txBody>
      </p:sp>
      <p:sp>
        <p:nvSpPr>
          <p:cNvPr id="12" name="Google Shape;12;p1"/>
          <p:cNvSpPr txBox="1"/>
          <p:nvPr>
            <p:ph idx="1" type="body"/>
          </p:nvPr>
        </p:nvSpPr>
        <p:spPr>
          <a:xfrm>
            <a:off x="250825" y="1592263"/>
            <a:ext cx="8640900" cy="47895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Nunito"/>
              <a:buChar char="▪"/>
              <a:defRPr i="0" sz="2000" u="none" cap="none" strike="noStrike">
                <a:solidFill>
                  <a:schemeClr val="dk1"/>
                </a:solidFill>
                <a:latin typeface="Nunito"/>
                <a:ea typeface="Nunito"/>
                <a:cs typeface="Nunito"/>
                <a:sym typeface="Nunito"/>
              </a:defRPr>
            </a:lvl1pPr>
            <a:lvl2pPr indent="-342900" lvl="1" marL="914400" marR="0" rtl="0" algn="l">
              <a:spcBef>
                <a:spcPts val="360"/>
              </a:spcBef>
              <a:spcAft>
                <a:spcPts val="0"/>
              </a:spcAft>
              <a:buClr>
                <a:schemeClr val="dk1"/>
              </a:buClr>
              <a:buSzPts val="1800"/>
              <a:buFont typeface="Nunito"/>
              <a:buChar char="▪"/>
              <a:defRPr i="0" sz="1800" u="none" cap="none" strike="noStrike">
                <a:solidFill>
                  <a:schemeClr val="dk1"/>
                </a:solidFill>
                <a:latin typeface="Nunito"/>
                <a:ea typeface="Nunito"/>
                <a:cs typeface="Nunito"/>
                <a:sym typeface="Nunito"/>
              </a:defRPr>
            </a:lvl2pPr>
            <a:lvl3pPr indent="-342900" lvl="2" marL="1371600" marR="0" rtl="0" algn="l">
              <a:spcBef>
                <a:spcPts val="360"/>
              </a:spcBef>
              <a:spcAft>
                <a:spcPts val="0"/>
              </a:spcAft>
              <a:buClr>
                <a:schemeClr val="dk1"/>
              </a:buClr>
              <a:buSzPts val="1800"/>
              <a:buFont typeface="Nunito"/>
              <a:buChar char="▪"/>
              <a:defRPr i="0" sz="1800" u="none" cap="none" strike="noStrike">
                <a:solidFill>
                  <a:schemeClr val="dk1"/>
                </a:solidFill>
                <a:latin typeface="Nunito"/>
                <a:ea typeface="Nunito"/>
                <a:cs typeface="Nunito"/>
                <a:sym typeface="Nunito"/>
              </a:defRPr>
            </a:lvl3pPr>
            <a:lvl4pPr indent="-330200" lvl="3" marL="1828800" marR="0" rtl="0" algn="l">
              <a:spcBef>
                <a:spcPts val="320"/>
              </a:spcBef>
              <a:spcAft>
                <a:spcPts val="0"/>
              </a:spcAft>
              <a:buClr>
                <a:schemeClr val="dk1"/>
              </a:buClr>
              <a:buSzPts val="1600"/>
              <a:buFont typeface="Nunito"/>
              <a:buChar char="▪"/>
              <a:defRPr i="0" sz="1600" u="none" cap="none" strike="noStrike">
                <a:solidFill>
                  <a:schemeClr val="dk1"/>
                </a:solidFill>
                <a:latin typeface="Nunito"/>
                <a:ea typeface="Nunito"/>
                <a:cs typeface="Nunito"/>
                <a:sym typeface="Nunito"/>
              </a:defRPr>
            </a:lvl4pPr>
            <a:lvl5pPr indent="-330200" lvl="4" marL="2286000" marR="0" rtl="0" algn="l">
              <a:spcBef>
                <a:spcPts val="320"/>
              </a:spcBef>
              <a:spcAft>
                <a:spcPts val="0"/>
              </a:spcAft>
              <a:buClr>
                <a:schemeClr val="dk1"/>
              </a:buClr>
              <a:buSzPts val="1600"/>
              <a:buFont typeface="Nunito"/>
              <a:buChar char="▪"/>
              <a:defRPr i="0" sz="1600" u="none" cap="none" strike="noStrike">
                <a:solidFill>
                  <a:schemeClr val="dk1"/>
                </a:solidFill>
                <a:latin typeface="Nunito"/>
                <a:ea typeface="Nunito"/>
                <a:cs typeface="Nunito"/>
                <a:sym typeface="Nunito"/>
              </a:defRPr>
            </a:lvl5pPr>
            <a:lvl6pPr indent="-330200" lvl="5" marL="2743200" marR="0" rtl="0" algn="l">
              <a:spcBef>
                <a:spcPts val="320"/>
              </a:spcBef>
              <a:spcAft>
                <a:spcPts val="0"/>
              </a:spcAft>
              <a:buClr>
                <a:schemeClr val="dk1"/>
              </a:buClr>
              <a:buSzPts val="1600"/>
              <a:buFont typeface="Nunito"/>
              <a:buChar char="▪"/>
              <a:defRPr i="0" sz="1600" u="none" cap="none" strike="noStrike">
                <a:solidFill>
                  <a:schemeClr val="dk1"/>
                </a:solidFill>
                <a:latin typeface="Nunito"/>
                <a:ea typeface="Nunito"/>
                <a:cs typeface="Nunito"/>
                <a:sym typeface="Nunito"/>
              </a:defRPr>
            </a:lvl6pPr>
            <a:lvl7pPr indent="-330200" lvl="6" marL="3200400" marR="0" rtl="0" algn="l">
              <a:spcBef>
                <a:spcPts val="320"/>
              </a:spcBef>
              <a:spcAft>
                <a:spcPts val="0"/>
              </a:spcAft>
              <a:buClr>
                <a:schemeClr val="dk1"/>
              </a:buClr>
              <a:buSzPts val="1600"/>
              <a:buFont typeface="Nunito"/>
              <a:buChar char="▪"/>
              <a:defRPr i="0" sz="1600" u="none" cap="none" strike="noStrike">
                <a:solidFill>
                  <a:schemeClr val="dk1"/>
                </a:solidFill>
                <a:latin typeface="Nunito"/>
                <a:ea typeface="Nunito"/>
                <a:cs typeface="Nunito"/>
                <a:sym typeface="Nunito"/>
              </a:defRPr>
            </a:lvl7pPr>
            <a:lvl8pPr indent="-330200" lvl="7" marL="3657600" marR="0" rtl="0" algn="l">
              <a:spcBef>
                <a:spcPts val="320"/>
              </a:spcBef>
              <a:spcAft>
                <a:spcPts val="0"/>
              </a:spcAft>
              <a:buClr>
                <a:schemeClr val="dk1"/>
              </a:buClr>
              <a:buSzPts val="1600"/>
              <a:buFont typeface="Nunito"/>
              <a:buChar char="▪"/>
              <a:defRPr i="0" sz="1600" u="none" cap="none" strike="noStrike">
                <a:solidFill>
                  <a:schemeClr val="dk1"/>
                </a:solidFill>
                <a:latin typeface="Nunito"/>
                <a:ea typeface="Nunito"/>
                <a:cs typeface="Nunito"/>
                <a:sym typeface="Nunito"/>
              </a:defRPr>
            </a:lvl8pPr>
            <a:lvl9pPr indent="-330200" lvl="8" marL="4114800" marR="0" rtl="0" algn="l">
              <a:spcBef>
                <a:spcPts val="320"/>
              </a:spcBef>
              <a:spcAft>
                <a:spcPts val="0"/>
              </a:spcAft>
              <a:buClr>
                <a:schemeClr val="dk1"/>
              </a:buClr>
              <a:buSzPts val="1600"/>
              <a:buFont typeface="Nunito"/>
              <a:buChar char="▪"/>
              <a:defRPr i="0" sz="1600" u="none" cap="none" strike="noStrike">
                <a:solidFill>
                  <a:schemeClr val="dk1"/>
                </a:solidFill>
                <a:latin typeface="Nunito"/>
                <a:ea typeface="Nunito"/>
                <a:cs typeface="Nunito"/>
                <a:sym typeface="Nunito"/>
              </a:defRPr>
            </a:lvl9pPr>
          </a:lstStyle>
          <a:p/>
        </p:txBody>
      </p:sp>
      <p:sp>
        <p:nvSpPr>
          <p:cNvPr id="13" name="Google Shape;13;p1"/>
          <p:cNvSpPr/>
          <p:nvPr/>
        </p:nvSpPr>
        <p:spPr>
          <a:xfrm>
            <a:off x="250825" y="196850"/>
            <a:ext cx="8642350" cy="144463"/>
          </a:xfrm>
          <a:prstGeom prst="rect">
            <a:avLst/>
          </a:prstGeom>
          <a:solidFill>
            <a:srgbClr val="B910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tud_logo" id="14" name="Google Shape;14;p1"/>
          <p:cNvPicPr preferRelativeResize="0"/>
          <p:nvPr/>
        </p:nvPicPr>
        <p:blipFill rotWithShape="1">
          <a:blip r:embed="rId1">
            <a:alphaModFix/>
          </a:blip>
          <a:srcRect b="0" l="0" r="5452" t="0"/>
          <a:stretch/>
        </p:blipFill>
        <p:spPr>
          <a:xfrm>
            <a:off x="7167563" y="512763"/>
            <a:ext cx="1873250" cy="792162"/>
          </a:xfrm>
          <a:prstGeom prst="rect">
            <a:avLst/>
          </a:prstGeom>
          <a:noFill/>
          <a:ln>
            <a:noFill/>
          </a:ln>
        </p:spPr>
      </p:pic>
      <p:cxnSp>
        <p:nvCxnSpPr>
          <p:cNvPr id="15" name="Google Shape;15;p1"/>
          <p:cNvCxnSpPr/>
          <p:nvPr/>
        </p:nvCxnSpPr>
        <p:spPr>
          <a:xfrm>
            <a:off x="250825" y="1449388"/>
            <a:ext cx="8640763" cy="0"/>
          </a:xfrm>
          <a:prstGeom prst="straightConnector1">
            <a:avLst/>
          </a:prstGeom>
          <a:noFill/>
          <a:ln cap="flat" cmpd="sng" w="9525">
            <a:solidFill>
              <a:srgbClr val="000000"/>
            </a:solidFill>
            <a:prstDash val="solid"/>
            <a:round/>
            <a:headEnd len="med" w="med" type="none"/>
            <a:tailEnd len="med" w="med" type="none"/>
          </a:ln>
        </p:spPr>
      </p:cxnSp>
      <p:cxnSp>
        <p:nvCxnSpPr>
          <p:cNvPr id="16" name="Google Shape;16;p1"/>
          <p:cNvCxnSpPr/>
          <p:nvPr/>
        </p:nvCxnSpPr>
        <p:spPr>
          <a:xfrm>
            <a:off x="252413" y="6489700"/>
            <a:ext cx="8640762" cy="0"/>
          </a:xfrm>
          <a:prstGeom prst="straightConnector1">
            <a:avLst/>
          </a:prstGeom>
          <a:noFill/>
          <a:ln cap="flat" cmpd="sng" w="9525">
            <a:solidFill>
              <a:srgbClr val="000000"/>
            </a:solidFill>
            <a:prstDash val="solid"/>
            <a:round/>
            <a:headEnd len="med" w="med" type="none"/>
            <a:tailEnd len="med" w="med" type="none"/>
          </a:ln>
        </p:spPr>
      </p:cxnSp>
      <p:sp>
        <p:nvSpPr>
          <p:cNvPr id="17" name="Google Shape;17;p1"/>
          <p:cNvSpPr/>
          <p:nvPr/>
        </p:nvSpPr>
        <p:spPr>
          <a:xfrm>
            <a:off x="250825" y="366713"/>
            <a:ext cx="8640763" cy="1428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Y:\ukp\logo\final_versions\2010-06-04_logo-ukp_schriftzug-kurz-hintergrund-transparent_25mm.png" id="18" name="Google Shape;18;p1"/>
          <p:cNvPicPr preferRelativeResize="0"/>
          <p:nvPr/>
        </p:nvPicPr>
        <p:blipFill rotWithShape="1">
          <a:blip r:embed="rId2">
            <a:alphaModFix/>
          </a:blip>
          <a:srcRect b="0" l="0" r="0" t="0"/>
          <a:stretch/>
        </p:blipFill>
        <p:spPr>
          <a:xfrm>
            <a:off x="8369426" y="6530975"/>
            <a:ext cx="532326" cy="250825"/>
          </a:xfrm>
          <a:prstGeom prst="rect">
            <a:avLst/>
          </a:prstGeom>
          <a:noFill/>
          <a:ln>
            <a:noFill/>
          </a:ln>
        </p:spPr>
      </p:pic>
      <p:sp>
        <p:nvSpPr>
          <p:cNvPr id="19" name="Google Shape;19;p1"/>
          <p:cNvSpPr txBox="1"/>
          <p:nvPr/>
        </p:nvSpPr>
        <p:spPr>
          <a:xfrm>
            <a:off x="250813" y="6521425"/>
            <a:ext cx="72738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de-DE" sz="1000" u="none" cap="none" strike="noStrike">
                <a:solidFill>
                  <a:srgbClr val="000000"/>
                </a:solidFill>
                <a:latin typeface="Nunito"/>
                <a:ea typeface="Nunito"/>
                <a:cs typeface="Nunito"/>
                <a:sym typeface="Nunito"/>
              </a:rPr>
              <a:t>0</a:t>
            </a:r>
            <a:r>
              <a:rPr lang="de-DE" sz="1000">
                <a:latin typeface="Nunito"/>
                <a:ea typeface="Nunito"/>
                <a:cs typeface="Nunito"/>
                <a:sym typeface="Nunito"/>
              </a:rPr>
              <a:t>6</a:t>
            </a:r>
            <a:r>
              <a:rPr i="0" lang="de-DE" sz="1000" u="none" cap="none" strike="noStrike">
                <a:solidFill>
                  <a:srgbClr val="000000"/>
                </a:solidFill>
                <a:latin typeface="Nunito"/>
                <a:ea typeface="Nunito"/>
                <a:cs typeface="Nunito"/>
                <a:sym typeface="Nunito"/>
              </a:rPr>
              <a:t>.2021  |  Computer Science Department  |  UKP -  Prof. Dr. Iryna Gurevych  | Thy Thy Tran</a:t>
            </a:r>
            <a:r>
              <a:rPr lang="de-DE" sz="1000">
                <a:solidFill>
                  <a:schemeClr val="dk1"/>
                </a:solidFill>
                <a:latin typeface="Nunito"/>
                <a:ea typeface="Nunito"/>
                <a:cs typeface="Nunito"/>
                <a:sym typeface="Nunito"/>
              </a:rPr>
              <a:t>, PhD</a:t>
            </a:r>
            <a:r>
              <a:rPr i="0" lang="de-DE" sz="1000" u="none" cap="none" strike="noStrike">
                <a:solidFill>
                  <a:srgbClr val="000000"/>
                </a:solidFill>
                <a:latin typeface="Nunito"/>
                <a:ea typeface="Nunito"/>
                <a:cs typeface="Nunito"/>
                <a:sym typeface="Nunito"/>
              </a:rPr>
              <a:t> |  </a:t>
            </a:r>
            <a:endParaRPr i="0" sz="1000" u="none" cap="none" strike="noStrike">
              <a:solidFill>
                <a:srgbClr val="000000"/>
              </a:solidFill>
              <a:latin typeface="Nunito"/>
              <a:ea typeface="Nunito"/>
              <a:cs typeface="Nunito"/>
              <a:sym typeface="Nunito"/>
            </a:endParaRPr>
          </a:p>
        </p:txBody>
      </p:sp>
      <p:sp>
        <p:nvSpPr>
          <p:cNvPr id="20" name="Google Shape;20;p1"/>
          <p:cNvSpPr txBox="1"/>
          <p:nvPr/>
        </p:nvSpPr>
        <p:spPr>
          <a:xfrm>
            <a:off x="7368125" y="6475225"/>
            <a:ext cx="935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de-DE" sz="1000">
                <a:solidFill>
                  <a:schemeClr val="dk1"/>
                </a:solidFill>
                <a:latin typeface="Nunito"/>
                <a:ea typeface="Nunito"/>
                <a:cs typeface="Nunito"/>
                <a:sym typeface="Nunito"/>
              </a:rPr>
              <a:t>‹#›</a:t>
            </a:fld>
            <a:endParaRPr sz="1000">
              <a:solidFill>
                <a:schemeClr val="dk1"/>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arxiv.org/pdf/2005.05298.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arxiv.org/pdf/2005.05298.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arxiv.org/pdf/2005.05298.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arxiv.org/pdf/2005.05298.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rxiv.org/pdf/2102.08220.pdf"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arxiv.org/pdf/2102.08220.pdf"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hyperlink" Target="https://arxiv.org/pdf/2102.08220.pdf" TargetMode="External"/><Relationship Id="rId6" Type="http://schemas.openxmlformats.org/officeDocument/2006/relationships/hyperlink" Target="https://arxiv.org/pdf/2102.08220.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s://arxiv.org/pdf/2102.08220.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hyperlink" Target="https://arxiv.org/abs/1904.09751.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arxiv.org/abs/1904.09751.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arxiv.org/abs/1904.09751.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neurips.cc/media/Slides/nips/2020/virtual(07-08-00)-07-08-00UTC-16657-track2_deeper.pdf" TargetMode="External"/><Relationship Id="rId4" Type="http://schemas.openxmlformats.org/officeDocument/2006/relationships/hyperlink" Target="https://arxiv.org/abs/1908.0431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hyperlink" Target="https://arxiv.org/pdf/1902.08654.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arxiv.org/pdf/1910.07931.pdf" TargetMode="External"/><Relationship Id="rId4" Type="http://schemas.openxmlformats.org/officeDocument/2006/relationships/hyperlink" Target="https://arxiv.org/pdf/1911.00536.pdf" TargetMode="External"/><Relationship Id="rId5" Type="http://schemas.openxmlformats.org/officeDocument/2006/relationships/hyperlink" Target="https://arxiv.org/abs/2001.09977" TargetMode="External"/><Relationship Id="rId6" Type="http://schemas.openxmlformats.org/officeDocument/2006/relationships/hyperlink" Target="https://arxiv.org/abs/2004.13637" TargetMode="External"/><Relationship Id="rId7" Type="http://schemas.openxmlformats.org/officeDocument/2006/relationships/hyperlink" Target="https://arxiv.org/pdf/2004.06871.pdf" TargetMode="External"/><Relationship Id="rId8" Type="http://schemas.openxmlformats.org/officeDocument/2006/relationships/hyperlink" Target="https://ai.googleblog.com/2019/06/applying-automl-to-transformer.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www.aclweb.org/anthology/2020.findings-emnlp.2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eurips.cc/media/Slides/nips/2020/virtual(07-08-00)-07-08-00UTC-16657-track2_deeper.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hyperlink" Target="https://neurips.cc/media/Slides/nips/2020/virtual(07-08-00)-07-08-00UTC-16657-track2_deeper.pdf" TargetMode="External"/><Relationship Id="rId5" Type="http://schemas.openxmlformats.org/officeDocument/2006/relationships/hyperlink" Target="https://arxiv.org/pdf/2010.0707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hyperlink" Target="https://arxiv.org/pdf/2010.0707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hyperlink" Target="https://www.aclweb.org/anthology/P16-1094.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arxiv.org/pdf/1907.12108.pdf" TargetMode="Externa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www.aclweb.org/anthology/2021.eacl-main.44.pdf" TargetMode="Externa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hyperlink" Target="https://www.aclweb.org/anthology/2020.emnlp-tutorials.7/" TargetMode="External"/><Relationship Id="rId6" Type="http://schemas.openxmlformats.org/officeDocument/2006/relationships/hyperlink" Target="https://neurips.cc/media/Slides/nips/2020/virtual(07-08-00)-07-08-00UTC-16657-track2_deeper.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arxiv.org/abs/1904.09675" TargetMode="External"/><Relationship Id="rId4" Type="http://schemas.openxmlformats.org/officeDocument/2006/relationships/hyperlink" Target="https://arxiv.org/abs/1701.08198" TargetMode="External"/><Relationship Id="rId5" Type="http://schemas.openxmlformats.org/officeDocument/2006/relationships/hyperlink" Target="https://www.aclweb.org/anthology/D17-12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link.springer.com/chapter/10.1007/978-1-84882-215-3_13" TargetMode="External"/><Relationship Id="rId4" Type="http://schemas.openxmlformats.org/officeDocument/2006/relationships/hyperlink" Target="https://arxiv.org/abs/1911.10392" TargetMode="External"/><Relationship Id="rId5" Type="http://schemas.openxmlformats.org/officeDocument/2006/relationships/hyperlink" Target="https://mental.jmir.org/2017/2/e19/" TargetMode="External"/><Relationship Id="rId6" Type="http://schemas.openxmlformats.org/officeDocument/2006/relationships/hyperlink" Target="https://www.aclweb.org/anthology/P17-4017.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hyperlink" Target="https://www.aclweb.org/anthology/2020.emnlp-tutorials.7/" TargetMode="External"/><Relationship Id="rId6" Type="http://schemas.openxmlformats.org/officeDocument/2006/relationships/hyperlink" Target="https://neurips.cc/media/Slides/nips/2020/virtual(07-08-00)-07-08-00UTC-16657-track2_deeper.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neurips.cc/media/Slides/nips/2020/virtual(07-08-00)-07-08-00UTC-16657-track2_deeper.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neurips.cc/media/Slides/nips/2020/virtual(07-08-00)-07-08-00UTC-16657-track2_deeper.pdf" TargetMode="External"/><Relationship Id="rId4" Type="http://schemas.openxmlformats.org/officeDocument/2006/relationships/hyperlink" Target="https://www.aclweb.org/anthology/N10-1020.pdf" TargetMode="External"/><Relationship Id="rId9" Type="http://schemas.openxmlformats.org/officeDocument/2006/relationships/hyperlink" Target="https://dstc9.dstc.community/" TargetMode="External"/><Relationship Id="rId5" Type="http://schemas.openxmlformats.org/officeDocument/2006/relationships/hyperlink" Target="https://arxiv.org/pdf/1904.06472.pdf" TargetMode="External"/><Relationship Id="rId6" Type="http://schemas.openxmlformats.org/officeDocument/2006/relationships/hyperlink" Target="http://www.lrec-conf.org/proceedings/lrec2016/pdf/947_Paper.pdf" TargetMode="External"/><Relationship Id="rId7" Type="http://schemas.openxmlformats.org/officeDocument/2006/relationships/hyperlink" Target="https://arxiv.org/pdf/1801.07243.pdf" TargetMode="External"/><Relationship Id="rId8" Type="http://schemas.openxmlformats.org/officeDocument/2006/relationships/hyperlink" Target="https://arxiv.org/pdf/2010.05594v1.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eurips.cc/media/Slides/nips/2020/virtual(07-08-00)-07-08-00UTC-16657-track2_deeper.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type="ctrTitle"/>
          </p:nvPr>
        </p:nvSpPr>
        <p:spPr>
          <a:xfrm>
            <a:off x="358775" y="615950"/>
            <a:ext cx="6734100" cy="67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DE" sz="3200">
                <a:latin typeface="Nunito"/>
                <a:ea typeface="Nunito"/>
                <a:cs typeface="Nunito"/>
                <a:sym typeface="Nunito"/>
              </a:rPr>
              <a:t>Generation based </a:t>
            </a:r>
            <a:r>
              <a:rPr lang="de-DE" sz="3200">
                <a:latin typeface="Nunito"/>
                <a:ea typeface="Nunito"/>
                <a:cs typeface="Nunito"/>
                <a:sym typeface="Nunito"/>
              </a:rPr>
              <a:t>Conversational AI</a:t>
            </a:r>
            <a:endParaRPr sz="3200">
              <a:latin typeface="Nunito"/>
              <a:ea typeface="Nunito"/>
              <a:cs typeface="Nunito"/>
              <a:sym typeface="Nunito"/>
            </a:endParaRPr>
          </a:p>
        </p:txBody>
      </p:sp>
      <p:sp>
        <p:nvSpPr>
          <p:cNvPr id="63" name="Google Shape;63;p9"/>
          <p:cNvSpPr txBox="1"/>
          <p:nvPr/>
        </p:nvSpPr>
        <p:spPr>
          <a:xfrm>
            <a:off x="250813" y="2668600"/>
            <a:ext cx="7273800" cy="103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200">
                <a:solidFill>
                  <a:schemeClr val="dk1"/>
                </a:solidFill>
                <a:latin typeface="Nunito"/>
                <a:ea typeface="Nunito"/>
                <a:cs typeface="Nunito"/>
                <a:sym typeface="Nunito"/>
              </a:rPr>
              <a:t>Thy Thy Tran, PhD</a:t>
            </a:r>
            <a:endParaRPr i="0" sz="2200" u="none" cap="none" strike="noStrike">
              <a:solidFill>
                <a:srgbClr val="000000"/>
              </a:solidFill>
              <a:latin typeface="Nunito"/>
              <a:ea typeface="Nunito"/>
              <a:cs typeface="Nunito"/>
              <a:sym typeface="Nunito"/>
            </a:endParaRPr>
          </a:p>
          <a:p>
            <a:pPr indent="0" lvl="0" marL="0" marR="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de-DE" sz="1700">
                <a:solidFill>
                  <a:schemeClr val="dk1"/>
                </a:solidFill>
                <a:latin typeface="Nunito"/>
                <a:ea typeface="Nunito"/>
                <a:cs typeface="Nunito"/>
                <a:sym typeface="Nunito"/>
              </a:rPr>
              <a:t>06.2021</a:t>
            </a:r>
            <a:endParaRPr sz="1700">
              <a:latin typeface="Nunito"/>
              <a:ea typeface="Nunito"/>
              <a:cs typeface="Nunito"/>
              <a:sym typeface="Nunito"/>
            </a:endParaRPr>
          </a:p>
        </p:txBody>
      </p:sp>
      <p:sp>
        <p:nvSpPr>
          <p:cNvPr id="64" name="Google Shape;64;p9"/>
          <p:cNvSpPr txBox="1"/>
          <p:nvPr>
            <p:ph type="ctrTitle"/>
          </p:nvPr>
        </p:nvSpPr>
        <p:spPr>
          <a:xfrm>
            <a:off x="358775" y="1723550"/>
            <a:ext cx="6734100" cy="49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DE" sz="2500">
                <a:latin typeface="Nunito"/>
                <a:ea typeface="Nunito"/>
                <a:cs typeface="Nunito"/>
                <a:sym typeface="Nunito"/>
              </a:rPr>
              <a:t>An Introduction</a:t>
            </a:r>
            <a:endParaRPr sz="25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and Output</a:t>
            </a:r>
            <a:endParaRPr/>
          </a:p>
        </p:txBody>
      </p:sp>
      <p:grpSp>
        <p:nvGrpSpPr>
          <p:cNvPr id="190" name="Google Shape;190;p18"/>
          <p:cNvGrpSpPr/>
          <p:nvPr/>
        </p:nvGrpSpPr>
        <p:grpSpPr>
          <a:xfrm>
            <a:off x="650388" y="1760125"/>
            <a:ext cx="7843200" cy="595800"/>
            <a:chOff x="650388" y="1760125"/>
            <a:chExt cx="7843200" cy="595800"/>
          </a:xfrm>
        </p:grpSpPr>
        <p:sp>
          <p:nvSpPr>
            <p:cNvPr id="191" name="Google Shape;191;p18"/>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192" name="Google Shape;192;p18"/>
            <p:cNvCxnSpPr>
              <a:stCxn id="191" idx="3"/>
              <a:endCxn id="193"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18"/>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195" name="Google Shape;195;p18"/>
            <p:cNvCxnSpPr>
              <a:stCxn id="194" idx="3"/>
              <a:endCxn id="191"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18"/>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196" name="Google Shape;196;p18"/>
          <p:cNvSpPr/>
          <p:nvPr/>
        </p:nvSpPr>
        <p:spPr>
          <a:xfrm>
            <a:off x="2142500" y="1690675"/>
            <a:ext cx="40950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ph idx="4294967295" type="body"/>
          </p:nvPr>
        </p:nvSpPr>
        <p:spPr>
          <a:xfrm>
            <a:off x="250825" y="2609022"/>
            <a:ext cx="4243500" cy="3772800"/>
          </a:xfrm>
          <a:prstGeom prst="rect">
            <a:avLst/>
          </a:prstGeom>
        </p:spPr>
        <p:txBody>
          <a:bodyPr anchorCtr="0" anchor="t" bIns="45700" lIns="91425" spcFirstLastPara="1" rIns="91425" wrap="square" tIns="45700">
            <a:noAutofit/>
          </a:bodyPr>
          <a:lstStyle/>
          <a:p>
            <a:pPr indent="-342900" lvl="0" marL="457200" rtl="0" algn="l">
              <a:spcBef>
                <a:spcPts val="400"/>
              </a:spcBef>
              <a:spcAft>
                <a:spcPts val="0"/>
              </a:spcAft>
              <a:buSzPts val="1800"/>
              <a:buChar char="●"/>
            </a:pPr>
            <a:r>
              <a:rPr lang="de-DE" sz="1800"/>
              <a:t>Open-domain chit chat</a:t>
            </a:r>
            <a:endParaRPr sz="1800"/>
          </a:p>
          <a:p>
            <a:pPr indent="-330200" lvl="1" marL="914400" rtl="0" algn="l">
              <a:spcBef>
                <a:spcPts val="0"/>
              </a:spcBef>
              <a:spcAft>
                <a:spcPts val="0"/>
              </a:spcAft>
              <a:buSzPts val="1600"/>
              <a:buChar char="○"/>
            </a:pPr>
            <a:r>
              <a:rPr lang="de-DE" sz="1600"/>
              <a:t>Input</a:t>
            </a:r>
            <a:endParaRPr sz="1600"/>
          </a:p>
          <a:p>
            <a:pPr indent="-330200" lvl="2" marL="1371600" rtl="0" algn="l">
              <a:spcBef>
                <a:spcPts val="0"/>
              </a:spcBef>
              <a:spcAft>
                <a:spcPts val="0"/>
              </a:spcAft>
              <a:buSzPts val="1600"/>
              <a:buChar char="■"/>
            </a:pPr>
            <a:r>
              <a:rPr lang="de-DE" sz="1600"/>
              <a:t>Dialogue</a:t>
            </a:r>
            <a:r>
              <a:rPr lang="de-DE" sz="1600"/>
              <a:t> history</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t/>
            </a:r>
            <a:endParaRPr sz="1600"/>
          </a:p>
          <a:p>
            <a:pPr indent="-330200" lvl="1" marL="914400" rtl="0" algn="l">
              <a:spcBef>
                <a:spcPts val="360"/>
              </a:spcBef>
              <a:spcAft>
                <a:spcPts val="0"/>
              </a:spcAft>
              <a:buSzPts val="1600"/>
              <a:buChar char="○"/>
            </a:pPr>
            <a:r>
              <a:rPr lang="de-DE" sz="1600"/>
              <a:t>Output</a:t>
            </a:r>
            <a:endParaRPr sz="1600"/>
          </a:p>
          <a:p>
            <a:pPr indent="-330200" lvl="2" marL="1371600" rtl="0" algn="l">
              <a:spcBef>
                <a:spcPts val="0"/>
              </a:spcBef>
              <a:spcAft>
                <a:spcPts val="0"/>
              </a:spcAft>
              <a:buSzPts val="1600"/>
              <a:buChar char="■"/>
            </a:pPr>
            <a:r>
              <a:rPr lang="de-DE" sz="1600"/>
              <a:t>Response</a:t>
            </a:r>
            <a:endParaRPr sz="1600"/>
          </a:p>
        </p:txBody>
      </p:sp>
      <p:sp>
        <p:nvSpPr>
          <p:cNvPr id="198" name="Google Shape;198;p18"/>
          <p:cNvSpPr txBox="1"/>
          <p:nvPr>
            <p:ph idx="4294967295" type="body"/>
          </p:nvPr>
        </p:nvSpPr>
        <p:spPr>
          <a:xfrm>
            <a:off x="4694800" y="2609022"/>
            <a:ext cx="4243500" cy="3772800"/>
          </a:xfrm>
          <a:prstGeom prst="rect">
            <a:avLst/>
          </a:prstGeom>
        </p:spPr>
        <p:txBody>
          <a:bodyPr anchorCtr="0" anchor="t" bIns="45700" lIns="91425" spcFirstLastPara="1" rIns="91425" wrap="square" tIns="45700">
            <a:noAutofit/>
          </a:bodyPr>
          <a:lstStyle/>
          <a:p>
            <a:pPr indent="-342900" lvl="0" marL="457200" rtl="0" algn="l">
              <a:spcBef>
                <a:spcPts val="400"/>
              </a:spcBef>
              <a:spcAft>
                <a:spcPts val="0"/>
              </a:spcAft>
              <a:buSzPts val="1800"/>
              <a:buChar char="●"/>
            </a:pPr>
            <a:r>
              <a:rPr lang="de-DE" sz="1800"/>
              <a:t>Task-oriented </a:t>
            </a:r>
            <a:r>
              <a:rPr lang="de-DE" sz="1800"/>
              <a:t>dialog</a:t>
            </a:r>
            <a:r>
              <a:rPr lang="de-DE" sz="1800"/>
              <a:t>s</a:t>
            </a:r>
            <a:endParaRPr sz="1800"/>
          </a:p>
          <a:p>
            <a:pPr indent="-330200" lvl="1" marL="914400" rtl="0" algn="l">
              <a:spcBef>
                <a:spcPts val="0"/>
              </a:spcBef>
              <a:spcAft>
                <a:spcPts val="0"/>
              </a:spcAft>
              <a:buSzPts val="1600"/>
              <a:buChar char="○"/>
            </a:pPr>
            <a:r>
              <a:rPr lang="de-DE" sz="1600"/>
              <a:t>Input</a:t>
            </a:r>
            <a:endParaRPr sz="1600"/>
          </a:p>
          <a:p>
            <a:pPr indent="-330200" lvl="2" marL="1371600" rtl="0" algn="l">
              <a:spcBef>
                <a:spcPts val="0"/>
              </a:spcBef>
              <a:spcAft>
                <a:spcPts val="0"/>
              </a:spcAft>
              <a:buSzPts val="1600"/>
              <a:buChar char="■"/>
            </a:pPr>
            <a:r>
              <a:rPr lang="de-DE" sz="1600"/>
              <a:t>Dialogue history</a:t>
            </a:r>
            <a:endParaRPr sz="1600"/>
          </a:p>
          <a:p>
            <a:pPr indent="-330200" lvl="2" marL="1371600" rtl="0" algn="l">
              <a:spcBef>
                <a:spcPts val="0"/>
              </a:spcBef>
              <a:spcAft>
                <a:spcPts val="0"/>
              </a:spcAft>
              <a:buSzPts val="1600"/>
              <a:buChar char="■"/>
            </a:pPr>
            <a:r>
              <a:rPr lang="de-DE" sz="1600"/>
              <a:t>Belief state</a:t>
            </a:r>
            <a:endParaRPr sz="1600"/>
          </a:p>
          <a:p>
            <a:pPr indent="-330200" lvl="2" marL="1371600" rtl="0" algn="l">
              <a:spcBef>
                <a:spcPts val="0"/>
              </a:spcBef>
              <a:spcAft>
                <a:spcPts val="0"/>
              </a:spcAft>
              <a:buSzPts val="1600"/>
              <a:buChar char="■"/>
            </a:pPr>
            <a:r>
              <a:rPr lang="de-DE" sz="1600"/>
              <a:t>Database/API results (state)</a:t>
            </a:r>
            <a:endParaRPr sz="1600"/>
          </a:p>
          <a:p>
            <a:pPr indent="0" lvl="0" marL="914400" rtl="0" algn="l">
              <a:spcBef>
                <a:spcPts val="400"/>
              </a:spcBef>
              <a:spcAft>
                <a:spcPts val="0"/>
              </a:spcAft>
              <a:buNone/>
            </a:pPr>
            <a:r>
              <a:t/>
            </a:r>
            <a:endParaRPr sz="1600"/>
          </a:p>
          <a:p>
            <a:pPr indent="-330200" lvl="1" marL="914400" rtl="0" algn="l">
              <a:spcBef>
                <a:spcPts val="360"/>
              </a:spcBef>
              <a:spcAft>
                <a:spcPts val="0"/>
              </a:spcAft>
              <a:buSzPts val="1600"/>
              <a:buChar char="○"/>
            </a:pPr>
            <a:r>
              <a:rPr lang="de-DE" sz="1600"/>
              <a:t>Output</a:t>
            </a:r>
            <a:endParaRPr sz="1600"/>
          </a:p>
          <a:p>
            <a:pPr indent="-330200" lvl="2" marL="1371600" rtl="0" algn="l">
              <a:spcBef>
                <a:spcPts val="0"/>
              </a:spcBef>
              <a:spcAft>
                <a:spcPts val="0"/>
              </a:spcAft>
              <a:buSzPts val="1600"/>
              <a:buChar char="■"/>
            </a:pPr>
            <a:r>
              <a:rPr lang="de-DE" sz="1600"/>
              <a:t>Response</a:t>
            </a:r>
            <a:endParaRPr sz="1600"/>
          </a:p>
          <a:p>
            <a:pPr indent="-330200" lvl="2" marL="1371600" rtl="0" algn="l">
              <a:spcBef>
                <a:spcPts val="0"/>
              </a:spcBef>
              <a:spcAft>
                <a:spcPts val="0"/>
              </a:spcAft>
              <a:buSzPts val="1600"/>
              <a:buChar char="■"/>
            </a:pPr>
            <a:r>
              <a:rPr lang="de-DE" sz="1600"/>
              <a:t>Belief state</a:t>
            </a:r>
            <a:endParaRPr sz="1600"/>
          </a:p>
          <a:p>
            <a:pPr indent="-330200" lvl="2" marL="1371600" rtl="0" algn="l">
              <a:spcBef>
                <a:spcPts val="0"/>
              </a:spcBef>
              <a:spcAft>
                <a:spcPts val="0"/>
              </a:spcAft>
              <a:buSzPts val="1600"/>
              <a:buChar char="■"/>
            </a:pPr>
            <a:r>
              <a:rPr lang="de-DE" sz="1600"/>
              <a:t>Database query</a:t>
            </a:r>
            <a:endParaRPr sz="1600"/>
          </a:p>
          <a:p>
            <a:pPr indent="-330200" lvl="2" marL="1371600" rtl="0" algn="l">
              <a:spcBef>
                <a:spcPts val="0"/>
              </a:spcBef>
              <a:spcAft>
                <a:spcPts val="0"/>
              </a:spcAft>
              <a:buSzPts val="1600"/>
              <a:buChar char="■"/>
            </a:pPr>
            <a:r>
              <a:rPr lang="de-DE" sz="1600"/>
              <a:t>API Service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and Output:</a:t>
            </a:r>
            <a:r>
              <a:rPr lang="de-DE"/>
              <a:t> Task Oriented </a:t>
            </a:r>
            <a:r>
              <a:rPr lang="de-DE"/>
              <a:t>Dialogue</a:t>
            </a:r>
            <a:r>
              <a:rPr lang="de-DE"/>
              <a:t> Systems</a:t>
            </a:r>
            <a:endParaRPr/>
          </a:p>
        </p:txBody>
      </p:sp>
      <p:pic>
        <p:nvPicPr>
          <p:cNvPr id="205" name="Google Shape;205;p19"/>
          <p:cNvPicPr preferRelativeResize="0"/>
          <p:nvPr/>
        </p:nvPicPr>
        <p:blipFill rotWithShape="1">
          <a:blip r:embed="rId3">
            <a:alphaModFix/>
          </a:blip>
          <a:srcRect b="0" l="0" r="0" t="0"/>
          <a:stretch/>
        </p:blipFill>
        <p:spPr>
          <a:xfrm>
            <a:off x="152400" y="2910950"/>
            <a:ext cx="8839148" cy="2028551"/>
          </a:xfrm>
          <a:prstGeom prst="rect">
            <a:avLst/>
          </a:prstGeom>
          <a:noFill/>
          <a:ln>
            <a:noFill/>
          </a:ln>
        </p:spPr>
      </p:pic>
      <p:sp>
        <p:nvSpPr>
          <p:cNvPr id="206" name="Google Shape;206;p19"/>
          <p:cNvSpPr txBox="1"/>
          <p:nvPr/>
        </p:nvSpPr>
        <p:spPr>
          <a:xfrm>
            <a:off x="384300" y="2029075"/>
            <a:ext cx="837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800">
                <a:latin typeface="Nunito"/>
                <a:ea typeface="Nunito"/>
                <a:cs typeface="Nunito"/>
                <a:sym typeface="Nunito"/>
              </a:rPr>
              <a:t>Each input/output is by itself a sequence of tokens</a:t>
            </a:r>
            <a:endParaRPr sz="1800">
              <a:latin typeface="Nunito"/>
              <a:ea typeface="Nunito"/>
              <a:cs typeface="Nunito"/>
              <a:sym typeface="Nunito"/>
            </a:endParaRPr>
          </a:p>
        </p:txBody>
      </p:sp>
      <p:sp>
        <p:nvSpPr>
          <p:cNvPr id="207" name="Google Shape;207;p19"/>
          <p:cNvSpPr txBox="1"/>
          <p:nvPr/>
        </p:nvSpPr>
        <p:spPr>
          <a:xfrm>
            <a:off x="7607850" y="6127100"/>
            <a:ext cx="12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solidFill>
                  <a:schemeClr val="dk1"/>
                </a:solidFill>
                <a:latin typeface="Nunito"/>
                <a:ea typeface="Nunito"/>
                <a:cs typeface="Nunito"/>
                <a:sym typeface="Nunito"/>
              </a:rPr>
              <a:t>[</a:t>
            </a:r>
            <a:r>
              <a:rPr lang="de-DE" sz="1000" u="sng">
                <a:solidFill>
                  <a:schemeClr val="hlink"/>
                </a:solidFill>
                <a:latin typeface="Nunito"/>
                <a:ea typeface="Nunito"/>
                <a:cs typeface="Nunito"/>
                <a:sym typeface="Nunito"/>
                <a:hlinkClick r:id="rId4"/>
              </a:rPr>
              <a:t>Peng et al., 2020</a:t>
            </a:r>
            <a:r>
              <a:rPr lang="de-DE" sz="1000">
                <a:solidFill>
                  <a:schemeClr val="dk1"/>
                </a:solidFill>
                <a:latin typeface="Nunito"/>
                <a:ea typeface="Nunito"/>
                <a:cs typeface="Nunito"/>
                <a:sym typeface="Nunito"/>
              </a:rPr>
              <a:t>] </a:t>
            </a:r>
            <a:endParaRPr/>
          </a:p>
        </p:txBody>
      </p:sp>
      <p:sp>
        <p:nvSpPr>
          <p:cNvPr id="208" name="Google Shape;208;p19"/>
          <p:cNvSpPr/>
          <p:nvPr/>
        </p:nvSpPr>
        <p:spPr>
          <a:xfrm>
            <a:off x="358775" y="3668575"/>
            <a:ext cx="12912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358775" y="3842125"/>
            <a:ext cx="826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840675" y="4326900"/>
            <a:ext cx="6411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384300" y="4493100"/>
            <a:ext cx="457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and Output: Task Oriented Dialogue Systems</a:t>
            </a:r>
            <a:endParaRPr/>
          </a:p>
        </p:txBody>
      </p:sp>
      <p:pic>
        <p:nvPicPr>
          <p:cNvPr id="218" name="Google Shape;218;p20"/>
          <p:cNvPicPr preferRelativeResize="0"/>
          <p:nvPr/>
        </p:nvPicPr>
        <p:blipFill rotWithShape="1">
          <a:blip r:embed="rId3">
            <a:alphaModFix/>
          </a:blip>
          <a:srcRect b="0" l="0" r="0" t="0"/>
          <a:stretch/>
        </p:blipFill>
        <p:spPr>
          <a:xfrm>
            <a:off x="152400" y="2910950"/>
            <a:ext cx="8839148" cy="2028551"/>
          </a:xfrm>
          <a:prstGeom prst="rect">
            <a:avLst/>
          </a:prstGeom>
          <a:noFill/>
          <a:ln>
            <a:noFill/>
          </a:ln>
        </p:spPr>
      </p:pic>
      <p:sp>
        <p:nvSpPr>
          <p:cNvPr id="219" name="Google Shape;219;p20"/>
          <p:cNvSpPr txBox="1"/>
          <p:nvPr/>
        </p:nvSpPr>
        <p:spPr>
          <a:xfrm>
            <a:off x="384300" y="2029075"/>
            <a:ext cx="837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800">
                <a:latin typeface="Nunito"/>
                <a:ea typeface="Nunito"/>
                <a:cs typeface="Nunito"/>
                <a:sym typeface="Nunito"/>
              </a:rPr>
              <a:t>Each input/output is by itself a sequence of tokens</a:t>
            </a:r>
            <a:endParaRPr sz="1800">
              <a:latin typeface="Nunito"/>
              <a:ea typeface="Nunito"/>
              <a:cs typeface="Nunito"/>
              <a:sym typeface="Nunito"/>
            </a:endParaRPr>
          </a:p>
        </p:txBody>
      </p:sp>
      <p:sp>
        <p:nvSpPr>
          <p:cNvPr id="220" name="Google Shape;220;p20"/>
          <p:cNvSpPr txBox="1"/>
          <p:nvPr/>
        </p:nvSpPr>
        <p:spPr>
          <a:xfrm>
            <a:off x="7607850" y="6127100"/>
            <a:ext cx="12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solidFill>
                  <a:schemeClr val="dk1"/>
                </a:solidFill>
                <a:latin typeface="Nunito"/>
                <a:ea typeface="Nunito"/>
                <a:cs typeface="Nunito"/>
                <a:sym typeface="Nunito"/>
              </a:rPr>
              <a:t>[</a:t>
            </a:r>
            <a:r>
              <a:rPr lang="de-DE" sz="1000" u="sng">
                <a:solidFill>
                  <a:schemeClr val="hlink"/>
                </a:solidFill>
                <a:latin typeface="Nunito"/>
                <a:ea typeface="Nunito"/>
                <a:cs typeface="Nunito"/>
                <a:sym typeface="Nunito"/>
                <a:hlinkClick r:id="rId4"/>
              </a:rPr>
              <a:t>Peng et al., 2020</a:t>
            </a:r>
            <a:r>
              <a:rPr lang="de-DE" sz="1000">
                <a:solidFill>
                  <a:schemeClr val="dk1"/>
                </a:solidFill>
                <a:latin typeface="Nunito"/>
                <a:ea typeface="Nunito"/>
                <a:cs typeface="Nunito"/>
                <a:sym typeface="Nunito"/>
              </a:rPr>
              <a:t>] </a:t>
            </a:r>
            <a:endParaRPr/>
          </a:p>
        </p:txBody>
      </p:sp>
      <p:sp>
        <p:nvSpPr>
          <p:cNvPr id="221" name="Google Shape;221;p20"/>
          <p:cNvSpPr/>
          <p:nvPr/>
        </p:nvSpPr>
        <p:spPr>
          <a:xfrm>
            <a:off x="358775" y="3668575"/>
            <a:ext cx="12912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358775" y="3842125"/>
            <a:ext cx="826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1840675" y="4326900"/>
            <a:ext cx="6411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384300" y="4493100"/>
            <a:ext cx="457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4711400" y="2837475"/>
            <a:ext cx="4280100" cy="2102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2459575" y="5207200"/>
            <a:ext cx="457800" cy="46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sz="2000">
                <a:latin typeface="Comfortaa"/>
                <a:ea typeface="Comfortaa"/>
                <a:cs typeface="Comfortaa"/>
                <a:sym typeface="Comfortaa"/>
              </a:rPr>
              <a:t>1</a:t>
            </a:r>
            <a:endParaRPr sz="20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and Output: Task Oriented Dialogue Systems</a:t>
            </a:r>
            <a:endParaRPr/>
          </a:p>
        </p:txBody>
      </p:sp>
      <p:pic>
        <p:nvPicPr>
          <p:cNvPr id="233" name="Google Shape;233;p21"/>
          <p:cNvPicPr preferRelativeResize="0"/>
          <p:nvPr/>
        </p:nvPicPr>
        <p:blipFill rotWithShape="1">
          <a:blip r:embed="rId3">
            <a:alphaModFix/>
          </a:blip>
          <a:srcRect b="0" l="0" r="0" t="0"/>
          <a:stretch/>
        </p:blipFill>
        <p:spPr>
          <a:xfrm>
            <a:off x="152400" y="2910950"/>
            <a:ext cx="8839148" cy="2028551"/>
          </a:xfrm>
          <a:prstGeom prst="rect">
            <a:avLst/>
          </a:prstGeom>
          <a:noFill/>
          <a:ln>
            <a:noFill/>
          </a:ln>
        </p:spPr>
      </p:pic>
      <p:sp>
        <p:nvSpPr>
          <p:cNvPr id="234" name="Google Shape;234;p21"/>
          <p:cNvSpPr txBox="1"/>
          <p:nvPr/>
        </p:nvSpPr>
        <p:spPr>
          <a:xfrm>
            <a:off x="384300" y="2029075"/>
            <a:ext cx="837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800">
                <a:latin typeface="Nunito"/>
                <a:ea typeface="Nunito"/>
                <a:cs typeface="Nunito"/>
                <a:sym typeface="Nunito"/>
              </a:rPr>
              <a:t>Each input/output is by itself a sequence of tokens</a:t>
            </a:r>
            <a:endParaRPr sz="1800">
              <a:latin typeface="Nunito"/>
              <a:ea typeface="Nunito"/>
              <a:cs typeface="Nunito"/>
              <a:sym typeface="Nunito"/>
            </a:endParaRPr>
          </a:p>
        </p:txBody>
      </p:sp>
      <p:sp>
        <p:nvSpPr>
          <p:cNvPr id="235" name="Google Shape;235;p21"/>
          <p:cNvSpPr txBox="1"/>
          <p:nvPr/>
        </p:nvSpPr>
        <p:spPr>
          <a:xfrm>
            <a:off x="7607850" y="6127100"/>
            <a:ext cx="12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solidFill>
                  <a:schemeClr val="dk1"/>
                </a:solidFill>
                <a:latin typeface="Nunito"/>
                <a:ea typeface="Nunito"/>
                <a:cs typeface="Nunito"/>
                <a:sym typeface="Nunito"/>
              </a:rPr>
              <a:t>[</a:t>
            </a:r>
            <a:r>
              <a:rPr lang="de-DE" sz="1000" u="sng">
                <a:solidFill>
                  <a:schemeClr val="hlink"/>
                </a:solidFill>
                <a:latin typeface="Nunito"/>
                <a:ea typeface="Nunito"/>
                <a:cs typeface="Nunito"/>
                <a:sym typeface="Nunito"/>
                <a:hlinkClick r:id="rId4"/>
              </a:rPr>
              <a:t>Peng et al., 2020</a:t>
            </a:r>
            <a:r>
              <a:rPr lang="de-DE" sz="1000">
                <a:solidFill>
                  <a:schemeClr val="dk1"/>
                </a:solidFill>
                <a:latin typeface="Nunito"/>
                <a:ea typeface="Nunito"/>
                <a:cs typeface="Nunito"/>
                <a:sym typeface="Nunito"/>
              </a:rPr>
              <a:t>] </a:t>
            </a:r>
            <a:endParaRPr/>
          </a:p>
        </p:txBody>
      </p:sp>
      <p:sp>
        <p:nvSpPr>
          <p:cNvPr id="236" name="Google Shape;236;p21"/>
          <p:cNvSpPr/>
          <p:nvPr/>
        </p:nvSpPr>
        <p:spPr>
          <a:xfrm>
            <a:off x="358775" y="3668575"/>
            <a:ext cx="12912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358775" y="3842125"/>
            <a:ext cx="826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1840675" y="4326900"/>
            <a:ext cx="6411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384300" y="4493100"/>
            <a:ext cx="457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2459575" y="5207200"/>
            <a:ext cx="457800" cy="46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sz="2000">
                <a:latin typeface="Comfortaa"/>
                <a:ea typeface="Comfortaa"/>
                <a:cs typeface="Comfortaa"/>
                <a:sym typeface="Comfortaa"/>
              </a:rPr>
              <a:t>1</a:t>
            </a:r>
            <a:endParaRPr sz="2000">
              <a:latin typeface="Comfortaa"/>
              <a:ea typeface="Comfortaa"/>
              <a:cs typeface="Comfortaa"/>
              <a:sym typeface="Comfortaa"/>
            </a:endParaRPr>
          </a:p>
        </p:txBody>
      </p:sp>
      <p:sp>
        <p:nvSpPr>
          <p:cNvPr id="241" name="Google Shape;241;p21"/>
          <p:cNvSpPr/>
          <p:nvPr/>
        </p:nvSpPr>
        <p:spPr>
          <a:xfrm>
            <a:off x="6425900" y="2837475"/>
            <a:ext cx="2565900" cy="2102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152400" y="2874175"/>
            <a:ext cx="2482200" cy="2102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txBox="1"/>
          <p:nvPr/>
        </p:nvSpPr>
        <p:spPr>
          <a:xfrm>
            <a:off x="4676500" y="4939575"/>
            <a:ext cx="1870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560"/>
              </a:spcBef>
              <a:spcAft>
                <a:spcPts val="0"/>
              </a:spcAft>
              <a:buClr>
                <a:schemeClr val="dk1"/>
              </a:buClr>
              <a:buSzPts val="1600"/>
              <a:buFont typeface="Nunito"/>
              <a:buChar char="●"/>
            </a:pPr>
            <a:r>
              <a:rPr lang="de-DE" sz="1600">
                <a:solidFill>
                  <a:schemeClr val="dk1"/>
                </a:solidFill>
                <a:latin typeface="Nunito"/>
                <a:ea typeface="Nunito"/>
                <a:cs typeface="Nunito"/>
                <a:sym typeface="Nunito"/>
              </a:rPr>
              <a:t>0 match</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de-DE" sz="1600">
                <a:solidFill>
                  <a:schemeClr val="dk1"/>
                </a:solidFill>
                <a:latin typeface="Nunito"/>
                <a:ea typeface="Nunito"/>
                <a:cs typeface="Nunito"/>
                <a:sym typeface="Nunito"/>
              </a:rPr>
              <a:t>&gt;1 match</a:t>
            </a:r>
            <a:endParaRPr sz="1600">
              <a:solidFill>
                <a:schemeClr val="dk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and Output: Task Oriented Dialogue Systems</a:t>
            </a:r>
            <a:endParaRPr/>
          </a:p>
        </p:txBody>
      </p:sp>
      <p:pic>
        <p:nvPicPr>
          <p:cNvPr id="250" name="Google Shape;250;p22"/>
          <p:cNvPicPr preferRelativeResize="0"/>
          <p:nvPr/>
        </p:nvPicPr>
        <p:blipFill rotWithShape="1">
          <a:blip r:embed="rId3">
            <a:alphaModFix/>
          </a:blip>
          <a:srcRect b="0" l="0" r="0" t="0"/>
          <a:stretch/>
        </p:blipFill>
        <p:spPr>
          <a:xfrm>
            <a:off x="152400" y="2910950"/>
            <a:ext cx="8839148" cy="2028551"/>
          </a:xfrm>
          <a:prstGeom prst="rect">
            <a:avLst/>
          </a:prstGeom>
          <a:noFill/>
          <a:ln>
            <a:noFill/>
          </a:ln>
        </p:spPr>
      </p:pic>
      <p:sp>
        <p:nvSpPr>
          <p:cNvPr id="251" name="Google Shape;251;p22"/>
          <p:cNvSpPr txBox="1"/>
          <p:nvPr/>
        </p:nvSpPr>
        <p:spPr>
          <a:xfrm>
            <a:off x="384300" y="2029075"/>
            <a:ext cx="837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800">
                <a:latin typeface="Nunito"/>
                <a:ea typeface="Nunito"/>
                <a:cs typeface="Nunito"/>
                <a:sym typeface="Nunito"/>
              </a:rPr>
              <a:t>Each input/output is by itself a sequence of tokens</a:t>
            </a:r>
            <a:endParaRPr sz="1800">
              <a:latin typeface="Nunito"/>
              <a:ea typeface="Nunito"/>
              <a:cs typeface="Nunito"/>
              <a:sym typeface="Nunito"/>
            </a:endParaRPr>
          </a:p>
        </p:txBody>
      </p:sp>
      <p:sp>
        <p:nvSpPr>
          <p:cNvPr id="252" name="Google Shape;252;p22"/>
          <p:cNvSpPr txBox="1"/>
          <p:nvPr/>
        </p:nvSpPr>
        <p:spPr>
          <a:xfrm>
            <a:off x="7607850" y="6127100"/>
            <a:ext cx="12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solidFill>
                  <a:schemeClr val="dk1"/>
                </a:solidFill>
                <a:latin typeface="Nunito"/>
                <a:ea typeface="Nunito"/>
                <a:cs typeface="Nunito"/>
                <a:sym typeface="Nunito"/>
              </a:rPr>
              <a:t>[</a:t>
            </a:r>
            <a:r>
              <a:rPr lang="de-DE" sz="1000" u="sng">
                <a:solidFill>
                  <a:schemeClr val="hlink"/>
                </a:solidFill>
                <a:latin typeface="Nunito"/>
                <a:ea typeface="Nunito"/>
                <a:cs typeface="Nunito"/>
                <a:sym typeface="Nunito"/>
                <a:hlinkClick r:id="rId4"/>
              </a:rPr>
              <a:t>Peng et al., 2020</a:t>
            </a:r>
            <a:r>
              <a:rPr lang="de-DE" sz="1000">
                <a:solidFill>
                  <a:schemeClr val="dk1"/>
                </a:solidFill>
                <a:latin typeface="Nunito"/>
                <a:ea typeface="Nunito"/>
                <a:cs typeface="Nunito"/>
                <a:sym typeface="Nunito"/>
              </a:rPr>
              <a:t>] </a:t>
            </a:r>
            <a:endParaRPr/>
          </a:p>
        </p:txBody>
      </p:sp>
      <p:sp>
        <p:nvSpPr>
          <p:cNvPr id="253" name="Google Shape;253;p22"/>
          <p:cNvSpPr/>
          <p:nvPr/>
        </p:nvSpPr>
        <p:spPr>
          <a:xfrm>
            <a:off x="358775" y="3668575"/>
            <a:ext cx="12912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58775" y="3842125"/>
            <a:ext cx="826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1840675" y="4326900"/>
            <a:ext cx="6411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384300" y="4493100"/>
            <a:ext cx="457800" cy="166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459575" y="5207200"/>
            <a:ext cx="457800" cy="46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sz="2000">
                <a:latin typeface="Comfortaa"/>
                <a:ea typeface="Comfortaa"/>
                <a:cs typeface="Comfortaa"/>
                <a:sym typeface="Comfortaa"/>
              </a:rPr>
              <a:t>1</a:t>
            </a:r>
            <a:endParaRPr sz="2000">
              <a:latin typeface="Comfortaa"/>
              <a:ea typeface="Comfortaa"/>
              <a:cs typeface="Comfortaa"/>
              <a:sym typeface="Comfortaa"/>
            </a:endParaRPr>
          </a:p>
        </p:txBody>
      </p:sp>
      <p:sp>
        <p:nvSpPr>
          <p:cNvPr id="258" name="Google Shape;258;p22"/>
          <p:cNvSpPr/>
          <p:nvPr/>
        </p:nvSpPr>
        <p:spPr>
          <a:xfrm>
            <a:off x="6187850" y="5207200"/>
            <a:ext cx="457800" cy="46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sz="2000">
                <a:latin typeface="Comfortaa"/>
                <a:ea typeface="Comfortaa"/>
                <a:cs typeface="Comfortaa"/>
                <a:sym typeface="Comfortaa"/>
              </a:rPr>
              <a:t>2</a:t>
            </a:r>
            <a:endParaRPr sz="2000">
              <a:latin typeface="Comfortaa"/>
              <a:ea typeface="Comfortaa"/>
              <a:cs typeface="Comfortaa"/>
              <a:sym typeface="Comfortaa"/>
            </a:endParaRPr>
          </a:p>
        </p:txBody>
      </p:sp>
      <p:sp>
        <p:nvSpPr>
          <p:cNvPr id="259" name="Google Shape;259;p22"/>
          <p:cNvSpPr txBox="1"/>
          <p:nvPr/>
        </p:nvSpPr>
        <p:spPr>
          <a:xfrm>
            <a:off x="5555150" y="5802775"/>
            <a:ext cx="221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800">
                <a:solidFill>
                  <a:schemeClr val="dk1"/>
                </a:solidFill>
                <a:latin typeface="Nunito"/>
                <a:ea typeface="Nunito"/>
                <a:cs typeface="Nunito"/>
                <a:sym typeface="Nunito"/>
              </a:rPr>
              <a:t>2.1 system action</a:t>
            </a:r>
            <a:endParaRPr/>
          </a:p>
        </p:txBody>
      </p:sp>
      <p:sp>
        <p:nvSpPr>
          <p:cNvPr id="260" name="Google Shape;260;p22"/>
          <p:cNvSpPr/>
          <p:nvPr/>
        </p:nvSpPr>
        <p:spPr>
          <a:xfrm>
            <a:off x="152400" y="2874175"/>
            <a:ext cx="2454300" cy="2102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pSp>
        <p:nvGrpSpPr>
          <p:cNvPr id="266" name="Google Shape;266;p23"/>
          <p:cNvGrpSpPr/>
          <p:nvPr/>
        </p:nvGrpSpPr>
        <p:grpSpPr>
          <a:xfrm>
            <a:off x="650388" y="1760125"/>
            <a:ext cx="7843200" cy="595800"/>
            <a:chOff x="650388" y="1760125"/>
            <a:chExt cx="7843200" cy="595800"/>
          </a:xfrm>
        </p:grpSpPr>
        <p:sp>
          <p:nvSpPr>
            <p:cNvPr id="267" name="Google Shape;267;p23"/>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268" name="Google Shape;268;p23"/>
            <p:cNvCxnSpPr>
              <a:stCxn id="267" idx="3"/>
              <a:endCxn id="269"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23"/>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271" name="Google Shape;271;p23"/>
            <p:cNvCxnSpPr>
              <a:stCxn id="270" idx="3"/>
              <a:endCxn id="267"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23"/>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272" name="Google Shape;272;p23"/>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Encoder-Decoder</a:t>
            </a:r>
            <a:endParaRPr/>
          </a:p>
        </p:txBody>
      </p:sp>
      <p:sp>
        <p:nvSpPr>
          <p:cNvPr id="273" name="Google Shape;273;p23"/>
          <p:cNvSpPr/>
          <p:nvPr/>
        </p:nvSpPr>
        <p:spPr>
          <a:xfrm>
            <a:off x="6359450" y="1690675"/>
            <a:ext cx="18192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50400" y="1750225"/>
            <a:ext cx="18192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txBox="1"/>
          <p:nvPr/>
        </p:nvSpPr>
        <p:spPr>
          <a:xfrm>
            <a:off x="7537075" y="6070075"/>
            <a:ext cx="10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[Su et al., 2021]</a:t>
            </a:r>
            <a:r>
              <a:rPr lang="de-DE" sz="1000"/>
              <a:t> </a:t>
            </a:r>
            <a:endParaRPr sz="1000"/>
          </a:p>
        </p:txBody>
      </p:sp>
      <p:pic>
        <p:nvPicPr>
          <p:cNvPr id="276" name="Google Shape;276;p23"/>
          <p:cNvPicPr preferRelativeResize="0"/>
          <p:nvPr/>
        </p:nvPicPr>
        <p:blipFill>
          <a:blip r:embed="rId4">
            <a:alphaModFix/>
          </a:blip>
          <a:stretch>
            <a:fillRect/>
          </a:stretch>
        </p:blipFill>
        <p:spPr>
          <a:xfrm>
            <a:off x="977438" y="2695125"/>
            <a:ext cx="2786225" cy="2786225"/>
          </a:xfrm>
          <a:prstGeom prst="rect">
            <a:avLst/>
          </a:prstGeom>
          <a:noFill/>
          <a:ln>
            <a:noFill/>
          </a:ln>
        </p:spPr>
      </p:pic>
      <p:sp>
        <p:nvSpPr>
          <p:cNvPr id="277" name="Google Shape;277;p23"/>
          <p:cNvSpPr txBox="1"/>
          <p:nvPr/>
        </p:nvSpPr>
        <p:spPr>
          <a:xfrm>
            <a:off x="1060800" y="5607175"/>
            <a:ext cx="302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Autoregressive Generation [AG]</a:t>
            </a:r>
            <a:endParaRPr sz="1500">
              <a:latin typeface="Nunito"/>
              <a:ea typeface="Nunito"/>
              <a:cs typeface="Nunito"/>
              <a:sym typeface="Nunito"/>
            </a:endParaRPr>
          </a:p>
        </p:txBody>
      </p:sp>
      <p:sp>
        <p:nvSpPr>
          <p:cNvPr id="278" name="Google Shape;278;p23"/>
          <p:cNvSpPr txBox="1"/>
          <p:nvPr/>
        </p:nvSpPr>
        <p:spPr>
          <a:xfrm>
            <a:off x="4686475" y="2942175"/>
            <a:ext cx="39405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Issue with AG</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de-DE" sz="1500">
                <a:latin typeface="Nunito"/>
                <a:ea typeface="Nunito"/>
                <a:cs typeface="Nunito"/>
                <a:sym typeface="Nunito"/>
              </a:rPr>
              <a:t>Error accumulation</a:t>
            </a:r>
            <a:endParaRPr sz="1500">
              <a:latin typeface="Nunito"/>
              <a:ea typeface="Nunito"/>
              <a:cs typeface="Nunito"/>
              <a:sym typeface="Nunito"/>
            </a:endParaRPr>
          </a:p>
          <a:p>
            <a:pPr indent="-323850" lvl="1" marL="914400" rtl="0" algn="l">
              <a:spcBef>
                <a:spcPts val="0"/>
              </a:spcBef>
              <a:spcAft>
                <a:spcPts val="0"/>
              </a:spcAft>
              <a:buSzPts val="1500"/>
              <a:buFont typeface="Nunito"/>
              <a:buChar char="○"/>
            </a:pPr>
            <a:r>
              <a:rPr lang="de-DE" sz="1500">
                <a:latin typeface="Nunito"/>
                <a:ea typeface="Nunito"/>
                <a:cs typeface="Nunito"/>
                <a:sym typeface="Nunito"/>
              </a:rPr>
              <a:t>worse generation at one step → even worse at following steps</a:t>
            </a:r>
            <a:endParaRPr sz="15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Encoder-Decoder</a:t>
            </a:r>
            <a:endParaRPr/>
          </a:p>
        </p:txBody>
      </p:sp>
      <p:sp>
        <p:nvSpPr>
          <p:cNvPr id="285" name="Google Shape;285;p24"/>
          <p:cNvSpPr txBox="1"/>
          <p:nvPr/>
        </p:nvSpPr>
        <p:spPr>
          <a:xfrm>
            <a:off x="7537075" y="6070075"/>
            <a:ext cx="10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[Su et al., 2021]</a:t>
            </a:r>
            <a:r>
              <a:rPr lang="de-DE" sz="1000"/>
              <a:t> </a:t>
            </a:r>
            <a:endParaRPr sz="1000"/>
          </a:p>
        </p:txBody>
      </p:sp>
      <p:sp>
        <p:nvSpPr>
          <p:cNvPr id="286" name="Google Shape;286;p24"/>
          <p:cNvSpPr txBox="1"/>
          <p:nvPr/>
        </p:nvSpPr>
        <p:spPr>
          <a:xfrm>
            <a:off x="4655513" y="5607175"/>
            <a:ext cx="3940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Non-Autoregressive Generation [NAG]</a:t>
            </a:r>
            <a:endParaRPr sz="1500">
              <a:latin typeface="Nunito"/>
              <a:ea typeface="Nunito"/>
              <a:cs typeface="Nunito"/>
              <a:sym typeface="Nunito"/>
            </a:endParaRPr>
          </a:p>
        </p:txBody>
      </p:sp>
      <p:pic>
        <p:nvPicPr>
          <p:cNvPr id="287" name="Google Shape;287;p24"/>
          <p:cNvPicPr preferRelativeResize="0"/>
          <p:nvPr/>
        </p:nvPicPr>
        <p:blipFill>
          <a:blip r:embed="rId4">
            <a:alphaModFix/>
          </a:blip>
          <a:stretch>
            <a:fillRect/>
          </a:stretch>
        </p:blipFill>
        <p:spPr>
          <a:xfrm>
            <a:off x="5271549" y="2720062"/>
            <a:ext cx="2708424" cy="2736351"/>
          </a:xfrm>
          <a:prstGeom prst="rect">
            <a:avLst/>
          </a:prstGeom>
          <a:noFill/>
          <a:ln>
            <a:noFill/>
          </a:ln>
        </p:spPr>
      </p:pic>
      <p:sp>
        <p:nvSpPr>
          <p:cNvPr id="288" name="Google Shape;288;p24"/>
          <p:cNvSpPr txBox="1"/>
          <p:nvPr/>
        </p:nvSpPr>
        <p:spPr>
          <a:xfrm>
            <a:off x="279650" y="2788900"/>
            <a:ext cx="3940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Issues with NAG</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de-DE" sz="1500">
                <a:solidFill>
                  <a:schemeClr val="dk1"/>
                </a:solidFill>
                <a:latin typeface="Nunito"/>
                <a:ea typeface="Nunito"/>
                <a:cs typeface="Nunito"/>
                <a:sym typeface="Nunito"/>
              </a:rPr>
              <a:t>Need to know target sequence length to generate all words in parallel</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lang="de-DE" sz="1500">
                <a:latin typeface="Nunito"/>
                <a:ea typeface="Nunito"/>
                <a:cs typeface="Nunito"/>
                <a:sym typeface="Nunito"/>
              </a:rPr>
              <a:t>Token repetition: conditional independence</a:t>
            </a:r>
            <a:br>
              <a:rPr lang="de-DE" sz="1500">
                <a:latin typeface="Nunito"/>
                <a:ea typeface="Nunito"/>
                <a:cs typeface="Nunito"/>
                <a:sym typeface="Nunito"/>
              </a:rPr>
            </a:br>
            <a:r>
              <a:rPr lang="de-DE" sz="1500">
                <a:latin typeface="Nunito"/>
                <a:ea typeface="Nunito"/>
                <a:cs typeface="Nunito"/>
                <a:sym typeface="Nunito"/>
              </a:rPr>
              <a:t>→ repeat high probability tokens</a:t>
            </a:r>
            <a:endParaRPr sz="1500">
              <a:latin typeface="Nunito"/>
              <a:ea typeface="Nunito"/>
              <a:cs typeface="Nunito"/>
              <a:sym typeface="Nunito"/>
            </a:endParaRPr>
          </a:p>
        </p:txBody>
      </p:sp>
      <p:grpSp>
        <p:nvGrpSpPr>
          <p:cNvPr id="289" name="Google Shape;289;p24"/>
          <p:cNvGrpSpPr/>
          <p:nvPr/>
        </p:nvGrpSpPr>
        <p:grpSpPr>
          <a:xfrm>
            <a:off x="650388" y="1760125"/>
            <a:ext cx="7843200" cy="595800"/>
            <a:chOff x="650388" y="1760125"/>
            <a:chExt cx="7843200" cy="595800"/>
          </a:xfrm>
        </p:grpSpPr>
        <p:sp>
          <p:nvSpPr>
            <p:cNvPr id="290" name="Google Shape;290;p24"/>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291" name="Google Shape;291;p24"/>
            <p:cNvCxnSpPr>
              <a:stCxn id="290" idx="3"/>
              <a:endCxn id="292"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24"/>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294" name="Google Shape;294;p24"/>
            <p:cNvCxnSpPr>
              <a:stCxn id="293" idx="3"/>
              <a:endCxn id="290"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24"/>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295" name="Google Shape;295;p24"/>
          <p:cNvSpPr/>
          <p:nvPr/>
        </p:nvSpPr>
        <p:spPr>
          <a:xfrm>
            <a:off x="6359450" y="1690675"/>
            <a:ext cx="18192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650400" y="1750225"/>
            <a:ext cx="18192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Encoder-Decoder</a:t>
            </a:r>
            <a:endParaRPr/>
          </a:p>
        </p:txBody>
      </p:sp>
      <p:sp>
        <p:nvSpPr>
          <p:cNvPr id="303" name="Google Shape;303;p25"/>
          <p:cNvSpPr txBox="1"/>
          <p:nvPr/>
        </p:nvSpPr>
        <p:spPr>
          <a:xfrm>
            <a:off x="1060800" y="5607175"/>
            <a:ext cx="302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Autoregressive Generation [AG]</a:t>
            </a:r>
            <a:endParaRPr sz="1500">
              <a:latin typeface="Nunito"/>
              <a:ea typeface="Nunito"/>
              <a:cs typeface="Nunito"/>
              <a:sym typeface="Nunito"/>
            </a:endParaRPr>
          </a:p>
        </p:txBody>
      </p:sp>
      <p:sp>
        <p:nvSpPr>
          <p:cNvPr id="304" name="Google Shape;304;p25"/>
          <p:cNvSpPr txBox="1"/>
          <p:nvPr/>
        </p:nvSpPr>
        <p:spPr>
          <a:xfrm>
            <a:off x="4655513" y="5607175"/>
            <a:ext cx="3940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Non-Autoregressive Generation [NAG]</a:t>
            </a:r>
            <a:endParaRPr sz="1500">
              <a:latin typeface="Nunito"/>
              <a:ea typeface="Nunito"/>
              <a:cs typeface="Nunito"/>
              <a:sym typeface="Nunito"/>
            </a:endParaRPr>
          </a:p>
        </p:txBody>
      </p:sp>
      <p:pic>
        <p:nvPicPr>
          <p:cNvPr id="305" name="Google Shape;305;p25"/>
          <p:cNvPicPr preferRelativeResize="0"/>
          <p:nvPr/>
        </p:nvPicPr>
        <p:blipFill>
          <a:blip r:embed="rId3">
            <a:alphaModFix/>
          </a:blip>
          <a:stretch>
            <a:fillRect/>
          </a:stretch>
        </p:blipFill>
        <p:spPr>
          <a:xfrm>
            <a:off x="977438" y="2695125"/>
            <a:ext cx="2786225" cy="2786225"/>
          </a:xfrm>
          <a:prstGeom prst="rect">
            <a:avLst/>
          </a:prstGeom>
          <a:noFill/>
          <a:ln>
            <a:noFill/>
          </a:ln>
        </p:spPr>
      </p:pic>
      <p:pic>
        <p:nvPicPr>
          <p:cNvPr id="306" name="Google Shape;306;p25"/>
          <p:cNvPicPr preferRelativeResize="0"/>
          <p:nvPr/>
        </p:nvPicPr>
        <p:blipFill>
          <a:blip r:embed="rId4">
            <a:alphaModFix/>
          </a:blip>
          <a:stretch>
            <a:fillRect/>
          </a:stretch>
        </p:blipFill>
        <p:spPr>
          <a:xfrm>
            <a:off x="5271549" y="2720062"/>
            <a:ext cx="2708424" cy="2736351"/>
          </a:xfrm>
          <a:prstGeom prst="rect">
            <a:avLst/>
          </a:prstGeom>
          <a:noFill/>
          <a:ln>
            <a:noFill/>
          </a:ln>
        </p:spPr>
      </p:pic>
      <p:sp>
        <p:nvSpPr>
          <p:cNvPr id="307" name="Google Shape;307;p25"/>
          <p:cNvSpPr txBox="1"/>
          <p:nvPr/>
        </p:nvSpPr>
        <p:spPr>
          <a:xfrm>
            <a:off x="7537075" y="6070075"/>
            <a:ext cx="10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5"/>
              </a:rPr>
              <a:t>[Su et al., 2021]</a:t>
            </a:r>
            <a:r>
              <a:rPr lang="de-DE" sz="1000"/>
              <a:t> </a:t>
            </a:r>
            <a:endParaRPr sz="1000"/>
          </a:p>
        </p:txBody>
      </p:sp>
      <p:sp>
        <p:nvSpPr>
          <p:cNvPr id="308" name="Google Shape;308;p25"/>
          <p:cNvSpPr/>
          <p:nvPr/>
        </p:nvSpPr>
        <p:spPr>
          <a:xfrm>
            <a:off x="4494300" y="2720050"/>
            <a:ext cx="3843900" cy="3302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5"/>
          <p:cNvGrpSpPr/>
          <p:nvPr/>
        </p:nvGrpSpPr>
        <p:grpSpPr>
          <a:xfrm>
            <a:off x="650388" y="1760125"/>
            <a:ext cx="7843200" cy="595800"/>
            <a:chOff x="650388" y="1760125"/>
            <a:chExt cx="7843200" cy="595800"/>
          </a:xfrm>
        </p:grpSpPr>
        <p:sp>
          <p:nvSpPr>
            <p:cNvPr id="310" name="Google Shape;310;p25"/>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311" name="Google Shape;311;p25"/>
            <p:cNvCxnSpPr>
              <a:stCxn id="310" idx="3"/>
              <a:endCxn id="312"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25"/>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314" name="Google Shape;314;p25"/>
            <p:cNvCxnSpPr>
              <a:stCxn id="313" idx="3"/>
              <a:endCxn id="310"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5"/>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315" name="Google Shape;315;p25"/>
          <p:cNvSpPr/>
          <p:nvPr/>
        </p:nvSpPr>
        <p:spPr>
          <a:xfrm>
            <a:off x="6359450" y="1690675"/>
            <a:ext cx="18192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650400" y="1750225"/>
            <a:ext cx="18192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txBox="1"/>
          <p:nvPr/>
        </p:nvSpPr>
        <p:spPr>
          <a:xfrm>
            <a:off x="7537075" y="6070075"/>
            <a:ext cx="10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6"/>
              </a:rPr>
              <a:t>[Su et al., 2021]</a:t>
            </a:r>
            <a:r>
              <a:rPr lang="de-DE" sz="1000"/>
              <a:t>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a:t>
            </a:r>
            <a:endParaRPr/>
          </a:p>
        </p:txBody>
      </p:sp>
      <p:pic>
        <p:nvPicPr>
          <p:cNvPr id="324" name="Google Shape;324;p26"/>
          <p:cNvPicPr preferRelativeResize="0"/>
          <p:nvPr/>
        </p:nvPicPr>
        <p:blipFill>
          <a:blip r:embed="rId3">
            <a:alphaModFix/>
          </a:blip>
          <a:stretch>
            <a:fillRect/>
          </a:stretch>
        </p:blipFill>
        <p:spPr>
          <a:xfrm>
            <a:off x="821925" y="2788900"/>
            <a:ext cx="2786225" cy="2786225"/>
          </a:xfrm>
          <a:prstGeom prst="rect">
            <a:avLst/>
          </a:prstGeom>
          <a:noFill/>
          <a:ln>
            <a:noFill/>
          </a:ln>
        </p:spPr>
      </p:pic>
      <p:grpSp>
        <p:nvGrpSpPr>
          <p:cNvPr id="325" name="Google Shape;325;p26"/>
          <p:cNvGrpSpPr/>
          <p:nvPr/>
        </p:nvGrpSpPr>
        <p:grpSpPr>
          <a:xfrm>
            <a:off x="650388" y="1760125"/>
            <a:ext cx="7843200" cy="595800"/>
            <a:chOff x="650388" y="1760125"/>
            <a:chExt cx="7843200" cy="595800"/>
          </a:xfrm>
        </p:grpSpPr>
        <p:sp>
          <p:nvSpPr>
            <p:cNvPr id="326" name="Google Shape;326;p26"/>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327" name="Google Shape;327;p26"/>
            <p:cNvCxnSpPr>
              <a:stCxn id="326" idx="3"/>
              <a:endCxn id="328"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26"/>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330" name="Google Shape;330;p26"/>
            <p:cNvCxnSpPr>
              <a:stCxn id="329" idx="3"/>
              <a:endCxn id="326"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26"/>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331" name="Google Shape;331;p26"/>
          <p:cNvSpPr/>
          <p:nvPr/>
        </p:nvSpPr>
        <p:spPr>
          <a:xfrm>
            <a:off x="650400" y="1690675"/>
            <a:ext cx="5620500" cy="734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txBox="1"/>
          <p:nvPr>
            <p:ph idx="4294967295" type="body"/>
          </p:nvPr>
        </p:nvSpPr>
        <p:spPr>
          <a:xfrm>
            <a:off x="4409500" y="2788900"/>
            <a:ext cx="4494600" cy="3548400"/>
          </a:xfrm>
          <a:prstGeom prst="rect">
            <a:avLst/>
          </a:prstGeom>
        </p:spPr>
        <p:txBody>
          <a:bodyPr anchorCtr="0" anchor="t" bIns="45700" lIns="91425" spcFirstLastPara="1" rIns="91425" wrap="square" tIns="45700">
            <a:noAutofit/>
          </a:bodyPr>
          <a:lstStyle/>
          <a:p>
            <a:pPr indent="-342900" lvl="0" marL="457200" rtl="0" algn="l">
              <a:spcBef>
                <a:spcPts val="400"/>
              </a:spcBef>
              <a:spcAft>
                <a:spcPts val="0"/>
              </a:spcAft>
              <a:buSzPts val="1800"/>
              <a:buChar char="●"/>
            </a:pPr>
            <a:r>
              <a:rPr lang="de-DE" sz="1800"/>
              <a:t>Starts with [bos] (begin-of-sequence)</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SzPts val="1800"/>
              <a:buChar char="●"/>
            </a:pPr>
            <a:r>
              <a:rPr lang="de-DE" sz="1800"/>
              <a:t>At each step</a:t>
            </a:r>
            <a:endParaRPr sz="1800"/>
          </a:p>
          <a:p>
            <a:pPr indent="-342900" lvl="1" marL="914400" rtl="0" algn="l">
              <a:spcBef>
                <a:spcPts val="0"/>
              </a:spcBef>
              <a:spcAft>
                <a:spcPts val="0"/>
              </a:spcAft>
              <a:buSzPts val="1800"/>
              <a:buChar char="○"/>
            </a:pPr>
            <a:r>
              <a:rPr lang="de-DE"/>
              <a:t>take previous generated token</a:t>
            </a:r>
            <a:endParaRPr/>
          </a:p>
          <a:p>
            <a:pPr indent="-342900" lvl="1" marL="914400" rtl="0" algn="l">
              <a:spcBef>
                <a:spcPts val="0"/>
              </a:spcBef>
              <a:spcAft>
                <a:spcPts val="0"/>
              </a:spcAft>
              <a:buSzPts val="1800"/>
              <a:buChar char="○"/>
            </a:pPr>
            <a:r>
              <a:rPr lang="de-DE" sz="1800"/>
              <a:t>generate a distribution over the vocabulary</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SzPts val="1800"/>
              <a:buChar char="●"/>
            </a:pPr>
            <a:r>
              <a:rPr lang="de-DE" sz="1800"/>
              <a:t>Stops by [eos] </a:t>
            </a:r>
            <a:r>
              <a:rPr lang="de-DE" sz="1600"/>
              <a:t>(end-of-sequence)</a:t>
            </a:r>
            <a:endParaRPr sz="1800"/>
          </a:p>
          <a:p>
            <a:pPr indent="-330200" lvl="1" marL="914400" rtl="0" algn="l">
              <a:spcBef>
                <a:spcPts val="1000"/>
              </a:spcBef>
              <a:spcAft>
                <a:spcPts val="0"/>
              </a:spcAft>
              <a:buSzPts val="1600"/>
              <a:buChar char="○"/>
            </a:pPr>
            <a:r>
              <a:rPr lang="de-DE" sz="1600"/>
              <a:t>Terminate when [eos] is predicted</a:t>
            </a:r>
            <a:endParaRPr sz="1600"/>
          </a:p>
          <a:p>
            <a:pPr indent="-330200" lvl="1" marL="914400" rtl="0" algn="l">
              <a:spcBef>
                <a:spcPts val="0"/>
              </a:spcBef>
              <a:spcAft>
                <a:spcPts val="0"/>
              </a:spcAft>
              <a:buSzPts val="1600"/>
              <a:buChar char="○"/>
            </a:pPr>
            <a:r>
              <a:rPr lang="de-DE" sz="1600"/>
              <a:t>Stop when max target sequence length is reached</a:t>
            </a:r>
            <a:endParaRPr sz="1600"/>
          </a:p>
        </p:txBody>
      </p:sp>
      <p:sp>
        <p:nvSpPr>
          <p:cNvPr id="333" name="Google Shape;333;p26"/>
          <p:cNvSpPr txBox="1"/>
          <p:nvPr/>
        </p:nvSpPr>
        <p:spPr>
          <a:xfrm>
            <a:off x="1825613" y="6070075"/>
            <a:ext cx="10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4"/>
              </a:rPr>
              <a:t>[Su et al., 2021]</a:t>
            </a:r>
            <a:r>
              <a:rPr lang="de-DE" sz="1000"/>
              <a:t> </a:t>
            </a:r>
            <a:endParaRPr sz="1000"/>
          </a:p>
        </p:txBody>
      </p:sp>
      <p:sp>
        <p:nvSpPr>
          <p:cNvPr id="334" name="Google Shape;334;p26"/>
          <p:cNvSpPr txBox="1"/>
          <p:nvPr/>
        </p:nvSpPr>
        <p:spPr>
          <a:xfrm>
            <a:off x="1060800" y="5607175"/>
            <a:ext cx="302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latin typeface="Nunito"/>
                <a:ea typeface="Nunito"/>
                <a:cs typeface="Nunito"/>
                <a:sym typeface="Nunito"/>
              </a:rPr>
              <a:t>Autoregressive Generation [AG]</a:t>
            </a:r>
            <a:endParaRPr sz="15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7"/>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Decoding Strategies</a:t>
            </a:r>
            <a:endParaRPr/>
          </a:p>
        </p:txBody>
      </p:sp>
      <p:graphicFrame>
        <p:nvGraphicFramePr>
          <p:cNvPr id="341" name="Google Shape;341;p27"/>
          <p:cNvGraphicFramePr/>
          <p:nvPr/>
        </p:nvGraphicFramePr>
        <p:xfrm>
          <a:off x="919250" y="1634875"/>
          <a:ext cx="3000000" cy="3000000"/>
        </p:xfrm>
        <a:graphic>
          <a:graphicData uri="http://schemas.openxmlformats.org/drawingml/2006/table">
            <a:tbl>
              <a:tblPr>
                <a:noFill/>
                <a:tableStyleId>{BE7BF409-3E7B-4179-BAB0-E0A996AF6F61}</a:tableStyleId>
              </a:tblPr>
              <a:tblGrid>
                <a:gridCol w="1480750"/>
                <a:gridCol w="1480750"/>
                <a:gridCol w="1480750"/>
                <a:gridCol w="1480750"/>
                <a:gridCol w="1602625"/>
              </a:tblGrid>
              <a:tr h="907625">
                <a:tc>
                  <a:txBody>
                    <a:bodyPr/>
                    <a:lstStyle/>
                    <a:p>
                      <a:pPr indent="0" lvl="0" marL="0" rtl="0" algn="l">
                        <a:spcBef>
                          <a:spcPts val="0"/>
                        </a:spcBef>
                        <a:spcAft>
                          <a:spcPts val="0"/>
                        </a:spcAft>
                        <a:buNone/>
                      </a:pPr>
                      <a:r>
                        <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Greedy</a:t>
                      </a:r>
                      <a:endParaRPr b="1"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Beam Search</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Top-k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Top-p</a:t>
                      </a:r>
                      <a:endParaRPr b="1" sz="1600">
                        <a:latin typeface="Nunito"/>
                        <a:ea typeface="Nunito"/>
                        <a:cs typeface="Nunito"/>
                        <a:sym typeface="Nunito"/>
                      </a:endParaRPr>
                    </a:p>
                    <a:p>
                      <a:pPr indent="0" lvl="0" marL="0" rtl="0" algn="l">
                        <a:spcBef>
                          <a:spcPts val="0"/>
                        </a:spcBef>
                        <a:spcAft>
                          <a:spcPts val="0"/>
                        </a:spcAft>
                        <a:buNone/>
                      </a:pPr>
                      <a:r>
                        <a:rPr b="1" lang="de-DE" sz="1600">
                          <a:latin typeface="Nunito"/>
                          <a:ea typeface="Nunito"/>
                          <a:cs typeface="Nunito"/>
                          <a:sym typeface="Nunito"/>
                        </a:rPr>
                        <a:t>(Nucleus)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007925">
                <a:tc>
                  <a:txBody>
                    <a:bodyPr/>
                    <a:lstStyle/>
                    <a:p>
                      <a:pPr indent="0" lvl="0" marL="0" rtl="0" algn="l">
                        <a:spcBef>
                          <a:spcPts val="0"/>
                        </a:spcBef>
                        <a:spcAft>
                          <a:spcPts val="0"/>
                        </a:spcAft>
                        <a:buNone/>
                      </a:pPr>
                      <a:r>
                        <a:rPr lang="de-DE" sz="1600">
                          <a:latin typeface="Nunito"/>
                          <a:ea typeface="Nunito"/>
                          <a:cs typeface="Nunito"/>
                          <a:sym typeface="Nunito"/>
                        </a:rPr>
                        <a:t>At each step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Pick the best word</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Try a few best words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Random sample from top-k</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smallest set with cumulative probability &gt; 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871025">
                <a:tc>
                  <a:txBody>
                    <a:bodyPr/>
                    <a:lstStyle/>
                    <a:p>
                      <a:pPr indent="0" lvl="0" marL="0" rtl="0" algn="l">
                        <a:spcBef>
                          <a:spcPts val="0"/>
                        </a:spcBef>
                        <a:spcAft>
                          <a:spcPts val="0"/>
                        </a:spcAft>
                        <a:buNone/>
                      </a:pPr>
                      <a:r>
                        <a:rPr lang="de-DE" sz="1600">
                          <a:latin typeface="Nunito"/>
                          <a:ea typeface="Nunito"/>
                          <a:cs typeface="Nunito"/>
                          <a:sym typeface="Nunito"/>
                        </a:rPr>
                        <a:t>Output</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Several partial sequences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solidFill>
                            <a:schemeClr val="dk1"/>
                          </a:solidFill>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Outline</a:t>
            </a:r>
            <a:endParaRPr/>
          </a:p>
        </p:txBody>
      </p:sp>
      <p:sp>
        <p:nvSpPr>
          <p:cNvPr id="71" name="Google Shape;71;p10"/>
          <p:cNvSpPr txBox="1"/>
          <p:nvPr>
            <p:ph idx="2" type="body"/>
          </p:nvPr>
        </p:nvSpPr>
        <p:spPr>
          <a:xfrm>
            <a:off x="358787" y="1592275"/>
            <a:ext cx="8532900" cy="47895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560"/>
              </a:spcBef>
              <a:spcAft>
                <a:spcPts val="0"/>
              </a:spcAft>
              <a:buSzPts val="2000"/>
              <a:buChar char="●"/>
            </a:pPr>
            <a:r>
              <a:rPr lang="de-DE" sz="2000"/>
              <a:t>Introduction</a:t>
            </a:r>
            <a:endParaRPr sz="2000"/>
          </a:p>
          <a:p>
            <a:pPr indent="-355600" lvl="0" marL="457200" rtl="0" algn="l">
              <a:lnSpc>
                <a:spcPct val="115000"/>
              </a:lnSpc>
              <a:spcBef>
                <a:spcPts val="0"/>
              </a:spcBef>
              <a:spcAft>
                <a:spcPts val="0"/>
              </a:spcAft>
              <a:buSzPts val="2000"/>
              <a:buChar char="●"/>
            </a:pPr>
            <a:r>
              <a:rPr lang="de-DE" sz="2000"/>
              <a:t>Building a Conversational Agent</a:t>
            </a:r>
            <a:endParaRPr sz="2000"/>
          </a:p>
          <a:p>
            <a:pPr indent="-355600" lvl="0" marL="457200" rtl="0" algn="l">
              <a:lnSpc>
                <a:spcPct val="115000"/>
              </a:lnSpc>
              <a:spcBef>
                <a:spcPts val="0"/>
              </a:spcBef>
              <a:spcAft>
                <a:spcPts val="0"/>
              </a:spcAft>
              <a:buSzPts val="2000"/>
              <a:buChar char="●"/>
            </a:pPr>
            <a:r>
              <a:rPr lang="de-DE" sz="2000"/>
              <a:t>Summary</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aphicFrame>
        <p:nvGraphicFramePr>
          <p:cNvPr id="347" name="Google Shape;347;p28"/>
          <p:cNvGraphicFramePr/>
          <p:nvPr/>
        </p:nvGraphicFramePr>
        <p:xfrm>
          <a:off x="919250" y="1634875"/>
          <a:ext cx="3000000" cy="3000000"/>
        </p:xfrm>
        <a:graphic>
          <a:graphicData uri="http://schemas.openxmlformats.org/drawingml/2006/table">
            <a:tbl>
              <a:tblPr>
                <a:noFill/>
                <a:tableStyleId>{BE7BF409-3E7B-4179-BAB0-E0A996AF6F61}</a:tableStyleId>
              </a:tblPr>
              <a:tblGrid>
                <a:gridCol w="1480750"/>
                <a:gridCol w="1480750"/>
                <a:gridCol w="1480750"/>
                <a:gridCol w="1480750"/>
                <a:gridCol w="1602625"/>
              </a:tblGrid>
              <a:tr h="907625">
                <a:tc>
                  <a:txBody>
                    <a:bodyPr/>
                    <a:lstStyle/>
                    <a:p>
                      <a:pPr indent="0" lvl="0" marL="0" rtl="0" algn="l">
                        <a:spcBef>
                          <a:spcPts val="0"/>
                        </a:spcBef>
                        <a:spcAft>
                          <a:spcPts val="0"/>
                        </a:spcAft>
                        <a:buNone/>
                      </a:pPr>
                      <a:r>
                        <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Greedy</a:t>
                      </a:r>
                      <a:endParaRPr b="1"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Beam Search</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Top-k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Top-p</a:t>
                      </a:r>
                      <a:endParaRPr b="1" sz="1600">
                        <a:latin typeface="Nunito"/>
                        <a:ea typeface="Nunito"/>
                        <a:cs typeface="Nunito"/>
                        <a:sym typeface="Nunito"/>
                      </a:endParaRPr>
                    </a:p>
                    <a:p>
                      <a:pPr indent="0" lvl="0" marL="0" rtl="0" algn="l">
                        <a:spcBef>
                          <a:spcPts val="0"/>
                        </a:spcBef>
                        <a:spcAft>
                          <a:spcPts val="0"/>
                        </a:spcAft>
                        <a:buNone/>
                      </a:pPr>
                      <a:r>
                        <a:rPr b="1" lang="de-DE" sz="1600">
                          <a:latin typeface="Nunito"/>
                          <a:ea typeface="Nunito"/>
                          <a:cs typeface="Nunito"/>
                          <a:sym typeface="Nunito"/>
                        </a:rPr>
                        <a:t>(Nucleus)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007925">
                <a:tc>
                  <a:txBody>
                    <a:bodyPr/>
                    <a:lstStyle/>
                    <a:p>
                      <a:pPr indent="0" lvl="0" marL="0" rtl="0" algn="l">
                        <a:spcBef>
                          <a:spcPts val="0"/>
                        </a:spcBef>
                        <a:spcAft>
                          <a:spcPts val="0"/>
                        </a:spcAft>
                        <a:buNone/>
                      </a:pPr>
                      <a:r>
                        <a:rPr lang="de-DE" sz="1600">
                          <a:latin typeface="Nunito"/>
                          <a:ea typeface="Nunito"/>
                          <a:cs typeface="Nunito"/>
                          <a:sym typeface="Nunito"/>
                        </a:rPr>
                        <a:t>At each step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Pick the best word</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Try a few best words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Random sample from top-k</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smallest set with cumulative probability &gt; 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871025">
                <a:tc>
                  <a:txBody>
                    <a:bodyPr/>
                    <a:lstStyle/>
                    <a:p>
                      <a:pPr indent="0" lvl="0" marL="0" rtl="0" algn="l">
                        <a:spcBef>
                          <a:spcPts val="0"/>
                        </a:spcBef>
                        <a:spcAft>
                          <a:spcPts val="0"/>
                        </a:spcAft>
                        <a:buNone/>
                      </a:pPr>
                      <a:r>
                        <a:rPr lang="de-DE" sz="1600">
                          <a:latin typeface="Nunito"/>
                          <a:ea typeface="Nunito"/>
                          <a:cs typeface="Nunito"/>
                          <a:sym typeface="Nunito"/>
                        </a:rPr>
                        <a:t>Output</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Several partial sequences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solidFill>
                            <a:schemeClr val="dk1"/>
                          </a:solidFill>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
        <p:nvSpPr>
          <p:cNvPr id="348" name="Google Shape;348;p28"/>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Greedy Decoding</a:t>
            </a:r>
            <a:endParaRPr/>
          </a:p>
        </p:txBody>
      </p:sp>
      <p:sp>
        <p:nvSpPr>
          <p:cNvPr id="349" name="Google Shape;349;p28"/>
          <p:cNvSpPr txBox="1"/>
          <p:nvPr/>
        </p:nvSpPr>
        <p:spPr>
          <a:xfrm>
            <a:off x="2635975"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I</a:t>
            </a:r>
            <a:endParaRPr>
              <a:latin typeface="Nunito"/>
              <a:ea typeface="Nunito"/>
              <a:cs typeface="Nunito"/>
              <a:sym typeface="Nunito"/>
            </a:endParaRPr>
          </a:p>
        </p:txBody>
      </p:sp>
      <p:sp>
        <p:nvSpPr>
          <p:cNvPr id="350" name="Google Shape;350;p28"/>
          <p:cNvSpPr txBox="1"/>
          <p:nvPr/>
        </p:nvSpPr>
        <p:spPr>
          <a:xfrm>
            <a:off x="4029225" y="5388775"/>
            <a:ext cx="63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have</a:t>
            </a:r>
            <a:endParaRPr>
              <a:latin typeface="Nunito"/>
              <a:ea typeface="Nunito"/>
              <a:cs typeface="Nunito"/>
              <a:sym typeface="Nunito"/>
            </a:endParaRPr>
          </a:p>
        </p:txBody>
      </p:sp>
      <p:sp>
        <p:nvSpPr>
          <p:cNvPr id="351" name="Google Shape;351;p28"/>
          <p:cNvSpPr txBox="1"/>
          <p:nvPr/>
        </p:nvSpPr>
        <p:spPr>
          <a:xfrm>
            <a:off x="6297750" y="5388775"/>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cat</a:t>
            </a:r>
            <a:endParaRPr>
              <a:latin typeface="Nunito"/>
              <a:ea typeface="Nunito"/>
              <a:cs typeface="Nunito"/>
              <a:sym typeface="Nunito"/>
            </a:endParaRPr>
          </a:p>
        </p:txBody>
      </p:sp>
      <p:sp>
        <p:nvSpPr>
          <p:cNvPr id="352" name="Google Shape;352;p28"/>
          <p:cNvSpPr txBox="1"/>
          <p:nvPr/>
        </p:nvSpPr>
        <p:spPr>
          <a:xfrm>
            <a:off x="5219600"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a</a:t>
            </a:r>
            <a:endParaRPr>
              <a:latin typeface="Nunito"/>
              <a:ea typeface="Nunito"/>
              <a:cs typeface="Nunito"/>
              <a:sym typeface="Nunito"/>
            </a:endParaRPr>
          </a:p>
        </p:txBody>
      </p:sp>
      <p:sp>
        <p:nvSpPr>
          <p:cNvPr id="353" name="Google Shape;353;p28"/>
          <p:cNvSpPr txBox="1"/>
          <p:nvPr/>
        </p:nvSpPr>
        <p:spPr>
          <a:xfrm>
            <a:off x="4029225" y="5800675"/>
            <a:ext cx="52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buy</a:t>
            </a:r>
            <a:endParaRPr>
              <a:latin typeface="Nunito"/>
              <a:ea typeface="Nunito"/>
              <a:cs typeface="Nunito"/>
              <a:sym typeface="Nunito"/>
            </a:endParaRPr>
          </a:p>
        </p:txBody>
      </p:sp>
      <p:sp>
        <p:nvSpPr>
          <p:cNvPr id="354" name="Google Shape;354;p28"/>
          <p:cNvSpPr txBox="1"/>
          <p:nvPr/>
        </p:nvSpPr>
        <p:spPr>
          <a:xfrm>
            <a:off x="4029225"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like</a:t>
            </a:r>
            <a:endParaRPr>
              <a:latin typeface="Nunito"/>
              <a:ea typeface="Nunito"/>
              <a:cs typeface="Nunito"/>
              <a:sym typeface="Nunito"/>
            </a:endParaRPr>
          </a:p>
        </p:txBody>
      </p:sp>
      <p:cxnSp>
        <p:nvCxnSpPr>
          <p:cNvPr id="355" name="Google Shape;355;p28"/>
          <p:cNvCxnSpPr>
            <a:stCxn id="349" idx="3"/>
            <a:endCxn id="350" idx="1"/>
          </p:cNvCxnSpPr>
          <p:nvPr/>
        </p:nvCxnSpPr>
        <p:spPr>
          <a:xfrm>
            <a:off x="2937775" y="5604325"/>
            <a:ext cx="1091400" cy="0"/>
          </a:xfrm>
          <a:prstGeom prst="straightConnector1">
            <a:avLst/>
          </a:prstGeom>
          <a:noFill/>
          <a:ln cap="flat" cmpd="sng" w="19050">
            <a:solidFill>
              <a:srgbClr val="CC0000"/>
            </a:solidFill>
            <a:prstDash val="solid"/>
            <a:round/>
            <a:headEnd len="med" w="med" type="none"/>
            <a:tailEnd len="med" w="med" type="none"/>
          </a:ln>
        </p:spPr>
      </p:cxnSp>
      <p:sp>
        <p:nvSpPr>
          <p:cNvPr id="356" name="Google Shape;356;p28"/>
          <p:cNvSpPr txBox="1"/>
          <p:nvPr/>
        </p:nvSpPr>
        <p:spPr>
          <a:xfrm>
            <a:off x="6297750"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dog</a:t>
            </a:r>
            <a:endParaRPr>
              <a:latin typeface="Nunito"/>
              <a:ea typeface="Nunito"/>
              <a:cs typeface="Nunito"/>
              <a:sym typeface="Nunito"/>
            </a:endParaRPr>
          </a:p>
        </p:txBody>
      </p:sp>
      <p:sp>
        <p:nvSpPr>
          <p:cNvPr id="357" name="Google Shape;357;p28"/>
          <p:cNvSpPr txBox="1"/>
          <p:nvPr/>
        </p:nvSpPr>
        <p:spPr>
          <a:xfrm>
            <a:off x="6297750" y="5800675"/>
            <a:ext cx="80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house</a:t>
            </a:r>
            <a:endParaRPr>
              <a:latin typeface="Nunito"/>
              <a:ea typeface="Nunito"/>
              <a:cs typeface="Nunito"/>
              <a:sym typeface="Nunito"/>
            </a:endParaRPr>
          </a:p>
        </p:txBody>
      </p:sp>
      <p:sp>
        <p:nvSpPr>
          <p:cNvPr id="358" name="Google Shape;358;p28"/>
          <p:cNvSpPr txBox="1"/>
          <p:nvPr/>
        </p:nvSpPr>
        <p:spPr>
          <a:xfrm>
            <a:off x="5219600" y="4906950"/>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my</a:t>
            </a:r>
            <a:endParaRPr>
              <a:latin typeface="Nunito"/>
              <a:ea typeface="Nunito"/>
              <a:cs typeface="Nunito"/>
              <a:sym typeface="Nunito"/>
            </a:endParaRPr>
          </a:p>
        </p:txBody>
      </p:sp>
      <p:sp>
        <p:nvSpPr>
          <p:cNvPr id="359" name="Google Shape;359;p28"/>
          <p:cNvSpPr txBox="1"/>
          <p:nvPr/>
        </p:nvSpPr>
        <p:spPr>
          <a:xfrm>
            <a:off x="5219600" y="5800675"/>
            <a:ext cx="66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the</a:t>
            </a:r>
            <a:endParaRPr>
              <a:latin typeface="Nunito"/>
              <a:ea typeface="Nunito"/>
              <a:cs typeface="Nunito"/>
              <a:sym typeface="Nunito"/>
            </a:endParaRPr>
          </a:p>
        </p:txBody>
      </p:sp>
      <p:cxnSp>
        <p:nvCxnSpPr>
          <p:cNvPr id="360" name="Google Shape;360;p28"/>
          <p:cNvCxnSpPr>
            <a:stCxn id="350" idx="3"/>
            <a:endCxn id="352" idx="1"/>
          </p:cNvCxnSpPr>
          <p:nvPr/>
        </p:nvCxnSpPr>
        <p:spPr>
          <a:xfrm>
            <a:off x="4666125" y="5604325"/>
            <a:ext cx="553500" cy="0"/>
          </a:xfrm>
          <a:prstGeom prst="straightConnector1">
            <a:avLst/>
          </a:prstGeom>
          <a:noFill/>
          <a:ln cap="flat" cmpd="sng" w="19050">
            <a:solidFill>
              <a:srgbClr val="CC0000"/>
            </a:solidFill>
            <a:prstDash val="solid"/>
            <a:round/>
            <a:headEnd len="med" w="med" type="none"/>
            <a:tailEnd len="med" w="med" type="none"/>
          </a:ln>
        </p:spPr>
      </p:cxnSp>
      <p:cxnSp>
        <p:nvCxnSpPr>
          <p:cNvPr id="361" name="Google Shape;361;p28"/>
          <p:cNvCxnSpPr>
            <a:stCxn id="352" idx="3"/>
            <a:endCxn id="357" idx="1"/>
          </p:cNvCxnSpPr>
          <p:nvPr/>
        </p:nvCxnSpPr>
        <p:spPr>
          <a:xfrm>
            <a:off x="5521400" y="5604325"/>
            <a:ext cx="776400" cy="411900"/>
          </a:xfrm>
          <a:prstGeom prst="straightConnector1">
            <a:avLst/>
          </a:prstGeom>
          <a:noFill/>
          <a:ln cap="flat" cmpd="sng" w="19050">
            <a:solidFill>
              <a:srgbClr val="CC0000"/>
            </a:solidFill>
            <a:prstDash val="solid"/>
            <a:round/>
            <a:headEnd len="med" w="med" type="none"/>
            <a:tailEnd len="med" w="med" type="none"/>
          </a:ln>
        </p:spPr>
      </p:cxnSp>
      <p:sp>
        <p:nvSpPr>
          <p:cNvPr id="362" name="Google Shape;362;p28"/>
          <p:cNvSpPr/>
          <p:nvPr/>
        </p:nvSpPr>
        <p:spPr>
          <a:xfrm>
            <a:off x="3862100" y="1679575"/>
            <a:ext cx="4558200" cy="28746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txBox="1"/>
          <p:nvPr/>
        </p:nvSpPr>
        <p:spPr>
          <a:xfrm>
            <a:off x="358775" y="5077825"/>
            <a:ext cx="186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latin typeface="Nunito"/>
                <a:ea typeface="Nunito"/>
                <a:cs typeface="Nunito"/>
                <a:sym typeface="Nunito"/>
              </a:rPr>
              <a:t>Weakness</a:t>
            </a:r>
            <a:endParaRPr b="1">
              <a:latin typeface="Nunito"/>
              <a:ea typeface="Nunito"/>
              <a:cs typeface="Nunito"/>
              <a:sym typeface="Nunito"/>
            </a:endParaRPr>
          </a:p>
          <a:p>
            <a:pPr indent="0" lvl="0" marL="0" rtl="0" algn="l">
              <a:spcBef>
                <a:spcPts val="0"/>
              </a:spcBef>
              <a:spcAft>
                <a:spcPts val="0"/>
              </a:spcAft>
              <a:buNone/>
            </a:pPr>
            <a:r>
              <a:rPr lang="de-DE">
                <a:latin typeface="Nunito"/>
                <a:ea typeface="Nunito"/>
                <a:cs typeface="Nunito"/>
                <a:sym typeface="Nunito"/>
              </a:rPr>
              <a:t>Repetition as always select the most frequent token</a:t>
            </a:r>
            <a:endParaRPr>
              <a:latin typeface="Nunito"/>
              <a:ea typeface="Nunito"/>
              <a:cs typeface="Nunito"/>
              <a:sym typeface="Nunito"/>
            </a:endParaRPr>
          </a:p>
        </p:txBody>
      </p:sp>
      <p:sp>
        <p:nvSpPr>
          <p:cNvPr id="364" name="Google Shape;364;p28"/>
          <p:cNvSpPr txBox="1"/>
          <p:nvPr/>
        </p:nvSpPr>
        <p:spPr>
          <a:xfrm>
            <a:off x="4641200" y="5293050"/>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0.4</a:t>
            </a:r>
            <a:endParaRPr/>
          </a:p>
        </p:txBody>
      </p:sp>
      <p:sp>
        <p:nvSpPr>
          <p:cNvPr id="365" name="Google Shape;365;p28"/>
          <p:cNvSpPr txBox="1"/>
          <p:nvPr/>
        </p:nvSpPr>
        <p:spPr>
          <a:xfrm>
            <a:off x="5749063" y="5482800"/>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0.5</a:t>
            </a:r>
            <a:endParaRPr/>
          </a:p>
        </p:txBody>
      </p:sp>
      <p:sp>
        <p:nvSpPr>
          <p:cNvPr id="366" name="Google Shape;366;p28"/>
          <p:cNvSpPr txBox="1"/>
          <p:nvPr/>
        </p:nvSpPr>
        <p:spPr>
          <a:xfrm>
            <a:off x="3502838" y="5293050"/>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0.4</a:t>
            </a:r>
            <a:endParaRPr/>
          </a:p>
        </p:txBody>
      </p:sp>
      <p:cxnSp>
        <p:nvCxnSpPr>
          <p:cNvPr id="367" name="Google Shape;367;p28"/>
          <p:cNvCxnSpPr>
            <a:stCxn id="349" idx="3"/>
            <a:endCxn id="354" idx="1"/>
          </p:cNvCxnSpPr>
          <p:nvPr/>
        </p:nvCxnSpPr>
        <p:spPr>
          <a:xfrm flipH="1" rot="10800000">
            <a:off x="2937775" y="5122525"/>
            <a:ext cx="1091400" cy="481800"/>
          </a:xfrm>
          <a:prstGeom prst="straightConnector1">
            <a:avLst/>
          </a:prstGeom>
          <a:noFill/>
          <a:ln cap="flat" cmpd="sng" w="19050">
            <a:solidFill>
              <a:srgbClr val="CC0000"/>
            </a:solidFill>
            <a:prstDash val="dash"/>
            <a:round/>
            <a:headEnd len="med" w="med" type="none"/>
            <a:tailEnd len="med" w="med" type="none"/>
          </a:ln>
        </p:spPr>
      </p:cxnSp>
      <p:cxnSp>
        <p:nvCxnSpPr>
          <p:cNvPr id="368" name="Google Shape;368;p28"/>
          <p:cNvCxnSpPr>
            <a:stCxn id="354" idx="3"/>
            <a:endCxn id="358" idx="1"/>
          </p:cNvCxnSpPr>
          <p:nvPr/>
        </p:nvCxnSpPr>
        <p:spPr>
          <a:xfrm>
            <a:off x="4602525" y="5122500"/>
            <a:ext cx="617100" cy="0"/>
          </a:xfrm>
          <a:prstGeom prst="straightConnector1">
            <a:avLst/>
          </a:prstGeom>
          <a:noFill/>
          <a:ln cap="flat" cmpd="sng" w="19050">
            <a:solidFill>
              <a:srgbClr val="CC0000"/>
            </a:solidFill>
            <a:prstDash val="dash"/>
            <a:round/>
            <a:headEnd len="med" w="med" type="none"/>
            <a:tailEnd len="med" w="med" type="none"/>
          </a:ln>
        </p:spPr>
      </p:cxnSp>
      <p:cxnSp>
        <p:nvCxnSpPr>
          <p:cNvPr id="369" name="Google Shape;369;p28"/>
          <p:cNvCxnSpPr>
            <a:stCxn id="358" idx="3"/>
            <a:endCxn id="351" idx="1"/>
          </p:cNvCxnSpPr>
          <p:nvPr/>
        </p:nvCxnSpPr>
        <p:spPr>
          <a:xfrm>
            <a:off x="5693000" y="5122500"/>
            <a:ext cx="604800" cy="481800"/>
          </a:xfrm>
          <a:prstGeom prst="straightConnector1">
            <a:avLst/>
          </a:prstGeom>
          <a:noFill/>
          <a:ln cap="flat" cmpd="sng" w="19050">
            <a:solidFill>
              <a:srgbClr val="CC0000"/>
            </a:solidFill>
            <a:prstDash val="dash"/>
            <a:round/>
            <a:headEnd len="med" w="med" type="none"/>
            <a:tailEnd len="med" w="med" type="none"/>
          </a:ln>
        </p:spPr>
      </p:cxnSp>
      <p:sp>
        <p:nvSpPr>
          <p:cNvPr id="370" name="Google Shape;370;p28"/>
          <p:cNvSpPr txBox="1"/>
          <p:nvPr/>
        </p:nvSpPr>
        <p:spPr>
          <a:xfrm>
            <a:off x="3407338" y="4912975"/>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0.3</a:t>
            </a:r>
            <a:endParaRPr/>
          </a:p>
        </p:txBody>
      </p:sp>
      <p:sp>
        <p:nvSpPr>
          <p:cNvPr id="371" name="Google Shape;371;p28"/>
          <p:cNvSpPr txBox="1"/>
          <p:nvPr/>
        </p:nvSpPr>
        <p:spPr>
          <a:xfrm>
            <a:off x="4700575" y="4757338"/>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0.5</a:t>
            </a:r>
            <a:endParaRPr/>
          </a:p>
        </p:txBody>
      </p:sp>
      <p:sp>
        <p:nvSpPr>
          <p:cNvPr id="372" name="Google Shape;372;p28"/>
          <p:cNvSpPr txBox="1"/>
          <p:nvPr/>
        </p:nvSpPr>
        <p:spPr>
          <a:xfrm>
            <a:off x="5834875" y="5011138"/>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0.9</a:t>
            </a:r>
            <a:endParaRPr/>
          </a:p>
        </p:txBody>
      </p:sp>
      <p:sp>
        <p:nvSpPr>
          <p:cNvPr id="373" name="Google Shape;373;p28"/>
          <p:cNvSpPr txBox="1"/>
          <p:nvPr/>
        </p:nvSpPr>
        <p:spPr>
          <a:xfrm>
            <a:off x="7151225" y="5816125"/>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0.08</a:t>
            </a:r>
            <a:endParaRPr/>
          </a:p>
        </p:txBody>
      </p:sp>
      <p:sp>
        <p:nvSpPr>
          <p:cNvPr id="374" name="Google Shape;374;p28"/>
          <p:cNvSpPr txBox="1"/>
          <p:nvPr/>
        </p:nvSpPr>
        <p:spPr>
          <a:xfrm>
            <a:off x="7151225" y="5404225"/>
            <a:ext cx="6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0.135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aphicFrame>
        <p:nvGraphicFramePr>
          <p:cNvPr id="380" name="Google Shape;380;p29"/>
          <p:cNvGraphicFramePr/>
          <p:nvPr/>
        </p:nvGraphicFramePr>
        <p:xfrm>
          <a:off x="919250" y="1634875"/>
          <a:ext cx="3000000" cy="3000000"/>
        </p:xfrm>
        <a:graphic>
          <a:graphicData uri="http://schemas.openxmlformats.org/drawingml/2006/table">
            <a:tbl>
              <a:tblPr>
                <a:noFill/>
                <a:tableStyleId>{BE7BF409-3E7B-4179-BAB0-E0A996AF6F61}</a:tableStyleId>
              </a:tblPr>
              <a:tblGrid>
                <a:gridCol w="1480750"/>
                <a:gridCol w="1480750"/>
                <a:gridCol w="1480750"/>
                <a:gridCol w="1480750"/>
                <a:gridCol w="1602625"/>
              </a:tblGrid>
              <a:tr h="907625">
                <a:tc>
                  <a:txBody>
                    <a:bodyPr/>
                    <a:lstStyle/>
                    <a:p>
                      <a:pPr indent="0" lvl="0" marL="0" rtl="0" algn="l">
                        <a:spcBef>
                          <a:spcPts val="0"/>
                        </a:spcBef>
                        <a:spcAft>
                          <a:spcPts val="0"/>
                        </a:spcAft>
                        <a:buNone/>
                      </a:pPr>
                      <a:r>
                        <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Greedy</a:t>
                      </a:r>
                      <a:endParaRPr b="1"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Beam Search</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Top-k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Top-p</a:t>
                      </a:r>
                      <a:endParaRPr b="1" sz="1600">
                        <a:latin typeface="Nunito"/>
                        <a:ea typeface="Nunito"/>
                        <a:cs typeface="Nunito"/>
                        <a:sym typeface="Nunito"/>
                      </a:endParaRPr>
                    </a:p>
                    <a:p>
                      <a:pPr indent="0" lvl="0" marL="0" rtl="0" algn="l">
                        <a:spcBef>
                          <a:spcPts val="0"/>
                        </a:spcBef>
                        <a:spcAft>
                          <a:spcPts val="0"/>
                        </a:spcAft>
                        <a:buNone/>
                      </a:pPr>
                      <a:r>
                        <a:rPr b="1" lang="de-DE" sz="1600">
                          <a:latin typeface="Nunito"/>
                          <a:ea typeface="Nunito"/>
                          <a:cs typeface="Nunito"/>
                          <a:sym typeface="Nunito"/>
                        </a:rPr>
                        <a:t>(Nucleus)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007925">
                <a:tc>
                  <a:txBody>
                    <a:bodyPr/>
                    <a:lstStyle/>
                    <a:p>
                      <a:pPr indent="0" lvl="0" marL="0" rtl="0" algn="l">
                        <a:spcBef>
                          <a:spcPts val="0"/>
                        </a:spcBef>
                        <a:spcAft>
                          <a:spcPts val="0"/>
                        </a:spcAft>
                        <a:buNone/>
                      </a:pPr>
                      <a:r>
                        <a:rPr lang="de-DE" sz="1600">
                          <a:latin typeface="Nunito"/>
                          <a:ea typeface="Nunito"/>
                          <a:cs typeface="Nunito"/>
                          <a:sym typeface="Nunito"/>
                        </a:rPr>
                        <a:t>At each step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Pick the best word</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Try a few best words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Random sample from top-k</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smallest set with cumulative probability &gt; 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871025">
                <a:tc>
                  <a:txBody>
                    <a:bodyPr/>
                    <a:lstStyle/>
                    <a:p>
                      <a:pPr indent="0" lvl="0" marL="0" rtl="0" algn="l">
                        <a:spcBef>
                          <a:spcPts val="0"/>
                        </a:spcBef>
                        <a:spcAft>
                          <a:spcPts val="0"/>
                        </a:spcAft>
                        <a:buNone/>
                      </a:pPr>
                      <a:r>
                        <a:rPr lang="de-DE" sz="1600">
                          <a:latin typeface="Nunito"/>
                          <a:ea typeface="Nunito"/>
                          <a:cs typeface="Nunito"/>
                          <a:sym typeface="Nunito"/>
                        </a:rPr>
                        <a:t>Output</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Several partial sequences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solidFill>
                            <a:schemeClr val="dk1"/>
                          </a:solidFill>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
        <p:nvSpPr>
          <p:cNvPr id="381" name="Google Shape;381;p29"/>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Beam Search</a:t>
            </a:r>
            <a:endParaRPr/>
          </a:p>
        </p:txBody>
      </p:sp>
      <p:sp>
        <p:nvSpPr>
          <p:cNvPr id="382" name="Google Shape;382;p29"/>
          <p:cNvSpPr/>
          <p:nvPr/>
        </p:nvSpPr>
        <p:spPr>
          <a:xfrm>
            <a:off x="5361500" y="1679575"/>
            <a:ext cx="3058800" cy="28746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803300" y="1634875"/>
            <a:ext cx="3007800" cy="30252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txBox="1"/>
          <p:nvPr/>
        </p:nvSpPr>
        <p:spPr>
          <a:xfrm>
            <a:off x="358775" y="5077825"/>
            <a:ext cx="217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latin typeface="Nunito"/>
                <a:ea typeface="Nunito"/>
                <a:cs typeface="Nunito"/>
                <a:sym typeface="Nunito"/>
              </a:rPr>
              <a:t>Weakness</a:t>
            </a:r>
            <a:endParaRPr b="1">
              <a:latin typeface="Nunito"/>
              <a:ea typeface="Nunito"/>
              <a:cs typeface="Nunito"/>
              <a:sym typeface="Nunito"/>
            </a:endParaRPr>
          </a:p>
          <a:p>
            <a:pPr indent="0" lvl="0" marL="0" rtl="0" algn="l">
              <a:spcBef>
                <a:spcPts val="0"/>
              </a:spcBef>
              <a:spcAft>
                <a:spcPts val="0"/>
              </a:spcAft>
              <a:buNone/>
            </a:pPr>
            <a:r>
              <a:rPr lang="de-DE">
                <a:latin typeface="Nunito"/>
                <a:ea typeface="Nunito"/>
                <a:cs typeface="Nunito"/>
                <a:sym typeface="Nunito"/>
              </a:rPr>
              <a:t>Short sentences</a:t>
            </a:r>
            <a:endParaRPr>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de-DE">
                <a:solidFill>
                  <a:schemeClr val="dk1"/>
                </a:solidFill>
                <a:latin typeface="Nunito"/>
                <a:ea typeface="Nunito"/>
                <a:cs typeface="Nunito"/>
                <a:sym typeface="Nunito"/>
              </a:rPr>
              <a:t>Less diversity</a:t>
            </a:r>
            <a:endParaRPr>
              <a:latin typeface="Nunito"/>
              <a:ea typeface="Nunito"/>
              <a:cs typeface="Nunito"/>
              <a:sym typeface="Nunito"/>
            </a:endParaRPr>
          </a:p>
        </p:txBody>
      </p:sp>
      <p:sp>
        <p:nvSpPr>
          <p:cNvPr id="385" name="Google Shape;385;p29"/>
          <p:cNvSpPr txBox="1"/>
          <p:nvPr/>
        </p:nvSpPr>
        <p:spPr>
          <a:xfrm>
            <a:off x="511175" y="4660075"/>
            <a:ext cx="21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Common beam: 5 or 10</a:t>
            </a:r>
            <a:endParaRPr>
              <a:latin typeface="Nunito"/>
              <a:ea typeface="Nunito"/>
              <a:cs typeface="Nunito"/>
              <a:sym typeface="Nunito"/>
            </a:endParaRPr>
          </a:p>
        </p:txBody>
      </p:sp>
      <p:pic>
        <p:nvPicPr>
          <p:cNvPr id="386" name="Google Shape;386;p29"/>
          <p:cNvPicPr preferRelativeResize="0"/>
          <p:nvPr/>
        </p:nvPicPr>
        <p:blipFill>
          <a:blip r:embed="rId3">
            <a:alphaModFix/>
          </a:blip>
          <a:stretch>
            <a:fillRect/>
          </a:stretch>
        </p:blipFill>
        <p:spPr>
          <a:xfrm>
            <a:off x="166825" y="2037600"/>
            <a:ext cx="3593148" cy="2061701"/>
          </a:xfrm>
          <a:prstGeom prst="rect">
            <a:avLst/>
          </a:prstGeom>
          <a:noFill/>
          <a:ln>
            <a:noFill/>
          </a:ln>
        </p:spPr>
      </p:pic>
      <p:sp>
        <p:nvSpPr>
          <p:cNvPr id="387" name="Google Shape;387;p29"/>
          <p:cNvSpPr txBox="1"/>
          <p:nvPr/>
        </p:nvSpPr>
        <p:spPr>
          <a:xfrm>
            <a:off x="317675" y="3684400"/>
            <a:ext cx="15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4"/>
              </a:rPr>
              <a:t>[Holtzman et al., 2019]</a:t>
            </a:r>
            <a:r>
              <a:rPr lang="de-DE" sz="1000"/>
              <a:t> </a:t>
            </a:r>
            <a:endParaRPr sz="1000"/>
          </a:p>
        </p:txBody>
      </p:sp>
      <p:sp>
        <p:nvSpPr>
          <p:cNvPr id="388" name="Google Shape;388;p29"/>
          <p:cNvSpPr txBox="1"/>
          <p:nvPr/>
        </p:nvSpPr>
        <p:spPr>
          <a:xfrm>
            <a:off x="2635975"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I</a:t>
            </a:r>
            <a:endParaRPr>
              <a:latin typeface="Nunito"/>
              <a:ea typeface="Nunito"/>
              <a:cs typeface="Nunito"/>
              <a:sym typeface="Nunito"/>
            </a:endParaRPr>
          </a:p>
        </p:txBody>
      </p:sp>
      <p:sp>
        <p:nvSpPr>
          <p:cNvPr id="389" name="Google Shape;389;p29"/>
          <p:cNvSpPr txBox="1"/>
          <p:nvPr/>
        </p:nvSpPr>
        <p:spPr>
          <a:xfrm>
            <a:off x="4029225" y="5388775"/>
            <a:ext cx="63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have</a:t>
            </a:r>
            <a:endParaRPr>
              <a:latin typeface="Nunito"/>
              <a:ea typeface="Nunito"/>
              <a:cs typeface="Nunito"/>
              <a:sym typeface="Nunito"/>
            </a:endParaRPr>
          </a:p>
        </p:txBody>
      </p:sp>
      <p:sp>
        <p:nvSpPr>
          <p:cNvPr id="390" name="Google Shape;390;p29"/>
          <p:cNvSpPr txBox="1"/>
          <p:nvPr/>
        </p:nvSpPr>
        <p:spPr>
          <a:xfrm>
            <a:off x="6297750" y="5388775"/>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cat</a:t>
            </a:r>
            <a:endParaRPr>
              <a:latin typeface="Nunito"/>
              <a:ea typeface="Nunito"/>
              <a:cs typeface="Nunito"/>
              <a:sym typeface="Nunito"/>
            </a:endParaRPr>
          </a:p>
        </p:txBody>
      </p:sp>
      <p:sp>
        <p:nvSpPr>
          <p:cNvPr id="391" name="Google Shape;391;p29"/>
          <p:cNvSpPr txBox="1"/>
          <p:nvPr/>
        </p:nvSpPr>
        <p:spPr>
          <a:xfrm>
            <a:off x="5219600"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a</a:t>
            </a:r>
            <a:endParaRPr>
              <a:latin typeface="Nunito"/>
              <a:ea typeface="Nunito"/>
              <a:cs typeface="Nunito"/>
              <a:sym typeface="Nunito"/>
            </a:endParaRPr>
          </a:p>
        </p:txBody>
      </p:sp>
      <p:sp>
        <p:nvSpPr>
          <p:cNvPr id="392" name="Google Shape;392;p29"/>
          <p:cNvSpPr txBox="1"/>
          <p:nvPr/>
        </p:nvSpPr>
        <p:spPr>
          <a:xfrm>
            <a:off x="4029225" y="5800675"/>
            <a:ext cx="52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buy</a:t>
            </a:r>
            <a:endParaRPr>
              <a:latin typeface="Nunito"/>
              <a:ea typeface="Nunito"/>
              <a:cs typeface="Nunito"/>
              <a:sym typeface="Nunito"/>
            </a:endParaRPr>
          </a:p>
        </p:txBody>
      </p:sp>
      <p:sp>
        <p:nvSpPr>
          <p:cNvPr id="393" name="Google Shape;393;p29"/>
          <p:cNvSpPr txBox="1"/>
          <p:nvPr/>
        </p:nvSpPr>
        <p:spPr>
          <a:xfrm>
            <a:off x="4029225"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like</a:t>
            </a:r>
            <a:endParaRPr>
              <a:latin typeface="Nunito"/>
              <a:ea typeface="Nunito"/>
              <a:cs typeface="Nunito"/>
              <a:sym typeface="Nunito"/>
            </a:endParaRPr>
          </a:p>
        </p:txBody>
      </p:sp>
      <p:cxnSp>
        <p:nvCxnSpPr>
          <p:cNvPr id="394" name="Google Shape;394;p29"/>
          <p:cNvCxnSpPr>
            <a:stCxn id="388" idx="3"/>
            <a:endCxn id="389" idx="1"/>
          </p:cNvCxnSpPr>
          <p:nvPr/>
        </p:nvCxnSpPr>
        <p:spPr>
          <a:xfrm>
            <a:off x="2937775" y="5604325"/>
            <a:ext cx="1091400" cy="0"/>
          </a:xfrm>
          <a:prstGeom prst="straightConnector1">
            <a:avLst/>
          </a:prstGeom>
          <a:noFill/>
          <a:ln cap="flat" cmpd="sng" w="19050">
            <a:solidFill>
              <a:srgbClr val="CC0000"/>
            </a:solidFill>
            <a:prstDash val="dash"/>
            <a:round/>
            <a:headEnd len="med" w="med" type="none"/>
            <a:tailEnd len="med" w="med" type="none"/>
          </a:ln>
        </p:spPr>
      </p:cxnSp>
      <p:sp>
        <p:nvSpPr>
          <p:cNvPr id="395" name="Google Shape;395;p29"/>
          <p:cNvSpPr txBox="1"/>
          <p:nvPr/>
        </p:nvSpPr>
        <p:spPr>
          <a:xfrm>
            <a:off x="6297750"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dog</a:t>
            </a:r>
            <a:endParaRPr>
              <a:latin typeface="Nunito"/>
              <a:ea typeface="Nunito"/>
              <a:cs typeface="Nunito"/>
              <a:sym typeface="Nunito"/>
            </a:endParaRPr>
          </a:p>
        </p:txBody>
      </p:sp>
      <p:sp>
        <p:nvSpPr>
          <p:cNvPr id="396" name="Google Shape;396;p29"/>
          <p:cNvSpPr txBox="1"/>
          <p:nvPr/>
        </p:nvSpPr>
        <p:spPr>
          <a:xfrm>
            <a:off x="6297750" y="5800675"/>
            <a:ext cx="80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house</a:t>
            </a:r>
            <a:endParaRPr>
              <a:latin typeface="Nunito"/>
              <a:ea typeface="Nunito"/>
              <a:cs typeface="Nunito"/>
              <a:sym typeface="Nunito"/>
            </a:endParaRPr>
          </a:p>
        </p:txBody>
      </p:sp>
      <p:sp>
        <p:nvSpPr>
          <p:cNvPr id="397" name="Google Shape;397;p29"/>
          <p:cNvSpPr txBox="1"/>
          <p:nvPr/>
        </p:nvSpPr>
        <p:spPr>
          <a:xfrm>
            <a:off x="5219600" y="4906950"/>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my</a:t>
            </a:r>
            <a:endParaRPr>
              <a:latin typeface="Nunito"/>
              <a:ea typeface="Nunito"/>
              <a:cs typeface="Nunito"/>
              <a:sym typeface="Nunito"/>
            </a:endParaRPr>
          </a:p>
        </p:txBody>
      </p:sp>
      <p:sp>
        <p:nvSpPr>
          <p:cNvPr id="398" name="Google Shape;398;p29"/>
          <p:cNvSpPr txBox="1"/>
          <p:nvPr/>
        </p:nvSpPr>
        <p:spPr>
          <a:xfrm>
            <a:off x="5219600" y="5800675"/>
            <a:ext cx="66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the</a:t>
            </a:r>
            <a:endParaRPr>
              <a:latin typeface="Nunito"/>
              <a:ea typeface="Nunito"/>
              <a:cs typeface="Nunito"/>
              <a:sym typeface="Nunito"/>
            </a:endParaRPr>
          </a:p>
        </p:txBody>
      </p:sp>
      <p:cxnSp>
        <p:nvCxnSpPr>
          <p:cNvPr id="399" name="Google Shape;399;p29"/>
          <p:cNvCxnSpPr>
            <a:stCxn id="389" idx="3"/>
            <a:endCxn id="391" idx="1"/>
          </p:cNvCxnSpPr>
          <p:nvPr/>
        </p:nvCxnSpPr>
        <p:spPr>
          <a:xfrm>
            <a:off x="4666125" y="5604325"/>
            <a:ext cx="553500" cy="0"/>
          </a:xfrm>
          <a:prstGeom prst="straightConnector1">
            <a:avLst/>
          </a:prstGeom>
          <a:noFill/>
          <a:ln cap="flat" cmpd="sng" w="19050">
            <a:solidFill>
              <a:srgbClr val="CC0000"/>
            </a:solidFill>
            <a:prstDash val="dash"/>
            <a:round/>
            <a:headEnd len="med" w="med" type="none"/>
            <a:tailEnd len="med" w="med" type="none"/>
          </a:ln>
        </p:spPr>
      </p:cxnSp>
      <p:cxnSp>
        <p:nvCxnSpPr>
          <p:cNvPr id="400" name="Google Shape;400;p29"/>
          <p:cNvCxnSpPr>
            <a:stCxn id="391" idx="3"/>
            <a:endCxn id="396" idx="1"/>
          </p:cNvCxnSpPr>
          <p:nvPr/>
        </p:nvCxnSpPr>
        <p:spPr>
          <a:xfrm>
            <a:off x="5521400" y="5604325"/>
            <a:ext cx="776400" cy="411900"/>
          </a:xfrm>
          <a:prstGeom prst="straightConnector1">
            <a:avLst/>
          </a:prstGeom>
          <a:noFill/>
          <a:ln cap="flat" cmpd="sng" w="19050">
            <a:solidFill>
              <a:srgbClr val="CC0000"/>
            </a:solidFill>
            <a:prstDash val="dash"/>
            <a:round/>
            <a:headEnd len="med" w="med" type="none"/>
            <a:tailEnd len="med" w="med" type="none"/>
          </a:ln>
        </p:spPr>
      </p:cxnSp>
      <p:sp>
        <p:nvSpPr>
          <p:cNvPr id="401" name="Google Shape;401;p29"/>
          <p:cNvSpPr txBox="1"/>
          <p:nvPr/>
        </p:nvSpPr>
        <p:spPr>
          <a:xfrm>
            <a:off x="4641200" y="5293050"/>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0.4</a:t>
            </a:r>
            <a:endParaRPr/>
          </a:p>
        </p:txBody>
      </p:sp>
      <p:sp>
        <p:nvSpPr>
          <p:cNvPr id="402" name="Google Shape;402;p29"/>
          <p:cNvSpPr txBox="1"/>
          <p:nvPr/>
        </p:nvSpPr>
        <p:spPr>
          <a:xfrm>
            <a:off x="5749063" y="5482800"/>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0.5</a:t>
            </a:r>
            <a:endParaRPr/>
          </a:p>
        </p:txBody>
      </p:sp>
      <p:sp>
        <p:nvSpPr>
          <p:cNvPr id="403" name="Google Shape;403;p29"/>
          <p:cNvSpPr txBox="1"/>
          <p:nvPr/>
        </p:nvSpPr>
        <p:spPr>
          <a:xfrm>
            <a:off x="3502838" y="5293050"/>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0.4</a:t>
            </a:r>
            <a:endParaRPr/>
          </a:p>
        </p:txBody>
      </p:sp>
      <p:cxnSp>
        <p:nvCxnSpPr>
          <p:cNvPr id="404" name="Google Shape;404;p29"/>
          <p:cNvCxnSpPr>
            <a:stCxn id="388" idx="3"/>
            <a:endCxn id="393" idx="1"/>
          </p:cNvCxnSpPr>
          <p:nvPr/>
        </p:nvCxnSpPr>
        <p:spPr>
          <a:xfrm flipH="1" rot="10800000">
            <a:off x="2937775" y="5122525"/>
            <a:ext cx="1091400" cy="481800"/>
          </a:xfrm>
          <a:prstGeom prst="straightConnector1">
            <a:avLst/>
          </a:prstGeom>
          <a:noFill/>
          <a:ln cap="flat" cmpd="sng" w="19050">
            <a:solidFill>
              <a:srgbClr val="CC0000"/>
            </a:solidFill>
            <a:prstDash val="solid"/>
            <a:round/>
            <a:headEnd len="med" w="med" type="none"/>
            <a:tailEnd len="med" w="med" type="none"/>
          </a:ln>
        </p:spPr>
      </p:cxnSp>
      <p:cxnSp>
        <p:nvCxnSpPr>
          <p:cNvPr id="405" name="Google Shape;405;p29"/>
          <p:cNvCxnSpPr>
            <a:stCxn id="393" idx="3"/>
            <a:endCxn id="397" idx="1"/>
          </p:cNvCxnSpPr>
          <p:nvPr/>
        </p:nvCxnSpPr>
        <p:spPr>
          <a:xfrm>
            <a:off x="4602525" y="5122500"/>
            <a:ext cx="617100" cy="0"/>
          </a:xfrm>
          <a:prstGeom prst="straightConnector1">
            <a:avLst/>
          </a:prstGeom>
          <a:noFill/>
          <a:ln cap="flat" cmpd="sng" w="19050">
            <a:solidFill>
              <a:srgbClr val="CC0000"/>
            </a:solidFill>
            <a:prstDash val="solid"/>
            <a:round/>
            <a:headEnd len="med" w="med" type="none"/>
            <a:tailEnd len="med" w="med" type="none"/>
          </a:ln>
        </p:spPr>
      </p:cxnSp>
      <p:cxnSp>
        <p:nvCxnSpPr>
          <p:cNvPr id="406" name="Google Shape;406;p29"/>
          <p:cNvCxnSpPr>
            <a:stCxn id="397" idx="3"/>
            <a:endCxn id="390" idx="1"/>
          </p:cNvCxnSpPr>
          <p:nvPr/>
        </p:nvCxnSpPr>
        <p:spPr>
          <a:xfrm>
            <a:off x="5693000" y="5122500"/>
            <a:ext cx="604800" cy="481800"/>
          </a:xfrm>
          <a:prstGeom prst="straightConnector1">
            <a:avLst/>
          </a:prstGeom>
          <a:noFill/>
          <a:ln cap="flat" cmpd="sng" w="19050">
            <a:solidFill>
              <a:srgbClr val="CC0000"/>
            </a:solidFill>
            <a:prstDash val="solid"/>
            <a:round/>
            <a:headEnd len="med" w="med" type="none"/>
            <a:tailEnd len="med" w="med" type="none"/>
          </a:ln>
        </p:spPr>
      </p:cxnSp>
      <p:sp>
        <p:nvSpPr>
          <p:cNvPr id="407" name="Google Shape;407;p29"/>
          <p:cNvSpPr txBox="1"/>
          <p:nvPr/>
        </p:nvSpPr>
        <p:spPr>
          <a:xfrm>
            <a:off x="3407338" y="4912975"/>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0.3</a:t>
            </a:r>
            <a:endParaRPr/>
          </a:p>
        </p:txBody>
      </p:sp>
      <p:sp>
        <p:nvSpPr>
          <p:cNvPr id="408" name="Google Shape;408;p29"/>
          <p:cNvSpPr txBox="1"/>
          <p:nvPr/>
        </p:nvSpPr>
        <p:spPr>
          <a:xfrm>
            <a:off x="4700575" y="4757338"/>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0.5</a:t>
            </a:r>
            <a:endParaRPr/>
          </a:p>
        </p:txBody>
      </p:sp>
      <p:sp>
        <p:nvSpPr>
          <p:cNvPr id="409" name="Google Shape;409;p29"/>
          <p:cNvSpPr txBox="1"/>
          <p:nvPr/>
        </p:nvSpPr>
        <p:spPr>
          <a:xfrm>
            <a:off x="5834875" y="5011138"/>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0.9</a:t>
            </a:r>
            <a:endParaRPr/>
          </a:p>
        </p:txBody>
      </p:sp>
      <p:sp>
        <p:nvSpPr>
          <p:cNvPr id="410" name="Google Shape;410;p29"/>
          <p:cNvSpPr txBox="1"/>
          <p:nvPr/>
        </p:nvSpPr>
        <p:spPr>
          <a:xfrm>
            <a:off x="7151225" y="5816125"/>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0.08</a:t>
            </a:r>
            <a:endParaRPr/>
          </a:p>
        </p:txBody>
      </p:sp>
      <p:sp>
        <p:nvSpPr>
          <p:cNvPr id="411" name="Google Shape;411;p29"/>
          <p:cNvSpPr txBox="1"/>
          <p:nvPr/>
        </p:nvSpPr>
        <p:spPr>
          <a:xfrm>
            <a:off x="7151225" y="5404225"/>
            <a:ext cx="6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0.135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aphicFrame>
        <p:nvGraphicFramePr>
          <p:cNvPr id="417" name="Google Shape;417;p30"/>
          <p:cNvGraphicFramePr/>
          <p:nvPr/>
        </p:nvGraphicFramePr>
        <p:xfrm>
          <a:off x="919250" y="1634875"/>
          <a:ext cx="3000000" cy="3000000"/>
        </p:xfrm>
        <a:graphic>
          <a:graphicData uri="http://schemas.openxmlformats.org/drawingml/2006/table">
            <a:tbl>
              <a:tblPr>
                <a:noFill/>
                <a:tableStyleId>{BE7BF409-3E7B-4179-BAB0-E0A996AF6F61}</a:tableStyleId>
              </a:tblPr>
              <a:tblGrid>
                <a:gridCol w="1480750"/>
                <a:gridCol w="1480750"/>
                <a:gridCol w="1480750"/>
                <a:gridCol w="1480750"/>
                <a:gridCol w="1602625"/>
              </a:tblGrid>
              <a:tr h="907625">
                <a:tc>
                  <a:txBody>
                    <a:bodyPr/>
                    <a:lstStyle/>
                    <a:p>
                      <a:pPr indent="0" lvl="0" marL="0" rtl="0" algn="l">
                        <a:spcBef>
                          <a:spcPts val="0"/>
                        </a:spcBef>
                        <a:spcAft>
                          <a:spcPts val="0"/>
                        </a:spcAft>
                        <a:buNone/>
                      </a:pPr>
                      <a:r>
                        <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Greedy</a:t>
                      </a:r>
                      <a:endParaRPr b="1"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Beam Search</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Top-k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Top-p</a:t>
                      </a:r>
                      <a:endParaRPr b="1" sz="1600">
                        <a:latin typeface="Nunito"/>
                        <a:ea typeface="Nunito"/>
                        <a:cs typeface="Nunito"/>
                        <a:sym typeface="Nunito"/>
                      </a:endParaRPr>
                    </a:p>
                    <a:p>
                      <a:pPr indent="0" lvl="0" marL="0" rtl="0" algn="l">
                        <a:spcBef>
                          <a:spcPts val="0"/>
                        </a:spcBef>
                        <a:spcAft>
                          <a:spcPts val="0"/>
                        </a:spcAft>
                        <a:buNone/>
                      </a:pPr>
                      <a:r>
                        <a:rPr b="1" lang="de-DE" sz="1600">
                          <a:latin typeface="Nunito"/>
                          <a:ea typeface="Nunito"/>
                          <a:cs typeface="Nunito"/>
                          <a:sym typeface="Nunito"/>
                        </a:rPr>
                        <a:t>(Nucleus)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007925">
                <a:tc>
                  <a:txBody>
                    <a:bodyPr/>
                    <a:lstStyle/>
                    <a:p>
                      <a:pPr indent="0" lvl="0" marL="0" rtl="0" algn="l">
                        <a:spcBef>
                          <a:spcPts val="0"/>
                        </a:spcBef>
                        <a:spcAft>
                          <a:spcPts val="0"/>
                        </a:spcAft>
                        <a:buNone/>
                      </a:pPr>
                      <a:r>
                        <a:rPr lang="de-DE" sz="1600">
                          <a:latin typeface="Nunito"/>
                          <a:ea typeface="Nunito"/>
                          <a:cs typeface="Nunito"/>
                          <a:sym typeface="Nunito"/>
                        </a:rPr>
                        <a:t>At each step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Pick the best word</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Try a few best words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Random sample from top-k</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smallest set with cumulative probability &gt; 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871025">
                <a:tc>
                  <a:txBody>
                    <a:bodyPr/>
                    <a:lstStyle/>
                    <a:p>
                      <a:pPr indent="0" lvl="0" marL="0" rtl="0" algn="l">
                        <a:spcBef>
                          <a:spcPts val="0"/>
                        </a:spcBef>
                        <a:spcAft>
                          <a:spcPts val="0"/>
                        </a:spcAft>
                        <a:buNone/>
                      </a:pPr>
                      <a:r>
                        <a:rPr lang="de-DE" sz="1600">
                          <a:latin typeface="Nunito"/>
                          <a:ea typeface="Nunito"/>
                          <a:cs typeface="Nunito"/>
                          <a:sym typeface="Nunito"/>
                        </a:rPr>
                        <a:t>Output</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Several partial sequences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solidFill>
                            <a:schemeClr val="dk1"/>
                          </a:solidFill>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
        <p:nvSpPr>
          <p:cNvPr id="418" name="Google Shape;418;p30"/>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Top-k Sampling</a:t>
            </a:r>
            <a:endParaRPr/>
          </a:p>
        </p:txBody>
      </p:sp>
      <p:sp>
        <p:nvSpPr>
          <p:cNvPr id="419" name="Google Shape;419;p30"/>
          <p:cNvSpPr/>
          <p:nvPr/>
        </p:nvSpPr>
        <p:spPr>
          <a:xfrm>
            <a:off x="6842250" y="1679575"/>
            <a:ext cx="1578000" cy="28746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803300" y="1574150"/>
            <a:ext cx="4558200" cy="30879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txBox="1"/>
          <p:nvPr/>
        </p:nvSpPr>
        <p:spPr>
          <a:xfrm>
            <a:off x="511175" y="4660075"/>
            <a:ext cx="21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Common k: 5, 10, 20</a:t>
            </a:r>
            <a:endParaRPr>
              <a:latin typeface="Nunito"/>
              <a:ea typeface="Nunito"/>
              <a:cs typeface="Nunito"/>
              <a:sym typeface="Nunito"/>
            </a:endParaRPr>
          </a:p>
        </p:txBody>
      </p:sp>
      <p:sp>
        <p:nvSpPr>
          <p:cNvPr id="422" name="Google Shape;422;p30"/>
          <p:cNvSpPr txBox="1"/>
          <p:nvPr/>
        </p:nvSpPr>
        <p:spPr>
          <a:xfrm>
            <a:off x="358775" y="5077825"/>
            <a:ext cx="217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latin typeface="Nunito"/>
                <a:ea typeface="Nunito"/>
                <a:cs typeface="Nunito"/>
                <a:sym typeface="Nunito"/>
              </a:rPr>
              <a:t>Note</a:t>
            </a:r>
            <a:endParaRPr b="1">
              <a:latin typeface="Nunito"/>
              <a:ea typeface="Nunito"/>
              <a:cs typeface="Nunito"/>
              <a:sym typeface="Nunito"/>
            </a:endParaRPr>
          </a:p>
          <a:p>
            <a:pPr indent="0" lvl="0" marL="0" rtl="0" algn="l">
              <a:spcBef>
                <a:spcPts val="0"/>
              </a:spcBef>
              <a:spcAft>
                <a:spcPts val="0"/>
              </a:spcAft>
              <a:buNone/>
            </a:pPr>
            <a:r>
              <a:rPr lang="de-DE">
                <a:solidFill>
                  <a:schemeClr val="dk1"/>
                </a:solidFill>
                <a:latin typeface="Nunito"/>
                <a:ea typeface="Nunito"/>
                <a:cs typeface="Nunito"/>
                <a:sym typeface="Nunito"/>
              </a:rPr>
              <a:t>k=1 → Greedy algorithm</a:t>
            </a:r>
            <a:endParaRPr>
              <a:latin typeface="Nunito"/>
              <a:ea typeface="Nunito"/>
              <a:cs typeface="Nunito"/>
              <a:sym typeface="Nunito"/>
            </a:endParaRPr>
          </a:p>
          <a:p>
            <a:pPr indent="0" lvl="0" marL="0" rtl="0" algn="l">
              <a:spcBef>
                <a:spcPts val="0"/>
              </a:spcBef>
              <a:spcAft>
                <a:spcPts val="0"/>
              </a:spcAft>
              <a:buNone/>
            </a:pPr>
            <a:r>
              <a:rPr lang="de-DE">
                <a:latin typeface="Nunito"/>
                <a:ea typeface="Nunito"/>
                <a:cs typeface="Nunito"/>
                <a:sym typeface="Nunito"/>
              </a:rPr>
              <a:t>↑k → more diverse/risky</a:t>
            </a:r>
            <a:endParaRPr>
              <a:latin typeface="Nunito"/>
              <a:ea typeface="Nunito"/>
              <a:cs typeface="Nunito"/>
              <a:sym typeface="Nunito"/>
            </a:endParaRPr>
          </a:p>
          <a:p>
            <a:pPr indent="0" lvl="0" marL="0" rtl="0" algn="l">
              <a:spcBef>
                <a:spcPts val="0"/>
              </a:spcBef>
              <a:spcAft>
                <a:spcPts val="0"/>
              </a:spcAft>
              <a:buNone/>
            </a:pPr>
            <a:r>
              <a:rPr lang="de-DE">
                <a:solidFill>
                  <a:schemeClr val="dk1"/>
                </a:solidFill>
                <a:latin typeface="Nunito"/>
                <a:ea typeface="Nunito"/>
                <a:cs typeface="Nunito"/>
                <a:sym typeface="Nunito"/>
              </a:rPr>
              <a:t>↓</a:t>
            </a:r>
            <a:r>
              <a:rPr lang="de-DE">
                <a:latin typeface="Nunito"/>
                <a:ea typeface="Nunito"/>
                <a:cs typeface="Nunito"/>
                <a:sym typeface="Nunito"/>
              </a:rPr>
              <a:t>k → more generic/safe</a:t>
            </a:r>
            <a:endParaRPr>
              <a:latin typeface="Nunito"/>
              <a:ea typeface="Nunito"/>
              <a:cs typeface="Nunito"/>
              <a:sym typeface="Nunito"/>
            </a:endParaRPr>
          </a:p>
        </p:txBody>
      </p:sp>
      <p:sp>
        <p:nvSpPr>
          <p:cNvPr id="423" name="Google Shape;423;p30"/>
          <p:cNvSpPr txBox="1"/>
          <p:nvPr/>
        </p:nvSpPr>
        <p:spPr>
          <a:xfrm>
            <a:off x="7308600" y="6124525"/>
            <a:ext cx="15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[Holtzman et al., 2019]</a:t>
            </a:r>
            <a:r>
              <a:rPr lang="de-DE" sz="1000"/>
              <a:t> </a:t>
            </a:r>
            <a:endParaRPr sz="1000"/>
          </a:p>
        </p:txBody>
      </p:sp>
      <p:sp>
        <p:nvSpPr>
          <p:cNvPr id="424" name="Google Shape;424;p30"/>
          <p:cNvSpPr txBox="1"/>
          <p:nvPr/>
        </p:nvSpPr>
        <p:spPr>
          <a:xfrm>
            <a:off x="2635975"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I</a:t>
            </a:r>
            <a:endParaRPr>
              <a:latin typeface="Nunito"/>
              <a:ea typeface="Nunito"/>
              <a:cs typeface="Nunito"/>
              <a:sym typeface="Nunito"/>
            </a:endParaRPr>
          </a:p>
        </p:txBody>
      </p:sp>
      <p:sp>
        <p:nvSpPr>
          <p:cNvPr id="425" name="Google Shape;425;p30"/>
          <p:cNvSpPr txBox="1"/>
          <p:nvPr/>
        </p:nvSpPr>
        <p:spPr>
          <a:xfrm>
            <a:off x="4029225" y="5388775"/>
            <a:ext cx="63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have</a:t>
            </a:r>
            <a:endParaRPr>
              <a:latin typeface="Nunito"/>
              <a:ea typeface="Nunito"/>
              <a:cs typeface="Nunito"/>
              <a:sym typeface="Nunito"/>
            </a:endParaRPr>
          </a:p>
        </p:txBody>
      </p:sp>
      <p:sp>
        <p:nvSpPr>
          <p:cNvPr id="426" name="Google Shape;426;p30"/>
          <p:cNvSpPr txBox="1"/>
          <p:nvPr/>
        </p:nvSpPr>
        <p:spPr>
          <a:xfrm>
            <a:off x="6297750" y="5388775"/>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cat</a:t>
            </a:r>
            <a:endParaRPr>
              <a:latin typeface="Nunito"/>
              <a:ea typeface="Nunito"/>
              <a:cs typeface="Nunito"/>
              <a:sym typeface="Nunito"/>
            </a:endParaRPr>
          </a:p>
        </p:txBody>
      </p:sp>
      <p:sp>
        <p:nvSpPr>
          <p:cNvPr id="427" name="Google Shape;427;p30"/>
          <p:cNvSpPr txBox="1"/>
          <p:nvPr/>
        </p:nvSpPr>
        <p:spPr>
          <a:xfrm>
            <a:off x="5219600"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a</a:t>
            </a:r>
            <a:endParaRPr>
              <a:latin typeface="Nunito"/>
              <a:ea typeface="Nunito"/>
              <a:cs typeface="Nunito"/>
              <a:sym typeface="Nunito"/>
            </a:endParaRPr>
          </a:p>
        </p:txBody>
      </p:sp>
      <p:sp>
        <p:nvSpPr>
          <p:cNvPr id="428" name="Google Shape;428;p30"/>
          <p:cNvSpPr txBox="1"/>
          <p:nvPr/>
        </p:nvSpPr>
        <p:spPr>
          <a:xfrm>
            <a:off x="4029225" y="5800675"/>
            <a:ext cx="52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buy</a:t>
            </a:r>
            <a:endParaRPr>
              <a:latin typeface="Nunito"/>
              <a:ea typeface="Nunito"/>
              <a:cs typeface="Nunito"/>
              <a:sym typeface="Nunito"/>
            </a:endParaRPr>
          </a:p>
        </p:txBody>
      </p:sp>
      <p:sp>
        <p:nvSpPr>
          <p:cNvPr id="429" name="Google Shape;429;p30"/>
          <p:cNvSpPr txBox="1"/>
          <p:nvPr/>
        </p:nvSpPr>
        <p:spPr>
          <a:xfrm>
            <a:off x="4029225"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like</a:t>
            </a:r>
            <a:endParaRPr>
              <a:latin typeface="Nunito"/>
              <a:ea typeface="Nunito"/>
              <a:cs typeface="Nunito"/>
              <a:sym typeface="Nunito"/>
            </a:endParaRPr>
          </a:p>
        </p:txBody>
      </p:sp>
      <p:cxnSp>
        <p:nvCxnSpPr>
          <p:cNvPr id="430" name="Google Shape;430;p30"/>
          <p:cNvCxnSpPr>
            <a:stCxn id="424" idx="3"/>
            <a:endCxn id="425" idx="1"/>
          </p:cNvCxnSpPr>
          <p:nvPr/>
        </p:nvCxnSpPr>
        <p:spPr>
          <a:xfrm>
            <a:off x="2937775" y="5604325"/>
            <a:ext cx="1091400" cy="0"/>
          </a:xfrm>
          <a:prstGeom prst="straightConnector1">
            <a:avLst/>
          </a:prstGeom>
          <a:noFill/>
          <a:ln cap="flat" cmpd="sng" w="19050">
            <a:solidFill>
              <a:srgbClr val="CC0000"/>
            </a:solidFill>
            <a:prstDash val="dash"/>
            <a:round/>
            <a:headEnd len="med" w="med" type="none"/>
            <a:tailEnd len="med" w="med" type="none"/>
          </a:ln>
        </p:spPr>
      </p:cxnSp>
      <p:sp>
        <p:nvSpPr>
          <p:cNvPr id="431" name="Google Shape;431;p30"/>
          <p:cNvSpPr txBox="1"/>
          <p:nvPr/>
        </p:nvSpPr>
        <p:spPr>
          <a:xfrm>
            <a:off x="6297750"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dog</a:t>
            </a:r>
            <a:endParaRPr>
              <a:latin typeface="Nunito"/>
              <a:ea typeface="Nunito"/>
              <a:cs typeface="Nunito"/>
              <a:sym typeface="Nunito"/>
            </a:endParaRPr>
          </a:p>
        </p:txBody>
      </p:sp>
      <p:sp>
        <p:nvSpPr>
          <p:cNvPr id="432" name="Google Shape;432;p30"/>
          <p:cNvSpPr txBox="1"/>
          <p:nvPr/>
        </p:nvSpPr>
        <p:spPr>
          <a:xfrm>
            <a:off x="6297750" y="5800675"/>
            <a:ext cx="80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house</a:t>
            </a:r>
            <a:endParaRPr>
              <a:latin typeface="Nunito"/>
              <a:ea typeface="Nunito"/>
              <a:cs typeface="Nunito"/>
              <a:sym typeface="Nunito"/>
            </a:endParaRPr>
          </a:p>
        </p:txBody>
      </p:sp>
      <p:sp>
        <p:nvSpPr>
          <p:cNvPr id="433" name="Google Shape;433;p30"/>
          <p:cNvSpPr txBox="1"/>
          <p:nvPr/>
        </p:nvSpPr>
        <p:spPr>
          <a:xfrm>
            <a:off x="5219600" y="4906950"/>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my</a:t>
            </a:r>
            <a:endParaRPr>
              <a:latin typeface="Nunito"/>
              <a:ea typeface="Nunito"/>
              <a:cs typeface="Nunito"/>
              <a:sym typeface="Nunito"/>
            </a:endParaRPr>
          </a:p>
        </p:txBody>
      </p:sp>
      <p:sp>
        <p:nvSpPr>
          <p:cNvPr id="434" name="Google Shape;434;p30"/>
          <p:cNvSpPr txBox="1"/>
          <p:nvPr/>
        </p:nvSpPr>
        <p:spPr>
          <a:xfrm>
            <a:off x="5219600" y="5800675"/>
            <a:ext cx="66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the</a:t>
            </a:r>
            <a:endParaRPr>
              <a:latin typeface="Nunito"/>
              <a:ea typeface="Nunito"/>
              <a:cs typeface="Nunito"/>
              <a:sym typeface="Nunito"/>
            </a:endParaRPr>
          </a:p>
        </p:txBody>
      </p:sp>
      <p:cxnSp>
        <p:nvCxnSpPr>
          <p:cNvPr id="435" name="Google Shape;435;p30"/>
          <p:cNvCxnSpPr>
            <a:stCxn id="425" idx="3"/>
            <a:endCxn id="427" idx="1"/>
          </p:cNvCxnSpPr>
          <p:nvPr/>
        </p:nvCxnSpPr>
        <p:spPr>
          <a:xfrm>
            <a:off x="4666125" y="5604325"/>
            <a:ext cx="553500" cy="0"/>
          </a:xfrm>
          <a:prstGeom prst="straightConnector1">
            <a:avLst/>
          </a:prstGeom>
          <a:noFill/>
          <a:ln cap="flat" cmpd="sng" w="19050">
            <a:solidFill>
              <a:srgbClr val="CC0000"/>
            </a:solidFill>
            <a:prstDash val="dash"/>
            <a:round/>
            <a:headEnd len="med" w="med" type="none"/>
            <a:tailEnd len="med" w="med" type="none"/>
          </a:ln>
        </p:spPr>
      </p:cxnSp>
      <p:cxnSp>
        <p:nvCxnSpPr>
          <p:cNvPr id="436" name="Google Shape;436;p30"/>
          <p:cNvCxnSpPr>
            <a:stCxn id="427" idx="3"/>
            <a:endCxn id="432" idx="1"/>
          </p:cNvCxnSpPr>
          <p:nvPr/>
        </p:nvCxnSpPr>
        <p:spPr>
          <a:xfrm>
            <a:off x="5521400" y="5604325"/>
            <a:ext cx="776400" cy="411900"/>
          </a:xfrm>
          <a:prstGeom prst="straightConnector1">
            <a:avLst/>
          </a:prstGeom>
          <a:noFill/>
          <a:ln cap="flat" cmpd="sng" w="19050">
            <a:solidFill>
              <a:srgbClr val="CC0000"/>
            </a:solidFill>
            <a:prstDash val="dash"/>
            <a:round/>
            <a:headEnd len="med" w="med" type="none"/>
            <a:tailEnd len="med" w="med" type="none"/>
          </a:ln>
        </p:spPr>
      </p:cxnSp>
      <p:sp>
        <p:nvSpPr>
          <p:cNvPr id="437" name="Google Shape;437;p30"/>
          <p:cNvSpPr txBox="1"/>
          <p:nvPr/>
        </p:nvSpPr>
        <p:spPr>
          <a:xfrm>
            <a:off x="4641200" y="5293050"/>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0.4</a:t>
            </a:r>
            <a:endParaRPr/>
          </a:p>
        </p:txBody>
      </p:sp>
      <p:sp>
        <p:nvSpPr>
          <p:cNvPr id="438" name="Google Shape;438;p30"/>
          <p:cNvSpPr txBox="1"/>
          <p:nvPr/>
        </p:nvSpPr>
        <p:spPr>
          <a:xfrm>
            <a:off x="5749063" y="5482800"/>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0.5</a:t>
            </a:r>
            <a:endParaRPr/>
          </a:p>
        </p:txBody>
      </p:sp>
      <p:sp>
        <p:nvSpPr>
          <p:cNvPr id="439" name="Google Shape;439;p30"/>
          <p:cNvSpPr txBox="1"/>
          <p:nvPr/>
        </p:nvSpPr>
        <p:spPr>
          <a:xfrm>
            <a:off x="3502838" y="5293050"/>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0.4</a:t>
            </a:r>
            <a:endParaRPr/>
          </a:p>
        </p:txBody>
      </p:sp>
      <p:cxnSp>
        <p:nvCxnSpPr>
          <p:cNvPr id="440" name="Google Shape;440;p30"/>
          <p:cNvCxnSpPr>
            <a:stCxn id="424" idx="3"/>
            <a:endCxn id="429" idx="1"/>
          </p:cNvCxnSpPr>
          <p:nvPr/>
        </p:nvCxnSpPr>
        <p:spPr>
          <a:xfrm flipH="1" rot="10800000">
            <a:off x="2937775" y="5122525"/>
            <a:ext cx="1091400" cy="481800"/>
          </a:xfrm>
          <a:prstGeom prst="straightConnector1">
            <a:avLst/>
          </a:prstGeom>
          <a:noFill/>
          <a:ln cap="flat" cmpd="sng" w="19050">
            <a:solidFill>
              <a:srgbClr val="CC0000"/>
            </a:solidFill>
            <a:prstDash val="solid"/>
            <a:round/>
            <a:headEnd len="med" w="med" type="none"/>
            <a:tailEnd len="med" w="med" type="none"/>
          </a:ln>
        </p:spPr>
      </p:cxnSp>
      <p:cxnSp>
        <p:nvCxnSpPr>
          <p:cNvPr id="441" name="Google Shape;441;p30"/>
          <p:cNvCxnSpPr>
            <a:stCxn id="429" idx="3"/>
            <a:endCxn id="433" idx="1"/>
          </p:cNvCxnSpPr>
          <p:nvPr/>
        </p:nvCxnSpPr>
        <p:spPr>
          <a:xfrm>
            <a:off x="4602525" y="5122500"/>
            <a:ext cx="617100" cy="0"/>
          </a:xfrm>
          <a:prstGeom prst="straightConnector1">
            <a:avLst/>
          </a:prstGeom>
          <a:noFill/>
          <a:ln cap="flat" cmpd="sng" w="19050">
            <a:solidFill>
              <a:srgbClr val="CC0000"/>
            </a:solidFill>
            <a:prstDash val="solid"/>
            <a:round/>
            <a:headEnd len="med" w="med" type="none"/>
            <a:tailEnd len="med" w="med" type="none"/>
          </a:ln>
        </p:spPr>
      </p:cxnSp>
      <p:cxnSp>
        <p:nvCxnSpPr>
          <p:cNvPr id="442" name="Google Shape;442;p30"/>
          <p:cNvCxnSpPr>
            <a:stCxn id="433" idx="3"/>
            <a:endCxn id="426" idx="1"/>
          </p:cNvCxnSpPr>
          <p:nvPr/>
        </p:nvCxnSpPr>
        <p:spPr>
          <a:xfrm>
            <a:off x="5693000" y="5122500"/>
            <a:ext cx="604800" cy="481800"/>
          </a:xfrm>
          <a:prstGeom prst="straightConnector1">
            <a:avLst/>
          </a:prstGeom>
          <a:noFill/>
          <a:ln cap="flat" cmpd="sng" w="19050">
            <a:solidFill>
              <a:srgbClr val="CC0000"/>
            </a:solidFill>
            <a:prstDash val="solid"/>
            <a:round/>
            <a:headEnd len="med" w="med" type="none"/>
            <a:tailEnd len="med" w="med" type="none"/>
          </a:ln>
        </p:spPr>
      </p:cxnSp>
      <p:sp>
        <p:nvSpPr>
          <p:cNvPr id="443" name="Google Shape;443;p30"/>
          <p:cNvSpPr txBox="1"/>
          <p:nvPr/>
        </p:nvSpPr>
        <p:spPr>
          <a:xfrm>
            <a:off x="3407338" y="4912975"/>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0.3</a:t>
            </a:r>
            <a:endParaRPr/>
          </a:p>
        </p:txBody>
      </p:sp>
      <p:sp>
        <p:nvSpPr>
          <p:cNvPr id="444" name="Google Shape;444;p30"/>
          <p:cNvSpPr txBox="1"/>
          <p:nvPr/>
        </p:nvSpPr>
        <p:spPr>
          <a:xfrm>
            <a:off x="4700575" y="4757338"/>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0.5</a:t>
            </a:r>
            <a:endParaRPr/>
          </a:p>
        </p:txBody>
      </p:sp>
      <p:sp>
        <p:nvSpPr>
          <p:cNvPr id="445" name="Google Shape;445;p30"/>
          <p:cNvSpPr txBox="1"/>
          <p:nvPr/>
        </p:nvSpPr>
        <p:spPr>
          <a:xfrm>
            <a:off x="5834875" y="5011138"/>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Top-p (Nucleus) Sampling</a:t>
            </a:r>
            <a:endParaRPr/>
          </a:p>
        </p:txBody>
      </p:sp>
      <p:graphicFrame>
        <p:nvGraphicFramePr>
          <p:cNvPr id="452" name="Google Shape;452;p31"/>
          <p:cNvGraphicFramePr/>
          <p:nvPr/>
        </p:nvGraphicFramePr>
        <p:xfrm>
          <a:off x="919250" y="1634875"/>
          <a:ext cx="3000000" cy="3000000"/>
        </p:xfrm>
        <a:graphic>
          <a:graphicData uri="http://schemas.openxmlformats.org/drawingml/2006/table">
            <a:tbl>
              <a:tblPr>
                <a:noFill/>
                <a:tableStyleId>{BE7BF409-3E7B-4179-BAB0-E0A996AF6F61}</a:tableStyleId>
              </a:tblPr>
              <a:tblGrid>
                <a:gridCol w="1480750"/>
                <a:gridCol w="1480750"/>
                <a:gridCol w="1480750"/>
                <a:gridCol w="1480750"/>
                <a:gridCol w="1602625"/>
              </a:tblGrid>
              <a:tr h="907625">
                <a:tc>
                  <a:txBody>
                    <a:bodyPr/>
                    <a:lstStyle/>
                    <a:p>
                      <a:pPr indent="0" lvl="0" marL="0" rtl="0" algn="l">
                        <a:spcBef>
                          <a:spcPts val="0"/>
                        </a:spcBef>
                        <a:spcAft>
                          <a:spcPts val="0"/>
                        </a:spcAft>
                        <a:buNone/>
                      </a:pPr>
                      <a:r>
                        <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Greedy</a:t>
                      </a:r>
                      <a:endParaRPr b="1"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Beam Search</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Top-k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Top-p</a:t>
                      </a:r>
                      <a:endParaRPr b="1" sz="1600">
                        <a:latin typeface="Nunito"/>
                        <a:ea typeface="Nunito"/>
                        <a:cs typeface="Nunito"/>
                        <a:sym typeface="Nunito"/>
                      </a:endParaRPr>
                    </a:p>
                    <a:p>
                      <a:pPr indent="0" lvl="0" marL="0" rtl="0" algn="l">
                        <a:spcBef>
                          <a:spcPts val="0"/>
                        </a:spcBef>
                        <a:spcAft>
                          <a:spcPts val="0"/>
                        </a:spcAft>
                        <a:buNone/>
                      </a:pPr>
                      <a:r>
                        <a:rPr b="1" lang="de-DE" sz="1600">
                          <a:latin typeface="Nunito"/>
                          <a:ea typeface="Nunito"/>
                          <a:cs typeface="Nunito"/>
                          <a:sym typeface="Nunito"/>
                        </a:rPr>
                        <a:t>(Nucleus)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007925">
                <a:tc>
                  <a:txBody>
                    <a:bodyPr/>
                    <a:lstStyle/>
                    <a:p>
                      <a:pPr indent="0" lvl="0" marL="0" rtl="0" algn="l">
                        <a:spcBef>
                          <a:spcPts val="0"/>
                        </a:spcBef>
                        <a:spcAft>
                          <a:spcPts val="0"/>
                        </a:spcAft>
                        <a:buNone/>
                      </a:pPr>
                      <a:r>
                        <a:rPr lang="de-DE" sz="1600">
                          <a:latin typeface="Nunito"/>
                          <a:ea typeface="Nunito"/>
                          <a:cs typeface="Nunito"/>
                          <a:sym typeface="Nunito"/>
                        </a:rPr>
                        <a:t>At each step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Pick the best word</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Try a few best words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Random sample from top-k</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smallest set with cumulative probability &gt; 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871025">
                <a:tc>
                  <a:txBody>
                    <a:bodyPr/>
                    <a:lstStyle/>
                    <a:p>
                      <a:pPr indent="0" lvl="0" marL="0" rtl="0" algn="l">
                        <a:spcBef>
                          <a:spcPts val="0"/>
                        </a:spcBef>
                        <a:spcAft>
                          <a:spcPts val="0"/>
                        </a:spcAft>
                        <a:buNone/>
                      </a:pPr>
                      <a:r>
                        <a:rPr lang="de-DE" sz="1600">
                          <a:latin typeface="Nunito"/>
                          <a:ea typeface="Nunito"/>
                          <a:cs typeface="Nunito"/>
                          <a:sym typeface="Nunito"/>
                        </a:rPr>
                        <a:t>Output</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Several partial sequences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solidFill>
                            <a:schemeClr val="dk1"/>
                          </a:solidFill>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
        <p:nvSpPr>
          <p:cNvPr id="453" name="Google Shape;453;p31"/>
          <p:cNvSpPr/>
          <p:nvPr/>
        </p:nvSpPr>
        <p:spPr>
          <a:xfrm>
            <a:off x="803300" y="1603550"/>
            <a:ext cx="5967900" cy="30438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txBox="1"/>
          <p:nvPr/>
        </p:nvSpPr>
        <p:spPr>
          <a:xfrm>
            <a:off x="511175" y="4660075"/>
            <a:ext cx="21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Common p: 0.95</a:t>
            </a:r>
            <a:endParaRPr>
              <a:latin typeface="Nunito"/>
              <a:ea typeface="Nunito"/>
              <a:cs typeface="Nunito"/>
              <a:sym typeface="Nunito"/>
            </a:endParaRPr>
          </a:p>
        </p:txBody>
      </p:sp>
      <p:sp>
        <p:nvSpPr>
          <p:cNvPr id="455" name="Google Shape;455;p31"/>
          <p:cNvSpPr txBox="1"/>
          <p:nvPr/>
        </p:nvSpPr>
        <p:spPr>
          <a:xfrm>
            <a:off x="358775" y="5077825"/>
            <a:ext cx="217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latin typeface="Nunito"/>
                <a:ea typeface="Nunito"/>
                <a:cs typeface="Nunito"/>
                <a:sym typeface="Nunito"/>
              </a:rPr>
              <a:t>Weakness</a:t>
            </a:r>
            <a:endParaRPr b="1">
              <a:latin typeface="Nunito"/>
              <a:ea typeface="Nunito"/>
              <a:cs typeface="Nunito"/>
              <a:sym typeface="Nunito"/>
            </a:endParaRPr>
          </a:p>
          <a:p>
            <a:pPr indent="0" lvl="0" marL="0" rtl="0" algn="l">
              <a:spcBef>
                <a:spcPts val="0"/>
              </a:spcBef>
              <a:spcAft>
                <a:spcPts val="0"/>
              </a:spcAft>
              <a:buNone/>
            </a:pPr>
            <a:r>
              <a:rPr lang="de-DE">
                <a:latin typeface="Nunito"/>
                <a:ea typeface="Nunito"/>
                <a:cs typeface="Nunito"/>
                <a:sym typeface="Nunito"/>
              </a:rPr>
              <a:t>May not include surprising words</a:t>
            </a:r>
            <a:endParaRPr>
              <a:latin typeface="Nunito"/>
              <a:ea typeface="Nunito"/>
              <a:cs typeface="Nunito"/>
              <a:sym typeface="Nunito"/>
            </a:endParaRPr>
          </a:p>
        </p:txBody>
      </p:sp>
      <p:sp>
        <p:nvSpPr>
          <p:cNvPr id="456" name="Google Shape;456;p31"/>
          <p:cNvSpPr txBox="1"/>
          <p:nvPr/>
        </p:nvSpPr>
        <p:spPr>
          <a:xfrm>
            <a:off x="7308600" y="6124525"/>
            <a:ext cx="15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[Holtzman et al., 2019]</a:t>
            </a:r>
            <a:r>
              <a:rPr lang="de-DE" sz="1000"/>
              <a:t> </a:t>
            </a:r>
            <a:endParaRPr sz="1000"/>
          </a:p>
        </p:txBody>
      </p:sp>
      <p:sp>
        <p:nvSpPr>
          <p:cNvPr id="457" name="Google Shape;457;p31"/>
          <p:cNvSpPr txBox="1"/>
          <p:nvPr/>
        </p:nvSpPr>
        <p:spPr>
          <a:xfrm>
            <a:off x="2635975"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I</a:t>
            </a:r>
            <a:endParaRPr>
              <a:latin typeface="Nunito"/>
              <a:ea typeface="Nunito"/>
              <a:cs typeface="Nunito"/>
              <a:sym typeface="Nunito"/>
            </a:endParaRPr>
          </a:p>
        </p:txBody>
      </p:sp>
      <p:sp>
        <p:nvSpPr>
          <p:cNvPr id="458" name="Google Shape;458;p31"/>
          <p:cNvSpPr txBox="1"/>
          <p:nvPr/>
        </p:nvSpPr>
        <p:spPr>
          <a:xfrm>
            <a:off x="4029225" y="5388775"/>
            <a:ext cx="63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have</a:t>
            </a:r>
            <a:endParaRPr>
              <a:latin typeface="Nunito"/>
              <a:ea typeface="Nunito"/>
              <a:cs typeface="Nunito"/>
              <a:sym typeface="Nunito"/>
            </a:endParaRPr>
          </a:p>
        </p:txBody>
      </p:sp>
      <p:sp>
        <p:nvSpPr>
          <p:cNvPr id="459" name="Google Shape;459;p31"/>
          <p:cNvSpPr txBox="1"/>
          <p:nvPr/>
        </p:nvSpPr>
        <p:spPr>
          <a:xfrm>
            <a:off x="6297750" y="5388775"/>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cat</a:t>
            </a:r>
            <a:endParaRPr>
              <a:latin typeface="Nunito"/>
              <a:ea typeface="Nunito"/>
              <a:cs typeface="Nunito"/>
              <a:sym typeface="Nunito"/>
            </a:endParaRPr>
          </a:p>
        </p:txBody>
      </p:sp>
      <p:sp>
        <p:nvSpPr>
          <p:cNvPr id="460" name="Google Shape;460;p31"/>
          <p:cNvSpPr txBox="1"/>
          <p:nvPr/>
        </p:nvSpPr>
        <p:spPr>
          <a:xfrm>
            <a:off x="5219600" y="5388775"/>
            <a:ext cx="30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a</a:t>
            </a:r>
            <a:endParaRPr>
              <a:latin typeface="Nunito"/>
              <a:ea typeface="Nunito"/>
              <a:cs typeface="Nunito"/>
              <a:sym typeface="Nunito"/>
            </a:endParaRPr>
          </a:p>
        </p:txBody>
      </p:sp>
      <p:sp>
        <p:nvSpPr>
          <p:cNvPr id="461" name="Google Shape;461;p31"/>
          <p:cNvSpPr txBox="1"/>
          <p:nvPr/>
        </p:nvSpPr>
        <p:spPr>
          <a:xfrm>
            <a:off x="4029225" y="5800675"/>
            <a:ext cx="52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buy</a:t>
            </a:r>
            <a:endParaRPr>
              <a:latin typeface="Nunito"/>
              <a:ea typeface="Nunito"/>
              <a:cs typeface="Nunito"/>
              <a:sym typeface="Nunito"/>
            </a:endParaRPr>
          </a:p>
        </p:txBody>
      </p:sp>
      <p:sp>
        <p:nvSpPr>
          <p:cNvPr id="462" name="Google Shape;462;p31"/>
          <p:cNvSpPr txBox="1"/>
          <p:nvPr/>
        </p:nvSpPr>
        <p:spPr>
          <a:xfrm>
            <a:off x="4029225"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like</a:t>
            </a:r>
            <a:endParaRPr>
              <a:latin typeface="Nunito"/>
              <a:ea typeface="Nunito"/>
              <a:cs typeface="Nunito"/>
              <a:sym typeface="Nunito"/>
            </a:endParaRPr>
          </a:p>
        </p:txBody>
      </p:sp>
      <p:cxnSp>
        <p:nvCxnSpPr>
          <p:cNvPr id="463" name="Google Shape;463;p31"/>
          <p:cNvCxnSpPr>
            <a:stCxn id="457" idx="3"/>
            <a:endCxn id="458" idx="1"/>
          </p:cNvCxnSpPr>
          <p:nvPr/>
        </p:nvCxnSpPr>
        <p:spPr>
          <a:xfrm>
            <a:off x="2937775" y="5604325"/>
            <a:ext cx="1091400" cy="0"/>
          </a:xfrm>
          <a:prstGeom prst="straightConnector1">
            <a:avLst/>
          </a:prstGeom>
          <a:noFill/>
          <a:ln cap="flat" cmpd="sng" w="19050">
            <a:solidFill>
              <a:srgbClr val="CC0000"/>
            </a:solidFill>
            <a:prstDash val="dash"/>
            <a:round/>
            <a:headEnd len="med" w="med" type="none"/>
            <a:tailEnd len="med" w="med" type="none"/>
          </a:ln>
        </p:spPr>
      </p:cxnSp>
      <p:sp>
        <p:nvSpPr>
          <p:cNvPr id="464" name="Google Shape;464;p31"/>
          <p:cNvSpPr txBox="1"/>
          <p:nvPr/>
        </p:nvSpPr>
        <p:spPr>
          <a:xfrm>
            <a:off x="6297750" y="4906950"/>
            <a:ext cx="57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dog</a:t>
            </a:r>
            <a:endParaRPr>
              <a:latin typeface="Nunito"/>
              <a:ea typeface="Nunito"/>
              <a:cs typeface="Nunito"/>
              <a:sym typeface="Nunito"/>
            </a:endParaRPr>
          </a:p>
        </p:txBody>
      </p:sp>
      <p:sp>
        <p:nvSpPr>
          <p:cNvPr id="465" name="Google Shape;465;p31"/>
          <p:cNvSpPr txBox="1"/>
          <p:nvPr/>
        </p:nvSpPr>
        <p:spPr>
          <a:xfrm>
            <a:off x="6297750" y="5800675"/>
            <a:ext cx="80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house</a:t>
            </a:r>
            <a:endParaRPr>
              <a:latin typeface="Nunito"/>
              <a:ea typeface="Nunito"/>
              <a:cs typeface="Nunito"/>
              <a:sym typeface="Nunito"/>
            </a:endParaRPr>
          </a:p>
        </p:txBody>
      </p:sp>
      <p:sp>
        <p:nvSpPr>
          <p:cNvPr id="466" name="Google Shape;466;p31"/>
          <p:cNvSpPr txBox="1"/>
          <p:nvPr/>
        </p:nvSpPr>
        <p:spPr>
          <a:xfrm>
            <a:off x="5219600" y="4906950"/>
            <a:ext cx="47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my</a:t>
            </a:r>
            <a:endParaRPr>
              <a:latin typeface="Nunito"/>
              <a:ea typeface="Nunito"/>
              <a:cs typeface="Nunito"/>
              <a:sym typeface="Nunito"/>
            </a:endParaRPr>
          </a:p>
        </p:txBody>
      </p:sp>
      <p:sp>
        <p:nvSpPr>
          <p:cNvPr id="467" name="Google Shape;467;p31"/>
          <p:cNvSpPr txBox="1"/>
          <p:nvPr/>
        </p:nvSpPr>
        <p:spPr>
          <a:xfrm>
            <a:off x="5219600" y="5800675"/>
            <a:ext cx="66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the</a:t>
            </a:r>
            <a:endParaRPr>
              <a:latin typeface="Nunito"/>
              <a:ea typeface="Nunito"/>
              <a:cs typeface="Nunito"/>
              <a:sym typeface="Nunito"/>
            </a:endParaRPr>
          </a:p>
        </p:txBody>
      </p:sp>
      <p:cxnSp>
        <p:nvCxnSpPr>
          <p:cNvPr id="468" name="Google Shape;468;p31"/>
          <p:cNvCxnSpPr>
            <a:stCxn id="462" idx="3"/>
            <a:endCxn id="460" idx="1"/>
          </p:cNvCxnSpPr>
          <p:nvPr/>
        </p:nvCxnSpPr>
        <p:spPr>
          <a:xfrm>
            <a:off x="4602525" y="5122500"/>
            <a:ext cx="617100" cy="481800"/>
          </a:xfrm>
          <a:prstGeom prst="straightConnector1">
            <a:avLst/>
          </a:prstGeom>
          <a:noFill/>
          <a:ln cap="flat" cmpd="sng" w="19050">
            <a:solidFill>
              <a:srgbClr val="CC0000"/>
            </a:solidFill>
            <a:prstDash val="dash"/>
            <a:round/>
            <a:headEnd len="med" w="med" type="none"/>
            <a:tailEnd len="med" w="med" type="none"/>
          </a:ln>
        </p:spPr>
      </p:cxnSp>
      <p:cxnSp>
        <p:nvCxnSpPr>
          <p:cNvPr id="469" name="Google Shape;469;p31"/>
          <p:cNvCxnSpPr>
            <a:stCxn id="457" idx="3"/>
            <a:endCxn id="462" idx="1"/>
          </p:cNvCxnSpPr>
          <p:nvPr/>
        </p:nvCxnSpPr>
        <p:spPr>
          <a:xfrm flipH="1" rot="10800000">
            <a:off x="2937775" y="5122525"/>
            <a:ext cx="1091400" cy="481800"/>
          </a:xfrm>
          <a:prstGeom prst="straightConnector1">
            <a:avLst/>
          </a:prstGeom>
          <a:noFill/>
          <a:ln cap="flat" cmpd="sng" w="19050">
            <a:solidFill>
              <a:srgbClr val="CC0000"/>
            </a:solidFill>
            <a:prstDash val="solid"/>
            <a:round/>
            <a:headEnd len="med" w="med" type="none"/>
            <a:tailEnd len="med" w="med" type="none"/>
          </a:ln>
        </p:spPr>
      </p:cxnSp>
      <p:cxnSp>
        <p:nvCxnSpPr>
          <p:cNvPr id="470" name="Google Shape;470;p31"/>
          <p:cNvCxnSpPr>
            <a:stCxn id="462" idx="3"/>
            <a:endCxn id="466" idx="1"/>
          </p:cNvCxnSpPr>
          <p:nvPr/>
        </p:nvCxnSpPr>
        <p:spPr>
          <a:xfrm>
            <a:off x="4602525" y="5122500"/>
            <a:ext cx="617100" cy="0"/>
          </a:xfrm>
          <a:prstGeom prst="straightConnector1">
            <a:avLst/>
          </a:prstGeom>
          <a:noFill/>
          <a:ln cap="flat" cmpd="sng" w="19050">
            <a:solidFill>
              <a:srgbClr val="CC0000"/>
            </a:solidFill>
            <a:prstDash val="solid"/>
            <a:round/>
            <a:headEnd len="med" w="med" type="none"/>
            <a:tailEnd len="med" w="med" type="none"/>
          </a:ln>
        </p:spPr>
      </p:cxnSp>
      <p:cxnSp>
        <p:nvCxnSpPr>
          <p:cNvPr id="471" name="Google Shape;471;p31"/>
          <p:cNvCxnSpPr>
            <a:stCxn id="466" idx="3"/>
            <a:endCxn id="459" idx="1"/>
          </p:cNvCxnSpPr>
          <p:nvPr/>
        </p:nvCxnSpPr>
        <p:spPr>
          <a:xfrm>
            <a:off x="5693000" y="5122500"/>
            <a:ext cx="604800" cy="481800"/>
          </a:xfrm>
          <a:prstGeom prst="straightConnector1">
            <a:avLst/>
          </a:prstGeom>
          <a:noFill/>
          <a:ln cap="flat" cmpd="sng" w="19050">
            <a:solidFill>
              <a:srgbClr val="CC0000"/>
            </a:solidFill>
            <a:prstDash val="dash"/>
            <a:round/>
            <a:headEnd len="med" w="med" type="none"/>
            <a:tailEnd len="med" w="med" type="none"/>
          </a:ln>
        </p:spPr>
      </p:cxnSp>
      <p:sp>
        <p:nvSpPr>
          <p:cNvPr id="472" name="Google Shape;472;p31"/>
          <p:cNvSpPr txBox="1"/>
          <p:nvPr/>
        </p:nvSpPr>
        <p:spPr>
          <a:xfrm>
            <a:off x="5738625" y="4512663"/>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0.95</a:t>
            </a:r>
            <a:endParaRPr/>
          </a:p>
        </p:txBody>
      </p:sp>
      <p:cxnSp>
        <p:nvCxnSpPr>
          <p:cNvPr id="473" name="Google Shape;473;p31"/>
          <p:cNvCxnSpPr>
            <a:stCxn id="466" idx="3"/>
            <a:endCxn id="464" idx="1"/>
          </p:cNvCxnSpPr>
          <p:nvPr/>
        </p:nvCxnSpPr>
        <p:spPr>
          <a:xfrm>
            <a:off x="5693000" y="5122500"/>
            <a:ext cx="604800" cy="0"/>
          </a:xfrm>
          <a:prstGeom prst="straightConnector1">
            <a:avLst/>
          </a:prstGeom>
          <a:noFill/>
          <a:ln cap="flat" cmpd="sng" w="19050">
            <a:solidFill>
              <a:srgbClr val="CC0000"/>
            </a:solidFill>
            <a:prstDash val="solid"/>
            <a:round/>
            <a:headEnd len="med" w="med" type="none"/>
            <a:tailEnd len="med" w="med" type="none"/>
          </a:ln>
        </p:spPr>
      </p:cxnSp>
      <p:cxnSp>
        <p:nvCxnSpPr>
          <p:cNvPr id="474" name="Google Shape;474;p31"/>
          <p:cNvCxnSpPr>
            <a:stCxn id="462" idx="3"/>
            <a:endCxn id="467" idx="1"/>
          </p:cNvCxnSpPr>
          <p:nvPr/>
        </p:nvCxnSpPr>
        <p:spPr>
          <a:xfrm>
            <a:off x="4602525" y="5122500"/>
            <a:ext cx="617100" cy="893700"/>
          </a:xfrm>
          <a:prstGeom prst="straightConnector1">
            <a:avLst/>
          </a:prstGeom>
          <a:noFill/>
          <a:ln cap="flat" cmpd="sng" w="19050">
            <a:solidFill>
              <a:srgbClr val="CC0000"/>
            </a:solidFill>
            <a:prstDash val="dash"/>
            <a:round/>
            <a:headEnd len="med" w="med" type="none"/>
            <a:tailEnd len="med" w="med" type="none"/>
          </a:ln>
        </p:spPr>
      </p:cxnSp>
      <p:cxnSp>
        <p:nvCxnSpPr>
          <p:cNvPr id="475" name="Google Shape;475;p31"/>
          <p:cNvCxnSpPr>
            <a:stCxn id="457" idx="3"/>
            <a:endCxn id="461" idx="1"/>
          </p:cNvCxnSpPr>
          <p:nvPr/>
        </p:nvCxnSpPr>
        <p:spPr>
          <a:xfrm>
            <a:off x="2937775" y="5604325"/>
            <a:ext cx="1091400" cy="411900"/>
          </a:xfrm>
          <a:prstGeom prst="straightConnector1">
            <a:avLst/>
          </a:prstGeom>
          <a:noFill/>
          <a:ln cap="flat" cmpd="sng" w="19050">
            <a:solidFill>
              <a:srgbClr val="CC0000"/>
            </a:solidFill>
            <a:prstDash val="dash"/>
            <a:round/>
            <a:headEnd len="med" w="med" type="none"/>
            <a:tailEnd len="med" w="med" type="none"/>
          </a:ln>
        </p:spPr>
      </p:cxnSp>
      <p:cxnSp>
        <p:nvCxnSpPr>
          <p:cNvPr id="476" name="Google Shape;476;p31"/>
          <p:cNvCxnSpPr>
            <a:stCxn id="457" idx="3"/>
          </p:cNvCxnSpPr>
          <p:nvPr/>
        </p:nvCxnSpPr>
        <p:spPr>
          <a:xfrm>
            <a:off x="2937775" y="5604325"/>
            <a:ext cx="1043100" cy="702000"/>
          </a:xfrm>
          <a:prstGeom prst="straightConnector1">
            <a:avLst/>
          </a:prstGeom>
          <a:noFill/>
          <a:ln cap="flat" cmpd="sng" w="19050">
            <a:solidFill>
              <a:srgbClr val="CC0000"/>
            </a:solidFill>
            <a:prstDash val="dash"/>
            <a:round/>
            <a:headEnd len="med" w="med" type="none"/>
            <a:tailEnd len="med" w="med" type="none"/>
          </a:ln>
        </p:spPr>
      </p:cxnSp>
      <p:sp>
        <p:nvSpPr>
          <p:cNvPr id="477" name="Google Shape;477;p31"/>
          <p:cNvSpPr txBox="1"/>
          <p:nvPr/>
        </p:nvSpPr>
        <p:spPr>
          <a:xfrm>
            <a:off x="3196825" y="4512663"/>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0.95</a:t>
            </a:r>
            <a:endParaRPr/>
          </a:p>
        </p:txBody>
      </p:sp>
      <p:sp>
        <p:nvSpPr>
          <p:cNvPr id="478" name="Google Shape;478;p31"/>
          <p:cNvSpPr txBox="1"/>
          <p:nvPr/>
        </p:nvSpPr>
        <p:spPr>
          <a:xfrm>
            <a:off x="4553925" y="4512650"/>
            <a:ext cx="5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Nunito"/>
                <a:ea typeface="Nunito"/>
                <a:cs typeface="Nunito"/>
                <a:sym typeface="Nunito"/>
              </a:rPr>
              <a:t>0.95</a:t>
            </a:r>
            <a:endParaRPr/>
          </a:p>
        </p:txBody>
      </p:sp>
      <p:sp>
        <p:nvSpPr>
          <p:cNvPr id="479" name="Google Shape;479;p31"/>
          <p:cNvSpPr/>
          <p:nvPr/>
        </p:nvSpPr>
        <p:spPr>
          <a:xfrm>
            <a:off x="3273975" y="4874175"/>
            <a:ext cx="301800" cy="1642200"/>
          </a:xfrm>
          <a:prstGeom prst="arc">
            <a:avLst>
              <a:gd fmla="val 16200000" name="adj1"/>
              <a:gd fmla="val 471150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4735875" y="4874175"/>
            <a:ext cx="301800" cy="1357500"/>
          </a:xfrm>
          <a:prstGeom prst="arc">
            <a:avLst>
              <a:gd fmla="val 16200000" name="adj1"/>
              <a:gd fmla="val 471150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5844475" y="4923750"/>
            <a:ext cx="348900" cy="893700"/>
          </a:xfrm>
          <a:prstGeom prst="arc">
            <a:avLst>
              <a:gd fmla="val 16200000" name="adj1"/>
              <a:gd fmla="val 471150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Output Generation: Decoding Strategies</a:t>
            </a:r>
            <a:endParaRPr/>
          </a:p>
        </p:txBody>
      </p:sp>
      <p:graphicFrame>
        <p:nvGraphicFramePr>
          <p:cNvPr id="488" name="Google Shape;488;p32"/>
          <p:cNvGraphicFramePr/>
          <p:nvPr/>
        </p:nvGraphicFramePr>
        <p:xfrm>
          <a:off x="919250" y="1634875"/>
          <a:ext cx="3000000" cy="3000000"/>
        </p:xfrm>
        <a:graphic>
          <a:graphicData uri="http://schemas.openxmlformats.org/drawingml/2006/table">
            <a:tbl>
              <a:tblPr>
                <a:noFill/>
                <a:tableStyleId>{BE7BF409-3E7B-4179-BAB0-E0A996AF6F61}</a:tableStyleId>
              </a:tblPr>
              <a:tblGrid>
                <a:gridCol w="1480750"/>
                <a:gridCol w="1480750"/>
                <a:gridCol w="1480750"/>
                <a:gridCol w="1480750"/>
                <a:gridCol w="1602625"/>
              </a:tblGrid>
              <a:tr h="907625">
                <a:tc>
                  <a:txBody>
                    <a:bodyPr/>
                    <a:lstStyle/>
                    <a:p>
                      <a:pPr indent="0" lvl="0" marL="0" rtl="0" algn="l">
                        <a:spcBef>
                          <a:spcPts val="0"/>
                        </a:spcBef>
                        <a:spcAft>
                          <a:spcPts val="0"/>
                        </a:spcAft>
                        <a:buNone/>
                      </a:pPr>
                      <a:r>
                        <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Greedy</a:t>
                      </a:r>
                      <a:endParaRPr b="1"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Beam Search</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Top-k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de-DE" sz="1600">
                          <a:latin typeface="Nunito"/>
                          <a:ea typeface="Nunito"/>
                          <a:cs typeface="Nunito"/>
                          <a:sym typeface="Nunito"/>
                        </a:rPr>
                        <a:t>Top-p</a:t>
                      </a:r>
                      <a:endParaRPr b="1" sz="1600">
                        <a:latin typeface="Nunito"/>
                        <a:ea typeface="Nunito"/>
                        <a:cs typeface="Nunito"/>
                        <a:sym typeface="Nunito"/>
                      </a:endParaRPr>
                    </a:p>
                    <a:p>
                      <a:pPr indent="0" lvl="0" marL="0" rtl="0" algn="l">
                        <a:spcBef>
                          <a:spcPts val="0"/>
                        </a:spcBef>
                        <a:spcAft>
                          <a:spcPts val="0"/>
                        </a:spcAft>
                        <a:buNone/>
                      </a:pPr>
                      <a:r>
                        <a:rPr b="1" lang="de-DE" sz="1600">
                          <a:latin typeface="Nunito"/>
                          <a:ea typeface="Nunito"/>
                          <a:cs typeface="Nunito"/>
                          <a:sym typeface="Nunito"/>
                        </a:rPr>
                        <a:t>(Nucleus) </a:t>
                      </a:r>
                      <a:r>
                        <a:rPr b="1" lang="de-DE" sz="1600">
                          <a:solidFill>
                            <a:schemeClr val="dk1"/>
                          </a:solidFill>
                          <a:latin typeface="Nunito"/>
                          <a:ea typeface="Nunito"/>
                          <a:cs typeface="Nunito"/>
                          <a:sym typeface="Nunito"/>
                        </a:rPr>
                        <a:t>Sampling</a:t>
                      </a:r>
                      <a:endParaRPr b="1"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007925">
                <a:tc>
                  <a:txBody>
                    <a:bodyPr/>
                    <a:lstStyle/>
                    <a:p>
                      <a:pPr indent="0" lvl="0" marL="0" rtl="0" algn="l">
                        <a:spcBef>
                          <a:spcPts val="0"/>
                        </a:spcBef>
                        <a:spcAft>
                          <a:spcPts val="0"/>
                        </a:spcAft>
                        <a:buNone/>
                      </a:pPr>
                      <a:r>
                        <a:rPr lang="de-DE" sz="1600">
                          <a:latin typeface="Nunito"/>
                          <a:ea typeface="Nunito"/>
                          <a:cs typeface="Nunito"/>
                          <a:sym typeface="Nunito"/>
                        </a:rPr>
                        <a:t>At each step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Pick the best word</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Try a few best words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Random sample from top-k</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de-DE" sz="1600">
                          <a:latin typeface="Nunito"/>
                          <a:ea typeface="Nunito"/>
                          <a:cs typeface="Nunito"/>
                          <a:sym typeface="Nunito"/>
                        </a:rPr>
                        <a:t>smallest set with cumulative probability &gt; p</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871025">
                <a:tc>
                  <a:txBody>
                    <a:bodyPr/>
                    <a:lstStyle/>
                    <a:p>
                      <a:pPr indent="0" lvl="0" marL="0" rtl="0" algn="l">
                        <a:spcBef>
                          <a:spcPts val="0"/>
                        </a:spcBef>
                        <a:spcAft>
                          <a:spcPts val="0"/>
                        </a:spcAft>
                        <a:buNone/>
                      </a:pPr>
                      <a:r>
                        <a:rPr lang="de-DE" sz="1600">
                          <a:latin typeface="Nunito"/>
                          <a:ea typeface="Nunito"/>
                          <a:cs typeface="Nunito"/>
                          <a:sym typeface="Nunito"/>
                        </a:rPr>
                        <a:t>Output</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Several partial sequences</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DE" sz="1600">
                          <a:solidFill>
                            <a:schemeClr val="dk1"/>
                          </a:solidFill>
                          <a:latin typeface="Nunito"/>
                          <a:ea typeface="Nunito"/>
                          <a:cs typeface="Nunito"/>
                          <a:sym typeface="Nunito"/>
                        </a:rPr>
                        <a:t>One sequence</a:t>
                      </a:r>
                      <a:endParaRPr sz="1600">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3"/>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Training</a:t>
            </a:r>
            <a:endParaRPr/>
          </a:p>
        </p:txBody>
      </p:sp>
      <p:sp>
        <p:nvSpPr>
          <p:cNvPr id="495" name="Google Shape;495;p33"/>
          <p:cNvSpPr txBox="1"/>
          <p:nvPr>
            <p:ph idx="4294967295"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400"/>
              </a:spcBef>
              <a:spcAft>
                <a:spcPts val="0"/>
              </a:spcAft>
              <a:buNone/>
            </a:pPr>
            <a:r>
              <a:rPr lang="de-DE" sz="1800"/>
              <a:t>4-step recipe </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Clr>
                <a:srgbClr val="B7B7B7"/>
              </a:buClr>
              <a:buSzPts val="1800"/>
              <a:buAutoNum type="arabicPeriod"/>
            </a:pPr>
            <a:r>
              <a:rPr lang="de-DE" sz="1800">
                <a:solidFill>
                  <a:srgbClr val="B7B7B7"/>
                </a:solidFill>
              </a:rPr>
              <a:t>Data</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Model</a:t>
            </a:r>
            <a:endParaRPr sz="1800">
              <a:solidFill>
                <a:srgbClr val="B7B7B7"/>
              </a:solidFill>
            </a:endParaRPr>
          </a:p>
          <a:p>
            <a:pPr indent="-342900" lvl="0" marL="457200" rtl="0" algn="l">
              <a:spcBef>
                <a:spcPts val="1000"/>
              </a:spcBef>
              <a:spcAft>
                <a:spcPts val="0"/>
              </a:spcAft>
              <a:buClr>
                <a:srgbClr val="000000"/>
              </a:buClr>
              <a:buSzPts val="1800"/>
              <a:buAutoNum type="arabicPeriod"/>
            </a:pPr>
            <a:r>
              <a:rPr lang="de-DE" sz="1800">
                <a:solidFill>
                  <a:srgbClr val="000000"/>
                </a:solidFill>
              </a:rPr>
              <a:t>Training</a:t>
            </a:r>
            <a:endParaRPr sz="1800">
              <a:solidFill>
                <a:srgbClr val="000000"/>
              </a:solidFill>
            </a:endParaRPr>
          </a:p>
          <a:p>
            <a:pPr indent="-342900" lvl="0" marL="457200" rtl="0" algn="l">
              <a:spcBef>
                <a:spcPts val="1000"/>
              </a:spcBef>
              <a:spcAft>
                <a:spcPts val="1000"/>
              </a:spcAft>
              <a:buClr>
                <a:srgbClr val="B7B7B7"/>
              </a:buClr>
              <a:buSzPts val="1800"/>
              <a:buAutoNum type="arabicPeriod"/>
            </a:pPr>
            <a:r>
              <a:rPr lang="de-DE" sz="1800">
                <a:solidFill>
                  <a:srgbClr val="B7B7B7"/>
                </a:solidFill>
              </a:rPr>
              <a:t>Evaluation</a:t>
            </a:r>
            <a:endParaRPr sz="1800">
              <a:solidFill>
                <a:srgbClr val="B7B7B7"/>
              </a:solidFill>
            </a:endParaRPr>
          </a:p>
        </p:txBody>
      </p:sp>
      <p:sp>
        <p:nvSpPr>
          <p:cNvPr id="496" name="Google Shape;496;p33"/>
          <p:cNvSpPr txBox="1"/>
          <p:nvPr/>
        </p:nvSpPr>
        <p:spPr>
          <a:xfrm>
            <a:off x="1253350" y="27840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[Fung et al., 2020]</a:t>
            </a:r>
            <a:r>
              <a:rPr lang="de-DE" sz="1000"/>
              <a:t> </a:t>
            </a:r>
            <a:endParaRPr sz="1000"/>
          </a:p>
        </p:txBody>
      </p:sp>
      <p:sp>
        <p:nvSpPr>
          <p:cNvPr id="497" name="Google Shape;497;p33"/>
          <p:cNvSpPr txBox="1"/>
          <p:nvPr>
            <p:ph idx="4294967295" type="body"/>
          </p:nvPr>
        </p:nvSpPr>
        <p:spPr>
          <a:xfrm>
            <a:off x="2890825" y="2604675"/>
            <a:ext cx="5936400" cy="1087200"/>
          </a:xfrm>
          <a:prstGeom prst="rect">
            <a:avLst/>
          </a:prstGeom>
        </p:spPr>
        <p:txBody>
          <a:bodyPr anchorCtr="0" anchor="t" bIns="45700" lIns="91425" spcFirstLastPara="1" rIns="91425" wrap="square" tIns="45700">
            <a:noAutofit/>
          </a:bodyPr>
          <a:lstStyle/>
          <a:p>
            <a:pPr indent="-330200" lvl="0" marL="457200" rtl="0" algn="l">
              <a:spcBef>
                <a:spcPts val="400"/>
              </a:spcBef>
              <a:spcAft>
                <a:spcPts val="0"/>
              </a:spcAft>
              <a:buSzPts val="1600"/>
              <a:buChar char="●"/>
            </a:pPr>
            <a:r>
              <a:rPr lang="de-DE" sz="1600"/>
              <a:t>Teacher forcing: Maximum Likelihood Estimation (MLE)</a:t>
            </a:r>
            <a:endParaRPr sz="1600"/>
          </a:p>
          <a:p>
            <a:pPr indent="-330200" lvl="1" marL="914400" rtl="0" algn="l">
              <a:spcBef>
                <a:spcPts val="1000"/>
              </a:spcBef>
              <a:spcAft>
                <a:spcPts val="0"/>
              </a:spcAft>
              <a:buSzPts val="1600"/>
              <a:buChar char="○"/>
            </a:pPr>
            <a:r>
              <a:rPr lang="de-DE" sz="1600"/>
              <a:t>Maximize the conditional probability of target sequence</a:t>
            </a:r>
            <a:endParaRPr sz="1600"/>
          </a:p>
        </p:txBody>
      </p:sp>
      <p:sp>
        <p:nvSpPr>
          <p:cNvPr id="498" name="Google Shape;498;p33"/>
          <p:cNvSpPr txBox="1"/>
          <p:nvPr>
            <p:ph idx="4294967295" type="body"/>
          </p:nvPr>
        </p:nvSpPr>
        <p:spPr>
          <a:xfrm>
            <a:off x="2875050" y="3888825"/>
            <a:ext cx="5936400" cy="9360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de-DE" sz="1600"/>
              <a:t>Unlikelihood training </a:t>
            </a:r>
            <a:r>
              <a:rPr lang="de-DE" sz="1400" u="sng">
                <a:solidFill>
                  <a:schemeClr val="hlink"/>
                </a:solidFill>
                <a:hlinkClick r:id="rId4"/>
              </a:rPr>
              <a:t>[Welleck et al., 2020]</a:t>
            </a:r>
            <a:endParaRPr sz="1400"/>
          </a:p>
          <a:p>
            <a:pPr indent="-330200" lvl="1" marL="914400" rtl="0" algn="l">
              <a:spcBef>
                <a:spcPts val="1000"/>
              </a:spcBef>
              <a:spcAft>
                <a:spcPts val="0"/>
              </a:spcAft>
              <a:buSzPts val="1600"/>
              <a:buChar char="○"/>
            </a:pPr>
            <a:r>
              <a:rPr lang="de-DE" sz="1600"/>
              <a:t>Minimize likelihood of undesired tokens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34"/>
          <p:cNvPicPr preferRelativeResize="0"/>
          <p:nvPr/>
        </p:nvPicPr>
        <p:blipFill rotWithShape="1">
          <a:blip r:embed="rId3">
            <a:alphaModFix/>
          </a:blip>
          <a:srcRect b="0" l="38926" r="33239" t="0"/>
          <a:stretch/>
        </p:blipFill>
        <p:spPr>
          <a:xfrm>
            <a:off x="358772" y="1831600"/>
            <a:ext cx="2074126" cy="4172474"/>
          </a:xfrm>
          <a:prstGeom prst="rect">
            <a:avLst/>
          </a:prstGeom>
          <a:noFill/>
          <a:ln>
            <a:noFill/>
          </a:ln>
        </p:spPr>
      </p:pic>
      <p:sp>
        <p:nvSpPr>
          <p:cNvPr id="505" name="Google Shape;505;p34"/>
          <p:cNvSpPr txBox="1"/>
          <p:nvPr/>
        </p:nvSpPr>
        <p:spPr>
          <a:xfrm>
            <a:off x="821788" y="5718625"/>
            <a:ext cx="114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4"/>
              </a:rPr>
              <a:t>[See et al., 2019]</a:t>
            </a:r>
            <a:endParaRPr sz="1000"/>
          </a:p>
        </p:txBody>
      </p:sp>
      <p:sp>
        <p:nvSpPr>
          <p:cNvPr id="506" name="Google Shape;506;p34"/>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What makes a good conversation ?</a:t>
            </a:r>
            <a:endParaRPr/>
          </a:p>
        </p:txBody>
      </p:sp>
      <p:sp>
        <p:nvSpPr>
          <p:cNvPr id="507" name="Google Shape;507;p34"/>
          <p:cNvSpPr txBox="1"/>
          <p:nvPr/>
        </p:nvSpPr>
        <p:spPr>
          <a:xfrm>
            <a:off x="2708225" y="2740200"/>
            <a:ext cx="6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internal repetition; repetition across responses; partner repetition</a:t>
            </a:r>
            <a:endParaRPr>
              <a:latin typeface="Nunito"/>
              <a:ea typeface="Nunito"/>
              <a:cs typeface="Nunito"/>
              <a:sym typeface="Nunito"/>
            </a:endParaRPr>
          </a:p>
        </p:txBody>
      </p:sp>
      <p:sp>
        <p:nvSpPr>
          <p:cNvPr id="508" name="Google Shape;508;p34"/>
          <p:cNvSpPr txBox="1"/>
          <p:nvPr/>
        </p:nvSpPr>
        <p:spPr>
          <a:xfrm>
            <a:off x="2708225" y="3241963"/>
            <a:ext cx="6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interesting response: </a:t>
            </a:r>
            <a:r>
              <a:rPr lang="de-DE">
                <a:latin typeface="Nunito"/>
                <a:ea typeface="Nunito"/>
                <a:cs typeface="Nunito"/>
                <a:sym typeface="Nunito"/>
              </a:rPr>
              <a:t>knowledge, </a:t>
            </a:r>
            <a:r>
              <a:rPr lang="de-DE">
                <a:solidFill>
                  <a:schemeClr val="dk1"/>
                </a:solidFill>
                <a:latin typeface="Nunito"/>
                <a:ea typeface="Nunito"/>
                <a:cs typeface="Nunito"/>
                <a:sym typeface="Nunito"/>
              </a:rPr>
              <a:t>engagingness</a:t>
            </a:r>
            <a:endParaRPr>
              <a:latin typeface="Nunito"/>
              <a:ea typeface="Nunito"/>
              <a:cs typeface="Nunito"/>
              <a:sym typeface="Nunito"/>
            </a:endParaRPr>
          </a:p>
        </p:txBody>
      </p:sp>
      <p:sp>
        <p:nvSpPr>
          <p:cNvPr id="509" name="Google Shape;509;p34"/>
          <p:cNvSpPr txBox="1"/>
          <p:nvPr/>
        </p:nvSpPr>
        <p:spPr>
          <a:xfrm>
            <a:off x="2708225" y="3743725"/>
            <a:ext cx="6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coherent response</a:t>
            </a:r>
            <a:endParaRPr>
              <a:latin typeface="Nunito"/>
              <a:ea typeface="Nunito"/>
              <a:cs typeface="Nunito"/>
              <a:sym typeface="Nunito"/>
            </a:endParaRPr>
          </a:p>
        </p:txBody>
      </p:sp>
      <p:sp>
        <p:nvSpPr>
          <p:cNvPr id="510" name="Google Shape;510;p34"/>
          <p:cNvSpPr txBox="1"/>
          <p:nvPr/>
        </p:nvSpPr>
        <p:spPr>
          <a:xfrm>
            <a:off x="2708225" y="4271563"/>
            <a:ext cx="6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grammatically correct</a:t>
            </a:r>
            <a:endParaRPr>
              <a:latin typeface="Nunito"/>
              <a:ea typeface="Nunito"/>
              <a:cs typeface="Nunito"/>
              <a:sym typeface="Nunito"/>
            </a:endParaRPr>
          </a:p>
        </p:txBody>
      </p:sp>
      <p:sp>
        <p:nvSpPr>
          <p:cNvPr id="511" name="Google Shape;511;p34"/>
          <p:cNvSpPr txBox="1"/>
          <p:nvPr/>
        </p:nvSpPr>
        <p:spPr>
          <a:xfrm>
            <a:off x="2708225" y="4799400"/>
            <a:ext cx="6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response related to user’s utterance</a:t>
            </a:r>
            <a:endParaRPr>
              <a:latin typeface="Nunito"/>
              <a:ea typeface="Nunito"/>
              <a:cs typeface="Nunito"/>
              <a:sym typeface="Nunito"/>
            </a:endParaRPr>
          </a:p>
        </p:txBody>
      </p:sp>
      <p:sp>
        <p:nvSpPr>
          <p:cNvPr id="512" name="Google Shape;512;p34"/>
          <p:cNvSpPr txBox="1"/>
          <p:nvPr/>
        </p:nvSpPr>
        <p:spPr>
          <a:xfrm>
            <a:off x="2708225" y="5327250"/>
            <a:ext cx="6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de-DE">
                <a:solidFill>
                  <a:schemeClr val="dk1"/>
                </a:solidFill>
                <a:latin typeface="Nunito"/>
                <a:ea typeface="Nunito"/>
                <a:cs typeface="Nunito"/>
                <a:sym typeface="Nunito"/>
              </a:rPr>
              <a:t>response and ask information about user</a:t>
            </a:r>
            <a:endParaRPr>
              <a:solidFill>
                <a:schemeClr val="dk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Some Methods to Make a Good Conversation</a:t>
            </a:r>
            <a:endParaRPr/>
          </a:p>
        </p:txBody>
      </p:sp>
      <p:sp>
        <p:nvSpPr>
          <p:cNvPr id="519" name="Google Shape;519;p35"/>
          <p:cNvSpPr txBox="1"/>
          <p:nvPr/>
        </p:nvSpPr>
        <p:spPr>
          <a:xfrm>
            <a:off x="4824800" y="2941300"/>
            <a:ext cx="41520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Input modification</a:t>
            </a:r>
            <a:endParaRPr sz="1500">
              <a:solidFill>
                <a:schemeClr val="dk1"/>
              </a:solidFill>
              <a:latin typeface="Nunito"/>
              <a:ea typeface="Nunito"/>
              <a:cs typeface="Nunito"/>
              <a:sym typeface="Nunito"/>
            </a:endParaRPr>
          </a:p>
          <a:p>
            <a:pPr indent="-323850" lvl="1" marL="9144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Integrating attribute description</a:t>
            </a:r>
            <a:endParaRPr sz="1500">
              <a:solidFill>
                <a:schemeClr val="dk1"/>
              </a:solidFill>
              <a:latin typeface="Nunito"/>
              <a:ea typeface="Nunito"/>
              <a:cs typeface="Nunito"/>
              <a:sym typeface="Nunito"/>
            </a:endParaRPr>
          </a:p>
        </p:txBody>
      </p:sp>
      <p:sp>
        <p:nvSpPr>
          <p:cNvPr id="520" name="Google Shape;520;p35"/>
          <p:cNvSpPr txBox="1"/>
          <p:nvPr/>
        </p:nvSpPr>
        <p:spPr>
          <a:xfrm>
            <a:off x="275075" y="2941300"/>
            <a:ext cx="41520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Nunito"/>
              <a:buChar char="●"/>
            </a:pPr>
            <a:r>
              <a:rPr lang="de-DE" sz="1500">
                <a:solidFill>
                  <a:schemeClr val="dk1"/>
                </a:solidFill>
                <a:latin typeface="Nunito"/>
                <a:ea typeface="Nunito"/>
                <a:cs typeface="Nunito"/>
                <a:sym typeface="Nunito"/>
              </a:rPr>
              <a:t>Large pretrained models: BART, T5, GPT-1/2/3</a:t>
            </a:r>
            <a:br>
              <a:rPr lang="de-DE" sz="1500">
                <a:solidFill>
                  <a:schemeClr val="dk1"/>
                </a:solidFill>
                <a:latin typeface="Nunito"/>
                <a:ea typeface="Nunito"/>
                <a:cs typeface="Nunito"/>
                <a:sym typeface="Nunito"/>
              </a:rPr>
            </a:br>
            <a:r>
              <a:rPr lang="de-DE" sz="1500">
                <a:solidFill>
                  <a:schemeClr val="dk1"/>
                </a:solidFill>
                <a:latin typeface="Nunito"/>
                <a:ea typeface="Nunito"/>
                <a:cs typeface="Nunito"/>
                <a:sym typeface="Nunito"/>
              </a:rPr>
              <a:t>→ more </a:t>
            </a:r>
            <a:r>
              <a:rPr b="1" lang="de-DE" sz="1500">
                <a:solidFill>
                  <a:schemeClr val="dk1"/>
                </a:solidFill>
                <a:latin typeface="Nunito"/>
                <a:ea typeface="Nunito"/>
                <a:cs typeface="Nunito"/>
                <a:sym typeface="Nunito"/>
              </a:rPr>
              <a:t>fluent</a:t>
            </a:r>
            <a:r>
              <a:rPr lang="de-DE" sz="1500">
                <a:solidFill>
                  <a:schemeClr val="dk1"/>
                </a:solidFill>
                <a:latin typeface="Nunito"/>
                <a:ea typeface="Nunito"/>
                <a:cs typeface="Nunito"/>
                <a:sym typeface="Nunito"/>
              </a:rPr>
              <a:t> &amp; </a:t>
            </a:r>
            <a:r>
              <a:rPr b="1" lang="de-DE" sz="1500">
                <a:solidFill>
                  <a:schemeClr val="dk1"/>
                </a:solidFill>
                <a:latin typeface="Nunito"/>
                <a:ea typeface="Nunito"/>
                <a:cs typeface="Nunito"/>
                <a:sym typeface="Nunito"/>
              </a:rPr>
              <a:t>diverse response</a:t>
            </a:r>
            <a:r>
              <a:rPr lang="de-DE" sz="1500">
                <a:solidFill>
                  <a:schemeClr val="dk1"/>
                </a:solidFill>
                <a:latin typeface="Nunito"/>
                <a:ea typeface="Nunito"/>
                <a:cs typeface="Nunito"/>
                <a:sym typeface="Nunito"/>
              </a:rPr>
              <a:t> thanks to large scale pretraining</a:t>
            </a:r>
            <a:endParaRPr sz="1500">
              <a:solidFill>
                <a:schemeClr val="dk1"/>
              </a:solidFill>
              <a:latin typeface="Nunito"/>
              <a:ea typeface="Nunito"/>
              <a:cs typeface="Nunito"/>
              <a:sym typeface="Nunito"/>
            </a:endParaRPr>
          </a:p>
        </p:txBody>
      </p:sp>
      <p:grpSp>
        <p:nvGrpSpPr>
          <p:cNvPr id="521" name="Google Shape;521;p35"/>
          <p:cNvGrpSpPr/>
          <p:nvPr/>
        </p:nvGrpSpPr>
        <p:grpSpPr>
          <a:xfrm>
            <a:off x="650388" y="1760125"/>
            <a:ext cx="7843200" cy="595800"/>
            <a:chOff x="650388" y="1760125"/>
            <a:chExt cx="7843200" cy="595800"/>
          </a:xfrm>
        </p:grpSpPr>
        <p:sp>
          <p:nvSpPr>
            <p:cNvPr id="522" name="Google Shape;522;p35"/>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523" name="Google Shape;523;p35"/>
            <p:cNvCxnSpPr>
              <a:stCxn id="522" idx="3"/>
              <a:endCxn id="524"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25" name="Google Shape;525;p35"/>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526" name="Google Shape;526;p35"/>
            <p:cNvCxnSpPr>
              <a:stCxn id="525" idx="3"/>
              <a:endCxn id="522"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35"/>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527" name="Google Shape;527;p35"/>
          <p:cNvSpPr txBox="1"/>
          <p:nvPr/>
        </p:nvSpPr>
        <p:spPr>
          <a:xfrm>
            <a:off x="282575" y="4557400"/>
            <a:ext cx="41520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Nunito"/>
              <a:buChar char="●"/>
            </a:pPr>
            <a:r>
              <a:rPr lang="de-DE" sz="1500">
                <a:solidFill>
                  <a:schemeClr val="dk1"/>
                </a:solidFill>
                <a:latin typeface="Nunito"/>
                <a:ea typeface="Nunito"/>
                <a:cs typeface="Nunito"/>
                <a:sym typeface="Nunito"/>
              </a:rPr>
              <a:t>Decoding strategies</a:t>
            </a:r>
            <a:endParaRPr sz="1500">
              <a:solidFill>
                <a:schemeClr val="dk1"/>
              </a:solidFill>
              <a:latin typeface="Nunito"/>
              <a:ea typeface="Nunito"/>
              <a:cs typeface="Nunito"/>
              <a:sym typeface="Nunito"/>
            </a:endParaRPr>
          </a:p>
          <a:p>
            <a:pPr indent="-323850" lvl="1" marL="9144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Top-k sampling, top-p (nucleus) sampling</a:t>
            </a:r>
            <a:br>
              <a:rPr lang="de-DE" sz="1500">
                <a:solidFill>
                  <a:schemeClr val="dk1"/>
                </a:solidFill>
                <a:latin typeface="Nunito"/>
                <a:ea typeface="Nunito"/>
                <a:cs typeface="Nunito"/>
                <a:sym typeface="Nunito"/>
              </a:rPr>
            </a:br>
            <a:r>
              <a:rPr lang="de-DE" sz="1500">
                <a:solidFill>
                  <a:schemeClr val="dk1"/>
                </a:solidFill>
                <a:latin typeface="Nunito"/>
                <a:ea typeface="Nunito"/>
                <a:cs typeface="Nunito"/>
                <a:sym typeface="Nunito"/>
              </a:rPr>
              <a:t>→ reduce repetition</a:t>
            </a:r>
            <a:endParaRPr sz="1500">
              <a:solidFill>
                <a:schemeClr val="dk1"/>
              </a:solidFill>
              <a:latin typeface="Nunito"/>
              <a:ea typeface="Nunito"/>
              <a:cs typeface="Nunito"/>
              <a:sym typeface="Nunito"/>
            </a:endParaRPr>
          </a:p>
          <a:p>
            <a:pPr indent="-323850" lvl="1" marL="9144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Guided decoding</a:t>
            </a:r>
            <a:endParaRPr sz="1500">
              <a:solidFill>
                <a:schemeClr val="dk1"/>
              </a:solidFill>
              <a:latin typeface="Nunito"/>
              <a:ea typeface="Nunito"/>
              <a:cs typeface="Nunito"/>
              <a:sym typeface="Nunito"/>
            </a:endParaRPr>
          </a:p>
        </p:txBody>
      </p:sp>
      <p:sp>
        <p:nvSpPr>
          <p:cNvPr id="528" name="Google Shape;528;p35"/>
          <p:cNvSpPr txBox="1"/>
          <p:nvPr/>
        </p:nvSpPr>
        <p:spPr>
          <a:xfrm>
            <a:off x="4824800" y="3906775"/>
            <a:ext cx="41520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Type embeddings</a:t>
            </a:r>
            <a:endParaRPr sz="1500">
              <a:solidFill>
                <a:schemeClr val="dk1"/>
              </a:solidFill>
              <a:latin typeface="Nunito"/>
              <a:ea typeface="Nunito"/>
              <a:cs typeface="Nunito"/>
              <a:sym typeface="Nunito"/>
            </a:endParaRPr>
          </a:p>
          <a:p>
            <a:pPr indent="-323850" lvl="1" marL="9144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Using learned attribute embeddings</a:t>
            </a:r>
            <a:endParaRPr sz="1500">
              <a:solidFill>
                <a:schemeClr val="dk1"/>
              </a:solidFill>
              <a:latin typeface="Nunito"/>
              <a:ea typeface="Nunito"/>
              <a:cs typeface="Nunito"/>
              <a:sym typeface="Nunito"/>
            </a:endParaRPr>
          </a:p>
        </p:txBody>
      </p:sp>
      <p:sp>
        <p:nvSpPr>
          <p:cNvPr id="529" name="Google Shape;529;p35"/>
          <p:cNvSpPr txBox="1"/>
          <p:nvPr/>
        </p:nvSpPr>
        <p:spPr>
          <a:xfrm>
            <a:off x="4824800" y="5055625"/>
            <a:ext cx="41520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Reinforcement learning</a:t>
            </a:r>
            <a:endParaRPr sz="1500">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6"/>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Large Scale Pretraining</a:t>
            </a:r>
            <a:endParaRPr/>
          </a:p>
        </p:txBody>
      </p:sp>
      <p:grpSp>
        <p:nvGrpSpPr>
          <p:cNvPr id="536" name="Google Shape;536;p36"/>
          <p:cNvGrpSpPr/>
          <p:nvPr/>
        </p:nvGrpSpPr>
        <p:grpSpPr>
          <a:xfrm>
            <a:off x="650388" y="1760125"/>
            <a:ext cx="7843200" cy="595800"/>
            <a:chOff x="650388" y="1760125"/>
            <a:chExt cx="7843200" cy="595800"/>
          </a:xfrm>
        </p:grpSpPr>
        <p:sp>
          <p:nvSpPr>
            <p:cNvPr id="537" name="Google Shape;537;p36"/>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538" name="Google Shape;538;p36"/>
            <p:cNvCxnSpPr>
              <a:stCxn id="537" idx="3"/>
              <a:endCxn id="539"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40" name="Google Shape;540;p36"/>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541" name="Google Shape;541;p36"/>
            <p:cNvCxnSpPr>
              <a:stCxn id="540" idx="3"/>
              <a:endCxn id="537"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36"/>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542" name="Google Shape;542;p36"/>
          <p:cNvSpPr txBox="1"/>
          <p:nvPr/>
        </p:nvSpPr>
        <p:spPr>
          <a:xfrm>
            <a:off x="275075" y="2484100"/>
            <a:ext cx="886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solidFill>
                  <a:schemeClr val="dk1"/>
                </a:solidFill>
                <a:latin typeface="Nunito"/>
                <a:ea typeface="Nunito"/>
                <a:cs typeface="Nunito"/>
                <a:sym typeface="Nunito"/>
              </a:rPr>
              <a:t>Large pretrained models: BART, T5, GPT-1/2/3 </a:t>
            </a:r>
            <a:r>
              <a:rPr lang="de-DE" sz="1500">
                <a:solidFill>
                  <a:schemeClr val="dk1"/>
                </a:solidFill>
                <a:latin typeface="Nunito"/>
                <a:ea typeface="Nunito"/>
                <a:cs typeface="Nunito"/>
                <a:sym typeface="Nunito"/>
              </a:rPr>
              <a:t>→ proposed for general text generation</a:t>
            </a:r>
            <a:endParaRPr sz="1500">
              <a:solidFill>
                <a:schemeClr val="dk1"/>
              </a:solidFill>
              <a:latin typeface="Nunito"/>
              <a:ea typeface="Nunito"/>
              <a:cs typeface="Nunito"/>
              <a:sym typeface="Nunito"/>
            </a:endParaRPr>
          </a:p>
        </p:txBody>
      </p:sp>
      <p:graphicFrame>
        <p:nvGraphicFramePr>
          <p:cNvPr id="543" name="Google Shape;543;p36"/>
          <p:cNvGraphicFramePr/>
          <p:nvPr/>
        </p:nvGraphicFramePr>
        <p:xfrm>
          <a:off x="952500" y="2975800"/>
          <a:ext cx="3000000" cy="3000000"/>
        </p:xfrm>
        <a:graphic>
          <a:graphicData uri="http://schemas.openxmlformats.org/drawingml/2006/table">
            <a:tbl>
              <a:tblPr>
                <a:noFill/>
                <a:tableStyleId>{BE7BF409-3E7B-4179-BAB0-E0A996AF6F61}</a:tableStyleId>
              </a:tblPr>
              <a:tblGrid>
                <a:gridCol w="1306000"/>
                <a:gridCol w="1589600"/>
                <a:gridCol w="1293125"/>
                <a:gridCol w="1924750"/>
                <a:gridCol w="1177100"/>
              </a:tblGrid>
              <a:tr h="381000">
                <a:tc>
                  <a:txBody>
                    <a:bodyPr/>
                    <a:lstStyle/>
                    <a:p>
                      <a:pPr indent="0" lvl="0" marL="0" rtl="0" algn="ctr">
                        <a:spcBef>
                          <a:spcPts val="0"/>
                        </a:spcBef>
                        <a:spcAft>
                          <a:spcPts val="0"/>
                        </a:spcAft>
                        <a:buNone/>
                      </a:pPr>
                      <a:r>
                        <a:rPr lang="de-DE" sz="1500" u="sng">
                          <a:solidFill>
                            <a:schemeClr val="hlink"/>
                          </a:solidFill>
                          <a:latin typeface="Nunito"/>
                          <a:ea typeface="Nunito"/>
                          <a:cs typeface="Nunito"/>
                          <a:sym typeface="Nunito"/>
                          <a:hlinkClick r:id="rId3"/>
                        </a:rPr>
                        <a:t>PLATO</a:t>
                      </a:r>
                      <a:endParaRPr sz="15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de-DE" sz="1500" u="sng">
                          <a:solidFill>
                            <a:schemeClr val="hlink"/>
                          </a:solidFill>
                          <a:latin typeface="Nunito"/>
                          <a:ea typeface="Nunito"/>
                          <a:cs typeface="Nunito"/>
                          <a:sym typeface="Nunito"/>
                          <a:hlinkClick r:id="rId4"/>
                        </a:rPr>
                        <a:t>DialoGPT</a:t>
                      </a:r>
                      <a:endParaRPr sz="15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de-DE" sz="1500" u="sng">
                          <a:solidFill>
                            <a:schemeClr val="lt2"/>
                          </a:solidFill>
                          <a:latin typeface="Nunito"/>
                          <a:ea typeface="Nunito"/>
                          <a:cs typeface="Nunito"/>
                          <a:sym typeface="Nunito"/>
                          <a:hlinkClick r:id="rId5">
                            <a:extLst>
                              <a:ext uri="{A12FA001-AC4F-418D-AE19-62706E023703}">
                                <ahyp:hlinkClr val="tx"/>
                              </a:ext>
                            </a:extLst>
                          </a:hlinkClick>
                        </a:rPr>
                        <a:t>Meena</a:t>
                      </a:r>
                      <a:endParaRPr sz="1500">
                        <a:solidFill>
                          <a:schemeClr val="lt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500" u="sng">
                          <a:solidFill>
                            <a:schemeClr val="hlink"/>
                          </a:solidFill>
                          <a:latin typeface="Nunito"/>
                          <a:ea typeface="Nunito"/>
                          <a:cs typeface="Nunito"/>
                          <a:sym typeface="Nunito"/>
                          <a:hlinkClick r:id="rId6"/>
                        </a:rPr>
                        <a:t>BlenderBot</a:t>
                      </a:r>
                      <a:endParaRPr sz="15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500" u="sng">
                          <a:solidFill>
                            <a:schemeClr val="hlink"/>
                          </a:solidFill>
                          <a:latin typeface="Nunito"/>
                          <a:ea typeface="Nunito"/>
                          <a:cs typeface="Nunito"/>
                          <a:sym typeface="Nunito"/>
                          <a:hlinkClick r:id="rId7"/>
                        </a:rPr>
                        <a:t>TOD-BERT</a:t>
                      </a:r>
                      <a:endParaRPr sz="1500">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de-DE" sz="1300">
                          <a:latin typeface="Nunito"/>
                          <a:ea typeface="Nunito"/>
                          <a:cs typeface="Nunito"/>
                          <a:sym typeface="Nunito"/>
                        </a:rPr>
                        <a:t>Twitter, Reddit</a:t>
                      </a:r>
                      <a:endParaRPr sz="1300">
                        <a:latin typeface="Nunito"/>
                        <a:ea typeface="Nunito"/>
                        <a:cs typeface="Nunito"/>
                        <a:sym typeface="Nunito"/>
                      </a:endParaRPr>
                    </a:p>
                    <a:p>
                      <a:pPr indent="0" lvl="0" marL="0" rtl="0" algn="ctr">
                        <a:spcBef>
                          <a:spcPts val="0"/>
                        </a:spcBef>
                        <a:spcAft>
                          <a:spcPts val="0"/>
                        </a:spcAft>
                        <a:buNone/>
                      </a:pPr>
                      <a:r>
                        <a:rPr lang="de-DE" sz="1300">
                          <a:latin typeface="Nunito"/>
                          <a:ea typeface="Nunito"/>
                          <a:cs typeface="Nunito"/>
                          <a:sym typeface="Nunito"/>
                        </a:rPr>
                        <a:t>(En)</a:t>
                      </a:r>
                      <a:endParaRPr sz="13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latin typeface="Nunito"/>
                          <a:ea typeface="Nunito"/>
                          <a:cs typeface="Nunito"/>
                          <a:sym typeface="Nunito"/>
                        </a:rPr>
                        <a:t>Reddit </a:t>
                      </a:r>
                      <a:endParaRPr sz="1300">
                        <a:latin typeface="Nunito"/>
                        <a:ea typeface="Nunito"/>
                        <a:cs typeface="Nunito"/>
                        <a:sym typeface="Nunito"/>
                      </a:endParaRPr>
                    </a:p>
                    <a:p>
                      <a:pPr indent="0" lvl="0" marL="0" rtl="0" algn="ctr">
                        <a:spcBef>
                          <a:spcPts val="0"/>
                        </a:spcBef>
                        <a:spcAft>
                          <a:spcPts val="0"/>
                        </a:spcAft>
                        <a:buNone/>
                      </a:pPr>
                      <a:r>
                        <a:rPr lang="de-DE" sz="1300">
                          <a:latin typeface="Nunito"/>
                          <a:ea typeface="Nunito"/>
                          <a:cs typeface="Nunito"/>
                          <a:sym typeface="Nunito"/>
                        </a:rPr>
                        <a:t>(En)</a:t>
                      </a:r>
                      <a:endParaRPr sz="13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solidFill>
                            <a:schemeClr val="lt2"/>
                          </a:solidFill>
                          <a:latin typeface="Nunito"/>
                          <a:ea typeface="Nunito"/>
                          <a:cs typeface="Nunito"/>
                          <a:sym typeface="Nunito"/>
                        </a:rPr>
                        <a:t>public domain social media conversations</a:t>
                      </a:r>
                      <a:endParaRPr sz="1300">
                        <a:solidFill>
                          <a:schemeClr val="lt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de-DE" sz="1300">
                          <a:solidFill>
                            <a:schemeClr val="lt2"/>
                          </a:solidFill>
                          <a:latin typeface="Nunito"/>
                          <a:ea typeface="Nunito"/>
                          <a:cs typeface="Nunito"/>
                          <a:sym typeface="Nunito"/>
                        </a:rPr>
                        <a:t>(En)</a:t>
                      </a:r>
                      <a:endParaRPr sz="1300">
                        <a:solidFill>
                          <a:schemeClr val="lt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latin typeface="Nunito"/>
                          <a:ea typeface="Nunito"/>
                          <a:cs typeface="Nunito"/>
                          <a:sym typeface="Nunito"/>
                        </a:rPr>
                        <a:t>Reddit discussions</a:t>
                      </a:r>
                      <a:endParaRPr sz="1300">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de-DE" sz="1300">
                          <a:solidFill>
                            <a:schemeClr val="dk1"/>
                          </a:solidFill>
                          <a:latin typeface="Nunito"/>
                          <a:ea typeface="Nunito"/>
                          <a:cs typeface="Nunito"/>
                          <a:sym typeface="Nunito"/>
                        </a:rPr>
                        <a:t>(En)</a:t>
                      </a:r>
                      <a:endParaRPr sz="13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latin typeface="Nunito"/>
                          <a:ea typeface="Nunito"/>
                          <a:cs typeface="Nunito"/>
                          <a:sym typeface="Nunito"/>
                        </a:rPr>
                        <a:t>9 task-oriented datasets </a:t>
                      </a:r>
                      <a:endParaRPr sz="1300">
                        <a:latin typeface="Nunito"/>
                        <a:ea typeface="Nunito"/>
                        <a:cs typeface="Nunito"/>
                        <a:sym typeface="Nunito"/>
                      </a:endParaRPr>
                    </a:p>
                    <a:p>
                      <a:pPr indent="0" lvl="0" marL="0" rtl="0" algn="ctr">
                        <a:spcBef>
                          <a:spcPts val="0"/>
                        </a:spcBef>
                        <a:spcAft>
                          <a:spcPts val="0"/>
                        </a:spcAft>
                        <a:buNone/>
                      </a:pPr>
                      <a:r>
                        <a:rPr lang="de-DE" sz="1300">
                          <a:latin typeface="Nunito"/>
                          <a:ea typeface="Nunito"/>
                          <a:cs typeface="Nunito"/>
                          <a:sym typeface="Nunito"/>
                        </a:rPr>
                        <a:t>(En)</a:t>
                      </a:r>
                      <a:endParaRPr sz="1300">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de-DE" sz="1300">
                          <a:latin typeface="Nunito"/>
                          <a:ea typeface="Nunito"/>
                          <a:cs typeface="Nunito"/>
                          <a:sym typeface="Nunito"/>
                        </a:rPr>
                        <a:t>BERT</a:t>
                      </a:r>
                      <a:endParaRPr sz="13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latin typeface="Nunito"/>
                          <a:ea typeface="Nunito"/>
                          <a:cs typeface="Nunito"/>
                          <a:sym typeface="Nunito"/>
                        </a:rPr>
                        <a:t>GPT-2</a:t>
                      </a:r>
                      <a:endParaRPr sz="13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u="sng">
                          <a:solidFill>
                            <a:schemeClr val="lt2"/>
                          </a:solidFill>
                          <a:latin typeface="Nunito"/>
                          <a:ea typeface="Nunito"/>
                          <a:cs typeface="Nunito"/>
                          <a:sym typeface="Nunito"/>
                          <a:hlinkClick r:id="rId8">
                            <a:extLst>
                              <a:ext uri="{A12FA001-AC4F-418D-AE19-62706E023703}">
                                <ahyp:hlinkClr val="tx"/>
                              </a:ext>
                            </a:extLst>
                          </a:hlinkClick>
                        </a:rPr>
                        <a:t>Evolved Transformer</a:t>
                      </a:r>
                      <a:endParaRPr sz="1300">
                        <a:solidFill>
                          <a:schemeClr val="lt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latin typeface="Nunito"/>
                          <a:ea typeface="Nunito"/>
                          <a:cs typeface="Nunito"/>
                          <a:sym typeface="Nunito"/>
                        </a:rPr>
                        <a:t>Poly-encoder Transformer + Seq2seq</a:t>
                      </a:r>
                      <a:endParaRPr sz="13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de-DE" sz="1300">
                          <a:latin typeface="Nunito"/>
                          <a:ea typeface="Nunito"/>
                          <a:cs typeface="Nunito"/>
                          <a:sym typeface="Nunito"/>
                        </a:rPr>
                        <a:t>BERT</a:t>
                      </a:r>
                      <a:endParaRPr sz="13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de-DE" sz="1300">
                          <a:latin typeface="Nunito"/>
                          <a:ea typeface="Nunito"/>
                          <a:cs typeface="Nunito"/>
                          <a:sym typeface="Nunito"/>
                        </a:rPr>
                        <a:t>- Response generation</a:t>
                      </a:r>
                      <a:endParaRPr sz="1300">
                        <a:latin typeface="Nunito"/>
                        <a:ea typeface="Nunito"/>
                        <a:cs typeface="Nunito"/>
                        <a:sym typeface="Nunito"/>
                      </a:endParaRPr>
                    </a:p>
                    <a:p>
                      <a:pPr indent="0" lvl="0" marL="0" rtl="0" algn="l">
                        <a:spcBef>
                          <a:spcPts val="0"/>
                        </a:spcBef>
                        <a:spcAft>
                          <a:spcPts val="0"/>
                        </a:spcAft>
                        <a:buNone/>
                      </a:pPr>
                      <a:r>
                        <a:rPr lang="de-DE" sz="1300">
                          <a:latin typeface="Nunito"/>
                          <a:ea typeface="Nunito"/>
                          <a:cs typeface="Nunito"/>
                          <a:sym typeface="Nunito"/>
                        </a:rPr>
                        <a:t>- </a:t>
                      </a:r>
                      <a:r>
                        <a:rPr lang="de-DE" sz="1300">
                          <a:latin typeface="Nunito"/>
                          <a:ea typeface="Nunito"/>
                          <a:cs typeface="Nunito"/>
                          <a:sym typeface="Nunito"/>
                        </a:rPr>
                        <a:t>Latent act recognition</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de-DE" sz="1300">
                          <a:latin typeface="Nunito"/>
                          <a:ea typeface="Nunito"/>
                          <a:cs typeface="Nunito"/>
                          <a:sym typeface="Nunito"/>
                        </a:rPr>
                        <a:t>- Response generation</a:t>
                      </a:r>
                      <a:endParaRPr sz="1300">
                        <a:latin typeface="Nunito"/>
                        <a:ea typeface="Nunito"/>
                        <a:cs typeface="Nunito"/>
                        <a:sym typeface="Nunito"/>
                      </a:endParaRPr>
                    </a:p>
                    <a:p>
                      <a:pPr indent="0" lvl="0" marL="0" rtl="0" algn="l">
                        <a:spcBef>
                          <a:spcPts val="0"/>
                        </a:spcBef>
                        <a:spcAft>
                          <a:spcPts val="0"/>
                        </a:spcAft>
                        <a:buNone/>
                      </a:pPr>
                      <a:r>
                        <a:rPr lang="de-DE" sz="1300">
                          <a:latin typeface="Nunito"/>
                          <a:ea typeface="Nunito"/>
                          <a:cs typeface="Nunito"/>
                          <a:sym typeface="Nunito"/>
                        </a:rPr>
                        <a:t>- Maximum Mutual Information</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de-DE" sz="1300">
                          <a:solidFill>
                            <a:schemeClr val="lt2"/>
                          </a:solidFill>
                          <a:latin typeface="Nunito"/>
                          <a:ea typeface="Nunito"/>
                          <a:cs typeface="Nunito"/>
                          <a:sym typeface="Nunito"/>
                        </a:rPr>
                        <a:t>- Minimize perplexity of next token</a:t>
                      </a:r>
                      <a:endParaRPr sz="1300">
                        <a:solidFill>
                          <a:schemeClr val="lt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de-DE" sz="1200">
                          <a:latin typeface="Nunito"/>
                          <a:ea typeface="Nunito"/>
                          <a:cs typeface="Nunito"/>
                          <a:sym typeface="Nunito"/>
                        </a:rPr>
                        <a:t>- Masked LM</a:t>
                      </a:r>
                      <a:endParaRPr sz="1200">
                        <a:latin typeface="Nunito"/>
                        <a:ea typeface="Nunito"/>
                        <a:cs typeface="Nunito"/>
                        <a:sym typeface="Nunito"/>
                      </a:endParaRPr>
                    </a:p>
                    <a:p>
                      <a:pPr indent="0" lvl="0" marL="0" rtl="0" algn="l">
                        <a:spcBef>
                          <a:spcPts val="0"/>
                        </a:spcBef>
                        <a:spcAft>
                          <a:spcPts val="0"/>
                        </a:spcAft>
                        <a:buNone/>
                      </a:pPr>
                      <a:r>
                        <a:rPr lang="de-DE" sz="1200">
                          <a:latin typeface="Nunito"/>
                          <a:ea typeface="Nunito"/>
                          <a:cs typeface="Nunito"/>
                          <a:sym typeface="Nunito"/>
                        </a:rPr>
                        <a:t>- Ranking for retrieval</a:t>
                      </a:r>
                      <a:endParaRPr sz="1200">
                        <a:latin typeface="Nunito"/>
                        <a:ea typeface="Nunito"/>
                        <a:cs typeface="Nunito"/>
                        <a:sym typeface="Nunito"/>
                      </a:endParaRPr>
                    </a:p>
                    <a:p>
                      <a:pPr indent="0" lvl="0" marL="0" rtl="0" algn="l">
                        <a:spcBef>
                          <a:spcPts val="0"/>
                        </a:spcBef>
                        <a:spcAft>
                          <a:spcPts val="0"/>
                        </a:spcAft>
                        <a:buNone/>
                      </a:pPr>
                      <a:r>
                        <a:rPr lang="de-DE" sz="1200">
                          <a:latin typeface="Nunito"/>
                          <a:ea typeface="Nunito"/>
                          <a:cs typeface="Nunito"/>
                          <a:sym typeface="Nunito"/>
                        </a:rPr>
                        <a:t>- Response generation</a:t>
                      </a:r>
                      <a:endParaRPr sz="1200">
                        <a:latin typeface="Nunito"/>
                        <a:ea typeface="Nunito"/>
                        <a:cs typeface="Nunito"/>
                        <a:sym typeface="Nunito"/>
                      </a:endParaRPr>
                    </a:p>
                    <a:p>
                      <a:pPr indent="0" lvl="0" marL="0" rtl="0" algn="l">
                        <a:spcBef>
                          <a:spcPts val="0"/>
                        </a:spcBef>
                        <a:spcAft>
                          <a:spcPts val="0"/>
                        </a:spcAft>
                        <a:buNone/>
                      </a:pPr>
                      <a:r>
                        <a:rPr lang="de-DE" sz="1200">
                          <a:latin typeface="Nunito"/>
                          <a:ea typeface="Nunito"/>
                          <a:cs typeface="Nunito"/>
                          <a:sym typeface="Nunito"/>
                        </a:rPr>
                        <a:t>- Retrieve &amp; refine</a:t>
                      </a:r>
                      <a:endParaRPr sz="1200">
                        <a:latin typeface="Nunito"/>
                        <a:ea typeface="Nunito"/>
                        <a:cs typeface="Nunito"/>
                        <a:sym typeface="Nunito"/>
                      </a:endParaRPr>
                    </a:p>
                    <a:p>
                      <a:pPr indent="0" lvl="0" marL="0" rtl="0" algn="l">
                        <a:spcBef>
                          <a:spcPts val="0"/>
                        </a:spcBef>
                        <a:spcAft>
                          <a:spcPts val="0"/>
                        </a:spcAft>
                        <a:buNone/>
                      </a:pPr>
                      <a:r>
                        <a:rPr lang="de-DE" sz="1200">
                          <a:latin typeface="Nunito"/>
                          <a:ea typeface="Nunito"/>
                          <a:cs typeface="Nunito"/>
                          <a:sym typeface="Nunito"/>
                        </a:rPr>
                        <a:t>- Unlikelihood training</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de-DE" sz="1300">
                          <a:latin typeface="Nunito"/>
                          <a:ea typeface="Nunito"/>
                          <a:cs typeface="Nunito"/>
                          <a:sym typeface="Nunito"/>
                        </a:rPr>
                        <a:t>- Masked LM</a:t>
                      </a:r>
                      <a:endParaRPr sz="1300">
                        <a:latin typeface="Nunito"/>
                        <a:ea typeface="Nunito"/>
                        <a:cs typeface="Nunito"/>
                        <a:sym typeface="Nunito"/>
                      </a:endParaRPr>
                    </a:p>
                    <a:p>
                      <a:pPr indent="0" lvl="0" marL="0" rtl="0" algn="l">
                        <a:spcBef>
                          <a:spcPts val="0"/>
                        </a:spcBef>
                        <a:spcAft>
                          <a:spcPts val="0"/>
                        </a:spcAft>
                        <a:buNone/>
                      </a:pPr>
                      <a:r>
                        <a:rPr lang="de-DE" sz="1300">
                          <a:latin typeface="Nunito"/>
                          <a:ea typeface="Nunito"/>
                          <a:cs typeface="Nunito"/>
                          <a:sym typeface="Nunito"/>
                        </a:rPr>
                        <a:t>- Response contrastive loss</a:t>
                      </a:r>
                      <a:endParaRPr sz="13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7"/>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Guided Decoding</a:t>
            </a:r>
            <a:endParaRPr/>
          </a:p>
        </p:txBody>
      </p:sp>
      <p:sp>
        <p:nvSpPr>
          <p:cNvPr id="550" name="Google Shape;550;p37"/>
          <p:cNvSpPr txBox="1"/>
          <p:nvPr/>
        </p:nvSpPr>
        <p:spPr>
          <a:xfrm>
            <a:off x="358775" y="4422675"/>
            <a:ext cx="8424300" cy="179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AutoNum type="arabicPeriod"/>
            </a:pPr>
            <a:r>
              <a:rPr lang="de-DE" sz="1800">
                <a:latin typeface="Nunito"/>
                <a:ea typeface="Nunito"/>
                <a:cs typeface="Nunito"/>
                <a:sym typeface="Nunito"/>
              </a:rPr>
              <a:t>Define an attribute model to score the generated sequence</a:t>
            </a:r>
            <a:endParaRPr sz="1800">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de-DE" sz="1800">
                <a:latin typeface="Nunito"/>
                <a:ea typeface="Nunito"/>
                <a:cs typeface="Nunito"/>
                <a:sym typeface="Nunito"/>
              </a:rPr>
              <a:t>Guide the decoding process</a:t>
            </a:r>
            <a:endParaRPr sz="1800">
              <a:latin typeface="Nunito"/>
              <a:ea typeface="Nunito"/>
              <a:cs typeface="Nunito"/>
              <a:sym typeface="Nunito"/>
            </a:endParaRPr>
          </a:p>
          <a:p>
            <a:pPr indent="-342900" lvl="1" marL="914400" rtl="0" algn="l">
              <a:spcBef>
                <a:spcPts val="1000"/>
              </a:spcBef>
              <a:spcAft>
                <a:spcPts val="0"/>
              </a:spcAft>
              <a:buSzPts val="1800"/>
              <a:buFont typeface="Nunito"/>
              <a:buChar char="○"/>
            </a:pPr>
            <a:r>
              <a:rPr lang="de-DE" sz="1800">
                <a:latin typeface="Nunito"/>
                <a:ea typeface="Nunito"/>
                <a:cs typeface="Nunito"/>
                <a:sym typeface="Nunito"/>
              </a:rPr>
              <a:t>Re-sampling if not satisfy attribute guide</a:t>
            </a:r>
            <a:endParaRPr sz="1800">
              <a:latin typeface="Nunito"/>
              <a:ea typeface="Nunito"/>
              <a:cs typeface="Nunito"/>
              <a:sym typeface="Nunito"/>
            </a:endParaRPr>
          </a:p>
          <a:p>
            <a:pPr indent="-342900" lvl="1" marL="914400" rtl="0" algn="l">
              <a:spcBef>
                <a:spcPts val="1000"/>
              </a:spcBef>
              <a:spcAft>
                <a:spcPts val="0"/>
              </a:spcAft>
              <a:buSzPts val="1800"/>
              <a:buFont typeface="Nunito"/>
              <a:buChar char="○"/>
            </a:pPr>
            <a:r>
              <a:rPr lang="de-DE" sz="1800">
                <a:latin typeface="Nunito"/>
                <a:ea typeface="Nunito"/>
                <a:cs typeface="Nunito"/>
                <a:sym typeface="Nunito"/>
              </a:rPr>
              <a:t>Modify the probability distribution with attribute scores </a:t>
            </a:r>
            <a:r>
              <a:rPr lang="de-DE" sz="1600">
                <a:solidFill>
                  <a:schemeClr val="dk1"/>
                </a:solidFill>
                <a:latin typeface="Nunito"/>
                <a:ea typeface="Nunito"/>
                <a:cs typeface="Nunito"/>
                <a:sym typeface="Nunito"/>
              </a:rPr>
              <a:t>[</a:t>
            </a:r>
            <a:r>
              <a:rPr lang="de-DE" sz="1600" u="sng">
                <a:solidFill>
                  <a:schemeClr val="hlink"/>
                </a:solidFill>
                <a:latin typeface="Nunito"/>
                <a:ea typeface="Nunito"/>
                <a:cs typeface="Nunito"/>
                <a:sym typeface="Nunito"/>
                <a:hlinkClick r:id="rId3"/>
              </a:rPr>
              <a:t>Madotto et al., 2020</a:t>
            </a:r>
            <a:r>
              <a:rPr lang="de-DE" sz="1600">
                <a:solidFill>
                  <a:schemeClr val="dk1"/>
                </a:solidFill>
                <a:latin typeface="Nunito"/>
                <a:ea typeface="Nunito"/>
                <a:cs typeface="Nunito"/>
                <a:sym typeface="Nunito"/>
              </a:rPr>
              <a:t>] </a:t>
            </a:r>
            <a:r>
              <a:rPr lang="de-DE" sz="1600">
                <a:latin typeface="Nunito"/>
                <a:ea typeface="Nunito"/>
                <a:cs typeface="Nunito"/>
                <a:sym typeface="Nunito"/>
              </a:rPr>
              <a:t> </a:t>
            </a:r>
            <a:endParaRPr sz="1600">
              <a:latin typeface="Nunito"/>
              <a:ea typeface="Nunito"/>
              <a:cs typeface="Nunito"/>
              <a:sym typeface="Nunito"/>
            </a:endParaRPr>
          </a:p>
        </p:txBody>
      </p:sp>
      <p:grpSp>
        <p:nvGrpSpPr>
          <p:cNvPr id="551" name="Google Shape;551;p37"/>
          <p:cNvGrpSpPr/>
          <p:nvPr/>
        </p:nvGrpSpPr>
        <p:grpSpPr>
          <a:xfrm>
            <a:off x="650388" y="1760125"/>
            <a:ext cx="8132638" cy="1831050"/>
            <a:chOff x="650388" y="1760125"/>
            <a:chExt cx="8132638" cy="1831050"/>
          </a:xfrm>
        </p:grpSpPr>
        <p:sp>
          <p:nvSpPr>
            <p:cNvPr id="552" name="Google Shape;552;p37"/>
            <p:cNvSpPr/>
            <p:nvPr/>
          </p:nvSpPr>
          <p:spPr>
            <a:xfrm>
              <a:off x="6136025" y="2995375"/>
              <a:ext cx="1598400" cy="595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Attribute Model </a:t>
              </a:r>
              <a:endParaRPr>
                <a:latin typeface="Nunito"/>
                <a:ea typeface="Nunito"/>
                <a:cs typeface="Nunito"/>
                <a:sym typeface="Nunito"/>
              </a:endParaRPr>
            </a:p>
          </p:txBody>
        </p:sp>
        <p:cxnSp>
          <p:nvCxnSpPr>
            <p:cNvPr id="553" name="Google Shape;553;p37"/>
            <p:cNvCxnSpPr>
              <a:stCxn id="552" idx="0"/>
              <a:endCxn id="554" idx="2"/>
            </p:cNvCxnSpPr>
            <p:nvPr/>
          </p:nvCxnSpPr>
          <p:spPr>
            <a:xfrm flipH="1" rot="10800000">
              <a:off x="6935225" y="2257975"/>
              <a:ext cx="907500" cy="737400"/>
            </a:xfrm>
            <a:prstGeom prst="straightConnector1">
              <a:avLst/>
            </a:prstGeom>
            <a:noFill/>
            <a:ln cap="flat" cmpd="sng" w="9525">
              <a:solidFill>
                <a:schemeClr val="dk2"/>
              </a:solidFill>
              <a:prstDash val="solid"/>
              <a:round/>
              <a:headEnd len="med" w="med" type="none"/>
              <a:tailEnd len="med" w="med" type="triangle"/>
            </a:ln>
          </p:spPr>
        </p:cxnSp>
        <p:sp>
          <p:nvSpPr>
            <p:cNvPr id="555" name="Google Shape;555;p37"/>
            <p:cNvSpPr txBox="1"/>
            <p:nvPr/>
          </p:nvSpPr>
          <p:spPr>
            <a:xfrm>
              <a:off x="5775425" y="2379775"/>
              <a:ext cx="11598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a:latin typeface="Nunito"/>
                  <a:ea typeface="Nunito"/>
                  <a:cs typeface="Nunito"/>
                  <a:sym typeface="Nunito"/>
                </a:rPr>
                <a:t>Modify probability</a:t>
              </a:r>
              <a:endParaRPr>
                <a:latin typeface="Nunito"/>
                <a:ea typeface="Nunito"/>
                <a:cs typeface="Nunito"/>
                <a:sym typeface="Nunito"/>
              </a:endParaRPr>
            </a:p>
          </p:txBody>
        </p:sp>
        <p:sp>
          <p:nvSpPr>
            <p:cNvPr id="556" name="Google Shape;556;p37"/>
            <p:cNvSpPr txBox="1"/>
            <p:nvPr/>
          </p:nvSpPr>
          <p:spPr>
            <a:xfrm>
              <a:off x="7452825" y="2475550"/>
              <a:ext cx="13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Re-sampling</a:t>
              </a:r>
              <a:endParaRPr>
                <a:latin typeface="Nunito"/>
                <a:ea typeface="Nunito"/>
                <a:cs typeface="Nunito"/>
                <a:sym typeface="Nunito"/>
              </a:endParaRPr>
            </a:p>
          </p:txBody>
        </p:sp>
        <p:cxnSp>
          <p:nvCxnSpPr>
            <p:cNvPr id="557" name="Google Shape;557;p37"/>
            <p:cNvCxnSpPr>
              <a:stCxn id="552" idx="0"/>
            </p:cNvCxnSpPr>
            <p:nvPr/>
          </p:nvCxnSpPr>
          <p:spPr>
            <a:xfrm rot="10800000">
              <a:off x="6935225" y="2085175"/>
              <a:ext cx="0" cy="910200"/>
            </a:xfrm>
            <a:prstGeom prst="straightConnector1">
              <a:avLst/>
            </a:prstGeom>
            <a:noFill/>
            <a:ln cap="flat" cmpd="sng" w="9525">
              <a:solidFill>
                <a:schemeClr val="dk2"/>
              </a:solidFill>
              <a:prstDash val="solid"/>
              <a:round/>
              <a:headEnd len="med" w="med" type="none"/>
              <a:tailEnd len="med" w="med" type="triangle"/>
            </a:ln>
          </p:spPr>
        </p:cxnSp>
        <p:grpSp>
          <p:nvGrpSpPr>
            <p:cNvPr id="558" name="Google Shape;558;p37"/>
            <p:cNvGrpSpPr/>
            <p:nvPr/>
          </p:nvGrpSpPr>
          <p:grpSpPr>
            <a:xfrm>
              <a:off x="650388" y="1760125"/>
              <a:ext cx="7843200" cy="595800"/>
              <a:chOff x="650388" y="1760125"/>
              <a:chExt cx="7843200" cy="595800"/>
            </a:xfrm>
          </p:grpSpPr>
          <p:sp>
            <p:nvSpPr>
              <p:cNvPr id="559" name="Google Shape;559;p37"/>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560" name="Google Shape;560;p37"/>
              <p:cNvCxnSpPr>
                <a:stCxn id="559" idx="3"/>
                <a:endCxn id="561"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p37"/>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563" name="Google Shape;563;p37"/>
              <p:cNvCxnSpPr>
                <a:stCxn id="562" idx="3"/>
                <a:endCxn id="559"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37"/>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Two Main Types of </a:t>
            </a:r>
            <a:r>
              <a:rPr lang="de-DE"/>
              <a:t>Dialogue</a:t>
            </a:r>
            <a:r>
              <a:rPr lang="de-DE"/>
              <a:t> Systems</a:t>
            </a:r>
            <a:endParaRPr/>
          </a:p>
        </p:txBody>
      </p:sp>
      <p:sp>
        <p:nvSpPr>
          <p:cNvPr id="78" name="Google Shape;78;p11"/>
          <p:cNvSpPr txBox="1"/>
          <p:nvPr>
            <p:ph idx="1" type="body"/>
          </p:nvPr>
        </p:nvSpPr>
        <p:spPr>
          <a:xfrm>
            <a:off x="4458225" y="1846675"/>
            <a:ext cx="1218600" cy="588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400"/>
              <a:t>Information consumption</a:t>
            </a:r>
            <a:endParaRPr sz="1400"/>
          </a:p>
        </p:txBody>
      </p:sp>
      <p:grpSp>
        <p:nvGrpSpPr>
          <p:cNvPr id="79" name="Google Shape;79;p11"/>
          <p:cNvGrpSpPr/>
          <p:nvPr/>
        </p:nvGrpSpPr>
        <p:grpSpPr>
          <a:xfrm>
            <a:off x="702925" y="1593400"/>
            <a:ext cx="3640500" cy="4767600"/>
            <a:chOff x="702925" y="1593400"/>
            <a:chExt cx="3640500" cy="4767600"/>
          </a:xfrm>
        </p:grpSpPr>
        <p:sp>
          <p:nvSpPr>
            <p:cNvPr id="80" name="Google Shape;80;p11"/>
            <p:cNvSpPr/>
            <p:nvPr/>
          </p:nvSpPr>
          <p:spPr>
            <a:xfrm>
              <a:off x="702925" y="1593400"/>
              <a:ext cx="3640500" cy="4767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81" name="Google Shape;81;p11"/>
            <p:cNvSpPr txBox="1"/>
            <p:nvPr/>
          </p:nvSpPr>
          <p:spPr>
            <a:xfrm>
              <a:off x="849500" y="1664900"/>
              <a:ext cx="2375700" cy="400200"/>
            </a:xfrm>
            <a:prstGeom prst="rect">
              <a:avLst/>
            </a:prstGeom>
            <a:solidFill>
              <a:srgbClr val="D0E0E3"/>
            </a:solid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How is the weather today?</a:t>
              </a:r>
              <a:endParaRPr>
                <a:latin typeface="Nunito"/>
                <a:ea typeface="Nunito"/>
                <a:cs typeface="Nunito"/>
                <a:sym typeface="Nunito"/>
              </a:endParaRPr>
            </a:p>
          </p:txBody>
        </p:sp>
        <p:sp>
          <p:nvSpPr>
            <p:cNvPr id="82" name="Google Shape;82;p11"/>
            <p:cNvSpPr txBox="1"/>
            <p:nvPr/>
          </p:nvSpPr>
          <p:spPr>
            <a:xfrm>
              <a:off x="2039550" y="2145804"/>
              <a:ext cx="2137500" cy="615600"/>
            </a:xfrm>
            <a:prstGeom prst="rect">
              <a:avLst/>
            </a:prstGeom>
            <a:solidFill>
              <a:srgbClr val="C9DAF8"/>
            </a:solid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de-DE">
                  <a:latin typeface="Nunito"/>
                  <a:ea typeface="Nunito"/>
                  <a:cs typeface="Nunito"/>
                  <a:sym typeface="Nunito"/>
                </a:rPr>
                <a:t>Right now is 21 degrees with cloudy. </a:t>
              </a:r>
              <a:endParaRPr>
                <a:latin typeface="Nunito"/>
                <a:ea typeface="Nunito"/>
                <a:cs typeface="Nunito"/>
                <a:sym typeface="Nunito"/>
              </a:endParaRPr>
            </a:p>
          </p:txBody>
        </p:sp>
        <p:sp>
          <p:nvSpPr>
            <p:cNvPr id="83" name="Google Shape;83;p11"/>
            <p:cNvSpPr txBox="1"/>
            <p:nvPr/>
          </p:nvSpPr>
          <p:spPr>
            <a:xfrm>
              <a:off x="848925" y="2842100"/>
              <a:ext cx="1845900" cy="5520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latin typeface="Nunito"/>
                  <a:ea typeface="Nunito"/>
                  <a:cs typeface="Nunito"/>
                  <a:sym typeface="Nunito"/>
                </a:rPr>
                <a:t>Is it good to go out </a:t>
              </a:r>
              <a:r>
                <a:rPr lang="de-DE">
                  <a:latin typeface="Nunito"/>
                  <a:ea typeface="Nunito"/>
                  <a:cs typeface="Nunito"/>
                  <a:sym typeface="Nunito"/>
                </a:rPr>
                <a:t>for dinner </a:t>
              </a:r>
              <a:r>
                <a:rPr lang="de-DE">
                  <a:latin typeface="Nunito"/>
                  <a:ea typeface="Nunito"/>
                  <a:cs typeface="Nunito"/>
                  <a:sym typeface="Nunito"/>
                </a:rPr>
                <a:t>at 6 pm?</a:t>
              </a:r>
              <a:endParaRPr>
                <a:latin typeface="Nunito"/>
                <a:ea typeface="Nunito"/>
                <a:cs typeface="Nunito"/>
                <a:sym typeface="Nunito"/>
              </a:endParaRPr>
            </a:p>
          </p:txBody>
        </p:sp>
        <p:sp>
          <p:nvSpPr>
            <p:cNvPr id="84" name="Google Shape;84;p11"/>
            <p:cNvSpPr txBox="1"/>
            <p:nvPr/>
          </p:nvSpPr>
          <p:spPr>
            <a:xfrm>
              <a:off x="2223700" y="3474811"/>
              <a:ext cx="1845900" cy="55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DE">
                  <a:solidFill>
                    <a:schemeClr val="dk1"/>
                  </a:solidFill>
                  <a:latin typeface="Nunito"/>
                  <a:ea typeface="Nunito"/>
                  <a:cs typeface="Nunito"/>
                  <a:sym typeface="Nunito"/>
                </a:rPr>
                <a:t>Absolutely, the sky will be clear by 6.</a:t>
              </a:r>
              <a:endParaRPr>
                <a:latin typeface="Nunito"/>
                <a:ea typeface="Nunito"/>
                <a:cs typeface="Nunito"/>
                <a:sym typeface="Nunito"/>
              </a:endParaRPr>
            </a:p>
          </p:txBody>
        </p:sp>
        <p:sp>
          <p:nvSpPr>
            <p:cNvPr id="85" name="Google Shape;85;p11"/>
            <p:cNvSpPr txBox="1"/>
            <p:nvPr/>
          </p:nvSpPr>
          <p:spPr>
            <a:xfrm>
              <a:off x="859350" y="4107514"/>
              <a:ext cx="2728500" cy="5520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DE">
                  <a:solidFill>
                    <a:schemeClr val="dk1"/>
                  </a:solidFill>
                  <a:latin typeface="Nunito"/>
                  <a:ea typeface="Nunito"/>
                  <a:cs typeface="Nunito"/>
                  <a:sym typeface="Nunito"/>
                </a:rPr>
                <a:t>Ok. Then please b</a:t>
              </a:r>
              <a:r>
                <a:rPr lang="de-DE">
                  <a:solidFill>
                    <a:schemeClr val="dk1"/>
                  </a:solidFill>
                  <a:latin typeface="Nunito"/>
                  <a:ea typeface="Nunito"/>
                  <a:cs typeface="Nunito"/>
                  <a:sym typeface="Nunito"/>
                </a:rPr>
                <a:t>ook me a table for 2 at Sushi Bar at 6 pm</a:t>
              </a:r>
              <a:endParaRPr>
                <a:latin typeface="Nunito"/>
                <a:ea typeface="Nunito"/>
                <a:cs typeface="Nunito"/>
                <a:sym typeface="Nunito"/>
              </a:endParaRPr>
            </a:p>
          </p:txBody>
        </p:sp>
        <p:sp>
          <p:nvSpPr>
            <p:cNvPr id="86" name="Google Shape;86;p11"/>
            <p:cNvSpPr txBox="1"/>
            <p:nvPr/>
          </p:nvSpPr>
          <p:spPr>
            <a:xfrm>
              <a:off x="1458475" y="4740218"/>
              <a:ext cx="2728500" cy="55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de-DE">
                  <a:solidFill>
                    <a:schemeClr val="dk1"/>
                  </a:solidFill>
                  <a:latin typeface="Nunito"/>
                  <a:ea typeface="Nunito"/>
                  <a:cs typeface="Nunito"/>
                  <a:sym typeface="Nunito"/>
                </a:rPr>
                <a:t>Confirm a table for 2 at 6 pm. </a:t>
              </a:r>
              <a:endParaRPr>
                <a:solidFill>
                  <a:schemeClr val="dk1"/>
                </a:solidFill>
                <a:latin typeface="Nunito"/>
                <a:ea typeface="Nunito"/>
                <a:cs typeface="Nunito"/>
                <a:sym typeface="Nunito"/>
              </a:endParaRPr>
            </a:p>
            <a:p>
              <a:pPr indent="0" lvl="0" marL="0" rtl="0" algn="r">
                <a:spcBef>
                  <a:spcPts val="0"/>
                </a:spcBef>
                <a:spcAft>
                  <a:spcPts val="0"/>
                </a:spcAft>
                <a:buNone/>
              </a:pPr>
              <a:r>
                <a:rPr lang="de-DE">
                  <a:solidFill>
                    <a:schemeClr val="dk1"/>
                  </a:solidFill>
                  <a:latin typeface="Nunito"/>
                  <a:ea typeface="Nunito"/>
                  <a:cs typeface="Nunito"/>
                  <a:sym typeface="Nunito"/>
                </a:rPr>
                <a:t>Anything else?</a:t>
              </a:r>
              <a:endParaRPr>
                <a:latin typeface="Nunito"/>
                <a:ea typeface="Nunito"/>
                <a:cs typeface="Nunito"/>
                <a:sym typeface="Nunito"/>
              </a:endParaRPr>
            </a:p>
          </p:txBody>
        </p:sp>
        <p:sp>
          <p:nvSpPr>
            <p:cNvPr id="87" name="Google Shape;87;p11"/>
            <p:cNvSpPr txBox="1"/>
            <p:nvPr/>
          </p:nvSpPr>
          <p:spPr>
            <a:xfrm>
              <a:off x="848925" y="5372921"/>
              <a:ext cx="1585800" cy="4002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latin typeface="Nunito"/>
                  <a:ea typeface="Nunito"/>
                  <a:cs typeface="Nunito"/>
                  <a:sym typeface="Nunito"/>
                </a:rPr>
                <a:t>That’s it.</a:t>
              </a:r>
              <a:r>
                <a:rPr lang="de-DE">
                  <a:latin typeface="Nunito"/>
                  <a:ea typeface="Nunito"/>
                  <a:cs typeface="Nunito"/>
                  <a:sym typeface="Nunito"/>
                </a:rPr>
                <a:t> Thanks.</a:t>
              </a:r>
              <a:endParaRPr>
                <a:latin typeface="Nunito"/>
                <a:ea typeface="Nunito"/>
                <a:cs typeface="Nunito"/>
                <a:sym typeface="Nunito"/>
              </a:endParaRPr>
            </a:p>
          </p:txBody>
        </p:sp>
        <p:sp>
          <p:nvSpPr>
            <p:cNvPr id="88" name="Google Shape;88;p11"/>
            <p:cNvSpPr txBox="1"/>
            <p:nvPr/>
          </p:nvSpPr>
          <p:spPr>
            <a:xfrm>
              <a:off x="2778900" y="5853825"/>
              <a:ext cx="1372500" cy="400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DE">
                  <a:latin typeface="Nunito"/>
                  <a:ea typeface="Nunito"/>
                  <a:cs typeface="Nunito"/>
                  <a:sym typeface="Nunito"/>
                </a:rPr>
                <a:t>Happy to help</a:t>
              </a:r>
              <a:endParaRPr>
                <a:latin typeface="Nunito"/>
                <a:ea typeface="Nunito"/>
                <a:cs typeface="Nunito"/>
                <a:sym typeface="Nunito"/>
              </a:endParaRPr>
            </a:p>
          </p:txBody>
        </p:sp>
      </p:grpSp>
      <p:sp>
        <p:nvSpPr>
          <p:cNvPr id="89" name="Google Shape;89;p11"/>
          <p:cNvSpPr txBox="1"/>
          <p:nvPr/>
        </p:nvSpPr>
        <p:spPr>
          <a:xfrm>
            <a:off x="6017275" y="5009250"/>
            <a:ext cx="1669800" cy="738900"/>
          </a:xfrm>
          <a:prstGeom prst="rect">
            <a:avLst/>
          </a:prstGeom>
          <a:solidFill>
            <a:srgbClr val="F8E7E5"/>
          </a:solidFill>
          <a:ln>
            <a:noFill/>
          </a:ln>
        </p:spPr>
        <p:txBody>
          <a:bodyPr anchorCtr="0" anchor="t" bIns="91425" lIns="91425" spcFirstLastPara="1" rIns="91425" wrap="square" tIns="91425">
            <a:spAutoFit/>
          </a:bodyPr>
          <a:lstStyle/>
          <a:p>
            <a:pPr indent="0" lvl="0" marL="0" rtl="0" algn="l">
              <a:spcBef>
                <a:spcPts val="560"/>
              </a:spcBef>
              <a:spcAft>
                <a:spcPts val="0"/>
              </a:spcAft>
              <a:buNone/>
            </a:pPr>
            <a:r>
              <a:rPr lang="de-DE" sz="1800">
                <a:solidFill>
                  <a:schemeClr val="dk1"/>
                </a:solidFill>
                <a:latin typeface="Nunito"/>
                <a:ea typeface="Nunito"/>
                <a:cs typeface="Nunito"/>
                <a:sym typeface="Nunito"/>
              </a:rPr>
              <a:t>Open-domain chit chat</a:t>
            </a:r>
            <a:endParaRPr sz="1800">
              <a:solidFill>
                <a:schemeClr val="dk1"/>
              </a:solidFill>
              <a:latin typeface="Nunito"/>
              <a:ea typeface="Nunito"/>
              <a:cs typeface="Nunito"/>
              <a:sym typeface="Nunito"/>
            </a:endParaRPr>
          </a:p>
        </p:txBody>
      </p:sp>
      <p:sp>
        <p:nvSpPr>
          <p:cNvPr id="90" name="Google Shape;90;p11"/>
          <p:cNvSpPr txBox="1"/>
          <p:nvPr/>
        </p:nvSpPr>
        <p:spPr>
          <a:xfrm>
            <a:off x="6017275" y="1940900"/>
            <a:ext cx="1669800" cy="738900"/>
          </a:xfrm>
          <a:prstGeom prst="rect">
            <a:avLst/>
          </a:prstGeom>
          <a:solidFill>
            <a:srgbClr val="F8E7E5"/>
          </a:solidFill>
          <a:ln>
            <a:noFill/>
          </a:ln>
        </p:spPr>
        <p:txBody>
          <a:bodyPr anchorCtr="0" anchor="t" bIns="91425" lIns="91425" spcFirstLastPara="1" rIns="91425" wrap="square" tIns="91425">
            <a:spAutoFit/>
          </a:bodyPr>
          <a:lstStyle/>
          <a:p>
            <a:pPr indent="0" lvl="0" marL="0" rtl="0" algn="l">
              <a:spcBef>
                <a:spcPts val="560"/>
              </a:spcBef>
              <a:spcAft>
                <a:spcPts val="0"/>
              </a:spcAft>
              <a:buNone/>
            </a:pPr>
            <a:r>
              <a:rPr lang="de-DE" sz="1800">
                <a:solidFill>
                  <a:schemeClr val="dk1"/>
                </a:solidFill>
                <a:latin typeface="Nunito"/>
                <a:ea typeface="Nunito"/>
                <a:cs typeface="Nunito"/>
                <a:sym typeface="Nunito"/>
              </a:rPr>
              <a:t>Task-oriented conversations</a:t>
            </a:r>
            <a:endParaRPr sz="1800"/>
          </a:p>
        </p:txBody>
      </p:sp>
      <p:sp>
        <p:nvSpPr>
          <p:cNvPr id="91" name="Google Shape;91;p11"/>
          <p:cNvSpPr txBox="1"/>
          <p:nvPr>
            <p:ph idx="1" type="body"/>
          </p:nvPr>
        </p:nvSpPr>
        <p:spPr>
          <a:xfrm>
            <a:off x="4458225" y="4647250"/>
            <a:ext cx="1110900" cy="588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400"/>
              <a:t>Task completion</a:t>
            </a:r>
            <a:endParaRPr sz="1400"/>
          </a:p>
        </p:txBody>
      </p:sp>
      <p:sp>
        <p:nvSpPr>
          <p:cNvPr id="92" name="Google Shape;92;p11"/>
          <p:cNvSpPr txBox="1"/>
          <p:nvPr/>
        </p:nvSpPr>
        <p:spPr>
          <a:xfrm>
            <a:off x="4432725" y="3429000"/>
            <a:ext cx="1269600" cy="6156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lang="de-DE">
                <a:solidFill>
                  <a:schemeClr val="dk1"/>
                </a:solidFill>
                <a:latin typeface="Nunito"/>
                <a:ea typeface="Nunito"/>
                <a:cs typeface="Nunito"/>
                <a:sym typeface="Nunito"/>
              </a:rPr>
              <a:t>Decision Support</a:t>
            </a:r>
            <a:endParaRPr/>
          </a:p>
        </p:txBody>
      </p:sp>
      <p:sp>
        <p:nvSpPr>
          <p:cNvPr id="93" name="Google Shape;93;p11"/>
          <p:cNvSpPr/>
          <p:nvPr/>
        </p:nvSpPr>
        <p:spPr>
          <a:xfrm>
            <a:off x="5569125" y="1759150"/>
            <a:ext cx="229500" cy="3476100"/>
          </a:xfrm>
          <a:prstGeom prst="rightBrace">
            <a:avLst>
              <a:gd fmla="val 50000" name="adj1"/>
              <a:gd fmla="val 1696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nvSpPr>
        <p:spPr>
          <a:xfrm>
            <a:off x="4404375" y="6146450"/>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[Fung et al., 2020]</a:t>
            </a:r>
            <a:r>
              <a:rPr lang="de-DE" sz="1000"/>
              <a:t> </a:t>
            </a:r>
            <a:endParaRPr sz="1000"/>
          </a:p>
        </p:txBody>
      </p:sp>
      <p:sp>
        <p:nvSpPr>
          <p:cNvPr id="95" name="Google Shape;95;p11"/>
          <p:cNvSpPr txBox="1"/>
          <p:nvPr>
            <p:ph idx="1" type="body"/>
          </p:nvPr>
        </p:nvSpPr>
        <p:spPr>
          <a:xfrm>
            <a:off x="5798625" y="2763450"/>
            <a:ext cx="3331200" cy="7389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500"/>
              <a:t>help users achieve some goals/tasks</a:t>
            </a:r>
            <a:endParaRPr sz="1500"/>
          </a:p>
          <a:p>
            <a:pPr indent="0" lvl="0" marL="0" rtl="0" algn="l">
              <a:spcBef>
                <a:spcPts val="560"/>
              </a:spcBef>
              <a:spcAft>
                <a:spcPts val="0"/>
              </a:spcAft>
              <a:buNone/>
            </a:pPr>
            <a:r>
              <a:rPr lang="de-DE" sz="1500"/>
              <a:t>complete requests with </a:t>
            </a:r>
            <a:r>
              <a:rPr b="1" lang="de-DE" sz="1500"/>
              <a:t>least turns</a:t>
            </a:r>
            <a:endParaRPr sz="1500"/>
          </a:p>
        </p:txBody>
      </p:sp>
      <p:sp>
        <p:nvSpPr>
          <p:cNvPr id="96" name="Google Shape;96;p11"/>
          <p:cNvSpPr txBox="1"/>
          <p:nvPr>
            <p:ph idx="1" type="body"/>
          </p:nvPr>
        </p:nvSpPr>
        <p:spPr>
          <a:xfrm>
            <a:off x="5798625" y="5746238"/>
            <a:ext cx="3331200" cy="7389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500"/>
              <a:t>free-form, open-domain</a:t>
            </a:r>
            <a:endParaRPr sz="1500"/>
          </a:p>
          <a:p>
            <a:pPr indent="0" lvl="0" marL="0" rtl="0" algn="l">
              <a:spcBef>
                <a:spcPts val="560"/>
              </a:spcBef>
              <a:spcAft>
                <a:spcPts val="0"/>
              </a:spcAft>
              <a:buNone/>
            </a:pPr>
            <a:r>
              <a:rPr lang="de-DE" sz="1500"/>
              <a:t>engage users for long conversations</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8"/>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Guided Decoding</a:t>
            </a:r>
            <a:endParaRPr/>
          </a:p>
        </p:txBody>
      </p:sp>
      <p:pic>
        <p:nvPicPr>
          <p:cNvPr id="570" name="Google Shape;570;p38"/>
          <p:cNvPicPr preferRelativeResize="0"/>
          <p:nvPr/>
        </p:nvPicPr>
        <p:blipFill>
          <a:blip r:embed="rId3">
            <a:alphaModFix/>
          </a:blip>
          <a:stretch>
            <a:fillRect/>
          </a:stretch>
        </p:blipFill>
        <p:spPr>
          <a:xfrm>
            <a:off x="427788" y="3235850"/>
            <a:ext cx="7999373" cy="2828575"/>
          </a:xfrm>
          <a:prstGeom prst="rect">
            <a:avLst/>
          </a:prstGeom>
          <a:noFill/>
          <a:ln>
            <a:noFill/>
          </a:ln>
        </p:spPr>
      </p:pic>
      <p:sp>
        <p:nvSpPr>
          <p:cNvPr id="571" name="Google Shape;571;p38"/>
          <p:cNvSpPr txBox="1"/>
          <p:nvPr/>
        </p:nvSpPr>
        <p:spPr>
          <a:xfrm>
            <a:off x="7615000" y="60712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4"/>
              </a:rPr>
              <a:t>[Fung et al., 2020]</a:t>
            </a:r>
            <a:r>
              <a:rPr lang="de-DE" sz="1000"/>
              <a:t> </a:t>
            </a:r>
            <a:endParaRPr sz="1000"/>
          </a:p>
        </p:txBody>
      </p:sp>
      <p:sp>
        <p:nvSpPr>
          <p:cNvPr id="572" name="Google Shape;572;p38"/>
          <p:cNvSpPr txBox="1"/>
          <p:nvPr/>
        </p:nvSpPr>
        <p:spPr>
          <a:xfrm>
            <a:off x="275075" y="1569700"/>
            <a:ext cx="886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u="sng">
                <a:solidFill>
                  <a:schemeClr val="hlink"/>
                </a:solidFill>
                <a:latin typeface="Nunito"/>
                <a:ea typeface="Nunito"/>
                <a:cs typeface="Nunito"/>
                <a:sym typeface="Nunito"/>
                <a:hlinkClick r:id="rId5"/>
              </a:rPr>
              <a:t>Safety in Open-domain chatbots</a:t>
            </a:r>
            <a:endParaRPr sz="1600">
              <a:solidFill>
                <a:schemeClr val="dk1"/>
              </a:solidFill>
              <a:latin typeface="Nunito"/>
              <a:ea typeface="Nunito"/>
              <a:cs typeface="Nunito"/>
              <a:sym typeface="Nunito"/>
            </a:endParaRPr>
          </a:p>
        </p:txBody>
      </p:sp>
      <p:sp>
        <p:nvSpPr>
          <p:cNvPr id="573" name="Google Shape;573;p38"/>
          <p:cNvSpPr txBox="1"/>
          <p:nvPr/>
        </p:nvSpPr>
        <p:spPr>
          <a:xfrm>
            <a:off x="358775" y="2000800"/>
            <a:ext cx="886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Dialogue systems trained on large scale data may inherit biases from such data</a:t>
            </a:r>
            <a:endParaRPr sz="1600">
              <a:solidFill>
                <a:schemeClr val="dk1"/>
              </a:solidFill>
              <a:latin typeface="Nunito"/>
              <a:ea typeface="Nunito"/>
              <a:cs typeface="Nunito"/>
              <a:sym typeface="Nunito"/>
            </a:endParaRPr>
          </a:p>
          <a:p>
            <a:pPr indent="0" lvl="0" marL="0" rtl="0" algn="l">
              <a:spcBef>
                <a:spcPts val="0"/>
              </a:spcBef>
              <a:spcAft>
                <a:spcPts val="0"/>
              </a:spcAft>
              <a:buNone/>
            </a:pPr>
            <a:r>
              <a:rPr lang="de-DE" sz="1600">
                <a:solidFill>
                  <a:schemeClr val="dk1"/>
                </a:solidFill>
                <a:latin typeface="Nunito"/>
                <a:ea typeface="Nunito"/>
                <a:cs typeface="Nunito"/>
                <a:sym typeface="Nunito"/>
              </a:rPr>
              <a:t>→ may produce toxic, harmful and biased responses </a:t>
            </a:r>
            <a:endParaRPr sz="1600">
              <a:solidFill>
                <a:schemeClr val="dk1"/>
              </a:solidFill>
              <a:latin typeface="Nunito"/>
              <a:ea typeface="Nunito"/>
              <a:cs typeface="Nunito"/>
              <a:sym typeface="Nunito"/>
            </a:endParaRPr>
          </a:p>
          <a:p>
            <a:pPr indent="0" lvl="0" marL="0" rtl="0" algn="l">
              <a:spcBef>
                <a:spcPts val="0"/>
              </a:spcBef>
              <a:spcAft>
                <a:spcPts val="0"/>
              </a:spcAft>
              <a:buNone/>
            </a:pPr>
            <a:r>
              <a:rPr lang="de-DE" sz="1600">
                <a:solidFill>
                  <a:schemeClr val="dk1"/>
                </a:solidFill>
                <a:latin typeface="Nunito"/>
                <a:ea typeface="Nunito"/>
                <a:cs typeface="Nunito"/>
                <a:sym typeface="Nunito"/>
              </a:rPr>
              <a:t>→ bring bad experience to user</a:t>
            </a:r>
            <a:endParaRPr sz="1600">
              <a:solidFill>
                <a:schemeClr val="dk1"/>
              </a:solidFill>
              <a:latin typeface="Nunito"/>
              <a:ea typeface="Nunito"/>
              <a:cs typeface="Nunito"/>
              <a:sym typeface="Nunito"/>
            </a:endParaRPr>
          </a:p>
        </p:txBody>
      </p:sp>
      <p:sp>
        <p:nvSpPr>
          <p:cNvPr id="574" name="Google Shape;574;p38"/>
          <p:cNvSpPr txBox="1"/>
          <p:nvPr/>
        </p:nvSpPr>
        <p:spPr>
          <a:xfrm>
            <a:off x="5520550" y="2610400"/>
            <a:ext cx="3247800" cy="141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Human: I hate everyone. Acceptable?</a:t>
            </a:r>
            <a:endParaRPr sz="1600">
              <a:solidFill>
                <a:schemeClr val="dk1"/>
              </a:solidFill>
              <a:latin typeface="Nunito"/>
              <a:ea typeface="Nunito"/>
              <a:cs typeface="Nunito"/>
              <a:sym typeface="Nunito"/>
            </a:endParaRPr>
          </a:p>
          <a:p>
            <a:pPr indent="0" lvl="0" marL="0" rtl="0" algn="l">
              <a:spcBef>
                <a:spcPts val="0"/>
              </a:spcBef>
              <a:spcAft>
                <a:spcPts val="0"/>
              </a:spcAft>
              <a:buNone/>
            </a:pPr>
            <a:r>
              <a:rPr lang="de-DE" sz="1600" strike="sngStrike">
                <a:solidFill>
                  <a:schemeClr val="dk1"/>
                </a:solidFill>
                <a:latin typeface="Nunito"/>
                <a:ea typeface="Nunito"/>
                <a:cs typeface="Nunito"/>
                <a:sym typeface="Nunito"/>
              </a:rPr>
              <a:t>Bot: I accept that, I hate you too.</a:t>
            </a:r>
            <a:endParaRPr sz="1600" strike="sngStrike">
              <a:solidFill>
                <a:schemeClr val="dk1"/>
              </a:solidFill>
              <a:latin typeface="Nunito"/>
              <a:ea typeface="Nunito"/>
              <a:cs typeface="Nunito"/>
              <a:sym typeface="Nunito"/>
            </a:endParaRPr>
          </a:p>
          <a:p>
            <a:pPr indent="0" lvl="0" marL="0" rtl="0" algn="l">
              <a:spcBef>
                <a:spcPts val="0"/>
              </a:spcBef>
              <a:spcAft>
                <a:spcPts val="0"/>
              </a:spcAft>
              <a:buNone/>
            </a:pPr>
            <a:r>
              <a:rPr lang="de-DE" sz="1600">
                <a:solidFill>
                  <a:schemeClr val="dk1"/>
                </a:solidFill>
                <a:latin typeface="Nunito"/>
                <a:ea typeface="Nunito"/>
                <a:cs typeface="Nunito"/>
                <a:sym typeface="Nunito"/>
              </a:rPr>
              <a:t>Bot: Are you ok? Do you want to talk about something else?</a:t>
            </a:r>
            <a:endParaRPr sz="1600">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9"/>
          <p:cNvSpPr txBox="1"/>
          <p:nvPr/>
        </p:nvSpPr>
        <p:spPr>
          <a:xfrm>
            <a:off x="568350" y="3084875"/>
            <a:ext cx="8616900" cy="415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de-DE" sz="1500">
                <a:latin typeface="Nunito"/>
                <a:ea typeface="Nunito"/>
                <a:cs typeface="Nunito"/>
                <a:sym typeface="Nunito"/>
              </a:rPr>
              <a:t>E.g., Dialog history + [positive]; </a:t>
            </a:r>
            <a:r>
              <a:rPr lang="de-DE" sz="1500">
                <a:solidFill>
                  <a:schemeClr val="dk1"/>
                </a:solidFill>
                <a:latin typeface="Nunito"/>
                <a:ea typeface="Nunito"/>
                <a:cs typeface="Nunito"/>
                <a:sym typeface="Nunito"/>
              </a:rPr>
              <a:t>[sad] + Dialog history</a:t>
            </a:r>
            <a:endParaRPr sz="1500">
              <a:latin typeface="Nunito"/>
              <a:ea typeface="Nunito"/>
              <a:cs typeface="Nunito"/>
              <a:sym typeface="Nunito"/>
            </a:endParaRPr>
          </a:p>
        </p:txBody>
      </p:sp>
      <p:sp>
        <p:nvSpPr>
          <p:cNvPr id="581" name="Google Shape;581;p39"/>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Modification</a:t>
            </a:r>
            <a:endParaRPr/>
          </a:p>
        </p:txBody>
      </p:sp>
      <p:grpSp>
        <p:nvGrpSpPr>
          <p:cNvPr id="582" name="Google Shape;582;p39"/>
          <p:cNvGrpSpPr/>
          <p:nvPr/>
        </p:nvGrpSpPr>
        <p:grpSpPr>
          <a:xfrm>
            <a:off x="955188" y="1531525"/>
            <a:ext cx="7843200" cy="595800"/>
            <a:chOff x="650388" y="1760125"/>
            <a:chExt cx="7843200" cy="595800"/>
          </a:xfrm>
        </p:grpSpPr>
        <p:sp>
          <p:nvSpPr>
            <p:cNvPr id="583" name="Google Shape;583;p39"/>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584" name="Google Shape;584;p39"/>
            <p:cNvCxnSpPr>
              <a:stCxn id="583" idx="3"/>
              <a:endCxn id="585"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86" name="Google Shape;586;p39"/>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587" name="Google Shape;587;p39"/>
            <p:cNvCxnSpPr>
              <a:stCxn id="586" idx="3"/>
              <a:endCxn id="583"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585" name="Google Shape;585;p39"/>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588" name="Google Shape;588;p39"/>
          <p:cNvSpPr txBox="1"/>
          <p:nvPr/>
        </p:nvSpPr>
        <p:spPr>
          <a:xfrm>
            <a:off x="497975" y="1938775"/>
            <a:ext cx="1971900" cy="6156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a:t>
            </a:r>
            <a:endParaRPr>
              <a:latin typeface="Nunito"/>
              <a:ea typeface="Nunito"/>
              <a:cs typeface="Nunito"/>
              <a:sym typeface="Nunito"/>
            </a:endParaRPr>
          </a:p>
          <a:p>
            <a:pPr indent="0" lvl="0" marL="0" rtl="0" algn="ctr">
              <a:spcBef>
                <a:spcPts val="0"/>
              </a:spcBef>
              <a:spcAft>
                <a:spcPts val="0"/>
              </a:spcAft>
              <a:buNone/>
            </a:pPr>
            <a:r>
              <a:rPr lang="de-DE">
                <a:latin typeface="Nunito"/>
                <a:ea typeface="Nunito"/>
                <a:cs typeface="Nunito"/>
                <a:sym typeface="Nunito"/>
              </a:rPr>
              <a:t>Attribute description</a:t>
            </a:r>
            <a:endParaRPr>
              <a:latin typeface="Nunito"/>
              <a:ea typeface="Nunito"/>
              <a:cs typeface="Nunito"/>
              <a:sym typeface="Nunito"/>
            </a:endParaRPr>
          </a:p>
        </p:txBody>
      </p:sp>
      <p:grpSp>
        <p:nvGrpSpPr>
          <p:cNvPr id="589" name="Google Shape;589;p39"/>
          <p:cNvGrpSpPr/>
          <p:nvPr/>
        </p:nvGrpSpPr>
        <p:grpSpPr>
          <a:xfrm>
            <a:off x="711998" y="3897925"/>
            <a:ext cx="7916202" cy="2352875"/>
            <a:chOff x="711998" y="3897925"/>
            <a:chExt cx="7916202" cy="2352875"/>
          </a:xfrm>
        </p:grpSpPr>
        <p:pic>
          <p:nvPicPr>
            <p:cNvPr id="590" name="Google Shape;590;p39"/>
            <p:cNvPicPr preferRelativeResize="0"/>
            <p:nvPr/>
          </p:nvPicPr>
          <p:blipFill rotWithShape="1">
            <a:blip r:embed="rId3">
              <a:alphaModFix/>
            </a:blip>
            <a:srcRect b="0" l="0" r="65127" t="30910"/>
            <a:stretch/>
          </p:blipFill>
          <p:spPr>
            <a:xfrm>
              <a:off x="711998" y="4408924"/>
              <a:ext cx="1882725" cy="1604525"/>
            </a:xfrm>
            <a:prstGeom prst="rect">
              <a:avLst/>
            </a:prstGeom>
            <a:noFill/>
            <a:ln>
              <a:noFill/>
            </a:ln>
          </p:spPr>
        </p:pic>
        <p:sp>
          <p:nvSpPr>
            <p:cNvPr id="591" name="Google Shape;591;p39"/>
            <p:cNvSpPr txBox="1"/>
            <p:nvPr/>
          </p:nvSpPr>
          <p:spPr>
            <a:xfrm>
              <a:off x="3991700" y="3962400"/>
              <a:ext cx="4636500" cy="2288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Nunito"/>
                <a:buChar char="●"/>
              </a:pPr>
              <a:r>
                <a:rPr lang="de-DE" sz="1500">
                  <a:solidFill>
                    <a:schemeClr val="dk1"/>
                  </a:solidFill>
                  <a:latin typeface="Nunito"/>
                  <a:ea typeface="Nunito"/>
                  <a:cs typeface="Nunito"/>
                  <a:sym typeface="Nunito"/>
                </a:rPr>
                <a:t>Retrieval methods: </a:t>
              </a:r>
              <a:endParaRPr sz="1500">
                <a:solidFill>
                  <a:schemeClr val="dk1"/>
                </a:solidFill>
                <a:latin typeface="Nunito"/>
                <a:ea typeface="Nunito"/>
                <a:cs typeface="Nunito"/>
                <a:sym typeface="Nunito"/>
              </a:endParaRPr>
            </a:p>
            <a:p>
              <a:pPr indent="-323850" lvl="1" marL="914400" rtl="0" algn="l">
                <a:spcBef>
                  <a:spcPts val="1000"/>
                </a:spcBef>
                <a:spcAft>
                  <a:spcPts val="0"/>
                </a:spcAft>
                <a:buSzPts val="1500"/>
                <a:buFont typeface="Nunito"/>
                <a:buChar char="○"/>
              </a:pPr>
              <a:r>
                <a:rPr lang="de-DE" sz="1500">
                  <a:solidFill>
                    <a:schemeClr val="dk1"/>
                  </a:solidFill>
                  <a:latin typeface="Nunito"/>
                  <a:ea typeface="Nunito"/>
                  <a:cs typeface="Nunito"/>
                  <a:sym typeface="Nunito"/>
                </a:rPr>
                <a:t>IR systems (TF-IDF, BM25)</a:t>
              </a:r>
              <a:endParaRPr sz="1500">
                <a:solidFill>
                  <a:schemeClr val="dk1"/>
                </a:solidFill>
                <a:latin typeface="Nunito"/>
                <a:ea typeface="Nunito"/>
                <a:cs typeface="Nunito"/>
                <a:sym typeface="Nunito"/>
              </a:endParaRPr>
            </a:p>
            <a:p>
              <a:pPr indent="-323850" lvl="1" marL="9144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Neural retriever: dense vectors</a:t>
              </a:r>
              <a:endParaRPr sz="1500">
                <a:solidFill>
                  <a:schemeClr val="dk1"/>
                </a:solidFill>
                <a:latin typeface="Nunito"/>
                <a:ea typeface="Nunito"/>
                <a:cs typeface="Nunito"/>
                <a:sym typeface="Nunito"/>
              </a:endParaRPr>
            </a:p>
            <a:p>
              <a:pPr indent="-323850" lvl="1" marL="914400" rtl="0" algn="l">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Generating API query</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323850" lvl="0" marL="457200" rtl="0" algn="l">
                <a:spcBef>
                  <a:spcPts val="100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Knowledge to text → add to input</a:t>
              </a:r>
              <a:br>
                <a:rPr lang="de-DE" sz="1500">
                  <a:solidFill>
                    <a:schemeClr val="dk1"/>
                  </a:solidFill>
                  <a:latin typeface="Nunito"/>
                  <a:ea typeface="Nunito"/>
                  <a:cs typeface="Nunito"/>
                  <a:sym typeface="Nunito"/>
                </a:rPr>
              </a:br>
              <a:br>
                <a:rPr lang="de-DE" sz="1500">
                  <a:solidFill>
                    <a:schemeClr val="dk1"/>
                  </a:solidFill>
                  <a:latin typeface="Nunito"/>
                  <a:ea typeface="Nunito"/>
                  <a:cs typeface="Nunito"/>
                  <a:sym typeface="Nunito"/>
                </a:rPr>
              </a:br>
              <a:r>
                <a:rPr lang="de-DE" sz="1500">
                  <a:solidFill>
                    <a:schemeClr val="dk1"/>
                  </a:solidFill>
                  <a:latin typeface="Nunito"/>
                  <a:ea typeface="Nunito"/>
                  <a:cs typeface="Nunito"/>
                  <a:sym typeface="Nunito"/>
                </a:rPr>
                <a:t>E.g., “Input” + [restaurant] Sushi Bar</a:t>
              </a:r>
              <a:endParaRPr sz="1500">
                <a:solidFill>
                  <a:schemeClr val="dk1"/>
                </a:solidFill>
                <a:latin typeface="Nunito"/>
                <a:ea typeface="Nunito"/>
                <a:cs typeface="Nunito"/>
                <a:sym typeface="Nunito"/>
              </a:endParaRPr>
            </a:p>
          </p:txBody>
        </p:sp>
        <p:sp>
          <p:nvSpPr>
            <p:cNvPr id="592" name="Google Shape;592;p39"/>
            <p:cNvSpPr txBox="1"/>
            <p:nvPr/>
          </p:nvSpPr>
          <p:spPr>
            <a:xfrm>
              <a:off x="1034913" y="3897925"/>
              <a:ext cx="1236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500">
                  <a:solidFill>
                    <a:schemeClr val="dk1"/>
                  </a:solidFill>
                  <a:latin typeface="Nunito"/>
                  <a:ea typeface="Nunito"/>
                  <a:cs typeface="Nunito"/>
                  <a:sym typeface="Nunito"/>
                </a:rPr>
                <a:t>Knowledge</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0"/>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 Modification</a:t>
            </a:r>
            <a:endParaRPr/>
          </a:p>
        </p:txBody>
      </p:sp>
      <p:pic>
        <p:nvPicPr>
          <p:cNvPr id="599" name="Google Shape;599;p40"/>
          <p:cNvPicPr preferRelativeResize="0"/>
          <p:nvPr/>
        </p:nvPicPr>
        <p:blipFill>
          <a:blip r:embed="rId3">
            <a:alphaModFix/>
          </a:blip>
          <a:stretch>
            <a:fillRect/>
          </a:stretch>
        </p:blipFill>
        <p:spPr>
          <a:xfrm>
            <a:off x="152400" y="2706775"/>
            <a:ext cx="8839204" cy="3025528"/>
          </a:xfrm>
          <a:prstGeom prst="rect">
            <a:avLst/>
          </a:prstGeom>
          <a:noFill/>
          <a:ln>
            <a:noFill/>
          </a:ln>
        </p:spPr>
      </p:pic>
      <p:sp>
        <p:nvSpPr>
          <p:cNvPr id="600" name="Google Shape;600;p40"/>
          <p:cNvSpPr txBox="1"/>
          <p:nvPr/>
        </p:nvSpPr>
        <p:spPr>
          <a:xfrm>
            <a:off x="275075" y="1569700"/>
            <a:ext cx="886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latin typeface="Nunito"/>
                <a:ea typeface="Nunito"/>
                <a:cs typeface="Nunito"/>
                <a:sym typeface="Nunito"/>
              </a:rPr>
              <a:t>Personalization: </a:t>
            </a:r>
            <a:r>
              <a:rPr lang="de-DE" sz="1800" u="sng">
                <a:solidFill>
                  <a:schemeClr val="hlink"/>
                </a:solidFill>
                <a:latin typeface="Nunito"/>
                <a:ea typeface="Nunito"/>
                <a:cs typeface="Nunito"/>
                <a:sym typeface="Nunito"/>
                <a:hlinkClick r:id="rId4"/>
              </a:rPr>
              <a:t>TransferTransfo</a:t>
            </a:r>
            <a:r>
              <a:rPr lang="de-DE" sz="1800">
                <a:solidFill>
                  <a:schemeClr val="dk1"/>
                </a:solidFill>
                <a:latin typeface="Nunito"/>
                <a:ea typeface="Nunito"/>
                <a:cs typeface="Nunito"/>
                <a:sym typeface="Nunito"/>
              </a:rPr>
              <a:t> Model</a:t>
            </a:r>
            <a:endParaRPr sz="1800">
              <a:solidFill>
                <a:schemeClr val="dk1"/>
              </a:solidFill>
              <a:latin typeface="Nunito"/>
              <a:ea typeface="Nunito"/>
              <a:cs typeface="Nunito"/>
              <a:sym typeface="Nunito"/>
            </a:endParaRPr>
          </a:p>
        </p:txBody>
      </p:sp>
      <p:sp>
        <p:nvSpPr>
          <p:cNvPr id="601" name="Google Shape;601;p40"/>
          <p:cNvSpPr/>
          <p:nvPr/>
        </p:nvSpPr>
        <p:spPr>
          <a:xfrm>
            <a:off x="52550" y="4611425"/>
            <a:ext cx="4098900" cy="13533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1"/>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Attribute Embeddings</a:t>
            </a:r>
            <a:endParaRPr/>
          </a:p>
        </p:txBody>
      </p:sp>
      <p:sp>
        <p:nvSpPr>
          <p:cNvPr id="608" name="Google Shape;608;p41"/>
          <p:cNvSpPr txBox="1"/>
          <p:nvPr/>
        </p:nvSpPr>
        <p:spPr>
          <a:xfrm>
            <a:off x="3077325" y="4065125"/>
            <a:ext cx="5712000" cy="1364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Nunito"/>
              <a:buChar char="●"/>
            </a:pPr>
            <a:r>
              <a:rPr lang="de-DE" sz="1500">
                <a:latin typeface="Nunito"/>
                <a:ea typeface="Nunito"/>
                <a:cs typeface="Nunito"/>
                <a:sym typeface="Nunito"/>
              </a:rPr>
              <a:t>Embeddings of the target attributes</a:t>
            </a:r>
            <a:endParaRPr sz="1500">
              <a:latin typeface="Nunito"/>
              <a:ea typeface="Nunito"/>
              <a:cs typeface="Nunito"/>
              <a:sym typeface="Nunito"/>
            </a:endParaRPr>
          </a:p>
          <a:p>
            <a:pPr indent="-323850" lvl="1" marL="914400" rtl="0" algn="l">
              <a:spcBef>
                <a:spcPts val="1000"/>
              </a:spcBef>
              <a:spcAft>
                <a:spcPts val="0"/>
              </a:spcAft>
              <a:buSzPts val="1500"/>
              <a:buFont typeface="Nunito"/>
              <a:buChar char="○"/>
            </a:pPr>
            <a:r>
              <a:rPr lang="de-DE" sz="1500">
                <a:latin typeface="Nunito"/>
                <a:ea typeface="Nunito"/>
                <a:cs typeface="Nunito"/>
                <a:sym typeface="Nunito"/>
              </a:rPr>
              <a:t>Learned during training the conversational model</a:t>
            </a:r>
            <a:endParaRPr sz="1500">
              <a:latin typeface="Nunito"/>
              <a:ea typeface="Nunito"/>
              <a:cs typeface="Nunito"/>
              <a:sym typeface="Nunito"/>
            </a:endParaRPr>
          </a:p>
          <a:p>
            <a:pPr indent="-323850" lvl="1" marL="914400" rtl="0" algn="l">
              <a:spcBef>
                <a:spcPts val="1000"/>
              </a:spcBef>
              <a:spcAft>
                <a:spcPts val="0"/>
              </a:spcAft>
              <a:buSzPts val="1500"/>
              <a:buFont typeface="Nunito"/>
              <a:buChar char="○"/>
            </a:pPr>
            <a:r>
              <a:rPr lang="de-DE" sz="1500">
                <a:latin typeface="Nunito"/>
                <a:ea typeface="Nunito"/>
                <a:cs typeface="Nunito"/>
                <a:sym typeface="Nunito"/>
              </a:rPr>
              <a:t>Obtained from additional methods such as clustering,  link </a:t>
            </a:r>
            <a:r>
              <a:rPr lang="de-DE" sz="1500">
                <a:latin typeface="Nunito"/>
                <a:ea typeface="Nunito"/>
                <a:cs typeface="Nunito"/>
                <a:sym typeface="Nunito"/>
              </a:rPr>
              <a:t>prediction</a:t>
            </a:r>
            <a:r>
              <a:rPr lang="de-DE" sz="1500">
                <a:latin typeface="Nunito"/>
                <a:ea typeface="Nunito"/>
                <a:cs typeface="Nunito"/>
                <a:sym typeface="Nunito"/>
              </a:rPr>
              <a:t> for knowledge base integration</a:t>
            </a:r>
            <a:endParaRPr sz="1500">
              <a:latin typeface="Nunito"/>
              <a:ea typeface="Nunito"/>
              <a:cs typeface="Nunito"/>
              <a:sym typeface="Nunito"/>
            </a:endParaRPr>
          </a:p>
        </p:txBody>
      </p:sp>
      <p:grpSp>
        <p:nvGrpSpPr>
          <p:cNvPr id="609" name="Google Shape;609;p41"/>
          <p:cNvGrpSpPr/>
          <p:nvPr/>
        </p:nvGrpSpPr>
        <p:grpSpPr>
          <a:xfrm>
            <a:off x="811963" y="1489600"/>
            <a:ext cx="7977263" cy="1381550"/>
            <a:chOff x="888163" y="3775600"/>
            <a:chExt cx="7977263" cy="1381550"/>
          </a:xfrm>
        </p:grpSpPr>
        <p:cxnSp>
          <p:nvCxnSpPr>
            <p:cNvPr id="610" name="Google Shape;610;p41"/>
            <p:cNvCxnSpPr>
              <a:stCxn id="611" idx="3"/>
            </p:cNvCxnSpPr>
            <p:nvPr/>
          </p:nvCxnSpPr>
          <p:spPr>
            <a:xfrm flipH="1" rot="10800000">
              <a:off x="2208763" y="4181250"/>
              <a:ext cx="1320600" cy="668100"/>
            </a:xfrm>
            <a:prstGeom prst="straightConnector1">
              <a:avLst/>
            </a:prstGeom>
            <a:noFill/>
            <a:ln cap="flat" cmpd="sng" w="9525">
              <a:solidFill>
                <a:schemeClr val="dk2"/>
              </a:solidFill>
              <a:prstDash val="solid"/>
              <a:round/>
              <a:headEnd len="med" w="med" type="none"/>
              <a:tailEnd len="med" w="med" type="triangle"/>
            </a:ln>
          </p:spPr>
        </p:cxnSp>
        <p:grpSp>
          <p:nvGrpSpPr>
            <p:cNvPr id="612" name="Google Shape;612;p41"/>
            <p:cNvGrpSpPr/>
            <p:nvPr/>
          </p:nvGrpSpPr>
          <p:grpSpPr>
            <a:xfrm>
              <a:off x="1022225" y="3775600"/>
              <a:ext cx="7843200" cy="595800"/>
              <a:chOff x="650388" y="1760125"/>
              <a:chExt cx="7843200" cy="595800"/>
            </a:xfrm>
          </p:grpSpPr>
          <p:sp>
            <p:nvSpPr>
              <p:cNvPr id="613" name="Google Shape;613;p41"/>
              <p:cNvSpPr/>
              <p:nvPr/>
            </p:nvSpPr>
            <p:spPr>
              <a:xfrm>
                <a:off x="3157500" y="1760125"/>
                <a:ext cx="26172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Encoder-Decoder Framework</a:t>
                </a:r>
                <a:endParaRPr>
                  <a:latin typeface="Nunito"/>
                  <a:ea typeface="Nunito"/>
                  <a:cs typeface="Nunito"/>
                  <a:sym typeface="Nunito"/>
                </a:endParaRPr>
              </a:p>
            </p:txBody>
          </p:sp>
          <p:cxnSp>
            <p:nvCxnSpPr>
              <p:cNvPr id="614" name="Google Shape;614;p41"/>
              <p:cNvCxnSpPr>
                <a:stCxn id="613" idx="3"/>
                <a:endCxn id="615" idx="1"/>
              </p:cNvCxnSpPr>
              <p:nvPr/>
            </p:nvCxnSpPr>
            <p:spPr>
              <a:xfrm>
                <a:off x="5774700"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616" name="Google Shape;616;p41"/>
              <p:cNvSpPr txBox="1"/>
              <p:nvPr/>
            </p:nvSpPr>
            <p:spPr>
              <a:xfrm>
                <a:off x="650388"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617" name="Google Shape;617;p41"/>
              <p:cNvCxnSpPr>
                <a:stCxn id="616" idx="3"/>
                <a:endCxn id="613" idx="1"/>
              </p:cNvCxnSpPr>
              <p:nvPr/>
            </p:nvCxnSpPr>
            <p:spPr>
              <a:xfrm>
                <a:off x="1740288" y="2058025"/>
                <a:ext cx="1417200" cy="0"/>
              </a:xfrm>
              <a:prstGeom prst="straightConnector1">
                <a:avLst/>
              </a:prstGeom>
              <a:noFill/>
              <a:ln cap="flat" cmpd="sng" w="9525">
                <a:solidFill>
                  <a:schemeClr val="dk2"/>
                </a:solidFill>
                <a:prstDash val="solid"/>
                <a:round/>
                <a:headEnd len="med" w="med" type="none"/>
                <a:tailEnd len="med" w="med" type="triangle"/>
              </a:ln>
            </p:spPr>
          </p:cxnSp>
          <p:sp>
            <p:nvSpPr>
              <p:cNvPr id="615" name="Google Shape;615;p41"/>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611" name="Google Shape;611;p41"/>
            <p:cNvSpPr txBox="1"/>
            <p:nvPr/>
          </p:nvSpPr>
          <p:spPr>
            <a:xfrm>
              <a:off x="888163" y="4541550"/>
              <a:ext cx="1320600" cy="6156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Attribute Embeddings</a:t>
              </a:r>
              <a:endParaRPr>
                <a:latin typeface="Nunito"/>
                <a:ea typeface="Nunito"/>
                <a:cs typeface="Nunito"/>
                <a:sym typeface="Nunito"/>
              </a:endParaRPr>
            </a:p>
          </p:txBody>
        </p:sp>
      </p:grpSp>
      <p:pic>
        <p:nvPicPr>
          <p:cNvPr id="618" name="Google Shape;618;p41"/>
          <p:cNvPicPr preferRelativeResize="0"/>
          <p:nvPr/>
        </p:nvPicPr>
        <p:blipFill rotWithShape="1">
          <a:blip r:embed="rId3">
            <a:alphaModFix/>
          </a:blip>
          <a:srcRect b="0" l="0" r="65127" t="30910"/>
          <a:stretch/>
        </p:blipFill>
        <p:spPr>
          <a:xfrm>
            <a:off x="629948" y="3887224"/>
            <a:ext cx="1882725" cy="1604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2"/>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Attribute Embeddings</a:t>
            </a:r>
            <a:endParaRPr/>
          </a:p>
        </p:txBody>
      </p:sp>
      <p:pic>
        <p:nvPicPr>
          <p:cNvPr id="625" name="Google Shape;625;p42"/>
          <p:cNvPicPr preferRelativeResize="0"/>
          <p:nvPr/>
        </p:nvPicPr>
        <p:blipFill>
          <a:blip r:embed="rId3">
            <a:alphaModFix/>
          </a:blip>
          <a:stretch>
            <a:fillRect/>
          </a:stretch>
        </p:blipFill>
        <p:spPr>
          <a:xfrm>
            <a:off x="523191" y="2321524"/>
            <a:ext cx="8310733" cy="3478074"/>
          </a:xfrm>
          <a:prstGeom prst="rect">
            <a:avLst/>
          </a:prstGeom>
          <a:noFill/>
          <a:ln>
            <a:noFill/>
          </a:ln>
        </p:spPr>
      </p:pic>
      <p:sp>
        <p:nvSpPr>
          <p:cNvPr id="626" name="Google Shape;626;p42"/>
          <p:cNvSpPr txBox="1"/>
          <p:nvPr/>
        </p:nvSpPr>
        <p:spPr>
          <a:xfrm>
            <a:off x="275075" y="1569700"/>
            <a:ext cx="886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latin typeface="Nunito"/>
                <a:ea typeface="Nunito"/>
                <a:cs typeface="Nunito"/>
                <a:sym typeface="Nunito"/>
              </a:rPr>
              <a:t>Personalization: </a:t>
            </a:r>
            <a:r>
              <a:rPr lang="de-DE" sz="1800" u="sng">
                <a:solidFill>
                  <a:schemeClr val="hlink"/>
                </a:solidFill>
                <a:latin typeface="Nunito"/>
                <a:ea typeface="Nunito"/>
                <a:cs typeface="Nunito"/>
                <a:sym typeface="Nunito"/>
                <a:hlinkClick r:id="rId4"/>
              </a:rPr>
              <a:t>Speaker Model</a:t>
            </a:r>
            <a:r>
              <a:rPr lang="de-DE" sz="1800">
                <a:solidFill>
                  <a:schemeClr val="dk1"/>
                </a:solidFill>
                <a:latin typeface="Nunito"/>
                <a:ea typeface="Nunito"/>
                <a:cs typeface="Nunito"/>
                <a:sym typeface="Nunito"/>
              </a:rPr>
              <a:t> </a:t>
            </a:r>
            <a:endParaRPr sz="1800">
              <a:solidFill>
                <a:schemeClr val="dk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3"/>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Attribute Embeddings</a:t>
            </a:r>
            <a:endParaRPr/>
          </a:p>
        </p:txBody>
      </p:sp>
      <p:sp>
        <p:nvSpPr>
          <p:cNvPr id="633" name="Google Shape;633;p43"/>
          <p:cNvSpPr txBox="1"/>
          <p:nvPr/>
        </p:nvSpPr>
        <p:spPr>
          <a:xfrm>
            <a:off x="275075" y="1569700"/>
            <a:ext cx="886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latin typeface="Nunito"/>
                <a:ea typeface="Nunito"/>
                <a:cs typeface="Nunito"/>
                <a:sym typeface="Nunito"/>
              </a:rPr>
              <a:t>Empathy</a:t>
            </a:r>
            <a:r>
              <a:rPr lang="de-DE" sz="1800">
                <a:latin typeface="Nunito"/>
                <a:ea typeface="Nunito"/>
                <a:cs typeface="Nunito"/>
                <a:sym typeface="Nunito"/>
              </a:rPr>
              <a:t>: </a:t>
            </a:r>
            <a:r>
              <a:rPr lang="de-DE" sz="1800" u="sng">
                <a:solidFill>
                  <a:schemeClr val="hlink"/>
                </a:solidFill>
                <a:latin typeface="Nunito"/>
                <a:ea typeface="Nunito"/>
                <a:cs typeface="Nunito"/>
                <a:sym typeface="Nunito"/>
                <a:hlinkClick r:id="rId3"/>
              </a:rPr>
              <a:t>CAiRE</a:t>
            </a:r>
            <a:r>
              <a:rPr lang="de-DE" sz="1800">
                <a:solidFill>
                  <a:schemeClr val="dk1"/>
                </a:solidFill>
                <a:latin typeface="Nunito"/>
                <a:ea typeface="Nunito"/>
                <a:cs typeface="Nunito"/>
                <a:sym typeface="Nunito"/>
              </a:rPr>
              <a:t> </a:t>
            </a:r>
            <a:endParaRPr sz="1800">
              <a:solidFill>
                <a:schemeClr val="dk1"/>
              </a:solidFill>
              <a:latin typeface="Nunito"/>
              <a:ea typeface="Nunito"/>
              <a:cs typeface="Nunito"/>
              <a:sym typeface="Nunito"/>
            </a:endParaRPr>
          </a:p>
        </p:txBody>
      </p:sp>
      <p:pic>
        <p:nvPicPr>
          <p:cNvPr id="634" name="Google Shape;634;p43"/>
          <p:cNvPicPr preferRelativeResize="0"/>
          <p:nvPr/>
        </p:nvPicPr>
        <p:blipFill>
          <a:blip r:embed="rId4">
            <a:alphaModFix/>
          </a:blip>
          <a:stretch>
            <a:fillRect/>
          </a:stretch>
        </p:blipFill>
        <p:spPr>
          <a:xfrm>
            <a:off x="362513" y="2364826"/>
            <a:ext cx="8418975" cy="3496175"/>
          </a:xfrm>
          <a:prstGeom prst="rect">
            <a:avLst/>
          </a:prstGeom>
          <a:noFill/>
          <a:ln>
            <a:noFill/>
          </a:ln>
        </p:spPr>
      </p:pic>
      <p:sp>
        <p:nvSpPr>
          <p:cNvPr id="635" name="Google Shape;635;p43"/>
          <p:cNvSpPr txBox="1"/>
          <p:nvPr/>
        </p:nvSpPr>
        <p:spPr>
          <a:xfrm>
            <a:off x="1579175" y="2108350"/>
            <a:ext cx="3247800" cy="116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dk1"/>
                </a:solidFill>
                <a:latin typeface="Nunito"/>
                <a:ea typeface="Nunito"/>
                <a:cs typeface="Nunito"/>
                <a:sym typeface="Nunito"/>
              </a:rPr>
              <a:t>Human: I finally got </a:t>
            </a:r>
            <a:r>
              <a:rPr lang="de-DE" sz="1600">
                <a:solidFill>
                  <a:schemeClr val="dk1"/>
                </a:solidFill>
                <a:latin typeface="Nunito"/>
                <a:ea typeface="Nunito"/>
                <a:cs typeface="Nunito"/>
                <a:sym typeface="Nunito"/>
              </a:rPr>
              <a:t>promoted.</a:t>
            </a:r>
            <a:endParaRPr sz="1600">
              <a:solidFill>
                <a:schemeClr val="dk1"/>
              </a:solidFill>
              <a:latin typeface="Nunito"/>
              <a:ea typeface="Nunito"/>
              <a:cs typeface="Nunito"/>
              <a:sym typeface="Nunito"/>
            </a:endParaRPr>
          </a:p>
          <a:p>
            <a:pPr indent="0" lvl="0" marL="0" rtl="0" algn="l">
              <a:spcBef>
                <a:spcPts val="0"/>
              </a:spcBef>
              <a:spcAft>
                <a:spcPts val="0"/>
              </a:spcAft>
              <a:buNone/>
            </a:pPr>
            <a:r>
              <a:rPr lang="de-DE" sz="1600" strike="sngStrike">
                <a:solidFill>
                  <a:schemeClr val="dk1"/>
                </a:solidFill>
                <a:latin typeface="Nunito"/>
                <a:ea typeface="Nunito"/>
                <a:cs typeface="Nunito"/>
                <a:sym typeface="Nunito"/>
              </a:rPr>
              <a:t>Bot: Why would anyone promote you?</a:t>
            </a:r>
            <a:endParaRPr sz="1600" strike="sngStrike">
              <a:solidFill>
                <a:schemeClr val="dk1"/>
              </a:solidFill>
              <a:latin typeface="Nunito"/>
              <a:ea typeface="Nunito"/>
              <a:cs typeface="Nunito"/>
              <a:sym typeface="Nunito"/>
            </a:endParaRPr>
          </a:p>
          <a:p>
            <a:pPr indent="0" lvl="0" marL="0" rtl="0" algn="l">
              <a:spcBef>
                <a:spcPts val="0"/>
              </a:spcBef>
              <a:spcAft>
                <a:spcPts val="0"/>
              </a:spcAft>
              <a:buNone/>
            </a:pPr>
            <a:r>
              <a:rPr lang="de-DE" sz="1600">
                <a:solidFill>
                  <a:schemeClr val="dk1"/>
                </a:solidFill>
                <a:latin typeface="Nunito"/>
                <a:ea typeface="Nunito"/>
                <a:cs typeface="Nunito"/>
                <a:sym typeface="Nunito"/>
              </a:rPr>
              <a:t>Bot: Congrats! That’s great!</a:t>
            </a:r>
            <a:endParaRPr sz="1600">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4"/>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Reinforcement learning</a:t>
            </a:r>
            <a:endParaRPr/>
          </a:p>
        </p:txBody>
      </p:sp>
      <p:sp>
        <p:nvSpPr>
          <p:cNvPr id="642" name="Google Shape;642;p44"/>
          <p:cNvSpPr txBox="1"/>
          <p:nvPr>
            <p:ph idx="4294967295" type="body"/>
          </p:nvPr>
        </p:nvSpPr>
        <p:spPr>
          <a:xfrm>
            <a:off x="591025" y="3750900"/>
            <a:ext cx="8261400" cy="2544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de-DE" sz="1600"/>
              <a:t>Reinforcement learning</a:t>
            </a:r>
            <a:endParaRPr sz="1600"/>
          </a:p>
          <a:p>
            <a:pPr indent="-330200" lvl="1" marL="914400" rtl="0" algn="l">
              <a:spcBef>
                <a:spcPts val="1000"/>
              </a:spcBef>
              <a:spcAft>
                <a:spcPts val="0"/>
              </a:spcAft>
              <a:buSzPts val="1600"/>
              <a:buChar char="○"/>
            </a:pPr>
            <a:r>
              <a:rPr lang="de-DE" sz="1600"/>
              <a:t>Cast a text </a:t>
            </a:r>
            <a:r>
              <a:rPr lang="de-DE" sz="1600"/>
              <a:t>generation</a:t>
            </a:r>
            <a:r>
              <a:rPr lang="de-DE" sz="1600"/>
              <a:t> model as markov decision process</a:t>
            </a:r>
            <a:endParaRPr sz="1600"/>
          </a:p>
          <a:p>
            <a:pPr indent="-330200" lvl="2" marL="1371600" rtl="0" algn="l">
              <a:spcBef>
                <a:spcPts val="0"/>
              </a:spcBef>
              <a:spcAft>
                <a:spcPts val="0"/>
              </a:spcAft>
              <a:buSzPts val="1600"/>
              <a:buChar char="■"/>
            </a:pPr>
            <a:r>
              <a:rPr i="1" lang="de-DE" sz="1600"/>
              <a:t>State</a:t>
            </a:r>
            <a:r>
              <a:rPr lang="de-DE" sz="1600"/>
              <a:t>: dialog history + previous generated tokens</a:t>
            </a:r>
            <a:endParaRPr sz="1600"/>
          </a:p>
          <a:p>
            <a:pPr indent="-330200" lvl="2" marL="1371600" rtl="0" algn="l">
              <a:spcBef>
                <a:spcPts val="0"/>
              </a:spcBef>
              <a:spcAft>
                <a:spcPts val="0"/>
              </a:spcAft>
              <a:buSzPts val="1600"/>
              <a:buChar char="■"/>
            </a:pPr>
            <a:r>
              <a:rPr i="1" lang="de-DE" sz="1600"/>
              <a:t>Actions</a:t>
            </a:r>
            <a:r>
              <a:rPr lang="de-DE" sz="1600"/>
              <a:t>: possible tokens</a:t>
            </a:r>
            <a:endParaRPr sz="1600"/>
          </a:p>
          <a:p>
            <a:pPr indent="-330200" lvl="2" marL="1371600" rtl="0" algn="l">
              <a:spcBef>
                <a:spcPts val="0"/>
              </a:spcBef>
              <a:spcAft>
                <a:spcPts val="0"/>
              </a:spcAft>
              <a:buSzPts val="1600"/>
              <a:buChar char="■"/>
            </a:pPr>
            <a:r>
              <a:rPr i="1" lang="de-DE" sz="1600"/>
              <a:t>Policy</a:t>
            </a:r>
            <a:r>
              <a:rPr lang="de-DE" sz="1600"/>
              <a:t>: conversational model + decoding strategy</a:t>
            </a:r>
            <a:endParaRPr sz="1600"/>
          </a:p>
          <a:p>
            <a:pPr indent="-330200" lvl="2" marL="1371600" rtl="0" algn="l">
              <a:spcBef>
                <a:spcPts val="0"/>
              </a:spcBef>
              <a:spcAft>
                <a:spcPts val="0"/>
              </a:spcAft>
              <a:buSzPts val="1600"/>
              <a:buChar char="■"/>
            </a:pPr>
            <a:r>
              <a:rPr i="1" lang="de-DE" sz="1600"/>
              <a:t>Rewards</a:t>
            </a:r>
            <a:r>
              <a:rPr lang="de-DE" sz="1600"/>
              <a:t>: attribute models for a good conversation</a:t>
            </a:r>
            <a:endParaRPr sz="1600"/>
          </a:p>
          <a:p>
            <a:pPr indent="-330200" lvl="3" marL="1828800" rtl="0" algn="l">
              <a:spcBef>
                <a:spcPts val="0"/>
              </a:spcBef>
              <a:spcAft>
                <a:spcPts val="0"/>
              </a:spcAft>
              <a:buSzPts val="1600"/>
              <a:buChar char="●"/>
            </a:pPr>
            <a:r>
              <a:rPr lang="de-DE"/>
              <a:t>P</a:t>
            </a:r>
            <a:r>
              <a:rPr lang="de-DE" sz="1600"/>
              <a:t>oliteness, sentiment, ..</a:t>
            </a:r>
            <a:endParaRPr sz="1600"/>
          </a:p>
        </p:txBody>
      </p:sp>
      <p:pic>
        <p:nvPicPr>
          <p:cNvPr id="643" name="Google Shape;643;p44"/>
          <p:cNvPicPr preferRelativeResize="0"/>
          <p:nvPr/>
        </p:nvPicPr>
        <p:blipFill>
          <a:blip r:embed="rId3">
            <a:alphaModFix/>
          </a:blip>
          <a:stretch>
            <a:fillRect/>
          </a:stretch>
        </p:blipFill>
        <p:spPr>
          <a:xfrm>
            <a:off x="2054325" y="1730000"/>
            <a:ext cx="5035326" cy="1942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5"/>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Reinforcement learning</a:t>
            </a:r>
            <a:endParaRPr/>
          </a:p>
        </p:txBody>
      </p:sp>
      <p:sp>
        <p:nvSpPr>
          <p:cNvPr id="650" name="Google Shape;650;p45"/>
          <p:cNvSpPr txBox="1"/>
          <p:nvPr/>
        </p:nvSpPr>
        <p:spPr>
          <a:xfrm>
            <a:off x="7449200" y="5912075"/>
            <a:ext cx="1449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[Mesgar et al., 2021]</a:t>
            </a:r>
            <a:r>
              <a:rPr lang="de-DE" sz="1000"/>
              <a:t> </a:t>
            </a:r>
            <a:endParaRPr sz="1000"/>
          </a:p>
        </p:txBody>
      </p:sp>
      <p:pic>
        <p:nvPicPr>
          <p:cNvPr id="651" name="Google Shape;651;p45"/>
          <p:cNvPicPr preferRelativeResize="0"/>
          <p:nvPr/>
        </p:nvPicPr>
        <p:blipFill>
          <a:blip r:embed="rId4">
            <a:alphaModFix/>
          </a:blip>
          <a:stretch>
            <a:fillRect/>
          </a:stretch>
        </p:blipFill>
        <p:spPr>
          <a:xfrm>
            <a:off x="4882075" y="1513325"/>
            <a:ext cx="3933500" cy="4398751"/>
          </a:xfrm>
          <a:prstGeom prst="rect">
            <a:avLst/>
          </a:prstGeom>
          <a:noFill/>
          <a:ln>
            <a:noFill/>
          </a:ln>
        </p:spPr>
      </p:pic>
      <p:sp>
        <p:nvSpPr>
          <p:cNvPr id="652" name="Google Shape;652;p45"/>
          <p:cNvSpPr txBox="1"/>
          <p:nvPr>
            <p:ph idx="4294967295" type="body"/>
          </p:nvPr>
        </p:nvSpPr>
        <p:spPr>
          <a:xfrm>
            <a:off x="591025" y="2709050"/>
            <a:ext cx="4138500" cy="232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de-DE" sz="1600"/>
              <a:t>Personalization:</a:t>
            </a:r>
            <a:endParaRPr sz="1600"/>
          </a:p>
          <a:p>
            <a:pPr indent="-330200" lvl="0" marL="457200" rtl="0" algn="l">
              <a:spcBef>
                <a:spcPts val="1000"/>
              </a:spcBef>
              <a:spcAft>
                <a:spcPts val="0"/>
              </a:spcAft>
              <a:buSzPts val="1600"/>
              <a:buChar char="●"/>
            </a:pPr>
            <a:r>
              <a:rPr lang="de-DE" sz="1600"/>
              <a:t>Reward function: capture consistency between a response and persona facts</a:t>
            </a:r>
            <a:endParaRPr sz="1600"/>
          </a:p>
          <a:p>
            <a:pPr indent="-330200" lvl="1" marL="914400" rtl="0" algn="l">
              <a:spcBef>
                <a:spcPts val="0"/>
              </a:spcBef>
              <a:spcAft>
                <a:spcPts val="0"/>
              </a:spcAft>
              <a:buSzPts val="1600"/>
              <a:buChar char="○"/>
            </a:pPr>
            <a:r>
              <a:rPr lang="de-DE" sz="1600"/>
              <a:t>Persona consistency</a:t>
            </a:r>
            <a:endParaRPr sz="1600"/>
          </a:p>
          <a:p>
            <a:pPr indent="-330200" lvl="1" marL="914400" rtl="0" algn="l">
              <a:spcBef>
                <a:spcPts val="0"/>
              </a:spcBef>
              <a:spcAft>
                <a:spcPts val="0"/>
              </a:spcAft>
              <a:buSzPts val="1600"/>
              <a:buChar char="○"/>
            </a:pPr>
            <a:r>
              <a:rPr lang="de-DE" sz="1600"/>
              <a:t>Topical coherence</a:t>
            </a:r>
            <a:endParaRPr sz="1600"/>
          </a:p>
          <a:p>
            <a:pPr indent="-330200" lvl="1" marL="914400" rtl="0" algn="l">
              <a:spcBef>
                <a:spcPts val="0"/>
              </a:spcBef>
              <a:spcAft>
                <a:spcPts val="0"/>
              </a:spcAft>
              <a:buSzPts val="1600"/>
              <a:buChar char="○"/>
            </a:pPr>
            <a:r>
              <a:rPr lang="de-DE" sz="1600"/>
              <a:t>Fluency</a:t>
            </a:r>
            <a:endParaRPr sz="1600"/>
          </a:p>
          <a:p>
            <a:pPr indent="-330200" lvl="1" marL="914400" rtl="0" algn="l">
              <a:spcBef>
                <a:spcPts val="0"/>
              </a:spcBef>
              <a:spcAft>
                <a:spcPts val="0"/>
              </a:spcAft>
              <a:buSzPts val="1600"/>
              <a:buChar char="○"/>
            </a:pPr>
            <a:r>
              <a:rPr lang="de-DE" sz="1600"/>
              <a:t>Repeated tokens</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6"/>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Evaluation</a:t>
            </a:r>
            <a:endParaRPr/>
          </a:p>
        </p:txBody>
      </p:sp>
      <p:sp>
        <p:nvSpPr>
          <p:cNvPr id="659" name="Google Shape;659;p46"/>
          <p:cNvSpPr txBox="1"/>
          <p:nvPr>
            <p:ph idx="4294967295"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400"/>
              </a:spcBef>
              <a:spcAft>
                <a:spcPts val="0"/>
              </a:spcAft>
              <a:buNone/>
            </a:pPr>
            <a:r>
              <a:rPr lang="de-DE" sz="1800"/>
              <a:t>4-step recipe </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Clr>
                <a:srgbClr val="B7B7B7"/>
              </a:buClr>
              <a:buSzPts val="1800"/>
              <a:buAutoNum type="arabicPeriod"/>
            </a:pPr>
            <a:r>
              <a:rPr lang="de-DE" sz="1800">
                <a:solidFill>
                  <a:srgbClr val="B7B7B7"/>
                </a:solidFill>
              </a:rPr>
              <a:t>Data</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Model</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Training</a:t>
            </a:r>
            <a:endParaRPr sz="1800">
              <a:solidFill>
                <a:srgbClr val="B7B7B7"/>
              </a:solidFill>
            </a:endParaRPr>
          </a:p>
          <a:p>
            <a:pPr indent="-342900" lvl="0" marL="457200" rtl="0" algn="l">
              <a:spcBef>
                <a:spcPts val="1000"/>
              </a:spcBef>
              <a:spcAft>
                <a:spcPts val="1000"/>
              </a:spcAft>
              <a:buClr>
                <a:srgbClr val="000000"/>
              </a:buClr>
              <a:buSzPts val="1800"/>
              <a:buAutoNum type="arabicPeriod"/>
            </a:pPr>
            <a:r>
              <a:rPr lang="de-DE" sz="1800">
                <a:solidFill>
                  <a:srgbClr val="000000"/>
                </a:solidFill>
              </a:rPr>
              <a:t>Evaluation</a:t>
            </a:r>
            <a:endParaRPr sz="1800">
              <a:solidFill>
                <a:srgbClr val="000000"/>
              </a:solidFill>
            </a:endParaRPr>
          </a:p>
        </p:txBody>
      </p:sp>
      <p:pic>
        <p:nvPicPr>
          <p:cNvPr id="660" name="Google Shape;660;p46"/>
          <p:cNvPicPr preferRelativeResize="0"/>
          <p:nvPr/>
        </p:nvPicPr>
        <p:blipFill rotWithShape="1">
          <a:blip r:embed="rId3">
            <a:alphaModFix/>
          </a:blip>
          <a:srcRect b="15949" l="20355" r="21569" t="15538"/>
          <a:stretch/>
        </p:blipFill>
        <p:spPr>
          <a:xfrm>
            <a:off x="5316952" y="2820030"/>
            <a:ext cx="1331193" cy="1045038"/>
          </a:xfrm>
          <a:prstGeom prst="rect">
            <a:avLst/>
          </a:prstGeom>
          <a:noFill/>
          <a:ln>
            <a:noFill/>
          </a:ln>
        </p:spPr>
      </p:pic>
      <p:pic>
        <p:nvPicPr>
          <p:cNvPr id="661" name="Google Shape;661;p46"/>
          <p:cNvPicPr preferRelativeResize="0"/>
          <p:nvPr/>
        </p:nvPicPr>
        <p:blipFill>
          <a:blip r:embed="rId4">
            <a:alphaModFix/>
          </a:blip>
          <a:stretch>
            <a:fillRect/>
          </a:stretch>
        </p:blipFill>
        <p:spPr>
          <a:xfrm>
            <a:off x="7235976" y="2719150"/>
            <a:ext cx="1246801" cy="1246799"/>
          </a:xfrm>
          <a:prstGeom prst="rect">
            <a:avLst/>
          </a:prstGeom>
          <a:noFill/>
          <a:ln>
            <a:noFill/>
          </a:ln>
        </p:spPr>
      </p:pic>
      <p:grpSp>
        <p:nvGrpSpPr>
          <p:cNvPr id="662" name="Google Shape;662;p46"/>
          <p:cNvGrpSpPr/>
          <p:nvPr/>
        </p:nvGrpSpPr>
        <p:grpSpPr>
          <a:xfrm>
            <a:off x="3015395" y="2749984"/>
            <a:ext cx="2301565" cy="1185131"/>
            <a:chOff x="3682825" y="3226650"/>
            <a:chExt cx="4392300" cy="2261700"/>
          </a:xfrm>
        </p:grpSpPr>
        <p:sp>
          <p:nvSpPr>
            <p:cNvPr id="663" name="Google Shape;663;p46"/>
            <p:cNvSpPr txBox="1"/>
            <p:nvPr/>
          </p:nvSpPr>
          <p:spPr>
            <a:xfrm>
              <a:off x="3682825" y="3226650"/>
              <a:ext cx="4392300" cy="22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300" u="sng">
                  <a:latin typeface="Montserrat"/>
                  <a:ea typeface="Montserrat"/>
                  <a:cs typeface="Montserrat"/>
                  <a:sym typeface="Montserrat"/>
                </a:rPr>
                <a:t>System</a:t>
              </a:r>
              <a:r>
                <a:rPr lang="de-DE" sz="1300">
                  <a:latin typeface="Montserrat"/>
                  <a:ea typeface="Montserrat"/>
                  <a:cs typeface="Montserrat"/>
                  <a:sym typeface="Montserrat"/>
                </a:rPr>
                <a:t>: </a:t>
              </a:r>
              <a:r>
                <a:rPr lang="de-DE" sz="1300">
                  <a:highlight>
                    <a:srgbClr val="FFE599"/>
                  </a:highlight>
                  <a:latin typeface="Montserrat"/>
                  <a:ea typeface="Montserrat"/>
                  <a:cs typeface="Montserrat"/>
                  <a:sym typeface="Montserrat"/>
                </a:rPr>
                <a:t>The</a:t>
              </a:r>
              <a:r>
                <a:rPr lang="de-DE" sz="1300">
                  <a:latin typeface="Montserrat"/>
                  <a:ea typeface="Montserrat"/>
                  <a:cs typeface="Montserrat"/>
                  <a:sym typeface="Montserrat"/>
                </a:rPr>
                <a:t> </a:t>
              </a:r>
              <a:r>
                <a:rPr lang="de-DE" sz="1300">
                  <a:solidFill>
                    <a:srgbClr val="000000"/>
                  </a:solidFill>
                  <a:latin typeface="Montserrat"/>
                  <a:ea typeface="Montserrat"/>
                  <a:cs typeface="Montserrat"/>
                  <a:sym typeface="Montserrat"/>
                </a:rPr>
                <a:t>brown</a:t>
              </a:r>
              <a:r>
                <a:rPr lang="de-DE" sz="1300">
                  <a:latin typeface="Montserrat"/>
                  <a:ea typeface="Montserrat"/>
                  <a:cs typeface="Montserrat"/>
                  <a:sym typeface="Montserrat"/>
                </a:rPr>
                <a:t> </a:t>
              </a:r>
              <a:r>
                <a:rPr lang="de-DE" sz="1300">
                  <a:highlight>
                    <a:srgbClr val="FFE599"/>
                  </a:highlight>
                  <a:latin typeface="Montserrat"/>
                  <a:ea typeface="Montserrat"/>
                  <a:cs typeface="Montserrat"/>
                  <a:sym typeface="Montserrat"/>
                </a:rPr>
                <a:t>fox</a:t>
              </a:r>
              <a:r>
                <a:rPr lang="de-DE" sz="1300">
                  <a:latin typeface="Montserrat"/>
                  <a:ea typeface="Montserrat"/>
                  <a:cs typeface="Montserrat"/>
                  <a:sym typeface="Montserrat"/>
                </a:rPr>
                <a:t> jumps</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de-DE" sz="1300" u="sng">
                  <a:latin typeface="Montserrat"/>
                  <a:ea typeface="Montserrat"/>
                  <a:cs typeface="Montserrat"/>
                  <a:sym typeface="Montserrat"/>
                </a:rPr>
                <a:t>Reference</a:t>
              </a:r>
              <a:r>
                <a:rPr lang="de-DE" sz="1300">
                  <a:latin typeface="Montserrat"/>
                  <a:ea typeface="Montserrat"/>
                  <a:cs typeface="Montserrat"/>
                  <a:sym typeface="Montserrat"/>
                </a:rPr>
                <a:t>: </a:t>
              </a:r>
              <a:r>
                <a:rPr lang="de-DE" sz="1300">
                  <a:highlight>
                    <a:srgbClr val="FFE599"/>
                  </a:highlight>
                  <a:latin typeface="Montserrat"/>
                  <a:ea typeface="Montserrat"/>
                  <a:cs typeface="Montserrat"/>
                  <a:sym typeface="Montserrat"/>
                </a:rPr>
                <a:t>The fox</a:t>
              </a:r>
              <a:endParaRPr sz="1300">
                <a:highlight>
                  <a:srgbClr val="FFE599"/>
                </a:highlight>
                <a:latin typeface="Montserrat"/>
                <a:ea typeface="Montserrat"/>
                <a:cs typeface="Montserrat"/>
                <a:sym typeface="Montserrat"/>
              </a:endParaRPr>
            </a:p>
          </p:txBody>
        </p:sp>
        <p:cxnSp>
          <p:nvCxnSpPr>
            <p:cNvPr id="664" name="Google Shape;664;p46"/>
            <p:cNvCxnSpPr/>
            <p:nvPr/>
          </p:nvCxnSpPr>
          <p:spPr>
            <a:xfrm flipH="1">
              <a:off x="6539233" y="3782453"/>
              <a:ext cx="662400" cy="1142100"/>
            </a:xfrm>
            <a:prstGeom prst="straightConnector1">
              <a:avLst/>
            </a:prstGeom>
            <a:noFill/>
            <a:ln cap="flat" cmpd="sng" w="9525">
              <a:solidFill>
                <a:srgbClr val="000000"/>
              </a:solidFill>
              <a:prstDash val="lgDash"/>
              <a:round/>
              <a:headEnd len="med" w="med" type="none"/>
              <a:tailEnd len="med" w="med" type="none"/>
            </a:ln>
          </p:spPr>
        </p:cxnSp>
        <p:cxnSp>
          <p:nvCxnSpPr>
            <p:cNvPr id="665" name="Google Shape;665;p46"/>
            <p:cNvCxnSpPr/>
            <p:nvPr/>
          </p:nvCxnSpPr>
          <p:spPr>
            <a:xfrm>
              <a:off x="5557072" y="3759600"/>
              <a:ext cx="411000" cy="1188000"/>
            </a:xfrm>
            <a:prstGeom prst="straightConnector1">
              <a:avLst/>
            </a:prstGeom>
            <a:noFill/>
            <a:ln cap="flat" cmpd="sng" w="9525">
              <a:solidFill>
                <a:srgbClr val="000000"/>
              </a:solidFill>
              <a:prstDash val="lgDash"/>
              <a:round/>
              <a:headEnd len="med" w="med" type="none"/>
              <a:tailEnd len="med" w="med" type="none"/>
            </a:ln>
          </p:spPr>
        </p:cxnSp>
      </p:grpSp>
      <p:sp>
        <p:nvSpPr>
          <p:cNvPr id="666" name="Google Shape;666;p46"/>
          <p:cNvSpPr txBox="1"/>
          <p:nvPr/>
        </p:nvSpPr>
        <p:spPr>
          <a:xfrm>
            <a:off x="7607850" y="6127100"/>
            <a:ext cx="12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solidFill>
                  <a:schemeClr val="dk1"/>
                </a:solidFill>
                <a:latin typeface="Nunito"/>
                <a:ea typeface="Nunito"/>
                <a:cs typeface="Nunito"/>
                <a:sym typeface="Nunito"/>
              </a:rPr>
              <a:t>[</a:t>
            </a:r>
            <a:r>
              <a:rPr lang="de-DE" sz="1000" u="sng">
                <a:solidFill>
                  <a:schemeClr val="hlink"/>
                </a:solidFill>
                <a:latin typeface="Nunito"/>
                <a:ea typeface="Nunito"/>
                <a:cs typeface="Nunito"/>
                <a:sym typeface="Nunito"/>
                <a:hlinkClick r:id="rId5"/>
              </a:rPr>
              <a:t>Ji et al., 2020</a:t>
            </a:r>
            <a:r>
              <a:rPr lang="de-DE" sz="1000">
                <a:solidFill>
                  <a:schemeClr val="dk1"/>
                </a:solidFill>
                <a:latin typeface="Nunito"/>
                <a:ea typeface="Nunito"/>
                <a:cs typeface="Nunito"/>
                <a:sym typeface="Nunito"/>
              </a:rPr>
              <a:t>] </a:t>
            </a:r>
            <a:endParaRPr/>
          </a:p>
        </p:txBody>
      </p:sp>
      <p:sp>
        <p:nvSpPr>
          <p:cNvPr id="667" name="Google Shape;667;p46"/>
          <p:cNvSpPr txBox="1"/>
          <p:nvPr/>
        </p:nvSpPr>
        <p:spPr>
          <a:xfrm>
            <a:off x="3902060" y="4289100"/>
            <a:ext cx="19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Automatic Evaluation</a:t>
            </a:r>
            <a:endParaRPr>
              <a:latin typeface="Nunito"/>
              <a:ea typeface="Nunito"/>
              <a:cs typeface="Nunito"/>
              <a:sym typeface="Nunito"/>
            </a:endParaRPr>
          </a:p>
        </p:txBody>
      </p:sp>
      <p:sp>
        <p:nvSpPr>
          <p:cNvPr id="668" name="Google Shape;668;p46"/>
          <p:cNvSpPr txBox="1"/>
          <p:nvPr/>
        </p:nvSpPr>
        <p:spPr>
          <a:xfrm>
            <a:off x="6862035" y="4289100"/>
            <a:ext cx="19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Human</a:t>
            </a:r>
            <a:r>
              <a:rPr lang="de-DE">
                <a:latin typeface="Nunito"/>
                <a:ea typeface="Nunito"/>
                <a:cs typeface="Nunito"/>
                <a:sym typeface="Nunito"/>
              </a:rPr>
              <a:t> Evaluation</a:t>
            </a:r>
            <a:endParaRPr>
              <a:latin typeface="Nunito"/>
              <a:ea typeface="Nunito"/>
              <a:cs typeface="Nunito"/>
              <a:sym typeface="Nunito"/>
            </a:endParaRPr>
          </a:p>
        </p:txBody>
      </p:sp>
      <p:sp>
        <p:nvSpPr>
          <p:cNvPr id="669" name="Google Shape;669;p46"/>
          <p:cNvSpPr/>
          <p:nvPr/>
        </p:nvSpPr>
        <p:spPr>
          <a:xfrm rot="5400000">
            <a:off x="4773700" y="2400800"/>
            <a:ext cx="251400" cy="360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txBox="1"/>
          <p:nvPr/>
        </p:nvSpPr>
        <p:spPr>
          <a:xfrm>
            <a:off x="1253350" y="27840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6"/>
              </a:rPr>
              <a:t>[Fung et al., 2020]</a:t>
            </a:r>
            <a:r>
              <a:rPr lang="de-DE" sz="1000"/>
              <a:t> </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7"/>
          <p:cNvSpPr txBox="1"/>
          <p:nvPr>
            <p:ph idx="4294967295" type="body"/>
          </p:nvPr>
        </p:nvSpPr>
        <p:spPr>
          <a:xfrm>
            <a:off x="251550" y="1546950"/>
            <a:ext cx="8640900" cy="838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sz="1800"/>
              <a:t>Compare with reference response</a:t>
            </a:r>
            <a:endParaRPr sz="1800"/>
          </a:p>
        </p:txBody>
      </p:sp>
      <p:sp>
        <p:nvSpPr>
          <p:cNvPr id="677" name="Google Shape;677;p47"/>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Automatic Evaluation</a:t>
            </a:r>
            <a:endParaRPr/>
          </a:p>
        </p:txBody>
      </p:sp>
      <p:sp>
        <p:nvSpPr>
          <p:cNvPr id="678" name="Google Shape;678;p47"/>
          <p:cNvSpPr txBox="1"/>
          <p:nvPr/>
        </p:nvSpPr>
        <p:spPr>
          <a:xfrm>
            <a:off x="5697347" y="1892400"/>
            <a:ext cx="2452800" cy="738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latin typeface="Montserrat"/>
                <a:ea typeface="Montserrat"/>
                <a:cs typeface="Montserrat"/>
                <a:sym typeface="Montserrat"/>
              </a:rPr>
              <a:t>System</a:t>
            </a:r>
            <a:r>
              <a:rPr lang="de-DE" sz="1200">
                <a:latin typeface="Montserrat"/>
                <a:ea typeface="Montserrat"/>
                <a:cs typeface="Montserrat"/>
                <a:sym typeface="Montserrat"/>
              </a:rPr>
              <a:t>: </a:t>
            </a:r>
            <a:r>
              <a:rPr lang="de-DE" sz="1200">
                <a:highlight>
                  <a:srgbClr val="FFE599"/>
                </a:highlight>
                <a:latin typeface="Montserrat"/>
                <a:ea typeface="Montserrat"/>
                <a:cs typeface="Montserrat"/>
                <a:sym typeface="Montserrat"/>
              </a:rPr>
              <a:t>The</a:t>
            </a:r>
            <a:r>
              <a:rPr lang="de-DE" sz="1200">
                <a:latin typeface="Montserrat"/>
                <a:ea typeface="Montserrat"/>
                <a:cs typeface="Montserrat"/>
                <a:sym typeface="Montserrat"/>
              </a:rPr>
              <a:t> </a:t>
            </a:r>
            <a:r>
              <a:rPr lang="de-DE" sz="1200">
                <a:solidFill>
                  <a:srgbClr val="000000"/>
                </a:solidFill>
                <a:latin typeface="Montserrat"/>
                <a:ea typeface="Montserrat"/>
                <a:cs typeface="Montserrat"/>
                <a:sym typeface="Montserrat"/>
              </a:rPr>
              <a:t>brown</a:t>
            </a:r>
            <a:r>
              <a:rPr lang="de-DE" sz="1200">
                <a:latin typeface="Montserrat"/>
                <a:ea typeface="Montserrat"/>
                <a:cs typeface="Montserrat"/>
                <a:sym typeface="Montserrat"/>
              </a:rPr>
              <a:t> </a:t>
            </a:r>
            <a:r>
              <a:rPr lang="de-DE" sz="1200">
                <a:highlight>
                  <a:srgbClr val="FFE599"/>
                </a:highlight>
                <a:latin typeface="Montserrat"/>
                <a:ea typeface="Montserrat"/>
                <a:cs typeface="Montserrat"/>
                <a:sym typeface="Montserrat"/>
              </a:rPr>
              <a:t>fox</a:t>
            </a:r>
            <a:r>
              <a:rPr lang="de-DE" sz="1200">
                <a:latin typeface="Montserrat"/>
                <a:ea typeface="Montserrat"/>
                <a:cs typeface="Montserrat"/>
                <a:sym typeface="Montserrat"/>
              </a:rPr>
              <a:t> jumps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de-DE" sz="1200" u="sng">
                <a:latin typeface="Montserrat"/>
                <a:ea typeface="Montserrat"/>
                <a:cs typeface="Montserrat"/>
                <a:sym typeface="Montserrat"/>
              </a:rPr>
              <a:t>Reference</a:t>
            </a:r>
            <a:r>
              <a:rPr lang="de-DE" sz="1200">
                <a:latin typeface="Montserrat"/>
                <a:ea typeface="Montserrat"/>
                <a:cs typeface="Montserrat"/>
                <a:sym typeface="Montserrat"/>
              </a:rPr>
              <a:t>: </a:t>
            </a:r>
            <a:r>
              <a:rPr lang="de-DE" sz="1200">
                <a:highlight>
                  <a:srgbClr val="FFE599"/>
                </a:highlight>
                <a:latin typeface="Montserrat"/>
                <a:ea typeface="Montserrat"/>
                <a:cs typeface="Montserrat"/>
                <a:sym typeface="Montserrat"/>
              </a:rPr>
              <a:t>The fox</a:t>
            </a:r>
            <a:endParaRPr sz="1200">
              <a:highlight>
                <a:srgbClr val="FFE599"/>
              </a:highlight>
              <a:latin typeface="Montserrat"/>
              <a:ea typeface="Montserrat"/>
              <a:cs typeface="Montserrat"/>
              <a:sym typeface="Montserrat"/>
            </a:endParaRPr>
          </a:p>
        </p:txBody>
      </p:sp>
      <p:sp>
        <p:nvSpPr>
          <p:cNvPr id="679" name="Google Shape;679;p47"/>
          <p:cNvSpPr txBox="1"/>
          <p:nvPr>
            <p:ph idx="4294967295" type="body"/>
          </p:nvPr>
        </p:nvSpPr>
        <p:spPr>
          <a:xfrm>
            <a:off x="251550" y="3094900"/>
            <a:ext cx="8640900" cy="3296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sz="1800"/>
              <a:t>Main categories</a:t>
            </a:r>
            <a:endParaRPr sz="1800"/>
          </a:p>
          <a:p>
            <a:pPr indent="-330200" lvl="1" marL="914400" rtl="0" algn="l">
              <a:spcBef>
                <a:spcPts val="1000"/>
              </a:spcBef>
              <a:spcAft>
                <a:spcPts val="0"/>
              </a:spcAft>
              <a:buSzPts val="1600"/>
              <a:buChar char="○"/>
            </a:pPr>
            <a:r>
              <a:rPr lang="de-DE" sz="1600"/>
              <a:t>Perplexity: how likely a model generate the reference response</a:t>
            </a:r>
            <a:endParaRPr sz="1600"/>
          </a:p>
          <a:p>
            <a:pPr indent="-330200" lvl="1" marL="914400" rtl="0" algn="l">
              <a:spcBef>
                <a:spcPts val="1000"/>
              </a:spcBef>
              <a:spcAft>
                <a:spcPts val="0"/>
              </a:spcAft>
              <a:buSzPts val="1600"/>
              <a:buChar char="○"/>
            </a:pPr>
            <a:r>
              <a:rPr lang="de-DE" sz="1600"/>
              <a:t>N-gram based overlap: BLEU, ROUGE-L</a:t>
            </a:r>
            <a:endParaRPr sz="1600"/>
          </a:p>
          <a:p>
            <a:pPr indent="-330200" lvl="1" marL="914400" rtl="0" algn="l">
              <a:spcBef>
                <a:spcPts val="1000"/>
              </a:spcBef>
              <a:spcAft>
                <a:spcPts val="0"/>
              </a:spcAft>
              <a:buSzPts val="1600"/>
              <a:buChar char="○"/>
            </a:pPr>
            <a:r>
              <a:rPr lang="de-DE" sz="1600"/>
              <a:t>Distinct N-gram: diversity</a:t>
            </a:r>
            <a:br>
              <a:rPr lang="de-DE" sz="1600"/>
            </a:br>
            <a:r>
              <a:rPr lang="de-DE" sz="1600"/>
              <a:t>→ Weakness: surface level, correlate poorly with human judgement</a:t>
            </a:r>
            <a:endParaRPr sz="1600"/>
          </a:p>
          <a:p>
            <a:pPr indent="-330200" lvl="1" marL="914400" rtl="0" algn="l">
              <a:spcBef>
                <a:spcPts val="1000"/>
              </a:spcBef>
              <a:spcAft>
                <a:spcPts val="0"/>
              </a:spcAft>
              <a:buSzPts val="1600"/>
              <a:buChar char="○"/>
            </a:pPr>
            <a:r>
              <a:rPr lang="de-DE" sz="1600"/>
              <a:t>Model based metrics: BERTScore [</a:t>
            </a:r>
            <a:r>
              <a:rPr lang="de-DE" sz="1600" u="sng">
                <a:solidFill>
                  <a:schemeClr val="hlink"/>
                </a:solidFill>
                <a:hlinkClick r:id="rId3"/>
              </a:rPr>
              <a:t>Zhang et al., 2020</a:t>
            </a:r>
            <a:r>
              <a:rPr lang="de-DE" sz="1600"/>
              <a:t>], Adversarial Success [</a:t>
            </a:r>
            <a:r>
              <a:rPr lang="de-DE" sz="1600" u="sng">
                <a:solidFill>
                  <a:schemeClr val="hlink"/>
                </a:solidFill>
                <a:hlinkClick r:id="rId4"/>
              </a:rPr>
              <a:t>Kannan &amp; Vinyals, 2017</a:t>
            </a:r>
            <a:r>
              <a:rPr lang="de-DE" sz="1600"/>
              <a:t>; </a:t>
            </a:r>
            <a:r>
              <a:rPr lang="de-DE" sz="1600" u="sng">
                <a:solidFill>
                  <a:schemeClr val="hlink"/>
                </a:solidFill>
                <a:hlinkClick r:id="rId5"/>
              </a:rPr>
              <a:t>Li et al., 2017</a:t>
            </a:r>
            <a:r>
              <a:rPr lang="de-DE" sz="1600"/>
              <a:t>]</a:t>
            </a:r>
            <a:br>
              <a:rPr lang="de-DE" sz="1600"/>
            </a:br>
            <a:r>
              <a:rPr lang="de-DE" sz="1600"/>
              <a:t>→ Weakness: not interpretable, not always align with human judgement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xEl>
                                              <p:pRg end="0" st="0"/>
                                            </p:txEl>
                                          </p:spTgt>
                                        </p:tgtEl>
                                        <p:attrNameLst>
                                          <p:attrName>style.visibility</p:attrName>
                                        </p:attrNameLst>
                                      </p:cBhvr>
                                      <p:to>
                                        <p:strVal val="visible"/>
                                      </p:to>
                                    </p:set>
                                    <p:animEffect filter="fade" transition="in">
                                      <p:cBhvr>
                                        <p:cTn dur="1000"/>
                                        <p:tgtEl>
                                          <p:spTgt spid="6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xEl>
                                              <p:pRg end="1" st="1"/>
                                            </p:txEl>
                                          </p:spTgt>
                                        </p:tgtEl>
                                        <p:attrNameLst>
                                          <p:attrName>style.visibility</p:attrName>
                                        </p:attrNameLst>
                                      </p:cBhvr>
                                      <p:to>
                                        <p:strVal val="visible"/>
                                      </p:to>
                                    </p:set>
                                    <p:animEffect filter="fade" transition="in">
                                      <p:cBhvr>
                                        <p:cTn dur="1000"/>
                                        <p:tgtEl>
                                          <p:spTgt spid="6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xEl>
                                              <p:pRg end="2" st="2"/>
                                            </p:txEl>
                                          </p:spTgt>
                                        </p:tgtEl>
                                        <p:attrNameLst>
                                          <p:attrName>style.visibility</p:attrName>
                                        </p:attrNameLst>
                                      </p:cBhvr>
                                      <p:to>
                                        <p:strVal val="visible"/>
                                      </p:to>
                                    </p:set>
                                    <p:animEffect filter="fade" transition="in">
                                      <p:cBhvr>
                                        <p:cTn dur="1000"/>
                                        <p:tgtEl>
                                          <p:spTgt spid="6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xEl>
                                              <p:pRg end="3" st="3"/>
                                            </p:txEl>
                                          </p:spTgt>
                                        </p:tgtEl>
                                        <p:attrNameLst>
                                          <p:attrName>style.visibility</p:attrName>
                                        </p:attrNameLst>
                                      </p:cBhvr>
                                      <p:to>
                                        <p:strVal val="visible"/>
                                      </p:to>
                                    </p:set>
                                    <p:animEffect filter="fade" transition="in">
                                      <p:cBhvr>
                                        <p:cTn dur="1000"/>
                                        <p:tgtEl>
                                          <p:spTgt spid="6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xEl>
                                              <p:pRg end="4" st="4"/>
                                            </p:txEl>
                                          </p:spTgt>
                                        </p:tgtEl>
                                        <p:attrNameLst>
                                          <p:attrName>style.visibility</p:attrName>
                                        </p:attrNameLst>
                                      </p:cBhvr>
                                      <p:to>
                                        <p:strVal val="visible"/>
                                      </p:to>
                                    </p:set>
                                    <p:animEffect filter="fade" transition="in">
                                      <p:cBhvr>
                                        <p:cTn dur="1000"/>
                                        <p:tgtEl>
                                          <p:spTgt spid="6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2"/>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Conversational AI Applications</a:t>
            </a:r>
            <a:endParaRPr/>
          </a:p>
        </p:txBody>
      </p:sp>
      <p:sp>
        <p:nvSpPr>
          <p:cNvPr id="103" name="Google Shape;103;p12"/>
          <p:cNvSpPr txBox="1"/>
          <p:nvPr>
            <p:ph idx="4294967295" type="body"/>
          </p:nvPr>
        </p:nvSpPr>
        <p:spPr>
          <a:xfrm>
            <a:off x="4656950" y="1668475"/>
            <a:ext cx="4243500" cy="4437600"/>
          </a:xfrm>
          <a:prstGeom prst="rect">
            <a:avLst/>
          </a:prstGeom>
        </p:spPr>
        <p:txBody>
          <a:bodyPr anchorCtr="0" anchor="t" bIns="45700" lIns="91425" spcFirstLastPara="1" rIns="91425" wrap="square" tIns="45700">
            <a:noAutofit/>
          </a:bodyPr>
          <a:lstStyle/>
          <a:p>
            <a:pPr indent="-355600" lvl="0" marL="457200" rtl="0" algn="l">
              <a:spcBef>
                <a:spcPts val="400"/>
              </a:spcBef>
              <a:spcAft>
                <a:spcPts val="0"/>
              </a:spcAft>
              <a:buSzPts val="2000"/>
              <a:buChar char="●"/>
            </a:pPr>
            <a:r>
              <a:rPr lang="de-DE"/>
              <a:t>Lots of applications</a:t>
            </a:r>
            <a:endParaRPr/>
          </a:p>
          <a:p>
            <a:pPr indent="-330200" lvl="1" marL="914400" rtl="0" algn="l">
              <a:spcBef>
                <a:spcPts val="1000"/>
              </a:spcBef>
              <a:spcAft>
                <a:spcPts val="0"/>
              </a:spcAft>
              <a:buSzPts val="1600"/>
              <a:buChar char="○"/>
            </a:pPr>
            <a:r>
              <a:rPr lang="de-DE" sz="1600"/>
              <a:t>Personal assistants [Siri, Google, Alexa, Cortana, etc.]</a:t>
            </a:r>
            <a:endParaRPr sz="1600"/>
          </a:p>
          <a:p>
            <a:pPr indent="-330200" lvl="1" marL="914400" rtl="0" algn="l">
              <a:spcBef>
                <a:spcPts val="1000"/>
              </a:spcBef>
              <a:spcAft>
                <a:spcPts val="0"/>
              </a:spcAft>
              <a:buSzPts val="1600"/>
              <a:buChar char="○"/>
            </a:pPr>
            <a:r>
              <a:rPr lang="de-DE" sz="1600"/>
              <a:t>Education [</a:t>
            </a:r>
            <a:r>
              <a:rPr lang="de-DE" sz="1600" u="sng">
                <a:solidFill>
                  <a:schemeClr val="hlink"/>
                </a:solidFill>
                <a:hlinkClick r:id="rId3"/>
              </a:rPr>
              <a:t>Kerry et al., 2008</a:t>
            </a:r>
            <a:r>
              <a:rPr lang="de-DE" sz="1600"/>
              <a:t>, </a:t>
            </a:r>
            <a:r>
              <a:rPr lang="de-DE" sz="1600" u="sng">
                <a:solidFill>
                  <a:schemeClr val="hlink"/>
                </a:solidFill>
                <a:hlinkClick r:id="rId4"/>
              </a:rPr>
              <a:t>Mesgar et al., 2019</a:t>
            </a:r>
            <a:r>
              <a:rPr lang="de-DE" sz="1600"/>
              <a:t>]</a:t>
            </a:r>
            <a:endParaRPr sz="1600"/>
          </a:p>
          <a:p>
            <a:pPr indent="-330200" lvl="1" marL="914400" rtl="0" algn="l">
              <a:spcBef>
                <a:spcPts val="1000"/>
              </a:spcBef>
              <a:spcAft>
                <a:spcPts val="0"/>
              </a:spcAft>
              <a:buSzPts val="1600"/>
              <a:buChar char="○"/>
            </a:pPr>
            <a:r>
              <a:rPr lang="de-DE" sz="1600"/>
              <a:t>Health care: therapy chatbot [</a:t>
            </a:r>
            <a:r>
              <a:rPr lang="de-DE" sz="1600" u="sng">
                <a:solidFill>
                  <a:schemeClr val="hlink"/>
                </a:solidFill>
                <a:hlinkClick r:id="rId5"/>
              </a:rPr>
              <a:t>Fitzpatrick et al., 2017</a:t>
            </a:r>
            <a:r>
              <a:rPr lang="de-DE" sz="1600"/>
              <a:t>]</a:t>
            </a:r>
            <a:endParaRPr sz="1600"/>
          </a:p>
          <a:p>
            <a:pPr indent="-330200" lvl="1" marL="914400" rtl="0" algn="l">
              <a:spcBef>
                <a:spcPts val="1000"/>
              </a:spcBef>
              <a:spcAft>
                <a:spcPts val="0"/>
              </a:spcAft>
              <a:buSzPts val="1600"/>
              <a:buChar char="○"/>
            </a:pPr>
            <a:r>
              <a:rPr lang="de-DE" sz="1600"/>
              <a:t>Customer service: [</a:t>
            </a:r>
            <a:r>
              <a:rPr lang="de-DE" sz="1600" u="sng">
                <a:solidFill>
                  <a:schemeClr val="hlink"/>
                </a:solidFill>
                <a:hlinkClick r:id="rId6"/>
              </a:rPr>
              <a:t>Cui et al., 2017</a:t>
            </a:r>
            <a:r>
              <a:rPr lang="de-DE" sz="1600"/>
              <a:t>]</a:t>
            </a:r>
            <a:endParaRPr sz="1600"/>
          </a:p>
          <a:p>
            <a:pPr indent="-330200" lvl="1" marL="914400" rtl="0" algn="l">
              <a:spcBef>
                <a:spcPts val="1000"/>
              </a:spcBef>
              <a:spcAft>
                <a:spcPts val="0"/>
              </a:spcAft>
              <a:buSzPts val="1600"/>
              <a:buChar char="○"/>
            </a:pPr>
            <a:r>
              <a:rPr lang="de-DE" sz="1600"/>
              <a:t>...</a:t>
            </a:r>
            <a:endParaRPr sz="1600"/>
          </a:p>
        </p:txBody>
      </p:sp>
      <p:grpSp>
        <p:nvGrpSpPr>
          <p:cNvPr id="104" name="Google Shape;104;p12"/>
          <p:cNvGrpSpPr/>
          <p:nvPr/>
        </p:nvGrpSpPr>
        <p:grpSpPr>
          <a:xfrm>
            <a:off x="702925" y="1593400"/>
            <a:ext cx="3640500" cy="4767600"/>
            <a:chOff x="702925" y="1593400"/>
            <a:chExt cx="3640500" cy="4767600"/>
          </a:xfrm>
        </p:grpSpPr>
        <p:sp>
          <p:nvSpPr>
            <p:cNvPr id="105" name="Google Shape;105;p12"/>
            <p:cNvSpPr/>
            <p:nvPr/>
          </p:nvSpPr>
          <p:spPr>
            <a:xfrm>
              <a:off x="702925" y="1593400"/>
              <a:ext cx="3640500" cy="4767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06" name="Google Shape;106;p12"/>
            <p:cNvSpPr txBox="1"/>
            <p:nvPr/>
          </p:nvSpPr>
          <p:spPr>
            <a:xfrm>
              <a:off x="849500" y="1664900"/>
              <a:ext cx="2375700" cy="400200"/>
            </a:xfrm>
            <a:prstGeom prst="rect">
              <a:avLst/>
            </a:prstGeom>
            <a:solidFill>
              <a:srgbClr val="D0E0E3"/>
            </a:solid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How is the weather today?</a:t>
              </a:r>
              <a:endParaRPr>
                <a:latin typeface="Nunito"/>
                <a:ea typeface="Nunito"/>
                <a:cs typeface="Nunito"/>
                <a:sym typeface="Nunito"/>
              </a:endParaRPr>
            </a:p>
          </p:txBody>
        </p:sp>
        <p:sp>
          <p:nvSpPr>
            <p:cNvPr id="107" name="Google Shape;107;p12"/>
            <p:cNvSpPr txBox="1"/>
            <p:nvPr/>
          </p:nvSpPr>
          <p:spPr>
            <a:xfrm>
              <a:off x="2039550" y="2145804"/>
              <a:ext cx="2137500" cy="615600"/>
            </a:xfrm>
            <a:prstGeom prst="rect">
              <a:avLst/>
            </a:prstGeom>
            <a:solidFill>
              <a:srgbClr val="C9DAF8"/>
            </a:solid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de-DE">
                  <a:latin typeface="Nunito"/>
                  <a:ea typeface="Nunito"/>
                  <a:cs typeface="Nunito"/>
                  <a:sym typeface="Nunito"/>
                </a:rPr>
                <a:t>Right now is 21 degrees with cloudy. </a:t>
              </a:r>
              <a:endParaRPr>
                <a:latin typeface="Nunito"/>
                <a:ea typeface="Nunito"/>
                <a:cs typeface="Nunito"/>
                <a:sym typeface="Nunito"/>
              </a:endParaRPr>
            </a:p>
          </p:txBody>
        </p:sp>
        <p:sp>
          <p:nvSpPr>
            <p:cNvPr id="108" name="Google Shape;108;p12"/>
            <p:cNvSpPr txBox="1"/>
            <p:nvPr/>
          </p:nvSpPr>
          <p:spPr>
            <a:xfrm>
              <a:off x="848925" y="2842100"/>
              <a:ext cx="1845900" cy="5520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latin typeface="Nunito"/>
                  <a:ea typeface="Nunito"/>
                  <a:cs typeface="Nunito"/>
                  <a:sym typeface="Nunito"/>
                </a:rPr>
                <a:t>Is it good to go out for dinner at 6 pm?</a:t>
              </a:r>
              <a:endParaRPr>
                <a:latin typeface="Nunito"/>
                <a:ea typeface="Nunito"/>
                <a:cs typeface="Nunito"/>
                <a:sym typeface="Nunito"/>
              </a:endParaRPr>
            </a:p>
          </p:txBody>
        </p:sp>
        <p:sp>
          <p:nvSpPr>
            <p:cNvPr id="109" name="Google Shape;109;p12"/>
            <p:cNvSpPr txBox="1"/>
            <p:nvPr/>
          </p:nvSpPr>
          <p:spPr>
            <a:xfrm>
              <a:off x="2223700" y="3474811"/>
              <a:ext cx="1845900" cy="55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DE">
                  <a:solidFill>
                    <a:schemeClr val="dk1"/>
                  </a:solidFill>
                  <a:latin typeface="Nunito"/>
                  <a:ea typeface="Nunito"/>
                  <a:cs typeface="Nunito"/>
                  <a:sym typeface="Nunito"/>
                </a:rPr>
                <a:t>Absolutely, the sky will be clear by 6.</a:t>
              </a:r>
              <a:endParaRPr>
                <a:latin typeface="Nunito"/>
                <a:ea typeface="Nunito"/>
                <a:cs typeface="Nunito"/>
                <a:sym typeface="Nunito"/>
              </a:endParaRPr>
            </a:p>
          </p:txBody>
        </p:sp>
        <p:sp>
          <p:nvSpPr>
            <p:cNvPr id="110" name="Google Shape;110;p12"/>
            <p:cNvSpPr txBox="1"/>
            <p:nvPr/>
          </p:nvSpPr>
          <p:spPr>
            <a:xfrm>
              <a:off x="859350" y="4107514"/>
              <a:ext cx="2728500" cy="5520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solidFill>
                    <a:schemeClr val="dk1"/>
                  </a:solidFill>
                  <a:latin typeface="Nunito"/>
                  <a:ea typeface="Nunito"/>
                  <a:cs typeface="Nunito"/>
                  <a:sym typeface="Nunito"/>
                </a:rPr>
                <a:t>Ok. Then please book me a table for 2 at Sushi Bar at 6 pm</a:t>
              </a:r>
              <a:endParaRPr>
                <a:latin typeface="Nunito"/>
                <a:ea typeface="Nunito"/>
                <a:cs typeface="Nunito"/>
                <a:sym typeface="Nunito"/>
              </a:endParaRPr>
            </a:p>
          </p:txBody>
        </p:sp>
        <p:sp>
          <p:nvSpPr>
            <p:cNvPr id="111" name="Google Shape;111;p12"/>
            <p:cNvSpPr txBox="1"/>
            <p:nvPr/>
          </p:nvSpPr>
          <p:spPr>
            <a:xfrm>
              <a:off x="1458475" y="4740218"/>
              <a:ext cx="2728500" cy="55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de-DE">
                  <a:solidFill>
                    <a:schemeClr val="dk1"/>
                  </a:solidFill>
                  <a:latin typeface="Nunito"/>
                  <a:ea typeface="Nunito"/>
                  <a:cs typeface="Nunito"/>
                  <a:sym typeface="Nunito"/>
                </a:rPr>
                <a:t>Confirm a table for 2 at 6 pm. </a:t>
              </a:r>
              <a:endParaRPr>
                <a:solidFill>
                  <a:schemeClr val="dk1"/>
                </a:solidFill>
                <a:latin typeface="Nunito"/>
                <a:ea typeface="Nunito"/>
                <a:cs typeface="Nunito"/>
                <a:sym typeface="Nunito"/>
              </a:endParaRPr>
            </a:p>
            <a:p>
              <a:pPr indent="0" lvl="0" marL="0" rtl="0" algn="r">
                <a:spcBef>
                  <a:spcPts val="0"/>
                </a:spcBef>
                <a:spcAft>
                  <a:spcPts val="0"/>
                </a:spcAft>
                <a:buNone/>
              </a:pPr>
              <a:r>
                <a:rPr lang="de-DE">
                  <a:solidFill>
                    <a:schemeClr val="dk1"/>
                  </a:solidFill>
                  <a:latin typeface="Nunito"/>
                  <a:ea typeface="Nunito"/>
                  <a:cs typeface="Nunito"/>
                  <a:sym typeface="Nunito"/>
                </a:rPr>
                <a:t>Anything else?</a:t>
              </a:r>
              <a:endParaRPr>
                <a:latin typeface="Nunito"/>
                <a:ea typeface="Nunito"/>
                <a:cs typeface="Nunito"/>
                <a:sym typeface="Nunito"/>
              </a:endParaRPr>
            </a:p>
          </p:txBody>
        </p:sp>
        <p:sp>
          <p:nvSpPr>
            <p:cNvPr id="112" name="Google Shape;112;p12"/>
            <p:cNvSpPr txBox="1"/>
            <p:nvPr/>
          </p:nvSpPr>
          <p:spPr>
            <a:xfrm>
              <a:off x="848925" y="5372921"/>
              <a:ext cx="1585800" cy="4002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latin typeface="Nunito"/>
                  <a:ea typeface="Nunito"/>
                  <a:cs typeface="Nunito"/>
                  <a:sym typeface="Nunito"/>
                </a:rPr>
                <a:t>That’s it. Thanks.</a:t>
              </a:r>
              <a:endParaRPr>
                <a:latin typeface="Nunito"/>
                <a:ea typeface="Nunito"/>
                <a:cs typeface="Nunito"/>
                <a:sym typeface="Nunito"/>
              </a:endParaRPr>
            </a:p>
          </p:txBody>
        </p:sp>
        <p:sp>
          <p:nvSpPr>
            <p:cNvPr id="113" name="Google Shape;113;p12"/>
            <p:cNvSpPr txBox="1"/>
            <p:nvPr/>
          </p:nvSpPr>
          <p:spPr>
            <a:xfrm>
              <a:off x="2778900" y="5853825"/>
              <a:ext cx="1372500" cy="400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DE">
                  <a:latin typeface="Nunito"/>
                  <a:ea typeface="Nunito"/>
                  <a:cs typeface="Nunito"/>
                  <a:sym typeface="Nunito"/>
                </a:rPr>
                <a:t>Happy to help</a:t>
              </a:r>
              <a:endParaRPr>
                <a:latin typeface="Nunito"/>
                <a:ea typeface="Nunito"/>
                <a:cs typeface="Nunito"/>
                <a:sym typeface="Nuni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8"/>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Human Evaluation</a:t>
            </a:r>
            <a:endParaRPr/>
          </a:p>
        </p:txBody>
      </p:sp>
      <p:sp>
        <p:nvSpPr>
          <p:cNvPr id="686" name="Google Shape;686;p48"/>
          <p:cNvSpPr txBox="1"/>
          <p:nvPr>
            <p:ph idx="1" type="body"/>
          </p:nvPr>
        </p:nvSpPr>
        <p:spPr>
          <a:xfrm>
            <a:off x="251550" y="1546950"/>
            <a:ext cx="8640900" cy="4768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sz="1800"/>
              <a:t>Interaction setup</a:t>
            </a:r>
            <a:endParaRPr sz="1800"/>
          </a:p>
          <a:p>
            <a:pPr indent="-330200" lvl="1" marL="914400" rtl="0" algn="l">
              <a:spcBef>
                <a:spcPts val="1000"/>
              </a:spcBef>
              <a:spcAft>
                <a:spcPts val="0"/>
              </a:spcAft>
              <a:buSzPts val="1600"/>
              <a:buChar char="○"/>
            </a:pPr>
            <a:r>
              <a:rPr lang="de-DE" sz="1600"/>
              <a:t>Dialogue history, gold response, generated response</a:t>
            </a:r>
            <a:endParaRPr sz="1600"/>
          </a:p>
          <a:p>
            <a:pPr indent="-342900" lvl="1" marL="914400" rtl="0" algn="l">
              <a:spcBef>
                <a:spcPts val="1000"/>
              </a:spcBef>
              <a:spcAft>
                <a:spcPts val="0"/>
              </a:spcAft>
              <a:buSzPts val="1800"/>
              <a:buChar char="○"/>
            </a:pPr>
            <a:r>
              <a:rPr lang="de-DE" sz="1600"/>
              <a:t>Directly interact with systems</a:t>
            </a:r>
            <a:endParaRPr sz="1600"/>
          </a:p>
          <a:p>
            <a:pPr indent="-342900" lvl="0" marL="457200" rtl="0" algn="l">
              <a:spcBef>
                <a:spcPts val="1000"/>
              </a:spcBef>
              <a:spcAft>
                <a:spcPts val="0"/>
              </a:spcAft>
              <a:buSzPts val="1800"/>
              <a:buChar char="●"/>
            </a:pPr>
            <a:r>
              <a:rPr lang="de-DE" sz="1800"/>
              <a:t>Evaluation setup</a:t>
            </a:r>
            <a:endParaRPr sz="1800"/>
          </a:p>
          <a:p>
            <a:pPr indent="-330200" lvl="1" marL="914400" rtl="0" algn="l">
              <a:spcBef>
                <a:spcPts val="1000"/>
              </a:spcBef>
              <a:spcAft>
                <a:spcPts val="0"/>
              </a:spcAft>
              <a:buSzPts val="1600"/>
              <a:buChar char="○"/>
            </a:pPr>
            <a:r>
              <a:rPr lang="de-DE" sz="1600"/>
              <a:t>Likert: give ratings according to some criteria, e.g., fluency, consistency, factual etc.</a:t>
            </a:r>
            <a:endParaRPr sz="1600"/>
          </a:p>
          <a:p>
            <a:pPr indent="-330200" lvl="1" marL="914400" rtl="0" algn="l">
              <a:spcBef>
                <a:spcPts val="1000"/>
              </a:spcBef>
              <a:spcAft>
                <a:spcPts val="0"/>
              </a:spcAft>
              <a:buSzPts val="1600"/>
              <a:buChar char="○"/>
            </a:pPr>
            <a:r>
              <a:rPr lang="de-DE" sz="1600"/>
              <a:t>Selection preference: select one system among presented systems (usually btw 2)</a:t>
            </a:r>
            <a:endParaRPr sz="1600"/>
          </a:p>
          <a:p>
            <a:pPr indent="-330200" lvl="0" marL="457200" rtl="0" algn="l">
              <a:spcBef>
                <a:spcPts val="1000"/>
              </a:spcBef>
              <a:spcAft>
                <a:spcPts val="0"/>
              </a:spcAft>
              <a:buSzPts val="1600"/>
              <a:buChar char="●"/>
            </a:pPr>
            <a:r>
              <a:rPr lang="de-DE" sz="1600"/>
              <a:t>Weaknesses</a:t>
            </a:r>
            <a:endParaRPr sz="1600"/>
          </a:p>
          <a:p>
            <a:pPr indent="-330200" lvl="1" marL="914400" rtl="0" algn="l">
              <a:spcBef>
                <a:spcPts val="1000"/>
              </a:spcBef>
              <a:spcAft>
                <a:spcPts val="0"/>
              </a:spcAft>
              <a:buSzPts val="1600"/>
              <a:buChar char="○"/>
            </a:pPr>
            <a:r>
              <a:rPr lang="de-DE" sz="1600"/>
              <a:t>Expensive &amp; time consuming</a:t>
            </a:r>
            <a:endParaRPr sz="1600"/>
          </a:p>
          <a:p>
            <a:pPr indent="-330200" lvl="1" marL="914400" rtl="0" algn="l">
              <a:spcBef>
                <a:spcPts val="1000"/>
              </a:spcBef>
              <a:spcAft>
                <a:spcPts val="0"/>
              </a:spcAft>
              <a:buSzPts val="1600"/>
              <a:buChar char="○"/>
            </a:pPr>
            <a:r>
              <a:rPr lang="de-DE" sz="1600"/>
              <a:t>Difficult quality control, inconsistency in evaluation</a:t>
            </a:r>
            <a:endParaRPr sz="1600"/>
          </a:p>
        </p:txBody>
      </p:sp>
      <p:pic>
        <p:nvPicPr>
          <p:cNvPr id="687" name="Google Shape;687;p48"/>
          <p:cNvPicPr preferRelativeResize="0"/>
          <p:nvPr/>
        </p:nvPicPr>
        <p:blipFill>
          <a:blip r:embed="rId3">
            <a:alphaModFix/>
          </a:blip>
          <a:stretch>
            <a:fillRect/>
          </a:stretch>
        </p:blipFill>
        <p:spPr>
          <a:xfrm>
            <a:off x="6560150" y="4270200"/>
            <a:ext cx="1549800" cy="1549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9"/>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Summary: </a:t>
            </a:r>
            <a:r>
              <a:rPr lang="de-DE"/>
              <a:t>Evaluation</a:t>
            </a:r>
            <a:endParaRPr/>
          </a:p>
        </p:txBody>
      </p:sp>
      <p:sp>
        <p:nvSpPr>
          <p:cNvPr id="694" name="Google Shape;694;p49"/>
          <p:cNvSpPr txBox="1"/>
          <p:nvPr>
            <p:ph idx="4294967295"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400"/>
              </a:spcBef>
              <a:spcAft>
                <a:spcPts val="0"/>
              </a:spcAft>
              <a:buNone/>
            </a:pPr>
            <a:r>
              <a:rPr lang="de-DE" sz="1800"/>
              <a:t>4-step recipe </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Clr>
                <a:srgbClr val="B7B7B7"/>
              </a:buClr>
              <a:buSzPts val="1800"/>
              <a:buAutoNum type="arabicPeriod"/>
            </a:pPr>
            <a:r>
              <a:rPr lang="de-DE" sz="1800">
                <a:solidFill>
                  <a:srgbClr val="B7B7B7"/>
                </a:solidFill>
              </a:rPr>
              <a:t>Data</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Model</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Training</a:t>
            </a:r>
            <a:endParaRPr sz="1800">
              <a:solidFill>
                <a:srgbClr val="B7B7B7"/>
              </a:solidFill>
            </a:endParaRPr>
          </a:p>
          <a:p>
            <a:pPr indent="-342900" lvl="0" marL="457200" rtl="0" algn="l">
              <a:spcBef>
                <a:spcPts val="1000"/>
              </a:spcBef>
              <a:spcAft>
                <a:spcPts val="1000"/>
              </a:spcAft>
              <a:buClr>
                <a:srgbClr val="000000"/>
              </a:buClr>
              <a:buSzPts val="1800"/>
              <a:buAutoNum type="arabicPeriod"/>
            </a:pPr>
            <a:r>
              <a:rPr lang="de-DE" sz="1800">
                <a:solidFill>
                  <a:srgbClr val="000000"/>
                </a:solidFill>
              </a:rPr>
              <a:t>Evaluation</a:t>
            </a:r>
            <a:endParaRPr sz="1800">
              <a:solidFill>
                <a:srgbClr val="000000"/>
              </a:solidFill>
            </a:endParaRPr>
          </a:p>
        </p:txBody>
      </p:sp>
      <p:pic>
        <p:nvPicPr>
          <p:cNvPr id="695" name="Google Shape;695;p49"/>
          <p:cNvPicPr preferRelativeResize="0"/>
          <p:nvPr/>
        </p:nvPicPr>
        <p:blipFill rotWithShape="1">
          <a:blip r:embed="rId3">
            <a:alphaModFix/>
          </a:blip>
          <a:srcRect b="15949" l="20355" r="21569" t="15538"/>
          <a:stretch/>
        </p:blipFill>
        <p:spPr>
          <a:xfrm>
            <a:off x="5316952" y="2820030"/>
            <a:ext cx="1331193" cy="1045038"/>
          </a:xfrm>
          <a:prstGeom prst="rect">
            <a:avLst/>
          </a:prstGeom>
          <a:noFill/>
          <a:ln>
            <a:noFill/>
          </a:ln>
        </p:spPr>
      </p:pic>
      <p:pic>
        <p:nvPicPr>
          <p:cNvPr id="696" name="Google Shape;696;p49"/>
          <p:cNvPicPr preferRelativeResize="0"/>
          <p:nvPr/>
        </p:nvPicPr>
        <p:blipFill>
          <a:blip r:embed="rId4">
            <a:alphaModFix/>
          </a:blip>
          <a:stretch>
            <a:fillRect/>
          </a:stretch>
        </p:blipFill>
        <p:spPr>
          <a:xfrm>
            <a:off x="7235976" y="2719150"/>
            <a:ext cx="1246801" cy="1246799"/>
          </a:xfrm>
          <a:prstGeom prst="rect">
            <a:avLst/>
          </a:prstGeom>
          <a:noFill/>
          <a:ln>
            <a:noFill/>
          </a:ln>
        </p:spPr>
      </p:pic>
      <p:grpSp>
        <p:nvGrpSpPr>
          <p:cNvPr id="697" name="Google Shape;697;p49"/>
          <p:cNvGrpSpPr/>
          <p:nvPr/>
        </p:nvGrpSpPr>
        <p:grpSpPr>
          <a:xfrm>
            <a:off x="3015395" y="2749984"/>
            <a:ext cx="2301565" cy="1185131"/>
            <a:chOff x="3682825" y="3226650"/>
            <a:chExt cx="4392300" cy="2261700"/>
          </a:xfrm>
        </p:grpSpPr>
        <p:sp>
          <p:nvSpPr>
            <p:cNvPr id="698" name="Google Shape;698;p49"/>
            <p:cNvSpPr txBox="1"/>
            <p:nvPr/>
          </p:nvSpPr>
          <p:spPr>
            <a:xfrm>
              <a:off x="3682825" y="3226650"/>
              <a:ext cx="4392300" cy="22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300" u="sng">
                  <a:latin typeface="Montserrat"/>
                  <a:ea typeface="Montserrat"/>
                  <a:cs typeface="Montserrat"/>
                  <a:sym typeface="Montserrat"/>
                </a:rPr>
                <a:t>System</a:t>
              </a:r>
              <a:r>
                <a:rPr lang="de-DE" sz="1300">
                  <a:latin typeface="Montserrat"/>
                  <a:ea typeface="Montserrat"/>
                  <a:cs typeface="Montserrat"/>
                  <a:sym typeface="Montserrat"/>
                </a:rPr>
                <a:t>: </a:t>
              </a:r>
              <a:r>
                <a:rPr lang="de-DE" sz="1300">
                  <a:highlight>
                    <a:srgbClr val="FFE599"/>
                  </a:highlight>
                  <a:latin typeface="Montserrat"/>
                  <a:ea typeface="Montserrat"/>
                  <a:cs typeface="Montserrat"/>
                  <a:sym typeface="Montserrat"/>
                </a:rPr>
                <a:t>The</a:t>
              </a:r>
              <a:r>
                <a:rPr lang="de-DE" sz="1300">
                  <a:latin typeface="Montserrat"/>
                  <a:ea typeface="Montserrat"/>
                  <a:cs typeface="Montserrat"/>
                  <a:sym typeface="Montserrat"/>
                </a:rPr>
                <a:t> </a:t>
              </a:r>
              <a:r>
                <a:rPr lang="de-DE" sz="1300">
                  <a:solidFill>
                    <a:srgbClr val="000000"/>
                  </a:solidFill>
                  <a:latin typeface="Montserrat"/>
                  <a:ea typeface="Montserrat"/>
                  <a:cs typeface="Montserrat"/>
                  <a:sym typeface="Montserrat"/>
                </a:rPr>
                <a:t>brown</a:t>
              </a:r>
              <a:r>
                <a:rPr lang="de-DE" sz="1300">
                  <a:latin typeface="Montserrat"/>
                  <a:ea typeface="Montserrat"/>
                  <a:cs typeface="Montserrat"/>
                  <a:sym typeface="Montserrat"/>
                </a:rPr>
                <a:t> </a:t>
              </a:r>
              <a:r>
                <a:rPr lang="de-DE" sz="1300">
                  <a:highlight>
                    <a:srgbClr val="FFE599"/>
                  </a:highlight>
                  <a:latin typeface="Montserrat"/>
                  <a:ea typeface="Montserrat"/>
                  <a:cs typeface="Montserrat"/>
                  <a:sym typeface="Montserrat"/>
                </a:rPr>
                <a:t>fox</a:t>
              </a:r>
              <a:r>
                <a:rPr lang="de-DE" sz="1300">
                  <a:latin typeface="Montserrat"/>
                  <a:ea typeface="Montserrat"/>
                  <a:cs typeface="Montserrat"/>
                  <a:sym typeface="Montserrat"/>
                </a:rPr>
                <a:t> jumps</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de-DE" sz="1300" u="sng">
                  <a:latin typeface="Montserrat"/>
                  <a:ea typeface="Montserrat"/>
                  <a:cs typeface="Montserrat"/>
                  <a:sym typeface="Montserrat"/>
                </a:rPr>
                <a:t>Reference</a:t>
              </a:r>
              <a:r>
                <a:rPr lang="de-DE" sz="1300">
                  <a:latin typeface="Montserrat"/>
                  <a:ea typeface="Montserrat"/>
                  <a:cs typeface="Montserrat"/>
                  <a:sym typeface="Montserrat"/>
                </a:rPr>
                <a:t>: </a:t>
              </a:r>
              <a:r>
                <a:rPr lang="de-DE" sz="1300">
                  <a:highlight>
                    <a:srgbClr val="FFE599"/>
                  </a:highlight>
                  <a:latin typeface="Montserrat"/>
                  <a:ea typeface="Montserrat"/>
                  <a:cs typeface="Montserrat"/>
                  <a:sym typeface="Montserrat"/>
                </a:rPr>
                <a:t>The fox</a:t>
              </a:r>
              <a:endParaRPr sz="1300">
                <a:highlight>
                  <a:srgbClr val="FFE599"/>
                </a:highlight>
                <a:latin typeface="Montserrat"/>
                <a:ea typeface="Montserrat"/>
                <a:cs typeface="Montserrat"/>
                <a:sym typeface="Montserrat"/>
              </a:endParaRPr>
            </a:p>
          </p:txBody>
        </p:sp>
        <p:cxnSp>
          <p:nvCxnSpPr>
            <p:cNvPr id="699" name="Google Shape;699;p49"/>
            <p:cNvCxnSpPr/>
            <p:nvPr/>
          </p:nvCxnSpPr>
          <p:spPr>
            <a:xfrm flipH="1">
              <a:off x="6539233" y="3782453"/>
              <a:ext cx="662400" cy="1142100"/>
            </a:xfrm>
            <a:prstGeom prst="straightConnector1">
              <a:avLst/>
            </a:prstGeom>
            <a:noFill/>
            <a:ln cap="flat" cmpd="sng" w="9525">
              <a:solidFill>
                <a:srgbClr val="000000"/>
              </a:solidFill>
              <a:prstDash val="lgDash"/>
              <a:round/>
              <a:headEnd len="med" w="med" type="none"/>
              <a:tailEnd len="med" w="med" type="none"/>
            </a:ln>
          </p:spPr>
        </p:cxnSp>
        <p:cxnSp>
          <p:nvCxnSpPr>
            <p:cNvPr id="700" name="Google Shape;700;p49"/>
            <p:cNvCxnSpPr/>
            <p:nvPr/>
          </p:nvCxnSpPr>
          <p:spPr>
            <a:xfrm>
              <a:off x="5557072" y="3759600"/>
              <a:ext cx="411000" cy="1188000"/>
            </a:xfrm>
            <a:prstGeom prst="straightConnector1">
              <a:avLst/>
            </a:prstGeom>
            <a:noFill/>
            <a:ln cap="flat" cmpd="sng" w="9525">
              <a:solidFill>
                <a:srgbClr val="000000"/>
              </a:solidFill>
              <a:prstDash val="lgDash"/>
              <a:round/>
              <a:headEnd len="med" w="med" type="none"/>
              <a:tailEnd len="med" w="med" type="none"/>
            </a:ln>
          </p:spPr>
        </p:cxnSp>
      </p:grpSp>
      <p:sp>
        <p:nvSpPr>
          <p:cNvPr id="701" name="Google Shape;701;p49"/>
          <p:cNvSpPr txBox="1"/>
          <p:nvPr/>
        </p:nvSpPr>
        <p:spPr>
          <a:xfrm>
            <a:off x="7607850" y="6127100"/>
            <a:ext cx="12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solidFill>
                  <a:schemeClr val="dk1"/>
                </a:solidFill>
                <a:latin typeface="Nunito"/>
                <a:ea typeface="Nunito"/>
                <a:cs typeface="Nunito"/>
                <a:sym typeface="Nunito"/>
              </a:rPr>
              <a:t>[</a:t>
            </a:r>
            <a:r>
              <a:rPr lang="de-DE" sz="1000" u="sng">
                <a:solidFill>
                  <a:schemeClr val="hlink"/>
                </a:solidFill>
                <a:latin typeface="Nunito"/>
                <a:ea typeface="Nunito"/>
                <a:cs typeface="Nunito"/>
                <a:sym typeface="Nunito"/>
                <a:hlinkClick r:id="rId5"/>
              </a:rPr>
              <a:t>Ji et al., 2020</a:t>
            </a:r>
            <a:r>
              <a:rPr lang="de-DE" sz="1000">
                <a:solidFill>
                  <a:schemeClr val="dk1"/>
                </a:solidFill>
                <a:latin typeface="Nunito"/>
                <a:ea typeface="Nunito"/>
                <a:cs typeface="Nunito"/>
                <a:sym typeface="Nunito"/>
              </a:rPr>
              <a:t>] </a:t>
            </a:r>
            <a:endParaRPr/>
          </a:p>
        </p:txBody>
      </p:sp>
      <p:sp>
        <p:nvSpPr>
          <p:cNvPr id="702" name="Google Shape;702;p49"/>
          <p:cNvSpPr txBox="1"/>
          <p:nvPr/>
        </p:nvSpPr>
        <p:spPr>
          <a:xfrm>
            <a:off x="3902060" y="4289100"/>
            <a:ext cx="19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Automatic Evaluation</a:t>
            </a:r>
            <a:endParaRPr>
              <a:latin typeface="Nunito"/>
              <a:ea typeface="Nunito"/>
              <a:cs typeface="Nunito"/>
              <a:sym typeface="Nunito"/>
            </a:endParaRPr>
          </a:p>
        </p:txBody>
      </p:sp>
      <p:sp>
        <p:nvSpPr>
          <p:cNvPr id="703" name="Google Shape;703;p49"/>
          <p:cNvSpPr txBox="1"/>
          <p:nvPr/>
        </p:nvSpPr>
        <p:spPr>
          <a:xfrm>
            <a:off x="6862035" y="4289100"/>
            <a:ext cx="19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Human Evaluation</a:t>
            </a:r>
            <a:endParaRPr>
              <a:latin typeface="Nunito"/>
              <a:ea typeface="Nunito"/>
              <a:cs typeface="Nunito"/>
              <a:sym typeface="Nunito"/>
            </a:endParaRPr>
          </a:p>
        </p:txBody>
      </p:sp>
      <p:sp>
        <p:nvSpPr>
          <p:cNvPr id="704" name="Google Shape;704;p49"/>
          <p:cNvSpPr/>
          <p:nvPr/>
        </p:nvSpPr>
        <p:spPr>
          <a:xfrm rot="5400000">
            <a:off x="4773700" y="2400800"/>
            <a:ext cx="251400" cy="360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txBox="1"/>
          <p:nvPr/>
        </p:nvSpPr>
        <p:spPr>
          <a:xfrm>
            <a:off x="1253350" y="27840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6"/>
              </a:rPr>
              <a:t>[Fung et al., 2020]</a:t>
            </a:r>
            <a:r>
              <a:rPr lang="de-DE" sz="1000"/>
              <a:t> </a:t>
            </a:r>
            <a:endParaRPr sz="1000"/>
          </a:p>
        </p:txBody>
      </p:sp>
      <p:sp>
        <p:nvSpPr>
          <p:cNvPr id="706" name="Google Shape;706;p49"/>
          <p:cNvSpPr txBox="1"/>
          <p:nvPr>
            <p:ph idx="4294967295" type="body"/>
          </p:nvPr>
        </p:nvSpPr>
        <p:spPr>
          <a:xfrm>
            <a:off x="3507550" y="5189525"/>
            <a:ext cx="4950000" cy="720000"/>
          </a:xfrm>
          <a:prstGeom prst="rect">
            <a:avLst/>
          </a:prstGeom>
          <a:solidFill>
            <a:schemeClr val="accent5"/>
          </a:solidFill>
        </p:spPr>
        <p:txBody>
          <a:bodyPr anchorCtr="0" anchor="t" bIns="45700" lIns="91425" spcFirstLastPara="1" rIns="91425" wrap="square" tIns="45700">
            <a:noAutofit/>
          </a:bodyPr>
          <a:lstStyle/>
          <a:p>
            <a:pPr indent="-342900" lvl="0" marL="457200" rtl="0" algn="l">
              <a:spcBef>
                <a:spcPts val="400"/>
              </a:spcBef>
              <a:spcAft>
                <a:spcPts val="0"/>
              </a:spcAft>
              <a:buSzPts val="1800"/>
              <a:buChar char="●"/>
            </a:pPr>
            <a:r>
              <a:rPr lang="de-DE" sz="1800"/>
              <a:t>Improper or offensive language</a:t>
            </a:r>
            <a:endParaRPr sz="1800"/>
          </a:p>
          <a:p>
            <a:pPr indent="-342900" lvl="0" marL="457200" rtl="0" algn="l">
              <a:spcBef>
                <a:spcPts val="0"/>
              </a:spcBef>
              <a:spcAft>
                <a:spcPts val="0"/>
              </a:spcAft>
              <a:buSzPts val="1800"/>
              <a:buChar char="●"/>
            </a:pPr>
            <a:r>
              <a:rPr lang="de-DE" sz="1800"/>
              <a:t>Factual consistency</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0"/>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Summary</a:t>
            </a:r>
            <a:endParaRPr/>
          </a:p>
        </p:txBody>
      </p:sp>
      <p:sp>
        <p:nvSpPr>
          <p:cNvPr id="713" name="Google Shape;713;p50"/>
          <p:cNvSpPr txBox="1"/>
          <p:nvPr>
            <p:ph idx="1" type="body"/>
          </p:nvPr>
        </p:nvSpPr>
        <p:spPr>
          <a:xfrm>
            <a:off x="250825" y="1592263"/>
            <a:ext cx="8640900" cy="4789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de-DE"/>
              <a:t>A lot efforts have been made</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de-DE"/>
              <a:t>But s</a:t>
            </a:r>
            <a:r>
              <a:rPr lang="de-DE"/>
              <a:t>till many </a:t>
            </a:r>
            <a:r>
              <a:rPr b="1" lang="de-DE"/>
              <a:t>improvements</a:t>
            </a:r>
            <a:r>
              <a:rPr lang="de-DE"/>
              <a:t> ahead in Conversational AI</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de-DE"/>
              <a:t>Evaluation remains a huge challenge</a:t>
            </a:r>
            <a:endParaRPr/>
          </a:p>
          <a:p>
            <a:pPr indent="-342900" lvl="1" marL="914400" rtl="0" algn="l">
              <a:spcBef>
                <a:spcPts val="1000"/>
              </a:spcBef>
              <a:spcAft>
                <a:spcPts val="0"/>
              </a:spcAft>
              <a:buSzPts val="1800"/>
              <a:buChar char="○"/>
            </a:pPr>
            <a:r>
              <a:rPr lang="de-DE"/>
              <a:t>Need better ways of automatic evaluation</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b="1" lang="de-DE"/>
              <a:t>Most exciting areas</a:t>
            </a:r>
            <a:r>
              <a:rPr lang="de-DE"/>
              <a:t> of NLP!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Challenges of Generation </a:t>
            </a:r>
            <a:r>
              <a:rPr lang="de-DE"/>
              <a:t>Dialogue</a:t>
            </a:r>
            <a:r>
              <a:rPr lang="de-DE"/>
              <a:t> Systems</a:t>
            </a:r>
            <a:endParaRPr/>
          </a:p>
        </p:txBody>
      </p:sp>
      <p:pic>
        <p:nvPicPr>
          <p:cNvPr id="120" name="Google Shape;120;p13"/>
          <p:cNvPicPr preferRelativeResize="0"/>
          <p:nvPr/>
        </p:nvPicPr>
        <p:blipFill rotWithShape="1">
          <a:blip r:embed="rId3">
            <a:alphaModFix/>
          </a:blip>
          <a:srcRect b="22629" l="15112" r="14761" t="23321"/>
          <a:stretch/>
        </p:blipFill>
        <p:spPr>
          <a:xfrm>
            <a:off x="695500" y="1668025"/>
            <a:ext cx="7753001" cy="4481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Building a Conversational Agent</a:t>
            </a:r>
            <a:endParaRPr/>
          </a:p>
        </p:txBody>
      </p:sp>
      <p:sp>
        <p:nvSpPr>
          <p:cNvPr id="127" name="Google Shape;127;p14"/>
          <p:cNvSpPr txBox="1"/>
          <p:nvPr>
            <p:ph idx="4294967295"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400"/>
              </a:spcBef>
              <a:spcAft>
                <a:spcPts val="0"/>
              </a:spcAft>
              <a:buNone/>
            </a:pPr>
            <a:r>
              <a:rPr lang="de-DE" sz="1800"/>
              <a:t>4-step recipe </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SzPts val="1800"/>
              <a:buAutoNum type="arabicPeriod"/>
            </a:pPr>
            <a:r>
              <a:rPr lang="de-DE" sz="1800"/>
              <a:t>Data</a:t>
            </a:r>
            <a:endParaRPr sz="1800"/>
          </a:p>
          <a:p>
            <a:pPr indent="-342900" lvl="0" marL="457200" rtl="0" algn="l">
              <a:spcBef>
                <a:spcPts val="1000"/>
              </a:spcBef>
              <a:spcAft>
                <a:spcPts val="0"/>
              </a:spcAft>
              <a:buSzPts val="1800"/>
              <a:buAutoNum type="arabicPeriod"/>
            </a:pPr>
            <a:r>
              <a:rPr lang="de-DE" sz="1800"/>
              <a:t>Model</a:t>
            </a:r>
            <a:endParaRPr sz="1800"/>
          </a:p>
          <a:p>
            <a:pPr indent="-342900" lvl="0" marL="457200" rtl="0" algn="l">
              <a:spcBef>
                <a:spcPts val="1000"/>
              </a:spcBef>
              <a:spcAft>
                <a:spcPts val="0"/>
              </a:spcAft>
              <a:buSzPts val="1800"/>
              <a:buAutoNum type="arabicPeriod"/>
            </a:pPr>
            <a:r>
              <a:rPr lang="de-DE" sz="1800"/>
              <a:t>Training</a:t>
            </a:r>
            <a:endParaRPr sz="1800"/>
          </a:p>
          <a:p>
            <a:pPr indent="-342900" lvl="0" marL="457200" rtl="0" algn="l">
              <a:spcBef>
                <a:spcPts val="1000"/>
              </a:spcBef>
              <a:spcAft>
                <a:spcPts val="1000"/>
              </a:spcAft>
              <a:buSzPts val="1800"/>
              <a:buAutoNum type="arabicPeriod"/>
            </a:pPr>
            <a:r>
              <a:rPr lang="de-DE" sz="1800"/>
              <a:t>Evaluation</a:t>
            </a:r>
            <a:endParaRPr sz="1800"/>
          </a:p>
        </p:txBody>
      </p:sp>
      <p:sp>
        <p:nvSpPr>
          <p:cNvPr id="128" name="Google Shape;128;p14"/>
          <p:cNvSpPr txBox="1"/>
          <p:nvPr/>
        </p:nvSpPr>
        <p:spPr>
          <a:xfrm>
            <a:off x="1253350" y="27840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[Fung et al., 2020]</a:t>
            </a:r>
            <a:r>
              <a:rPr lang="de-DE" sz="1000"/>
              <a:t>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Building a Conversational Agent</a:t>
            </a:r>
            <a:endParaRPr/>
          </a:p>
        </p:txBody>
      </p:sp>
      <p:sp>
        <p:nvSpPr>
          <p:cNvPr id="135" name="Google Shape;135;p15"/>
          <p:cNvSpPr txBox="1"/>
          <p:nvPr>
            <p:ph idx="4294967295"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400"/>
              </a:spcBef>
              <a:spcAft>
                <a:spcPts val="0"/>
              </a:spcAft>
              <a:buNone/>
            </a:pPr>
            <a:r>
              <a:rPr lang="de-DE" sz="1800"/>
              <a:t>4-step recipe </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SzPts val="1800"/>
              <a:buAutoNum type="arabicPeriod"/>
            </a:pPr>
            <a:r>
              <a:rPr lang="de-DE" sz="1800"/>
              <a:t>Data</a:t>
            </a:r>
            <a:endParaRPr sz="1800"/>
          </a:p>
          <a:p>
            <a:pPr indent="-342900" lvl="0" marL="457200" rtl="0" algn="l">
              <a:spcBef>
                <a:spcPts val="1000"/>
              </a:spcBef>
              <a:spcAft>
                <a:spcPts val="0"/>
              </a:spcAft>
              <a:buClr>
                <a:srgbClr val="B7B7B7"/>
              </a:buClr>
              <a:buSzPts val="1800"/>
              <a:buAutoNum type="arabicPeriod"/>
            </a:pPr>
            <a:r>
              <a:rPr lang="de-DE" sz="1800">
                <a:solidFill>
                  <a:srgbClr val="B7B7B7"/>
                </a:solidFill>
              </a:rPr>
              <a:t>Model</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Training</a:t>
            </a:r>
            <a:endParaRPr sz="1800">
              <a:solidFill>
                <a:srgbClr val="B7B7B7"/>
              </a:solidFill>
            </a:endParaRPr>
          </a:p>
          <a:p>
            <a:pPr indent="-342900" lvl="0" marL="457200" rtl="0" algn="l">
              <a:spcBef>
                <a:spcPts val="1000"/>
              </a:spcBef>
              <a:spcAft>
                <a:spcPts val="1000"/>
              </a:spcAft>
              <a:buClr>
                <a:srgbClr val="B7B7B7"/>
              </a:buClr>
              <a:buSzPts val="1800"/>
              <a:buAutoNum type="arabicPeriod"/>
            </a:pPr>
            <a:r>
              <a:rPr lang="de-DE" sz="1800">
                <a:solidFill>
                  <a:srgbClr val="B7B7B7"/>
                </a:solidFill>
              </a:rPr>
              <a:t>Evaluation</a:t>
            </a:r>
            <a:endParaRPr sz="1800">
              <a:solidFill>
                <a:srgbClr val="B7B7B7"/>
              </a:solidFill>
            </a:endParaRPr>
          </a:p>
        </p:txBody>
      </p:sp>
      <p:sp>
        <p:nvSpPr>
          <p:cNvPr id="136" name="Google Shape;136;p15"/>
          <p:cNvSpPr txBox="1"/>
          <p:nvPr/>
        </p:nvSpPr>
        <p:spPr>
          <a:xfrm>
            <a:off x="1253350" y="27840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[Fung et al., 2020]</a:t>
            </a:r>
            <a:r>
              <a:rPr lang="de-DE" sz="1000"/>
              <a:t> </a:t>
            </a:r>
            <a:endParaRPr sz="1000"/>
          </a:p>
        </p:txBody>
      </p:sp>
      <p:sp>
        <p:nvSpPr>
          <p:cNvPr id="137" name="Google Shape;137;p15"/>
          <p:cNvSpPr txBox="1"/>
          <p:nvPr>
            <p:ph idx="4294967295" type="body"/>
          </p:nvPr>
        </p:nvSpPr>
        <p:spPr>
          <a:xfrm>
            <a:off x="4720625" y="1569000"/>
            <a:ext cx="3837300" cy="47829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de-DE" sz="1600"/>
              <a:t>Types of Conversational Corpora</a:t>
            </a:r>
            <a:endParaRPr sz="1600"/>
          </a:p>
          <a:p>
            <a:pPr indent="0" lvl="0" marL="0" rtl="0" algn="l">
              <a:spcBef>
                <a:spcPts val="400"/>
              </a:spcBef>
              <a:spcAft>
                <a:spcPts val="0"/>
              </a:spcAft>
              <a:buNone/>
            </a:pPr>
            <a:r>
              <a:t/>
            </a:r>
            <a:endParaRPr sz="1600"/>
          </a:p>
          <a:p>
            <a:pPr indent="-330200" lvl="0" marL="457200" rtl="0" algn="l">
              <a:spcBef>
                <a:spcPts val="400"/>
              </a:spcBef>
              <a:spcAft>
                <a:spcPts val="0"/>
              </a:spcAft>
              <a:buSzPts val="1600"/>
              <a:buChar char="●"/>
            </a:pPr>
            <a:r>
              <a:rPr lang="de-DE" sz="1600"/>
              <a:t>Machine to machine</a:t>
            </a:r>
            <a:endParaRPr sz="1600"/>
          </a:p>
          <a:p>
            <a:pPr indent="-330200" lvl="1" marL="914400" rtl="0" algn="l">
              <a:spcBef>
                <a:spcPts val="0"/>
              </a:spcBef>
              <a:spcAft>
                <a:spcPts val="0"/>
              </a:spcAft>
              <a:buSzPts val="1600"/>
              <a:buChar char="○"/>
            </a:pPr>
            <a:r>
              <a:rPr lang="de-DE" sz="1600"/>
              <a:t>Generated from </a:t>
            </a:r>
            <a:r>
              <a:rPr lang="de-DE" sz="1600"/>
              <a:t>dialog</a:t>
            </a:r>
            <a:r>
              <a:rPr lang="de-DE" sz="1600"/>
              <a:t> templates</a:t>
            </a:r>
            <a:endParaRPr sz="1600"/>
          </a:p>
          <a:p>
            <a:pPr indent="-330200" lvl="1" marL="914400" rtl="0" algn="l">
              <a:spcBef>
                <a:spcPts val="0"/>
              </a:spcBef>
              <a:spcAft>
                <a:spcPts val="0"/>
              </a:spcAft>
              <a:buSzPts val="1600"/>
              <a:buChar char="○"/>
            </a:pPr>
            <a:r>
              <a:rPr lang="de-DE" sz="1600"/>
              <a:t>Issues: data quality, naturalness, noises</a:t>
            </a:r>
            <a:endParaRPr sz="1600"/>
          </a:p>
          <a:p>
            <a:pPr indent="-330200" lvl="0" marL="457200" rtl="0" algn="l">
              <a:spcBef>
                <a:spcPts val="1000"/>
              </a:spcBef>
              <a:spcAft>
                <a:spcPts val="0"/>
              </a:spcAft>
              <a:buSzPts val="1600"/>
              <a:buChar char="●"/>
            </a:pPr>
            <a:r>
              <a:rPr lang="de-DE" sz="1600"/>
              <a:t>Human to machine</a:t>
            </a:r>
            <a:endParaRPr sz="1600"/>
          </a:p>
          <a:p>
            <a:pPr indent="-330200" lvl="1" marL="914400" rtl="0" algn="l">
              <a:spcBef>
                <a:spcPts val="0"/>
              </a:spcBef>
              <a:spcAft>
                <a:spcPts val="0"/>
              </a:spcAft>
              <a:buSzPts val="1600"/>
              <a:buChar char="○"/>
            </a:pPr>
            <a:r>
              <a:rPr lang="de-DE" sz="1600"/>
              <a:t>Collected from existing </a:t>
            </a:r>
            <a:r>
              <a:rPr lang="de-DE" sz="1600"/>
              <a:t>dialog</a:t>
            </a:r>
            <a:r>
              <a:rPr lang="de-DE" sz="1600"/>
              <a:t> systems</a:t>
            </a:r>
            <a:endParaRPr sz="1600"/>
          </a:p>
          <a:p>
            <a:pPr indent="-330200" lvl="1" marL="914400" rtl="0" algn="l">
              <a:spcBef>
                <a:spcPts val="0"/>
              </a:spcBef>
              <a:spcAft>
                <a:spcPts val="0"/>
              </a:spcAft>
              <a:buSzPts val="1600"/>
              <a:buChar char="○"/>
            </a:pPr>
            <a:r>
              <a:rPr lang="de-DE" sz="1600"/>
              <a:t>Issues: limited domains, biases, noises</a:t>
            </a:r>
            <a:endParaRPr sz="1600"/>
          </a:p>
          <a:p>
            <a:pPr indent="-330200" lvl="0" marL="457200" rtl="0" algn="l">
              <a:spcBef>
                <a:spcPts val="1000"/>
              </a:spcBef>
              <a:spcAft>
                <a:spcPts val="0"/>
              </a:spcAft>
              <a:buSzPts val="1600"/>
              <a:buChar char="●"/>
            </a:pPr>
            <a:r>
              <a:rPr lang="de-DE" sz="1600"/>
              <a:t>Human to human</a:t>
            </a:r>
            <a:endParaRPr sz="1600"/>
          </a:p>
          <a:p>
            <a:pPr indent="-330200" lvl="1" marL="914400" rtl="0" algn="l">
              <a:spcBef>
                <a:spcPts val="0"/>
              </a:spcBef>
              <a:spcAft>
                <a:spcPts val="0"/>
              </a:spcAft>
              <a:buSzPts val="1600"/>
              <a:buChar char="○"/>
            </a:pPr>
            <a:r>
              <a:rPr lang="de-DE" sz="1600"/>
              <a:t>Twitter, Reddit, etc.</a:t>
            </a:r>
            <a:endParaRPr sz="1600"/>
          </a:p>
          <a:p>
            <a:pPr indent="-330200" lvl="1" marL="914400" rtl="0" algn="l">
              <a:spcBef>
                <a:spcPts val="0"/>
              </a:spcBef>
              <a:spcAft>
                <a:spcPts val="0"/>
              </a:spcAft>
              <a:buSzPts val="1600"/>
              <a:buChar char="○"/>
            </a:pPr>
            <a:r>
              <a:rPr lang="de-DE" sz="1600"/>
              <a:t>Customer service</a:t>
            </a:r>
            <a:endParaRPr sz="1600"/>
          </a:p>
          <a:p>
            <a:pPr indent="-330200" lvl="1" marL="914400" rtl="0" algn="l">
              <a:spcBef>
                <a:spcPts val="0"/>
              </a:spcBef>
              <a:spcAft>
                <a:spcPts val="0"/>
              </a:spcAft>
              <a:buSzPts val="1600"/>
              <a:buChar char="○"/>
            </a:pPr>
            <a:r>
              <a:rPr lang="de-DE" sz="1600"/>
              <a:t>Issues: small size, limited domains</a:t>
            </a:r>
            <a:endParaRPr sz="1600"/>
          </a:p>
        </p:txBody>
      </p:sp>
      <p:sp>
        <p:nvSpPr>
          <p:cNvPr id="138" name="Google Shape;138;p15"/>
          <p:cNvSpPr txBox="1"/>
          <p:nvPr>
            <p:ph idx="4294967295" type="body"/>
          </p:nvPr>
        </p:nvSpPr>
        <p:spPr>
          <a:xfrm>
            <a:off x="3035825" y="5118125"/>
            <a:ext cx="1684800" cy="9369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de-DE" sz="1600" u="sng">
                <a:solidFill>
                  <a:schemeClr val="hlink"/>
                </a:solidFill>
                <a:hlinkClick r:id="rId4"/>
              </a:rPr>
              <a:t>Twitter</a:t>
            </a:r>
            <a:r>
              <a:rPr lang="de-DE" sz="1600"/>
              <a:t>, </a:t>
            </a:r>
            <a:r>
              <a:rPr lang="de-DE" sz="1600" u="sng">
                <a:solidFill>
                  <a:schemeClr val="hlink"/>
                </a:solidFill>
                <a:hlinkClick r:id="rId5"/>
              </a:rPr>
              <a:t>Reddit</a:t>
            </a:r>
            <a:r>
              <a:rPr lang="de-DE" sz="1600"/>
              <a:t>, </a:t>
            </a:r>
            <a:r>
              <a:rPr lang="de-DE" sz="1600" u="sng">
                <a:solidFill>
                  <a:schemeClr val="hlink"/>
                </a:solidFill>
                <a:hlinkClick r:id="rId6"/>
              </a:rPr>
              <a:t>OpenSubtitles</a:t>
            </a:r>
            <a:r>
              <a:rPr lang="de-DE" sz="1600"/>
              <a:t>, </a:t>
            </a:r>
            <a:r>
              <a:rPr lang="de-DE" sz="1600" u="sng">
                <a:solidFill>
                  <a:schemeClr val="hlink"/>
                </a:solidFill>
                <a:hlinkClick r:id="rId7"/>
              </a:rPr>
              <a:t>Persona Chat</a:t>
            </a:r>
            <a:r>
              <a:rPr lang="de-DE" sz="1600"/>
              <a:t>,</a:t>
            </a:r>
            <a:endParaRPr sz="1600"/>
          </a:p>
        </p:txBody>
      </p:sp>
      <p:sp>
        <p:nvSpPr>
          <p:cNvPr id="139" name="Google Shape;139;p15"/>
          <p:cNvSpPr txBox="1"/>
          <p:nvPr/>
        </p:nvSpPr>
        <p:spPr>
          <a:xfrm>
            <a:off x="2890475" y="3648800"/>
            <a:ext cx="1860300" cy="4311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lang="de-DE" sz="1600" u="sng">
                <a:solidFill>
                  <a:schemeClr val="hlink"/>
                </a:solidFill>
                <a:latin typeface="Nunito"/>
                <a:ea typeface="Nunito"/>
                <a:cs typeface="Nunito"/>
                <a:sym typeface="Nunito"/>
                <a:hlinkClick r:id="rId8"/>
              </a:rPr>
              <a:t>MultiWOZ</a:t>
            </a:r>
            <a:r>
              <a:rPr lang="de-DE" sz="1600">
                <a:solidFill>
                  <a:schemeClr val="dk1"/>
                </a:solidFill>
                <a:latin typeface="Nunito"/>
                <a:ea typeface="Nunito"/>
                <a:cs typeface="Nunito"/>
                <a:sym typeface="Nunito"/>
              </a:rPr>
              <a:t>, </a:t>
            </a:r>
            <a:r>
              <a:rPr lang="de-DE" sz="1600" u="sng">
                <a:solidFill>
                  <a:schemeClr val="hlink"/>
                </a:solidFill>
                <a:latin typeface="Nunito"/>
                <a:ea typeface="Nunito"/>
                <a:cs typeface="Nunito"/>
                <a:sym typeface="Nunito"/>
                <a:hlinkClick r:id="rId9"/>
              </a:rPr>
              <a:t>DSTC</a:t>
            </a:r>
            <a:r>
              <a:rPr lang="de-DE" sz="1600">
                <a:solidFill>
                  <a:schemeClr val="dk1"/>
                </a:solidFill>
                <a:latin typeface="Nunito"/>
                <a:ea typeface="Nunito"/>
                <a:cs typeface="Nunito"/>
                <a:sym typeface="Nunit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Some Terms</a:t>
            </a:r>
            <a:endParaRPr/>
          </a:p>
        </p:txBody>
      </p:sp>
      <p:sp>
        <p:nvSpPr>
          <p:cNvPr id="146" name="Google Shape;146;p16"/>
          <p:cNvSpPr txBox="1"/>
          <p:nvPr>
            <p:ph idx="1" type="body"/>
          </p:nvPr>
        </p:nvSpPr>
        <p:spPr>
          <a:xfrm>
            <a:off x="7944475" y="1738625"/>
            <a:ext cx="1253100" cy="42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600"/>
              <a:t>Utterance</a:t>
            </a:r>
            <a:endParaRPr sz="1600"/>
          </a:p>
        </p:txBody>
      </p:sp>
      <p:sp>
        <p:nvSpPr>
          <p:cNvPr id="147" name="Google Shape;147;p16"/>
          <p:cNvSpPr/>
          <p:nvPr/>
        </p:nvSpPr>
        <p:spPr>
          <a:xfrm>
            <a:off x="7826500" y="1694825"/>
            <a:ext cx="140100" cy="5106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3766375" y="1669600"/>
            <a:ext cx="204000" cy="29064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ph idx="1" type="body"/>
          </p:nvPr>
        </p:nvSpPr>
        <p:spPr>
          <a:xfrm>
            <a:off x="2789175" y="2669150"/>
            <a:ext cx="1089900" cy="6159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600"/>
              <a:t>Dialogue</a:t>
            </a:r>
            <a:r>
              <a:rPr lang="de-DE" sz="1600"/>
              <a:t> history</a:t>
            </a:r>
            <a:endParaRPr sz="1600"/>
          </a:p>
        </p:txBody>
      </p:sp>
      <p:sp>
        <p:nvSpPr>
          <p:cNvPr id="150" name="Google Shape;150;p16"/>
          <p:cNvSpPr txBox="1"/>
          <p:nvPr>
            <p:ph idx="1" type="body"/>
          </p:nvPr>
        </p:nvSpPr>
        <p:spPr>
          <a:xfrm>
            <a:off x="7944475" y="4728975"/>
            <a:ext cx="1253100" cy="42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de-DE" sz="1600"/>
              <a:t>Response</a:t>
            </a:r>
            <a:endParaRPr sz="1600"/>
          </a:p>
        </p:txBody>
      </p:sp>
      <p:sp>
        <p:nvSpPr>
          <p:cNvPr id="151" name="Google Shape;151;p16"/>
          <p:cNvSpPr/>
          <p:nvPr/>
        </p:nvSpPr>
        <p:spPr>
          <a:xfrm>
            <a:off x="7847475" y="4728975"/>
            <a:ext cx="140100" cy="5106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560"/>
              </a:spcBef>
              <a:spcAft>
                <a:spcPts val="0"/>
              </a:spcAft>
              <a:buNone/>
            </a:pPr>
            <a:r>
              <a:rPr lang="de-DE" sz="1800"/>
              <a:t>4-step recipe </a:t>
            </a:r>
            <a:endParaRPr sz="1800"/>
          </a:p>
          <a:p>
            <a:pPr indent="0" lvl="0" marL="0" rtl="0" algn="l">
              <a:spcBef>
                <a:spcPts val="560"/>
              </a:spcBef>
              <a:spcAft>
                <a:spcPts val="0"/>
              </a:spcAft>
              <a:buNone/>
            </a:pPr>
            <a:r>
              <a:t/>
            </a:r>
            <a:endParaRPr sz="1800"/>
          </a:p>
          <a:p>
            <a:pPr indent="-342900" lvl="0" marL="457200" rtl="0" algn="l">
              <a:spcBef>
                <a:spcPts val="560"/>
              </a:spcBef>
              <a:spcAft>
                <a:spcPts val="0"/>
              </a:spcAft>
              <a:buSzPts val="1800"/>
              <a:buAutoNum type="arabicPeriod"/>
            </a:pPr>
            <a:r>
              <a:rPr lang="de-DE" sz="1800"/>
              <a:t>Data</a:t>
            </a:r>
            <a:endParaRPr sz="1800"/>
          </a:p>
          <a:p>
            <a:pPr indent="-342900" lvl="0" marL="457200" rtl="0" algn="l">
              <a:spcBef>
                <a:spcPts val="1000"/>
              </a:spcBef>
              <a:spcAft>
                <a:spcPts val="0"/>
              </a:spcAft>
              <a:buClr>
                <a:srgbClr val="B7B7B7"/>
              </a:buClr>
              <a:buSzPts val="1800"/>
              <a:buAutoNum type="arabicPeriod"/>
            </a:pPr>
            <a:r>
              <a:rPr lang="de-DE" sz="1800">
                <a:solidFill>
                  <a:srgbClr val="B7B7B7"/>
                </a:solidFill>
              </a:rPr>
              <a:t>Model</a:t>
            </a:r>
            <a:endParaRPr sz="1800">
              <a:solidFill>
                <a:srgbClr val="B7B7B7"/>
              </a:solidFill>
            </a:endParaRPr>
          </a:p>
          <a:p>
            <a:pPr indent="-342900" lvl="0" marL="457200" rtl="0" algn="l">
              <a:spcBef>
                <a:spcPts val="1000"/>
              </a:spcBef>
              <a:spcAft>
                <a:spcPts val="0"/>
              </a:spcAft>
              <a:buClr>
                <a:srgbClr val="B7B7B7"/>
              </a:buClr>
              <a:buSzPts val="1800"/>
              <a:buAutoNum type="arabicPeriod"/>
            </a:pPr>
            <a:r>
              <a:rPr lang="de-DE" sz="1800">
                <a:solidFill>
                  <a:srgbClr val="B7B7B7"/>
                </a:solidFill>
              </a:rPr>
              <a:t>Training</a:t>
            </a:r>
            <a:endParaRPr sz="1800">
              <a:solidFill>
                <a:srgbClr val="B7B7B7"/>
              </a:solidFill>
            </a:endParaRPr>
          </a:p>
          <a:p>
            <a:pPr indent="-342900" lvl="0" marL="457200" rtl="0" algn="l">
              <a:spcBef>
                <a:spcPts val="1000"/>
              </a:spcBef>
              <a:spcAft>
                <a:spcPts val="1000"/>
              </a:spcAft>
              <a:buClr>
                <a:srgbClr val="B7B7B7"/>
              </a:buClr>
              <a:buSzPts val="1800"/>
              <a:buAutoNum type="arabicPeriod"/>
            </a:pPr>
            <a:r>
              <a:rPr lang="de-DE" sz="1800">
                <a:solidFill>
                  <a:srgbClr val="B7B7B7"/>
                </a:solidFill>
              </a:rPr>
              <a:t>Evaluation</a:t>
            </a:r>
            <a:endParaRPr sz="1800">
              <a:solidFill>
                <a:srgbClr val="B7B7B7"/>
              </a:solidFill>
            </a:endParaRPr>
          </a:p>
        </p:txBody>
      </p:sp>
      <p:sp>
        <p:nvSpPr>
          <p:cNvPr id="153" name="Google Shape;153;p16"/>
          <p:cNvSpPr txBox="1"/>
          <p:nvPr/>
        </p:nvSpPr>
        <p:spPr>
          <a:xfrm>
            <a:off x="1253350" y="2784075"/>
            <a:ext cx="12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u="sng">
                <a:solidFill>
                  <a:schemeClr val="hlink"/>
                </a:solidFill>
                <a:hlinkClick r:id="rId3"/>
              </a:rPr>
              <a:t>[Fung et al., 2020]</a:t>
            </a:r>
            <a:r>
              <a:rPr lang="de-DE" sz="1000"/>
              <a:t> </a:t>
            </a:r>
            <a:endParaRPr sz="1000"/>
          </a:p>
        </p:txBody>
      </p:sp>
      <p:grpSp>
        <p:nvGrpSpPr>
          <p:cNvPr id="154" name="Google Shape;154;p16"/>
          <p:cNvGrpSpPr/>
          <p:nvPr/>
        </p:nvGrpSpPr>
        <p:grpSpPr>
          <a:xfrm>
            <a:off x="4078188" y="1669600"/>
            <a:ext cx="3640500" cy="4767600"/>
            <a:chOff x="702925" y="1593400"/>
            <a:chExt cx="3640500" cy="4767600"/>
          </a:xfrm>
        </p:grpSpPr>
        <p:sp>
          <p:nvSpPr>
            <p:cNvPr id="155" name="Google Shape;155;p16"/>
            <p:cNvSpPr/>
            <p:nvPr/>
          </p:nvSpPr>
          <p:spPr>
            <a:xfrm>
              <a:off x="702925" y="1593400"/>
              <a:ext cx="3640500" cy="4767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56" name="Google Shape;156;p16"/>
            <p:cNvSpPr txBox="1"/>
            <p:nvPr/>
          </p:nvSpPr>
          <p:spPr>
            <a:xfrm>
              <a:off x="849500" y="1664900"/>
              <a:ext cx="2375700" cy="400200"/>
            </a:xfrm>
            <a:prstGeom prst="rect">
              <a:avLst/>
            </a:prstGeom>
            <a:solidFill>
              <a:srgbClr val="D0E0E3"/>
            </a:solid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How is the weather today?</a:t>
              </a:r>
              <a:endParaRPr>
                <a:latin typeface="Nunito"/>
                <a:ea typeface="Nunito"/>
                <a:cs typeface="Nunito"/>
                <a:sym typeface="Nunito"/>
              </a:endParaRPr>
            </a:p>
          </p:txBody>
        </p:sp>
        <p:sp>
          <p:nvSpPr>
            <p:cNvPr id="157" name="Google Shape;157;p16"/>
            <p:cNvSpPr txBox="1"/>
            <p:nvPr/>
          </p:nvSpPr>
          <p:spPr>
            <a:xfrm>
              <a:off x="2039550" y="2145804"/>
              <a:ext cx="2137500" cy="615600"/>
            </a:xfrm>
            <a:prstGeom prst="rect">
              <a:avLst/>
            </a:prstGeom>
            <a:solidFill>
              <a:srgbClr val="C9DAF8"/>
            </a:solid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de-DE">
                  <a:latin typeface="Nunito"/>
                  <a:ea typeface="Nunito"/>
                  <a:cs typeface="Nunito"/>
                  <a:sym typeface="Nunito"/>
                </a:rPr>
                <a:t>Right now is 21 degrees with cloudy. </a:t>
              </a:r>
              <a:endParaRPr>
                <a:latin typeface="Nunito"/>
                <a:ea typeface="Nunito"/>
                <a:cs typeface="Nunito"/>
                <a:sym typeface="Nunito"/>
              </a:endParaRPr>
            </a:p>
          </p:txBody>
        </p:sp>
        <p:sp>
          <p:nvSpPr>
            <p:cNvPr id="158" name="Google Shape;158;p16"/>
            <p:cNvSpPr txBox="1"/>
            <p:nvPr/>
          </p:nvSpPr>
          <p:spPr>
            <a:xfrm>
              <a:off x="848925" y="2842100"/>
              <a:ext cx="1845900" cy="5520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latin typeface="Nunito"/>
                  <a:ea typeface="Nunito"/>
                  <a:cs typeface="Nunito"/>
                  <a:sym typeface="Nunito"/>
                </a:rPr>
                <a:t>Is it good to go out for dinner at 6 pm?</a:t>
              </a:r>
              <a:endParaRPr>
                <a:latin typeface="Nunito"/>
                <a:ea typeface="Nunito"/>
                <a:cs typeface="Nunito"/>
                <a:sym typeface="Nunito"/>
              </a:endParaRPr>
            </a:p>
          </p:txBody>
        </p:sp>
        <p:sp>
          <p:nvSpPr>
            <p:cNvPr id="159" name="Google Shape;159;p16"/>
            <p:cNvSpPr txBox="1"/>
            <p:nvPr/>
          </p:nvSpPr>
          <p:spPr>
            <a:xfrm>
              <a:off x="2223700" y="3474811"/>
              <a:ext cx="1845900" cy="55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DE">
                  <a:solidFill>
                    <a:schemeClr val="dk1"/>
                  </a:solidFill>
                  <a:latin typeface="Nunito"/>
                  <a:ea typeface="Nunito"/>
                  <a:cs typeface="Nunito"/>
                  <a:sym typeface="Nunito"/>
                </a:rPr>
                <a:t>Absolutely, the sky will be clear by 6.</a:t>
              </a:r>
              <a:endParaRPr>
                <a:latin typeface="Nunito"/>
                <a:ea typeface="Nunito"/>
                <a:cs typeface="Nunito"/>
                <a:sym typeface="Nunito"/>
              </a:endParaRPr>
            </a:p>
          </p:txBody>
        </p:sp>
        <p:sp>
          <p:nvSpPr>
            <p:cNvPr id="160" name="Google Shape;160;p16"/>
            <p:cNvSpPr txBox="1"/>
            <p:nvPr/>
          </p:nvSpPr>
          <p:spPr>
            <a:xfrm>
              <a:off x="859350" y="4107514"/>
              <a:ext cx="2728500" cy="5520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solidFill>
                    <a:schemeClr val="dk1"/>
                  </a:solidFill>
                  <a:latin typeface="Nunito"/>
                  <a:ea typeface="Nunito"/>
                  <a:cs typeface="Nunito"/>
                  <a:sym typeface="Nunito"/>
                </a:rPr>
                <a:t>Ok. Then please book me a table for 2 at Sushi Bar at 6 pm</a:t>
              </a:r>
              <a:endParaRPr>
                <a:latin typeface="Nunito"/>
                <a:ea typeface="Nunito"/>
                <a:cs typeface="Nunito"/>
                <a:sym typeface="Nunito"/>
              </a:endParaRPr>
            </a:p>
          </p:txBody>
        </p:sp>
        <p:sp>
          <p:nvSpPr>
            <p:cNvPr id="161" name="Google Shape;161;p16"/>
            <p:cNvSpPr txBox="1"/>
            <p:nvPr/>
          </p:nvSpPr>
          <p:spPr>
            <a:xfrm>
              <a:off x="1458475" y="4740218"/>
              <a:ext cx="2728500" cy="55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de-DE">
                  <a:solidFill>
                    <a:schemeClr val="dk1"/>
                  </a:solidFill>
                  <a:latin typeface="Nunito"/>
                  <a:ea typeface="Nunito"/>
                  <a:cs typeface="Nunito"/>
                  <a:sym typeface="Nunito"/>
                </a:rPr>
                <a:t>Confirm a table for 2 at 6 pm. </a:t>
              </a:r>
              <a:endParaRPr>
                <a:solidFill>
                  <a:schemeClr val="dk1"/>
                </a:solidFill>
                <a:latin typeface="Nunito"/>
                <a:ea typeface="Nunito"/>
                <a:cs typeface="Nunito"/>
                <a:sym typeface="Nunito"/>
              </a:endParaRPr>
            </a:p>
            <a:p>
              <a:pPr indent="0" lvl="0" marL="0" rtl="0" algn="r">
                <a:spcBef>
                  <a:spcPts val="0"/>
                </a:spcBef>
                <a:spcAft>
                  <a:spcPts val="0"/>
                </a:spcAft>
                <a:buNone/>
              </a:pPr>
              <a:r>
                <a:rPr lang="de-DE">
                  <a:solidFill>
                    <a:schemeClr val="dk1"/>
                  </a:solidFill>
                  <a:latin typeface="Nunito"/>
                  <a:ea typeface="Nunito"/>
                  <a:cs typeface="Nunito"/>
                  <a:sym typeface="Nunito"/>
                </a:rPr>
                <a:t>Anything else?</a:t>
              </a:r>
              <a:endParaRPr>
                <a:latin typeface="Nunito"/>
                <a:ea typeface="Nunito"/>
                <a:cs typeface="Nunito"/>
                <a:sym typeface="Nunito"/>
              </a:endParaRPr>
            </a:p>
          </p:txBody>
        </p:sp>
        <p:sp>
          <p:nvSpPr>
            <p:cNvPr id="162" name="Google Shape;162;p16"/>
            <p:cNvSpPr txBox="1"/>
            <p:nvPr/>
          </p:nvSpPr>
          <p:spPr>
            <a:xfrm>
              <a:off x="848925" y="5372921"/>
              <a:ext cx="1585800" cy="400200"/>
            </a:xfrm>
            <a:prstGeom prst="rect">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a:latin typeface="Nunito"/>
                  <a:ea typeface="Nunito"/>
                  <a:cs typeface="Nunito"/>
                  <a:sym typeface="Nunito"/>
                </a:rPr>
                <a:t>That’s it. Thanks.</a:t>
              </a:r>
              <a:endParaRPr>
                <a:latin typeface="Nunito"/>
                <a:ea typeface="Nunito"/>
                <a:cs typeface="Nunito"/>
                <a:sym typeface="Nunito"/>
              </a:endParaRPr>
            </a:p>
          </p:txBody>
        </p:sp>
        <p:sp>
          <p:nvSpPr>
            <p:cNvPr id="163" name="Google Shape;163;p16"/>
            <p:cNvSpPr txBox="1"/>
            <p:nvPr/>
          </p:nvSpPr>
          <p:spPr>
            <a:xfrm>
              <a:off x="2778900" y="5853825"/>
              <a:ext cx="1372500" cy="400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DE">
                  <a:latin typeface="Nunito"/>
                  <a:ea typeface="Nunito"/>
                  <a:cs typeface="Nunito"/>
                  <a:sym typeface="Nunito"/>
                </a:rPr>
                <a:t>Happy to help</a:t>
              </a:r>
              <a:endParaRPr>
                <a:latin typeface="Nunito"/>
                <a:ea typeface="Nunito"/>
                <a:cs typeface="Nunito"/>
                <a:sym typeface="Nuni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358775" y="488950"/>
            <a:ext cx="68772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Basic Architecture of </a:t>
            </a:r>
            <a:endParaRPr/>
          </a:p>
          <a:p>
            <a:pPr indent="0" lvl="0" marL="0" rtl="0" algn="l">
              <a:spcBef>
                <a:spcPts val="0"/>
              </a:spcBef>
              <a:spcAft>
                <a:spcPts val="0"/>
              </a:spcAft>
              <a:buNone/>
            </a:pPr>
            <a:r>
              <a:rPr lang="de-DE"/>
              <a:t>Generation based</a:t>
            </a:r>
            <a:r>
              <a:rPr lang="de-DE"/>
              <a:t> Conversational Models</a:t>
            </a:r>
            <a:endParaRPr/>
          </a:p>
        </p:txBody>
      </p:sp>
      <p:sp>
        <p:nvSpPr>
          <p:cNvPr id="170" name="Google Shape;170;p17"/>
          <p:cNvSpPr txBox="1"/>
          <p:nvPr/>
        </p:nvSpPr>
        <p:spPr>
          <a:xfrm>
            <a:off x="3708825" y="3774350"/>
            <a:ext cx="15270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60"/>
              </a:spcBef>
              <a:spcAft>
                <a:spcPts val="0"/>
              </a:spcAft>
              <a:buNone/>
            </a:pPr>
            <a:r>
              <a:rPr lang="de-DE" sz="1500">
                <a:solidFill>
                  <a:schemeClr val="dk1"/>
                </a:solidFill>
                <a:latin typeface="Nunito"/>
                <a:ea typeface="Nunito"/>
                <a:cs typeface="Nunito"/>
                <a:sym typeface="Nunito"/>
              </a:rPr>
              <a:t>Understanding input (natural language understanding)</a:t>
            </a:r>
            <a:endParaRPr sz="1500">
              <a:solidFill>
                <a:schemeClr val="dk1"/>
              </a:solidFill>
              <a:latin typeface="Nunito"/>
              <a:ea typeface="Nunito"/>
              <a:cs typeface="Nunito"/>
              <a:sym typeface="Nunito"/>
            </a:endParaRPr>
          </a:p>
        </p:txBody>
      </p:sp>
      <p:sp>
        <p:nvSpPr>
          <p:cNvPr id="171" name="Google Shape;171;p17"/>
          <p:cNvSpPr txBox="1"/>
          <p:nvPr>
            <p:ph idx="4294967295" type="body"/>
          </p:nvPr>
        </p:nvSpPr>
        <p:spPr>
          <a:xfrm>
            <a:off x="358775" y="2484825"/>
            <a:ext cx="2227200" cy="2459700"/>
          </a:xfrm>
          <a:prstGeom prst="rect">
            <a:avLst/>
          </a:prstGeom>
          <a:solidFill>
            <a:srgbClr val="F8E7E5"/>
          </a:solidFill>
        </p:spPr>
        <p:txBody>
          <a:bodyPr anchorCtr="0" anchor="t" bIns="45700" lIns="91425" spcFirstLastPara="1" rIns="91425" wrap="square" tIns="45700">
            <a:noAutofit/>
          </a:bodyPr>
          <a:lstStyle/>
          <a:p>
            <a:pPr indent="0" lvl="0" marL="0" rtl="0" algn="l">
              <a:spcBef>
                <a:spcPts val="400"/>
              </a:spcBef>
              <a:spcAft>
                <a:spcPts val="0"/>
              </a:spcAft>
              <a:buNone/>
            </a:pPr>
            <a:r>
              <a:rPr lang="de-DE" sz="1800"/>
              <a:t>4-step recipe </a:t>
            </a:r>
            <a:endParaRPr sz="1800"/>
          </a:p>
          <a:p>
            <a:pPr indent="0" lvl="0" marL="0" rtl="0" algn="l">
              <a:spcBef>
                <a:spcPts val="400"/>
              </a:spcBef>
              <a:spcAft>
                <a:spcPts val="0"/>
              </a:spcAft>
              <a:buNone/>
            </a:pPr>
            <a:r>
              <a:t/>
            </a:r>
            <a:endParaRPr sz="1800"/>
          </a:p>
          <a:p>
            <a:pPr indent="-342900" lvl="0" marL="457200" rtl="0" algn="l">
              <a:spcBef>
                <a:spcPts val="400"/>
              </a:spcBef>
              <a:spcAft>
                <a:spcPts val="0"/>
              </a:spcAft>
              <a:buClr>
                <a:srgbClr val="B7B7B7"/>
              </a:buClr>
              <a:buSzPts val="1800"/>
              <a:buAutoNum type="arabicPeriod"/>
            </a:pPr>
            <a:r>
              <a:rPr lang="de-DE" sz="1800">
                <a:solidFill>
                  <a:srgbClr val="B7B7B7"/>
                </a:solidFill>
              </a:rPr>
              <a:t>Data</a:t>
            </a:r>
            <a:endParaRPr sz="1800">
              <a:solidFill>
                <a:srgbClr val="B7B7B7"/>
              </a:solidFill>
            </a:endParaRPr>
          </a:p>
          <a:p>
            <a:pPr indent="-342900" lvl="0" marL="457200" rtl="0" algn="l">
              <a:spcBef>
                <a:spcPts val="1000"/>
              </a:spcBef>
              <a:spcAft>
                <a:spcPts val="0"/>
              </a:spcAft>
              <a:buSzPts val="1800"/>
              <a:buAutoNum type="arabicPeriod"/>
            </a:pPr>
            <a:r>
              <a:rPr lang="de-DE" sz="1800"/>
              <a:t>Model</a:t>
            </a:r>
            <a:endParaRPr sz="1800"/>
          </a:p>
          <a:p>
            <a:pPr indent="-342900" lvl="0" marL="457200" rtl="0" algn="l">
              <a:spcBef>
                <a:spcPts val="1000"/>
              </a:spcBef>
              <a:spcAft>
                <a:spcPts val="0"/>
              </a:spcAft>
              <a:buClr>
                <a:srgbClr val="B7B7B7"/>
              </a:buClr>
              <a:buSzPts val="1800"/>
              <a:buAutoNum type="arabicPeriod"/>
            </a:pPr>
            <a:r>
              <a:rPr lang="de-DE" sz="1800">
                <a:solidFill>
                  <a:srgbClr val="B7B7B7"/>
                </a:solidFill>
              </a:rPr>
              <a:t>Training</a:t>
            </a:r>
            <a:endParaRPr sz="1800">
              <a:solidFill>
                <a:srgbClr val="B7B7B7"/>
              </a:solidFill>
            </a:endParaRPr>
          </a:p>
          <a:p>
            <a:pPr indent="-342900" lvl="0" marL="457200" rtl="0" algn="l">
              <a:spcBef>
                <a:spcPts val="1000"/>
              </a:spcBef>
              <a:spcAft>
                <a:spcPts val="1000"/>
              </a:spcAft>
              <a:buClr>
                <a:srgbClr val="B7B7B7"/>
              </a:buClr>
              <a:buSzPts val="1800"/>
              <a:buAutoNum type="arabicPeriod"/>
            </a:pPr>
            <a:r>
              <a:rPr lang="de-DE" sz="1800">
                <a:solidFill>
                  <a:srgbClr val="B7B7B7"/>
                </a:solidFill>
              </a:rPr>
              <a:t>Evaluation</a:t>
            </a:r>
            <a:endParaRPr sz="1800">
              <a:solidFill>
                <a:srgbClr val="B7B7B7"/>
              </a:solidFill>
            </a:endParaRPr>
          </a:p>
        </p:txBody>
      </p:sp>
      <p:grpSp>
        <p:nvGrpSpPr>
          <p:cNvPr id="172" name="Google Shape;172;p17"/>
          <p:cNvGrpSpPr/>
          <p:nvPr/>
        </p:nvGrpSpPr>
        <p:grpSpPr>
          <a:xfrm>
            <a:off x="2977013" y="1760125"/>
            <a:ext cx="5516575" cy="595800"/>
            <a:chOff x="2977013" y="1760125"/>
            <a:chExt cx="5516575" cy="595800"/>
          </a:xfrm>
        </p:grpSpPr>
        <p:sp>
          <p:nvSpPr>
            <p:cNvPr id="173" name="Google Shape;173;p17"/>
            <p:cNvSpPr/>
            <p:nvPr/>
          </p:nvSpPr>
          <p:spPr>
            <a:xfrm>
              <a:off x="5016329" y="1760125"/>
              <a:ext cx="1301700" cy="595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NLG model</a:t>
              </a:r>
              <a:endParaRPr>
                <a:latin typeface="Nunito"/>
                <a:ea typeface="Nunito"/>
                <a:cs typeface="Nunito"/>
                <a:sym typeface="Nunito"/>
              </a:endParaRPr>
            </a:p>
          </p:txBody>
        </p:sp>
        <p:cxnSp>
          <p:nvCxnSpPr>
            <p:cNvPr id="174" name="Google Shape;174;p17"/>
            <p:cNvCxnSpPr>
              <a:stCxn id="173" idx="3"/>
              <a:endCxn id="175" idx="1"/>
            </p:cNvCxnSpPr>
            <p:nvPr/>
          </p:nvCxnSpPr>
          <p:spPr>
            <a:xfrm>
              <a:off x="6318029" y="2058025"/>
              <a:ext cx="873900" cy="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17"/>
            <p:cNvSpPr txBox="1"/>
            <p:nvPr/>
          </p:nvSpPr>
          <p:spPr>
            <a:xfrm>
              <a:off x="2977013" y="1857925"/>
              <a:ext cx="108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Nunito"/>
                  <a:ea typeface="Nunito"/>
                  <a:cs typeface="Nunito"/>
                  <a:sym typeface="Nunito"/>
                </a:rPr>
                <a:t>Input x</a:t>
              </a:r>
              <a:endParaRPr>
                <a:latin typeface="Nunito"/>
                <a:ea typeface="Nunito"/>
                <a:cs typeface="Nunito"/>
                <a:sym typeface="Nunito"/>
              </a:endParaRPr>
            </a:p>
          </p:txBody>
        </p:sp>
        <p:cxnSp>
          <p:nvCxnSpPr>
            <p:cNvPr id="177" name="Google Shape;177;p17"/>
            <p:cNvCxnSpPr>
              <a:stCxn id="176" idx="3"/>
              <a:endCxn id="173" idx="1"/>
            </p:cNvCxnSpPr>
            <p:nvPr/>
          </p:nvCxnSpPr>
          <p:spPr>
            <a:xfrm>
              <a:off x="4066913" y="2058025"/>
              <a:ext cx="949500" cy="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17"/>
            <p:cNvSpPr txBox="1"/>
            <p:nvPr/>
          </p:nvSpPr>
          <p:spPr>
            <a:xfrm>
              <a:off x="7191888" y="18579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Nunito"/>
                  <a:ea typeface="Nunito"/>
                  <a:cs typeface="Nunito"/>
                  <a:sym typeface="Nunito"/>
                </a:rPr>
                <a:t>Output y</a:t>
              </a:r>
              <a:endParaRPr>
                <a:latin typeface="Nunito"/>
                <a:ea typeface="Nunito"/>
                <a:cs typeface="Nunito"/>
                <a:sym typeface="Nunito"/>
              </a:endParaRPr>
            </a:p>
          </p:txBody>
        </p:sp>
      </p:grpSp>
      <p:sp>
        <p:nvSpPr>
          <p:cNvPr id="178" name="Google Shape;178;p17"/>
          <p:cNvSpPr txBox="1"/>
          <p:nvPr/>
        </p:nvSpPr>
        <p:spPr>
          <a:xfrm>
            <a:off x="5891600" y="3774350"/>
            <a:ext cx="1870200" cy="128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60"/>
              </a:spcBef>
              <a:spcAft>
                <a:spcPts val="0"/>
              </a:spcAft>
              <a:buNone/>
            </a:pPr>
            <a:r>
              <a:rPr lang="de-DE" sz="1500">
                <a:solidFill>
                  <a:schemeClr val="dk1"/>
                </a:solidFill>
                <a:latin typeface="Nunito"/>
                <a:ea typeface="Nunito"/>
                <a:cs typeface="Nunito"/>
                <a:sym typeface="Nunito"/>
              </a:rPr>
              <a:t>Generating the output based on </a:t>
            </a:r>
            <a:endParaRPr sz="1500">
              <a:solidFill>
                <a:schemeClr val="dk1"/>
              </a:solidFill>
              <a:latin typeface="Nunito"/>
              <a:ea typeface="Nunito"/>
              <a:cs typeface="Nunito"/>
              <a:sym typeface="Nunito"/>
            </a:endParaRPr>
          </a:p>
          <a:p>
            <a:pPr indent="-323850" lvl="0" marL="457200" rtl="0" algn="l">
              <a:lnSpc>
                <a:spcPct val="115000"/>
              </a:lnSpc>
              <a:spcBef>
                <a:spcPts val="56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the input </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Font typeface="Nunito"/>
              <a:buChar char="●"/>
            </a:pPr>
            <a:r>
              <a:rPr lang="de-DE" sz="1500">
                <a:solidFill>
                  <a:schemeClr val="dk1"/>
                </a:solidFill>
                <a:latin typeface="Nunito"/>
                <a:ea typeface="Nunito"/>
                <a:cs typeface="Nunito"/>
                <a:sym typeface="Nunito"/>
              </a:rPr>
              <a:t>target task</a:t>
            </a:r>
            <a:endParaRPr sz="1500">
              <a:solidFill>
                <a:schemeClr val="dk1"/>
              </a:solidFill>
              <a:latin typeface="Nunito"/>
              <a:ea typeface="Nunito"/>
              <a:cs typeface="Nunito"/>
              <a:sym typeface="Nunito"/>
            </a:endParaRPr>
          </a:p>
        </p:txBody>
      </p:sp>
      <p:grpSp>
        <p:nvGrpSpPr>
          <p:cNvPr id="179" name="Google Shape;179;p17"/>
          <p:cNvGrpSpPr/>
          <p:nvPr/>
        </p:nvGrpSpPr>
        <p:grpSpPr>
          <a:xfrm>
            <a:off x="3842654" y="3022450"/>
            <a:ext cx="3552792" cy="595800"/>
            <a:chOff x="2689704" y="1760125"/>
            <a:chExt cx="3552792" cy="595800"/>
          </a:xfrm>
        </p:grpSpPr>
        <p:sp>
          <p:nvSpPr>
            <p:cNvPr id="180" name="Google Shape;180;p17"/>
            <p:cNvSpPr/>
            <p:nvPr/>
          </p:nvSpPr>
          <p:spPr>
            <a:xfrm>
              <a:off x="2689704" y="1760125"/>
              <a:ext cx="1301700" cy="595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Encoder</a:t>
              </a:r>
              <a:endParaRPr>
                <a:latin typeface="Nunito"/>
                <a:ea typeface="Nunito"/>
                <a:cs typeface="Nunito"/>
                <a:sym typeface="Nunito"/>
              </a:endParaRPr>
            </a:p>
          </p:txBody>
        </p:sp>
        <p:sp>
          <p:nvSpPr>
            <p:cNvPr id="181" name="Google Shape;181;p17"/>
            <p:cNvSpPr/>
            <p:nvPr/>
          </p:nvSpPr>
          <p:spPr>
            <a:xfrm>
              <a:off x="4940796" y="1760125"/>
              <a:ext cx="1301700" cy="595800"/>
            </a:xfrm>
            <a:prstGeom prst="roundRect">
              <a:avLst>
                <a:gd fmla="val 16667" name="adj"/>
              </a:avLst>
            </a:prstGeom>
            <a:solidFill>
              <a:srgbClr val="FFDC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Nunito"/>
                  <a:ea typeface="Nunito"/>
                  <a:cs typeface="Nunito"/>
                  <a:sym typeface="Nunito"/>
                </a:rPr>
                <a:t>Decoder</a:t>
              </a:r>
              <a:endParaRPr>
                <a:latin typeface="Nunito"/>
                <a:ea typeface="Nunito"/>
                <a:cs typeface="Nunito"/>
                <a:sym typeface="Nunito"/>
              </a:endParaRPr>
            </a:p>
          </p:txBody>
        </p:sp>
        <p:cxnSp>
          <p:nvCxnSpPr>
            <p:cNvPr id="182" name="Google Shape;182;p17"/>
            <p:cNvCxnSpPr>
              <a:stCxn id="180" idx="3"/>
              <a:endCxn id="181" idx="1"/>
            </p:cNvCxnSpPr>
            <p:nvPr/>
          </p:nvCxnSpPr>
          <p:spPr>
            <a:xfrm>
              <a:off x="3991404" y="2058025"/>
              <a:ext cx="949500" cy="0"/>
            </a:xfrm>
            <a:prstGeom prst="straightConnector1">
              <a:avLst/>
            </a:prstGeom>
            <a:noFill/>
            <a:ln cap="flat" cmpd="sng" w="9525">
              <a:solidFill>
                <a:schemeClr val="dk2"/>
              </a:solidFill>
              <a:prstDash val="solid"/>
              <a:round/>
              <a:headEnd len="med" w="med" type="none"/>
              <a:tailEnd len="med" w="med" type="triangle"/>
            </a:ln>
          </p:spPr>
        </p:cxnSp>
      </p:grpSp>
      <p:sp>
        <p:nvSpPr>
          <p:cNvPr id="183" name="Google Shape;183;p17"/>
          <p:cNvSpPr/>
          <p:nvPr/>
        </p:nvSpPr>
        <p:spPr>
          <a:xfrm rot="-5400000">
            <a:off x="5499800" y="835600"/>
            <a:ext cx="321600" cy="3790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kp_template_TUD_CD">
  <a:themeElements>
    <a:clrScheme name="ukp_template_TUD_C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