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8" r:id="rId3"/>
    <p:sldId id="261" r:id="rId4"/>
    <p:sldId id="262" r:id="rId5"/>
    <p:sldId id="299" r:id="rId6"/>
    <p:sldId id="298" r:id="rId7"/>
    <p:sldId id="300" r:id="rId8"/>
    <p:sldId id="301" r:id="rId9"/>
    <p:sldId id="302" r:id="rId10"/>
    <p:sldId id="303" r:id="rId11"/>
  </p:sldIdLst>
  <p:sldSz cx="9144000" cy="5143500" type="screen16x9"/>
  <p:notesSz cx="6858000" cy="9144000"/>
  <p:embeddedFontLst>
    <p:embeddedFont>
      <p:font typeface="Jost" panose="020B060402020202020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744AA5-EDDB-4562-965B-3EEE9B757167}">
  <a:tblStyle styleId="{41744AA5-EDDB-4562-965B-3EEE9B7571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1f682941b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1f682941b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0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f3b086d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f3b086d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fcb08b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1efcb08b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fcb08b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1efcb08b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27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94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fcb08b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1efcb08b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546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58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fcb08b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1efcb08b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77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43325" y="1454185"/>
            <a:ext cx="6952800" cy="1339500"/>
          </a:xfrm>
          <a:prstGeom prst="rect">
            <a:avLst/>
          </a:prstGeom>
        </p:spPr>
        <p:txBody>
          <a:bodyPr spcFirstLastPara="1" wrap="square" lIns="91425" tIns="0" rIns="91425" bIns="0" anchor="t"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43375" y="3242315"/>
            <a:ext cx="6952800" cy="447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
          <p:cNvSpPr txBox="1">
            <a:spLocks noGrp="1"/>
          </p:cNvSpPr>
          <p:nvPr>
            <p:ph type="title" hasCustomPrompt="1"/>
          </p:nvPr>
        </p:nvSpPr>
        <p:spPr>
          <a:xfrm>
            <a:off x="2598875" y="787425"/>
            <a:ext cx="3946500" cy="1175100"/>
          </a:xfrm>
          <a:prstGeom prst="rect">
            <a:avLst/>
          </a:prstGeom>
          <a:noFill/>
        </p:spPr>
        <p:txBody>
          <a:bodyPr spcFirstLastPara="1" wrap="square" lIns="91425" tIns="0" rIns="91425" bIns="0" anchor="t" anchorCtr="0">
            <a:noAutofit/>
          </a:bodyPr>
          <a:lstStyle>
            <a:lvl1pPr lvl="0" algn="r" rtl="0">
              <a:spcBef>
                <a:spcPts val="0"/>
              </a:spcBef>
              <a:spcAft>
                <a:spcPts val="0"/>
              </a:spcAft>
              <a:buSzPts val="4000"/>
              <a:buNone/>
              <a:defRPr sz="90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73" name="Google Shape;73;p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lvl1pPr lvl="0" algn="r" rtl="0">
              <a:spcBef>
                <a:spcPts val="0"/>
              </a:spcBef>
              <a:spcAft>
                <a:spcPts val="0"/>
              </a:spcAft>
              <a:buSzPts val="4000"/>
              <a:buNone/>
              <a:defRPr sz="4000">
                <a:latin typeface="Jost"/>
                <a:ea typeface="Jost"/>
                <a:cs typeface="Jost"/>
                <a:sym typeface="Jos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4" name="Google Shape;74;p3"/>
          <p:cNvSpPr txBox="1">
            <a:spLocks noGrp="1"/>
          </p:cNvSpPr>
          <p:nvPr>
            <p:ph type="subTitle" idx="1"/>
          </p:nvPr>
        </p:nvSpPr>
        <p:spPr>
          <a:xfrm>
            <a:off x="2598875" y="3643263"/>
            <a:ext cx="3946500" cy="712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0"/>
        <p:cNvGrpSpPr/>
        <p:nvPr/>
      </p:nvGrpSpPr>
      <p:grpSpPr>
        <a:xfrm>
          <a:off x="0" y="0"/>
          <a:ext cx="0" cy="0"/>
          <a:chOff x="0" y="0"/>
          <a:chExt cx="0" cy="0"/>
        </a:xfrm>
      </p:grpSpPr>
      <p:sp>
        <p:nvSpPr>
          <p:cNvPr id="421" name="Google Shape;421;p13"/>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13"/>
          <p:cNvSpPr txBox="1">
            <a:spLocks noGrp="1"/>
          </p:cNvSpPr>
          <p:nvPr>
            <p:ph type="title" idx="2" hasCustomPrompt="1"/>
          </p:nvPr>
        </p:nvSpPr>
        <p:spPr>
          <a:xfrm flipH="1">
            <a:off x="1033550" y="1377577"/>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3" name="Google Shape;423;p13"/>
          <p:cNvSpPr txBox="1">
            <a:spLocks noGrp="1"/>
          </p:cNvSpPr>
          <p:nvPr>
            <p:ph type="subTitle" idx="1"/>
          </p:nvPr>
        </p:nvSpPr>
        <p:spPr>
          <a:xfrm>
            <a:off x="1033550" y="2480675"/>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4" name="Google Shape;424;p13"/>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5" name="Google Shape;425;p13"/>
          <p:cNvSpPr txBox="1">
            <a:spLocks noGrp="1"/>
          </p:cNvSpPr>
          <p:nvPr>
            <p:ph type="title" idx="4" hasCustomPrompt="1"/>
          </p:nvPr>
        </p:nvSpPr>
        <p:spPr>
          <a:xfrm flipH="1">
            <a:off x="1033525" y="3039450"/>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6" name="Google Shape;426;p13"/>
          <p:cNvSpPr txBox="1">
            <a:spLocks noGrp="1"/>
          </p:cNvSpPr>
          <p:nvPr>
            <p:ph type="subTitle" idx="5"/>
          </p:nvPr>
        </p:nvSpPr>
        <p:spPr>
          <a:xfrm>
            <a:off x="1033550" y="4167677"/>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7" name="Google Shape;427;p13"/>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8" name="Google Shape;428;p13"/>
          <p:cNvSpPr txBox="1">
            <a:spLocks noGrp="1"/>
          </p:cNvSpPr>
          <p:nvPr>
            <p:ph type="title" idx="7" hasCustomPrompt="1"/>
          </p:nvPr>
        </p:nvSpPr>
        <p:spPr>
          <a:xfrm flipH="1">
            <a:off x="7169950" y="1377578"/>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9" name="Google Shape;429;p13"/>
          <p:cNvSpPr txBox="1">
            <a:spLocks noGrp="1"/>
          </p:cNvSpPr>
          <p:nvPr>
            <p:ph type="subTitle" idx="8"/>
          </p:nvPr>
        </p:nvSpPr>
        <p:spPr>
          <a:xfrm>
            <a:off x="5474325" y="2480675"/>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0" name="Google Shape;430;p13"/>
          <p:cNvSpPr txBox="1">
            <a:spLocks noGrp="1"/>
          </p:cNvSpPr>
          <p:nvPr>
            <p:ph type="subTitle" idx="9"/>
          </p:nvPr>
        </p:nvSpPr>
        <p:spPr>
          <a:xfrm>
            <a:off x="4917550" y="1945416"/>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31" name="Google Shape;431;p13"/>
          <p:cNvSpPr txBox="1">
            <a:spLocks noGrp="1"/>
          </p:cNvSpPr>
          <p:nvPr>
            <p:ph type="title" idx="13" hasCustomPrompt="1"/>
          </p:nvPr>
        </p:nvSpPr>
        <p:spPr>
          <a:xfrm flipH="1">
            <a:off x="7169950" y="3039450"/>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32" name="Google Shape;432;p13"/>
          <p:cNvSpPr txBox="1">
            <a:spLocks noGrp="1"/>
          </p:cNvSpPr>
          <p:nvPr>
            <p:ph type="subTitle" idx="14"/>
          </p:nvPr>
        </p:nvSpPr>
        <p:spPr>
          <a:xfrm>
            <a:off x="5474325" y="4167677"/>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3" name="Google Shape;433;p13"/>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2507" y="4032775"/>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44653" y="4547149"/>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3"/>
            <p:cNvSpPr/>
            <p:nvPr/>
          </p:nvSpPr>
          <p:spPr>
            <a:xfrm>
              <a:off x="-621306" y="4385709"/>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920" y="4363854"/>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48577" y="4011249"/>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38934" y="3989307"/>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372053" y="4223325"/>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4361" y="4868277"/>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226779" y="4995523"/>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74081" y="4841338"/>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185887" y="5498214"/>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38925" y="4786012"/>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89259" y="4875599"/>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677815" y="5502489"/>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69899" y="4645526"/>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289933" y="3989306"/>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615706" y="4527246"/>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682255" y="4585290"/>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71"/>
        <p:cNvGrpSpPr/>
        <p:nvPr/>
      </p:nvGrpSpPr>
      <p:grpSpPr>
        <a:xfrm>
          <a:off x="0" y="0"/>
          <a:ext cx="0" cy="0"/>
          <a:chOff x="0" y="0"/>
          <a:chExt cx="0" cy="0"/>
        </a:xfrm>
      </p:grpSpPr>
      <p:sp>
        <p:nvSpPr>
          <p:cNvPr id="472" name="Google Shape;472;p14"/>
          <p:cNvSpPr txBox="1">
            <a:spLocks noGrp="1"/>
          </p:cNvSpPr>
          <p:nvPr>
            <p:ph type="title"/>
          </p:nvPr>
        </p:nvSpPr>
        <p:spPr>
          <a:xfrm>
            <a:off x="1940550" y="3438075"/>
            <a:ext cx="5262900" cy="363000"/>
          </a:xfrm>
          <a:prstGeom prst="rect">
            <a:avLst/>
          </a:prstGeom>
          <a:noFill/>
        </p:spPr>
        <p:txBody>
          <a:bodyPr spcFirstLastPara="1" wrap="square" lIns="91425" tIns="0" rIns="91425" bIns="0" anchor="t" anchorCtr="0">
            <a:noAutofit/>
          </a:bodyPr>
          <a:lstStyle>
            <a:lvl1pPr lvl="0" rtl="0">
              <a:spcBef>
                <a:spcPts val="0"/>
              </a:spcBef>
              <a:spcAft>
                <a:spcPts val="0"/>
              </a:spcAft>
              <a:buClr>
                <a:schemeClr val="dk2"/>
              </a:buClr>
              <a:buSzPts val="4200"/>
              <a:buNone/>
              <a:defRPr sz="2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73" name="Google Shape;473;p14"/>
          <p:cNvSpPr txBox="1">
            <a:spLocks noGrp="1"/>
          </p:cNvSpPr>
          <p:nvPr>
            <p:ph type="subTitle" idx="1"/>
          </p:nvPr>
        </p:nvSpPr>
        <p:spPr>
          <a:xfrm>
            <a:off x="1940550" y="1342425"/>
            <a:ext cx="5262900" cy="1592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100"/>
              <a:buNone/>
              <a:defRPr sz="2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4" name="Google Shape;474;p14"/>
          <p:cNvGrpSpPr/>
          <p:nvPr/>
        </p:nvGrpSpPr>
        <p:grpSpPr>
          <a:xfrm>
            <a:off x="8103363" y="1111063"/>
            <a:ext cx="1040638" cy="901375"/>
            <a:chOff x="8457538" y="810363"/>
            <a:chExt cx="1040638" cy="901375"/>
          </a:xfrm>
        </p:grpSpPr>
        <p:grpSp>
          <p:nvGrpSpPr>
            <p:cNvPr id="475" name="Google Shape;475;p14"/>
            <p:cNvGrpSpPr/>
            <p:nvPr/>
          </p:nvGrpSpPr>
          <p:grpSpPr>
            <a:xfrm>
              <a:off x="8781450" y="810363"/>
              <a:ext cx="716725" cy="901375"/>
              <a:chOff x="-3888525" y="-2483300"/>
              <a:chExt cx="716725" cy="901375"/>
            </a:xfrm>
          </p:grpSpPr>
          <p:sp>
            <p:nvSpPr>
              <p:cNvPr id="476" name="Google Shape;476;p1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4"/>
            <p:cNvGrpSpPr/>
            <p:nvPr/>
          </p:nvGrpSpPr>
          <p:grpSpPr>
            <a:xfrm>
              <a:off x="8457538" y="1331488"/>
              <a:ext cx="323925" cy="323650"/>
              <a:chOff x="1608625" y="299800"/>
              <a:chExt cx="323925" cy="323650"/>
            </a:xfrm>
          </p:grpSpPr>
          <p:sp>
            <p:nvSpPr>
              <p:cNvPr id="479" name="Google Shape;479;p1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482;p14"/>
          <p:cNvGrpSpPr/>
          <p:nvPr/>
        </p:nvGrpSpPr>
        <p:grpSpPr>
          <a:xfrm>
            <a:off x="214269" y="2098393"/>
            <a:ext cx="1019565" cy="1290805"/>
            <a:chOff x="-4017975" y="-49702"/>
            <a:chExt cx="1162825" cy="1472177"/>
          </a:xfrm>
        </p:grpSpPr>
        <p:sp>
          <p:nvSpPr>
            <p:cNvPr id="483" name="Google Shape;483;p1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0" rIns="91425" bIns="0" anchor="t" anchorCtr="0">
            <a:noAutofit/>
          </a:bodyPr>
          <a:lstStyle>
            <a:lvl1pPr lvl="0">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8"/>
          <p:cNvSpPr txBox="1">
            <a:spLocks noGrp="1"/>
          </p:cNvSpPr>
          <p:nvPr>
            <p:ph type="ctrTitle"/>
          </p:nvPr>
        </p:nvSpPr>
        <p:spPr>
          <a:xfrm flipH="1">
            <a:off x="1221897" y="1608838"/>
            <a:ext cx="6952800" cy="13395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3600" b="0" dirty="0">
                <a:latin typeface="Montserrat Medium"/>
                <a:ea typeface="Montserrat Medium"/>
                <a:cs typeface="Montserrat Medium"/>
                <a:sym typeface="Montserrat Medium"/>
              </a:rPr>
              <a:t>BÁO CÁO MÔN PHÁT TRIỂN PHẦN MỀM JAVA</a:t>
            </a:r>
            <a:endParaRPr sz="3600" dirty="0"/>
          </a:p>
        </p:txBody>
      </p:sp>
      <p:sp>
        <p:nvSpPr>
          <p:cNvPr id="924" name="Google Shape;924;p28"/>
          <p:cNvSpPr txBox="1">
            <a:spLocks noGrp="1"/>
          </p:cNvSpPr>
          <p:nvPr>
            <p:ph type="subTitle" idx="1"/>
          </p:nvPr>
        </p:nvSpPr>
        <p:spPr>
          <a:xfrm flipH="1">
            <a:off x="1095600" y="2806858"/>
            <a:ext cx="6952800" cy="1030933"/>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b="1" dirty="0"/>
              <a:t>Đề tài: </a:t>
            </a:r>
            <a:r>
              <a:rPr lang="en" dirty="0"/>
              <a:t>Website quản lý bán Laptop</a:t>
            </a:r>
          </a:p>
          <a:p>
            <a:pPr marL="0" lvl="0" indent="0" algn="ctr" rtl="0">
              <a:spcBef>
                <a:spcPts val="0"/>
              </a:spcBef>
              <a:spcAft>
                <a:spcPts val="0"/>
              </a:spcAft>
              <a:buNone/>
            </a:pPr>
            <a:r>
              <a:rPr lang="vi-VN" sz="2000" b="1" dirty="0">
                <a:effectLst/>
                <a:latin typeface="Montserrat" panose="00000500000000000000" pitchFamily="2" charset="0"/>
                <a:ea typeface="Times New Roman" panose="02020603050405020304" pitchFamily="18" charset="0"/>
              </a:rPr>
              <a:t>Giảng</a:t>
            </a:r>
            <a:r>
              <a:rPr lang="vi-VN" sz="2000" b="1" spc="-25" dirty="0">
                <a:effectLst/>
                <a:latin typeface="Montserrat" panose="00000500000000000000" pitchFamily="2" charset="0"/>
                <a:ea typeface="Times New Roman" panose="02020603050405020304" pitchFamily="18" charset="0"/>
              </a:rPr>
              <a:t> </a:t>
            </a:r>
            <a:r>
              <a:rPr lang="vi-VN" sz="2000" b="1" dirty="0">
                <a:effectLst/>
                <a:latin typeface="Montserrat" panose="00000500000000000000" pitchFamily="2" charset="0"/>
                <a:ea typeface="Times New Roman" panose="02020603050405020304" pitchFamily="18" charset="0"/>
              </a:rPr>
              <a:t>viên</a:t>
            </a:r>
            <a:r>
              <a:rPr lang="vi-VN" sz="2000" b="1" spc="-5" dirty="0">
                <a:effectLst/>
                <a:latin typeface="Montserrat" panose="00000500000000000000" pitchFamily="2" charset="0"/>
                <a:ea typeface="Times New Roman" panose="02020603050405020304" pitchFamily="18" charset="0"/>
              </a:rPr>
              <a:t> </a:t>
            </a:r>
            <a:r>
              <a:rPr lang="vi-VN" sz="2000" b="1" dirty="0">
                <a:effectLst/>
                <a:latin typeface="Montserrat" panose="00000500000000000000" pitchFamily="2" charset="0"/>
                <a:ea typeface="Times New Roman" panose="02020603050405020304" pitchFamily="18" charset="0"/>
              </a:rPr>
              <a:t>hướng</a:t>
            </a:r>
            <a:r>
              <a:rPr lang="vi-VN" sz="2000" b="1" spc="-20" dirty="0">
                <a:effectLst/>
                <a:latin typeface="Montserrat" panose="00000500000000000000" pitchFamily="2" charset="0"/>
                <a:ea typeface="Times New Roman" panose="02020603050405020304" pitchFamily="18" charset="0"/>
              </a:rPr>
              <a:t> </a:t>
            </a:r>
            <a:r>
              <a:rPr lang="vi-VN" sz="2000" b="1" dirty="0">
                <a:effectLst/>
                <a:latin typeface="Montserrat" panose="00000500000000000000" pitchFamily="2" charset="0"/>
                <a:ea typeface="Times New Roman" panose="02020603050405020304" pitchFamily="18" charset="0"/>
              </a:rPr>
              <a:t>dẫn: </a:t>
            </a:r>
            <a:r>
              <a:rPr lang="vi-VN" sz="2000" dirty="0">
                <a:effectLst/>
                <a:latin typeface="Montserrat" panose="00000500000000000000" pitchFamily="2" charset="0"/>
                <a:ea typeface="Times New Roman" panose="02020603050405020304" pitchFamily="18" charset="0"/>
              </a:rPr>
              <a:t>Tô Thanh Hải</a:t>
            </a:r>
            <a:endParaRPr lang="en-US" sz="2000" dirty="0">
              <a:effectLst/>
              <a:latin typeface="Montserrat" panose="00000500000000000000" pitchFamily="2" charset="0"/>
              <a:ea typeface="Times New Roman" panose="02020603050405020304" pitchFamily="18" charset="0"/>
            </a:endParaRPr>
          </a:p>
          <a:p>
            <a:pPr marL="0" lvl="0" indent="0" algn="ctr" rtl="0">
              <a:spcBef>
                <a:spcPts val="0"/>
              </a:spcBef>
              <a:spcAft>
                <a:spcPts val="0"/>
              </a:spcAft>
              <a:buNone/>
            </a:pPr>
            <a:r>
              <a:rPr lang="en-US" b="1" dirty="0">
                <a:latin typeface="Montserrat" panose="00000500000000000000" pitchFamily="2" charset="0"/>
              </a:rPr>
              <a:t>Sinh </a:t>
            </a:r>
            <a:r>
              <a:rPr lang="en-US" b="1" dirty="0" err="1">
                <a:latin typeface="Montserrat" panose="00000500000000000000" pitchFamily="2" charset="0"/>
              </a:rPr>
              <a:t>viên</a:t>
            </a:r>
            <a:r>
              <a:rPr lang="en-US" b="1" dirty="0">
                <a:latin typeface="Montserrat" panose="00000500000000000000" pitchFamily="2" charset="0"/>
              </a:rPr>
              <a:t> </a:t>
            </a:r>
            <a:r>
              <a:rPr lang="en-US" b="1" dirty="0" err="1">
                <a:latin typeface="Montserrat" panose="00000500000000000000" pitchFamily="2" charset="0"/>
              </a:rPr>
              <a:t>thực</a:t>
            </a:r>
            <a:r>
              <a:rPr lang="en-US" b="1" dirty="0">
                <a:latin typeface="Montserrat" panose="00000500000000000000" pitchFamily="2" charset="0"/>
              </a:rPr>
              <a:t> </a:t>
            </a:r>
            <a:r>
              <a:rPr lang="en-US" b="1" dirty="0" err="1">
                <a:latin typeface="Montserrat" panose="00000500000000000000" pitchFamily="2" charset="0"/>
              </a:rPr>
              <a:t>hiện</a:t>
            </a:r>
            <a:r>
              <a:rPr lang="en-US" b="1" dirty="0">
                <a:latin typeface="Montserrat" panose="00000500000000000000" pitchFamily="2" charset="0"/>
              </a:rPr>
              <a:t>: </a:t>
            </a:r>
            <a:r>
              <a:rPr lang="en-US" dirty="0" err="1">
                <a:latin typeface="Montserrat" panose="00000500000000000000" pitchFamily="2" charset="0"/>
              </a:rPr>
              <a:t>Nguyễn</a:t>
            </a:r>
            <a:r>
              <a:rPr lang="en-US" dirty="0">
                <a:latin typeface="Montserrat" panose="00000500000000000000" pitchFamily="2" charset="0"/>
              </a:rPr>
              <a:t> </a:t>
            </a:r>
            <a:r>
              <a:rPr lang="en-US" dirty="0" err="1">
                <a:latin typeface="Montserrat" panose="00000500000000000000" pitchFamily="2" charset="0"/>
              </a:rPr>
              <a:t>Hải</a:t>
            </a:r>
            <a:r>
              <a:rPr lang="en-US" dirty="0">
                <a:latin typeface="Montserrat" panose="00000500000000000000" pitchFamily="2" charset="0"/>
              </a:rPr>
              <a:t> </a:t>
            </a:r>
            <a:r>
              <a:rPr lang="en-US" dirty="0" err="1">
                <a:latin typeface="Montserrat" panose="00000500000000000000" pitchFamily="2" charset="0"/>
              </a:rPr>
              <a:t>Đăng</a:t>
            </a:r>
            <a:endParaRPr dirty="0">
              <a:latin typeface="Montserrat" panose="00000500000000000000" pitchFamily="2" charset="0"/>
            </a:endParaRPr>
          </a:p>
        </p:txBody>
      </p:sp>
      <p:sp>
        <p:nvSpPr>
          <p:cNvPr id="925" name="Google Shape;925;p28"/>
          <p:cNvSpPr/>
          <p:nvPr/>
        </p:nvSpPr>
        <p:spPr>
          <a:xfrm flipH="1">
            <a:off x="-186582" y="5584563"/>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28"/>
          <p:cNvGrpSpPr/>
          <p:nvPr/>
        </p:nvGrpSpPr>
        <p:grpSpPr>
          <a:xfrm flipH="1">
            <a:off x="5870297" y="3482200"/>
            <a:ext cx="1929500" cy="2210100"/>
            <a:chOff x="295725" y="-3462825"/>
            <a:chExt cx="1929500" cy="2210100"/>
          </a:xfrm>
        </p:grpSpPr>
        <p:sp>
          <p:nvSpPr>
            <p:cNvPr id="92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8"/>
          <p:cNvGrpSpPr/>
          <p:nvPr/>
        </p:nvGrpSpPr>
        <p:grpSpPr>
          <a:xfrm>
            <a:off x="948060" y="3973813"/>
            <a:ext cx="1040638" cy="901375"/>
            <a:chOff x="948060" y="3972813"/>
            <a:chExt cx="1040638" cy="901375"/>
          </a:xfrm>
        </p:grpSpPr>
        <p:grpSp>
          <p:nvGrpSpPr>
            <p:cNvPr id="953" name="Google Shape;953;p28"/>
            <p:cNvGrpSpPr/>
            <p:nvPr/>
          </p:nvGrpSpPr>
          <p:grpSpPr>
            <a:xfrm flipH="1">
              <a:off x="948060" y="3972813"/>
              <a:ext cx="716725" cy="901375"/>
              <a:chOff x="-3888525" y="-2483300"/>
              <a:chExt cx="716725" cy="901375"/>
            </a:xfrm>
          </p:grpSpPr>
          <p:sp>
            <p:nvSpPr>
              <p:cNvPr id="95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8"/>
            <p:cNvGrpSpPr/>
            <p:nvPr/>
          </p:nvGrpSpPr>
          <p:grpSpPr>
            <a:xfrm flipH="1">
              <a:off x="1664772" y="4493938"/>
              <a:ext cx="323925" cy="323650"/>
              <a:chOff x="1608625" y="299800"/>
              <a:chExt cx="323925" cy="323650"/>
            </a:xfrm>
          </p:grpSpPr>
          <p:sp>
            <p:nvSpPr>
              <p:cNvPr id="95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Google Shape;924;p28">
            <a:extLst>
              <a:ext uri="{FF2B5EF4-FFF2-40B4-BE49-F238E27FC236}">
                <a16:creationId xmlns:a16="http://schemas.microsoft.com/office/drawing/2014/main" id="{5CBBA8B5-4220-3EAA-07BD-A3CC47CB58B0}"/>
              </a:ext>
            </a:extLst>
          </p:cNvPr>
          <p:cNvSpPr txBox="1">
            <a:spLocks/>
          </p:cNvSpPr>
          <p:nvPr/>
        </p:nvSpPr>
        <p:spPr>
          <a:xfrm flipH="1">
            <a:off x="952914" y="577625"/>
            <a:ext cx="6952800" cy="7304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800"/>
              <a:buFont typeface="Montserrat"/>
              <a:buNone/>
              <a:defRPr sz="2000" b="0" i="0" u="none" strike="noStrike" cap="none">
                <a:solidFill>
                  <a:schemeClr val="lt1"/>
                </a:solidFill>
                <a:latin typeface="Montserrat"/>
                <a:ea typeface="Montserrat"/>
                <a:cs typeface="Montserrat"/>
                <a:sym typeface="Montserrat"/>
              </a:defRPr>
            </a:lvl1pPr>
            <a:lvl2pPr marL="914400" marR="0" lvl="1"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L="1371600" marR="0" lvl="2"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L="1828800" marR="0" lvl="3"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L="2286000" marR="0" lvl="4"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L="2743200" marR="0" lvl="5"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L="3200400" marR="0" lvl="6"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L="3657600" marR="0" lvl="7"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L="4114800" marR="0" lvl="8" indent="-330200" algn="ctr"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indent="0" algn="ctr"/>
            <a:r>
              <a:rPr lang="en-US" dirty="0" err="1"/>
              <a:t>Trường</a:t>
            </a:r>
            <a:r>
              <a:rPr lang="en-US" dirty="0"/>
              <a:t> </a:t>
            </a:r>
            <a:r>
              <a:rPr lang="en-US" dirty="0" err="1"/>
              <a:t>Đại</a:t>
            </a:r>
            <a:r>
              <a:rPr lang="en-US" dirty="0"/>
              <a:t> </a:t>
            </a:r>
            <a:r>
              <a:rPr lang="en-US" dirty="0" err="1"/>
              <a:t>học</a:t>
            </a:r>
            <a:r>
              <a:rPr lang="en-US" dirty="0"/>
              <a:t> </a:t>
            </a:r>
            <a:r>
              <a:rPr lang="en-US" dirty="0" err="1"/>
              <a:t>Đồng</a:t>
            </a:r>
            <a:r>
              <a:rPr lang="en-US" dirty="0"/>
              <a:t> </a:t>
            </a:r>
            <a:r>
              <a:rPr lang="en-US" dirty="0" err="1"/>
              <a:t>Tháp</a:t>
            </a:r>
            <a:endParaRPr lang="en-US" dirty="0"/>
          </a:p>
          <a:p>
            <a:pPr marL="0" indent="0" algn="ctr"/>
            <a:r>
              <a:rPr lang="en-US" dirty="0"/>
              <a:t>Khoa </a:t>
            </a:r>
            <a:r>
              <a:rPr lang="en-US" dirty="0" err="1"/>
              <a:t>Công</a:t>
            </a:r>
            <a:r>
              <a:rPr lang="en-US" dirty="0"/>
              <a:t> </a:t>
            </a:r>
            <a:r>
              <a:rPr lang="en-US" dirty="0" err="1"/>
              <a:t>Nghệ</a:t>
            </a:r>
            <a:r>
              <a:rPr lang="en-US" dirty="0"/>
              <a:t> </a:t>
            </a:r>
            <a:r>
              <a:rPr lang="en-US" dirty="0" err="1"/>
              <a:t>và</a:t>
            </a:r>
            <a:r>
              <a:rPr lang="en-US" dirty="0"/>
              <a:t> </a:t>
            </a:r>
            <a:r>
              <a:rPr lang="en-US" dirty="0" err="1"/>
              <a:t>Kỹ</a:t>
            </a:r>
            <a:r>
              <a:rPr lang="en-US" dirty="0"/>
              <a:t> </a:t>
            </a:r>
            <a:r>
              <a:rPr lang="en-US" dirty="0" err="1"/>
              <a:t>Thuật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8875" y="787425"/>
            <a:ext cx="3946500" cy="1175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04</a:t>
            </a:r>
            <a:endParaRPr dirty="0"/>
          </a:p>
        </p:txBody>
      </p:sp>
      <p:sp>
        <p:nvSpPr>
          <p:cNvPr id="1113" name="Google Shape;1113;p3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b="0" dirty="0">
                <a:latin typeface="Montserrat Medium"/>
                <a:ea typeface="Montserrat Medium"/>
                <a:cs typeface="Montserrat Medium"/>
                <a:sym typeface="Montserrat Medium"/>
              </a:rPr>
              <a:t>Demo</a:t>
            </a:r>
            <a:endParaRPr dirty="0">
              <a:latin typeface="Montserrat"/>
              <a:ea typeface="Montserrat"/>
              <a:cs typeface="Montserrat"/>
              <a:sym typeface="Montserrat"/>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1552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0"/>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Nội dung</a:t>
            </a:r>
            <a:endParaRPr dirty="0"/>
          </a:p>
        </p:txBody>
      </p:sp>
      <p:sp>
        <p:nvSpPr>
          <p:cNvPr id="985" name="Google Shape;985;p30"/>
          <p:cNvSpPr txBox="1">
            <a:spLocks noGrp="1"/>
          </p:cNvSpPr>
          <p:nvPr>
            <p:ph type="title" idx="2"/>
          </p:nvPr>
        </p:nvSpPr>
        <p:spPr>
          <a:xfrm flipH="1">
            <a:off x="1033550" y="1377577"/>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01</a:t>
            </a:r>
            <a:endParaRPr/>
          </a:p>
        </p:txBody>
      </p:sp>
      <p:sp>
        <p:nvSpPr>
          <p:cNvPr id="987" name="Google Shape;987;p30"/>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Giới thiệu</a:t>
            </a:r>
            <a:endParaRPr dirty="0"/>
          </a:p>
        </p:txBody>
      </p:sp>
      <p:sp>
        <p:nvSpPr>
          <p:cNvPr id="988" name="Google Shape;988;p30"/>
          <p:cNvSpPr txBox="1">
            <a:spLocks noGrp="1"/>
          </p:cNvSpPr>
          <p:nvPr>
            <p:ph type="title" idx="4"/>
          </p:nvPr>
        </p:nvSpPr>
        <p:spPr>
          <a:xfrm flipH="1">
            <a:off x="1033525" y="3039450"/>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02</a:t>
            </a:r>
            <a:endParaRPr/>
          </a:p>
        </p:txBody>
      </p:sp>
      <p:sp>
        <p:nvSpPr>
          <p:cNvPr id="990" name="Google Shape;990;p30"/>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err="1"/>
              <a:t>Công</a:t>
            </a:r>
            <a:r>
              <a:rPr lang="en-US" dirty="0"/>
              <a:t> </a:t>
            </a:r>
            <a:r>
              <a:rPr lang="en-US" dirty="0" err="1"/>
              <a:t>nghệ</a:t>
            </a:r>
            <a:r>
              <a:rPr lang="en-US" dirty="0"/>
              <a:t> </a:t>
            </a:r>
            <a:r>
              <a:rPr lang="en-US" dirty="0" err="1"/>
              <a:t>và</a:t>
            </a:r>
            <a:r>
              <a:rPr lang="en-US" dirty="0"/>
              <a:t> </a:t>
            </a:r>
            <a:r>
              <a:rPr lang="en-US" dirty="0" err="1"/>
              <a:t>công</a:t>
            </a:r>
            <a:r>
              <a:rPr lang="en-US" dirty="0"/>
              <a:t> </a:t>
            </a:r>
            <a:r>
              <a:rPr lang="en-US" dirty="0" err="1"/>
              <a:t>cụ</a:t>
            </a:r>
            <a:endParaRPr dirty="0"/>
          </a:p>
        </p:txBody>
      </p:sp>
      <p:grpSp>
        <p:nvGrpSpPr>
          <p:cNvPr id="991" name="Google Shape;991;p30"/>
          <p:cNvGrpSpPr/>
          <p:nvPr/>
        </p:nvGrpSpPr>
        <p:grpSpPr>
          <a:xfrm rot="10800000">
            <a:off x="7379194" y="-538557"/>
            <a:ext cx="1803578" cy="1592367"/>
            <a:chOff x="-4912150" y="-393637"/>
            <a:chExt cx="2057000" cy="1816112"/>
          </a:xfrm>
        </p:grpSpPr>
        <p:sp>
          <p:nvSpPr>
            <p:cNvPr id="992" name="Google Shape;992;p30"/>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0"/>
          <p:cNvSpPr txBox="1">
            <a:spLocks noGrp="1"/>
          </p:cNvSpPr>
          <p:nvPr>
            <p:ph type="title" idx="7"/>
          </p:nvPr>
        </p:nvSpPr>
        <p:spPr>
          <a:xfrm flipH="1">
            <a:off x="7169950" y="1377578"/>
            <a:ext cx="940500" cy="5727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03</a:t>
            </a:r>
            <a:endParaRPr/>
          </a:p>
        </p:txBody>
      </p:sp>
      <p:sp>
        <p:nvSpPr>
          <p:cNvPr id="1013" name="Google Shape;1013;p30"/>
          <p:cNvSpPr txBox="1">
            <a:spLocks noGrp="1"/>
          </p:cNvSpPr>
          <p:nvPr>
            <p:ph type="subTitle" idx="9"/>
          </p:nvPr>
        </p:nvSpPr>
        <p:spPr>
          <a:xfrm>
            <a:off x="4917550" y="1945416"/>
            <a:ext cx="3192900" cy="3384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Kết luận</a:t>
            </a:r>
            <a:endParaRPr dirty="0"/>
          </a:p>
        </p:txBody>
      </p:sp>
      <p:sp>
        <p:nvSpPr>
          <p:cNvPr id="1014" name="Google Shape;1014;p30"/>
          <p:cNvSpPr txBox="1">
            <a:spLocks noGrp="1"/>
          </p:cNvSpPr>
          <p:nvPr>
            <p:ph type="title" idx="13"/>
          </p:nvPr>
        </p:nvSpPr>
        <p:spPr>
          <a:xfrm flipH="1">
            <a:off x="7169950" y="3039450"/>
            <a:ext cx="940500" cy="5727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04</a:t>
            </a:r>
            <a:endParaRPr/>
          </a:p>
        </p:txBody>
      </p:sp>
      <p:sp>
        <p:nvSpPr>
          <p:cNvPr id="1016" name="Google Shape;1016;p30"/>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Demo</a:t>
            </a:r>
            <a:endParaRPr dirty="0"/>
          </a:p>
        </p:txBody>
      </p:sp>
      <p:grpSp>
        <p:nvGrpSpPr>
          <p:cNvPr id="1017" name="Google Shape;1017;p30"/>
          <p:cNvGrpSpPr/>
          <p:nvPr/>
        </p:nvGrpSpPr>
        <p:grpSpPr>
          <a:xfrm>
            <a:off x="2868450" y="1050283"/>
            <a:ext cx="3407100" cy="192184"/>
            <a:chOff x="1512197" y="1069304"/>
            <a:chExt cx="3407100" cy="192184"/>
          </a:xfrm>
        </p:grpSpPr>
        <p:grpSp>
          <p:nvGrpSpPr>
            <p:cNvPr id="1018" name="Google Shape;1018;p30"/>
            <p:cNvGrpSpPr/>
            <p:nvPr/>
          </p:nvGrpSpPr>
          <p:grpSpPr>
            <a:xfrm>
              <a:off x="1512197" y="1069304"/>
              <a:ext cx="3350100" cy="192184"/>
              <a:chOff x="2944697" y="1069304"/>
              <a:chExt cx="3350100" cy="192184"/>
            </a:xfrm>
          </p:grpSpPr>
          <p:sp>
            <p:nvSpPr>
              <p:cNvPr id="1019" name="Google Shape;1019;p30"/>
              <p:cNvSpPr/>
              <p:nvPr/>
            </p:nvSpPr>
            <p:spPr>
              <a:xfrm rot="-2700000" flipH="1">
                <a:off x="45080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0" name="Google Shape;1020;p30"/>
              <p:cNvCxnSpPr>
                <a:stCxn id="1021" idx="6"/>
                <a:endCxn id="1022"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022" name="Google Shape;1022;p30"/>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0"/>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1148150" y="2282921"/>
            <a:ext cx="6847800" cy="192185"/>
            <a:chOff x="1148150" y="2347308"/>
            <a:chExt cx="6847800" cy="192185"/>
          </a:xfrm>
        </p:grpSpPr>
        <p:cxnSp>
          <p:nvCxnSpPr>
            <p:cNvPr id="1024" name="Google Shape;1024;p30"/>
            <p:cNvCxnSpPr>
              <a:stCxn id="1025" idx="2"/>
              <a:endCxn id="1026"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25" name="Google Shape;1025;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rot="-2700000" flipH="1">
              <a:off x="4062342"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0"/>
          <p:cNvGrpSpPr/>
          <p:nvPr/>
        </p:nvGrpSpPr>
        <p:grpSpPr>
          <a:xfrm>
            <a:off x="1148150" y="3957025"/>
            <a:ext cx="6847800" cy="192185"/>
            <a:chOff x="1148150" y="2347308"/>
            <a:chExt cx="6847800" cy="192185"/>
          </a:xfrm>
        </p:grpSpPr>
        <p:cxnSp>
          <p:nvCxnSpPr>
            <p:cNvPr id="1029" name="Google Shape;1029;p30"/>
            <p:cNvCxnSpPr>
              <a:stCxn id="1030" idx="2"/>
              <a:endCxn id="1031"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30" name="Google Shape;1030;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rot="-8100000">
              <a:off x="5353817"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8875" y="787425"/>
            <a:ext cx="3946500" cy="1175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01</a:t>
            </a:r>
            <a:endParaRPr/>
          </a:p>
        </p:txBody>
      </p:sp>
      <p:sp>
        <p:nvSpPr>
          <p:cNvPr id="1113" name="Google Shape;1113;p3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b="0" dirty="0">
                <a:latin typeface="Montserrat Medium"/>
                <a:ea typeface="Montserrat Medium"/>
                <a:cs typeface="Montserrat Medium"/>
                <a:sym typeface="Montserrat Medium"/>
              </a:rPr>
              <a:t>Giới Thiệu</a:t>
            </a:r>
            <a:endParaRPr dirty="0">
              <a:latin typeface="Montserrat"/>
              <a:ea typeface="Montserrat"/>
              <a:cs typeface="Montserrat"/>
              <a:sym typeface="Montserrat"/>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7" name="Google Shape;1157;p34"/>
          <p:cNvSpPr txBox="1">
            <a:spLocks noGrp="1"/>
          </p:cNvSpPr>
          <p:nvPr>
            <p:ph type="subTitle" idx="1"/>
          </p:nvPr>
        </p:nvSpPr>
        <p:spPr>
          <a:xfrm>
            <a:off x="1341528" y="1408403"/>
            <a:ext cx="6643469" cy="225411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vi-VN" sz="2000" dirty="0"/>
              <a:t>Trong bối cảnh công nghệ ngày càng phát triển, nhu cầu sử dụng laptop để phục vụ cho công việc, học tập và giải trí ngày càng tăng. Đề tài "Quản lý bán laptop" nhằm xây dựng một hệ thống quản lý thông minh, giúp các cửa hàng hoặc doanh nghiệp dễ dàng theo dõi, quản lý và tối ưu hóa quy trình bán hàng laptop.</a:t>
            </a:r>
            <a:endParaRPr sz="2000" dirty="0"/>
          </a:p>
        </p:txBody>
      </p:sp>
      <p:grpSp>
        <p:nvGrpSpPr>
          <p:cNvPr id="1158" name="Google Shape;1158;p34"/>
          <p:cNvGrpSpPr/>
          <p:nvPr/>
        </p:nvGrpSpPr>
        <p:grpSpPr>
          <a:xfrm>
            <a:off x="2442757" y="4024535"/>
            <a:ext cx="3612325" cy="192185"/>
            <a:chOff x="4788672" y="2177404"/>
            <a:chExt cx="3612325" cy="192185"/>
          </a:xfrm>
        </p:grpSpPr>
        <p:sp>
          <p:nvSpPr>
            <p:cNvPr id="1159" name="Google Shape;1159;p34"/>
            <p:cNvSpPr/>
            <p:nvPr/>
          </p:nvSpPr>
          <p:spPr>
            <a:xfrm rot="-2700000" flipH="1">
              <a:off x="77081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0" name="Google Shape;1160;p34"/>
            <p:cNvCxnSpPr>
              <a:stCxn id="1161" idx="6"/>
              <a:endCxn id="1162" idx="2"/>
            </p:cNvCxnSpPr>
            <p:nvPr/>
          </p:nvCxnSpPr>
          <p:spPr>
            <a:xfrm rot="10800000">
              <a:off x="4845697" y="2272517"/>
              <a:ext cx="3498300" cy="0"/>
            </a:xfrm>
            <a:prstGeom prst="straightConnector1">
              <a:avLst/>
            </a:prstGeom>
            <a:noFill/>
            <a:ln w="9525" cap="flat" cmpd="sng">
              <a:solidFill>
                <a:schemeClr val="lt1"/>
              </a:solidFill>
              <a:prstDash val="solid"/>
              <a:round/>
              <a:headEnd type="none" w="med" len="med"/>
              <a:tailEnd type="none" w="med" len="med"/>
            </a:ln>
          </p:spPr>
        </p:cxnSp>
        <p:sp>
          <p:nvSpPr>
            <p:cNvPr id="1162" name="Google Shape;1162;p34"/>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flipH="1">
              <a:off x="8343997"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4"/>
          <p:cNvGrpSpPr/>
          <p:nvPr/>
        </p:nvGrpSpPr>
        <p:grpSpPr>
          <a:xfrm rot="10800000">
            <a:off x="2460069" y="-714219"/>
            <a:ext cx="1803578" cy="1592367"/>
            <a:chOff x="-4912150" y="-393637"/>
            <a:chExt cx="2057000" cy="1816112"/>
          </a:xfrm>
        </p:grpSpPr>
        <p:sp>
          <p:nvSpPr>
            <p:cNvPr id="1164" name="Google Shape;1164;p3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6286297" y="3482200"/>
            <a:ext cx="1929500" cy="2210100"/>
            <a:chOff x="295725" y="-3462825"/>
            <a:chExt cx="1929500" cy="2210100"/>
          </a:xfrm>
        </p:grpSpPr>
        <p:sp>
          <p:nvSpPr>
            <p:cNvPr id="1184" name="Google Shape;1184;p34"/>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grpSp>
        <p:nvGrpSpPr>
          <p:cNvPr id="1163" name="Google Shape;1163;p34"/>
          <p:cNvGrpSpPr/>
          <p:nvPr/>
        </p:nvGrpSpPr>
        <p:grpSpPr>
          <a:xfrm rot="10800000">
            <a:off x="2460069" y="-714219"/>
            <a:ext cx="1803578" cy="1592367"/>
            <a:chOff x="-4912150" y="-393637"/>
            <a:chExt cx="2057000" cy="1816112"/>
          </a:xfrm>
        </p:grpSpPr>
        <p:sp>
          <p:nvSpPr>
            <p:cNvPr id="1164" name="Google Shape;1164;p3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6286297" y="3482200"/>
            <a:ext cx="1929500" cy="2210100"/>
            <a:chOff x="295725" y="-3462825"/>
            <a:chExt cx="1929500" cy="2210100"/>
          </a:xfrm>
        </p:grpSpPr>
        <p:sp>
          <p:nvSpPr>
            <p:cNvPr id="1184" name="Google Shape;1184;p34"/>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4D2F474-DB9F-976E-A614-DA6B744D0526}"/>
              </a:ext>
            </a:extLst>
          </p:cNvPr>
          <p:cNvPicPr>
            <a:picLocks noChangeAspect="1"/>
          </p:cNvPicPr>
          <p:nvPr/>
        </p:nvPicPr>
        <p:blipFill>
          <a:blip r:embed="rId3"/>
          <a:stretch>
            <a:fillRect/>
          </a:stretch>
        </p:blipFill>
        <p:spPr>
          <a:xfrm>
            <a:off x="630038" y="173601"/>
            <a:ext cx="7883923" cy="4819156"/>
          </a:xfrm>
          <a:prstGeom prst="rect">
            <a:avLst/>
          </a:prstGeom>
        </p:spPr>
      </p:pic>
    </p:spTree>
    <p:extLst>
      <p:ext uri="{BB962C8B-B14F-4D97-AF65-F5344CB8AC3E}">
        <p14:creationId xmlns:p14="http://schemas.microsoft.com/office/powerpoint/2010/main" val="173170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8875" y="787425"/>
            <a:ext cx="3946500" cy="1175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02</a:t>
            </a:r>
            <a:endParaRPr dirty="0"/>
          </a:p>
        </p:txBody>
      </p:sp>
      <p:sp>
        <p:nvSpPr>
          <p:cNvPr id="1113" name="Google Shape;1113;p3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b="0" dirty="0">
                <a:latin typeface="Montserrat Medium"/>
                <a:ea typeface="Montserrat Medium"/>
                <a:cs typeface="Montserrat Medium"/>
                <a:sym typeface="Montserrat Medium"/>
              </a:rPr>
              <a:t>Công nghệ và công cụ</a:t>
            </a:r>
            <a:endParaRPr dirty="0">
              <a:latin typeface="Montserrat"/>
              <a:ea typeface="Montserrat"/>
              <a:cs typeface="Montserrat"/>
              <a:sym typeface="Montserrat"/>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691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grpSp>
        <p:nvGrpSpPr>
          <p:cNvPr id="1163" name="Google Shape;1163;p34"/>
          <p:cNvGrpSpPr/>
          <p:nvPr/>
        </p:nvGrpSpPr>
        <p:grpSpPr>
          <a:xfrm rot="10800000">
            <a:off x="2460069" y="-714219"/>
            <a:ext cx="1803578" cy="1592367"/>
            <a:chOff x="-4912150" y="-393637"/>
            <a:chExt cx="2057000" cy="1816112"/>
          </a:xfrm>
        </p:grpSpPr>
        <p:sp>
          <p:nvSpPr>
            <p:cNvPr id="1164" name="Google Shape;1164;p3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6286297" y="3482200"/>
            <a:ext cx="1929500" cy="2210100"/>
            <a:chOff x="295725" y="-3462825"/>
            <a:chExt cx="1929500" cy="2210100"/>
          </a:xfrm>
        </p:grpSpPr>
        <p:sp>
          <p:nvSpPr>
            <p:cNvPr id="1184" name="Google Shape;1184;p34"/>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0AC7F91-5BF4-F93F-FD60-9C8491B68544}"/>
              </a:ext>
            </a:extLst>
          </p:cNvPr>
          <p:cNvSpPr>
            <a:spLocks noGrp="1"/>
          </p:cNvSpPr>
          <p:nvPr>
            <p:ph type="subTitle" idx="1"/>
          </p:nvPr>
        </p:nvSpPr>
        <p:spPr>
          <a:xfrm>
            <a:off x="1670042" y="892811"/>
            <a:ext cx="5353385" cy="2459110"/>
          </a:xfrm>
        </p:spPr>
        <p:txBody>
          <a:bodyPr/>
          <a:lstStyle/>
          <a:p>
            <a:r>
              <a:rPr lang="en-US" sz="2800" b="1" dirty="0"/>
              <a:t>Backend</a:t>
            </a:r>
            <a:r>
              <a:rPr lang="en-US" sz="2000" b="1" dirty="0"/>
              <a:t>: </a:t>
            </a:r>
          </a:p>
          <a:p>
            <a:r>
              <a:rPr lang="en-US" sz="2000" dirty="0"/>
              <a:t>Spring boot, PostgreSQL</a:t>
            </a:r>
          </a:p>
          <a:p>
            <a:endParaRPr lang="en-US" sz="2000" b="1" dirty="0"/>
          </a:p>
          <a:p>
            <a:endParaRPr lang="en-US" sz="2800" b="1" dirty="0"/>
          </a:p>
          <a:p>
            <a:r>
              <a:rPr lang="en-US" sz="2800" b="1" dirty="0"/>
              <a:t>Frontend: </a:t>
            </a:r>
          </a:p>
          <a:p>
            <a:r>
              <a:rPr lang="en-US" sz="2000" dirty="0" err="1"/>
              <a:t>Thymeleaf</a:t>
            </a:r>
            <a:r>
              <a:rPr lang="en-US" sz="2000" dirty="0"/>
              <a:t> (template engine </a:t>
            </a:r>
            <a:r>
              <a:rPr lang="en-US" sz="2000" dirty="0" err="1"/>
              <a:t>của</a:t>
            </a:r>
            <a:r>
              <a:rPr lang="en-US" sz="2000" dirty="0"/>
              <a:t> Java)</a:t>
            </a:r>
          </a:p>
          <a:p>
            <a:endParaRPr lang="en-US" sz="2000" dirty="0"/>
          </a:p>
          <a:p>
            <a:endParaRPr lang="en-US" sz="2000" dirty="0"/>
          </a:p>
          <a:p>
            <a:r>
              <a:rPr lang="en-US" sz="2000" b="1" dirty="0"/>
              <a:t>IDE:</a:t>
            </a:r>
          </a:p>
          <a:p>
            <a:r>
              <a:rPr lang="en-US" sz="2000" dirty="0"/>
              <a:t>Visual Studio Code</a:t>
            </a:r>
          </a:p>
        </p:txBody>
      </p:sp>
      <p:pic>
        <p:nvPicPr>
          <p:cNvPr id="2" name="Picture 1">
            <a:extLst>
              <a:ext uri="{FF2B5EF4-FFF2-40B4-BE49-F238E27FC236}">
                <a16:creationId xmlns:a16="http://schemas.microsoft.com/office/drawing/2014/main" id="{6341F10F-6D02-BB06-D489-D4A07A5FDF09}"/>
              </a:ext>
            </a:extLst>
          </p:cNvPr>
          <p:cNvPicPr>
            <a:picLocks noChangeAspect="1"/>
          </p:cNvPicPr>
          <p:nvPr/>
        </p:nvPicPr>
        <p:blipFill>
          <a:blip r:embed="rId3"/>
          <a:stretch>
            <a:fillRect/>
          </a:stretch>
        </p:blipFill>
        <p:spPr>
          <a:xfrm>
            <a:off x="6933547" y="2492804"/>
            <a:ext cx="847464" cy="847464"/>
          </a:xfrm>
          <a:prstGeom prst="rect">
            <a:avLst/>
          </a:prstGeom>
        </p:spPr>
      </p:pic>
      <p:pic>
        <p:nvPicPr>
          <p:cNvPr id="4" name="Picture 3">
            <a:extLst>
              <a:ext uri="{FF2B5EF4-FFF2-40B4-BE49-F238E27FC236}">
                <a16:creationId xmlns:a16="http://schemas.microsoft.com/office/drawing/2014/main" id="{12C20E72-24A3-335E-A76F-B791E538C824}"/>
              </a:ext>
            </a:extLst>
          </p:cNvPr>
          <p:cNvPicPr>
            <a:picLocks noChangeAspect="1"/>
          </p:cNvPicPr>
          <p:nvPr/>
        </p:nvPicPr>
        <p:blipFill>
          <a:blip r:embed="rId4"/>
          <a:stretch>
            <a:fillRect/>
          </a:stretch>
        </p:blipFill>
        <p:spPr>
          <a:xfrm>
            <a:off x="5176413" y="1104394"/>
            <a:ext cx="785600" cy="785600"/>
          </a:xfrm>
          <a:prstGeom prst="rect">
            <a:avLst/>
          </a:prstGeom>
        </p:spPr>
      </p:pic>
      <p:pic>
        <p:nvPicPr>
          <p:cNvPr id="5" name="Picture 4">
            <a:extLst>
              <a:ext uri="{FF2B5EF4-FFF2-40B4-BE49-F238E27FC236}">
                <a16:creationId xmlns:a16="http://schemas.microsoft.com/office/drawing/2014/main" id="{827BB0F1-3F5B-3E60-9339-5EDD0260B80B}"/>
              </a:ext>
            </a:extLst>
          </p:cNvPr>
          <p:cNvPicPr>
            <a:picLocks noChangeAspect="1"/>
          </p:cNvPicPr>
          <p:nvPr/>
        </p:nvPicPr>
        <p:blipFill>
          <a:blip r:embed="rId5"/>
          <a:stretch>
            <a:fillRect/>
          </a:stretch>
        </p:blipFill>
        <p:spPr>
          <a:xfrm>
            <a:off x="6313372" y="1132893"/>
            <a:ext cx="785600" cy="810483"/>
          </a:xfrm>
          <a:prstGeom prst="rect">
            <a:avLst/>
          </a:prstGeom>
        </p:spPr>
      </p:pic>
      <p:pic>
        <p:nvPicPr>
          <p:cNvPr id="6" name="Picture 5">
            <a:extLst>
              <a:ext uri="{FF2B5EF4-FFF2-40B4-BE49-F238E27FC236}">
                <a16:creationId xmlns:a16="http://schemas.microsoft.com/office/drawing/2014/main" id="{9F0C8956-7642-6D43-C3F6-30DC2E0FEAD5}"/>
              </a:ext>
            </a:extLst>
          </p:cNvPr>
          <p:cNvPicPr>
            <a:picLocks noChangeAspect="1"/>
          </p:cNvPicPr>
          <p:nvPr/>
        </p:nvPicPr>
        <p:blipFill>
          <a:blip r:embed="rId6"/>
          <a:stretch>
            <a:fillRect/>
          </a:stretch>
        </p:blipFill>
        <p:spPr>
          <a:xfrm>
            <a:off x="4552636" y="3671842"/>
            <a:ext cx="918302" cy="918302"/>
          </a:xfrm>
          <a:prstGeom prst="rect">
            <a:avLst/>
          </a:prstGeom>
        </p:spPr>
      </p:pic>
    </p:spTree>
    <p:extLst>
      <p:ext uri="{BB962C8B-B14F-4D97-AF65-F5344CB8AC3E}">
        <p14:creationId xmlns:p14="http://schemas.microsoft.com/office/powerpoint/2010/main" val="34377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8875" y="787425"/>
            <a:ext cx="3946500" cy="1175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03</a:t>
            </a:r>
            <a:endParaRPr dirty="0"/>
          </a:p>
        </p:txBody>
      </p:sp>
      <p:sp>
        <p:nvSpPr>
          <p:cNvPr id="1113" name="Google Shape;1113;p3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b="0" dirty="0">
                <a:latin typeface="Montserrat Medium"/>
                <a:ea typeface="Montserrat Medium"/>
                <a:cs typeface="Montserrat Medium"/>
                <a:sym typeface="Montserrat Medium"/>
              </a:rPr>
              <a:t>Kết luận</a:t>
            </a:r>
            <a:endParaRPr dirty="0">
              <a:latin typeface="Montserrat"/>
              <a:ea typeface="Montserrat"/>
              <a:cs typeface="Montserrat"/>
              <a:sym typeface="Montserrat"/>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48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grpSp>
        <p:nvGrpSpPr>
          <p:cNvPr id="1163" name="Google Shape;1163;p34"/>
          <p:cNvGrpSpPr/>
          <p:nvPr/>
        </p:nvGrpSpPr>
        <p:grpSpPr>
          <a:xfrm rot="10800000">
            <a:off x="2460069" y="-714219"/>
            <a:ext cx="1803578" cy="1592367"/>
            <a:chOff x="-4912150" y="-393637"/>
            <a:chExt cx="2057000" cy="1816112"/>
          </a:xfrm>
        </p:grpSpPr>
        <p:sp>
          <p:nvSpPr>
            <p:cNvPr id="1164" name="Google Shape;1164;p3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6286297" y="3482200"/>
            <a:ext cx="1929500" cy="2210100"/>
            <a:chOff x="295725" y="-3462825"/>
            <a:chExt cx="1929500" cy="2210100"/>
          </a:xfrm>
        </p:grpSpPr>
        <p:sp>
          <p:nvSpPr>
            <p:cNvPr id="1184" name="Google Shape;1184;p34"/>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429AC4DC-CC4D-67D9-00DC-36F478D3B771}"/>
              </a:ext>
            </a:extLst>
          </p:cNvPr>
          <p:cNvSpPr>
            <a:spLocks noGrp="1"/>
          </p:cNvSpPr>
          <p:nvPr>
            <p:ph type="subTitle" idx="1"/>
          </p:nvPr>
        </p:nvSpPr>
        <p:spPr>
          <a:xfrm>
            <a:off x="1375038" y="1342424"/>
            <a:ext cx="5828412" cy="2798726"/>
          </a:xfrm>
        </p:spPr>
        <p:txBody>
          <a:bodyPr/>
          <a:lstStyle/>
          <a:p>
            <a:r>
              <a:rPr lang="en-US" sz="2000" dirty="0" err="1"/>
              <a:t>Hạn</a:t>
            </a:r>
            <a:r>
              <a:rPr lang="en-US" sz="2000" dirty="0"/>
              <a:t> </a:t>
            </a:r>
            <a:r>
              <a:rPr lang="en-US" sz="2000" dirty="0" err="1"/>
              <a:t>chế</a:t>
            </a:r>
            <a:r>
              <a:rPr lang="en-US" sz="2000" dirty="0"/>
              <a:t>: Giao </a:t>
            </a:r>
            <a:r>
              <a:rPr lang="en-US" sz="2000" dirty="0" err="1"/>
              <a:t>diện</a:t>
            </a:r>
            <a:r>
              <a:rPr lang="en-US" sz="2000" dirty="0"/>
              <a:t> </a:t>
            </a:r>
            <a:r>
              <a:rPr lang="en-US" sz="2000" dirty="0" err="1"/>
              <a:t>chưa</a:t>
            </a:r>
            <a:r>
              <a:rPr lang="en-US" sz="2000" dirty="0"/>
              <a:t> </a:t>
            </a:r>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dùng</a:t>
            </a:r>
            <a:r>
              <a:rPr lang="en-US" sz="2000" dirty="0"/>
              <a:t>, </a:t>
            </a:r>
            <a:r>
              <a:rPr lang="en-US" sz="2000" dirty="0" err="1"/>
              <a:t>chưa</a:t>
            </a:r>
            <a:r>
              <a:rPr lang="en-US" sz="2000" dirty="0"/>
              <a:t> </a:t>
            </a:r>
            <a:r>
              <a:rPr lang="en-US" sz="2000" dirty="0" err="1"/>
              <a:t>tích</a:t>
            </a:r>
            <a:r>
              <a:rPr lang="en-US" sz="2000" dirty="0"/>
              <a:t> </a:t>
            </a:r>
            <a:r>
              <a:rPr lang="en-US" sz="2000" dirty="0" err="1"/>
              <a:t>hợp</a:t>
            </a:r>
            <a:r>
              <a:rPr lang="en-US" sz="2000" dirty="0"/>
              <a:t> </a:t>
            </a:r>
            <a:r>
              <a:rPr lang="en-US" sz="2000" dirty="0" err="1"/>
              <a:t>được</a:t>
            </a:r>
            <a:r>
              <a:rPr lang="en-US" sz="2000" dirty="0"/>
              <a:t> </a:t>
            </a:r>
            <a:r>
              <a:rPr lang="en-US" sz="2000" dirty="0" err="1"/>
              <a:t>các</a:t>
            </a:r>
            <a:r>
              <a:rPr lang="en-US" sz="2000" dirty="0"/>
              <a:t> framework frontend </a:t>
            </a:r>
            <a:r>
              <a:rPr lang="en-US" sz="2000" dirty="0" err="1"/>
              <a:t>như</a:t>
            </a:r>
            <a:r>
              <a:rPr lang="en-US" sz="2000" dirty="0"/>
              <a:t>: Angular, </a:t>
            </a:r>
            <a:r>
              <a:rPr lang="en-US" sz="2000" dirty="0" err="1"/>
              <a:t>Reactjs</a:t>
            </a:r>
            <a:r>
              <a:rPr lang="en-US" sz="2000" dirty="0"/>
              <a:t>, </a:t>
            </a:r>
            <a:r>
              <a:rPr lang="en-US" sz="2000" dirty="0" err="1"/>
              <a:t>còn</a:t>
            </a:r>
            <a:r>
              <a:rPr lang="en-US" sz="2000" dirty="0"/>
              <a:t> </a:t>
            </a:r>
            <a:r>
              <a:rPr lang="en-US" sz="2000" dirty="0" err="1"/>
              <a:t>một</a:t>
            </a:r>
            <a:r>
              <a:rPr lang="en-US" sz="2000" dirty="0"/>
              <a:t> </a:t>
            </a:r>
            <a:r>
              <a:rPr lang="en-US" sz="2000" dirty="0" err="1"/>
              <a:t>số</a:t>
            </a:r>
            <a:r>
              <a:rPr lang="en-US" sz="2000" dirty="0"/>
              <a:t> </a:t>
            </a:r>
            <a:r>
              <a:rPr lang="en-US" sz="2000" dirty="0" err="1"/>
              <a:t>lỗi</a:t>
            </a:r>
            <a:endParaRPr lang="en-US" sz="2000" dirty="0"/>
          </a:p>
          <a:p>
            <a:endParaRPr lang="en-US" sz="2000" dirty="0"/>
          </a:p>
          <a:p>
            <a:r>
              <a:rPr lang="en-US" sz="2000" dirty="0" err="1"/>
              <a:t>Hướng</a:t>
            </a:r>
            <a:r>
              <a:rPr lang="en-US" sz="2000" dirty="0"/>
              <a:t> </a:t>
            </a:r>
            <a:r>
              <a:rPr lang="en-US" sz="2000" dirty="0" err="1"/>
              <a:t>phát</a:t>
            </a:r>
            <a:r>
              <a:rPr lang="en-US" sz="2000" dirty="0"/>
              <a:t> </a:t>
            </a:r>
            <a:r>
              <a:rPr lang="en-US" sz="2000" dirty="0" err="1"/>
              <a:t>triển</a:t>
            </a:r>
            <a:r>
              <a:rPr lang="en-US" sz="2000" dirty="0"/>
              <a:t>: </a:t>
            </a:r>
            <a:r>
              <a:rPr lang="en-US" sz="2000" dirty="0" err="1"/>
              <a:t>thêm</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xuất</a:t>
            </a:r>
            <a:r>
              <a:rPr lang="en-US" sz="2000" dirty="0"/>
              <a:t> file pdf </a:t>
            </a:r>
            <a:r>
              <a:rPr lang="en-US" sz="2000" dirty="0" err="1"/>
              <a:t>thông</a:t>
            </a:r>
            <a:r>
              <a:rPr lang="en-US" sz="2000" dirty="0"/>
              <a:t> tin </a:t>
            </a:r>
            <a:r>
              <a:rPr lang="en-US" sz="2000" dirty="0" err="1"/>
              <a:t>đơn</a:t>
            </a:r>
            <a:r>
              <a:rPr lang="en-US" sz="2000" dirty="0"/>
              <a:t> </a:t>
            </a:r>
            <a:r>
              <a:rPr lang="en-US" sz="2000" dirty="0" err="1"/>
              <a:t>hàng</a:t>
            </a:r>
            <a:r>
              <a:rPr lang="en-US" sz="2000" dirty="0"/>
              <a:t>, chat </a:t>
            </a:r>
            <a:r>
              <a:rPr lang="en-US" sz="2000" dirty="0" err="1"/>
              <a:t>tư</a:t>
            </a:r>
            <a:r>
              <a:rPr lang="en-US" sz="2000" dirty="0"/>
              <a:t> </a:t>
            </a:r>
            <a:r>
              <a:rPr lang="en-US" sz="2000" dirty="0" err="1"/>
              <a:t>vấn</a:t>
            </a:r>
            <a:r>
              <a:rPr lang="en-US" sz="2000" dirty="0"/>
              <a:t> </a:t>
            </a:r>
            <a:r>
              <a:rPr lang="en-US" sz="2000" dirty="0" err="1"/>
              <a:t>khách</a:t>
            </a:r>
            <a:r>
              <a:rPr lang="en-US" sz="2000" dirty="0"/>
              <a:t> hang, </a:t>
            </a:r>
            <a:r>
              <a:rPr lang="en-US" sz="2000" dirty="0" err="1"/>
              <a:t>cải</a:t>
            </a:r>
            <a:r>
              <a:rPr lang="en-US" sz="2000" dirty="0"/>
              <a:t> </a:t>
            </a:r>
            <a:r>
              <a:rPr lang="en-US" sz="2000" dirty="0" err="1"/>
              <a:t>thiện</a:t>
            </a:r>
            <a:r>
              <a:rPr lang="en-US" sz="2000" dirty="0"/>
              <a:t> </a:t>
            </a:r>
            <a:r>
              <a:rPr lang="en-US" sz="2000" dirty="0" err="1"/>
              <a:t>giao</a:t>
            </a:r>
            <a:r>
              <a:rPr lang="en-US" sz="2000" dirty="0"/>
              <a:t> </a:t>
            </a:r>
            <a:r>
              <a:rPr lang="en-US" sz="2000" dirty="0" err="1"/>
              <a:t>diện</a:t>
            </a:r>
            <a:r>
              <a:rPr lang="en-US" sz="2000" dirty="0"/>
              <a:t> </a:t>
            </a:r>
            <a:r>
              <a:rPr lang="en-US" sz="2000" dirty="0" err="1"/>
              <a:t>đẹp</a:t>
            </a:r>
            <a:r>
              <a:rPr lang="en-US" sz="2000" dirty="0"/>
              <a:t> </a:t>
            </a:r>
            <a:r>
              <a:rPr lang="en-US" sz="2000" dirty="0" err="1"/>
              <a:t>hơn</a:t>
            </a:r>
            <a:endParaRPr lang="en-US" sz="2000" dirty="0"/>
          </a:p>
          <a:p>
            <a:r>
              <a:rPr lang="en-US" dirty="0"/>
              <a:t> </a:t>
            </a:r>
          </a:p>
        </p:txBody>
      </p:sp>
    </p:spTree>
    <p:extLst>
      <p:ext uri="{BB962C8B-B14F-4D97-AF65-F5344CB8AC3E}">
        <p14:creationId xmlns:p14="http://schemas.microsoft.com/office/powerpoint/2010/main" val="3338510814"/>
      </p:ext>
    </p:extLst>
  </p:cSld>
  <p:clrMapOvr>
    <a:masterClrMapping/>
  </p:clrMapOvr>
</p:sld>
</file>

<file path=ppt/theme/theme1.xml><?xml version="1.0" encoding="utf-8"?>
<a:theme xmlns:a="http://schemas.openxmlformats.org/drawingml/2006/main"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225</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Montserrat</vt:lpstr>
      <vt:lpstr>Jost</vt:lpstr>
      <vt:lpstr>Montserrat Medium</vt:lpstr>
      <vt:lpstr>Arial</vt:lpstr>
      <vt:lpstr>IT Department Meeting by Slidesgo</vt:lpstr>
      <vt:lpstr>BÁO CÁO MÔN PHÁT TRIỂN PHẦN MỀM JAVA</vt:lpstr>
      <vt:lpstr>Nội dung</vt:lpstr>
      <vt:lpstr>01</vt:lpstr>
      <vt:lpstr>PowerPoint Presentation</vt:lpstr>
      <vt:lpstr>PowerPoint Presentation</vt:lpstr>
      <vt:lpstr>02</vt:lpstr>
      <vt:lpstr>PowerPoint Presentation</vt:lpstr>
      <vt:lpstr>03</vt:lpstr>
      <vt:lpstr>PowerPoint Presentation</vt:lpstr>
      <vt:lpstr>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Dang</cp:lastModifiedBy>
  <cp:revision>3</cp:revision>
  <dcterms:modified xsi:type="dcterms:W3CDTF">2024-10-20T07:28:38Z</dcterms:modified>
</cp:coreProperties>
</file>