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lum/>
            </a:blip>
            <a:srcRect/>
            <a:stretch>
              <a:fillRect/>
            </a:stretch>
          </a:blipFill>
          <a:effectLst/>
        </p:spPr>
      </p:sp>
      <p:pic>
        <p:nvPicPr>
          <p:cNvPr id="1026" name="Picture 2" descr="「bottleneck」的圖片搜尋結果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标题 3"/>
          <p:cNvSpPr>
            <a:spLocks noGrp="1"/>
          </p:cNvSpPr>
          <p:nvPr>
            <p:ph type="title"/>
          </p:nvPr>
        </p:nvSpPr>
        <p:spPr>
          <a:xfrm>
            <a:off x="1055619" y="1673824"/>
            <a:ext cx="10080761" cy="251183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Gloucester MT Extra Condensed" panose="02030808020601010101" pitchFamily="18" charset="0"/>
              </a:rPr>
              <a:t>Thus, for this simple two-link network, </a:t>
            </a:r>
            <a:br>
              <a:rPr lang="en-US" altLang="zh-CN" dirty="0">
                <a:latin typeface="Gloucester MT Extra Condensed" panose="02030808020601010101" pitchFamily="18" charset="0"/>
              </a:rPr>
            </a:br>
            <a:r>
              <a:rPr lang="en-US" altLang="zh-CN" dirty="0">
                <a:latin typeface="Gloucester MT Extra Condensed" panose="02030808020601010101" pitchFamily="18" charset="0"/>
              </a:rPr>
              <a:t>the throughput is min{</a:t>
            </a:r>
            <a:r>
              <a:rPr lang="en-US" altLang="zh-CN" i="1" dirty="0">
                <a:latin typeface="Gloucester MT Extra Condensed" panose="02030808020601010101" pitchFamily="18" charset="0"/>
              </a:rPr>
              <a:t>Rc</a:t>
            </a:r>
            <a:r>
              <a:rPr lang="en-US" altLang="zh-CN" dirty="0">
                <a:latin typeface="Gloucester MT Extra Condensed" panose="02030808020601010101" pitchFamily="18" charset="0"/>
              </a:rPr>
              <a:t>, </a:t>
            </a:r>
            <a:r>
              <a:rPr lang="en-US" altLang="zh-CN" i="1" dirty="0">
                <a:latin typeface="Gloucester MT Extra Condensed" panose="02030808020601010101" pitchFamily="18" charset="0"/>
              </a:rPr>
              <a:t>Rs</a:t>
            </a:r>
            <a:r>
              <a:rPr lang="en-US" altLang="zh-CN" dirty="0">
                <a:latin typeface="Gloucester MT Extra Condensed" panose="02030808020601010101" pitchFamily="18" charset="0"/>
              </a:rPr>
              <a:t>}, that is,</a:t>
            </a:r>
            <a:br>
              <a:rPr lang="en-US" altLang="zh-CN" dirty="0">
                <a:latin typeface="Gloucester MT Extra Condensed" panose="02030808020601010101" pitchFamily="18" charset="0"/>
              </a:rPr>
            </a:br>
            <a:r>
              <a:rPr lang="en-US" altLang="zh-CN" dirty="0">
                <a:latin typeface="Gloucester MT Extra Condensed" panose="02030808020601010101" pitchFamily="18" charset="0"/>
              </a:rPr>
              <a:t> it is the transmission rate of the </a:t>
            </a:r>
            <a:r>
              <a:rPr lang="en-US" altLang="zh-CN" b="1" dirty="0">
                <a:latin typeface="Gloucester MT Extra Condensed" panose="02030808020601010101" pitchFamily="18" charset="0"/>
              </a:rPr>
              <a:t>bottleneck link</a:t>
            </a:r>
            <a:r>
              <a:rPr lang="en-US" altLang="zh-CN" dirty="0">
                <a:latin typeface="Gloucester MT Extra Condensed" panose="02030808020601010101" pitchFamily="18" charset="0"/>
              </a:rPr>
              <a:t>.</a:t>
            </a:r>
            <a:endParaRPr lang="zh-CN" altLang="en-US" dirty="0">
              <a:latin typeface="Gloucester MT Extra Condensed" panose="02030808020601010101" pitchFamily="18" charset="0"/>
            </a:endParaRPr>
          </a:p>
        </p:txBody>
      </p:sp>
      <p:sp>
        <p:nvSpPr>
          <p:cNvPr id="18" name="文本占位符 4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/>
          <a:lstStyle/>
          <a:p>
            <a:pPr algn="ctr"/>
            <a:r>
              <a:rPr lang="en-US" altLang="zh-CN" sz="2800" dirty="0">
                <a:latin typeface="Algerian" panose="04020705040A02060702" pitchFamily="82" charset="0"/>
              </a:rPr>
              <a:t>Simile</a:t>
            </a:r>
          </a:p>
          <a:p>
            <a:pPr algn="r"/>
            <a:r>
              <a:rPr lang="en-US" altLang="zh-CN" dirty="0"/>
              <a:t>By Computer Networking A Top-Down Approach Sixth Edition Page 71.</a:t>
            </a:r>
          </a:p>
        </p:txBody>
      </p:sp>
    </p:spTree>
    <p:extLst>
      <p:ext uri="{BB962C8B-B14F-4D97-AF65-F5344CB8AC3E}">
        <p14:creationId xmlns:p14="http://schemas.microsoft.com/office/powerpoint/2010/main" val="2011141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lum/>
            </a:blip>
            <a:srcRect/>
            <a:stretch>
              <a:fillRect/>
            </a:stretch>
          </a:blipFill>
          <a:effectLst/>
        </p:spPr>
      </p:sp>
      <p:pic>
        <p:nvPicPr>
          <p:cNvPr id="1026" name="Picture 2" descr="「bottleneck」的圖片搜尋結果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标题 3"/>
          <p:cNvSpPr>
            <a:spLocks noGrp="1"/>
          </p:cNvSpPr>
          <p:nvPr>
            <p:ph type="title"/>
          </p:nvPr>
        </p:nvSpPr>
        <p:spPr>
          <a:xfrm>
            <a:off x="1055619" y="1673824"/>
            <a:ext cx="10080761" cy="251183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Gloucester MT Extra Condensed" panose="02030808020601010101" pitchFamily="18" charset="0"/>
              </a:rPr>
              <a:t>Using our house/door analogy for a process/socket, we will sometimes refer to the client’s initial contact as “knocking on the welcoming door.”</a:t>
            </a:r>
            <a:endParaRPr lang="zh-CN" altLang="en-US" dirty="0">
              <a:latin typeface="Gloucester MT Extra Condensed" panose="02030808020601010101" pitchFamily="18" charset="0"/>
            </a:endParaRPr>
          </a:p>
        </p:txBody>
      </p:sp>
      <p:sp>
        <p:nvSpPr>
          <p:cNvPr id="18" name="文本占位符 4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/>
          <a:lstStyle/>
          <a:p>
            <a:pPr algn="ctr"/>
            <a:r>
              <a:rPr lang="en-US" altLang="zh-CN" sz="2800" dirty="0">
                <a:latin typeface="Algerian" panose="04020705040A02060702" pitchFamily="82" charset="0"/>
              </a:rPr>
              <a:t>Personification</a:t>
            </a:r>
          </a:p>
          <a:p>
            <a:pPr algn="r"/>
            <a:r>
              <a:rPr lang="en-US" altLang="zh-CN" dirty="0"/>
              <a:t>By Computer Networking A Top-Down Approach Sixth Edition Page 163.</a:t>
            </a:r>
          </a:p>
        </p:txBody>
      </p:sp>
    </p:spTree>
    <p:extLst>
      <p:ext uri="{BB962C8B-B14F-4D97-AF65-F5344CB8AC3E}">
        <p14:creationId xmlns:p14="http://schemas.microsoft.com/office/powerpoint/2010/main" val="352586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56413" y="1321127"/>
            <a:ext cx="10080761" cy="2511835"/>
          </a:xfrm>
        </p:spPr>
        <p:txBody>
          <a:bodyPr>
            <a:normAutofit fontScale="90000"/>
          </a:bodyPr>
          <a:lstStyle/>
          <a:p>
            <a:br>
              <a:rPr lang="en-US" altLang="zh-CN" dirty="0">
                <a:latin typeface="Gloucester MT Extra Condensed" panose="02030808020601010101" pitchFamily="18" charset="0"/>
              </a:rPr>
            </a:br>
            <a:br>
              <a:rPr lang="en-US" altLang="zh-CN" dirty="0">
                <a:latin typeface="Gloucester MT Extra Condensed" panose="02030808020601010101" pitchFamily="18" charset="0"/>
              </a:rPr>
            </a:br>
            <a:br>
              <a:rPr lang="en-US" altLang="zh-CN" dirty="0">
                <a:latin typeface="Gloucester MT Extra Condensed" panose="02030808020601010101" pitchFamily="18" charset="0"/>
              </a:rPr>
            </a:br>
            <a:br>
              <a:rPr lang="en-US" altLang="zh-CN" dirty="0">
                <a:latin typeface="Gloucester MT Extra Condensed" panose="02030808020601010101" pitchFamily="18" charset="0"/>
              </a:rPr>
            </a:br>
            <a:br>
              <a:rPr lang="en-US" altLang="zh-CN" dirty="0">
                <a:latin typeface="Gloucester MT Extra Condensed" panose="02030808020601010101" pitchFamily="18" charset="0"/>
              </a:rPr>
            </a:br>
            <a:br>
              <a:rPr lang="en-US" altLang="zh-CN" dirty="0">
                <a:latin typeface="Gloucester MT Extra Condensed" panose="02030808020601010101" pitchFamily="18" charset="0"/>
              </a:rPr>
            </a:br>
            <a:br>
              <a:rPr lang="en-US" altLang="zh-CN" dirty="0">
                <a:latin typeface="Gloucester MT Extra Condensed" panose="02030808020601010101" pitchFamily="18" charset="0"/>
              </a:rPr>
            </a:br>
            <a:br>
              <a:rPr lang="en-US" altLang="zh-CN" dirty="0">
                <a:latin typeface="Gloucester MT Extra Condensed" panose="02030808020601010101" pitchFamily="18" charset="0"/>
              </a:rPr>
            </a:br>
            <a:br>
              <a:rPr lang="en-US" altLang="zh-CN" dirty="0">
                <a:latin typeface="Gloucester MT Extra Condensed" panose="02030808020601010101" pitchFamily="18" charset="0"/>
              </a:rPr>
            </a:br>
            <a:br>
              <a:rPr lang="en-US" altLang="zh-CN" dirty="0">
                <a:latin typeface="Gloucester MT Extra Condensed" panose="02030808020601010101" pitchFamily="18" charset="0"/>
              </a:rPr>
            </a:br>
            <a:br>
              <a:rPr lang="en-US" altLang="zh-CN" dirty="0">
                <a:latin typeface="Gloucester MT Extra Condensed" panose="02030808020601010101" pitchFamily="18" charset="0"/>
              </a:rPr>
            </a:br>
            <a:br>
              <a:rPr lang="en-US" altLang="zh-CN" dirty="0">
                <a:latin typeface="Gloucester MT Extra Condensed" panose="02030808020601010101" pitchFamily="18" charset="0"/>
              </a:rPr>
            </a:br>
            <a:br>
              <a:rPr lang="en-US" altLang="zh-CN" dirty="0">
                <a:latin typeface="Gloucester MT Extra Condensed" panose="02030808020601010101" pitchFamily="18" charset="0"/>
              </a:rPr>
            </a:br>
            <a:r>
              <a:rPr lang="en-US" altLang="zh-CN" sz="6000" dirty="0">
                <a:latin typeface="Gloucester MT Extra Condensed" panose="02030808020601010101" pitchFamily="18" charset="0"/>
              </a:rPr>
              <a:t>Can you can a can as a canner can can a can</a:t>
            </a:r>
            <a:r>
              <a:rPr lang="zh-CN" altLang="en-US" sz="6000" dirty="0">
                <a:latin typeface="Gloucester MT Extra Condensed" panose="02030808020601010101" pitchFamily="18" charset="0"/>
              </a:rPr>
              <a:t>？</a:t>
            </a:r>
            <a:br>
              <a:rPr lang="en-US" altLang="zh-CN" dirty="0">
                <a:latin typeface="Gloucester MT Extra Condensed" panose="02030808020601010101" pitchFamily="18" charset="0"/>
              </a:rPr>
            </a:br>
            <a:r>
              <a:rPr lang="en-US" altLang="zh-CN" sz="2000" dirty="0">
                <a:latin typeface="Gloucester MT Extra Condensed" panose="02030808020601010101" pitchFamily="18" charset="0"/>
              </a:rPr>
              <a:t>Coca Cola, PayPal, BestBuy…….. and more.</a:t>
            </a:r>
            <a:endParaRPr lang="zh-CN" altLang="en-US" sz="2000" dirty="0">
              <a:latin typeface="Gloucester MT Extra Condensed" panose="02030808020601010101" pitchFamily="18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Algerian" panose="04020705040A02060702" pitchFamily="82" charset="0"/>
              </a:rPr>
              <a:t>Alliteration</a:t>
            </a:r>
          </a:p>
          <a:p>
            <a:pPr algn="r"/>
            <a:r>
              <a:rPr lang="en-US" altLang="zh-CN" dirty="0"/>
              <a:t>By </a:t>
            </a:r>
            <a:r>
              <a:rPr lang="en-US" altLang="zh-CN" dirty="0"/>
              <a:t>a English Tongue twister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212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lum/>
            </a:blip>
            <a:srcRect/>
            <a:stretch>
              <a:fillRect/>
            </a:stretch>
          </a:blipFill>
          <a:effectLst/>
        </p:spPr>
      </p:sp>
      <p:sp>
        <p:nvSpPr>
          <p:cNvPr id="17" name="标题 3"/>
          <p:cNvSpPr>
            <a:spLocks noGrp="1"/>
          </p:cNvSpPr>
          <p:nvPr>
            <p:ph type="title"/>
          </p:nvPr>
        </p:nvSpPr>
        <p:spPr>
          <a:xfrm>
            <a:off x="1055619" y="1673824"/>
            <a:ext cx="10080761" cy="251183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Gloucester MT Extra Condensed" panose="02030808020601010101" pitchFamily="18" charset="0"/>
              </a:rPr>
              <a:t>Packet-switched networks (which transport packets) are in many ways similar to transportation networks of highways, roads, and intersections (which transport vehicles).</a:t>
            </a:r>
            <a:endParaRPr lang="zh-CN" altLang="en-US" sz="4000" dirty="0">
              <a:latin typeface="Gloucester MT Extra Condensed" panose="02030808020601010101" pitchFamily="18" charset="0"/>
            </a:endParaRPr>
          </a:p>
        </p:txBody>
      </p:sp>
      <p:sp>
        <p:nvSpPr>
          <p:cNvPr id="18" name="文本占位符 4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/>
          <a:lstStyle/>
          <a:p>
            <a:pPr algn="ctr"/>
            <a:r>
              <a:rPr lang="en-US" altLang="zh-CN" sz="2800" dirty="0">
                <a:latin typeface="Algerian" panose="04020705040A02060702" pitchFamily="82" charset="0"/>
              </a:rPr>
              <a:t>Simile</a:t>
            </a:r>
          </a:p>
          <a:p>
            <a:pPr algn="r"/>
            <a:r>
              <a:rPr lang="en-US" altLang="zh-CN" dirty="0"/>
              <a:t>By Computer Networking A Top-Down Approach Sixth Edition Page 4.</a:t>
            </a:r>
          </a:p>
        </p:txBody>
      </p:sp>
    </p:spTree>
    <p:extLst>
      <p:ext uri="{BB962C8B-B14F-4D97-AF65-F5344CB8AC3E}">
        <p14:creationId xmlns:p14="http://schemas.microsoft.com/office/powerpoint/2010/main" val="362512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lum/>
            </a:blip>
            <a:srcRect/>
            <a:stretch>
              <a:fillRect/>
            </a:stretch>
          </a:blipFill>
          <a:effectLst/>
        </p:spPr>
      </p:sp>
      <p:sp>
        <p:nvSpPr>
          <p:cNvPr id="17" name="标题 3"/>
          <p:cNvSpPr>
            <a:spLocks noGrp="1"/>
          </p:cNvSpPr>
          <p:nvPr>
            <p:ph type="title"/>
          </p:nvPr>
        </p:nvSpPr>
        <p:spPr>
          <a:xfrm>
            <a:off x="1055619" y="1673824"/>
            <a:ext cx="10080761" cy="251183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Gloucester MT Extra Condensed" panose="02030808020601010101" pitchFamily="18" charset="0"/>
              </a:rPr>
              <a:t>This morning was straight out of Silent Hill.</a:t>
            </a:r>
            <a:endParaRPr lang="zh-CN" altLang="en-US" dirty="0">
              <a:latin typeface="Gloucester MT Extra Condensed" panose="02030808020601010101" pitchFamily="18" charset="0"/>
            </a:endParaRPr>
          </a:p>
        </p:txBody>
      </p:sp>
      <p:sp>
        <p:nvSpPr>
          <p:cNvPr id="18" name="文本占位符 4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/>
          <a:lstStyle/>
          <a:p>
            <a:pPr algn="ctr"/>
            <a:r>
              <a:rPr lang="en-US" altLang="zh-CN" sz="2800" dirty="0">
                <a:latin typeface="Algerian" panose="04020705040A02060702" pitchFamily="82" charset="0"/>
              </a:rPr>
              <a:t>Hyperbole</a:t>
            </a:r>
          </a:p>
          <a:p>
            <a:pPr algn="r"/>
            <a:r>
              <a:rPr lang="en-US" altLang="zh-CN" dirty="0"/>
              <a:t>By Someone’s tweet.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39" y="4981092"/>
            <a:ext cx="2086045" cy="154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8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lum/>
            </a:blip>
            <a:srcRect/>
            <a:stretch>
              <a:fillRect/>
            </a:stretch>
          </a:blipFill>
          <a:effectLst/>
        </p:spPr>
      </p:sp>
      <p:sp>
        <p:nvSpPr>
          <p:cNvPr id="17" name="标题 3"/>
          <p:cNvSpPr>
            <a:spLocks noGrp="1"/>
          </p:cNvSpPr>
          <p:nvPr>
            <p:ph type="title"/>
          </p:nvPr>
        </p:nvSpPr>
        <p:spPr>
          <a:xfrm>
            <a:off x="1055619" y="1673824"/>
            <a:ext cx="10080761" cy="251183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Gloucester MT Extra Condensed" panose="02030808020601010101" pitchFamily="18" charset="0"/>
              </a:rPr>
              <a:t>“Family is a sinkhole, and you were right to get out when you had the chance.”</a:t>
            </a:r>
            <a:endParaRPr lang="zh-CN" altLang="en-US" sz="4000" dirty="0">
              <a:latin typeface="Gloucester MT Extra Condensed" panose="02030808020601010101" pitchFamily="18" charset="0"/>
            </a:endParaRPr>
          </a:p>
        </p:txBody>
      </p:sp>
      <p:sp>
        <p:nvSpPr>
          <p:cNvPr id="18" name="文本占位符 4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/>
          <a:lstStyle/>
          <a:p>
            <a:pPr algn="ctr"/>
            <a:r>
              <a:rPr lang="en-US" altLang="zh-CN" sz="2800" dirty="0">
                <a:latin typeface="Algerian" panose="04020705040A02060702" pitchFamily="82" charset="0"/>
              </a:rPr>
              <a:t>metaphor</a:t>
            </a:r>
          </a:p>
          <a:p>
            <a:pPr algn="r"/>
            <a:r>
              <a:rPr lang="en-US" altLang="zh-CN" dirty="0"/>
              <a:t>By Bojack Horseman  S1E5 said to Diane .</a:t>
            </a:r>
          </a:p>
        </p:txBody>
      </p:sp>
    </p:spTree>
    <p:extLst>
      <p:ext uri="{BB962C8B-B14F-4D97-AF65-F5344CB8AC3E}">
        <p14:creationId xmlns:p14="http://schemas.microsoft.com/office/powerpoint/2010/main" val="385776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lum/>
            </a:blip>
            <a:srcRect/>
            <a:stretch>
              <a:fillRect/>
            </a:stretch>
          </a:blipFill>
          <a:effectLst/>
        </p:spPr>
      </p:sp>
      <p:sp>
        <p:nvSpPr>
          <p:cNvPr id="17" name="标题 3"/>
          <p:cNvSpPr>
            <a:spLocks noGrp="1"/>
          </p:cNvSpPr>
          <p:nvPr>
            <p:ph type="title"/>
          </p:nvPr>
        </p:nvSpPr>
        <p:spPr>
          <a:xfrm>
            <a:off x="1055619" y="1673824"/>
            <a:ext cx="10080761" cy="251183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Gloucester MT Extra Condensed" panose="02030808020601010101" pitchFamily="18" charset="0"/>
              </a:rPr>
              <a:t>There ain't no excuse for coming up short, the ‘ball is in your court’.</a:t>
            </a:r>
            <a:endParaRPr lang="zh-CN" altLang="en-US" sz="4000" dirty="0">
              <a:latin typeface="Gloucester MT Extra Condensed" panose="02030808020601010101" pitchFamily="18" charset="0"/>
            </a:endParaRPr>
          </a:p>
        </p:txBody>
      </p:sp>
      <p:sp>
        <p:nvSpPr>
          <p:cNvPr id="18" name="文本占位符 4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/>
          <a:lstStyle/>
          <a:p>
            <a:pPr algn="ctr"/>
            <a:r>
              <a:rPr lang="en-US" altLang="zh-CN" sz="2800" dirty="0">
                <a:latin typeface="Algerian" panose="04020705040A02060702" pitchFamily="82" charset="0"/>
              </a:rPr>
              <a:t>IDIOM </a:t>
            </a:r>
          </a:p>
          <a:p>
            <a:pPr algn="r"/>
            <a:r>
              <a:rPr lang="en-US" altLang="zh-CN" dirty="0"/>
              <a:t>By </a:t>
            </a:r>
            <a:r>
              <a:rPr lang="en-US" altLang="zh-CN" dirty="0"/>
              <a:t>*NSYNC</a:t>
            </a:r>
            <a:r>
              <a:rPr lang="en-US" altLang="zh-CN" dirty="0"/>
              <a:t> -</a:t>
            </a:r>
            <a:r>
              <a:rPr lang="en-US" altLang="zh-CN" dirty="0"/>
              <a:t>Do Your Thing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172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lum/>
            </a:blip>
            <a:srcRect/>
            <a:stretch>
              <a:fillRect/>
            </a:stretch>
          </a:blipFill>
          <a:effectLst/>
        </p:spPr>
      </p:sp>
      <p:sp>
        <p:nvSpPr>
          <p:cNvPr id="17" name="标题 3"/>
          <p:cNvSpPr>
            <a:spLocks noGrp="1"/>
          </p:cNvSpPr>
          <p:nvPr>
            <p:ph type="title"/>
          </p:nvPr>
        </p:nvSpPr>
        <p:spPr>
          <a:xfrm>
            <a:off x="1055619" y="1673824"/>
            <a:ext cx="10080761" cy="2511835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latin typeface="Gloucester MT Extra Condensed" panose="02030808020601010101" pitchFamily="18" charset="0"/>
              </a:rPr>
              <a:t>Can’t make a nest without breaking a few eggs.</a:t>
            </a:r>
            <a:endParaRPr lang="zh-CN" altLang="en-US" sz="6000" dirty="0">
              <a:latin typeface="Gloucester MT Extra Condensed" panose="02030808020601010101" pitchFamily="18" charset="0"/>
            </a:endParaRPr>
          </a:p>
        </p:txBody>
      </p:sp>
      <p:sp>
        <p:nvSpPr>
          <p:cNvPr id="18" name="文本占位符 4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zh-CN" sz="2800" dirty="0">
                <a:latin typeface="Algerian" panose="04020705040A02060702" pitchFamily="82" charset="0"/>
              </a:rPr>
              <a:t>Clichés </a:t>
            </a:r>
          </a:p>
          <a:p>
            <a:pPr algn="r"/>
            <a:r>
              <a:rPr lang="en-US" altLang="zh-CN" dirty="0"/>
              <a:t>By </a:t>
            </a:r>
            <a:r>
              <a:rPr lang="en-US" altLang="zh-CN" dirty="0"/>
              <a:t> Batman   The killing joke 2016</a:t>
            </a:r>
            <a:r>
              <a:rPr lang="en-US" altLang="zh-CN" dirty="0"/>
              <a:t>.</a:t>
            </a:r>
          </a:p>
          <a:p>
            <a:pPr algn="r"/>
            <a:r>
              <a:rPr lang="zh-CN" altLang="en-US" dirty="0"/>
              <a:t>有得必有失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3859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lum/>
            </a:blip>
            <a:srcRect/>
            <a:stretch>
              <a:fillRect/>
            </a:stretch>
          </a:blipFill>
          <a:effectLst/>
        </p:spPr>
      </p:sp>
      <p:sp>
        <p:nvSpPr>
          <p:cNvPr id="17" name="标题 3"/>
          <p:cNvSpPr>
            <a:spLocks noGrp="1"/>
          </p:cNvSpPr>
          <p:nvPr>
            <p:ph type="title"/>
          </p:nvPr>
        </p:nvSpPr>
        <p:spPr>
          <a:xfrm>
            <a:off x="1055619" y="1673824"/>
            <a:ext cx="10080761" cy="2511835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Gloucester MT Extra Condensed" panose="02030808020601010101" pitchFamily="18" charset="0"/>
              </a:rPr>
              <a:t>Dressing up like a flying rat doesn’t hide it , it screams it.</a:t>
            </a:r>
            <a:endParaRPr lang="zh-CN" altLang="en-US" sz="4800" dirty="0">
              <a:latin typeface="Gloucester MT Extra Condensed" panose="02030808020601010101" pitchFamily="18" charset="0"/>
            </a:endParaRPr>
          </a:p>
        </p:txBody>
      </p:sp>
      <p:sp>
        <p:nvSpPr>
          <p:cNvPr id="18" name="文本占位符 4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latin typeface="Algerian" panose="04020705040A02060702" pitchFamily="82" charset="0"/>
              </a:rPr>
              <a:t>Metaphor  </a:t>
            </a:r>
          </a:p>
          <a:p>
            <a:pPr algn="r"/>
            <a:r>
              <a:rPr lang="en-US" altLang="zh-CN" dirty="0"/>
              <a:t>By </a:t>
            </a:r>
            <a:r>
              <a:rPr lang="en-US" altLang="zh-CN" dirty="0"/>
              <a:t> Batman   The killing joke 2016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589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lum/>
            </a:blip>
            <a:srcRect/>
            <a:stretch>
              <a:fillRect/>
            </a:stretch>
          </a:blipFill>
          <a:effectLst/>
        </p:spPr>
      </p:sp>
      <p:sp>
        <p:nvSpPr>
          <p:cNvPr id="17" name="标题 3"/>
          <p:cNvSpPr>
            <a:spLocks noGrp="1"/>
          </p:cNvSpPr>
          <p:nvPr>
            <p:ph type="title"/>
          </p:nvPr>
        </p:nvSpPr>
        <p:spPr>
          <a:xfrm>
            <a:off x="1055619" y="1673824"/>
            <a:ext cx="10080761" cy="2511835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latin typeface="Gloucester MT Extra Condensed" panose="02030808020601010101" pitchFamily="18" charset="0"/>
              </a:rPr>
              <a:t>“ ‘Make the seconds count’ ,baby ,every one.”</a:t>
            </a:r>
            <a:endParaRPr lang="zh-CN" altLang="en-US" sz="6000" dirty="0">
              <a:latin typeface="Gloucester MT Extra Condensed" panose="02030808020601010101" pitchFamily="18" charset="0"/>
            </a:endParaRPr>
          </a:p>
        </p:txBody>
      </p:sp>
      <p:sp>
        <p:nvSpPr>
          <p:cNvPr id="18" name="文本占位符 4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latin typeface="Algerian" panose="04020705040A02060702" pitchFamily="82" charset="0"/>
              </a:rPr>
              <a:t>Idiom   </a:t>
            </a:r>
          </a:p>
          <a:p>
            <a:pPr algn="r"/>
            <a:r>
              <a:rPr lang="en-US" altLang="zh-CN" dirty="0"/>
              <a:t>By </a:t>
            </a:r>
            <a:r>
              <a:rPr lang="en-US" altLang="zh-CN" dirty="0"/>
              <a:t> Childhood  End Part.2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3078991"/>
      </p:ext>
    </p:extLst>
  </p:cSld>
  <p:clrMapOvr>
    <a:masterClrMapping/>
  </p:clrMapOvr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120</TotalTime>
  <Words>236</Words>
  <Application>Microsoft Office PowerPoint</Application>
  <PresentationFormat>宽屏</PresentationFormat>
  <Paragraphs>31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华文楷体</vt:lpstr>
      <vt:lpstr>Algerian</vt:lpstr>
      <vt:lpstr>Arial</vt:lpstr>
      <vt:lpstr>Corbel</vt:lpstr>
      <vt:lpstr>Gloucester MT Extra Condensed</vt:lpstr>
      <vt:lpstr>深度</vt:lpstr>
      <vt:lpstr>Thus, for this simple two-link network,  the throughput is min{Rc, Rs}, that is,  it is the transmission rate of the bottleneck link.</vt:lpstr>
      <vt:lpstr>             Can you can a can as a canner can can a can？ Coca Cola, PayPal, BestBuy…….. and more.</vt:lpstr>
      <vt:lpstr>Packet-switched networks (which transport packets) are in many ways similar to transportation networks of highways, roads, and intersections (which transport vehicles).</vt:lpstr>
      <vt:lpstr>This morning was straight out of Silent Hill.</vt:lpstr>
      <vt:lpstr>“Family is a sinkhole, and you were right to get out when you had the chance.”</vt:lpstr>
      <vt:lpstr>There ain't no excuse for coming up short, the ‘ball is in your court’.</vt:lpstr>
      <vt:lpstr>Can’t make a nest without breaking a few eggs.</vt:lpstr>
      <vt:lpstr>Dressing up like a flying rat doesn’t hide it , it screams it.</vt:lpstr>
      <vt:lpstr>“ ‘Make the seconds count’ ,baby ,every one.”</vt:lpstr>
      <vt:lpstr>Using our house/door analogy for a process/socket, we will sometimes refer to the client’s initial contact as “knocking on the welcoming door.”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Thus, for this simple two-link network,  the throughput is min{Rc, Rs}, that is,  it is the transmission rate of the bottleneck link.</dc:title>
  <dc:creator>Pengyu Deng</dc:creator>
  <cp:lastModifiedBy>Pengyu Deng</cp:lastModifiedBy>
  <cp:revision>21</cp:revision>
  <dcterms:created xsi:type="dcterms:W3CDTF">2016-12-07T11:06:47Z</dcterms:created>
  <dcterms:modified xsi:type="dcterms:W3CDTF">2016-12-07T13:07:30Z</dcterms:modified>
</cp:coreProperties>
</file>