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307" r:id="rId4"/>
    <p:sldId id="300" r:id="rId5"/>
    <p:sldId id="315" r:id="rId6"/>
    <p:sldId id="317" r:id="rId7"/>
    <p:sldId id="318" r:id="rId8"/>
    <p:sldId id="320" r:id="rId9"/>
    <p:sldId id="321" r:id="rId10"/>
    <p:sldId id="319" r:id="rId11"/>
    <p:sldId id="323" r:id="rId12"/>
    <p:sldId id="324" r:id="rId13"/>
    <p:sldId id="322" r:id="rId14"/>
    <p:sldId id="325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軟正黑體" panose="020B0604030504040204" pitchFamily="34" charset="-120"/>
      <p:regular r:id="rId21"/>
      <p:bold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D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0159A-74E2-4489-BB52-15F4D76407D6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5FBCD-1C31-4CE0-B900-227F6551FE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5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5FBCD-1C31-4CE0-B900-227F6551FE8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27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5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7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3114" y="118382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4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13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4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2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07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C08-DDEA-43DF-ACC0-D77F96CE365D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F27A-691D-4A14-BD17-24D9485BC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3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蒙纳漫画体" panose="00000600000000000000" pitchFamily="2" charset="-120"/>
              </a:defRPr>
            </a:lvl1pPr>
          </a:lstStyle>
          <a:p>
            <a:fld id="{24EA5C08-DDEA-43DF-ACC0-D77F96CE365D}" type="datetimeFigureOut">
              <a:rPr lang="zh-TW" altLang="en-US" smtClean="0"/>
              <a:pPr/>
              <a:t>2017/10/11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蒙纳漫画体" panose="00000600000000000000" pitchFamily="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蒙纳漫画体" panose="00000600000000000000" pitchFamily="2" charset="-120"/>
              </a:defRPr>
            </a:lvl1pPr>
          </a:lstStyle>
          <a:p>
            <a:fld id="{8DA9F27A-691D-4A14-BD17-24D9485BCDC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6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蒙纳漫画体" panose="000006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蒙纳漫画体" panose="000006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蒙纳漫画体" panose="00000600000000000000" pitchFamily="2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蒙纳漫画体" panose="00000600000000000000" pitchFamily="2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蒙纳漫画体" panose="00000600000000000000" pitchFamily="2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蒙纳漫画体" panose="00000600000000000000" pitchFamily="2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498580" y="62923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1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10676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遊戲詳述</a:t>
            </a:r>
            <a:r>
              <a:rPr lang="en-US" altLang="zh-TW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-</a:t>
            </a:r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美術風格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9776" y="1977000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0" y="1559978"/>
            <a:ext cx="6495296" cy="432822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06556" y="2077495"/>
            <a:ext cx="41857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美術風格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經過討論，最初希望以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簡單的美式風格為主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場動畫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使用線條簡單的正常比例畫法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遊戲當中的人物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則採用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15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10676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遊戲詳述</a:t>
            </a:r>
            <a:r>
              <a:rPr lang="en-US" altLang="zh-TW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-</a:t>
            </a:r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美術風格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9776" y="1977000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94397" y="2552947"/>
            <a:ext cx="55707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遊戲不論配色或音樂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都會採用明亮、輕快的方向發展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並且以較扁平、陰影少的上色發展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希望每個玩家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都能帶著愉快地心情當工具人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55" y="1736960"/>
            <a:ext cx="3144744" cy="39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10676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遊戲詳述</a:t>
            </a:r>
            <a:r>
              <a:rPr lang="en-US" altLang="zh-TW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-</a:t>
            </a:r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美術風格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9776" y="1977000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94397" y="3031593"/>
            <a:ext cx="48526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隨著關卡進行，故事也會展開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故事將會由漫畫方式呈現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不過還沒有畫好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" y="2145696"/>
            <a:ext cx="4735180" cy="31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10676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小結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771" y="3862863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1771" y="2217677"/>
            <a:ext cx="106779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我們的特色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搞笑的風格，明亮的畫面，主打老少咸宜的遊戲內容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看似簡單的四個按鍵下能有多種組合應對各種逐漸變難的關卡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有收集要素，讓強迫症玩家可以一玩再玩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有劇情可以觀看，增加玩家破關動力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68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10676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小結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771" y="3862863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91771" y="1911541"/>
            <a:ext cx="7327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改進以及增加的部分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改為闖關制，並且每個關卡都有劇情以及過場畫面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增加商店系統，替遊戲增加升級以及收集要素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初步美術風格確定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1770" y="3554878"/>
            <a:ext cx="93966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我們下個要努力的目標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畫面，在下次上課時展示可玩的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以及其展示影片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完成角色美術設定以及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所需的素材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進行詳細的關卡設計並介紹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5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246178" y="136987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成員</a:t>
            </a:r>
            <a:endParaRPr lang="zh-TW" altLang="en-US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944256" y="2245405"/>
            <a:ext cx="4399723" cy="2820712"/>
          </a:xfrm>
        </p:spPr>
        <p:txBody>
          <a:bodyPr>
            <a:normAutofit/>
          </a:bodyPr>
          <a:lstStyle/>
          <a:p>
            <a:r>
              <a:rPr lang="zh-TW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鄧鵬宇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	</a:t>
            </a:r>
            <a:r>
              <a:rPr lang="zh-TW" altLang="zh-TW" sz="32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台</a:t>
            </a:r>
            <a:r>
              <a:rPr lang="zh-TW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科資工四 </a:t>
            </a:r>
          </a:p>
          <a:p>
            <a:r>
              <a:rPr lang="zh-TW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莊智崴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	</a:t>
            </a:r>
            <a:r>
              <a:rPr lang="zh-TW" altLang="zh-TW" sz="32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師大</a:t>
            </a:r>
            <a:r>
              <a:rPr lang="zh-TW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科技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107</a:t>
            </a:r>
            <a:endParaRPr lang="zh-TW" altLang="zh-TW" sz="32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  <a:p>
            <a:r>
              <a:rPr lang="zh-TW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鄭廷暉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 	</a:t>
            </a:r>
            <a:r>
              <a:rPr lang="zh-TW" altLang="zh-TW" sz="32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師大</a:t>
            </a:r>
            <a:r>
              <a:rPr lang="zh-TW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社教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108</a:t>
            </a:r>
            <a:endParaRPr lang="zh-TW" altLang="zh-TW" sz="32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  <a:p>
            <a:r>
              <a:rPr lang="zh-TW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曾靖尹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 	</a:t>
            </a:r>
            <a:r>
              <a:rPr lang="zh-TW" altLang="zh-TW" sz="32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師大</a:t>
            </a:r>
            <a:r>
              <a:rPr lang="zh-TW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圖傳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107</a:t>
            </a:r>
            <a:endParaRPr lang="zh-TW" altLang="zh-TW" sz="32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  <a:p>
            <a:r>
              <a:rPr lang="zh-CN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張宗芸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	</a:t>
            </a:r>
            <a:r>
              <a:rPr lang="zh-CN" altLang="zh-TW" sz="32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師大</a:t>
            </a:r>
            <a:r>
              <a:rPr lang="zh-CN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圖傳</a:t>
            </a:r>
            <a:r>
              <a:rPr lang="en-US" altLang="zh-TW" sz="32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107</a:t>
            </a:r>
            <a:endParaRPr lang="zh-TW" altLang="en-US" sz="3200" dirty="0">
              <a:latin typeface="蒙纳漫画体" panose="00000600000000000000" pitchFamily="2" charset="-120"/>
              <a:ea typeface="蒙纳漫画体" panose="00000600000000000000" pitchFamily="2" charset="-120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98580" y="62923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08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2941085" y="1800030"/>
            <a:ext cx="6479195" cy="1058813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蒙纳漫画体" panose="00000600000000000000" pitchFamily="2" charset="-120"/>
              </a:rPr>
              <a:t>(1)</a:t>
            </a:r>
            <a:r>
              <a:rPr lang="zh-TW" altLang="en-US" sz="2800" dirty="0" smtClean="0">
                <a:latin typeface="蒙纳漫画体" panose="00000600000000000000" pitchFamily="2" charset="-120"/>
              </a:rPr>
              <a:t>遊戲</a:t>
            </a:r>
            <a:r>
              <a:rPr lang="zh-TW" altLang="en-US" sz="2800" dirty="0" smtClean="0">
                <a:latin typeface="蒙纳漫画体" panose="00000600000000000000" pitchFamily="2" charset="-120"/>
              </a:rPr>
              <a:t>前情提</a:t>
            </a:r>
            <a:r>
              <a:rPr lang="zh-TW" altLang="en-US" sz="2800" dirty="0">
                <a:latin typeface="蒙纳漫画体" panose="00000600000000000000" pitchFamily="2" charset="-120"/>
              </a:rPr>
              <a:t>要</a:t>
            </a:r>
            <a:endParaRPr lang="zh-TW" altLang="en-US" sz="28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62880" y="457337"/>
            <a:ext cx="2004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目錄</a:t>
            </a:r>
            <a:endParaRPr lang="zh-TW" altLang="en-US" sz="4400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98580" y="62923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03</a:t>
            </a:r>
            <a:endParaRPr lang="zh-TW" altLang="en-US" sz="2400" dirty="0"/>
          </a:p>
        </p:txBody>
      </p:sp>
      <p:sp>
        <p:nvSpPr>
          <p:cNvPr id="24" name="標題 1"/>
          <p:cNvSpPr txBox="1">
            <a:spLocks/>
          </p:cNvSpPr>
          <p:nvPr/>
        </p:nvSpPr>
        <p:spPr>
          <a:xfrm>
            <a:off x="2941085" y="2752991"/>
            <a:ext cx="7799169" cy="1058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MSmart HK Medium" panose="00000500000000000000" pitchFamily="2" charset="-120"/>
                <a:cs typeface="+mj-cs"/>
              </a:defRPr>
            </a:lvl1pPr>
          </a:lstStyle>
          <a:p>
            <a:r>
              <a:rPr lang="en-US" altLang="zh-TW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(2)</a:t>
            </a:r>
            <a:r>
              <a:rPr lang="zh-TW" altLang="en-US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收到</a:t>
            </a:r>
            <a:r>
              <a:rPr lang="zh-TW" altLang="en-US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的回饋與改正</a:t>
            </a:r>
            <a:endParaRPr lang="zh-TW" altLang="zh-TW" sz="28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0" name="標題 1"/>
          <p:cNvSpPr txBox="1">
            <a:spLocks/>
          </p:cNvSpPr>
          <p:nvPr/>
        </p:nvSpPr>
        <p:spPr>
          <a:xfrm>
            <a:off x="3710342" y="3023781"/>
            <a:ext cx="7799169" cy="1058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MSmart HK Medium" panose="00000500000000000000" pitchFamily="2" charset="-120"/>
                <a:cs typeface="+mj-cs"/>
              </a:defRPr>
            </a:lvl1pPr>
          </a:lstStyle>
          <a:p>
            <a:pPr lvl="0"/>
            <a:endParaRPr lang="zh-TW" altLang="zh-TW" sz="28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1" name="標題 1"/>
          <p:cNvSpPr txBox="1">
            <a:spLocks/>
          </p:cNvSpPr>
          <p:nvPr/>
        </p:nvSpPr>
        <p:spPr>
          <a:xfrm>
            <a:off x="2941085" y="3671635"/>
            <a:ext cx="8256369" cy="1058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MSmart HK Medium" panose="00000500000000000000" pitchFamily="2" charset="-120"/>
                <a:cs typeface="+mj-cs"/>
              </a:defRPr>
            </a:lvl1pPr>
          </a:lstStyle>
          <a:p>
            <a:pPr lvl="0"/>
            <a:r>
              <a:rPr lang="en-US" altLang="zh-TW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(3)</a:t>
            </a:r>
            <a:r>
              <a:rPr lang="zh-TW" altLang="en-US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遊戲詳述</a:t>
            </a:r>
            <a:r>
              <a:rPr lang="en-US" altLang="zh-TW" sz="2800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:</a:t>
            </a:r>
            <a:r>
              <a:rPr lang="zh-TW" altLang="en-US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美術</a:t>
            </a:r>
            <a:r>
              <a:rPr lang="zh-TW" altLang="en-US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風格與技能與障礙物</a:t>
            </a:r>
            <a:r>
              <a:rPr lang="zh-TW" altLang="en-US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介紹</a:t>
            </a:r>
            <a:endParaRPr lang="zh-TW" altLang="zh-TW" sz="28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2" name="標題 1"/>
          <p:cNvSpPr txBox="1">
            <a:spLocks/>
          </p:cNvSpPr>
          <p:nvPr/>
        </p:nvSpPr>
        <p:spPr>
          <a:xfrm>
            <a:off x="2941085" y="4511371"/>
            <a:ext cx="9985778" cy="1058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MSmart HK Medium" panose="00000500000000000000" pitchFamily="2" charset="-120"/>
                <a:cs typeface="+mj-cs"/>
              </a:defRPr>
            </a:lvl1pPr>
          </a:lstStyle>
          <a:p>
            <a:pPr lvl="0"/>
            <a:r>
              <a:rPr lang="en-US" altLang="zh-TW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(4)</a:t>
            </a:r>
            <a:r>
              <a:rPr lang="zh-TW" altLang="en-US" sz="2800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小結</a:t>
            </a:r>
            <a:endParaRPr lang="en-US" altLang="zh-TW" sz="28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3710342" y="3976742"/>
            <a:ext cx="8256369" cy="1058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MSmart HK Medium" panose="00000500000000000000" pitchFamily="2" charset="-120"/>
                <a:cs typeface="+mj-cs"/>
              </a:defRPr>
            </a:lvl1pPr>
          </a:lstStyle>
          <a:p>
            <a:pPr lvl="0"/>
            <a:endParaRPr lang="zh-TW" altLang="zh-TW" sz="2800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9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439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遊戲核心</a:t>
            </a:r>
            <a:endParaRPr lang="zh-TW" altLang="en-US" b="1" dirty="0">
              <a:latin typeface="蒙纳漫画体" panose="00000600000000000000" pitchFamily="2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498580" y="62923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392629" y="1690688"/>
            <a:ext cx="9406742" cy="1014651"/>
            <a:chOff x="1392629" y="3371816"/>
            <a:chExt cx="9406742" cy="1014651"/>
          </a:xfrm>
        </p:grpSpPr>
        <p:sp>
          <p:nvSpPr>
            <p:cNvPr id="30" name="矩形 29"/>
            <p:cNvSpPr/>
            <p:nvPr/>
          </p:nvSpPr>
          <p:spPr>
            <a:xfrm>
              <a:off x="1552097" y="3371816"/>
              <a:ext cx="9247274" cy="101465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蒙纳漫画体" panose="00000600000000000000" pitchFamily="2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92629" y="3602143"/>
              <a:ext cx="940674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266700"/>
              <a:r>
                <a:rPr lang="zh-TW" altLang="zh-TW" sz="3000" kern="100" dirty="0">
                  <a:solidFill>
                    <a:schemeClr val="bg1"/>
                  </a:solidFill>
                  <a:latin typeface="蒙纳漫画体" panose="00000600000000000000" pitchFamily="2" charset="-120"/>
                  <a:ea typeface="蒙纳漫画体" panose="00000600000000000000" pitchFamily="2" charset="-120"/>
                  <a:cs typeface="Times New Roman" panose="02020603050405020304" pitchFamily="18" charset="0"/>
                </a:rPr>
                <a:t>一款工具人死心蹋地保護公主的</a:t>
              </a:r>
              <a:r>
                <a:rPr lang="en-US" altLang="zh-TW" sz="3000" kern="100" dirty="0">
                  <a:solidFill>
                    <a:schemeClr val="bg1"/>
                  </a:solidFill>
                  <a:latin typeface="蒙纳漫画体" panose="00000600000000000000" pitchFamily="2" charset="-120"/>
                  <a:ea typeface="蒙纳漫画体" panose="00000600000000000000" pitchFamily="2" charset="-120"/>
                  <a:cs typeface="Times New Roman" panose="02020603050405020304" pitchFamily="18" charset="0"/>
                </a:rPr>
                <a:t>2D</a:t>
              </a:r>
              <a:r>
                <a:rPr lang="zh-TW" altLang="zh-TW" sz="3000" kern="100" dirty="0">
                  <a:solidFill>
                    <a:schemeClr val="bg1"/>
                  </a:solidFill>
                  <a:latin typeface="蒙纳漫画体" panose="00000600000000000000" pitchFamily="2" charset="-120"/>
                  <a:ea typeface="蒙纳漫画体" panose="00000600000000000000" pitchFamily="2" charset="-120"/>
                  <a:cs typeface="Times New Roman" panose="02020603050405020304" pitchFamily="18" charset="0"/>
                </a:rPr>
                <a:t>橫向動作</a:t>
              </a:r>
              <a:r>
                <a:rPr lang="zh-TW" altLang="zh-TW" sz="3000" kern="100" dirty="0" smtClean="0">
                  <a:solidFill>
                    <a:schemeClr val="bg1"/>
                  </a:solidFill>
                  <a:latin typeface="蒙纳漫画体" panose="00000600000000000000" pitchFamily="2" charset="-120"/>
                  <a:ea typeface="蒙纳漫画体" panose="00000600000000000000" pitchFamily="2" charset="-120"/>
                  <a:cs typeface="Times New Roman" panose="02020603050405020304" pitchFamily="18" charset="0"/>
                </a:rPr>
                <a:t>冒險遊戲</a:t>
              </a:r>
              <a:endParaRPr lang="zh-TW" altLang="zh-TW" sz="3000" kern="100" dirty="0">
                <a:solidFill>
                  <a:schemeClr val="bg1"/>
                </a:solidFill>
                <a:effectLst/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標題 1"/>
          <p:cNvSpPr txBox="1">
            <a:spLocks/>
          </p:cNvSpPr>
          <p:nvPr/>
        </p:nvSpPr>
        <p:spPr>
          <a:xfrm>
            <a:off x="1897743" y="143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MSmart HK Medium" panose="00000500000000000000" pitchFamily="2" charset="-120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&amp;</a:t>
            </a:r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概要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2097" y="2935666"/>
            <a:ext cx="9247274" cy="26825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3000" kern="100" dirty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玩家需要</a:t>
            </a:r>
            <a:r>
              <a:rPr lang="zh-TW" altLang="zh-TW" sz="3000" kern="100" dirty="0" smtClean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控制工具</a:t>
            </a:r>
            <a:r>
              <a:rPr lang="zh-TW" altLang="zh-TW" sz="3000" kern="100" dirty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人進行遊玩</a:t>
            </a:r>
            <a:r>
              <a:rPr lang="zh-TW" altLang="zh-TW" sz="3000" kern="100" dirty="0" smtClean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，</a:t>
            </a:r>
            <a:r>
              <a:rPr lang="zh-TW" altLang="en-US" sz="3000" kern="100" dirty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玩家</a:t>
            </a:r>
            <a:r>
              <a:rPr lang="zh-TW" altLang="zh-TW" sz="3000" kern="100" dirty="0" smtClean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可以</a:t>
            </a:r>
            <a:r>
              <a:rPr lang="zh-TW" altLang="en-US" sz="3000" kern="100" dirty="0" smtClean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在</a:t>
            </a:r>
            <a:r>
              <a:rPr lang="zh-TW" altLang="zh-TW" sz="3000" kern="100" dirty="0" smtClean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遊戲</a:t>
            </a:r>
            <a:r>
              <a:rPr lang="zh-TW" altLang="zh-TW" sz="3000" kern="100" dirty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過程中收集</a:t>
            </a:r>
            <a:r>
              <a:rPr lang="zh-TW" altLang="zh-TW" sz="3000" kern="100" dirty="0" smtClean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各種</a:t>
            </a:r>
            <a:r>
              <a:rPr lang="zh-TW" altLang="en-US" sz="3000" kern="100" dirty="0" smtClean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金錢與物品</a:t>
            </a:r>
            <a:r>
              <a:rPr lang="zh-TW" altLang="zh-TW" sz="3000" kern="100" dirty="0" smtClean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來</a:t>
            </a:r>
            <a:r>
              <a:rPr lang="zh-TW" altLang="zh-TW" sz="3000" kern="100" dirty="0">
                <a:solidFill>
                  <a:schemeClr val="bg1"/>
                </a:solidFill>
                <a:latin typeface="蒙纳漫画体" panose="00000600000000000000" pitchFamily="2" charset="-120"/>
                <a:ea typeface="蒙纳漫画体" panose="00000600000000000000" pitchFamily="2" charset="-120"/>
                <a:cs typeface="Times New Roman" panose="02020603050405020304" pitchFamily="18" charset="0"/>
              </a:rPr>
              <a:t>增強自己，來替公主解決各種難題及襲擊，以保護她的安全。</a:t>
            </a:r>
            <a:endParaRPr lang="zh-TW" altLang="en-US" sz="3000" kern="100" dirty="0">
              <a:solidFill>
                <a:schemeClr val="bg1"/>
              </a:solidFill>
              <a:latin typeface="蒙纳漫画体" panose="00000600000000000000" pitchFamily="2" charset="-120"/>
              <a:ea typeface="蒙纳漫画体" panose="00000600000000000000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3943" y="6220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308" y="295654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前情提要</a:t>
            </a:r>
            <a:r>
              <a:rPr lang="en-US" altLang="zh-TW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-</a:t>
            </a:r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操作方式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9776" y="1977000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蒙纳漫画体" panose="00000600000000000000" pitchFamily="2" charset="-120"/>
              </a:rPr>
              <a:t>在鍵盤上主要利用</a:t>
            </a:r>
            <a:r>
              <a:rPr lang="en-US" altLang="zh-TW" dirty="0" smtClean="0">
                <a:latin typeface="蒙纳漫画体" panose="00000600000000000000" pitchFamily="2" charset="-120"/>
              </a:rPr>
              <a:t>WASD</a:t>
            </a:r>
            <a:r>
              <a:rPr lang="zh-TW" altLang="en-US" dirty="0" smtClean="0">
                <a:latin typeface="蒙纳漫画体" panose="00000600000000000000" pitchFamily="2" charset="-120"/>
              </a:rPr>
              <a:t>進行工具人的上下左右移動，跳躍為</a:t>
            </a:r>
            <a:r>
              <a:rPr lang="en-US" altLang="zh-TW" dirty="0" smtClean="0">
                <a:latin typeface="蒙纳漫画体" panose="00000600000000000000" pitchFamily="2" charset="-120"/>
              </a:rPr>
              <a:t>Space</a:t>
            </a:r>
            <a:r>
              <a:rPr lang="zh-TW" altLang="en-US" dirty="0" smtClean="0">
                <a:latin typeface="蒙纳漫画体" panose="00000600000000000000" pitchFamily="2" charset="-120"/>
              </a:rPr>
              <a:t>和</a:t>
            </a:r>
            <a:r>
              <a:rPr lang="en-US" altLang="zh-TW" dirty="0" smtClean="0">
                <a:latin typeface="蒙纳漫画体" panose="00000600000000000000" pitchFamily="2" charset="-120"/>
              </a:rPr>
              <a:t>E</a:t>
            </a:r>
            <a:r>
              <a:rPr lang="zh-TW" altLang="en-US" dirty="0" smtClean="0">
                <a:latin typeface="蒙纳漫画体" panose="00000600000000000000" pitchFamily="2" charset="-120"/>
              </a:rPr>
              <a:t>的行動鍵。</a:t>
            </a:r>
            <a:endParaRPr lang="en-US" altLang="zh-TW" dirty="0" smtClean="0">
              <a:latin typeface="蒙纳漫画体" panose="00000600000000000000" pitchFamily="2" charset="-120"/>
            </a:endParaRPr>
          </a:p>
          <a:p>
            <a:r>
              <a:rPr lang="zh-TW" altLang="en-US" dirty="0" smtClean="0">
                <a:latin typeface="蒙纳漫画体" panose="00000600000000000000" pitchFamily="2" charset="-120"/>
              </a:rPr>
              <a:t>玩家再遇到困難時可選擇切換工具人的模式，並使用</a:t>
            </a:r>
            <a:r>
              <a:rPr lang="en-US" altLang="zh-TW" dirty="0" smtClean="0">
                <a:latin typeface="蒙纳漫画体" panose="00000600000000000000" pitchFamily="2" charset="-120"/>
              </a:rPr>
              <a:t>E</a:t>
            </a:r>
            <a:r>
              <a:rPr lang="zh-TW" altLang="en-US" dirty="0" smtClean="0">
                <a:latin typeface="蒙纳漫画体" panose="00000600000000000000" pitchFamily="2" charset="-120"/>
              </a:rPr>
              <a:t>行動鍵解決各種問題。</a:t>
            </a:r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pic>
        <p:nvPicPr>
          <p:cNvPr id="30" name="图片 8" descr="无自动替代文字可用。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08" y="2199792"/>
            <a:ext cx="5701496" cy="304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向下箭號 3"/>
          <p:cNvSpPr/>
          <p:nvPr/>
        </p:nvSpPr>
        <p:spPr>
          <a:xfrm rot="20481742">
            <a:off x="7295893" y="2016471"/>
            <a:ext cx="431800" cy="1126066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8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92468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前情提要</a:t>
            </a:r>
            <a:r>
              <a:rPr lang="en-US" altLang="zh-TW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-</a:t>
            </a:r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工具人模式說明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9776" y="1977000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781493" y="1837863"/>
            <a:ext cx="5645583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latin typeface="蒙纳漫画体" panose="00000600000000000000" pitchFamily="2" charset="-120"/>
              </a:rPr>
              <a:t>跑腿</a:t>
            </a:r>
            <a:r>
              <a:rPr lang="zh-TW" altLang="en-US" b="1" dirty="0">
                <a:latin typeface="蒙纳漫画体" panose="00000600000000000000" pitchFamily="2" charset="-120"/>
              </a:rPr>
              <a:t>工具人</a:t>
            </a:r>
            <a:r>
              <a:rPr lang="en-US" altLang="zh-TW" dirty="0">
                <a:latin typeface="蒙纳漫画体" panose="00000600000000000000" pitchFamily="2" charset="-120"/>
              </a:rPr>
              <a:t>-</a:t>
            </a:r>
            <a:r>
              <a:rPr lang="zh-TW" altLang="en-US" dirty="0">
                <a:latin typeface="蒙纳漫画体" panose="00000600000000000000" pitchFamily="2" charset="-120"/>
              </a:rPr>
              <a:t>公主走路走累體力下降時獻上食物 </a:t>
            </a:r>
            <a:endParaRPr lang="en-US" altLang="zh-TW" dirty="0" smtClean="0">
              <a:latin typeface="蒙纳漫画体" panose="00000600000000000000" pitchFamily="2" charset="-120"/>
            </a:endParaRPr>
          </a:p>
          <a:p>
            <a:r>
              <a:rPr lang="zh-TW" altLang="en-US" b="1" dirty="0" smtClean="0">
                <a:latin typeface="蒙纳漫画体" panose="00000600000000000000" pitchFamily="2" charset="-120"/>
              </a:rPr>
              <a:t>造橋、彈跳工具人</a:t>
            </a:r>
            <a:r>
              <a:rPr lang="en-US" altLang="zh-TW" dirty="0" smtClean="0">
                <a:latin typeface="蒙纳漫画体" panose="00000600000000000000" pitchFamily="2" charset="-120"/>
              </a:rPr>
              <a:t>-</a:t>
            </a:r>
            <a:r>
              <a:rPr lang="zh-TW" altLang="en-US" dirty="0" smtClean="0">
                <a:latin typeface="蒙纳漫画体" panose="00000600000000000000" pitchFamily="2" charset="-120"/>
              </a:rPr>
              <a:t>利用自己的身體達到各種效果</a:t>
            </a:r>
            <a:endParaRPr lang="en-US" altLang="zh-TW" dirty="0" smtClean="0">
              <a:latin typeface="蒙纳漫画体" panose="00000600000000000000" pitchFamily="2" charset="-120"/>
            </a:endParaRPr>
          </a:p>
          <a:p>
            <a:r>
              <a:rPr lang="zh-TW" altLang="en-US" b="1" dirty="0" smtClean="0">
                <a:latin typeface="蒙纳漫画体" panose="00000600000000000000" pitchFamily="2" charset="-120"/>
              </a:rPr>
              <a:t>戰鬥工具人</a:t>
            </a:r>
            <a:r>
              <a:rPr lang="en-US" altLang="zh-TW" dirty="0" smtClean="0">
                <a:latin typeface="蒙纳漫画体" panose="00000600000000000000" pitchFamily="2" charset="-120"/>
              </a:rPr>
              <a:t>-</a:t>
            </a:r>
            <a:r>
              <a:rPr lang="zh-TW" altLang="en-US" dirty="0" smtClean="0">
                <a:latin typeface="蒙纳漫画体" panose="00000600000000000000" pitchFamily="2" charset="-120"/>
              </a:rPr>
              <a:t>打</a:t>
            </a:r>
            <a:r>
              <a:rPr lang="zh-TW" altLang="en-US" dirty="0">
                <a:latin typeface="蒙纳漫画体" panose="00000600000000000000" pitchFamily="2" charset="-120"/>
              </a:rPr>
              <a:t>壞</a:t>
            </a:r>
            <a:r>
              <a:rPr lang="zh-TW" altLang="en-US" dirty="0" smtClean="0">
                <a:latin typeface="蒙纳漫画体" panose="00000600000000000000" pitchFamily="2" charset="-120"/>
              </a:rPr>
              <a:t>各種情敵與路障</a:t>
            </a:r>
            <a:endParaRPr lang="en-US" altLang="zh-TW" dirty="0" smtClean="0">
              <a:latin typeface="蒙纳漫画体" panose="00000600000000000000" pitchFamily="2" charset="-120"/>
            </a:endParaRPr>
          </a:p>
          <a:p>
            <a:r>
              <a:rPr lang="zh-TW" altLang="en-US" b="1" dirty="0" smtClean="0">
                <a:latin typeface="蒙纳漫画体" panose="00000600000000000000" pitchFamily="2" charset="-120"/>
              </a:rPr>
              <a:t>修理工具人</a:t>
            </a:r>
            <a:r>
              <a:rPr lang="en-US" altLang="zh-TW" dirty="0" smtClean="0">
                <a:latin typeface="蒙纳漫画体" panose="00000600000000000000" pitchFamily="2" charset="-120"/>
              </a:rPr>
              <a:t>-</a:t>
            </a:r>
            <a:r>
              <a:rPr lang="zh-TW" altLang="en-US" dirty="0" smtClean="0">
                <a:latin typeface="蒙纳漫画体" panose="00000600000000000000" pitchFamily="2" charset="-120"/>
              </a:rPr>
              <a:t>可跟在地圖上的互動道具互動來達到各種效果</a:t>
            </a:r>
            <a:endParaRPr lang="en-US" altLang="zh-TW" dirty="0">
              <a:latin typeface="蒙纳漫画体" panose="00000600000000000000" pitchFamily="2" charset="-120"/>
            </a:endParaRPr>
          </a:p>
          <a:p>
            <a:r>
              <a:rPr lang="zh-TW" altLang="en-US" dirty="0" smtClean="0">
                <a:latin typeface="蒙纳漫画体" panose="00000600000000000000" pitchFamily="2" charset="-120"/>
              </a:rPr>
              <a:t>一開始只會有跑腿與造橋、彈跳工具人，</a:t>
            </a:r>
            <a:r>
              <a:rPr lang="zh-TW" altLang="en-US" b="1" dirty="0" smtClean="0">
                <a:latin typeface="蒙纳漫画体" panose="00000600000000000000" pitchFamily="2" charset="-120"/>
              </a:rPr>
              <a:t>隨著關卡的提升而解鎖各種工具人。</a:t>
            </a:r>
            <a:endParaRPr lang="en-US" altLang="zh-TW" b="1" dirty="0" smtClean="0">
              <a:latin typeface="蒙纳漫画体" panose="00000600000000000000" pitchFamily="2" charset="-120"/>
            </a:endParaRPr>
          </a:p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pic>
        <p:nvPicPr>
          <p:cNvPr id="9" name="图片 10" descr="图片可能包含：文本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76" y="2845640"/>
            <a:ext cx="5566864" cy="3081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8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3971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收到的回饋與改正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難易度的控制</a:t>
            </a:r>
            <a:r>
              <a:rPr lang="en-US" altLang="zh-TW" dirty="0" smtClean="0"/>
              <a:t>?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r>
              <a:rPr lang="zh-TW" altLang="en-US" dirty="0" smtClean="0"/>
              <a:t>玩法單調、耐</a:t>
            </a:r>
            <a:r>
              <a:rPr lang="zh-TW" altLang="en-US" dirty="0"/>
              <a:t>玩</a:t>
            </a:r>
            <a:r>
              <a:rPr lang="zh-TW" altLang="en-US" dirty="0" smtClean="0"/>
              <a:t>度強化</a:t>
            </a:r>
            <a:endParaRPr lang="en-US" altLang="zh-TW" dirty="0" smtClean="0"/>
          </a:p>
          <a:p>
            <a:r>
              <a:rPr lang="zh-TW" altLang="en-US" dirty="0" smtClean="0"/>
              <a:t>這類的遊戲應該叫做騎士團不叫工具人</a:t>
            </a:r>
            <a:endParaRPr lang="en-US" altLang="zh-TW" dirty="0" smtClean="0"/>
          </a:p>
          <a:p>
            <a:r>
              <a:rPr lang="zh-TW" altLang="en-US" dirty="0" smtClean="0"/>
              <a:t>可考慮不限制</a:t>
            </a:r>
            <a:r>
              <a:rPr lang="en-US" altLang="zh-TW" dirty="0" smtClean="0"/>
              <a:t>PC</a:t>
            </a:r>
            <a:r>
              <a:rPr lang="zh-TW" altLang="en-US" dirty="0" smtClean="0"/>
              <a:t>而考慮手機遊戲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2582" y="1636438"/>
            <a:ext cx="6081965" cy="1153564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ea typeface="蒙纳漫画体" panose="00000600000000000000" pitchFamily="2" charset="-120"/>
              </a:rPr>
              <a:t>遊戲已由無限關卡制改為</a:t>
            </a:r>
            <a:r>
              <a:rPr lang="zh-TW" altLang="en-US" sz="2800" b="1" dirty="0" smtClean="0">
                <a:solidFill>
                  <a:schemeClr val="tx1"/>
                </a:solidFill>
                <a:ea typeface="蒙纳漫画体" panose="00000600000000000000" pitchFamily="2" charset="-120"/>
              </a:rPr>
              <a:t>闖關制</a:t>
            </a:r>
            <a:r>
              <a:rPr lang="zh-TW" altLang="en-US" sz="2800" dirty="0" smtClean="0">
                <a:solidFill>
                  <a:schemeClr val="tx1"/>
                </a:solidFill>
                <a:ea typeface="蒙纳漫画体" panose="00000600000000000000" pitchFamily="2" charset="-120"/>
              </a:rPr>
              <a:t>，在遊戲難易度與玩法單調方面會做改善</a:t>
            </a:r>
            <a:endParaRPr lang="zh-TW" altLang="en-US" sz="2800" dirty="0">
              <a:solidFill>
                <a:schemeClr val="tx1"/>
              </a:solidFill>
              <a:ea typeface="蒙纳漫画体" panose="00000600000000000000" pitchFamily="2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089471" y="2002893"/>
            <a:ext cx="1026282" cy="158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53328" y="4404964"/>
            <a:ext cx="6081965" cy="1432582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ea typeface="蒙纳漫画体" panose="00000600000000000000" pitchFamily="2" charset="-120"/>
              </a:rPr>
              <a:t>考慮到騎士團通常為戰鬥護航方面為主，而工具人較為全能，且此遊戲只有主角一人，所以還是以工具人為主</a:t>
            </a:r>
            <a:endParaRPr lang="en-US" altLang="zh-TW" sz="2800" dirty="0" smtClean="0">
              <a:solidFill>
                <a:schemeClr val="tx1"/>
              </a:solidFill>
              <a:ea typeface="蒙纳漫画体" panose="00000600000000000000" pitchFamily="2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7110249" y="3515623"/>
            <a:ext cx="341585" cy="774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5208" y="4383910"/>
            <a:ext cx="4909095" cy="198224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  <a:ea typeface="蒙纳漫画体" panose="00000600000000000000" pitchFamily="2" charset="-120"/>
              </a:rPr>
              <a:t>此遊戲的操作方式會有上下左右跳躍與行動，較為複雜，可能還是先以</a:t>
            </a:r>
            <a:r>
              <a:rPr lang="en-US" altLang="zh-TW" sz="2800" dirty="0" smtClean="0">
                <a:solidFill>
                  <a:schemeClr val="tx1"/>
                </a:solidFill>
                <a:ea typeface="蒙纳漫画体" panose="00000600000000000000" pitchFamily="2" charset="-120"/>
              </a:rPr>
              <a:t>PC</a:t>
            </a:r>
            <a:r>
              <a:rPr lang="zh-TW" altLang="en-US" sz="2800" dirty="0" smtClean="0">
                <a:solidFill>
                  <a:schemeClr val="tx1"/>
                </a:solidFill>
                <a:ea typeface="蒙纳漫画体" panose="00000600000000000000" pitchFamily="2" charset="-120"/>
              </a:rPr>
              <a:t>為主，手機方面之後再做考慮</a:t>
            </a:r>
            <a:endParaRPr lang="en-US" altLang="zh-TW" sz="2800" dirty="0" smtClean="0">
              <a:solidFill>
                <a:schemeClr val="tx1"/>
              </a:solidFill>
              <a:ea typeface="蒙纳漫画体" panose="00000600000000000000" pitchFamily="2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259756" y="3873856"/>
            <a:ext cx="157654" cy="35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803228" y="2350378"/>
            <a:ext cx="312525" cy="190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" y="277296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遊戲詳述</a:t>
            </a:r>
            <a:r>
              <a:rPr lang="en-US" altLang="zh-TW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-</a:t>
            </a:r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技能提升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9776" y="1977000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781493" y="1837864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537941" y="15484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追加商店系統</a:t>
            </a:r>
            <a:r>
              <a:rPr lang="en-US" altLang="zh-TW" dirty="0" smtClean="0"/>
              <a:t>:</a:t>
            </a:r>
            <a:r>
              <a:rPr lang="zh-TW" altLang="en-US" dirty="0" smtClean="0"/>
              <a:t>可</a:t>
            </a:r>
            <a:r>
              <a:rPr lang="zh-TW" altLang="en-US" dirty="0" smtClean="0"/>
              <a:t>利用在遊戲中收集到的金錢進行工具人與公主的能力提升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b="1" dirty="0"/>
              <a:t>公主能力</a:t>
            </a:r>
          </a:p>
          <a:p>
            <a:r>
              <a:rPr lang="en-US" altLang="zh-TW" dirty="0"/>
              <a:t>1</a:t>
            </a:r>
            <a:r>
              <a:rPr lang="zh-TW" altLang="en-US" dirty="0"/>
              <a:t>級 初始生命值</a:t>
            </a:r>
            <a:r>
              <a:rPr lang="en-US" altLang="zh-TW" dirty="0"/>
              <a:t>3</a:t>
            </a:r>
            <a:r>
              <a:rPr lang="zh-TW" altLang="en-US" dirty="0"/>
              <a:t>顆心</a:t>
            </a:r>
          </a:p>
          <a:p>
            <a:r>
              <a:rPr lang="en-US" altLang="zh-TW" dirty="0"/>
              <a:t>2</a:t>
            </a:r>
            <a:r>
              <a:rPr lang="zh-TW" altLang="en-US" dirty="0"/>
              <a:t>級 減少愉悅值的消耗速度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級 初始生命值</a:t>
            </a:r>
            <a:r>
              <a:rPr lang="en-US" altLang="zh-TW" dirty="0"/>
              <a:t>4</a:t>
            </a:r>
            <a:r>
              <a:rPr lang="zh-TW" altLang="en-US" dirty="0"/>
              <a:t>顆心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 smtClean="0"/>
              <a:t>跑腿</a:t>
            </a:r>
            <a:r>
              <a:rPr lang="zh-TW" altLang="en-US" b="1" dirty="0"/>
              <a:t>工具人 主要是送食物給公主</a:t>
            </a:r>
          </a:p>
          <a:p>
            <a:r>
              <a:rPr lang="en-US" altLang="zh-TW" dirty="0"/>
              <a:t>1</a:t>
            </a:r>
            <a:r>
              <a:rPr lang="zh-TW" altLang="en-US" dirty="0"/>
              <a:t>級 可增加</a:t>
            </a:r>
            <a:r>
              <a:rPr lang="en-US" altLang="zh-TW" dirty="0"/>
              <a:t>20%</a:t>
            </a:r>
            <a:r>
              <a:rPr lang="zh-TW" altLang="en-US" dirty="0"/>
              <a:t>公主</a:t>
            </a:r>
            <a:r>
              <a:rPr lang="zh-TW" altLang="en-US" dirty="0" smtClean="0"/>
              <a:t>愉悅值</a:t>
            </a:r>
            <a:endParaRPr lang="zh-TW" altLang="en-US" dirty="0"/>
          </a:p>
          <a:p>
            <a:r>
              <a:rPr lang="en-US" altLang="zh-TW" dirty="0"/>
              <a:t>2</a:t>
            </a:r>
            <a:r>
              <a:rPr lang="zh-TW" altLang="en-US" dirty="0"/>
              <a:t>級 減少精力值的耗用</a:t>
            </a:r>
            <a:r>
              <a:rPr lang="en-US" altLang="zh-TW" dirty="0"/>
              <a:t>30%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級 可增加</a:t>
            </a:r>
            <a:r>
              <a:rPr lang="en-US" altLang="zh-TW" dirty="0"/>
              <a:t>30%</a:t>
            </a:r>
            <a:r>
              <a:rPr lang="zh-TW" altLang="en-US" dirty="0"/>
              <a:t>公主愉悅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內容版面配置區 3"/>
          <p:cNvSpPr txBox="1">
            <a:spLocks/>
          </p:cNvSpPr>
          <p:nvPr/>
        </p:nvSpPr>
        <p:spPr>
          <a:xfrm>
            <a:off x="5940883" y="2207832"/>
            <a:ext cx="5558059" cy="4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/>
              <a:t>戰鬥</a:t>
            </a:r>
            <a:r>
              <a:rPr lang="zh-TW" altLang="en-US" sz="2400" b="1" dirty="0"/>
              <a:t>工具人</a:t>
            </a:r>
          </a:p>
          <a:p>
            <a:r>
              <a:rPr lang="en-US" altLang="zh-TW" sz="2400" dirty="0"/>
              <a:t>1</a:t>
            </a:r>
            <a:r>
              <a:rPr lang="zh-TW" altLang="en-US" sz="2400" dirty="0"/>
              <a:t>級 可進行一般的攻擊</a:t>
            </a:r>
          </a:p>
          <a:p>
            <a:r>
              <a:rPr lang="en-US" altLang="zh-TW" sz="2400" dirty="0"/>
              <a:t>2</a:t>
            </a:r>
            <a:r>
              <a:rPr lang="zh-TW" altLang="en-US" sz="2400" dirty="0"/>
              <a:t>級 減少精力值的耗用</a:t>
            </a:r>
            <a:r>
              <a:rPr lang="en-US" altLang="zh-TW" sz="2400" dirty="0"/>
              <a:t>30%</a:t>
            </a:r>
          </a:p>
          <a:p>
            <a:r>
              <a:rPr lang="en-US" altLang="zh-TW" sz="2400" dirty="0"/>
              <a:t>3</a:t>
            </a:r>
            <a:r>
              <a:rPr lang="zh-TW" altLang="en-US" sz="2400" dirty="0"/>
              <a:t>級 可進行衝刺撞開</a:t>
            </a:r>
            <a:r>
              <a:rPr lang="zh-TW" altLang="en-US" sz="2400" dirty="0" smtClean="0"/>
              <a:t>障礙物</a:t>
            </a:r>
            <a:endParaRPr lang="zh-TW" altLang="en-US" sz="2400" b="1" dirty="0"/>
          </a:p>
          <a:p>
            <a:r>
              <a:rPr lang="zh-TW" altLang="en-US" sz="2400" b="1" dirty="0"/>
              <a:t>修理工具人</a:t>
            </a:r>
          </a:p>
          <a:p>
            <a:r>
              <a:rPr lang="en-US" altLang="zh-TW" sz="2400" dirty="0"/>
              <a:t>1</a:t>
            </a:r>
            <a:r>
              <a:rPr lang="zh-TW" altLang="en-US" sz="2400" dirty="0"/>
              <a:t>級 可修理路上壞掉的道具</a:t>
            </a:r>
          </a:p>
          <a:p>
            <a:r>
              <a:rPr lang="en-US" altLang="zh-TW" sz="2400" dirty="0"/>
              <a:t>2</a:t>
            </a:r>
            <a:r>
              <a:rPr lang="zh-TW" altLang="en-US" sz="2400" dirty="0"/>
              <a:t>級 減少精力值的耗用</a:t>
            </a:r>
            <a:r>
              <a:rPr lang="en-US" altLang="zh-TW" sz="2400" dirty="0"/>
              <a:t>30%</a:t>
            </a:r>
          </a:p>
          <a:p>
            <a:r>
              <a:rPr lang="en-US" altLang="zh-TW" sz="2400" dirty="0"/>
              <a:t>3</a:t>
            </a:r>
            <a:r>
              <a:rPr lang="zh-TW" altLang="en-US" sz="2400" dirty="0"/>
              <a:t>級 減少修理時間</a:t>
            </a:r>
            <a:r>
              <a:rPr lang="en-US" altLang="zh-TW" sz="2400" dirty="0"/>
              <a:t>50%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0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342"/>
            <a:ext cx="12192000" cy="1028140"/>
          </a:xfrm>
        </p:spPr>
        <p:txBody>
          <a:bodyPr/>
          <a:lstStyle/>
          <a:p>
            <a:pPr lvl="0" algn="ctr"/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遊戲詳述</a:t>
            </a:r>
            <a:r>
              <a:rPr lang="en-US" altLang="zh-TW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-</a:t>
            </a:r>
            <a:r>
              <a:rPr lang="zh-TW" altLang="en-US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路上障礙與補品</a:t>
            </a:r>
            <a:endParaRPr lang="zh-TW" altLang="zh-TW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9776" y="1977000"/>
            <a:ext cx="6268037" cy="2995137"/>
          </a:xfrm>
        </p:spPr>
        <p:txBody>
          <a:bodyPr>
            <a:noAutofit/>
          </a:bodyPr>
          <a:lstStyle/>
          <a:p>
            <a:endParaRPr lang="en-US" altLang="zh-TW" b="1" dirty="0"/>
          </a:p>
          <a:p>
            <a:endParaRPr lang="en-US" altLang="zh-TW" b="1" dirty="0" smtClean="0"/>
          </a:p>
          <a:p>
            <a:pPr marL="0" indent="0">
              <a:buNone/>
            </a:pPr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650980" y="6444734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ea typeface="蒙纳漫画体" panose="00000600000000000000" pitchFamily="2" charset="-120"/>
              </a:rPr>
              <a:t>05</a:t>
            </a:r>
            <a:endParaRPr lang="zh-TW" altLang="en-US" sz="24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438736" y="1797899"/>
            <a:ext cx="5271835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85107" y="1569926"/>
            <a:ext cx="6225464" cy="3772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蒙纳漫画体" panose="00000600000000000000" pitchFamily="2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latin typeface="蒙纳漫画体" panose="00000600000000000000" pitchFamily="2" charset="-120"/>
              </a:rPr>
              <a:t>障礙物：</a:t>
            </a:r>
            <a:r>
              <a:rPr lang="zh-TW" altLang="en-US" dirty="0" smtClean="0">
                <a:latin typeface="蒙纳漫画体" panose="00000600000000000000" pitchFamily="2" charset="-120"/>
              </a:rPr>
              <a:t>在路上可能會遇到各式各樣的障礙，例如情敵、裂縫、垃圾堆、河流、惡霸、小狗等</a:t>
            </a:r>
            <a:endParaRPr lang="en-US" altLang="zh-TW" dirty="0" smtClean="0">
              <a:latin typeface="蒙纳漫画体" panose="00000600000000000000" pitchFamily="2" charset="-120"/>
            </a:endParaRPr>
          </a:p>
          <a:p>
            <a:r>
              <a:rPr lang="zh-TW" altLang="en-US" b="1" dirty="0" smtClean="0">
                <a:latin typeface="蒙纳漫画体" panose="00000600000000000000" pitchFamily="2" charset="-120"/>
              </a:rPr>
              <a:t>金幣：</a:t>
            </a:r>
            <a:r>
              <a:rPr lang="zh-TW" altLang="en-US" dirty="0" smtClean="0">
                <a:latin typeface="蒙纳漫画体" panose="00000600000000000000" pitchFamily="2" charset="-120"/>
              </a:rPr>
              <a:t>在路上可蒐集金幣藉此提升工具人的能力。</a:t>
            </a:r>
            <a:endParaRPr lang="en-US" altLang="zh-TW" dirty="0" smtClean="0">
              <a:latin typeface="蒙纳漫画体" panose="00000600000000000000" pitchFamily="2" charset="-120"/>
            </a:endParaRPr>
          </a:p>
          <a:p>
            <a:r>
              <a:rPr lang="zh-TW" altLang="en-US" b="1" dirty="0" smtClean="0">
                <a:latin typeface="蒙纳漫画体" panose="00000600000000000000" pitchFamily="2" charset="-120"/>
              </a:rPr>
              <a:t>補品：</a:t>
            </a:r>
            <a:r>
              <a:rPr lang="zh-TW" altLang="en-US" dirty="0" smtClean="0">
                <a:latin typeface="蒙纳漫画体" panose="00000600000000000000" pitchFamily="2" charset="-120"/>
              </a:rPr>
              <a:t>可提升公主的愉悅值或補充主角的精力值</a:t>
            </a:r>
            <a:endParaRPr lang="en-US" altLang="zh-TW" dirty="0" smtClean="0">
              <a:latin typeface="蒙纳漫画体" panose="00000600000000000000" pitchFamily="2" charset="-120"/>
            </a:endParaRPr>
          </a:p>
          <a:p>
            <a:r>
              <a:rPr lang="zh-TW" altLang="en-US" b="1" dirty="0" smtClean="0">
                <a:latin typeface="蒙纳漫画体" panose="00000600000000000000" pitchFamily="2" charset="-120"/>
              </a:rPr>
              <a:t>互動道具：</a:t>
            </a:r>
            <a:r>
              <a:rPr lang="zh-TW" altLang="en-US" dirty="0" smtClean="0">
                <a:latin typeface="蒙纳漫画体" panose="00000600000000000000" pitchFamily="2" charset="-120"/>
              </a:rPr>
              <a:t>可藉由各種道具來度過難關 </a:t>
            </a:r>
            <a:r>
              <a:rPr lang="en-US" altLang="zh-TW" dirty="0" smtClean="0">
                <a:latin typeface="蒙纳漫画体" panose="00000600000000000000" pitchFamily="2" charset="-120"/>
              </a:rPr>
              <a:t>ex</a:t>
            </a:r>
            <a:r>
              <a:rPr lang="zh-TW" altLang="en-US" dirty="0" smtClean="0">
                <a:latin typeface="蒙纳漫画体" panose="00000600000000000000" pitchFamily="2" charset="-120"/>
              </a:rPr>
              <a:t>車子</a:t>
            </a:r>
            <a:endParaRPr lang="en-US" altLang="zh-TW" dirty="0" smtClean="0">
              <a:latin typeface="蒙纳漫画体" panose="000006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43985" r="75187" b="42835"/>
          <a:stretch/>
        </p:blipFill>
        <p:spPr>
          <a:xfrm>
            <a:off x="7367813" y="1569926"/>
            <a:ext cx="3040659" cy="3076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7159357" y="4823495"/>
            <a:ext cx="34575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MSmart HK Medium" panose="00000500000000000000" pitchFamily="2" charset="-120"/>
                <a:cs typeface="+mj-cs"/>
              </a:defRPr>
            </a:lvl1pPr>
          </a:lstStyle>
          <a:p>
            <a:pPr algn="ctr"/>
            <a:r>
              <a:rPr lang="zh-TW" altLang="en-US" sz="3000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舉例：</a:t>
            </a:r>
            <a:r>
              <a:rPr lang="en-US" altLang="zh-TW" sz="3000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ATM</a:t>
            </a:r>
            <a:r>
              <a:rPr lang="zh-TW" altLang="en-US" sz="3000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工</a:t>
            </a:r>
            <a:r>
              <a:rPr lang="zh-TW" altLang="en-US" sz="3000" b="1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具</a:t>
            </a:r>
            <a:r>
              <a:rPr lang="zh-TW" altLang="en-US" sz="3000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人</a:t>
            </a:r>
            <a:endParaRPr lang="en-US" altLang="zh-TW" sz="3000" b="1" dirty="0" smtClean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  <a:p>
            <a:pPr algn="ctr"/>
            <a:r>
              <a:rPr lang="zh-TW" altLang="en-US" sz="3000" b="1" dirty="0" smtClean="0">
                <a:latin typeface="蒙纳漫画体" panose="00000600000000000000" pitchFamily="2" charset="-120"/>
                <a:ea typeface="蒙纳漫画体" panose="00000600000000000000" pitchFamily="2" charset="-120"/>
              </a:rPr>
              <a:t>打爆他可獲得金</a:t>
            </a:r>
            <a:r>
              <a:rPr lang="zh-TW" altLang="en-US" sz="3000" b="1" dirty="0">
                <a:latin typeface="蒙纳漫画体" panose="00000600000000000000" pitchFamily="2" charset="-120"/>
                <a:ea typeface="蒙纳漫画体" panose="00000600000000000000" pitchFamily="2" charset="-120"/>
              </a:rPr>
              <a:t>錢</a:t>
            </a:r>
            <a:endParaRPr lang="zh-TW" altLang="zh-TW" sz="3000" b="1" dirty="0">
              <a:latin typeface="蒙纳漫画体" panose="00000600000000000000" pitchFamily="2" charset="-120"/>
              <a:ea typeface="蒙纳漫画体" panose="00000600000000000000" pitchFamily="2" charset="-12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73756" y="5521484"/>
            <a:ext cx="11225048" cy="1028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蒙纳漫画体" panose="00000600000000000000" pitchFamily="2" charset="-120"/>
                <a:cs typeface="+mj-cs"/>
              </a:defRPr>
            </a:lvl1pPr>
          </a:lstStyle>
          <a:p>
            <a:r>
              <a:rPr lang="en-US" altLang="zh-TW" sz="2400" dirty="0">
                <a:latin typeface="蒙纳漫画体" panose="00000600000000000000" pitchFamily="2" charset="-120"/>
                <a:cs typeface="+mn-cs"/>
              </a:rPr>
              <a:t>P.S</a:t>
            </a:r>
            <a:r>
              <a:rPr lang="zh-TW" altLang="en-US" sz="2400" dirty="0">
                <a:latin typeface="蒙纳漫画体" panose="00000600000000000000" pitchFamily="2" charset="-120"/>
                <a:cs typeface="+mn-cs"/>
              </a:rPr>
              <a:t> 各個障礙物解決的方式</a:t>
            </a:r>
            <a:r>
              <a:rPr lang="zh-TW" altLang="en-US" sz="2400" dirty="0" smtClean="0">
                <a:latin typeface="蒙纳漫画体" panose="00000600000000000000" pitchFamily="2" charset="-120"/>
                <a:cs typeface="+mn-cs"/>
              </a:rPr>
              <a:t>不同</a:t>
            </a:r>
            <a:r>
              <a:rPr lang="zh-TW" altLang="en-US" sz="2400" dirty="0" smtClean="0">
                <a:latin typeface="蒙纳漫画体" panose="00000600000000000000" pitchFamily="2" charset="-120"/>
                <a:cs typeface="+mn-cs"/>
              </a:rPr>
              <a:t>，</a:t>
            </a:r>
            <a:endParaRPr lang="en-US" altLang="zh-TW" sz="2400" dirty="0" smtClean="0">
              <a:latin typeface="蒙纳漫画体" panose="00000600000000000000" pitchFamily="2" charset="-120"/>
              <a:cs typeface="+mn-cs"/>
            </a:endParaRPr>
          </a:p>
          <a:p>
            <a:r>
              <a:rPr lang="zh-TW" altLang="en-US" sz="2400" dirty="0" smtClean="0">
                <a:latin typeface="蒙纳漫画体" panose="00000600000000000000" pitchFamily="2" charset="-120"/>
                <a:cs typeface="+mn-cs"/>
              </a:rPr>
              <a:t>每</a:t>
            </a:r>
            <a:r>
              <a:rPr lang="zh-TW" altLang="en-US" sz="2400" dirty="0" smtClean="0">
                <a:latin typeface="蒙纳漫画体" panose="00000600000000000000" pitchFamily="2" charset="-120"/>
                <a:cs typeface="+mn-cs"/>
              </a:rPr>
              <a:t>個障礙物可能有不同種的解決方式</a:t>
            </a:r>
            <a:endParaRPr lang="zh-TW" altLang="zh-TW" sz="2400" dirty="0">
              <a:latin typeface="蒙纳漫画体" panose="00000600000000000000" pitchFamily="2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9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893</Words>
  <Application>Microsoft Office PowerPoint</Application>
  <PresentationFormat>寬螢幕</PresentationFormat>
  <Paragraphs>131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Calibri</vt:lpstr>
      <vt:lpstr>微軟正黑體</vt:lpstr>
      <vt:lpstr>Arial</vt:lpstr>
      <vt:lpstr>Times New Roman</vt:lpstr>
      <vt:lpstr>Calibri Light</vt:lpstr>
      <vt:lpstr>蒙纳漫画体</vt:lpstr>
      <vt:lpstr>新細明體</vt:lpstr>
      <vt:lpstr>Office 佈景主題</vt:lpstr>
      <vt:lpstr>PowerPoint 簡報</vt:lpstr>
      <vt:lpstr>成員</vt:lpstr>
      <vt:lpstr>(1)遊戲前情提要</vt:lpstr>
      <vt:lpstr>遊戲核心</vt:lpstr>
      <vt:lpstr>前情提要-操作方式</vt:lpstr>
      <vt:lpstr>前情提要-工具人模式說明</vt:lpstr>
      <vt:lpstr>收到的回饋與改正</vt:lpstr>
      <vt:lpstr>遊戲詳述-技能提升</vt:lpstr>
      <vt:lpstr>遊戲詳述-路上障礙與補品</vt:lpstr>
      <vt:lpstr>遊戲詳述-美術風格</vt:lpstr>
      <vt:lpstr>遊戲詳述-美術風格</vt:lpstr>
      <vt:lpstr>遊戲詳述-美術風格</vt:lpstr>
      <vt:lpstr>小結</vt:lpstr>
      <vt:lpstr>小結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HCD-不起眼遊戲製作者培育法</dc:title>
  <dc:creator>莊智崴</dc:creator>
  <cp:lastModifiedBy>User</cp:lastModifiedBy>
  <cp:revision>139</cp:revision>
  <dcterms:created xsi:type="dcterms:W3CDTF">2017-04-17T13:33:07Z</dcterms:created>
  <dcterms:modified xsi:type="dcterms:W3CDTF">2017-10-10T19:01:26Z</dcterms:modified>
</cp:coreProperties>
</file>