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Training Anti-Spam Models with Smaller Training Set Via SVM Way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思源宋體 TW SemiBold" panose="02020600000000000000" pitchFamily="18" charset="-128"/>
                <a:ea typeface="思源宋體 TW SemiBold" panose="02020600000000000000" pitchFamily="18" charset="-128"/>
              </a:rPr>
              <a:t>二資工三 </a:t>
            </a:r>
            <a:r>
              <a:rPr lang="en-US" altLang="zh-CN" sz="3600" dirty="0">
                <a:latin typeface="思源宋體 TW SemiBold" panose="02020600000000000000" pitchFamily="18" charset="-128"/>
                <a:ea typeface="思源宋體 TW SemiBold" panose="02020600000000000000" pitchFamily="18" charset="-128"/>
              </a:rPr>
              <a:t>	</a:t>
            </a:r>
            <a:r>
              <a:rPr lang="zh-CN" altLang="en-US" sz="3600" dirty="0">
                <a:latin typeface="思源宋體 TW SemiBold" panose="02020600000000000000" pitchFamily="18" charset="-128"/>
                <a:ea typeface="思源宋體 TW SemiBold" panose="02020600000000000000" pitchFamily="18" charset="-128"/>
              </a:rPr>
              <a:t>鄧鵬宇</a:t>
            </a:r>
            <a:r>
              <a:rPr lang="en-US" altLang="zh-CN" sz="3600" dirty="0">
                <a:latin typeface="思源宋體 TW SemiBold" panose="02020600000000000000" pitchFamily="18" charset="-128"/>
                <a:ea typeface="思源宋體 TW SemiBold" panose="02020600000000000000" pitchFamily="18" charset="-128"/>
              </a:rPr>
              <a:t>	A10515003</a:t>
            </a:r>
            <a:endParaRPr lang="zh-CN" altLang="en-US" sz="3600" dirty="0">
              <a:latin typeface="思源宋體 TW SemiBold" panose="02020600000000000000" pitchFamily="18" charset="-128"/>
              <a:ea typeface="思源宋體 TW S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811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6558" y="2967335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dirty="0">
                <a:ln/>
                <a:solidFill>
                  <a:schemeClr val="accent4"/>
                </a:solidFill>
              </a:rPr>
              <a:t>互聯網的時代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277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垃圾郵件的困擾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Every coin has two sides.</a:t>
            </a:r>
          </a:p>
        </p:txBody>
      </p:sp>
    </p:spTree>
    <p:extLst>
      <p:ext uri="{BB962C8B-B14F-4D97-AF65-F5344CB8AC3E}">
        <p14:creationId xmlns:p14="http://schemas.microsoft.com/office/powerpoint/2010/main" val="296922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Double-undersampling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思源宋體 TW SemiBold" panose="02020600000000000000" pitchFamily="18" charset="-128"/>
                <a:ea typeface="思源宋體 TW SemiBold" panose="02020600000000000000" pitchFamily="18" charset="-128"/>
              </a:rPr>
              <a:t>• Use of SVs as the basis of reduced training pool to guarantee the precision of classification.</a:t>
            </a:r>
          </a:p>
          <a:p>
            <a:r>
              <a:rPr lang="en-US" altLang="zh-CN" sz="2800" dirty="0">
                <a:latin typeface="思源宋體 TW SemiBold" panose="02020600000000000000" pitchFamily="18" charset="-128"/>
                <a:ea typeface="思源宋體 TW SemiBold" panose="02020600000000000000" pitchFamily="18" charset="-128"/>
              </a:rPr>
              <a:t>• Use of redundancy reducing tool to reduce the training email sample set according to the computed spam rate of SVs.</a:t>
            </a:r>
          </a:p>
          <a:p>
            <a:r>
              <a:rPr lang="en-US" altLang="zh-CN" sz="2800" dirty="0">
                <a:latin typeface="思源宋體 TW SemiBold" panose="02020600000000000000" pitchFamily="18" charset="-128"/>
                <a:ea typeface="思源宋體 TW SemiBold" panose="02020600000000000000" pitchFamily="18" charset="-128"/>
              </a:rPr>
              <a:t>• Combine SV emails and reduced email samples from original training pool to establish final balanced reduced training email pool after removing duplicates.</a:t>
            </a:r>
            <a:endParaRPr lang="zh-CN" altLang="zh-CN" sz="2800" dirty="0">
              <a:latin typeface="思源宋體 TW SemiBold" panose="02020600000000000000" pitchFamily="18" charset="-128"/>
              <a:ea typeface="思源宋體 TW S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5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79" y="41092"/>
            <a:ext cx="4150187" cy="67758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4293704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  <a:latin typeface="思源宋體 TW SemiBold" panose="02020600000000000000" pitchFamily="18" charset="-128"/>
                <a:ea typeface="思源宋體 TW SemiBold" panose="02020600000000000000" pitchFamily="18" charset="-128"/>
              </a:rPr>
              <a:t>訓練數據集</a:t>
            </a:r>
            <a:br>
              <a:rPr lang="en-US" altLang="zh-CN" sz="3600" dirty="0">
                <a:solidFill>
                  <a:srgbClr val="FFFFFF"/>
                </a:solidFill>
                <a:latin typeface="思源宋體 TW SemiBold" panose="02020600000000000000" pitchFamily="18" charset="-128"/>
                <a:ea typeface="思源宋體 TW SemiBold" panose="02020600000000000000" pitchFamily="18" charset="-128"/>
              </a:rPr>
            </a:br>
            <a:r>
              <a:rPr lang="zh-CN" altLang="en-US" sz="3600" dirty="0">
                <a:solidFill>
                  <a:srgbClr val="FFFFFF"/>
                </a:solidFill>
                <a:latin typeface="思源宋體 TW SemiBold" panose="02020600000000000000" pitchFamily="18" charset="-128"/>
                <a:ea typeface="思源宋體 TW SemiBold" panose="02020600000000000000" pitchFamily="18" charset="-128"/>
              </a:rPr>
              <a:t>處理過程</a:t>
            </a:r>
          </a:p>
        </p:txBody>
      </p:sp>
    </p:spTree>
    <p:extLst>
      <p:ext uri="{BB962C8B-B14F-4D97-AF65-F5344CB8AC3E}">
        <p14:creationId xmlns:p14="http://schemas.microsoft.com/office/powerpoint/2010/main" val="331838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AND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思源宋體 TW SemiBold" panose="02020600000000000000" pitchFamily="18" charset="-128"/>
                <a:ea typeface="思源宋體 TW SemiBold" panose="02020600000000000000" pitchFamily="18" charset="-128"/>
              </a:rPr>
              <a:t>Training dataset size:	64,880</a:t>
            </a:r>
          </a:p>
          <a:p>
            <a:r>
              <a:rPr lang="en-US" altLang="zh-CN" sz="3600" dirty="0">
                <a:latin typeface="思源宋體 TW SemiBold" panose="02020600000000000000" pitchFamily="18" charset="-128"/>
                <a:ea typeface="思源宋體 TW SemiBold" panose="02020600000000000000" pitchFamily="18" charset="-128"/>
              </a:rPr>
              <a:t>Testing dataset size:	280,904</a:t>
            </a:r>
          </a:p>
          <a:p>
            <a:r>
              <a:rPr lang="en-US" altLang="zh-CN" sz="3600" dirty="0">
                <a:latin typeface="思源宋體 TW SemiBold" panose="02020600000000000000" pitchFamily="18" charset="-128"/>
                <a:ea typeface="思源宋體 TW SemiBold" panose="02020600000000000000" pitchFamily="18" charset="-128"/>
              </a:rPr>
              <a:t>Training dataset contain 5,416 normal mail and 59,464 spams.</a:t>
            </a:r>
            <a:endParaRPr lang="zh-CN" altLang="en-US" sz="3600" dirty="0">
              <a:latin typeface="思源宋體 TW SemiBold" panose="02020600000000000000" pitchFamily="18" charset="-128"/>
              <a:ea typeface="思源宋體 TW S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803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Measure	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886922" cy="402336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𝐴𝐶</m:t>
                    </m:r>
                    <m:sSub>
                      <m:sSubPr>
                        <m:ctrlPr>
                          <a:rPr lang="zh-CN" alt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sz="4000" dirty="0"/>
              </a:p>
              <a:p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𝐴𝐶</m:t>
                    </m:r>
                    <m:sSub>
                      <m:sSubPr>
                        <m:ctrlPr>
                          <a:rPr lang="zh-CN" alt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sz="4000" dirty="0"/>
              </a:p>
              <a:p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zh-CN" altLang="en-US" sz="40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g>
                      <m:e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sSubSup>
                          <m:sSubSupPr>
                            <m:ctrlPr>
                              <a:rPr lang="zh-CN" alt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40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zh-CN" altLang="en-US" sz="40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rad>
                    <m:sSubSup>
                      <m:sSubSupPr>
                        <m:ctrlPr>
                          <a:rPr lang="zh-CN" alt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n-US" altLang="zh-CN" sz="40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公式中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與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表明了</a:t>
                </a:r>
                <a:r>
                  <a:rPr lang="en-US" altLang="zh-CN" sz="2400" dirty="0"/>
                  <a:t>ACC+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ACC-</a:t>
                </a:r>
                <a:r>
                  <a:rPr lang="zh-CN" altLang="en-US" sz="2400" dirty="0"/>
                  <a:t>的不同重要性，因爲實際情況中，錯誤分類正常郵件的情況比錯誤分類垃圾郵件的情況要嚴重很多，在試驗中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被設定為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設定為</a:t>
                </a:r>
                <a:r>
                  <a:rPr lang="en-US" altLang="zh-CN" sz="2400" dirty="0"/>
                  <a:t>1.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886922" cy="4023360"/>
              </a:xfrm>
              <a:blipFill>
                <a:blip r:embed="rId2"/>
                <a:stretch>
                  <a:fillRect l="-773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24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</a:rPr>
              <a:t>實驗結果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08484" y="5848588"/>
            <a:ext cx="33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NR</a:t>
            </a:r>
            <a:r>
              <a:rPr lang="zh-CN" altLang="en-US" dirty="0"/>
              <a:t>代表未經減少的數據集合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32" y="516835"/>
            <a:ext cx="7846732" cy="53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7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640211"/>
            <a:ext cx="6798082" cy="55775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FFFF"/>
                </a:solidFill>
              </a:rPr>
              <a:t>最終效果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9032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544</TotalTime>
  <Words>208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思源宋體 TW SemiBold</vt:lpstr>
      <vt:lpstr>宋体</vt:lpstr>
      <vt:lpstr>Arial</vt:lpstr>
      <vt:lpstr>Calibri</vt:lpstr>
      <vt:lpstr>Calibri Light</vt:lpstr>
      <vt:lpstr>Cambria Math</vt:lpstr>
      <vt:lpstr>回顾</vt:lpstr>
      <vt:lpstr>Training Anti-Spam Models with Smaller Training Set Via SVM Way  </vt:lpstr>
      <vt:lpstr>PowerPoint 演示文稿</vt:lpstr>
      <vt:lpstr>垃圾郵件的困擾</vt:lpstr>
      <vt:lpstr>The Double-undersampling solution</vt:lpstr>
      <vt:lpstr>訓練數據集 處理過程</vt:lpstr>
      <vt:lpstr>EXPERIMENTS AND RESULT</vt:lpstr>
      <vt:lpstr>Performance Measure </vt:lpstr>
      <vt:lpstr>實驗結果</vt:lpstr>
      <vt:lpstr>最終效果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Anti-Spam Models with Smaller Training Set Via SVM Way  </dc:title>
  <dc:creator>Pengyu Deng</dc:creator>
  <cp:lastModifiedBy>Pengyu Deng</cp:lastModifiedBy>
  <cp:revision>4</cp:revision>
  <dcterms:created xsi:type="dcterms:W3CDTF">2017-05-07T06:29:42Z</dcterms:created>
  <dcterms:modified xsi:type="dcterms:W3CDTF">2017-05-07T15:33:45Z</dcterms:modified>
</cp:coreProperties>
</file>