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to 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Master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4541801-84E3-4D3C-8475-6135BF82136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2/22/21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38028FC-5A84-4E9D-B72A-E16155BC697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Master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ADCCE60-07D1-4E7C-9EED-D1A30A8AFF7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2/22/21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CDBE631-23DA-4B5F-96D3-02761BE0389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Data Description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Data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63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folder contains 3 data sets (refer slide 3-4 for reservoir model and well locations).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Every simulation case describes a scenario where we start producing from the field using P1 producer, both injectors are active since the beginning, then after a year of production, we introduce the second producer P2, simulating a new infill well.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Injectors are at constant rate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Producers are pressure controlled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Cases numbered 1-60 we don’t change the location of P2. The difference comes from the time we introduce the well. Case 1 after 12 months, case2 after 13 months, and so on. We add one month gradually to each simulation case starting from 12 to 7.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Cases numbered 61-960 all start at the same time (same time as case 1), however, we simulate different location, we simulate every location starting from the down-left corner. Refer last slide for P2 location information.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Porosity (blue is high, yellow is low)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Content Placeholder 4" descr="A picture containing shoji, building&#10;&#10;Description automatically generated"/>
          <p:cNvPicPr/>
          <p:nvPr/>
        </p:nvPicPr>
        <p:blipFill>
          <a:blip r:embed="rId1"/>
          <a:stretch/>
        </p:blipFill>
        <p:spPr>
          <a:xfrm>
            <a:off x="692280" y="2283120"/>
            <a:ext cx="3121920" cy="2999880"/>
          </a:xfrm>
          <a:prstGeom prst="rect">
            <a:avLst/>
          </a:prstGeom>
          <a:ln w="0">
            <a:noFill/>
          </a:ln>
        </p:spPr>
      </p:pic>
      <p:pic>
        <p:nvPicPr>
          <p:cNvPr id="87" name="Picture 6" descr="A picture containing shoji, building&#10;&#10;Description automatically generated"/>
          <p:cNvPicPr/>
          <p:nvPr/>
        </p:nvPicPr>
        <p:blipFill>
          <a:blip r:embed="rId2"/>
          <a:stretch/>
        </p:blipFill>
        <p:spPr>
          <a:xfrm>
            <a:off x="8377560" y="2283120"/>
            <a:ext cx="3121920" cy="2999880"/>
          </a:xfrm>
          <a:prstGeom prst="rect">
            <a:avLst/>
          </a:prstGeom>
          <a:ln w="0">
            <a:noFill/>
          </a:ln>
        </p:spPr>
      </p:pic>
      <p:pic>
        <p:nvPicPr>
          <p:cNvPr id="88" name="Picture 8" descr="Chart&#10;&#10;Description automatically generated"/>
          <p:cNvPicPr/>
          <p:nvPr/>
        </p:nvPicPr>
        <p:blipFill>
          <a:blip r:embed="rId3"/>
          <a:stretch/>
        </p:blipFill>
        <p:spPr>
          <a:xfrm>
            <a:off x="4581000" y="2283120"/>
            <a:ext cx="3029400" cy="2999880"/>
          </a:xfrm>
          <a:prstGeom prst="rect">
            <a:avLst/>
          </a:prstGeom>
          <a:ln w="0">
            <a:noFill/>
          </a:ln>
        </p:spPr>
      </p:pic>
      <p:sp>
        <p:nvSpPr>
          <p:cNvPr id="89" name="TextBox 9"/>
          <p:cNvSpPr/>
          <p:nvPr/>
        </p:nvSpPr>
        <p:spPr>
          <a:xfrm>
            <a:off x="1039320" y="5645520"/>
            <a:ext cx="2626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Slice of SPE 10, Z = 15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TextBox 14"/>
          <p:cNvSpPr/>
          <p:nvPr/>
        </p:nvSpPr>
        <p:spPr>
          <a:xfrm>
            <a:off x="8902800" y="5615280"/>
            <a:ext cx="6094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Slice of SPE 10, Z = 15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TextBox 15"/>
          <p:cNvSpPr/>
          <p:nvPr/>
        </p:nvSpPr>
        <p:spPr>
          <a:xfrm>
            <a:off x="4971600" y="5615280"/>
            <a:ext cx="7498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Slice of SPE 10, Z = 80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TextBox 13"/>
          <p:cNvSpPr/>
          <p:nvPr/>
        </p:nvSpPr>
        <p:spPr>
          <a:xfrm>
            <a:off x="1078560" y="1690560"/>
            <a:ext cx="2349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Heterogenous Corner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TextBox 16"/>
          <p:cNvSpPr/>
          <p:nvPr/>
        </p:nvSpPr>
        <p:spPr>
          <a:xfrm>
            <a:off x="9003960" y="1690560"/>
            <a:ext cx="2349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Heterogenous Center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TextBox 17"/>
          <p:cNvSpPr/>
          <p:nvPr/>
        </p:nvSpPr>
        <p:spPr>
          <a:xfrm>
            <a:off x="5041440" y="1617480"/>
            <a:ext cx="2349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Channel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Permeability X direction (blue is high, yellow is low)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Content Placeholder 4" descr=""/>
          <p:cNvPicPr/>
          <p:nvPr/>
        </p:nvPicPr>
        <p:blipFill>
          <a:blip r:embed="rId1"/>
          <a:stretch/>
        </p:blipFill>
        <p:spPr>
          <a:xfrm>
            <a:off x="753480" y="2283120"/>
            <a:ext cx="2999880" cy="2999880"/>
          </a:xfrm>
          <a:prstGeom prst="rect">
            <a:avLst/>
          </a:prstGeom>
          <a:ln w="0">
            <a:noFill/>
          </a:ln>
        </p:spPr>
      </p:pic>
      <p:pic>
        <p:nvPicPr>
          <p:cNvPr id="97" name="Picture 6" descr=""/>
          <p:cNvPicPr/>
          <p:nvPr/>
        </p:nvPicPr>
        <p:blipFill>
          <a:blip r:embed="rId2"/>
          <a:stretch/>
        </p:blipFill>
        <p:spPr>
          <a:xfrm>
            <a:off x="8438400" y="2283120"/>
            <a:ext cx="2999880" cy="299988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8" descr=""/>
          <p:cNvPicPr/>
          <p:nvPr/>
        </p:nvPicPr>
        <p:blipFill>
          <a:blip r:embed="rId3"/>
          <a:stretch/>
        </p:blipFill>
        <p:spPr>
          <a:xfrm>
            <a:off x="4595760" y="2283120"/>
            <a:ext cx="2999880" cy="2999880"/>
          </a:xfrm>
          <a:prstGeom prst="rect">
            <a:avLst/>
          </a:prstGeom>
          <a:ln w="0">
            <a:noFill/>
          </a:ln>
        </p:spPr>
      </p:pic>
      <p:sp>
        <p:nvSpPr>
          <p:cNvPr id="99" name="TextBox 10"/>
          <p:cNvSpPr/>
          <p:nvPr/>
        </p:nvSpPr>
        <p:spPr>
          <a:xfrm>
            <a:off x="1078560" y="1690560"/>
            <a:ext cx="2349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Heterogenous Corner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003960" y="1690560"/>
            <a:ext cx="2349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Heterogenous Center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TextBox 13"/>
          <p:cNvSpPr/>
          <p:nvPr/>
        </p:nvSpPr>
        <p:spPr>
          <a:xfrm>
            <a:off x="5041440" y="1617480"/>
            <a:ext cx="2349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Channel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Sample outputs varying time (1-60)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" name="Picture 6" descr="Chart&#10;&#10;Description automatically generated"/>
          <p:cNvPicPr/>
          <p:nvPr/>
        </p:nvPicPr>
        <p:blipFill>
          <a:blip r:embed="rId1"/>
          <a:stretch/>
        </p:blipFill>
        <p:spPr>
          <a:xfrm>
            <a:off x="3049920" y="1766520"/>
            <a:ext cx="6091560" cy="4726080"/>
          </a:xfrm>
          <a:prstGeom prst="rect">
            <a:avLst/>
          </a:prstGeom>
          <a:ln w="0">
            <a:noFill/>
          </a:ln>
        </p:spPr>
      </p:pic>
      <p:sp>
        <p:nvSpPr>
          <p:cNvPr id="104" name="Content Placeholder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Sample outputs varying space (61-960)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7" name="Content Placeholder 4" descr="Chart&#10;&#10;Description automatically generated with medium confidence"/>
          <p:cNvPicPr/>
          <p:nvPr/>
        </p:nvPicPr>
        <p:blipFill>
          <a:blip r:embed="rId1"/>
          <a:stretch/>
        </p:blipFill>
        <p:spPr>
          <a:xfrm>
            <a:off x="2851560" y="1825560"/>
            <a:ext cx="6488640" cy="472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Hetrogenous left, Channel Right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9" name="Content Placeholder 4" descr="Chart&#10;&#10;Description automatically generated"/>
          <p:cNvPicPr/>
          <p:nvPr/>
        </p:nvPicPr>
        <p:blipFill>
          <a:blip r:embed="rId1"/>
          <a:stretch/>
        </p:blipFill>
        <p:spPr>
          <a:xfrm>
            <a:off x="5975640" y="1690560"/>
            <a:ext cx="6215760" cy="4350960"/>
          </a:xfrm>
          <a:prstGeom prst="rect">
            <a:avLst/>
          </a:prstGeom>
          <a:ln w="0">
            <a:noFill/>
          </a:ln>
        </p:spPr>
      </p:pic>
      <p:pic>
        <p:nvPicPr>
          <p:cNvPr id="110" name="Picture 6" descr="Chart, histogram&#10;&#10;Description automatically generated"/>
          <p:cNvPicPr/>
          <p:nvPr/>
        </p:nvPicPr>
        <p:blipFill>
          <a:blip r:embed="rId2"/>
          <a:stretch/>
        </p:blipFill>
        <p:spPr>
          <a:xfrm>
            <a:off x="0" y="1690560"/>
            <a:ext cx="5975280" cy="435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Content Placeholder 4" descr=""/>
          <p:cNvPicPr/>
          <p:nvPr/>
        </p:nvPicPr>
        <p:blipFill>
          <a:blip r:embed="rId1"/>
          <a:stretch/>
        </p:blipFill>
        <p:spPr>
          <a:xfrm>
            <a:off x="3048480" y="681120"/>
            <a:ext cx="5696640" cy="5373720"/>
          </a:xfrm>
          <a:prstGeom prst="rect">
            <a:avLst/>
          </a:prstGeom>
          <a:ln w="0">
            <a:noFill/>
          </a:ln>
        </p:spPr>
      </p:pic>
      <p:sp>
        <p:nvSpPr>
          <p:cNvPr id="112" name="TextBox 4"/>
          <p:cNvSpPr/>
          <p:nvPr/>
        </p:nvSpPr>
        <p:spPr>
          <a:xfrm>
            <a:off x="0" y="6370920"/>
            <a:ext cx="4384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Location for  case 61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Straight Arrow Connector 6"/>
          <p:cNvSpPr/>
          <p:nvPr/>
        </p:nvSpPr>
        <p:spPr>
          <a:xfrm flipV="1">
            <a:off x="2192040" y="6054480"/>
            <a:ext cx="855720" cy="43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TextBox 8"/>
          <p:cNvSpPr/>
          <p:nvPr/>
        </p:nvSpPr>
        <p:spPr>
          <a:xfrm>
            <a:off x="9143640" y="6266880"/>
            <a:ext cx="4384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Location for  case 90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Straight Arrow Connector 9"/>
          <p:cNvSpPr/>
          <p:nvPr/>
        </p:nvSpPr>
        <p:spPr>
          <a:xfrm flipH="1" flipV="1">
            <a:off x="8744760" y="6055200"/>
            <a:ext cx="855720" cy="21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TextBox 12"/>
          <p:cNvSpPr/>
          <p:nvPr/>
        </p:nvSpPr>
        <p:spPr>
          <a:xfrm>
            <a:off x="-134280" y="5351400"/>
            <a:ext cx="4384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Location for  case 91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Straight Arrow Connector 13"/>
          <p:cNvSpPr/>
          <p:nvPr/>
        </p:nvSpPr>
        <p:spPr>
          <a:xfrm>
            <a:off x="2058120" y="5473080"/>
            <a:ext cx="990000" cy="33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TextBox 17"/>
          <p:cNvSpPr/>
          <p:nvPr/>
        </p:nvSpPr>
        <p:spPr>
          <a:xfrm>
            <a:off x="8917200" y="2051640"/>
            <a:ext cx="4384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Location for  case 960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Straight Arrow Connector 18"/>
          <p:cNvSpPr/>
          <p:nvPr/>
        </p:nvSpPr>
        <p:spPr>
          <a:xfrm flipH="1" flipV="1">
            <a:off x="8745480" y="802080"/>
            <a:ext cx="2761200" cy="103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TextBox 22"/>
          <p:cNvSpPr/>
          <p:nvPr/>
        </p:nvSpPr>
        <p:spPr>
          <a:xfrm>
            <a:off x="286920" y="2103480"/>
            <a:ext cx="2208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Location for  case 931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Straight Arrow Connector 23"/>
          <p:cNvSpPr/>
          <p:nvPr/>
        </p:nvSpPr>
        <p:spPr>
          <a:xfrm flipV="1">
            <a:off x="1638360" y="802440"/>
            <a:ext cx="1409760" cy="120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TextBox 32"/>
          <p:cNvSpPr/>
          <p:nvPr/>
        </p:nvSpPr>
        <p:spPr>
          <a:xfrm>
            <a:off x="5937120" y="4183560"/>
            <a:ext cx="438408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Location for  cases 1- 60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3" name="Straight Arrow Connector 33"/>
          <p:cNvSpPr/>
          <p:nvPr/>
        </p:nvSpPr>
        <p:spPr>
          <a:xfrm flipH="1">
            <a:off x="5118840" y="4495680"/>
            <a:ext cx="777600" cy="60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LibreOffice/7.1.0.3$Linux_X86_64 LibreOffice_project/10$Build-3</Application>
  <AppVersion>15.0000</AppVersion>
  <Words>282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2021-01-29T01:45:47Z</dcterms:created>
  <dc:creator>Abdullah Ahmed Alakeely</dc:creator>
  <dc:description/>
  <dc:language>en-US</dc:language>
  <cp:lastModifiedBy/>
  <dcterms:modified xsi:type="dcterms:W3CDTF">2021-02-22T15:49:18Z</dcterms:modified>
  <cp:revision>4</cp:revision>
  <dc:subject/>
  <dc:title>Data Description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