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8288000" cy="10287000"/>
  <p:notesSz cx="6858000" cy="9144000"/>
  <p:embeddedFontLst>
    <p:embeddedFont>
      <p:font typeface="Assistant Bold" panose="020B0604020202020204" charset="-79"/>
      <p:regular r:id="rId16"/>
    </p:embeddedFont>
    <p:embeddedFont>
      <p:font typeface="Assistant Ultra-Bold" panose="020B0604020202020204" charset="-79"/>
      <p:regular r:id="rId17"/>
    </p:embeddedFont>
    <p:embeddedFont>
      <p:font typeface="Canva Sans" panose="020B0604020202020204" charset="0"/>
      <p:regular r:id="rId18"/>
    </p:embeddedFont>
    <p:embeddedFont>
      <p:font typeface="Rubik" panose="020B0604020202020204" charset="-79"/>
      <p:regular r:id="rId19"/>
    </p:embeddedFont>
    <p:embeddedFont>
      <p:font typeface="Rubik Bold" panose="020B0604020202020204" charset="-79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90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4691" y="1311715"/>
            <a:ext cx="15560525" cy="7590518"/>
            <a:chOff x="0" y="0"/>
            <a:chExt cx="29900292" cy="14585543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29908038" cy="14592029"/>
            </a:xfrm>
            <a:custGeom>
              <a:avLst/>
              <a:gdLst/>
              <a:ahLst/>
              <a:cxnLst/>
              <a:rect l="l" t="t" r="r" b="b"/>
              <a:pathLst>
                <a:path w="29908038" h="14592029">
                  <a:moveTo>
                    <a:pt x="28969137" y="14580840"/>
                  </a:moveTo>
                  <a:cubicBezTo>
                    <a:pt x="28969137" y="14580840"/>
                    <a:pt x="28549386" y="14592029"/>
                    <a:pt x="28086800" y="14589407"/>
                  </a:cubicBezTo>
                  <a:cubicBezTo>
                    <a:pt x="8712769" y="14587245"/>
                    <a:pt x="1057073" y="14579420"/>
                    <a:pt x="1057073" y="14579420"/>
                  </a:cubicBezTo>
                  <a:cubicBezTo>
                    <a:pt x="812931" y="14570585"/>
                    <a:pt x="565145" y="14553605"/>
                    <a:pt x="398404" y="14495427"/>
                  </a:cubicBezTo>
                  <a:cubicBezTo>
                    <a:pt x="120505" y="14398466"/>
                    <a:pt x="0" y="14220937"/>
                    <a:pt x="0" y="4414499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2231477" y="7673"/>
                  </a:cubicBezTo>
                  <a:cubicBezTo>
                    <a:pt x="28330460" y="0"/>
                    <a:pt x="28794385" y="7673"/>
                    <a:pt x="28794385" y="7673"/>
                  </a:cubicBezTo>
                  <a:cubicBezTo>
                    <a:pt x="29162694" y="15152"/>
                    <a:pt x="29526006" y="84484"/>
                    <a:pt x="29723748" y="207066"/>
                  </a:cubicBezTo>
                  <a:cubicBezTo>
                    <a:pt x="29874766" y="300683"/>
                    <a:pt x="29908038" y="425358"/>
                    <a:pt x="29898897" y="4414499"/>
                  </a:cubicBezTo>
                  <a:cubicBezTo>
                    <a:pt x="29898897" y="14338902"/>
                    <a:pt x="29615901" y="14553000"/>
                    <a:pt x="28969137" y="145808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84691" y="6798998"/>
            <a:ext cx="5384801" cy="2654319"/>
            <a:chOff x="0" y="0"/>
            <a:chExt cx="10347151" cy="5100400"/>
          </a:xfrm>
        </p:grpSpPr>
        <p:sp>
          <p:nvSpPr>
            <p:cNvPr id="5" name="Freeform 5"/>
            <p:cNvSpPr/>
            <p:nvPr/>
          </p:nvSpPr>
          <p:spPr>
            <a:xfrm>
              <a:off x="0" y="-4262"/>
              <a:ext cx="10354897" cy="5106886"/>
            </a:xfrm>
            <a:custGeom>
              <a:avLst/>
              <a:gdLst/>
              <a:ahLst/>
              <a:cxnLst/>
              <a:rect l="l" t="t" r="r" b="b"/>
              <a:pathLst>
                <a:path w="10354897" h="5106886">
                  <a:moveTo>
                    <a:pt x="9415997" y="5095699"/>
                  </a:moveTo>
                  <a:cubicBezTo>
                    <a:pt x="9415997" y="5095699"/>
                    <a:pt x="8996245" y="5106886"/>
                    <a:pt x="8533660" y="5104265"/>
                  </a:cubicBezTo>
                  <a:cubicBezTo>
                    <a:pt x="3446414" y="5102102"/>
                    <a:pt x="1057073" y="5094277"/>
                    <a:pt x="1057073" y="5094277"/>
                  </a:cubicBezTo>
                  <a:cubicBezTo>
                    <a:pt x="812931" y="5085443"/>
                    <a:pt x="565145" y="5068462"/>
                    <a:pt x="398404" y="5010284"/>
                  </a:cubicBezTo>
                  <a:cubicBezTo>
                    <a:pt x="120505" y="4913322"/>
                    <a:pt x="0" y="4735795"/>
                    <a:pt x="0" y="1707831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6977068" y="7673"/>
                  </a:cubicBezTo>
                  <a:cubicBezTo>
                    <a:pt x="8777319" y="0"/>
                    <a:pt x="9241245" y="7673"/>
                    <a:pt x="9241245" y="7673"/>
                  </a:cubicBezTo>
                  <a:cubicBezTo>
                    <a:pt x="9609553" y="15152"/>
                    <a:pt x="9972866" y="84484"/>
                    <a:pt x="10170606" y="207066"/>
                  </a:cubicBezTo>
                  <a:cubicBezTo>
                    <a:pt x="10321623" y="300683"/>
                    <a:pt x="10354897" y="425358"/>
                    <a:pt x="10345757" y="1707831"/>
                  </a:cubicBezTo>
                  <a:cubicBezTo>
                    <a:pt x="10345757" y="4853760"/>
                    <a:pt x="10062760" y="5067858"/>
                    <a:pt x="9415997" y="5095699"/>
                  </a:cubicBezTo>
                  <a:close/>
                </a:path>
              </a:pathLst>
            </a:custGeom>
            <a:solidFill>
              <a:srgbClr val="F2AC34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" name="Freeform 6"/>
          <p:cNvSpPr/>
          <p:nvPr/>
        </p:nvSpPr>
        <p:spPr>
          <a:xfrm rot="-10564347">
            <a:off x="2464173" y="-2386673"/>
            <a:ext cx="3001242" cy="4773347"/>
          </a:xfrm>
          <a:custGeom>
            <a:avLst/>
            <a:gdLst/>
            <a:ahLst/>
            <a:cxnLst/>
            <a:rect l="l" t="t" r="r" b="b"/>
            <a:pathLst>
              <a:path w="3001242" h="4773347">
                <a:moveTo>
                  <a:pt x="0" y="0"/>
                </a:moveTo>
                <a:lnTo>
                  <a:pt x="3001242" y="0"/>
                </a:lnTo>
                <a:lnTo>
                  <a:pt x="3001242" y="4773346"/>
                </a:lnTo>
                <a:lnTo>
                  <a:pt x="0" y="477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15344319" y="3543300"/>
            <a:ext cx="5186341" cy="2696897"/>
          </a:xfrm>
          <a:custGeom>
            <a:avLst/>
            <a:gdLst/>
            <a:ahLst/>
            <a:cxnLst/>
            <a:rect l="l" t="t" r="r" b="b"/>
            <a:pathLst>
              <a:path w="5186341" h="2696897">
                <a:moveTo>
                  <a:pt x="0" y="0"/>
                </a:moveTo>
                <a:lnTo>
                  <a:pt x="5186341" y="0"/>
                </a:lnTo>
                <a:lnTo>
                  <a:pt x="5186341" y="2696897"/>
                </a:lnTo>
                <a:lnTo>
                  <a:pt x="0" y="26968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1334939">
            <a:off x="10725985" y="7817161"/>
            <a:ext cx="3276312" cy="4114800"/>
          </a:xfrm>
          <a:custGeom>
            <a:avLst/>
            <a:gdLst/>
            <a:ahLst/>
            <a:cxnLst/>
            <a:rect l="l" t="t" r="r" b="b"/>
            <a:pathLst>
              <a:path w="3276312" h="4114800">
                <a:moveTo>
                  <a:pt x="0" y="0"/>
                </a:moveTo>
                <a:lnTo>
                  <a:pt x="3276312" y="0"/>
                </a:lnTo>
                <a:lnTo>
                  <a:pt x="32763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6877119" y="-1408459"/>
            <a:ext cx="2266881" cy="4114800"/>
          </a:xfrm>
          <a:custGeom>
            <a:avLst/>
            <a:gdLst/>
            <a:ahLst/>
            <a:cxnLst/>
            <a:rect l="l" t="t" r="r" b="b"/>
            <a:pathLst>
              <a:path w="2266881" h="4114800">
                <a:moveTo>
                  <a:pt x="0" y="0"/>
                </a:moveTo>
                <a:lnTo>
                  <a:pt x="2266881" y="0"/>
                </a:lnTo>
                <a:lnTo>
                  <a:pt x="22668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1320596" y="-2849554"/>
            <a:ext cx="2728448" cy="5699108"/>
          </a:xfrm>
          <a:custGeom>
            <a:avLst/>
            <a:gdLst/>
            <a:ahLst/>
            <a:cxnLst/>
            <a:rect l="l" t="t" r="r" b="b"/>
            <a:pathLst>
              <a:path w="2728448" h="5699108">
                <a:moveTo>
                  <a:pt x="0" y="0"/>
                </a:moveTo>
                <a:lnTo>
                  <a:pt x="2728448" y="0"/>
                </a:lnTo>
                <a:lnTo>
                  <a:pt x="2728448" y="5699108"/>
                </a:lnTo>
                <a:lnTo>
                  <a:pt x="0" y="56991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>
            <a:off x="-1365010" y="3543300"/>
            <a:ext cx="4308691" cy="4114800"/>
          </a:xfrm>
          <a:custGeom>
            <a:avLst/>
            <a:gdLst/>
            <a:ahLst/>
            <a:cxnLst/>
            <a:rect l="l" t="t" r="r" b="b"/>
            <a:pathLst>
              <a:path w="4308691" h="4114800">
                <a:moveTo>
                  <a:pt x="0" y="0"/>
                </a:moveTo>
                <a:lnTo>
                  <a:pt x="4308691" y="0"/>
                </a:lnTo>
                <a:lnTo>
                  <a:pt x="43086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4047028">
            <a:off x="14543696" y="-1408459"/>
            <a:ext cx="4559335" cy="4114800"/>
          </a:xfrm>
          <a:custGeom>
            <a:avLst/>
            <a:gdLst/>
            <a:ahLst/>
            <a:cxnLst/>
            <a:rect l="l" t="t" r="r" b="b"/>
            <a:pathLst>
              <a:path w="4559335" h="4114800">
                <a:moveTo>
                  <a:pt x="0" y="0"/>
                </a:moveTo>
                <a:lnTo>
                  <a:pt x="4559336" y="0"/>
                </a:lnTo>
                <a:lnTo>
                  <a:pt x="45593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5332347">
            <a:off x="14992960" y="7350145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0"/>
                </a:moveTo>
                <a:lnTo>
                  <a:pt x="4104513" y="0"/>
                </a:lnTo>
                <a:lnTo>
                  <a:pt x="41045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>
            <a:off x="486712" y="7874337"/>
            <a:ext cx="1995957" cy="3066415"/>
          </a:xfrm>
          <a:custGeom>
            <a:avLst/>
            <a:gdLst/>
            <a:ahLst/>
            <a:cxnLst/>
            <a:rect l="l" t="t" r="r" b="b"/>
            <a:pathLst>
              <a:path w="1995957" h="3066415">
                <a:moveTo>
                  <a:pt x="0" y="0"/>
                </a:moveTo>
                <a:lnTo>
                  <a:pt x="1995957" y="0"/>
                </a:lnTo>
                <a:lnTo>
                  <a:pt x="1995957" y="3066415"/>
                </a:lnTo>
                <a:lnTo>
                  <a:pt x="0" y="306641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-2091385" y="-1028700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6749553" y="7025008"/>
            <a:ext cx="2728448" cy="5699108"/>
          </a:xfrm>
          <a:custGeom>
            <a:avLst/>
            <a:gdLst/>
            <a:ahLst/>
            <a:cxnLst/>
            <a:rect l="l" t="t" r="r" b="b"/>
            <a:pathLst>
              <a:path w="2728448" h="5699108">
                <a:moveTo>
                  <a:pt x="0" y="0"/>
                </a:moveTo>
                <a:lnTo>
                  <a:pt x="2728448" y="0"/>
                </a:lnTo>
                <a:lnTo>
                  <a:pt x="2728448" y="5699107"/>
                </a:lnTo>
                <a:lnTo>
                  <a:pt x="0" y="56991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TextBox 17"/>
          <p:cNvSpPr txBox="1"/>
          <p:nvPr/>
        </p:nvSpPr>
        <p:spPr>
          <a:xfrm>
            <a:off x="4610413" y="3637643"/>
            <a:ext cx="8719794" cy="183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4951"/>
              </a:lnSpc>
            </a:pPr>
            <a:r>
              <a:rPr lang="he-IL" sz="10679" b="1" dirty="0">
                <a:solidFill>
                  <a:srgbClr val="FF8A00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סולמות וחבלים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689867" y="7239000"/>
            <a:ext cx="2468736" cy="2171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4310"/>
              </a:lnSpc>
            </a:pPr>
            <a:r>
              <a:rPr lang="he-IL" sz="3079" b="1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מגישים:</a:t>
            </a:r>
          </a:p>
          <a:p>
            <a:pPr algn="r" rtl="1">
              <a:lnSpc>
                <a:spcPts val="4310"/>
              </a:lnSpc>
            </a:pPr>
            <a:r>
              <a:rPr lang="he-IL" sz="307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  <a:rtl/>
              </a:rPr>
              <a:t>דן גוטמן</a:t>
            </a:r>
          </a:p>
          <a:p>
            <a:pPr algn="r" rtl="1">
              <a:lnSpc>
                <a:spcPts val="4310"/>
              </a:lnSpc>
            </a:pPr>
            <a:r>
              <a:rPr lang="he-IL" sz="307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  <a:rtl/>
              </a:rPr>
              <a:t>טל קריספין</a:t>
            </a:r>
          </a:p>
          <a:p>
            <a:pPr algn="r" rtl="1">
              <a:lnSpc>
                <a:spcPts val="4310"/>
              </a:lnSpc>
            </a:pPr>
            <a:endParaRPr lang="he-IL" sz="3079">
              <a:solidFill>
                <a:srgbClr val="FFFFFF"/>
              </a:solidFill>
              <a:latin typeface="Rubik"/>
              <a:ea typeface="Rubik"/>
              <a:cs typeface="Rubik"/>
              <a:sym typeface="Rubik"/>
              <a:rtl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43681" y="5502083"/>
            <a:ext cx="12400639" cy="70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5741"/>
              </a:lnSpc>
            </a:pPr>
            <a:r>
              <a:rPr lang="he-IL" sz="4101" b="1">
                <a:solidFill>
                  <a:srgbClr val="534E3B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אלגוריתמים מתקדמים לתכנון מערכות נבונות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7273882"/>
            <a:ext cx="2936094" cy="162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4310"/>
              </a:lnSpc>
            </a:pPr>
            <a:endParaRPr/>
          </a:p>
          <a:p>
            <a:pPr algn="r" rtl="1">
              <a:lnSpc>
                <a:spcPts val="4310"/>
              </a:lnSpc>
            </a:pPr>
            <a:r>
              <a:rPr lang="he-IL" sz="307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  <a:rtl/>
              </a:rPr>
              <a:t>אושר ג’רופי</a:t>
            </a:r>
          </a:p>
          <a:p>
            <a:pPr algn="r" rtl="1">
              <a:lnSpc>
                <a:spcPts val="4310"/>
              </a:lnSpc>
            </a:pPr>
            <a:r>
              <a:rPr lang="he-IL" sz="307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  <a:rtl/>
              </a:rPr>
              <a:t>גל  אזולאי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6116" y="-504978"/>
            <a:ext cx="19160232" cy="2539680"/>
            <a:chOff x="0" y="0"/>
            <a:chExt cx="67231296" cy="8911477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F2AC34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979770" y="2627185"/>
            <a:ext cx="14328460" cy="3885700"/>
            <a:chOff x="0" y="0"/>
            <a:chExt cx="27532819" cy="7466558"/>
          </a:xfrm>
        </p:grpSpPr>
        <p:sp>
          <p:nvSpPr>
            <p:cNvPr id="5" name="Freeform 5"/>
            <p:cNvSpPr/>
            <p:nvPr/>
          </p:nvSpPr>
          <p:spPr>
            <a:xfrm>
              <a:off x="0" y="-4262"/>
              <a:ext cx="27540564" cy="7473044"/>
            </a:xfrm>
            <a:custGeom>
              <a:avLst/>
              <a:gdLst/>
              <a:ahLst/>
              <a:cxnLst/>
              <a:rect l="l" t="t" r="r" b="b"/>
              <a:pathLst>
                <a:path w="27540564" h="7473044">
                  <a:moveTo>
                    <a:pt x="26601666" y="7461856"/>
                  </a:moveTo>
                  <a:cubicBezTo>
                    <a:pt x="26601666" y="7461856"/>
                    <a:pt x="26181912" y="7473044"/>
                    <a:pt x="25719328" y="7470423"/>
                  </a:cubicBezTo>
                  <a:cubicBezTo>
                    <a:pt x="8075124" y="7468260"/>
                    <a:pt x="1057073" y="7460436"/>
                    <a:pt x="1057073" y="7460436"/>
                  </a:cubicBezTo>
                  <a:cubicBezTo>
                    <a:pt x="812931" y="7451601"/>
                    <a:pt x="565145" y="7434620"/>
                    <a:pt x="398404" y="7376442"/>
                  </a:cubicBezTo>
                  <a:cubicBezTo>
                    <a:pt x="120505" y="7279481"/>
                    <a:pt x="0" y="7101953"/>
                    <a:pt x="0" y="238303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0384489" y="7673"/>
                  </a:cubicBezTo>
                  <a:cubicBezTo>
                    <a:pt x="25962986" y="0"/>
                    <a:pt x="26426914" y="7673"/>
                    <a:pt x="26426914" y="7673"/>
                  </a:cubicBezTo>
                  <a:cubicBezTo>
                    <a:pt x="26795220" y="15152"/>
                    <a:pt x="27158535" y="84484"/>
                    <a:pt x="27356274" y="207066"/>
                  </a:cubicBezTo>
                  <a:cubicBezTo>
                    <a:pt x="27507292" y="300683"/>
                    <a:pt x="27540564" y="425358"/>
                    <a:pt x="27531423" y="2383035"/>
                  </a:cubicBezTo>
                  <a:cubicBezTo>
                    <a:pt x="27531423" y="7219918"/>
                    <a:pt x="27248427" y="7434015"/>
                    <a:pt x="26601666" y="7461856"/>
                  </a:cubicBezTo>
                  <a:close/>
                </a:path>
              </a:pathLst>
            </a:custGeom>
            <a:solidFill>
              <a:srgbClr val="FFF6B3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304705" y="3123635"/>
            <a:ext cx="9678591" cy="338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r" rtl="1">
              <a:lnSpc>
                <a:spcPts val="6867"/>
              </a:lnSpc>
              <a:buFont typeface="Arial"/>
              <a:buChar char="•"/>
            </a:pPr>
            <a:r>
              <a:rPr lang="he-IL" sz="33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הוסר רכיב הקירות – יצר תקלות רבות</a:t>
            </a:r>
          </a:p>
          <a:p>
            <a:pPr marL="734059" lvl="1" indent="-367030" algn="r" rtl="1">
              <a:lnSpc>
                <a:spcPts val="6867"/>
              </a:lnSpc>
              <a:buFont typeface="Arial"/>
              <a:buChar char="•"/>
            </a:pPr>
            <a:r>
              <a:rPr lang="he-IL" sz="33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התמקדות ב־</a:t>
            </a:r>
            <a:r>
              <a:rPr lang="en-US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AI</a:t>
            </a:r>
            <a:r>
              <a:rPr lang="ar-EG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</a:t>
            </a:r>
            <a:r>
              <a:rPr lang="he-IL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חכם</a:t>
            </a:r>
            <a:r>
              <a:rPr lang="ar-EG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</a:t>
            </a:r>
            <a:r>
              <a:rPr lang="he-IL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ופונקציית</a:t>
            </a:r>
            <a:r>
              <a:rPr lang="ar-EG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</a:t>
            </a:r>
            <a:r>
              <a:rPr lang="he-IL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הערכה משופרת</a:t>
            </a:r>
          </a:p>
          <a:p>
            <a:pPr marL="734059" lvl="1" indent="-367030" algn="r" rtl="1">
              <a:lnSpc>
                <a:spcPts val="6867"/>
              </a:lnSpc>
              <a:buFont typeface="Arial"/>
              <a:buChar char="•"/>
            </a:pPr>
            <a:r>
              <a:rPr lang="he-IL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פישטנו את ממשק ההדמיה –</a:t>
            </a:r>
            <a:r>
              <a:rPr lang="ar-EG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</a:t>
            </a:r>
            <a:r>
              <a:rPr lang="he-IL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לטובת</a:t>
            </a:r>
            <a:r>
              <a:rPr lang="ar-EG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</a:t>
            </a:r>
            <a:r>
              <a:rPr lang="he-IL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יציבות</a:t>
            </a:r>
            <a:r>
              <a:rPr lang="ar-EG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</a:t>
            </a:r>
            <a:r>
              <a:rPr lang="he-IL" sz="3399" u="none" strike="noStrik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הפרויקט</a:t>
            </a:r>
          </a:p>
          <a:p>
            <a:pPr marL="0" lvl="0" indent="0" algn="r" rtl="1">
              <a:lnSpc>
                <a:spcPts val="6867"/>
              </a:lnSpc>
            </a:pPr>
            <a:endParaRPr lang="he-IL" sz="3399" u="none" strike="noStrik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  <a:rtl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6938920" y="6693813"/>
            <a:ext cx="4410159" cy="3114675"/>
          </a:xfrm>
          <a:custGeom>
            <a:avLst/>
            <a:gdLst/>
            <a:ahLst/>
            <a:cxnLst/>
            <a:rect l="l" t="t" r="r" b="b"/>
            <a:pathLst>
              <a:path w="4410159" h="3114675">
                <a:moveTo>
                  <a:pt x="0" y="0"/>
                </a:moveTo>
                <a:lnTo>
                  <a:pt x="4410160" y="0"/>
                </a:lnTo>
                <a:lnTo>
                  <a:pt x="4410160" y="3114675"/>
                </a:lnTo>
                <a:lnTo>
                  <a:pt x="0" y="3114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8"/>
          <p:cNvSpPr txBox="1"/>
          <p:nvPr/>
        </p:nvSpPr>
        <p:spPr>
          <a:xfrm>
            <a:off x="1622286" y="242256"/>
            <a:ext cx="15827514" cy="1372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11480"/>
              </a:lnSpc>
            </a:pPr>
            <a:r>
              <a:rPr lang="he-IL" sz="8200" b="1" dirty="0">
                <a:solidFill>
                  <a:srgbClr val="FFFBEA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שינויים שבוצעו מההצעה </a:t>
            </a:r>
            <a:r>
              <a:rPr lang="he-IL" sz="8200" b="1" dirty="0">
                <a:solidFill>
                  <a:schemeClr val="bg1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המקורית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5DC13A5-A46D-9F5B-5BF2-C57122AA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899" y="2352240"/>
            <a:ext cx="10498068" cy="752056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-436116" y="-453284"/>
            <a:ext cx="19160232" cy="2539680"/>
            <a:chOff x="0" y="0"/>
            <a:chExt cx="67231296" cy="8911477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4E93B6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91089" y="165165"/>
            <a:ext cx="11705822" cy="1539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he-IL" sz="9200" b="1" dirty="0">
                <a:solidFill>
                  <a:srgbClr val="FFFBEA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צילומי מסך מהמשחק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343401" y="9105680"/>
            <a:ext cx="5499342" cy="865556"/>
            <a:chOff x="-287866" y="127136"/>
            <a:chExt cx="7332456" cy="1154074"/>
          </a:xfrm>
        </p:grpSpPr>
        <p:grpSp>
          <p:nvGrpSpPr>
            <p:cNvPr id="7" name="Group 7"/>
            <p:cNvGrpSpPr/>
            <p:nvPr/>
          </p:nvGrpSpPr>
          <p:grpSpPr>
            <a:xfrm>
              <a:off x="-287866" y="127136"/>
              <a:ext cx="7332456" cy="1154074"/>
              <a:chOff x="-455318" y="201091"/>
              <a:chExt cx="11597739" cy="182539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455318" y="201091"/>
                <a:ext cx="11597739" cy="1825398"/>
              </a:xfrm>
              <a:custGeom>
                <a:avLst/>
                <a:gdLst/>
                <a:ahLst/>
                <a:cxnLst/>
                <a:rect l="l" t="t" r="r" b="b"/>
                <a:pathLst>
                  <a:path w="11597739" h="1825399">
                    <a:moveTo>
                      <a:pt x="10658839" y="1814212"/>
                    </a:moveTo>
                    <a:cubicBezTo>
                      <a:pt x="10658839" y="1814212"/>
                      <a:pt x="10239087" y="1825399"/>
                      <a:pt x="9776502" y="1822778"/>
                    </a:cubicBezTo>
                    <a:cubicBezTo>
                      <a:pt x="3781156" y="1820615"/>
                      <a:pt x="1057073" y="1812791"/>
                      <a:pt x="1057073" y="1812791"/>
                    </a:cubicBezTo>
                    <a:cubicBezTo>
                      <a:pt x="812931" y="1803956"/>
                      <a:pt x="565145" y="1786975"/>
                      <a:pt x="398404" y="1728798"/>
                    </a:cubicBezTo>
                    <a:cubicBezTo>
                      <a:pt x="120505" y="1631836"/>
                      <a:pt x="0" y="1454308"/>
                      <a:pt x="0" y="771430"/>
                    </a:cubicBezTo>
                    <a:cubicBezTo>
                      <a:pt x="8536" y="440430"/>
                      <a:pt x="34263" y="311302"/>
                      <a:pt x="140291" y="225758"/>
                    </a:cubicBezTo>
                    <a:cubicBezTo>
                      <a:pt x="342602" y="62530"/>
                      <a:pt x="736658" y="7673"/>
                      <a:pt x="1155311" y="7673"/>
                    </a:cubicBezTo>
                    <a:cubicBezTo>
                      <a:pt x="1155311" y="7673"/>
                      <a:pt x="1551711" y="15681"/>
                      <a:pt x="7946673" y="7673"/>
                    </a:cubicBezTo>
                    <a:cubicBezTo>
                      <a:pt x="10020160" y="0"/>
                      <a:pt x="10484087" y="7673"/>
                      <a:pt x="10484087" y="7673"/>
                    </a:cubicBezTo>
                    <a:cubicBezTo>
                      <a:pt x="10852395" y="15152"/>
                      <a:pt x="11215708" y="84484"/>
                      <a:pt x="11413448" y="207066"/>
                    </a:cubicBezTo>
                    <a:cubicBezTo>
                      <a:pt x="11564465" y="300683"/>
                      <a:pt x="11597739" y="425358"/>
                      <a:pt x="11588599" y="771430"/>
                    </a:cubicBezTo>
                    <a:cubicBezTo>
                      <a:pt x="11588599" y="1572273"/>
                      <a:pt x="11305602" y="1786371"/>
                      <a:pt x="10658839" y="1814212"/>
                    </a:cubicBezTo>
                    <a:close/>
                  </a:path>
                </a:pathLst>
              </a:custGeom>
              <a:solidFill>
                <a:srgbClr val="3771A3"/>
              </a:solidFill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932832" y="161003"/>
              <a:ext cx="5789700" cy="8039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1">
                <a:lnSpc>
                  <a:spcPts val="5063"/>
                </a:lnSpc>
                <a:spcBef>
                  <a:spcPct val="0"/>
                </a:spcBef>
              </a:pPr>
              <a:r>
                <a:rPr lang="he-IL" sz="3616" b="1" dirty="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  <a:rtl/>
                </a:rPr>
                <a:t>דוגמה לתור של שחקן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6116" y="-453284"/>
            <a:ext cx="19160232" cy="2539680"/>
            <a:chOff x="0" y="0"/>
            <a:chExt cx="67231296" cy="8911477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4E93B6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3208797" y="245428"/>
            <a:ext cx="1102002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he-IL" sz="9200" b="1" dirty="0">
                <a:solidFill>
                  <a:srgbClr val="FFFBEA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צילומי מסך מהמשחק</a:t>
            </a:r>
          </a:p>
        </p:txBody>
      </p:sp>
      <p:sp>
        <p:nvSpPr>
          <p:cNvPr id="5" name="Freeform 5"/>
          <p:cNvSpPr/>
          <p:nvPr/>
        </p:nvSpPr>
        <p:spPr>
          <a:xfrm>
            <a:off x="2496102" y="2595019"/>
            <a:ext cx="6647898" cy="6691207"/>
          </a:xfrm>
          <a:custGeom>
            <a:avLst/>
            <a:gdLst/>
            <a:ahLst/>
            <a:cxnLst/>
            <a:rect l="l" t="t" r="r" b="b"/>
            <a:pathLst>
              <a:path w="6647898" h="6691207">
                <a:moveTo>
                  <a:pt x="0" y="0"/>
                </a:moveTo>
                <a:lnTo>
                  <a:pt x="6647898" y="0"/>
                </a:lnTo>
                <a:lnTo>
                  <a:pt x="6647898" y="6691207"/>
                </a:lnTo>
                <a:lnTo>
                  <a:pt x="0" y="6691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9794001" y="2595019"/>
            <a:ext cx="6658861" cy="6663281"/>
          </a:xfrm>
          <a:custGeom>
            <a:avLst/>
            <a:gdLst/>
            <a:ahLst/>
            <a:cxnLst/>
            <a:rect l="l" t="t" r="r" b="b"/>
            <a:pathLst>
              <a:path w="6658861" h="6663281">
                <a:moveTo>
                  <a:pt x="0" y="0"/>
                </a:moveTo>
                <a:lnTo>
                  <a:pt x="6658861" y="0"/>
                </a:lnTo>
                <a:lnTo>
                  <a:pt x="6658861" y="6663281"/>
                </a:lnTo>
                <a:lnTo>
                  <a:pt x="0" y="6663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23" r="-267" b="-1067"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7" name="Group 7"/>
          <p:cNvGrpSpPr/>
          <p:nvPr/>
        </p:nvGrpSpPr>
        <p:grpSpPr>
          <a:xfrm>
            <a:off x="5590423" y="8854985"/>
            <a:ext cx="6219639" cy="862481"/>
            <a:chOff x="0" y="0"/>
            <a:chExt cx="8292851" cy="114997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8292851" cy="1149974"/>
              <a:chOff x="0" y="0"/>
              <a:chExt cx="13116795" cy="181891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-4262"/>
                <a:ext cx="13124542" cy="1825399"/>
              </a:xfrm>
              <a:custGeom>
                <a:avLst/>
                <a:gdLst/>
                <a:ahLst/>
                <a:cxnLst/>
                <a:rect l="l" t="t" r="r" b="b"/>
                <a:pathLst>
                  <a:path w="13124542" h="1825399">
                    <a:moveTo>
                      <a:pt x="12185641" y="1814212"/>
                    </a:moveTo>
                    <a:cubicBezTo>
                      <a:pt x="12185641" y="1814212"/>
                      <a:pt x="11765889" y="1825399"/>
                      <a:pt x="11303304" y="1822778"/>
                    </a:cubicBezTo>
                    <a:cubicBezTo>
                      <a:pt x="4192377" y="1820615"/>
                      <a:pt x="1057073" y="1812791"/>
                      <a:pt x="1057073" y="1812791"/>
                    </a:cubicBezTo>
                    <a:cubicBezTo>
                      <a:pt x="812931" y="1803956"/>
                      <a:pt x="565145" y="1786975"/>
                      <a:pt x="398404" y="1728798"/>
                    </a:cubicBezTo>
                    <a:cubicBezTo>
                      <a:pt x="120505" y="1631836"/>
                      <a:pt x="0" y="1454308"/>
                      <a:pt x="0" y="771430"/>
                    </a:cubicBezTo>
                    <a:cubicBezTo>
                      <a:pt x="8536" y="440430"/>
                      <a:pt x="34263" y="311302"/>
                      <a:pt x="140291" y="225758"/>
                    </a:cubicBezTo>
                    <a:cubicBezTo>
                      <a:pt x="342602" y="62530"/>
                      <a:pt x="736658" y="7673"/>
                      <a:pt x="1155311" y="7673"/>
                    </a:cubicBezTo>
                    <a:cubicBezTo>
                      <a:pt x="1155311" y="7673"/>
                      <a:pt x="1551711" y="15681"/>
                      <a:pt x="9137810" y="7673"/>
                    </a:cubicBezTo>
                    <a:cubicBezTo>
                      <a:pt x="11546962" y="0"/>
                      <a:pt x="12010889" y="7673"/>
                      <a:pt x="12010889" y="7673"/>
                    </a:cubicBezTo>
                    <a:cubicBezTo>
                      <a:pt x="12379197" y="15152"/>
                      <a:pt x="12742510" y="84484"/>
                      <a:pt x="12940250" y="207066"/>
                    </a:cubicBezTo>
                    <a:cubicBezTo>
                      <a:pt x="13091268" y="300683"/>
                      <a:pt x="13124542" y="425358"/>
                      <a:pt x="13115401" y="771430"/>
                    </a:cubicBezTo>
                    <a:cubicBezTo>
                      <a:pt x="13115401" y="1572273"/>
                      <a:pt x="12832404" y="1786371"/>
                      <a:pt x="12185641" y="1814212"/>
                    </a:cubicBezTo>
                    <a:close/>
                  </a:path>
                </a:pathLst>
              </a:custGeom>
              <a:solidFill>
                <a:srgbClr val="3771A3"/>
              </a:solidFill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1055719" y="161003"/>
              <a:ext cx="6230923" cy="803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rtl="1">
                <a:lnSpc>
                  <a:spcPts val="5063"/>
                </a:lnSpc>
                <a:spcBef>
                  <a:spcPct val="0"/>
                </a:spcBef>
              </a:pPr>
              <a:r>
                <a:rPr lang="he-IL" sz="3616" b="1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  <a:rtl/>
                </a:rPr>
                <a:t>הדגמה של הנחת חבל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6116" y="-453284"/>
            <a:ext cx="19160232" cy="2539680"/>
            <a:chOff x="0" y="0"/>
            <a:chExt cx="67231296" cy="8911477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4E93B6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3538969" y="183919"/>
            <a:ext cx="1162962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he-IL" sz="9200" b="1" dirty="0">
                <a:solidFill>
                  <a:srgbClr val="FFFBEA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צילומי מסך מהמשחק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094340" y="8852237"/>
            <a:ext cx="8468322" cy="862481"/>
            <a:chOff x="0" y="0"/>
            <a:chExt cx="11291096" cy="114997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291096" cy="1149974"/>
              <a:chOff x="0" y="0"/>
              <a:chExt cx="17859116" cy="181891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4262"/>
                <a:ext cx="17866861" cy="1825399"/>
              </a:xfrm>
              <a:custGeom>
                <a:avLst/>
                <a:gdLst/>
                <a:ahLst/>
                <a:cxnLst/>
                <a:rect l="l" t="t" r="r" b="b"/>
                <a:pathLst>
                  <a:path w="17866861" h="1825399">
                    <a:moveTo>
                      <a:pt x="16927962" y="1814212"/>
                    </a:moveTo>
                    <a:cubicBezTo>
                      <a:pt x="16927962" y="1814212"/>
                      <a:pt x="16508209" y="1825399"/>
                      <a:pt x="16045625" y="1822778"/>
                    </a:cubicBezTo>
                    <a:cubicBezTo>
                      <a:pt x="5469653" y="1820615"/>
                      <a:pt x="1057073" y="1812791"/>
                      <a:pt x="1057073" y="1812791"/>
                    </a:cubicBezTo>
                    <a:cubicBezTo>
                      <a:pt x="812931" y="1803956"/>
                      <a:pt x="565145" y="1786975"/>
                      <a:pt x="398404" y="1728798"/>
                    </a:cubicBezTo>
                    <a:cubicBezTo>
                      <a:pt x="120505" y="1631836"/>
                      <a:pt x="0" y="1454308"/>
                      <a:pt x="0" y="771430"/>
                    </a:cubicBezTo>
                    <a:cubicBezTo>
                      <a:pt x="8536" y="440430"/>
                      <a:pt x="34263" y="311302"/>
                      <a:pt x="140291" y="225758"/>
                    </a:cubicBezTo>
                    <a:cubicBezTo>
                      <a:pt x="342602" y="62530"/>
                      <a:pt x="736658" y="7673"/>
                      <a:pt x="1155311" y="7673"/>
                    </a:cubicBezTo>
                    <a:cubicBezTo>
                      <a:pt x="1155311" y="7673"/>
                      <a:pt x="1551711" y="15681"/>
                      <a:pt x="12837537" y="7673"/>
                    </a:cubicBezTo>
                    <a:cubicBezTo>
                      <a:pt x="16289283" y="0"/>
                      <a:pt x="16753210" y="7673"/>
                      <a:pt x="16753210" y="7673"/>
                    </a:cubicBezTo>
                    <a:cubicBezTo>
                      <a:pt x="17121518" y="15152"/>
                      <a:pt x="17484830" y="84484"/>
                      <a:pt x="17682570" y="207066"/>
                    </a:cubicBezTo>
                    <a:cubicBezTo>
                      <a:pt x="17833587" y="300683"/>
                      <a:pt x="17866861" y="425358"/>
                      <a:pt x="17857722" y="771430"/>
                    </a:cubicBezTo>
                    <a:cubicBezTo>
                      <a:pt x="17857722" y="1572273"/>
                      <a:pt x="17574726" y="1786371"/>
                      <a:pt x="16927962" y="1814212"/>
                    </a:cubicBezTo>
                    <a:close/>
                  </a:path>
                </a:pathLst>
              </a:custGeom>
              <a:solidFill>
                <a:srgbClr val="3771A3"/>
              </a:solidFill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437410" y="161003"/>
              <a:ext cx="8483686" cy="803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rtl="1">
                <a:lnSpc>
                  <a:spcPts val="5063"/>
                </a:lnSpc>
                <a:spcBef>
                  <a:spcPct val="0"/>
                </a:spcBef>
              </a:pPr>
              <a:r>
                <a:rPr lang="he-IL" sz="3616" b="1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  <a:rtl/>
                </a:rPr>
                <a:t>ניצחון של אחד השחקנים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235983" y="2402095"/>
            <a:ext cx="6185035" cy="6134442"/>
          </a:xfrm>
          <a:custGeom>
            <a:avLst/>
            <a:gdLst/>
            <a:ahLst/>
            <a:cxnLst/>
            <a:rect l="l" t="t" r="r" b="b"/>
            <a:pathLst>
              <a:path w="6185035" h="6134442">
                <a:moveTo>
                  <a:pt x="0" y="0"/>
                </a:moveTo>
                <a:lnTo>
                  <a:pt x="6185036" y="0"/>
                </a:lnTo>
                <a:lnTo>
                  <a:pt x="6185036" y="6134442"/>
                </a:lnTo>
                <a:lnTo>
                  <a:pt x="0" y="6134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6116" y="-504978"/>
            <a:ext cx="19160232" cy="2539680"/>
            <a:chOff x="0" y="0"/>
            <a:chExt cx="67231296" cy="8911477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F2AC34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676400" y="2763618"/>
            <a:ext cx="14859000" cy="6723281"/>
            <a:chOff x="0" y="0"/>
            <a:chExt cx="27532819" cy="11290850"/>
          </a:xfrm>
        </p:grpSpPr>
        <p:sp>
          <p:nvSpPr>
            <p:cNvPr id="5" name="Freeform 5"/>
            <p:cNvSpPr/>
            <p:nvPr/>
          </p:nvSpPr>
          <p:spPr>
            <a:xfrm>
              <a:off x="0" y="-4262"/>
              <a:ext cx="27540564" cy="11297336"/>
            </a:xfrm>
            <a:custGeom>
              <a:avLst/>
              <a:gdLst/>
              <a:ahLst/>
              <a:cxnLst/>
              <a:rect l="l" t="t" r="r" b="b"/>
              <a:pathLst>
                <a:path w="27540564" h="11297336">
                  <a:moveTo>
                    <a:pt x="26601666" y="11286148"/>
                  </a:moveTo>
                  <a:cubicBezTo>
                    <a:pt x="26601666" y="11286148"/>
                    <a:pt x="26181912" y="11297335"/>
                    <a:pt x="25719328" y="11294714"/>
                  </a:cubicBezTo>
                  <a:cubicBezTo>
                    <a:pt x="8075124" y="11292551"/>
                    <a:pt x="1057073" y="11284727"/>
                    <a:pt x="1057073" y="11284727"/>
                  </a:cubicBezTo>
                  <a:cubicBezTo>
                    <a:pt x="812931" y="11275893"/>
                    <a:pt x="565145" y="11258911"/>
                    <a:pt x="398404" y="11200734"/>
                  </a:cubicBezTo>
                  <a:cubicBezTo>
                    <a:pt x="120505" y="11103772"/>
                    <a:pt x="0" y="10926244"/>
                    <a:pt x="0" y="3474330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0384489" y="7673"/>
                  </a:cubicBezTo>
                  <a:cubicBezTo>
                    <a:pt x="25962986" y="0"/>
                    <a:pt x="26426914" y="7673"/>
                    <a:pt x="26426914" y="7673"/>
                  </a:cubicBezTo>
                  <a:cubicBezTo>
                    <a:pt x="26795220" y="15152"/>
                    <a:pt x="27158535" y="84484"/>
                    <a:pt x="27356274" y="207066"/>
                  </a:cubicBezTo>
                  <a:cubicBezTo>
                    <a:pt x="27507292" y="300683"/>
                    <a:pt x="27540564" y="425358"/>
                    <a:pt x="27531423" y="3474330"/>
                  </a:cubicBezTo>
                  <a:cubicBezTo>
                    <a:pt x="27531423" y="11044209"/>
                    <a:pt x="27248427" y="11258307"/>
                    <a:pt x="26601666" y="11286148"/>
                  </a:cubicBezTo>
                  <a:close/>
                </a:path>
              </a:pathLst>
            </a:custGeom>
            <a:solidFill>
              <a:srgbClr val="FFF6B3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11132" y="468313"/>
            <a:ext cx="11465735" cy="132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999"/>
              </a:lnSpc>
            </a:pPr>
            <a:r>
              <a:rPr lang="he-IL" sz="9999" b="1">
                <a:solidFill>
                  <a:srgbClr val="FFFCE5"/>
                </a:solidFill>
                <a:latin typeface="Assistant Ultra-Bold"/>
                <a:ea typeface="Assistant Ultra-Bold"/>
                <a:cs typeface="Assistant Ultra-Bold"/>
                <a:sym typeface="Assistant Ultra-Bold"/>
                <a:rtl/>
              </a:rPr>
              <a:t>סיכום</a:t>
            </a:r>
          </a:p>
        </p:txBody>
      </p:sp>
      <p:sp>
        <p:nvSpPr>
          <p:cNvPr id="7" name="Freeform 7"/>
          <p:cNvSpPr/>
          <p:nvPr/>
        </p:nvSpPr>
        <p:spPr>
          <a:xfrm rot="6479952">
            <a:off x="-1307324" y="3672044"/>
            <a:ext cx="3276312" cy="4114800"/>
          </a:xfrm>
          <a:custGeom>
            <a:avLst/>
            <a:gdLst/>
            <a:ahLst/>
            <a:cxnLst/>
            <a:rect l="l" t="t" r="r" b="b"/>
            <a:pathLst>
              <a:path w="3276312" h="4114800">
                <a:moveTo>
                  <a:pt x="0" y="0"/>
                </a:moveTo>
                <a:lnTo>
                  <a:pt x="3276313" y="0"/>
                </a:lnTo>
                <a:lnTo>
                  <a:pt x="32763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8"/>
          <p:cNvSpPr txBox="1"/>
          <p:nvPr/>
        </p:nvSpPr>
        <p:spPr>
          <a:xfrm>
            <a:off x="1979770" y="3525287"/>
            <a:ext cx="14631830" cy="5502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3169" lvl="1" indent="-391585" algn="r" rtl="1">
              <a:lnSpc>
                <a:spcPts val="7254"/>
              </a:lnSpc>
              <a:buFont typeface="Arial"/>
              <a:buChar char="•"/>
            </a:pPr>
            <a:r>
              <a:rPr lang="he-IL" sz="362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בנינו משחק תחרותי מבוסס תורות</a:t>
            </a:r>
          </a:p>
          <a:p>
            <a:pPr marL="783169" lvl="1" indent="-391585" algn="r" rtl="1">
              <a:lnSpc>
                <a:spcPts val="7254"/>
              </a:lnSpc>
              <a:buFont typeface="Arial"/>
              <a:buChar char="•"/>
            </a:pPr>
            <a:r>
              <a:rPr lang="he-IL" sz="362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הטמענו אלגוריתם </a:t>
            </a:r>
            <a:r>
              <a:rPr lang="en-US" sz="362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MINIMAX</a:t>
            </a:r>
            <a:r>
              <a:rPr lang="he-IL" sz="362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 חכם עם פונקציית הערכה מורכבת</a:t>
            </a:r>
          </a:p>
          <a:p>
            <a:pPr marL="783169" lvl="1" indent="-391585" algn="r" rtl="1">
              <a:lnSpc>
                <a:spcPts val="7254"/>
              </a:lnSpc>
              <a:buFont typeface="Arial"/>
              <a:buChar char="•"/>
            </a:pPr>
            <a:r>
              <a:rPr lang="he-IL" sz="362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הפכנו משחק של מזל למשחק של אסטרטגיה </a:t>
            </a:r>
          </a:p>
          <a:p>
            <a:pPr marL="783169" lvl="1" indent="-391585" algn="r" rtl="1">
              <a:lnSpc>
                <a:spcPts val="7254"/>
              </a:lnSpc>
              <a:buFont typeface="Arial"/>
              <a:buChar char="•"/>
            </a:pPr>
            <a:r>
              <a:rPr lang="he-IL" sz="362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בדקנו אסטרטגיות בזמן אמת כולל תרחישים של שחקן מול </a:t>
            </a:r>
            <a:r>
              <a:rPr lang="en-US" sz="362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AI</a:t>
            </a:r>
            <a:r>
              <a:rPr lang="he-IL" sz="362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 או שני שחקנים</a:t>
            </a:r>
          </a:p>
          <a:p>
            <a:pPr marL="783169" lvl="1" indent="-391585" algn="r" rtl="1">
              <a:lnSpc>
                <a:spcPts val="7254"/>
              </a:lnSpc>
              <a:buFont typeface="Arial"/>
              <a:buChar char="•"/>
            </a:pPr>
            <a:r>
              <a:rPr lang="he-IL" sz="362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רכשנו ניסיון מעשי ביישום אלגוריתמים ותכנון מערכות משחק </a:t>
            </a:r>
            <a:r>
              <a:rPr lang="he-IL" sz="3627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בפייתון</a:t>
            </a:r>
            <a:endParaRPr lang="he-IL" sz="362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  <a:rtl/>
            </a:endParaRPr>
          </a:p>
          <a:p>
            <a:pPr algn="r" rtl="1">
              <a:lnSpc>
                <a:spcPts val="7254"/>
              </a:lnSpc>
            </a:pPr>
            <a:endParaRPr lang="he-IL" sz="362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  <a:rtl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-436116" y="7330368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3824222" y="8367276"/>
            <a:ext cx="2059529" cy="4301888"/>
          </a:xfrm>
          <a:custGeom>
            <a:avLst/>
            <a:gdLst/>
            <a:ahLst/>
            <a:cxnLst/>
            <a:rect l="l" t="t" r="r" b="b"/>
            <a:pathLst>
              <a:path w="2059529" h="4301888">
                <a:moveTo>
                  <a:pt x="0" y="0"/>
                </a:moveTo>
                <a:lnTo>
                  <a:pt x="2059529" y="0"/>
                </a:lnTo>
                <a:lnTo>
                  <a:pt x="2059529" y="4301889"/>
                </a:lnTo>
                <a:lnTo>
                  <a:pt x="0" y="43018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6116" y="-504978"/>
            <a:ext cx="19160232" cy="2539680"/>
            <a:chOff x="0" y="0"/>
            <a:chExt cx="67231296" cy="8911477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EFB92C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965142" y="3848923"/>
            <a:ext cx="14328460" cy="4628792"/>
            <a:chOff x="0" y="0"/>
            <a:chExt cx="27532819" cy="8894444"/>
          </a:xfrm>
        </p:grpSpPr>
        <p:sp>
          <p:nvSpPr>
            <p:cNvPr id="5" name="Freeform 5"/>
            <p:cNvSpPr/>
            <p:nvPr/>
          </p:nvSpPr>
          <p:spPr>
            <a:xfrm>
              <a:off x="0" y="-4262"/>
              <a:ext cx="27540564" cy="8900930"/>
            </a:xfrm>
            <a:custGeom>
              <a:avLst/>
              <a:gdLst/>
              <a:ahLst/>
              <a:cxnLst/>
              <a:rect l="l" t="t" r="r" b="b"/>
              <a:pathLst>
                <a:path w="27540564" h="8900930">
                  <a:moveTo>
                    <a:pt x="26601666" y="8889742"/>
                  </a:moveTo>
                  <a:cubicBezTo>
                    <a:pt x="26601666" y="8889742"/>
                    <a:pt x="26181912" y="8900930"/>
                    <a:pt x="25719328" y="8898308"/>
                  </a:cubicBezTo>
                  <a:cubicBezTo>
                    <a:pt x="8075124" y="8896146"/>
                    <a:pt x="1057073" y="8888321"/>
                    <a:pt x="1057073" y="8888321"/>
                  </a:cubicBezTo>
                  <a:cubicBezTo>
                    <a:pt x="812931" y="8879487"/>
                    <a:pt x="565145" y="8862506"/>
                    <a:pt x="398404" y="8804329"/>
                  </a:cubicBezTo>
                  <a:cubicBezTo>
                    <a:pt x="120505" y="8707366"/>
                    <a:pt x="0" y="8529839"/>
                    <a:pt x="0" y="2790494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0384489" y="7673"/>
                  </a:cubicBezTo>
                  <a:cubicBezTo>
                    <a:pt x="25962986" y="0"/>
                    <a:pt x="26426914" y="7673"/>
                    <a:pt x="26426914" y="7673"/>
                  </a:cubicBezTo>
                  <a:cubicBezTo>
                    <a:pt x="26795220" y="15152"/>
                    <a:pt x="27158535" y="84484"/>
                    <a:pt x="27356274" y="207066"/>
                  </a:cubicBezTo>
                  <a:cubicBezTo>
                    <a:pt x="27507292" y="300683"/>
                    <a:pt x="27540564" y="425358"/>
                    <a:pt x="27531423" y="2790494"/>
                  </a:cubicBezTo>
                  <a:cubicBezTo>
                    <a:pt x="27531423" y="8647803"/>
                    <a:pt x="27248427" y="8861901"/>
                    <a:pt x="26601666" y="8889742"/>
                  </a:cubicBezTo>
                  <a:close/>
                </a:path>
              </a:pathLst>
            </a:custGeom>
            <a:solidFill>
              <a:srgbClr val="FFF6B3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65142" y="2675977"/>
            <a:ext cx="14328460" cy="946588"/>
            <a:chOff x="0" y="0"/>
            <a:chExt cx="27532819" cy="1818913"/>
          </a:xfrm>
        </p:grpSpPr>
        <p:sp>
          <p:nvSpPr>
            <p:cNvPr id="7" name="Freeform 7"/>
            <p:cNvSpPr/>
            <p:nvPr/>
          </p:nvSpPr>
          <p:spPr>
            <a:xfrm>
              <a:off x="0" y="-4262"/>
              <a:ext cx="27540564" cy="1825399"/>
            </a:xfrm>
            <a:custGeom>
              <a:avLst/>
              <a:gdLst/>
              <a:ahLst/>
              <a:cxnLst/>
              <a:rect l="l" t="t" r="r" b="b"/>
              <a:pathLst>
                <a:path w="27540564" h="1825399">
                  <a:moveTo>
                    <a:pt x="26601666" y="1814212"/>
                  </a:moveTo>
                  <a:cubicBezTo>
                    <a:pt x="26601666" y="1814212"/>
                    <a:pt x="26181912" y="1825399"/>
                    <a:pt x="25719328" y="1822778"/>
                  </a:cubicBezTo>
                  <a:cubicBezTo>
                    <a:pt x="8075124" y="1820615"/>
                    <a:pt x="1057073" y="1812791"/>
                    <a:pt x="1057073" y="1812791"/>
                  </a:cubicBezTo>
                  <a:cubicBezTo>
                    <a:pt x="812931" y="1803956"/>
                    <a:pt x="565145" y="1786975"/>
                    <a:pt x="398404" y="1728798"/>
                  </a:cubicBezTo>
                  <a:cubicBezTo>
                    <a:pt x="120505" y="1631836"/>
                    <a:pt x="0" y="1454308"/>
                    <a:pt x="0" y="771430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0384489" y="7673"/>
                  </a:cubicBezTo>
                  <a:cubicBezTo>
                    <a:pt x="25962986" y="0"/>
                    <a:pt x="26426914" y="7673"/>
                    <a:pt x="26426914" y="7673"/>
                  </a:cubicBezTo>
                  <a:cubicBezTo>
                    <a:pt x="26795220" y="15152"/>
                    <a:pt x="27158535" y="84484"/>
                    <a:pt x="27356274" y="207066"/>
                  </a:cubicBezTo>
                  <a:cubicBezTo>
                    <a:pt x="27507292" y="300683"/>
                    <a:pt x="27540564" y="425358"/>
                    <a:pt x="27531423" y="771430"/>
                  </a:cubicBezTo>
                  <a:cubicBezTo>
                    <a:pt x="27531423" y="1572273"/>
                    <a:pt x="27248427" y="1786371"/>
                    <a:pt x="26601666" y="1814212"/>
                  </a:cubicBezTo>
                  <a:close/>
                </a:path>
              </a:pathLst>
            </a:custGeom>
            <a:solidFill>
              <a:srgbClr val="4E93B6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49604"/>
            <a:ext cx="16469061" cy="111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8304"/>
              </a:lnSpc>
            </a:pPr>
            <a:r>
              <a:rPr lang="he-IL" sz="8304" b="1" dirty="0">
                <a:solidFill>
                  <a:srgbClr val="FFFCE5"/>
                </a:solidFill>
                <a:latin typeface="Assistant Ultra-Bold"/>
                <a:ea typeface="Assistant Ultra-Bold"/>
                <a:cs typeface="Assistant Ultra-Bold"/>
                <a:sym typeface="Assistant Ultra-Bold"/>
                <a:rtl/>
              </a:rPr>
              <a:t>סולמות וחבלים - גרסת ה-</a:t>
            </a:r>
            <a:r>
              <a:rPr lang="en-US" sz="8304" b="1" dirty="0">
                <a:solidFill>
                  <a:srgbClr val="FFFCE5"/>
                </a:solidFill>
                <a:latin typeface="Assistant Ultra-Bold"/>
                <a:ea typeface="Assistant Ultra-Bold"/>
                <a:cs typeface="Assistant Ultra-Bold"/>
                <a:sym typeface="Assistant Ultra-Bold"/>
              </a:rPr>
              <a:t>AI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91508" y="4114824"/>
            <a:ext cx="12377577" cy="47523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533" lvl="1" indent="-408767" algn="r" rtl="1">
              <a:lnSpc>
                <a:spcPts val="7573"/>
              </a:lnSpc>
              <a:buFont typeface="Arial"/>
              <a:buChar char="•"/>
            </a:pPr>
            <a:r>
              <a:rPr lang="he-IL" sz="3786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משחק דו-שחקני המבוסס על תורות</a:t>
            </a:r>
          </a:p>
          <a:p>
            <a:pPr marL="817533" lvl="1" indent="-408767" algn="r" rtl="1">
              <a:lnSpc>
                <a:spcPts val="7573"/>
              </a:lnSpc>
              <a:buFont typeface="Arial"/>
              <a:buChar char="•"/>
            </a:pPr>
            <a:r>
              <a:rPr lang="he-IL" sz="3786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מטרת המשחק: להגיע ראשון לפרס במרכז העליון שבלוח</a:t>
            </a:r>
          </a:p>
          <a:p>
            <a:pPr marL="817533" lvl="1" indent="-408767" algn="r" rtl="1">
              <a:lnSpc>
                <a:spcPts val="7573"/>
              </a:lnSpc>
              <a:buFont typeface="Arial"/>
              <a:buChar char="•"/>
            </a:pPr>
            <a:r>
              <a:rPr lang="he-IL" sz="3786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כל שחקן יכול לנוע לכל כיוון או להציב חבל</a:t>
            </a:r>
          </a:p>
          <a:p>
            <a:pPr marL="817533" lvl="1" indent="-408767" algn="r" rtl="1">
              <a:lnSpc>
                <a:spcPts val="7573"/>
              </a:lnSpc>
              <a:buFont typeface="Arial"/>
              <a:buChar char="•"/>
            </a:pPr>
            <a:r>
              <a:rPr lang="he-IL" sz="3786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אלגוריתם </a:t>
            </a:r>
            <a:r>
              <a:rPr lang="en-US" sz="3786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</a:rPr>
              <a:t>AI</a:t>
            </a:r>
            <a:r>
              <a:rPr lang="he-IL" sz="3786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 מבוסס </a:t>
            </a:r>
            <a:r>
              <a:rPr lang="en-US" sz="3786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</a:rPr>
              <a:t>Minimax</a:t>
            </a:r>
            <a:r>
              <a:rPr lang="he-IL" sz="3786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 עם </a:t>
            </a:r>
            <a:r>
              <a:rPr lang="en-US" sz="3786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</a:rPr>
              <a:t>Alpha-Beta Pruning</a:t>
            </a:r>
          </a:p>
          <a:p>
            <a:pPr algn="r" rtl="1">
              <a:lnSpc>
                <a:spcPts val="7573"/>
              </a:lnSpc>
            </a:pPr>
            <a:endParaRPr lang="en-US" sz="3786" dirty="0">
              <a:solidFill>
                <a:srgbClr val="2E2E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-1888332" y="2753270"/>
            <a:ext cx="17157418" cy="1322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5305"/>
              </a:lnSpc>
              <a:spcBef>
                <a:spcPct val="0"/>
              </a:spcBef>
            </a:pPr>
            <a:r>
              <a:rPr lang="he-IL" sz="378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  <a:rtl/>
              </a:rPr>
              <a:t>פרויקט בו מימשנו משחק לוח קלאסי עם דגש על שחקן </a:t>
            </a:r>
            <a:r>
              <a:rPr lang="en-US" sz="378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AI</a:t>
            </a:r>
            <a:r>
              <a:rPr lang="he-IL" sz="378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  <a:rtl/>
              </a:rPr>
              <a:t> חכם</a:t>
            </a:r>
          </a:p>
          <a:p>
            <a:pPr algn="r" rtl="1">
              <a:lnSpc>
                <a:spcPts val="5305"/>
              </a:lnSpc>
              <a:spcBef>
                <a:spcPct val="0"/>
              </a:spcBef>
            </a:pPr>
            <a:endParaRPr lang="he-IL" sz="3789">
              <a:solidFill>
                <a:srgbClr val="FFFFFF"/>
              </a:solidFill>
              <a:latin typeface="Rubik"/>
              <a:ea typeface="Rubik"/>
              <a:cs typeface="Rubik"/>
              <a:sym typeface="Rubik"/>
              <a:rtl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3182862" y="6875743"/>
            <a:ext cx="6221480" cy="4185201"/>
          </a:xfrm>
          <a:custGeom>
            <a:avLst/>
            <a:gdLst/>
            <a:ahLst/>
            <a:cxnLst/>
            <a:rect l="l" t="t" r="r" b="b"/>
            <a:pathLst>
              <a:path w="6221480" h="4185201">
                <a:moveTo>
                  <a:pt x="0" y="0"/>
                </a:moveTo>
                <a:lnTo>
                  <a:pt x="6221479" y="0"/>
                </a:lnTo>
                <a:lnTo>
                  <a:pt x="6221479" y="4185201"/>
                </a:lnTo>
                <a:lnTo>
                  <a:pt x="0" y="4185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10609855">
            <a:off x="-1778080" y="3580491"/>
            <a:ext cx="4559335" cy="4114800"/>
          </a:xfrm>
          <a:custGeom>
            <a:avLst/>
            <a:gdLst/>
            <a:ahLst/>
            <a:cxnLst/>
            <a:rect l="l" t="t" r="r" b="b"/>
            <a:pathLst>
              <a:path w="4559335" h="4114800">
                <a:moveTo>
                  <a:pt x="0" y="0"/>
                </a:moveTo>
                <a:lnTo>
                  <a:pt x="4559335" y="0"/>
                </a:lnTo>
                <a:lnTo>
                  <a:pt x="45593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slow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6116" y="-504978"/>
            <a:ext cx="19160232" cy="2539680"/>
            <a:chOff x="0" y="0"/>
            <a:chExt cx="67231296" cy="8911477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F2AC34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133600" y="3006154"/>
            <a:ext cx="14328460" cy="6651322"/>
            <a:chOff x="0" y="0"/>
            <a:chExt cx="27532819" cy="12780833"/>
          </a:xfrm>
        </p:grpSpPr>
        <p:sp>
          <p:nvSpPr>
            <p:cNvPr id="5" name="Freeform 5"/>
            <p:cNvSpPr/>
            <p:nvPr/>
          </p:nvSpPr>
          <p:spPr>
            <a:xfrm>
              <a:off x="0" y="-4262"/>
              <a:ext cx="27540564" cy="12787319"/>
            </a:xfrm>
            <a:custGeom>
              <a:avLst/>
              <a:gdLst/>
              <a:ahLst/>
              <a:cxnLst/>
              <a:rect l="l" t="t" r="r" b="b"/>
              <a:pathLst>
                <a:path w="27540564" h="12787319">
                  <a:moveTo>
                    <a:pt x="26601666" y="12776132"/>
                  </a:moveTo>
                  <a:cubicBezTo>
                    <a:pt x="26601666" y="12776132"/>
                    <a:pt x="26181912" y="12787319"/>
                    <a:pt x="25719328" y="12784698"/>
                  </a:cubicBezTo>
                  <a:cubicBezTo>
                    <a:pt x="8075124" y="12782536"/>
                    <a:pt x="1057073" y="12774710"/>
                    <a:pt x="1057073" y="12774710"/>
                  </a:cubicBezTo>
                  <a:cubicBezTo>
                    <a:pt x="812931" y="12765876"/>
                    <a:pt x="565145" y="12748895"/>
                    <a:pt x="398404" y="12690718"/>
                  </a:cubicBezTo>
                  <a:cubicBezTo>
                    <a:pt x="120505" y="12593756"/>
                    <a:pt x="0" y="12416228"/>
                    <a:pt x="0" y="3899510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0384489" y="7673"/>
                  </a:cubicBezTo>
                  <a:cubicBezTo>
                    <a:pt x="25962986" y="0"/>
                    <a:pt x="26426914" y="7673"/>
                    <a:pt x="26426914" y="7673"/>
                  </a:cubicBezTo>
                  <a:cubicBezTo>
                    <a:pt x="26795220" y="15152"/>
                    <a:pt x="27158535" y="84484"/>
                    <a:pt x="27356274" y="207066"/>
                  </a:cubicBezTo>
                  <a:cubicBezTo>
                    <a:pt x="27507292" y="300683"/>
                    <a:pt x="27540564" y="425358"/>
                    <a:pt x="27531423" y="3899510"/>
                  </a:cubicBezTo>
                  <a:cubicBezTo>
                    <a:pt x="27531423" y="12534193"/>
                    <a:pt x="27248427" y="12748291"/>
                    <a:pt x="26601666" y="12776132"/>
                  </a:cubicBezTo>
                  <a:close/>
                </a:path>
              </a:pathLst>
            </a:custGeom>
            <a:solidFill>
              <a:srgbClr val="FFF6B3"/>
            </a:solidFill>
          </p:spPr>
          <p:txBody>
            <a:bodyPr/>
            <a:lstStyle/>
            <a:p>
              <a:endParaRPr lang="he-IL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404364" y="7707273"/>
            <a:ext cx="3150812" cy="2579727"/>
          </a:xfrm>
          <a:custGeom>
            <a:avLst/>
            <a:gdLst/>
            <a:ahLst/>
            <a:cxnLst/>
            <a:rect l="l" t="t" r="r" b="b"/>
            <a:pathLst>
              <a:path w="3150812" h="2579727">
                <a:moveTo>
                  <a:pt x="0" y="0"/>
                </a:moveTo>
                <a:lnTo>
                  <a:pt x="3150812" y="0"/>
                </a:lnTo>
                <a:lnTo>
                  <a:pt x="3150812" y="2579727"/>
                </a:lnTo>
                <a:lnTo>
                  <a:pt x="0" y="2579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4039730" y="3223154"/>
            <a:ext cx="11428869" cy="6085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3328" lvl="1" indent="-406664" algn="r" rtl="1">
              <a:lnSpc>
                <a:spcPts val="5989"/>
              </a:lnSpc>
              <a:buFont typeface="Arial"/>
              <a:buChar char="•"/>
            </a:pPr>
            <a:r>
              <a:rPr lang="he-IL" sz="3767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שני שחקנים מתחרים על פרס במרכז העליון שבלוח</a:t>
            </a:r>
          </a:p>
          <a:p>
            <a:pPr marL="813328" lvl="1" indent="-406664" algn="r" rtl="1">
              <a:lnSpc>
                <a:spcPts val="5989"/>
              </a:lnSpc>
              <a:buFont typeface="Arial"/>
              <a:buChar char="•"/>
            </a:pPr>
            <a:r>
              <a:rPr lang="he-IL" sz="3767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כל שחקן רואה את כל הלוח – אין מידע מוסתר</a:t>
            </a:r>
          </a:p>
          <a:p>
            <a:pPr marL="813328" lvl="1" indent="-406664" algn="r" rtl="1">
              <a:lnSpc>
                <a:spcPts val="5989"/>
              </a:lnSpc>
              <a:buFont typeface="Arial"/>
              <a:buChar char="•"/>
            </a:pPr>
            <a:r>
              <a:rPr lang="he-IL" sz="3767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אין אלמנט של מזל – רק החלטות אסטרטגיות</a:t>
            </a:r>
          </a:p>
          <a:p>
            <a:pPr marL="813328" lvl="1" indent="-406664" algn="r" rtl="1">
              <a:lnSpc>
                <a:spcPts val="5989"/>
              </a:lnSpc>
              <a:buFont typeface="Arial"/>
              <a:buChar char="•"/>
            </a:pPr>
            <a:r>
              <a:rPr lang="he-IL" sz="3767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לכל שחקן:</a:t>
            </a:r>
          </a:p>
          <a:p>
            <a:pPr marL="1626656" lvl="2" indent="-542219" algn="r" rtl="1">
              <a:lnSpc>
                <a:spcPts val="5989"/>
              </a:lnSpc>
              <a:buFont typeface="Arial"/>
              <a:buChar char="⚬"/>
            </a:pPr>
            <a:r>
              <a:rPr lang="he-IL" sz="3767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תור אחד בכל פעם</a:t>
            </a:r>
          </a:p>
          <a:p>
            <a:pPr marL="1626656" lvl="2" indent="-542219" algn="r" rtl="1">
              <a:lnSpc>
                <a:spcPts val="5989"/>
              </a:lnSpc>
              <a:buFont typeface="Arial"/>
              <a:buChar char="⚬"/>
            </a:pPr>
            <a:r>
              <a:rPr lang="he-IL" sz="3767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אפשרות לנוע צעד אחד או להציב חבל (אם נותרו)</a:t>
            </a:r>
          </a:p>
          <a:p>
            <a:pPr marL="1626656" lvl="2" indent="-542219" algn="r" rtl="1">
              <a:lnSpc>
                <a:spcPts val="5989"/>
              </a:lnSpc>
              <a:buFont typeface="Arial"/>
              <a:buChar char="⚬"/>
            </a:pPr>
            <a:r>
              <a:rPr lang="en-US" sz="3767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r>
              <a:rPr lang="he-IL" sz="3767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חבלים להגבלת היריב</a:t>
            </a:r>
          </a:p>
          <a:p>
            <a:pPr algn="r" rtl="1">
              <a:lnSpc>
                <a:spcPts val="5989"/>
              </a:lnSpc>
            </a:pPr>
            <a:endParaRPr lang="he-IL" sz="3767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  <a:rtl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93565" y="468313"/>
            <a:ext cx="6700871" cy="132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999"/>
              </a:lnSpc>
            </a:pPr>
            <a:r>
              <a:rPr lang="he-IL" sz="9999" b="1" dirty="0">
                <a:solidFill>
                  <a:srgbClr val="FFFCE5"/>
                </a:solidFill>
                <a:latin typeface="Assistant Ultra-Bold"/>
                <a:ea typeface="Assistant Ultra-Bold"/>
                <a:cs typeface="Assistant Ultra-Bold"/>
                <a:sym typeface="Assistant Ultra-Bold"/>
                <a:rtl/>
              </a:rPr>
              <a:t>כללי המשחק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7721" y="3133545"/>
            <a:ext cx="15438952" cy="5213229"/>
            <a:chOff x="0" y="0"/>
            <a:chExt cx="29666684" cy="10017468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29674431" cy="10023954"/>
            </a:xfrm>
            <a:custGeom>
              <a:avLst/>
              <a:gdLst/>
              <a:ahLst/>
              <a:cxnLst/>
              <a:rect l="l" t="t" r="r" b="b"/>
              <a:pathLst>
                <a:path w="29674431" h="10023954">
                  <a:moveTo>
                    <a:pt x="28735530" y="10012766"/>
                  </a:moveTo>
                  <a:cubicBezTo>
                    <a:pt x="28735530" y="10012766"/>
                    <a:pt x="28315779" y="10023954"/>
                    <a:pt x="27853193" y="10021332"/>
                  </a:cubicBezTo>
                  <a:cubicBezTo>
                    <a:pt x="8649850" y="10019169"/>
                    <a:pt x="1057073" y="10011345"/>
                    <a:pt x="1057073" y="10011345"/>
                  </a:cubicBezTo>
                  <a:cubicBezTo>
                    <a:pt x="812931" y="10002511"/>
                    <a:pt x="565145" y="9985529"/>
                    <a:pt x="398404" y="9927352"/>
                  </a:cubicBezTo>
                  <a:cubicBezTo>
                    <a:pt x="120505" y="9830390"/>
                    <a:pt x="0" y="9652862"/>
                    <a:pt x="0" y="3110959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2049226" y="7673"/>
                  </a:cubicBezTo>
                  <a:cubicBezTo>
                    <a:pt x="28096849" y="0"/>
                    <a:pt x="28560778" y="7673"/>
                    <a:pt x="28560778" y="7673"/>
                  </a:cubicBezTo>
                  <a:cubicBezTo>
                    <a:pt x="28929087" y="15152"/>
                    <a:pt x="29292398" y="84484"/>
                    <a:pt x="29490138" y="207066"/>
                  </a:cubicBezTo>
                  <a:cubicBezTo>
                    <a:pt x="29641155" y="300683"/>
                    <a:pt x="29674431" y="425358"/>
                    <a:pt x="29665290" y="3110959"/>
                  </a:cubicBezTo>
                  <a:cubicBezTo>
                    <a:pt x="29665290" y="9770827"/>
                    <a:pt x="29382293" y="9984925"/>
                    <a:pt x="28735530" y="1001276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447197" y="2069010"/>
            <a:ext cx="8428645" cy="1367167"/>
            <a:chOff x="0" y="0"/>
            <a:chExt cx="46292425" cy="7508857"/>
          </a:xfrm>
        </p:grpSpPr>
        <p:sp>
          <p:nvSpPr>
            <p:cNvPr id="5" name="Freeform 5"/>
            <p:cNvSpPr/>
            <p:nvPr/>
          </p:nvSpPr>
          <p:spPr>
            <a:xfrm>
              <a:off x="0" y="-4262"/>
              <a:ext cx="46300172" cy="7515343"/>
            </a:xfrm>
            <a:custGeom>
              <a:avLst/>
              <a:gdLst/>
              <a:ahLst/>
              <a:cxnLst/>
              <a:rect l="l" t="t" r="r" b="b"/>
              <a:pathLst>
                <a:path w="46300172" h="7515343">
                  <a:moveTo>
                    <a:pt x="45361272" y="7504155"/>
                  </a:moveTo>
                  <a:cubicBezTo>
                    <a:pt x="45361272" y="7504155"/>
                    <a:pt x="44941517" y="7515343"/>
                    <a:pt x="44478935" y="7512722"/>
                  </a:cubicBezTo>
                  <a:cubicBezTo>
                    <a:pt x="13127752" y="7510559"/>
                    <a:pt x="1057073" y="7502735"/>
                    <a:pt x="1057073" y="7502735"/>
                  </a:cubicBezTo>
                  <a:cubicBezTo>
                    <a:pt x="812931" y="7493900"/>
                    <a:pt x="565145" y="7476919"/>
                    <a:pt x="398404" y="7418742"/>
                  </a:cubicBezTo>
                  <a:cubicBezTo>
                    <a:pt x="120505" y="7321780"/>
                    <a:pt x="0" y="7144252"/>
                    <a:pt x="0" y="239510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35019822" y="7673"/>
                  </a:cubicBezTo>
                  <a:cubicBezTo>
                    <a:pt x="44722591" y="0"/>
                    <a:pt x="45186519" y="7673"/>
                    <a:pt x="45186519" y="7673"/>
                  </a:cubicBezTo>
                  <a:cubicBezTo>
                    <a:pt x="45554826" y="15152"/>
                    <a:pt x="45918140" y="84484"/>
                    <a:pt x="46115880" y="207066"/>
                  </a:cubicBezTo>
                  <a:cubicBezTo>
                    <a:pt x="46266897" y="300683"/>
                    <a:pt x="46300172" y="425358"/>
                    <a:pt x="46291032" y="2395105"/>
                  </a:cubicBezTo>
                  <a:cubicBezTo>
                    <a:pt x="46291032" y="7262217"/>
                    <a:pt x="46008035" y="7476314"/>
                    <a:pt x="45361272" y="7504155"/>
                  </a:cubicBezTo>
                  <a:close/>
                </a:path>
              </a:pathLst>
            </a:custGeom>
            <a:solidFill>
              <a:srgbClr val="F3BA44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57803" y="3401178"/>
            <a:ext cx="11572394" cy="4978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8745" lvl="1" indent="-434372" algn="r" rtl="1">
              <a:lnSpc>
                <a:spcPts val="8047"/>
              </a:lnSpc>
              <a:buFont typeface="Arial"/>
              <a:buChar char="•"/>
            </a:pPr>
            <a:r>
              <a:rPr lang="he-IL" sz="4023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אלגוריתם </a:t>
            </a:r>
            <a:r>
              <a:rPr lang="en-US" sz="4023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</a:rPr>
              <a:t>Minimax</a:t>
            </a:r>
            <a:r>
              <a:rPr lang="he-IL" sz="4023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 לבחינת מהלכים</a:t>
            </a:r>
          </a:p>
          <a:p>
            <a:pPr marL="868745" lvl="1" indent="-434372" algn="r" rtl="1">
              <a:lnSpc>
                <a:spcPts val="8047"/>
              </a:lnSpc>
              <a:buFont typeface="Arial"/>
              <a:buChar char="•"/>
            </a:pPr>
            <a:r>
              <a:rPr lang="en-US" sz="4023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</a:rPr>
              <a:t>Alpha-Beta Pruning</a:t>
            </a:r>
            <a:r>
              <a:rPr lang="he-IL" sz="4023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 לחיסכון בזמני ריצה</a:t>
            </a:r>
          </a:p>
          <a:p>
            <a:pPr marL="868745" lvl="1" indent="-434372" algn="r" rtl="1">
              <a:lnSpc>
                <a:spcPts val="8047"/>
              </a:lnSpc>
              <a:buFont typeface="Arial"/>
              <a:buChar char="•"/>
            </a:pPr>
            <a:r>
              <a:rPr lang="he-IL" sz="4023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כל מצב בלוח מיוצג כ-</a:t>
            </a:r>
            <a:r>
              <a:rPr lang="en-US" sz="4023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</a:rPr>
              <a:t>Node</a:t>
            </a:r>
            <a:r>
              <a:rPr lang="he-IL" sz="4023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 בעץ מהלכים</a:t>
            </a:r>
          </a:p>
          <a:p>
            <a:pPr marL="868745" lvl="1" indent="-434372" algn="r" rtl="1">
              <a:lnSpc>
                <a:spcPts val="8047"/>
              </a:lnSpc>
              <a:buFont typeface="Arial"/>
              <a:buChar char="•"/>
            </a:pPr>
            <a:r>
              <a:rPr lang="he-IL" sz="4023" dirty="0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כל תור מוסיף רמה נוספת בעץ</a:t>
            </a:r>
          </a:p>
          <a:p>
            <a:pPr algn="r" rtl="1">
              <a:lnSpc>
                <a:spcPts val="8047"/>
              </a:lnSpc>
            </a:pPr>
            <a:endParaRPr lang="he-IL" sz="4023" dirty="0">
              <a:solidFill>
                <a:srgbClr val="2E2E30"/>
              </a:solidFill>
              <a:latin typeface="Rubik"/>
              <a:ea typeface="Rubik"/>
              <a:cs typeface="Rubik"/>
              <a:sym typeface="Rubik"/>
              <a:rtl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0" y="590842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8"/>
          <p:cNvSpPr txBox="1"/>
          <p:nvPr/>
        </p:nvSpPr>
        <p:spPr>
          <a:xfrm>
            <a:off x="9148446" y="2324018"/>
            <a:ext cx="9026147" cy="809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6352"/>
              </a:lnSpc>
            </a:pPr>
            <a:r>
              <a:rPr lang="he-IL" sz="5383" b="1">
                <a:solidFill>
                  <a:srgbClr val="F7F7F7"/>
                </a:solidFill>
                <a:latin typeface="Assistant Bold"/>
                <a:ea typeface="Assistant Bold"/>
                <a:cs typeface="Assistant Bold"/>
                <a:sym typeface="Assistant Bold"/>
                <a:rtl/>
              </a:rPr>
              <a:t>האלגוריתם בו השתמשנו: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D566B-381A-1064-FDEF-C58E6464F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989D1BE-3042-740B-B1F9-BE15D1156CE4}"/>
              </a:ext>
            </a:extLst>
          </p:cNvPr>
          <p:cNvGrpSpPr/>
          <p:nvPr/>
        </p:nvGrpSpPr>
        <p:grpSpPr>
          <a:xfrm>
            <a:off x="-436116" y="-504978"/>
            <a:ext cx="19160232" cy="2539680"/>
            <a:chOff x="0" y="0"/>
            <a:chExt cx="67231296" cy="89114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DA2529C-36A8-18FA-049D-2457E1BC75DB}"/>
                </a:ext>
              </a:extLst>
            </p:cNvPr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F2AC34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A80C8FF-CE4C-A230-C2DD-5F1AD7FC62B3}"/>
              </a:ext>
            </a:extLst>
          </p:cNvPr>
          <p:cNvGrpSpPr/>
          <p:nvPr/>
        </p:nvGrpSpPr>
        <p:grpSpPr>
          <a:xfrm>
            <a:off x="2133600" y="3006154"/>
            <a:ext cx="14328460" cy="6633146"/>
            <a:chOff x="0" y="0"/>
            <a:chExt cx="27532819" cy="1278083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810979E-8DAF-AFC5-1FE2-AF64E3310F48}"/>
                </a:ext>
              </a:extLst>
            </p:cNvPr>
            <p:cNvSpPr/>
            <p:nvPr/>
          </p:nvSpPr>
          <p:spPr>
            <a:xfrm>
              <a:off x="0" y="-4262"/>
              <a:ext cx="27540564" cy="12787319"/>
            </a:xfrm>
            <a:custGeom>
              <a:avLst/>
              <a:gdLst/>
              <a:ahLst/>
              <a:cxnLst/>
              <a:rect l="l" t="t" r="r" b="b"/>
              <a:pathLst>
                <a:path w="27540564" h="12787319">
                  <a:moveTo>
                    <a:pt x="26601666" y="12776132"/>
                  </a:moveTo>
                  <a:cubicBezTo>
                    <a:pt x="26601666" y="12776132"/>
                    <a:pt x="26181912" y="12787319"/>
                    <a:pt x="25719328" y="12784698"/>
                  </a:cubicBezTo>
                  <a:cubicBezTo>
                    <a:pt x="8075124" y="12782536"/>
                    <a:pt x="1057073" y="12774710"/>
                    <a:pt x="1057073" y="12774710"/>
                  </a:cubicBezTo>
                  <a:cubicBezTo>
                    <a:pt x="812931" y="12765876"/>
                    <a:pt x="565145" y="12748895"/>
                    <a:pt x="398404" y="12690718"/>
                  </a:cubicBezTo>
                  <a:cubicBezTo>
                    <a:pt x="120505" y="12593756"/>
                    <a:pt x="0" y="12416228"/>
                    <a:pt x="0" y="3899510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0384489" y="7673"/>
                  </a:cubicBezTo>
                  <a:cubicBezTo>
                    <a:pt x="25962986" y="0"/>
                    <a:pt x="26426914" y="7673"/>
                    <a:pt x="26426914" y="7673"/>
                  </a:cubicBezTo>
                  <a:cubicBezTo>
                    <a:pt x="26795220" y="15152"/>
                    <a:pt x="27158535" y="84484"/>
                    <a:pt x="27356274" y="207066"/>
                  </a:cubicBezTo>
                  <a:cubicBezTo>
                    <a:pt x="27507292" y="300683"/>
                    <a:pt x="27540564" y="425358"/>
                    <a:pt x="27531423" y="3899510"/>
                  </a:cubicBezTo>
                  <a:cubicBezTo>
                    <a:pt x="27531423" y="12534193"/>
                    <a:pt x="27248427" y="12748291"/>
                    <a:pt x="26601666" y="12776132"/>
                  </a:cubicBezTo>
                  <a:close/>
                </a:path>
              </a:pathLst>
            </a:custGeom>
            <a:solidFill>
              <a:srgbClr val="FFF6B3"/>
            </a:solidFill>
          </p:spPr>
          <p:txBody>
            <a:bodyPr/>
            <a:lstStyle/>
            <a:p>
              <a:endParaRPr lang="he-IL" dirty="0"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2972F04A-3F7A-9254-4D78-F53EE17245AE}"/>
              </a:ext>
            </a:extLst>
          </p:cNvPr>
          <p:cNvSpPr txBox="1"/>
          <p:nvPr/>
        </p:nvSpPr>
        <p:spPr>
          <a:xfrm>
            <a:off x="2133600" y="3223154"/>
            <a:ext cx="14173199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/>
            <a:r>
              <a:rPr lang="en-US" sz="3200" b="1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MINIMAX</a:t>
            </a: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הוא אלגוריתם חיפוש בתורות שבוחר את המהלך האופטימלי תוך הנחה שהיריב ישחק בצורה חכמה.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CEDA7F1-5C32-7B8E-03FB-CA629EF5720D}"/>
              </a:ext>
            </a:extLst>
          </p:cNvPr>
          <p:cNvSpPr txBox="1"/>
          <p:nvPr/>
        </p:nvSpPr>
        <p:spPr>
          <a:xfrm>
            <a:off x="2438401" y="468313"/>
            <a:ext cx="13335000" cy="1299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9999"/>
              </a:lnSpc>
            </a:pPr>
            <a:r>
              <a:rPr lang="he-IL" sz="9999" b="1" dirty="0">
                <a:solidFill>
                  <a:srgbClr val="FFFCE5"/>
                </a:solidFill>
                <a:latin typeface="Assistant Ultra-Bold"/>
                <a:ea typeface="Assistant Ultra-Bold"/>
                <a:cs typeface="Assistant Ultra-Bold"/>
                <a:sym typeface="Assistant Ultra-Bold"/>
                <a:rtl/>
              </a:rPr>
              <a:t>אלגוריתם </a:t>
            </a:r>
            <a:r>
              <a:rPr lang="en-US" sz="9999" b="1" dirty="0">
                <a:solidFill>
                  <a:srgbClr val="FFFCE5"/>
                </a:solidFill>
                <a:latin typeface="Assistant Ultra-Bold"/>
                <a:ea typeface="Assistant Ultra-Bold"/>
                <a:cs typeface="Assistant Ultra-Bold"/>
                <a:sym typeface="Assistant Ultra-Bold"/>
                <a:rtl/>
              </a:rPr>
              <a:t>MINIMAX</a:t>
            </a:r>
            <a:endParaRPr lang="he-IL" sz="9999" b="1" dirty="0">
              <a:solidFill>
                <a:srgbClr val="FFFCE5"/>
              </a:solidFill>
              <a:latin typeface="Assistant Ultra-Bold"/>
              <a:ea typeface="Assistant Ultra-Bold"/>
              <a:cs typeface="Assistant Ultra-Bold"/>
              <a:sym typeface="Assistant Ultra-Bold"/>
              <a:rtl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C1C0563-85D2-750B-BAD1-7F5774C9FC5F}"/>
              </a:ext>
            </a:extLst>
          </p:cNvPr>
          <p:cNvSpPr txBox="1"/>
          <p:nvPr/>
        </p:nvSpPr>
        <p:spPr>
          <a:xfrm>
            <a:off x="5105400" y="4610100"/>
            <a:ext cx="10338674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/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השימוש שלנו בפרויקט :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מחשב עץ מהלכים לפי פונקציית הערכה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משתמש ב- </a:t>
            </a:r>
            <a:r>
              <a:rPr lang="en-US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Alpha-Beta Pruning</a:t>
            </a: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להאצת חיפוש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בוחר את המהלך שמביא את התוצאה הטובה ביותר 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11A3932-D951-ACFE-C723-EB9A28433EEA}"/>
              </a:ext>
            </a:extLst>
          </p:cNvPr>
          <p:cNvSpPr txBox="1"/>
          <p:nvPr/>
        </p:nvSpPr>
        <p:spPr>
          <a:xfrm>
            <a:off x="5115951" y="6886830"/>
            <a:ext cx="10338674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/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תרומה למשחק: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AI</a:t>
            </a: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חכם שמבין מתי להימנע ממכשולים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תכנון מהלכים קדימה ולא תגובה בלבד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הופך את המשחק לאתגר אסטרטגי אמיתי</a:t>
            </a: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EE2F7F61-65E6-144A-DD8F-3AB6FE78F38D}"/>
              </a:ext>
            </a:extLst>
          </p:cNvPr>
          <p:cNvSpPr/>
          <p:nvPr/>
        </p:nvSpPr>
        <p:spPr>
          <a:xfrm rot="10209779">
            <a:off x="-108702" y="2284959"/>
            <a:ext cx="3276312" cy="4114800"/>
          </a:xfrm>
          <a:custGeom>
            <a:avLst/>
            <a:gdLst/>
            <a:ahLst/>
            <a:cxnLst/>
            <a:rect l="l" t="t" r="r" b="b"/>
            <a:pathLst>
              <a:path w="3276312" h="4114800">
                <a:moveTo>
                  <a:pt x="0" y="0"/>
                </a:moveTo>
                <a:lnTo>
                  <a:pt x="3276312" y="0"/>
                </a:lnTo>
                <a:lnTo>
                  <a:pt x="32763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75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BFDAC-65FC-2712-9707-44224F4C3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524FD18-7A5F-2DBC-AC57-21CF442FA5BF}"/>
              </a:ext>
            </a:extLst>
          </p:cNvPr>
          <p:cNvGrpSpPr/>
          <p:nvPr/>
        </p:nvGrpSpPr>
        <p:grpSpPr>
          <a:xfrm>
            <a:off x="-436116" y="-504978"/>
            <a:ext cx="19160232" cy="2539680"/>
            <a:chOff x="0" y="0"/>
            <a:chExt cx="67231296" cy="89114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7958D2B-22FA-7888-B9D2-8BDF532D68C0}"/>
                </a:ext>
              </a:extLst>
            </p:cNvPr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F2AC34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53A673C-537E-F395-82CA-F5E3ECED39BB}"/>
              </a:ext>
            </a:extLst>
          </p:cNvPr>
          <p:cNvGrpSpPr/>
          <p:nvPr/>
        </p:nvGrpSpPr>
        <p:grpSpPr>
          <a:xfrm>
            <a:off x="2133600" y="3006154"/>
            <a:ext cx="14328460" cy="6633146"/>
            <a:chOff x="0" y="0"/>
            <a:chExt cx="27532819" cy="1278083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3AF1A74-CFC3-11D2-6FFF-D3492D9245F4}"/>
                </a:ext>
              </a:extLst>
            </p:cNvPr>
            <p:cNvSpPr/>
            <p:nvPr/>
          </p:nvSpPr>
          <p:spPr>
            <a:xfrm>
              <a:off x="0" y="-4262"/>
              <a:ext cx="27540564" cy="12787319"/>
            </a:xfrm>
            <a:custGeom>
              <a:avLst/>
              <a:gdLst/>
              <a:ahLst/>
              <a:cxnLst/>
              <a:rect l="l" t="t" r="r" b="b"/>
              <a:pathLst>
                <a:path w="27540564" h="12787319">
                  <a:moveTo>
                    <a:pt x="26601666" y="12776132"/>
                  </a:moveTo>
                  <a:cubicBezTo>
                    <a:pt x="26601666" y="12776132"/>
                    <a:pt x="26181912" y="12787319"/>
                    <a:pt x="25719328" y="12784698"/>
                  </a:cubicBezTo>
                  <a:cubicBezTo>
                    <a:pt x="8075124" y="12782536"/>
                    <a:pt x="1057073" y="12774710"/>
                    <a:pt x="1057073" y="12774710"/>
                  </a:cubicBezTo>
                  <a:cubicBezTo>
                    <a:pt x="812931" y="12765876"/>
                    <a:pt x="565145" y="12748895"/>
                    <a:pt x="398404" y="12690718"/>
                  </a:cubicBezTo>
                  <a:cubicBezTo>
                    <a:pt x="120505" y="12593756"/>
                    <a:pt x="0" y="12416228"/>
                    <a:pt x="0" y="3899510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0384489" y="7673"/>
                  </a:cubicBezTo>
                  <a:cubicBezTo>
                    <a:pt x="25962986" y="0"/>
                    <a:pt x="26426914" y="7673"/>
                    <a:pt x="26426914" y="7673"/>
                  </a:cubicBezTo>
                  <a:cubicBezTo>
                    <a:pt x="26795220" y="15152"/>
                    <a:pt x="27158535" y="84484"/>
                    <a:pt x="27356274" y="207066"/>
                  </a:cubicBezTo>
                  <a:cubicBezTo>
                    <a:pt x="27507292" y="300683"/>
                    <a:pt x="27540564" y="425358"/>
                    <a:pt x="27531423" y="3899510"/>
                  </a:cubicBezTo>
                  <a:cubicBezTo>
                    <a:pt x="27531423" y="12534193"/>
                    <a:pt x="27248427" y="12748291"/>
                    <a:pt x="26601666" y="12776132"/>
                  </a:cubicBezTo>
                  <a:close/>
                </a:path>
              </a:pathLst>
            </a:custGeom>
            <a:solidFill>
              <a:srgbClr val="FFF6B3"/>
            </a:solidFill>
          </p:spPr>
          <p:txBody>
            <a:bodyPr/>
            <a:lstStyle/>
            <a:p>
              <a:endParaRPr lang="he-IL" dirty="0"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2203866F-891B-993D-233F-4B7CDDC35CC4}"/>
              </a:ext>
            </a:extLst>
          </p:cNvPr>
          <p:cNvSpPr txBox="1"/>
          <p:nvPr/>
        </p:nvSpPr>
        <p:spPr>
          <a:xfrm>
            <a:off x="2133600" y="3223154"/>
            <a:ext cx="14173199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/>
            <a:r>
              <a:rPr lang="en-US" sz="3200" b="1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Alpha-Beta Pruning</a:t>
            </a: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היא שיטה לייעול </a:t>
            </a:r>
            <a:r>
              <a:rPr lang="en-US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MINIMAX</a:t>
            </a: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בכך שהיא חוסכת חישובים מיותרים ע"י גזירת ענפים בעץ החיפוש שאין סיכוי שיבחרו בהם.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29B2BDB-593A-EF11-8EC8-960DA66A367D}"/>
              </a:ext>
            </a:extLst>
          </p:cNvPr>
          <p:cNvSpPr txBox="1"/>
          <p:nvPr/>
        </p:nvSpPr>
        <p:spPr>
          <a:xfrm>
            <a:off x="2438401" y="468313"/>
            <a:ext cx="13335000" cy="1299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9999"/>
              </a:lnSpc>
            </a:pPr>
            <a:r>
              <a:rPr lang="en-US" sz="9999" b="1" dirty="0">
                <a:solidFill>
                  <a:srgbClr val="FFFCE5"/>
                </a:solidFill>
                <a:latin typeface="Assistant Ultra-Bold"/>
                <a:ea typeface="Assistant Ultra-Bold"/>
                <a:cs typeface="Assistant Ultra-Bold"/>
                <a:sym typeface="Assistant Ultra-Bold"/>
                <a:rtl/>
              </a:rPr>
              <a:t>Alpha-Beta Pruning</a:t>
            </a:r>
            <a:endParaRPr lang="he-IL" sz="9999" b="1" dirty="0">
              <a:solidFill>
                <a:srgbClr val="FFFCE5"/>
              </a:solidFill>
              <a:latin typeface="Assistant Ultra-Bold"/>
              <a:ea typeface="Assistant Ultra-Bold"/>
              <a:cs typeface="Assistant Ultra-Bold"/>
              <a:sym typeface="Assistant Ultra-Bold"/>
              <a:rtl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757B62D-5382-0890-3E2B-13B0287008C9}"/>
              </a:ext>
            </a:extLst>
          </p:cNvPr>
          <p:cNvSpPr txBox="1"/>
          <p:nvPr/>
        </p:nvSpPr>
        <p:spPr>
          <a:xfrm>
            <a:off x="5105400" y="4610100"/>
            <a:ext cx="10338674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/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איך זה עובד ?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el-GR" sz="3200" dirty="0"/>
              <a:t> </a:t>
            </a:r>
            <a:r>
              <a:rPr lang="el-GR" sz="3200" b="1" dirty="0"/>
              <a:t>α</a:t>
            </a:r>
            <a:r>
              <a:rPr lang="he-IL" sz="3200" dirty="0"/>
              <a:t>-</a:t>
            </a:r>
            <a:r>
              <a:rPr lang="el-GR" sz="3200" dirty="0"/>
              <a:t> </a:t>
            </a:r>
            <a:r>
              <a:rPr lang="he-IL" sz="3200" dirty="0"/>
              <a:t>הערך הטוב ביותר </a:t>
            </a:r>
            <a:r>
              <a:rPr lang="he-IL" sz="3200" b="1" dirty="0" err="1"/>
              <a:t>שמקסימייזר</a:t>
            </a:r>
            <a:r>
              <a:rPr lang="he-IL" sz="3200" dirty="0"/>
              <a:t> יכול להבטיח</a:t>
            </a: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el-GR" sz="3200" b="1" dirty="0"/>
              <a:t>β</a:t>
            </a:r>
            <a:r>
              <a:rPr lang="he-IL" sz="3200" dirty="0"/>
              <a:t> - הערך הטוב ביותר </a:t>
            </a:r>
            <a:r>
              <a:rPr lang="he-IL" sz="3200" b="1" dirty="0" err="1"/>
              <a:t>שמינימייזר</a:t>
            </a:r>
            <a:r>
              <a:rPr lang="he-IL" sz="3200" dirty="0"/>
              <a:t> יכול להבטיח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el-GR" sz="3200" b="1" dirty="0"/>
              <a:t>β ≤ α</a:t>
            </a:r>
            <a:r>
              <a:rPr lang="he-IL" sz="3200" b="1" dirty="0"/>
              <a:t> </a:t>
            </a:r>
            <a:r>
              <a:rPr lang="he-IL" sz="3200" dirty="0"/>
              <a:t>המשך החיפוש מיותר.</a:t>
            </a:r>
            <a:endParaRPr lang="he-IL" sz="32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  <a:rtl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DBBC7C6-0D48-8181-708D-7CAB69E537CE}"/>
              </a:ext>
            </a:extLst>
          </p:cNvPr>
          <p:cNvSpPr txBox="1"/>
          <p:nvPr/>
        </p:nvSpPr>
        <p:spPr>
          <a:xfrm>
            <a:off x="5115951" y="6886830"/>
            <a:ext cx="10338674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/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תרומה למשחק: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הפחתת מספר מצבים ש-</a:t>
            </a:r>
            <a:r>
              <a:rPr lang="en-US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AI</a:t>
            </a: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 צריך לבדוק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שיפור משמעותי בזמן ריצה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מאפשר חיפוש לעומק רב בזמן קצר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2A84880-7C59-00DB-DD38-0B1F6643CE56}"/>
              </a:ext>
            </a:extLst>
          </p:cNvPr>
          <p:cNvSpPr/>
          <p:nvPr/>
        </p:nvSpPr>
        <p:spPr>
          <a:xfrm rot="1669194">
            <a:off x="622199" y="6431351"/>
            <a:ext cx="3632406" cy="4850497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0"/>
                </a:moveTo>
                <a:lnTo>
                  <a:pt x="4104513" y="0"/>
                </a:lnTo>
                <a:lnTo>
                  <a:pt x="41045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496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6116" y="-504978"/>
            <a:ext cx="19160232" cy="2539680"/>
            <a:chOff x="0" y="0"/>
            <a:chExt cx="67231296" cy="8911477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F2AC34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71600" y="2808113"/>
            <a:ext cx="14936630" cy="5875914"/>
            <a:chOff x="0" y="0"/>
            <a:chExt cx="27532819" cy="11290850"/>
          </a:xfrm>
        </p:grpSpPr>
        <p:sp>
          <p:nvSpPr>
            <p:cNvPr id="5" name="Freeform 5"/>
            <p:cNvSpPr/>
            <p:nvPr/>
          </p:nvSpPr>
          <p:spPr>
            <a:xfrm>
              <a:off x="0" y="-4262"/>
              <a:ext cx="27540564" cy="11297336"/>
            </a:xfrm>
            <a:custGeom>
              <a:avLst/>
              <a:gdLst/>
              <a:ahLst/>
              <a:cxnLst/>
              <a:rect l="l" t="t" r="r" b="b"/>
              <a:pathLst>
                <a:path w="27540564" h="11297336">
                  <a:moveTo>
                    <a:pt x="26601666" y="11286148"/>
                  </a:moveTo>
                  <a:cubicBezTo>
                    <a:pt x="26601666" y="11286148"/>
                    <a:pt x="26181912" y="11297335"/>
                    <a:pt x="25719328" y="11294714"/>
                  </a:cubicBezTo>
                  <a:cubicBezTo>
                    <a:pt x="8075124" y="11292551"/>
                    <a:pt x="1057073" y="11284727"/>
                    <a:pt x="1057073" y="11284727"/>
                  </a:cubicBezTo>
                  <a:cubicBezTo>
                    <a:pt x="812931" y="11275893"/>
                    <a:pt x="565145" y="11258911"/>
                    <a:pt x="398404" y="11200734"/>
                  </a:cubicBezTo>
                  <a:cubicBezTo>
                    <a:pt x="120505" y="11103772"/>
                    <a:pt x="0" y="10926244"/>
                    <a:pt x="0" y="3474330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0384489" y="7673"/>
                  </a:cubicBezTo>
                  <a:cubicBezTo>
                    <a:pt x="25962986" y="0"/>
                    <a:pt x="26426914" y="7673"/>
                    <a:pt x="26426914" y="7673"/>
                  </a:cubicBezTo>
                  <a:cubicBezTo>
                    <a:pt x="26795220" y="15152"/>
                    <a:pt x="27158535" y="84484"/>
                    <a:pt x="27356274" y="207066"/>
                  </a:cubicBezTo>
                  <a:cubicBezTo>
                    <a:pt x="27507292" y="300683"/>
                    <a:pt x="27540564" y="425358"/>
                    <a:pt x="27531423" y="3474330"/>
                  </a:cubicBezTo>
                  <a:cubicBezTo>
                    <a:pt x="27531423" y="11044209"/>
                    <a:pt x="27248427" y="11258307"/>
                    <a:pt x="26601666" y="11286148"/>
                  </a:cubicBezTo>
                  <a:close/>
                </a:path>
              </a:pathLst>
            </a:custGeom>
            <a:solidFill>
              <a:srgbClr val="FFF6B3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71600" y="3218116"/>
            <a:ext cx="14630400" cy="4203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6696"/>
              </a:lnSpc>
            </a:pPr>
            <a:r>
              <a:rPr lang="he-IL" sz="3770" b="1" dirty="0">
                <a:solidFill>
                  <a:srgbClr val="3F322B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פונקציית הערכה בודקת מספר גורמים לקביעת איכות המהלך:</a:t>
            </a:r>
          </a:p>
          <a:p>
            <a:pPr marL="760965" lvl="1" indent="-380482" algn="r" rtl="1">
              <a:lnSpc>
                <a:spcPts val="6696"/>
              </a:lnSpc>
              <a:buFont typeface="Arial"/>
              <a:buChar char="•"/>
            </a:pPr>
            <a:r>
              <a:rPr lang="he-IL" sz="3770" dirty="0">
                <a:solidFill>
                  <a:srgbClr val="3F322B"/>
                </a:solidFill>
                <a:latin typeface="Rubik"/>
                <a:ea typeface="Rubik"/>
                <a:cs typeface="Rubik"/>
                <a:sym typeface="Rubik"/>
                <a:rtl/>
              </a:rPr>
              <a:t>המרחק מהפרס-  ככל שהשחקן קרוב יותר, הערך גבוה יותר</a:t>
            </a:r>
          </a:p>
          <a:p>
            <a:pPr marL="760965" lvl="1" indent="-380482" algn="r" rtl="1">
              <a:lnSpc>
                <a:spcPts val="6696"/>
              </a:lnSpc>
              <a:buFont typeface="Arial"/>
              <a:buChar char="•"/>
            </a:pPr>
            <a:r>
              <a:rPr lang="he-IL" sz="3770" dirty="0">
                <a:solidFill>
                  <a:srgbClr val="3F322B"/>
                </a:solidFill>
                <a:latin typeface="Rubik"/>
                <a:ea typeface="Rubik"/>
                <a:cs typeface="Rubik"/>
                <a:sym typeface="Rubik"/>
                <a:rtl/>
              </a:rPr>
              <a:t>מספר החבלים שנותרו- מאפשר תכנון התקפי, יותר חבלים יותר גמישות </a:t>
            </a:r>
          </a:p>
          <a:p>
            <a:pPr marL="760965" lvl="1" indent="-380482" algn="r" rtl="1">
              <a:lnSpc>
                <a:spcPts val="6696"/>
              </a:lnSpc>
              <a:buFont typeface="Arial"/>
              <a:buChar char="•"/>
            </a:pPr>
            <a:r>
              <a:rPr lang="he-IL" sz="3770" dirty="0">
                <a:solidFill>
                  <a:srgbClr val="3F322B"/>
                </a:solidFill>
                <a:latin typeface="Rubik"/>
                <a:ea typeface="Rubik"/>
                <a:cs typeface="Rubik"/>
                <a:sym typeface="Rubik"/>
                <a:rtl/>
              </a:rPr>
              <a:t>מיקום היריב- אם היריב קרוב לפרס יש לשקול שימוש בחבלים </a:t>
            </a:r>
          </a:p>
          <a:p>
            <a:pPr marL="760965" lvl="1" indent="-380482" algn="r" rtl="1">
              <a:lnSpc>
                <a:spcPts val="6696"/>
              </a:lnSpc>
              <a:buFont typeface="Arial"/>
              <a:buChar char="•"/>
            </a:pPr>
            <a:r>
              <a:rPr lang="he-IL" sz="3770" dirty="0">
                <a:solidFill>
                  <a:srgbClr val="3F322B"/>
                </a:solidFill>
                <a:latin typeface="Rubik"/>
                <a:ea typeface="Rubik"/>
                <a:cs typeface="Rubik"/>
                <a:sym typeface="Rubik"/>
                <a:rtl/>
              </a:rPr>
              <a:t>מספר התורות- ככל שעוברים התורות יש תוספת עונש לסיום מהיר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11132" y="468313"/>
            <a:ext cx="11465735" cy="132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999"/>
              </a:lnSpc>
            </a:pPr>
            <a:r>
              <a:rPr lang="he-IL" sz="9999" b="1">
                <a:solidFill>
                  <a:srgbClr val="FFFCE5"/>
                </a:solidFill>
                <a:latin typeface="Assistant Ultra-Bold"/>
                <a:ea typeface="Assistant Ultra-Bold"/>
                <a:cs typeface="Assistant Ultra-Bold"/>
                <a:sym typeface="Assistant Ultra-Bold"/>
                <a:rtl/>
              </a:rPr>
              <a:t>פונקציית הערכה</a:t>
            </a:r>
          </a:p>
        </p:txBody>
      </p:sp>
      <p:sp>
        <p:nvSpPr>
          <p:cNvPr id="8" name="Freeform 8"/>
          <p:cNvSpPr/>
          <p:nvPr/>
        </p:nvSpPr>
        <p:spPr>
          <a:xfrm rot="4882961">
            <a:off x="-1074701" y="6301668"/>
            <a:ext cx="3276312" cy="4114800"/>
          </a:xfrm>
          <a:custGeom>
            <a:avLst/>
            <a:gdLst/>
            <a:ahLst/>
            <a:cxnLst/>
            <a:rect l="l" t="t" r="r" b="b"/>
            <a:pathLst>
              <a:path w="3276312" h="4114800">
                <a:moveTo>
                  <a:pt x="0" y="0"/>
                </a:moveTo>
                <a:lnTo>
                  <a:pt x="3276312" y="0"/>
                </a:lnTo>
                <a:lnTo>
                  <a:pt x="32763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4827003">
            <a:off x="2984115" y="7887872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0"/>
                </a:moveTo>
                <a:lnTo>
                  <a:pt x="4104513" y="0"/>
                </a:lnTo>
                <a:lnTo>
                  <a:pt x="41045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6116" y="-504978"/>
            <a:ext cx="19160232" cy="2539680"/>
            <a:chOff x="0" y="0"/>
            <a:chExt cx="67231296" cy="8911477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67239040" cy="8917963"/>
            </a:xfrm>
            <a:custGeom>
              <a:avLst/>
              <a:gdLst/>
              <a:ahLst/>
              <a:cxnLst/>
              <a:rect l="l" t="t" r="r" b="b"/>
              <a:pathLst>
                <a:path w="67239040" h="8917963">
                  <a:moveTo>
                    <a:pt x="66300145" y="8906776"/>
                  </a:moveTo>
                  <a:cubicBezTo>
                    <a:pt x="66300145" y="8906776"/>
                    <a:pt x="65880388" y="8917963"/>
                    <a:pt x="65417805" y="8915342"/>
                  </a:cubicBezTo>
                  <a:cubicBezTo>
                    <a:pt x="18767334" y="8913179"/>
                    <a:pt x="1057073" y="8905354"/>
                    <a:pt x="1057073" y="8905354"/>
                  </a:cubicBezTo>
                  <a:cubicBezTo>
                    <a:pt x="812931" y="8896521"/>
                    <a:pt x="565145" y="8879540"/>
                    <a:pt x="398404" y="8821362"/>
                  </a:cubicBezTo>
                  <a:cubicBezTo>
                    <a:pt x="120505" y="8724400"/>
                    <a:pt x="0" y="8546872"/>
                    <a:pt x="0" y="279535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51355309" y="7673"/>
                  </a:cubicBezTo>
                  <a:cubicBezTo>
                    <a:pt x="65661462" y="0"/>
                    <a:pt x="66125390" y="7673"/>
                    <a:pt x="66125390" y="7673"/>
                  </a:cubicBezTo>
                  <a:cubicBezTo>
                    <a:pt x="66493696" y="15152"/>
                    <a:pt x="66857011" y="84484"/>
                    <a:pt x="67054754" y="207066"/>
                  </a:cubicBezTo>
                  <a:cubicBezTo>
                    <a:pt x="67205771" y="300683"/>
                    <a:pt x="67239040" y="425358"/>
                    <a:pt x="67229899" y="2795355"/>
                  </a:cubicBezTo>
                  <a:cubicBezTo>
                    <a:pt x="67229899" y="8664837"/>
                    <a:pt x="66946903" y="8878935"/>
                    <a:pt x="66300145" y="8906776"/>
                  </a:cubicBezTo>
                  <a:close/>
                </a:path>
              </a:pathLst>
            </a:custGeom>
            <a:solidFill>
              <a:srgbClr val="F2AC34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8876" y="9639300"/>
            <a:ext cx="4830247" cy="866702"/>
            <a:chOff x="0" y="0"/>
            <a:chExt cx="12610537" cy="2262736"/>
          </a:xfrm>
        </p:grpSpPr>
        <p:sp>
          <p:nvSpPr>
            <p:cNvPr id="5" name="Freeform 5"/>
            <p:cNvSpPr/>
            <p:nvPr/>
          </p:nvSpPr>
          <p:spPr>
            <a:xfrm>
              <a:off x="0" y="-4262"/>
              <a:ext cx="12618283" cy="2269222"/>
            </a:xfrm>
            <a:custGeom>
              <a:avLst/>
              <a:gdLst/>
              <a:ahLst/>
              <a:cxnLst/>
              <a:rect l="l" t="t" r="r" b="b"/>
              <a:pathLst>
                <a:path w="12618283" h="2269222">
                  <a:moveTo>
                    <a:pt x="11679383" y="2258034"/>
                  </a:moveTo>
                  <a:cubicBezTo>
                    <a:pt x="11679383" y="2258034"/>
                    <a:pt x="11259631" y="2269222"/>
                    <a:pt x="10797046" y="2266600"/>
                  </a:cubicBezTo>
                  <a:cubicBezTo>
                    <a:pt x="4056024" y="2264438"/>
                    <a:pt x="1057073" y="2256613"/>
                    <a:pt x="1057073" y="2256613"/>
                  </a:cubicBezTo>
                  <a:cubicBezTo>
                    <a:pt x="812931" y="2247779"/>
                    <a:pt x="565145" y="2230798"/>
                    <a:pt x="398404" y="2172620"/>
                  </a:cubicBezTo>
                  <a:cubicBezTo>
                    <a:pt x="120505" y="2075658"/>
                    <a:pt x="0" y="1898130"/>
                    <a:pt x="0" y="898078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8742852" y="7673"/>
                  </a:cubicBezTo>
                  <a:cubicBezTo>
                    <a:pt x="11040704" y="0"/>
                    <a:pt x="11504631" y="7673"/>
                    <a:pt x="11504631" y="7673"/>
                  </a:cubicBezTo>
                  <a:cubicBezTo>
                    <a:pt x="11872939" y="15152"/>
                    <a:pt x="12236252" y="84484"/>
                    <a:pt x="12433991" y="207066"/>
                  </a:cubicBezTo>
                  <a:cubicBezTo>
                    <a:pt x="12585009" y="300683"/>
                    <a:pt x="12618283" y="425358"/>
                    <a:pt x="12609143" y="898078"/>
                  </a:cubicBezTo>
                  <a:cubicBezTo>
                    <a:pt x="12609143" y="2016095"/>
                    <a:pt x="12326146" y="2230193"/>
                    <a:pt x="11679383" y="2258034"/>
                  </a:cubicBezTo>
                  <a:close/>
                </a:path>
              </a:pathLst>
            </a:custGeom>
            <a:solidFill>
              <a:srgbClr val="FFD343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00600" y="2770703"/>
            <a:ext cx="8385236" cy="1002668"/>
            <a:chOff x="4019476" y="-146315"/>
            <a:chExt cx="11597738" cy="1825400"/>
          </a:xfrm>
        </p:grpSpPr>
        <p:sp>
          <p:nvSpPr>
            <p:cNvPr id="7" name="Freeform 7"/>
            <p:cNvSpPr/>
            <p:nvPr/>
          </p:nvSpPr>
          <p:spPr>
            <a:xfrm>
              <a:off x="4019476" y="-146315"/>
              <a:ext cx="11597738" cy="1825400"/>
            </a:xfrm>
            <a:custGeom>
              <a:avLst/>
              <a:gdLst/>
              <a:ahLst/>
              <a:cxnLst/>
              <a:rect l="l" t="t" r="r" b="b"/>
              <a:pathLst>
                <a:path w="11597739" h="1825399">
                  <a:moveTo>
                    <a:pt x="10658839" y="1814212"/>
                  </a:moveTo>
                  <a:cubicBezTo>
                    <a:pt x="10658839" y="1814212"/>
                    <a:pt x="10239087" y="1825399"/>
                    <a:pt x="9776502" y="1822778"/>
                  </a:cubicBezTo>
                  <a:cubicBezTo>
                    <a:pt x="3781156" y="1820615"/>
                    <a:pt x="1057073" y="1812791"/>
                    <a:pt x="1057073" y="1812791"/>
                  </a:cubicBezTo>
                  <a:cubicBezTo>
                    <a:pt x="812931" y="1803956"/>
                    <a:pt x="565145" y="1786975"/>
                    <a:pt x="398404" y="1728798"/>
                  </a:cubicBezTo>
                  <a:cubicBezTo>
                    <a:pt x="120505" y="1631836"/>
                    <a:pt x="0" y="1454308"/>
                    <a:pt x="0" y="771430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7946673" y="7673"/>
                  </a:cubicBezTo>
                  <a:cubicBezTo>
                    <a:pt x="10020160" y="0"/>
                    <a:pt x="10484087" y="7673"/>
                    <a:pt x="10484087" y="7673"/>
                  </a:cubicBezTo>
                  <a:cubicBezTo>
                    <a:pt x="10852395" y="15152"/>
                    <a:pt x="11215708" y="84484"/>
                    <a:pt x="11413448" y="207066"/>
                  </a:cubicBezTo>
                  <a:cubicBezTo>
                    <a:pt x="11564465" y="300683"/>
                    <a:pt x="11597739" y="425358"/>
                    <a:pt x="11588599" y="771430"/>
                  </a:cubicBezTo>
                  <a:cubicBezTo>
                    <a:pt x="11588599" y="1572273"/>
                    <a:pt x="11305602" y="1786371"/>
                    <a:pt x="10658839" y="1814212"/>
                  </a:cubicBezTo>
                  <a:close/>
                </a:path>
              </a:pathLst>
            </a:custGeom>
            <a:solidFill>
              <a:srgbClr val="3771A3"/>
            </a:solidFill>
          </p:spPr>
          <p:txBody>
            <a:bodyPr/>
            <a:lstStyle/>
            <a:p>
              <a:endParaRPr lang="he-IL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54227" y="4471301"/>
            <a:ext cx="4330733" cy="2765119"/>
            <a:chOff x="0" y="0"/>
            <a:chExt cx="14544295" cy="9286351"/>
          </a:xfrm>
        </p:grpSpPr>
        <p:sp>
          <p:nvSpPr>
            <p:cNvPr id="9" name="Freeform 9"/>
            <p:cNvSpPr/>
            <p:nvPr/>
          </p:nvSpPr>
          <p:spPr>
            <a:xfrm>
              <a:off x="0" y="-4262"/>
              <a:ext cx="14552040" cy="9292837"/>
            </a:xfrm>
            <a:custGeom>
              <a:avLst/>
              <a:gdLst/>
              <a:ahLst/>
              <a:cxnLst/>
              <a:rect l="l" t="t" r="r" b="b"/>
              <a:pathLst>
                <a:path w="14552040" h="9292837">
                  <a:moveTo>
                    <a:pt x="13613141" y="9281650"/>
                  </a:moveTo>
                  <a:cubicBezTo>
                    <a:pt x="13613141" y="9281650"/>
                    <a:pt x="13193388" y="9292837"/>
                    <a:pt x="12730804" y="9290216"/>
                  </a:cubicBezTo>
                  <a:cubicBezTo>
                    <a:pt x="4576854" y="9288053"/>
                    <a:pt x="1057073" y="9280228"/>
                    <a:pt x="1057073" y="9280228"/>
                  </a:cubicBezTo>
                  <a:cubicBezTo>
                    <a:pt x="812931" y="9271395"/>
                    <a:pt x="565145" y="9254414"/>
                    <a:pt x="398404" y="9196236"/>
                  </a:cubicBezTo>
                  <a:cubicBezTo>
                    <a:pt x="120505" y="9099274"/>
                    <a:pt x="0" y="8921746"/>
                    <a:pt x="0" y="2902329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10251475" y="7673"/>
                  </a:cubicBezTo>
                  <a:cubicBezTo>
                    <a:pt x="12974462" y="0"/>
                    <a:pt x="13438389" y="7673"/>
                    <a:pt x="13438389" y="7673"/>
                  </a:cubicBezTo>
                  <a:cubicBezTo>
                    <a:pt x="13806697" y="15152"/>
                    <a:pt x="14170009" y="84484"/>
                    <a:pt x="14367749" y="207066"/>
                  </a:cubicBezTo>
                  <a:cubicBezTo>
                    <a:pt x="14518767" y="300683"/>
                    <a:pt x="14552040" y="425358"/>
                    <a:pt x="14542901" y="2902329"/>
                  </a:cubicBezTo>
                  <a:cubicBezTo>
                    <a:pt x="14542901" y="9039711"/>
                    <a:pt x="14259905" y="9253809"/>
                    <a:pt x="13613141" y="9281650"/>
                  </a:cubicBezTo>
                  <a:close/>
                </a:path>
              </a:pathLst>
            </a:custGeom>
            <a:solidFill>
              <a:srgbClr val="FFF6B3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840484" y="4499325"/>
            <a:ext cx="4330733" cy="2765119"/>
            <a:chOff x="0" y="0"/>
            <a:chExt cx="14544295" cy="9286351"/>
          </a:xfrm>
        </p:grpSpPr>
        <p:sp>
          <p:nvSpPr>
            <p:cNvPr id="11" name="Freeform 11"/>
            <p:cNvSpPr/>
            <p:nvPr/>
          </p:nvSpPr>
          <p:spPr>
            <a:xfrm>
              <a:off x="0" y="-4262"/>
              <a:ext cx="14552040" cy="9292837"/>
            </a:xfrm>
            <a:custGeom>
              <a:avLst/>
              <a:gdLst/>
              <a:ahLst/>
              <a:cxnLst/>
              <a:rect l="l" t="t" r="r" b="b"/>
              <a:pathLst>
                <a:path w="14552040" h="9292837">
                  <a:moveTo>
                    <a:pt x="13613141" y="9281650"/>
                  </a:moveTo>
                  <a:cubicBezTo>
                    <a:pt x="13613141" y="9281650"/>
                    <a:pt x="13193388" y="9292837"/>
                    <a:pt x="12730804" y="9290216"/>
                  </a:cubicBezTo>
                  <a:cubicBezTo>
                    <a:pt x="4576854" y="9288053"/>
                    <a:pt x="1057073" y="9280228"/>
                    <a:pt x="1057073" y="9280228"/>
                  </a:cubicBezTo>
                  <a:cubicBezTo>
                    <a:pt x="812931" y="9271395"/>
                    <a:pt x="565145" y="9254414"/>
                    <a:pt x="398404" y="9196236"/>
                  </a:cubicBezTo>
                  <a:cubicBezTo>
                    <a:pt x="120505" y="9099274"/>
                    <a:pt x="0" y="8921746"/>
                    <a:pt x="0" y="2902329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10251475" y="7673"/>
                  </a:cubicBezTo>
                  <a:cubicBezTo>
                    <a:pt x="12974462" y="0"/>
                    <a:pt x="13438389" y="7673"/>
                    <a:pt x="13438389" y="7673"/>
                  </a:cubicBezTo>
                  <a:cubicBezTo>
                    <a:pt x="13806697" y="15152"/>
                    <a:pt x="14170009" y="84484"/>
                    <a:pt x="14367749" y="207066"/>
                  </a:cubicBezTo>
                  <a:cubicBezTo>
                    <a:pt x="14518767" y="300683"/>
                    <a:pt x="14552040" y="425358"/>
                    <a:pt x="14542901" y="2902329"/>
                  </a:cubicBezTo>
                  <a:cubicBezTo>
                    <a:pt x="14542901" y="9039711"/>
                    <a:pt x="14259905" y="9253809"/>
                    <a:pt x="13613141" y="9281650"/>
                  </a:cubicBezTo>
                  <a:close/>
                </a:path>
              </a:pathLst>
            </a:custGeom>
            <a:solidFill>
              <a:srgbClr val="FFF6B3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2831" y="4470956"/>
            <a:ext cx="4330733" cy="2765119"/>
            <a:chOff x="0" y="0"/>
            <a:chExt cx="14544295" cy="9286351"/>
          </a:xfrm>
        </p:grpSpPr>
        <p:sp>
          <p:nvSpPr>
            <p:cNvPr id="13" name="Freeform 13"/>
            <p:cNvSpPr/>
            <p:nvPr/>
          </p:nvSpPr>
          <p:spPr>
            <a:xfrm>
              <a:off x="0" y="-4262"/>
              <a:ext cx="14552040" cy="9292837"/>
            </a:xfrm>
            <a:custGeom>
              <a:avLst/>
              <a:gdLst/>
              <a:ahLst/>
              <a:cxnLst/>
              <a:rect l="l" t="t" r="r" b="b"/>
              <a:pathLst>
                <a:path w="14552040" h="9292837">
                  <a:moveTo>
                    <a:pt x="13613141" y="9281650"/>
                  </a:moveTo>
                  <a:cubicBezTo>
                    <a:pt x="13613141" y="9281650"/>
                    <a:pt x="13193388" y="9292837"/>
                    <a:pt x="12730804" y="9290216"/>
                  </a:cubicBezTo>
                  <a:cubicBezTo>
                    <a:pt x="4576854" y="9288053"/>
                    <a:pt x="1057073" y="9280228"/>
                    <a:pt x="1057073" y="9280228"/>
                  </a:cubicBezTo>
                  <a:cubicBezTo>
                    <a:pt x="812931" y="9271395"/>
                    <a:pt x="565145" y="9254414"/>
                    <a:pt x="398404" y="9196236"/>
                  </a:cubicBezTo>
                  <a:cubicBezTo>
                    <a:pt x="120505" y="9099274"/>
                    <a:pt x="0" y="8921746"/>
                    <a:pt x="0" y="2902329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10251475" y="7673"/>
                  </a:cubicBezTo>
                  <a:cubicBezTo>
                    <a:pt x="12974462" y="0"/>
                    <a:pt x="13438389" y="7673"/>
                    <a:pt x="13438389" y="7673"/>
                  </a:cubicBezTo>
                  <a:cubicBezTo>
                    <a:pt x="13806697" y="15152"/>
                    <a:pt x="14170009" y="84484"/>
                    <a:pt x="14367749" y="207066"/>
                  </a:cubicBezTo>
                  <a:cubicBezTo>
                    <a:pt x="14518767" y="300683"/>
                    <a:pt x="14552040" y="425358"/>
                    <a:pt x="14542901" y="2902329"/>
                  </a:cubicBezTo>
                  <a:cubicBezTo>
                    <a:pt x="14542901" y="9039711"/>
                    <a:pt x="14259905" y="9253809"/>
                    <a:pt x="13613141" y="9281650"/>
                  </a:cubicBezTo>
                  <a:close/>
                </a:path>
              </a:pathLst>
            </a:custGeom>
            <a:solidFill>
              <a:srgbClr val="FFF6B3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4" name="Freeform 14"/>
          <p:cNvSpPr/>
          <p:nvPr/>
        </p:nvSpPr>
        <p:spPr>
          <a:xfrm>
            <a:off x="8305800" y="7557706"/>
            <a:ext cx="2038231" cy="2038231"/>
          </a:xfrm>
          <a:custGeom>
            <a:avLst/>
            <a:gdLst/>
            <a:ahLst/>
            <a:cxnLst/>
            <a:rect l="l" t="t" r="r" b="b"/>
            <a:pathLst>
              <a:path w="2038231" h="2038231">
                <a:moveTo>
                  <a:pt x="0" y="0"/>
                </a:moveTo>
                <a:lnTo>
                  <a:pt x="2038231" y="0"/>
                </a:lnTo>
                <a:lnTo>
                  <a:pt x="2038231" y="2038231"/>
                </a:lnTo>
                <a:lnTo>
                  <a:pt x="0" y="20382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TextBox 15"/>
          <p:cNvSpPr txBox="1"/>
          <p:nvPr/>
        </p:nvSpPr>
        <p:spPr>
          <a:xfrm>
            <a:off x="5793565" y="468313"/>
            <a:ext cx="6700871" cy="132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999"/>
              </a:lnSpc>
            </a:pPr>
            <a:r>
              <a:rPr lang="he-IL" sz="9999" b="1">
                <a:solidFill>
                  <a:srgbClr val="FFFCE5"/>
                </a:solidFill>
                <a:latin typeface="Assistant Ultra-Bold"/>
                <a:ea typeface="Assistant Ultra-Bold"/>
                <a:cs typeface="Assistant Ultra-Bold"/>
                <a:sym typeface="Assistant Ultra-Bold"/>
                <a:rtl/>
              </a:rPr>
              <a:t>שפת תכנות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44031" y="2821253"/>
            <a:ext cx="5967546" cy="703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5865"/>
              </a:lnSpc>
              <a:spcBef>
                <a:spcPct val="0"/>
              </a:spcBef>
            </a:pPr>
            <a:r>
              <a:rPr lang="he-IL" sz="4189" b="1" dirty="0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השתמשנו ב־</a:t>
            </a:r>
            <a:r>
              <a:rPr lang="en-US" sz="4189" b="1" dirty="0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Python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99523" y="5136524"/>
            <a:ext cx="4092658" cy="209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 rtl="1">
              <a:lnSpc>
                <a:spcPts val="5551"/>
              </a:lnSpc>
              <a:spcBef>
                <a:spcPct val="0"/>
              </a:spcBef>
            </a:pPr>
            <a:r>
              <a:rPr lang="he-IL" sz="3965" u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ספריות מתקדמות לבניית אלגוריתמים</a:t>
            </a:r>
          </a:p>
          <a:p>
            <a:pPr marL="0" lvl="0" indent="0" algn="ctr" rtl="1">
              <a:lnSpc>
                <a:spcPts val="5551"/>
              </a:lnSpc>
              <a:spcBef>
                <a:spcPct val="0"/>
              </a:spcBef>
            </a:pPr>
            <a:endParaRPr lang="he-IL" sz="3965" u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  <a:rtl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324331" y="5468551"/>
            <a:ext cx="3990524" cy="684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5551"/>
              </a:lnSpc>
              <a:spcBef>
                <a:spcPct val="0"/>
              </a:spcBef>
            </a:pPr>
            <a:r>
              <a:rPr lang="he-IL" sz="3965">
                <a:solidFill>
                  <a:srgbClr val="2E2E30"/>
                </a:solidFill>
                <a:latin typeface="Rubik"/>
                <a:ea typeface="Rubik"/>
                <a:cs typeface="Rubik"/>
                <a:sym typeface="Rubik"/>
                <a:rtl/>
              </a:rPr>
              <a:t>נוחות בפיתוח מהיר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32936" y="5468551"/>
            <a:ext cx="3990524" cy="684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5551"/>
              </a:lnSpc>
              <a:spcBef>
                <a:spcPct val="0"/>
              </a:spcBef>
            </a:pPr>
            <a:r>
              <a:rPr lang="he-IL" sz="396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rtl/>
              </a:rPr>
              <a:t>קריאות גבוהה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3762" y="2965808"/>
            <a:ext cx="15544648" cy="6048506"/>
            <a:chOff x="0" y="0"/>
            <a:chExt cx="29666684" cy="10017468"/>
          </a:xfrm>
        </p:grpSpPr>
        <p:sp>
          <p:nvSpPr>
            <p:cNvPr id="3" name="Freeform 3"/>
            <p:cNvSpPr/>
            <p:nvPr/>
          </p:nvSpPr>
          <p:spPr>
            <a:xfrm>
              <a:off x="0" y="-4262"/>
              <a:ext cx="29674431" cy="10023954"/>
            </a:xfrm>
            <a:custGeom>
              <a:avLst/>
              <a:gdLst/>
              <a:ahLst/>
              <a:cxnLst/>
              <a:rect l="l" t="t" r="r" b="b"/>
              <a:pathLst>
                <a:path w="29674431" h="10023954">
                  <a:moveTo>
                    <a:pt x="28735530" y="10012766"/>
                  </a:moveTo>
                  <a:cubicBezTo>
                    <a:pt x="28735530" y="10012766"/>
                    <a:pt x="28315779" y="10023954"/>
                    <a:pt x="27853193" y="10021332"/>
                  </a:cubicBezTo>
                  <a:cubicBezTo>
                    <a:pt x="8649850" y="10019169"/>
                    <a:pt x="1057073" y="10011345"/>
                    <a:pt x="1057073" y="10011345"/>
                  </a:cubicBezTo>
                  <a:cubicBezTo>
                    <a:pt x="812931" y="10002511"/>
                    <a:pt x="565145" y="9985529"/>
                    <a:pt x="398404" y="9927352"/>
                  </a:cubicBezTo>
                  <a:cubicBezTo>
                    <a:pt x="120505" y="9830390"/>
                    <a:pt x="0" y="9652862"/>
                    <a:pt x="0" y="3110959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22049226" y="7673"/>
                  </a:cubicBezTo>
                  <a:cubicBezTo>
                    <a:pt x="28096849" y="0"/>
                    <a:pt x="28560778" y="7673"/>
                    <a:pt x="28560778" y="7673"/>
                  </a:cubicBezTo>
                  <a:cubicBezTo>
                    <a:pt x="28929087" y="15152"/>
                    <a:pt x="29292398" y="84484"/>
                    <a:pt x="29490138" y="207066"/>
                  </a:cubicBezTo>
                  <a:cubicBezTo>
                    <a:pt x="29641155" y="300683"/>
                    <a:pt x="29674431" y="425358"/>
                    <a:pt x="29665290" y="3110959"/>
                  </a:cubicBezTo>
                  <a:cubicBezTo>
                    <a:pt x="29665290" y="9770827"/>
                    <a:pt x="29382293" y="9984925"/>
                    <a:pt x="28735530" y="1001276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144000" y="2024019"/>
            <a:ext cx="8428645" cy="1367167"/>
            <a:chOff x="0" y="0"/>
            <a:chExt cx="46292425" cy="7508857"/>
          </a:xfrm>
        </p:grpSpPr>
        <p:sp>
          <p:nvSpPr>
            <p:cNvPr id="5" name="Freeform 5"/>
            <p:cNvSpPr/>
            <p:nvPr/>
          </p:nvSpPr>
          <p:spPr>
            <a:xfrm>
              <a:off x="0" y="-4262"/>
              <a:ext cx="46300172" cy="7515343"/>
            </a:xfrm>
            <a:custGeom>
              <a:avLst/>
              <a:gdLst/>
              <a:ahLst/>
              <a:cxnLst/>
              <a:rect l="l" t="t" r="r" b="b"/>
              <a:pathLst>
                <a:path w="46300172" h="7515343">
                  <a:moveTo>
                    <a:pt x="45361272" y="7504155"/>
                  </a:moveTo>
                  <a:cubicBezTo>
                    <a:pt x="45361272" y="7504155"/>
                    <a:pt x="44941517" y="7515343"/>
                    <a:pt x="44478935" y="7512722"/>
                  </a:cubicBezTo>
                  <a:cubicBezTo>
                    <a:pt x="13127752" y="7510559"/>
                    <a:pt x="1057073" y="7502735"/>
                    <a:pt x="1057073" y="7502735"/>
                  </a:cubicBezTo>
                  <a:cubicBezTo>
                    <a:pt x="812931" y="7493900"/>
                    <a:pt x="565145" y="7476919"/>
                    <a:pt x="398404" y="7418742"/>
                  </a:cubicBezTo>
                  <a:cubicBezTo>
                    <a:pt x="120505" y="7321780"/>
                    <a:pt x="0" y="7144252"/>
                    <a:pt x="0" y="2395105"/>
                  </a:cubicBezTo>
                  <a:cubicBezTo>
                    <a:pt x="8536" y="440430"/>
                    <a:pt x="34263" y="311302"/>
                    <a:pt x="140291" y="225758"/>
                  </a:cubicBezTo>
                  <a:cubicBezTo>
                    <a:pt x="342602" y="62530"/>
                    <a:pt x="736658" y="7673"/>
                    <a:pt x="1155311" y="7673"/>
                  </a:cubicBezTo>
                  <a:cubicBezTo>
                    <a:pt x="1155311" y="7673"/>
                    <a:pt x="1551711" y="15681"/>
                    <a:pt x="35019822" y="7673"/>
                  </a:cubicBezTo>
                  <a:cubicBezTo>
                    <a:pt x="44722591" y="0"/>
                    <a:pt x="45186519" y="7673"/>
                    <a:pt x="45186519" y="7673"/>
                  </a:cubicBezTo>
                  <a:cubicBezTo>
                    <a:pt x="45554826" y="15152"/>
                    <a:pt x="45918140" y="84484"/>
                    <a:pt x="46115880" y="207066"/>
                  </a:cubicBezTo>
                  <a:cubicBezTo>
                    <a:pt x="46266897" y="300683"/>
                    <a:pt x="46300172" y="425358"/>
                    <a:pt x="46291032" y="2395105"/>
                  </a:cubicBezTo>
                  <a:cubicBezTo>
                    <a:pt x="46291032" y="7262217"/>
                    <a:pt x="46008035" y="7476314"/>
                    <a:pt x="45361272" y="7504155"/>
                  </a:cubicBezTo>
                  <a:close/>
                </a:path>
              </a:pathLst>
            </a:custGeom>
            <a:solidFill>
              <a:srgbClr val="FF6830"/>
            </a:solid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915823" y="2314493"/>
            <a:ext cx="9026147" cy="813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6352"/>
              </a:lnSpc>
            </a:pPr>
            <a:r>
              <a:rPr lang="he-IL" sz="5383" b="1" dirty="0">
                <a:solidFill>
                  <a:srgbClr val="F7F7F7"/>
                </a:solidFill>
                <a:latin typeface="Rubik Bold"/>
                <a:ea typeface="Rubik Bold"/>
                <a:cs typeface="Rubik Bold"/>
                <a:sym typeface="Rubik Bold"/>
                <a:rtl/>
              </a:rPr>
              <a:t>מה היה קשה למימוש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9601" y="3682841"/>
            <a:ext cx="14782800" cy="487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r" rt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he-IL" sz="32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התאמת אלגוריתם </a:t>
            </a:r>
            <a:r>
              <a:rPr lang="en-US" sz="32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MINIMAX</a:t>
            </a:r>
            <a:r>
              <a:rPr lang="he-IL" sz="32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 ללוח משתנה </a:t>
            </a:r>
          </a:p>
          <a:p>
            <a:pPr marL="1167129" lvl="2" indent="-342900" algn="r" rt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ourier New" panose="02070309020205020404" pitchFamily="49" charset="0"/>
              <a:buChar char="o"/>
            </a:pPr>
            <a:r>
              <a:rPr lang="he-IL" sz="28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כל אחד משנה את מצב הלוח באופן לא לינארי מה שהופך לחישוב העץ לאתגר.</a:t>
            </a:r>
            <a:endParaRPr lang="en-US" sz="2800" dirty="0">
              <a:solidFill>
                <a:srgbClr val="262626"/>
              </a:solidFill>
              <a:latin typeface="Rubik" panose="020B0604020202020204" charset="-79"/>
              <a:cs typeface="Rubik" panose="020B0604020202020204" charset="-79"/>
              <a:sym typeface="Rubik"/>
              <a:rtl/>
            </a:endParaRPr>
          </a:p>
          <a:p>
            <a:pPr marL="734059" lvl="1" indent="-367030" algn="r" rt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he-IL" sz="32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ביצועים וזמן ריצה </a:t>
            </a:r>
          </a:p>
          <a:p>
            <a:pPr marL="1191259" lvl="2" indent="-367030" algn="r" rt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ourier New" panose="02070309020205020404" pitchFamily="49" charset="0"/>
              <a:buChar char="o"/>
            </a:pPr>
            <a:r>
              <a:rPr lang="he-IL" sz="28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מימוש תוך כדי שמירה על מהירות תגובה גבוהה, במיוחד כאשר </a:t>
            </a:r>
            <a:r>
              <a:rPr lang="en-US" sz="28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AI</a:t>
            </a:r>
            <a:r>
              <a:rPr lang="he-IL" sz="28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 מחשב עץ חיפוש לעומק.</a:t>
            </a:r>
            <a:endParaRPr lang="en-US" sz="2800" dirty="0">
              <a:solidFill>
                <a:srgbClr val="262626"/>
              </a:solidFill>
              <a:latin typeface="Rubik" panose="020B0604020202020204" charset="-79"/>
              <a:cs typeface="Rubik" panose="020B0604020202020204" charset="-79"/>
              <a:sym typeface="Rubik"/>
              <a:rtl/>
            </a:endParaRPr>
          </a:p>
          <a:p>
            <a:pPr marL="734059" lvl="1" indent="-367030" algn="r" rt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he-IL" sz="32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יישום חכם של פונקציית הערכה </a:t>
            </a:r>
          </a:p>
          <a:p>
            <a:pPr marL="1191259" lvl="2" indent="-367030" algn="r" rt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ourier New" panose="02070309020205020404" pitchFamily="49" charset="0"/>
              <a:buChar char="o"/>
            </a:pPr>
            <a:r>
              <a:rPr lang="he-IL" sz="28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הצורך לאזן בין גורמים רבים – מרחק, תור, שליטה בלוח ועוד</a:t>
            </a:r>
            <a:endParaRPr lang="en-US" sz="2800" dirty="0">
              <a:solidFill>
                <a:srgbClr val="262626"/>
              </a:solidFill>
              <a:latin typeface="Rubik" panose="020B0604020202020204" charset="-79"/>
              <a:cs typeface="Rubik" panose="020B0604020202020204" charset="-79"/>
              <a:sym typeface="Rubik"/>
              <a:rtl/>
            </a:endParaRPr>
          </a:p>
          <a:p>
            <a:pPr marL="734059" lvl="1" indent="-367030" algn="r" rt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UI</a:t>
            </a:r>
            <a:r>
              <a:rPr lang="he-IL" sz="32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 אינטואיטיבי ב </a:t>
            </a:r>
            <a:r>
              <a:rPr lang="en-US" sz="3200" dirty="0" err="1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Pygame</a:t>
            </a:r>
            <a:endParaRPr lang="en-US" sz="3200" dirty="0">
              <a:solidFill>
                <a:srgbClr val="262626"/>
              </a:solidFill>
              <a:latin typeface="Rubik" panose="020B0604020202020204" charset="-79"/>
              <a:cs typeface="Rubik" panose="020B0604020202020204" charset="-79"/>
              <a:sym typeface="Rubik"/>
              <a:rtl/>
            </a:endParaRPr>
          </a:p>
          <a:p>
            <a:pPr marL="1191259" lvl="2" indent="-367030" algn="r" rt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ourier New" panose="02070309020205020404" pitchFamily="49" charset="0"/>
              <a:buChar char="o"/>
            </a:pPr>
            <a:r>
              <a:rPr lang="he-IL" sz="2800" dirty="0">
                <a:solidFill>
                  <a:srgbClr val="262626"/>
                </a:solidFill>
                <a:latin typeface="Rubik" panose="020B0604020202020204" charset="-79"/>
                <a:cs typeface="Rubik" panose="020B0604020202020204" charset="-79"/>
                <a:sym typeface="Rubik"/>
                <a:rtl/>
              </a:rPr>
              <a:t>אתגר לייצר משחק אינטראקטיבי של תזוזה, סימונים ותורות</a:t>
            </a:r>
            <a:endParaRPr lang="en-US" sz="2800" dirty="0">
              <a:solidFill>
                <a:srgbClr val="262626"/>
              </a:solidFill>
              <a:latin typeface="Rubik" panose="020B0604020202020204" charset="-79"/>
              <a:cs typeface="Rubik" panose="020B0604020202020204" charset="-79"/>
              <a:sym typeface="Rubik"/>
              <a:rtl/>
            </a:endParaRPr>
          </a:p>
        </p:txBody>
      </p:sp>
      <p:sp>
        <p:nvSpPr>
          <p:cNvPr id="8" name="Freeform 8"/>
          <p:cNvSpPr/>
          <p:nvPr/>
        </p:nvSpPr>
        <p:spPr>
          <a:xfrm rot="-4047028">
            <a:off x="15048853" y="5675659"/>
            <a:ext cx="4559335" cy="4114800"/>
          </a:xfrm>
          <a:custGeom>
            <a:avLst/>
            <a:gdLst/>
            <a:ahLst/>
            <a:cxnLst/>
            <a:rect l="l" t="t" r="r" b="b"/>
            <a:pathLst>
              <a:path w="4559335" h="4114800">
                <a:moveTo>
                  <a:pt x="0" y="0"/>
                </a:moveTo>
                <a:lnTo>
                  <a:pt x="4559335" y="0"/>
                </a:lnTo>
                <a:lnTo>
                  <a:pt x="45593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9F42C21-83C3-70BF-3BA3-157058226A45}"/>
              </a:ext>
            </a:extLst>
          </p:cNvPr>
          <p:cNvSpPr/>
          <p:nvPr/>
        </p:nvSpPr>
        <p:spPr>
          <a:xfrm rot="10991925">
            <a:off x="-1455781" y="-671357"/>
            <a:ext cx="4559335" cy="4806827"/>
          </a:xfrm>
          <a:custGeom>
            <a:avLst/>
            <a:gdLst/>
            <a:ahLst/>
            <a:cxnLst/>
            <a:rect l="l" t="t" r="r" b="b"/>
            <a:pathLst>
              <a:path w="4559335" h="4114800">
                <a:moveTo>
                  <a:pt x="0" y="0"/>
                </a:moveTo>
                <a:lnTo>
                  <a:pt x="4559335" y="0"/>
                </a:lnTo>
                <a:lnTo>
                  <a:pt x="45593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509</Words>
  <Application>Microsoft Office PowerPoint</Application>
  <PresentationFormat>Custom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Courier New</vt:lpstr>
      <vt:lpstr>Rubik Bold</vt:lpstr>
      <vt:lpstr>Arial</vt:lpstr>
      <vt:lpstr>Assistant Ultra-Bold</vt:lpstr>
      <vt:lpstr>Rubik</vt:lpstr>
      <vt:lpstr>Calibri</vt:lpstr>
      <vt:lpstr>Canva Sans</vt:lpstr>
      <vt:lpstr>Assistant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עותק של הקשר בין שיעור ילודה לרמות הזיהום</dc:title>
  <dc:creator>osher</dc:creator>
  <cp:lastModifiedBy>דן גוטמן</cp:lastModifiedBy>
  <cp:revision>6</cp:revision>
  <dcterms:created xsi:type="dcterms:W3CDTF">2006-08-16T00:00:00Z</dcterms:created>
  <dcterms:modified xsi:type="dcterms:W3CDTF">2025-07-20T07:59:43Z</dcterms:modified>
  <dc:identifier>DAGtm7B6qfQ</dc:identifier>
</cp:coreProperties>
</file>