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57" r:id="rId3"/>
    <p:sldId id="263" r:id="rId4"/>
    <p:sldId id="258" r:id="rId5"/>
    <p:sldId id="296" r:id="rId6"/>
    <p:sldId id="294" r:id="rId7"/>
    <p:sldId id="295" r:id="rId8"/>
    <p:sldId id="259" r:id="rId9"/>
    <p:sldId id="303" r:id="rId10"/>
    <p:sldId id="297" r:id="rId11"/>
    <p:sldId id="298" r:id="rId12"/>
    <p:sldId id="291" r:id="rId13"/>
    <p:sldId id="292" r:id="rId14"/>
    <p:sldId id="293" r:id="rId15"/>
    <p:sldId id="260" r:id="rId16"/>
    <p:sldId id="299" r:id="rId17"/>
    <p:sldId id="300" r:id="rId18"/>
    <p:sldId id="301" r:id="rId19"/>
    <p:sldId id="302" r:id="rId20"/>
    <p:sldId id="262" r:id="rId21"/>
    <p:sldId id="264" r:id="rId22"/>
    <p:sldId id="265" r:id="rId23"/>
    <p:sldId id="270" r:id="rId24"/>
    <p:sldId id="271" r:id="rId25"/>
    <p:sldId id="272" r:id="rId26"/>
    <p:sldId id="273" r:id="rId27"/>
    <p:sldId id="277" r:id="rId28"/>
    <p:sldId id="274" r:id="rId29"/>
    <p:sldId id="275" r:id="rId30"/>
    <p:sldId id="278" r:id="rId31"/>
    <p:sldId id="281" r:id="rId32"/>
    <p:sldId id="287" r:id="rId33"/>
    <p:sldId id="284" r:id="rId34"/>
    <p:sldId id="285" r:id="rId35"/>
    <p:sldId id="283" r:id="rId36"/>
    <p:sldId id="286" r:id="rId37"/>
    <p:sldId id="288" r:id="rId38"/>
    <p:sldId id="289" r:id="rId39"/>
    <p:sldId id="304" r:id="rId40"/>
    <p:sldId id="305" r:id="rId41"/>
    <p:sldId id="306" r:id="rId42"/>
    <p:sldId id="307" r:id="rId43"/>
    <p:sldId id="308" r:id="rId44"/>
    <p:sldId id="309" r:id="rId45"/>
    <p:sldId id="310" r:id="rId46"/>
    <p:sldId id="311" r:id="rId47"/>
    <p:sldId id="312" r:id="rId48"/>
    <p:sldId id="319" r:id="rId49"/>
    <p:sldId id="320" r:id="rId50"/>
    <p:sldId id="313" r:id="rId51"/>
    <p:sldId id="314" r:id="rId52"/>
    <p:sldId id="315" r:id="rId53"/>
    <p:sldId id="316" r:id="rId54"/>
    <p:sldId id="317" r:id="rId55"/>
    <p:sldId id="318" r:id="rId56"/>
  </p:sldIdLst>
  <p:sldSz cx="9144000" cy="5143500" type="screen16x9"/>
  <p:notesSz cx="6858000" cy="9144000"/>
  <p:defaultTextStyle>
    <a:defPPr>
      <a:defRPr lang="en-US"/>
    </a:defPPr>
    <a:lvl1pPr marL="0" algn="l" defTabSz="816282" rtl="0" eaLnBrk="1" latinLnBrk="0" hangingPunct="1">
      <a:defRPr sz="1600" kern="1200">
        <a:solidFill>
          <a:schemeClr val="tx1"/>
        </a:solidFill>
        <a:latin typeface="+mn-lt"/>
        <a:ea typeface="+mn-ea"/>
        <a:cs typeface="+mn-cs"/>
      </a:defRPr>
    </a:lvl1pPr>
    <a:lvl2pPr marL="408141" algn="l" defTabSz="816282" rtl="0" eaLnBrk="1" latinLnBrk="0" hangingPunct="1">
      <a:defRPr sz="1600" kern="1200">
        <a:solidFill>
          <a:schemeClr val="tx1"/>
        </a:solidFill>
        <a:latin typeface="+mn-lt"/>
        <a:ea typeface="+mn-ea"/>
        <a:cs typeface="+mn-cs"/>
      </a:defRPr>
    </a:lvl2pPr>
    <a:lvl3pPr marL="816282" algn="l" defTabSz="816282" rtl="0" eaLnBrk="1" latinLnBrk="0" hangingPunct="1">
      <a:defRPr sz="1600" kern="1200">
        <a:solidFill>
          <a:schemeClr val="tx1"/>
        </a:solidFill>
        <a:latin typeface="+mn-lt"/>
        <a:ea typeface="+mn-ea"/>
        <a:cs typeface="+mn-cs"/>
      </a:defRPr>
    </a:lvl3pPr>
    <a:lvl4pPr marL="1224423" algn="l" defTabSz="816282" rtl="0" eaLnBrk="1" latinLnBrk="0" hangingPunct="1">
      <a:defRPr sz="1600" kern="1200">
        <a:solidFill>
          <a:schemeClr val="tx1"/>
        </a:solidFill>
        <a:latin typeface="+mn-lt"/>
        <a:ea typeface="+mn-ea"/>
        <a:cs typeface="+mn-cs"/>
      </a:defRPr>
    </a:lvl4pPr>
    <a:lvl5pPr marL="1632564" algn="l" defTabSz="816282" rtl="0" eaLnBrk="1" latinLnBrk="0" hangingPunct="1">
      <a:defRPr sz="1600" kern="1200">
        <a:solidFill>
          <a:schemeClr val="tx1"/>
        </a:solidFill>
        <a:latin typeface="+mn-lt"/>
        <a:ea typeface="+mn-ea"/>
        <a:cs typeface="+mn-cs"/>
      </a:defRPr>
    </a:lvl5pPr>
    <a:lvl6pPr marL="2040705" algn="l" defTabSz="816282" rtl="0" eaLnBrk="1" latinLnBrk="0" hangingPunct="1">
      <a:defRPr sz="1600" kern="1200">
        <a:solidFill>
          <a:schemeClr val="tx1"/>
        </a:solidFill>
        <a:latin typeface="+mn-lt"/>
        <a:ea typeface="+mn-ea"/>
        <a:cs typeface="+mn-cs"/>
      </a:defRPr>
    </a:lvl6pPr>
    <a:lvl7pPr marL="2448846" algn="l" defTabSz="816282" rtl="0" eaLnBrk="1" latinLnBrk="0" hangingPunct="1">
      <a:defRPr sz="1600" kern="1200">
        <a:solidFill>
          <a:schemeClr val="tx1"/>
        </a:solidFill>
        <a:latin typeface="+mn-lt"/>
        <a:ea typeface="+mn-ea"/>
        <a:cs typeface="+mn-cs"/>
      </a:defRPr>
    </a:lvl7pPr>
    <a:lvl8pPr marL="2856988" algn="l" defTabSz="816282" rtl="0" eaLnBrk="1" latinLnBrk="0" hangingPunct="1">
      <a:defRPr sz="1600" kern="1200">
        <a:solidFill>
          <a:schemeClr val="tx1"/>
        </a:solidFill>
        <a:latin typeface="+mn-lt"/>
        <a:ea typeface="+mn-ea"/>
        <a:cs typeface="+mn-cs"/>
      </a:defRPr>
    </a:lvl8pPr>
    <a:lvl9pPr marL="3265129" algn="l" defTabSz="816282"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22" autoAdjust="0"/>
    <p:restoredTop sz="77854" autoAdjust="0"/>
  </p:normalViewPr>
  <p:slideViewPr>
    <p:cSldViewPr>
      <p:cViewPr>
        <p:scale>
          <a:sx n="75" d="100"/>
          <a:sy n="75" d="100"/>
        </p:scale>
        <p:origin x="-1752" y="-42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E15160-B695-43A8-9105-F02EE58D58F5}" type="datetimeFigureOut">
              <a:rPr lang="en-US" smtClean="0"/>
              <a:t>11/21/2017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4A47DB-1F8B-496C-952E-53D0A0D3ABF6}" type="slidenum">
              <a:rPr lang="en-US" smtClean="0"/>
              <a:t>‹#›</a:t>
            </a:fld>
            <a:endParaRPr lang="en-US"/>
          </a:p>
        </p:txBody>
      </p:sp>
    </p:spTree>
    <p:extLst>
      <p:ext uri="{BB962C8B-B14F-4D97-AF65-F5344CB8AC3E}">
        <p14:creationId xmlns:p14="http://schemas.microsoft.com/office/powerpoint/2010/main" val="384258114"/>
      </p:ext>
    </p:extLst>
  </p:cSld>
  <p:clrMap bg1="lt1" tx1="dk1" bg2="lt2" tx2="dk2" accent1="accent1" accent2="accent2" accent3="accent3" accent4="accent4" accent5="accent5" accent6="accent6" hlink="hlink" folHlink="folHlink"/>
  <p:notesStyle>
    <a:lvl1pPr marL="0" algn="l" defTabSz="816282" rtl="0" eaLnBrk="1" latinLnBrk="0" hangingPunct="1">
      <a:defRPr sz="1000" kern="1200">
        <a:solidFill>
          <a:schemeClr val="tx1"/>
        </a:solidFill>
        <a:latin typeface="+mn-lt"/>
        <a:ea typeface="+mn-ea"/>
        <a:cs typeface="+mn-cs"/>
      </a:defRPr>
    </a:lvl1pPr>
    <a:lvl2pPr marL="408141" algn="l" defTabSz="816282" rtl="0" eaLnBrk="1" latinLnBrk="0" hangingPunct="1">
      <a:defRPr sz="1000" kern="1200">
        <a:solidFill>
          <a:schemeClr val="tx1"/>
        </a:solidFill>
        <a:latin typeface="+mn-lt"/>
        <a:ea typeface="+mn-ea"/>
        <a:cs typeface="+mn-cs"/>
      </a:defRPr>
    </a:lvl2pPr>
    <a:lvl3pPr marL="816282" algn="l" defTabSz="816282" rtl="0" eaLnBrk="1" latinLnBrk="0" hangingPunct="1">
      <a:defRPr sz="1000" kern="1200">
        <a:solidFill>
          <a:schemeClr val="tx1"/>
        </a:solidFill>
        <a:latin typeface="+mn-lt"/>
        <a:ea typeface="+mn-ea"/>
        <a:cs typeface="+mn-cs"/>
      </a:defRPr>
    </a:lvl3pPr>
    <a:lvl4pPr marL="1224423" algn="l" defTabSz="816282" rtl="0" eaLnBrk="1" latinLnBrk="0" hangingPunct="1">
      <a:defRPr sz="1000" kern="1200">
        <a:solidFill>
          <a:schemeClr val="tx1"/>
        </a:solidFill>
        <a:latin typeface="+mn-lt"/>
        <a:ea typeface="+mn-ea"/>
        <a:cs typeface="+mn-cs"/>
      </a:defRPr>
    </a:lvl4pPr>
    <a:lvl5pPr marL="1632564" algn="l" defTabSz="816282" rtl="0" eaLnBrk="1" latinLnBrk="0" hangingPunct="1">
      <a:defRPr sz="1000" kern="1200">
        <a:solidFill>
          <a:schemeClr val="tx1"/>
        </a:solidFill>
        <a:latin typeface="+mn-lt"/>
        <a:ea typeface="+mn-ea"/>
        <a:cs typeface="+mn-cs"/>
      </a:defRPr>
    </a:lvl5pPr>
    <a:lvl6pPr marL="2040705" algn="l" defTabSz="816282" rtl="0" eaLnBrk="1" latinLnBrk="0" hangingPunct="1">
      <a:defRPr sz="1000" kern="1200">
        <a:solidFill>
          <a:schemeClr val="tx1"/>
        </a:solidFill>
        <a:latin typeface="+mn-lt"/>
        <a:ea typeface="+mn-ea"/>
        <a:cs typeface="+mn-cs"/>
      </a:defRPr>
    </a:lvl6pPr>
    <a:lvl7pPr marL="2448846" algn="l" defTabSz="816282" rtl="0" eaLnBrk="1" latinLnBrk="0" hangingPunct="1">
      <a:defRPr sz="1000" kern="1200">
        <a:solidFill>
          <a:schemeClr val="tx1"/>
        </a:solidFill>
        <a:latin typeface="+mn-lt"/>
        <a:ea typeface="+mn-ea"/>
        <a:cs typeface="+mn-cs"/>
      </a:defRPr>
    </a:lvl7pPr>
    <a:lvl8pPr marL="2856988" algn="l" defTabSz="816282" rtl="0" eaLnBrk="1" latinLnBrk="0" hangingPunct="1">
      <a:defRPr sz="1000" kern="1200">
        <a:solidFill>
          <a:schemeClr val="tx1"/>
        </a:solidFill>
        <a:latin typeface="+mn-lt"/>
        <a:ea typeface="+mn-ea"/>
        <a:cs typeface="+mn-cs"/>
      </a:defRPr>
    </a:lvl8pPr>
    <a:lvl9pPr marL="3265129" algn="l" defTabSz="816282"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Kính</a:t>
            </a:r>
            <a:r>
              <a:rPr lang="en-US" baseline="0" smtClean="0"/>
              <a:t> thưa quý hội đồng, quý vị phụ huynh và tất cả các bạn sinh viên đang có mặt trong hội trường ngày hôm nay. </a:t>
            </a:r>
          </a:p>
          <a:p>
            <a:pPr marL="0" marR="0" indent="0" algn="l" defTabSz="816282" rtl="0" eaLnBrk="1" fontAlgn="auto" latinLnBrk="0" hangingPunct="1">
              <a:lnSpc>
                <a:spcPct val="100000"/>
              </a:lnSpc>
              <a:spcBef>
                <a:spcPts val="0"/>
              </a:spcBef>
              <a:spcAft>
                <a:spcPts val="0"/>
              </a:spcAft>
              <a:buClrTx/>
              <a:buSzTx/>
              <a:buFontTx/>
              <a:buNone/>
              <a:tabLst/>
              <a:defRPr/>
            </a:pPr>
            <a:r>
              <a:rPr lang="en-US" baseline="0" smtClean="0"/>
              <a:t>Nhóm chúng tôi là nhóm 5, bao gồm các thành viên: ……</a:t>
            </a:r>
          </a:p>
          <a:p>
            <a:pPr marL="0" marR="0" indent="0" algn="l" defTabSz="816282" rtl="0" eaLnBrk="1" fontAlgn="auto" latinLnBrk="0" hangingPunct="1">
              <a:lnSpc>
                <a:spcPct val="100000"/>
              </a:lnSpc>
              <a:spcBef>
                <a:spcPts val="0"/>
              </a:spcBef>
              <a:spcAft>
                <a:spcPts val="0"/>
              </a:spcAft>
              <a:buClrTx/>
              <a:buSzTx/>
              <a:buFontTx/>
              <a:buNone/>
              <a:tabLst/>
              <a:defRPr/>
            </a:pPr>
            <a:r>
              <a:rPr lang="en-US" baseline="0" smtClean="0"/>
              <a:t>Nhóm chúng tôi xin được bảo vệ đề tài đồ án tốt nghiệp có tên là “</a:t>
            </a:r>
            <a:r>
              <a:rPr lang="en-US" sz="1000" smtClean="0">
                <a:solidFill>
                  <a:schemeClr val="tx1"/>
                </a:solidFill>
              </a:rPr>
              <a:t>University admission counseling system for high school students</a:t>
            </a:r>
            <a:r>
              <a:rPr lang="en-US" baseline="0" smtClean="0"/>
              <a:t>” hay còn có tên tiếng việt là “…</a:t>
            </a:r>
            <a:r>
              <a:rPr lang="en-US" sz="1000" kern="1200" smtClean="0">
                <a:solidFill>
                  <a:schemeClr val="tx1"/>
                </a:solidFill>
                <a:effectLst/>
                <a:latin typeface="+mn-lt"/>
                <a:ea typeface="+mn-ea"/>
                <a:cs typeface="+mn-cs"/>
              </a:rPr>
              <a:t>” </a:t>
            </a:r>
            <a:r>
              <a:rPr lang="en-US" baseline="0" smtClean="0"/>
              <a:t>dưới sự hướng dẫn của thầy </a:t>
            </a:r>
            <a:r>
              <a:rPr lang="en-US" smtClean="0">
                <a:solidFill>
                  <a:schemeClr val="tx1"/>
                </a:solidFill>
                <a:latin typeface="Cambria" pitchFamily="18" charset="0"/>
              </a:rPr>
              <a:t>Lâm Hữu Khánh Phương</a:t>
            </a:r>
            <a:endParaRPr lang="en-US" smtClean="0"/>
          </a:p>
          <a:p>
            <a:endParaRPr lang="en-US"/>
          </a:p>
        </p:txBody>
      </p:sp>
      <p:sp>
        <p:nvSpPr>
          <p:cNvPr id="4" name="Slide Number Placeholder 3"/>
          <p:cNvSpPr>
            <a:spLocks noGrp="1"/>
          </p:cNvSpPr>
          <p:nvPr>
            <p:ph type="sldNum" sz="quarter" idx="10"/>
          </p:nvPr>
        </p:nvSpPr>
        <p:spPr/>
        <p:txBody>
          <a:bodyPr/>
          <a:lstStyle/>
          <a:p>
            <a:fld id="{D04A47DB-1F8B-496C-952E-53D0A0D3ABF6}" type="slidenum">
              <a:rPr lang="en-US" smtClean="0"/>
              <a:t>1</a:t>
            </a:fld>
            <a:endParaRPr lang="en-US"/>
          </a:p>
        </p:txBody>
      </p:sp>
    </p:spTree>
    <p:extLst>
      <p:ext uri="{BB962C8B-B14F-4D97-AF65-F5344CB8AC3E}">
        <p14:creationId xmlns:p14="http://schemas.microsoft.com/office/powerpoint/2010/main" val="1542602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Sự lựa chọn của bạn có đang thật sự theo sở thích của bạn hay nó đang bị ảnh hưởng bởi những thông tin, những lời nói từ gia đình và bạn bè của bạn.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Sự lựa chọn của bạn có đang thật sự theo sở thích của bạn hay nó đang bị ảnh hưởng bởi những thông tin, những lời nói từ gia đình và bạn bè của bạn.</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Gia đình &amp; bạn bè: có ảnh hưởng ko ít đến cuộc sống của chúng ta, nhưng tương lai thì lại chính do chúng ta quyết định.</a:t>
            </a: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cho mình một nghề, nghĩa là chọn cho mình một tương lai. Việc chọn nghề thực sự quan trọng và vô cùng cần thiết. Chọn sai lầm một nghề nghĩa là đặt cho mình một tương lai không thực sự an toàn và vững chắc.</a:t>
            </a:r>
            <a:r>
              <a:rPr lang="en-US" sz="1000" b="0" i="0" kern="1200" smtClean="0">
                <a:solidFill>
                  <a:schemeClr val="tx1"/>
                </a:solidFill>
                <a:effectLst/>
                <a:latin typeface="+mn-lt"/>
                <a:ea typeface="+mn-ea"/>
                <a:cs typeface="+mn-cs"/>
              </a:rPr>
              <a:t>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muốn chính mình trực tiếp đưa ra câu hỏi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 cần</a:t>
            </a:r>
            <a:r>
              <a:rPr lang="en-US" sz="1000" b="0" i="0" kern="1200" baseline="0" smtClean="0">
                <a:solidFill>
                  <a:schemeClr val="tx1"/>
                </a:solidFill>
                <a:effectLst/>
                <a:latin typeface="+mn-lt"/>
                <a:ea typeface="+mn-ea"/>
                <a:cs typeface="+mn-cs"/>
              </a:rPr>
              <a:t> một nơi để tương tác, trao đổi những khó khăn, thắc mắc mà bạn đang gặp phải khi chọn trường.</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muốn chính mình trực tiếp đưa ra câu hỏi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Cùng chia sẽ, trao đổi những thắc mắc và cùng nhau tìm ra câu trả lời.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chưa chắc tất cả mọi thứ đều thuận theo ý bạn.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Một</a:t>
            </a:r>
            <a:r>
              <a:rPr lang="en-US" sz="1000" b="0" i="0" kern="1200" baseline="0" smtClean="0">
                <a:solidFill>
                  <a:schemeClr val="tx1"/>
                </a:solidFill>
                <a:effectLst/>
                <a:latin typeface="+mn-lt"/>
                <a:ea typeface="+mn-ea"/>
                <a:cs typeface="+mn-cs"/>
              </a:rPr>
              <a:t> trường có hầu như tất cả những tiêu chí mà bạn cần nhưng vì một số lý do: ---&gt;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chưa chắc tất cả mọi thứ đều thuận theo ý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Một</a:t>
            </a:r>
            <a:r>
              <a:rPr lang="en-US" sz="1000" b="0" i="0" kern="1200" baseline="0" smtClean="0">
                <a:solidFill>
                  <a:schemeClr val="tx1"/>
                </a:solidFill>
                <a:effectLst/>
                <a:latin typeface="+mn-lt"/>
                <a:ea typeface="+mn-ea"/>
                <a:cs typeface="+mn-cs"/>
              </a:rPr>
              <a:t> trường có hầu như tất cả những tiêu chí mà bạn cần nhưng vì một số lý do: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Về chi phí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chưa chắc tất cả mọi thứ đều thuận theo ý bạn.</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Một</a:t>
            </a:r>
            <a:r>
              <a:rPr lang="en-US" sz="1000" b="0" i="0" kern="1200" baseline="0" smtClean="0">
                <a:solidFill>
                  <a:schemeClr val="tx1"/>
                </a:solidFill>
                <a:effectLst/>
                <a:latin typeface="+mn-lt"/>
                <a:ea typeface="+mn-ea"/>
                <a:cs typeface="+mn-cs"/>
              </a:rPr>
              <a:t> trường có hầu như tất cả những tiêu chí mà bạn cần nhưng vì một số lý do: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Về chi phí</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Địa điểm học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chưa chắc tất cả mọi thứ đều thuận theo ý bạn.</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Một</a:t>
            </a:r>
            <a:r>
              <a:rPr lang="en-US" sz="1000" b="0" i="0" kern="1200" baseline="0" smtClean="0">
                <a:solidFill>
                  <a:schemeClr val="tx1"/>
                </a:solidFill>
                <a:effectLst/>
                <a:latin typeface="+mn-lt"/>
                <a:ea typeface="+mn-ea"/>
                <a:cs typeface="+mn-cs"/>
              </a:rPr>
              <a:t> trường có hầu như tất cả những tiêu chí mà bạn cần nhưng vì một số lý do: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Về chi phí</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Địa điểm học</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Điểm thi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Chọn trường/ngành nghe có vẻ dễ dàng</a:t>
            </a:r>
            <a:r>
              <a:rPr lang="en-US" sz="1000" b="0" i="0" kern="1200" smtClean="0">
                <a:solidFill>
                  <a:schemeClr val="tx1"/>
                </a:solidFill>
                <a:effectLst/>
                <a:latin typeface="+mn-lt"/>
                <a:ea typeface="+mn-ea"/>
                <a:cs typeface="+mn-cs"/>
              </a:rPr>
              <a:t> nhưng</a:t>
            </a:r>
            <a:r>
              <a:rPr lang="en-US" sz="1000" b="0" i="0" kern="1200" baseline="0" smtClean="0">
                <a:solidFill>
                  <a:schemeClr val="tx1"/>
                </a:solidFill>
                <a:effectLst/>
                <a:latin typeface="+mn-lt"/>
                <a:ea typeface="+mn-ea"/>
                <a:cs typeface="+mn-cs"/>
              </a:rPr>
              <a:t> chưa chắc tất cả mọi thứ đều thuận theo ý bạn.</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Một</a:t>
            </a:r>
            <a:r>
              <a:rPr lang="en-US" sz="1000" b="0" i="0" kern="1200" baseline="0" smtClean="0">
                <a:solidFill>
                  <a:schemeClr val="tx1"/>
                </a:solidFill>
                <a:effectLst/>
                <a:latin typeface="+mn-lt"/>
                <a:ea typeface="+mn-ea"/>
                <a:cs typeface="+mn-cs"/>
              </a:rPr>
              <a:t> trường có hầu như tất cả những tiêu chí mà bạn cần nhưng vì một số lý do:</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Về chi phí</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Địa điểm học</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Điểm thi</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Hay vì một số thứ khác khiến bạn không thể chọn trường đó.</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Bạn gặp khó khăn về việc tìm kiếm một ngôi trường tương tự mà không phải vướng bận về những lý do như Học phí và địa điểm.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Nhóm chúng tôi xin được trình bày các nội dung chính sau đây</a:t>
            </a:r>
          </a:p>
          <a:p>
            <a:r>
              <a:rPr lang="en-US" smtClean="0"/>
              <a:t>Phần</a:t>
            </a:r>
            <a:r>
              <a:rPr lang="en-US" baseline="0" smtClean="0"/>
              <a:t> thứ nhất: Tình hình hiện tại ( HS cần tìm kiếm thông tin để định hướng cho việc chọn trường )</a:t>
            </a:r>
          </a:p>
          <a:p>
            <a:r>
              <a:rPr lang="en-US" baseline="0" smtClean="0"/>
              <a:t>Phần thứ 2: Giải pháp và đề xuất của chúng tôi</a:t>
            </a:r>
          </a:p>
          <a:p>
            <a:r>
              <a:rPr lang="en-US" baseline="0" smtClean="0"/>
              <a:t>Phần thứ 3: </a:t>
            </a:r>
          </a:p>
          <a:p>
            <a:r>
              <a:rPr lang="en-US" baseline="0" smtClean="0"/>
              <a:t>Phần thứ 4: Các tính năng và Demo</a:t>
            </a:r>
          </a:p>
          <a:p>
            <a:r>
              <a:rPr lang="en-US" baseline="0" smtClean="0"/>
              <a:t>Phần thứ 5: Thuật toán </a:t>
            </a:r>
          </a:p>
          <a:p>
            <a:r>
              <a:rPr lang="en-US" baseline="0" smtClean="0"/>
              <a:t>Phần thứ 6: Đánh giá hệ thống ( lợi thế của chúng tôi )</a:t>
            </a:r>
          </a:p>
          <a:p>
            <a:r>
              <a:rPr lang="en-US" smtClean="0"/>
              <a:t>Phần</a:t>
            </a:r>
            <a:r>
              <a:rPr lang="en-US" baseline="0" smtClean="0"/>
              <a:t> cuối cùng: Định hướng và phát triển cho tương lai.</a:t>
            </a:r>
            <a:endParaRPr lang="en-US"/>
          </a:p>
        </p:txBody>
      </p:sp>
      <p:sp>
        <p:nvSpPr>
          <p:cNvPr id="4" name="Slide Number Placeholder 3"/>
          <p:cNvSpPr>
            <a:spLocks noGrp="1"/>
          </p:cNvSpPr>
          <p:nvPr>
            <p:ph type="sldNum" sz="quarter" idx="10"/>
          </p:nvPr>
        </p:nvSpPr>
        <p:spPr/>
        <p:txBody>
          <a:bodyPr/>
          <a:lstStyle/>
          <a:p>
            <a:fld id="{D04A47DB-1F8B-496C-952E-53D0A0D3ABF6}" type="slidenum">
              <a:rPr lang="en-US" smtClean="0"/>
              <a:t>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Trước những tình hình đó, nhóm chúng tôi đã đưa ra một số giải giải pháp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và sau đây là các giải pháp của chúng tôi, xin mới bạn “ “ tiếp tục phần trình bày</a:t>
            </a:r>
          </a:p>
        </p:txBody>
      </p:sp>
      <p:sp>
        <p:nvSpPr>
          <p:cNvPr id="4" name="Slide Number Placeholder 3"/>
          <p:cNvSpPr>
            <a:spLocks noGrp="1"/>
          </p:cNvSpPr>
          <p:nvPr>
            <p:ph type="sldNum" sz="quarter" idx="10"/>
          </p:nvPr>
        </p:nvSpPr>
        <p:spPr/>
        <p:txBody>
          <a:bodyPr/>
          <a:lstStyle/>
          <a:p>
            <a:fld id="{D04A47DB-1F8B-496C-952E-53D0A0D3ABF6}" type="slidenum">
              <a:rPr lang="en-US" smtClean="0"/>
              <a:t>20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Kính</a:t>
            </a:r>
            <a:r>
              <a:rPr lang="en-US" baseline="0" smtClean="0"/>
              <a:t> thưa quý hội đồng, tôi xin tiếp tục phần trình bày của nhóm chúng tôi, để giải quyết tình hình đã đề cập trên, g</a:t>
            </a:r>
            <a:r>
              <a:rPr lang="en-US" sz="1000" kern="1200" smtClean="0">
                <a:solidFill>
                  <a:schemeClr val="tx1"/>
                </a:solidFill>
                <a:effectLst/>
                <a:latin typeface="+mn-lt"/>
                <a:ea typeface="+mn-ea"/>
                <a:cs typeface="+mn-cs"/>
              </a:rPr>
              <a:t>iải pháp đề xuất của chúng tôi là xây dựng một hệ thống Webside</a:t>
            </a:r>
            <a:r>
              <a:rPr lang="en-US" sz="1000" kern="1200" baseline="0" smtClean="0">
                <a:solidFill>
                  <a:schemeClr val="tx1"/>
                </a:solidFill>
                <a:effectLst/>
                <a:latin typeface="+mn-lt"/>
                <a:ea typeface="+mn-ea"/>
                <a:cs typeface="+mn-cs"/>
              </a:rPr>
              <a:t> </a:t>
            </a:r>
            <a:r>
              <a:rPr lang="en-US" sz="1000" kern="1200" smtClean="0">
                <a:solidFill>
                  <a:schemeClr val="tx1"/>
                </a:solidFill>
                <a:effectLst/>
                <a:latin typeface="+mn-lt"/>
                <a:ea typeface="+mn-ea"/>
                <a:cs typeface="+mn-cs"/>
              </a:rPr>
              <a:t>“UniStart" để cung cấp một môi trường quản lý tốt hơn</a:t>
            </a:r>
            <a:r>
              <a:rPr lang="en-US" sz="1000" kern="1200" dirty="0">
                <a:solidFill>
                  <a:schemeClr val="tx1"/>
                </a:solidFill>
                <a:effectLst/>
                <a:latin typeface="+mn-lt"/>
                <a:ea typeface="+mn-ea"/>
                <a:cs typeface="+mn-cs"/>
              </a:rPr>
              <a:t>.</a:t>
            </a:r>
            <a:endParaRPr lang="en-US" sz="100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A</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Tìm</a:t>
            </a:r>
            <a:r>
              <a:rPr lang="en-US" sz="1000" b="0" i="0" kern="1200" baseline="0" smtClean="0">
                <a:solidFill>
                  <a:schemeClr val="tx1"/>
                </a:solidFill>
                <a:effectLst/>
                <a:latin typeface="+mn-lt"/>
                <a:ea typeface="+mn-ea"/>
                <a:cs typeface="+mn-cs"/>
              </a:rPr>
              <a:t> kiếm trường qua ngành học</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Tìm</a:t>
            </a:r>
            <a:r>
              <a:rPr lang="en-US" sz="1000" b="0" i="0" kern="1200" baseline="0" smtClean="0">
                <a:solidFill>
                  <a:schemeClr val="tx1"/>
                </a:solidFill>
                <a:effectLst/>
                <a:latin typeface="+mn-lt"/>
                <a:ea typeface="+mn-ea"/>
                <a:cs typeface="+mn-cs"/>
              </a:rPr>
              <a:t> kiếm trường theo vị trí</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Tìm</a:t>
            </a:r>
            <a:r>
              <a:rPr lang="en-US" sz="1000" b="0" i="0" kern="1200" baseline="0" smtClean="0">
                <a:solidFill>
                  <a:schemeClr val="tx1"/>
                </a:solidFill>
                <a:effectLst/>
                <a:latin typeface="+mn-lt"/>
                <a:ea typeface="+mn-ea"/>
                <a:cs typeface="+mn-cs"/>
              </a:rPr>
              <a:t> kiếm theo tên trường</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hiểu rõ hơn về các ngôi trường, nơi mà các bạn sẽ hiện thực hoá những mục tiêu của bạn trong tương lai.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Chúng tôi cung cấp cho bạn những thông tin về các trường một cách ngắn ngọn, mạch lạc, dễ nhìn.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Chúng tôi cung cấp cho bạn những thông tin về các trường một cách ngắn ngọn, mạch lạc, dễ nhìn.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Cung cấp những nhận xét, đánh giá một cách khách quan từ nhiều phía.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hiểu rõ hơn về các ngôi trường, nơi mà các bạn sẽ hiện thực hoá những mục tiêu của bạn trong tương lai.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Chúng tôi cung cấp cho bạn những thông tin về các trường một cách ngắn ngọn, mạch lạc, dễ nhìn.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Cung cấp những nhận xét, đánh giá một cách khách quan từ nhiều phía.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Đưa ra những gợi ý về các trường tương tự giúp cho bạn dễ dàng lựa chọn hơn.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Đầu tiên tôi xin phép được trình bày phần tình hình hiện tại.</a:t>
            </a:r>
          </a:p>
          <a:p>
            <a:r>
              <a:rPr lang="vi-VN" sz="1000" b="0" i="0" kern="1200" smtClean="0">
                <a:solidFill>
                  <a:schemeClr val="tx1"/>
                </a:solidFill>
                <a:effectLst/>
                <a:latin typeface="+mn-lt"/>
                <a:ea typeface="+mn-ea"/>
                <a:cs typeface="+mn-cs"/>
              </a:rPr>
              <a:t>Chọn trường</a:t>
            </a:r>
            <a:r>
              <a:rPr lang="en-US" sz="1000" b="0" i="0" kern="1200" smtClean="0">
                <a:solidFill>
                  <a:schemeClr val="tx1"/>
                </a:solidFill>
                <a:effectLst/>
                <a:latin typeface="+mn-lt"/>
                <a:ea typeface="+mn-ea"/>
                <a:cs typeface="+mn-cs"/>
              </a:rPr>
              <a:t>,</a:t>
            </a:r>
            <a:r>
              <a:rPr lang="en-US" sz="1000" b="0" i="0" kern="1200" baseline="0" smtClean="0">
                <a:solidFill>
                  <a:schemeClr val="tx1"/>
                </a:solidFill>
                <a:effectLst/>
                <a:latin typeface="+mn-lt"/>
                <a:ea typeface="+mn-ea"/>
                <a:cs typeface="+mn-cs"/>
              </a:rPr>
              <a:t> chọn </a:t>
            </a:r>
            <a:r>
              <a:rPr lang="vi-VN" sz="1000" b="0" i="0" kern="1200" smtClean="0">
                <a:solidFill>
                  <a:schemeClr val="tx1"/>
                </a:solidFill>
                <a:effectLst/>
                <a:latin typeface="+mn-lt"/>
                <a:ea typeface="+mn-ea"/>
                <a:cs typeface="+mn-cs"/>
              </a:rPr>
              <a:t>ngành nghe có vẻ dễ dàng, nhưng thật ra nó là kết quả của một quá trình học tập dài dăng dẳng, đồng thời cũng là một sự mở đầu cho con đường mới của các bạn học sinh. </a:t>
            </a:r>
            <a:endParaRPr lang="en-US" sz="1000" b="0" i="0" kern="1200" smtClean="0">
              <a:solidFill>
                <a:schemeClr val="tx1"/>
              </a:solidFill>
              <a:effectLst/>
              <a:latin typeface="+mn-lt"/>
              <a:ea typeface="+mn-ea"/>
              <a:cs typeface="+mn-cs"/>
            </a:endParaRPr>
          </a:p>
          <a:p>
            <a:r>
              <a:rPr lang="en-US" sz="1000" b="0" i="0" kern="1200" smtClean="0">
                <a:solidFill>
                  <a:schemeClr val="tx1"/>
                </a:solidFill>
                <a:effectLst/>
                <a:latin typeface="+mn-lt"/>
                <a:ea typeface="+mn-ea"/>
                <a:cs typeface="+mn-cs"/>
              </a:rPr>
              <a:t>V</a:t>
            </a:r>
            <a:r>
              <a:rPr lang="vi-VN" sz="1000" b="0" i="0" kern="1200" smtClean="0">
                <a:solidFill>
                  <a:schemeClr val="tx1"/>
                </a:solidFill>
                <a:effectLst/>
                <a:latin typeface="+mn-lt"/>
                <a:ea typeface="+mn-ea"/>
                <a:cs typeface="+mn-cs"/>
              </a:rPr>
              <a:t>iệc chọn trường đại học phù hợp có thể trở nên khó khăn vì học sinh thường có áp lực về việc phải đưa ra quyết định “đúng đắn” nhất.</a:t>
            </a:r>
            <a:endParaRPr lang="en-US" sz="1000" b="0" i="0" kern="1200" smtClean="0">
              <a:solidFill>
                <a:schemeClr val="tx1"/>
              </a:solidFill>
              <a:effectLst/>
              <a:latin typeface="+mn-lt"/>
              <a:ea typeface="+mn-ea"/>
              <a:cs typeface="+mn-cs"/>
            </a:endParaRPr>
          </a:p>
          <a:p>
            <a:endParaRPr lang="en-US" baseline="0" dirty="0"/>
          </a:p>
        </p:txBody>
      </p:sp>
      <p:sp>
        <p:nvSpPr>
          <p:cNvPr id="4" name="Slide Number Placeholder 3"/>
          <p:cNvSpPr>
            <a:spLocks noGrp="1"/>
          </p:cNvSpPr>
          <p:nvPr>
            <p:ph type="sldNum" sz="quarter" idx="10"/>
          </p:nvPr>
        </p:nvSpPr>
        <p:spPr/>
        <p:txBody>
          <a:bodyPr/>
          <a:lstStyle/>
          <a:p>
            <a:fld id="{D04A47DB-1F8B-496C-952E-53D0A0D3ABF6}" type="slidenum">
              <a:rPr lang="en-US" smtClean="0"/>
              <a:t>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r>
              <a:rPr lang="en-US" sz="1000" b="0" i="0" kern="1200" smtClean="0">
                <a:solidFill>
                  <a:schemeClr val="tx1"/>
                </a:solidFill>
                <a:effectLst/>
                <a:latin typeface="+mn-lt"/>
                <a:ea typeface="+mn-ea"/>
                <a:cs typeface="+mn-cs"/>
              </a:rPr>
              <a:t> ---&gt;</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 ---&gt;</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Trong nhóm 16 tính cách bạn sẽ thuộc loại nào. ---&gt;</a:t>
            </a:r>
          </a:p>
        </p:txBody>
      </p:sp>
      <p:sp>
        <p:nvSpPr>
          <p:cNvPr id="4" name="Slide Number Placeholder 3"/>
          <p:cNvSpPr>
            <a:spLocks noGrp="1"/>
          </p:cNvSpPr>
          <p:nvPr>
            <p:ph type="sldNum" sz="quarter" idx="10"/>
          </p:nvPr>
        </p:nvSpPr>
        <p:spPr/>
        <p:txBody>
          <a:bodyPr/>
          <a:lstStyle/>
          <a:p>
            <a:fld id="{D04A47DB-1F8B-496C-952E-53D0A0D3ABF6}" type="slidenum">
              <a:rPr lang="en-US" smtClean="0"/>
              <a:t>32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Trong nhóm 16 tính cách bạn sẽ thuộc loại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những ngành phù hợp với tính cách của bạn. ---&gt;</a:t>
            </a:r>
          </a:p>
        </p:txBody>
      </p:sp>
      <p:sp>
        <p:nvSpPr>
          <p:cNvPr id="4" name="Slide Number Placeholder 3"/>
          <p:cNvSpPr>
            <a:spLocks noGrp="1"/>
          </p:cNvSpPr>
          <p:nvPr>
            <p:ph type="sldNum" sz="quarter" idx="10"/>
          </p:nvPr>
        </p:nvSpPr>
        <p:spPr/>
        <p:txBody>
          <a:bodyPr/>
          <a:lstStyle/>
          <a:p>
            <a:fld id="{D04A47DB-1F8B-496C-952E-53D0A0D3ABF6}" type="slidenum">
              <a:rPr lang="en-US" smtClean="0"/>
              <a:t>33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Trong tính cách mỗi người đều có những điểm mạnh điểm yếu khác nhau.</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Điều quan trọng là làm thế nào bạn có thể nhận biết được nhóm tính cách của mình từ đó vạch ra con đường thành công cho sự nghiệp.</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Trắc</a:t>
            </a:r>
            <a:r>
              <a:rPr lang="en-US" sz="1000" b="0" i="0" kern="1200" baseline="0" smtClean="0">
                <a:solidFill>
                  <a:schemeClr val="tx1"/>
                </a:solidFill>
                <a:effectLst/>
                <a:latin typeface="+mn-lt"/>
                <a:ea typeface="+mn-ea"/>
                <a:cs typeface="+mn-cs"/>
              </a:rPr>
              <a:t> nghiệm MBTI: Tại đây chúng tôi giúp bạn phần nào hiểu rõ hơn về bản thân.</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Trong nhóm 16 tính cách bạn sẽ thuộc loại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những ngành phù hợp với tính cách của bạn.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Gợi ý trường có những ngành phù hợp với bạn. ---&gt;</a:t>
            </a:r>
          </a:p>
        </p:txBody>
      </p:sp>
      <p:sp>
        <p:nvSpPr>
          <p:cNvPr id="4" name="Slide Number Placeholder 3"/>
          <p:cNvSpPr>
            <a:spLocks noGrp="1"/>
          </p:cNvSpPr>
          <p:nvPr>
            <p:ph type="sldNum" sz="quarter" idx="10"/>
          </p:nvPr>
        </p:nvSpPr>
        <p:spPr/>
        <p:txBody>
          <a:bodyPr/>
          <a:lstStyle/>
          <a:p>
            <a:fld id="{D04A47DB-1F8B-496C-952E-53D0A0D3ABF6}" type="slidenum">
              <a:rPr lang="en-US" smtClean="0"/>
              <a:t>34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---&gt;</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a:t>
            </a:r>
            <a:r>
              <a:rPr lang="en-US" sz="1000" b="0" i="0" kern="1200" baseline="0" smtClean="0">
                <a:solidFill>
                  <a:schemeClr val="tx1"/>
                </a:solidFill>
                <a:effectLst/>
                <a:latin typeface="+mn-lt"/>
                <a:ea typeface="+mn-ea"/>
                <a:cs typeface="+mn-cs"/>
              </a:rPr>
              <a:t> có thể tự đặt ra câu hỏi hay tự đưa ra một chủ đề của mình.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a:t>
            </a:r>
            <a:r>
              <a:rPr lang="en-US" sz="1000" b="0" i="0" kern="1200" baseline="0" smtClean="0">
                <a:solidFill>
                  <a:schemeClr val="tx1"/>
                </a:solidFill>
                <a:effectLst/>
                <a:latin typeface="+mn-lt"/>
                <a:ea typeface="+mn-ea"/>
                <a:cs typeface="+mn-cs"/>
              </a:rPr>
              <a:t> có thể tự đặt ra câu hỏi hay tự đưa ra một chủ đề của mình.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Mọi người cùng nhau chia sẽ, thảo luận, bạn cũng có thể chia sẽ những hiểu biết của bạn với mọi người.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Đây</a:t>
            </a:r>
            <a:r>
              <a:rPr lang="en-US" sz="1000" b="0" i="0" kern="1200" baseline="0" smtClean="0">
                <a:solidFill>
                  <a:schemeClr val="tx1"/>
                </a:solidFill>
                <a:effectLst/>
                <a:latin typeface="+mn-lt"/>
                <a:ea typeface="+mn-ea"/>
                <a:cs typeface="+mn-cs"/>
              </a:rPr>
              <a:t> là nơi mọi người có </a:t>
            </a:r>
            <a:r>
              <a:rPr lang="vi-VN" sz="1000" b="0" i="0" kern="1200" smtClean="0">
                <a:solidFill>
                  <a:schemeClr val="tx1"/>
                </a:solidFill>
                <a:effectLst/>
                <a:latin typeface="+mn-lt"/>
                <a:ea typeface="+mn-ea"/>
                <a:cs typeface="+mn-cs"/>
              </a:rPr>
              <a:t>thể trao đổi, thảo luận, bày bỏ ý kiến về những vấn đề cùng quan tâm</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Bạn</a:t>
            </a:r>
            <a:r>
              <a:rPr lang="en-US" sz="1000" b="0" i="0" kern="1200" baseline="0" smtClean="0">
                <a:solidFill>
                  <a:schemeClr val="tx1"/>
                </a:solidFill>
                <a:effectLst/>
                <a:latin typeface="+mn-lt"/>
                <a:ea typeface="+mn-ea"/>
                <a:cs typeface="+mn-cs"/>
              </a:rPr>
              <a:t> có thể tự đặt ra câu hỏi hay tự đưa ra một chủ đề của mình.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Mọi người cùng nhau chia sẽ, thảo luận, bạn cũng có thể chia sẽ những hiểu biết của bạn với mọi người.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Cùng nhau tìm ra câu trả lời cho những vấn đề cùng quan tâm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Có khi ngay lập tức nhưng cũng có khi vài ngày thậm chí là vài tuần sau mới có ng trả lời vấn đề của bạn. </a:t>
            </a:r>
            <a:r>
              <a:rPr lang="en-US" sz="1000" b="0" i="0" kern="1200" smtClean="0">
                <a:solidFill>
                  <a:schemeClr val="tx1"/>
                </a:solidFill>
                <a:effectLst/>
                <a:latin typeface="+mn-lt"/>
                <a:ea typeface="+mn-ea"/>
                <a:cs typeface="+mn-cs"/>
              </a:rPr>
              <a:t>---&gt;</a:t>
            </a:r>
            <a:endParaRPr lang="vi-VN"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thực hiện các giải pháp đã đề xuất, chúng tôi đã áp dụng các công nghệ sau vào trong hệ thống: ---&gt;</a:t>
            </a:r>
          </a:p>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39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---&gt;</a:t>
            </a:r>
          </a:p>
        </p:txBody>
      </p:sp>
      <p:sp>
        <p:nvSpPr>
          <p:cNvPr id="4" name="Slide Number Placeholder 3"/>
          <p:cNvSpPr>
            <a:spLocks noGrp="1"/>
          </p:cNvSpPr>
          <p:nvPr>
            <p:ph type="sldNum" sz="quarter" idx="10"/>
          </p:nvPr>
        </p:nvSpPr>
        <p:spPr/>
        <p:txBody>
          <a:bodyPr/>
          <a:lstStyle/>
          <a:p>
            <a:fld id="{D04A47DB-1F8B-496C-952E-53D0A0D3ABF6}" type="slidenum">
              <a:rPr lang="en-US" smtClean="0"/>
              <a:t>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Để</a:t>
            </a:r>
            <a:r>
              <a:rPr lang="en-US" sz="1000" b="0" i="0" kern="1200" baseline="0" smtClean="0">
                <a:solidFill>
                  <a:schemeClr val="tx1"/>
                </a:solidFill>
                <a:effectLst/>
                <a:latin typeface="+mn-lt"/>
                <a:ea typeface="+mn-ea"/>
                <a:cs typeface="+mn-cs"/>
              </a:rPr>
              <a:t> thực hiện các giải pháp đã đề xuất, chúng tôi đã áp dụng các công nghệ sau vào trong hệ thống: </a:t>
            </a: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---&gt;</a:t>
            </a:r>
          </a:p>
        </p:txBody>
      </p:sp>
      <p:sp>
        <p:nvSpPr>
          <p:cNvPr id="4" name="Slide Number Placeholder 3"/>
          <p:cNvSpPr>
            <a:spLocks noGrp="1"/>
          </p:cNvSpPr>
          <p:nvPr>
            <p:ph type="sldNum" sz="quarter" idx="10"/>
          </p:nvPr>
        </p:nvSpPr>
        <p:spPr/>
        <p:txBody>
          <a:bodyPr/>
          <a:lstStyle/>
          <a:p>
            <a:fld id="{D04A47DB-1F8B-496C-952E-53D0A0D3ABF6}" type="slidenum">
              <a:rPr lang="en-US" smtClean="0"/>
              <a:t>40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muốn</a:t>
            </a:r>
            <a:r>
              <a:rPr lang="en-US" sz="1000" b="0" i="0" kern="1200" baseline="0" smtClean="0">
                <a:solidFill>
                  <a:schemeClr val="tx1"/>
                </a:solidFill>
                <a:effectLst/>
                <a:latin typeface="+mn-lt"/>
                <a:ea typeface="+mn-ea"/>
                <a:cs typeface="+mn-cs"/>
              </a:rPr>
              <a:t> thực hiện tìm kiếm tất cả các trường đại học có sau khi có thông tin ngành là “CNTT”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và vị trí “TP.HCM”.</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---&gt;</a:t>
            </a:r>
          </a:p>
        </p:txBody>
      </p:sp>
      <p:sp>
        <p:nvSpPr>
          <p:cNvPr id="4" name="Slide Number Placeholder 3"/>
          <p:cNvSpPr>
            <a:spLocks noGrp="1"/>
          </p:cNvSpPr>
          <p:nvPr>
            <p:ph type="sldNum" sz="quarter" idx="10"/>
          </p:nvPr>
        </p:nvSpPr>
        <p:spPr/>
        <p:txBody>
          <a:bodyPr/>
          <a:lstStyle/>
          <a:p>
            <a:fld id="{D04A47DB-1F8B-496C-952E-53D0A0D3ABF6}" type="slidenum">
              <a:rPr lang="en-US" smtClean="0"/>
              <a:t>42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muốn</a:t>
            </a:r>
            <a:r>
              <a:rPr lang="en-US" sz="1000" b="0" i="0" kern="1200" baseline="0" smtClean="0">
                <a:solidFill>
                  <a:schemeClr val="tx1"/>
                </a:solidFill>
                <a:effectLst/>
                <a:latin typeface="+mn-lt"/>
                <a:ea typeface="+mn-ea"/>
                <a:cs typeface="+mn-cs"/>
              </a:rPr>
              <a:t> tìm hiểu chi tiết hơn về trường ĐH.FPT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Như: thông tin, ngành học, các bài báo về trường, xem những đánh giá về trường và cùng tham gia đánh giá</a:t>
            </a:r>
          </a:p>
        </p:txBody>
      </p:sp>
      <p:sp>
        <p:nvSpPr>
          <p:cNvPr id="4" name="Slide Number Placeholder 3"/>
          <p:cNvSpPr>
            <a:spLocks noGrp="1"/>
          </p:cNvSpPr>
          <p:nvPr>
            <p:ph type="sldNum" sz="quarter" idx="10"/>
          </p:nvPr>
        </p:nvSpPr>
        <p:spPr/>
        <p:txBody>
          <a:bodyPr/>
          <a:lstStyle/>
          <a:p>
            <a:fld id="{D04A47DB-1F8B-496C-952E-53D0A0D3ABF6}" type="slidenum">
              <a:rPr lang="en-US" smtClean="0"/>
              <a:t>43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muốn</a:t>
            </a:r>
            <a:r>
              <a:rPr lang="en-US" sz="1000" b="0" i="0" kern="1200" baseline="0" smtClean="0">
                <a:solidFill>
                  <a:schemeClr val="tx1"/>
                </a:solidFill>
                <a:effectLst/>
                <a:latin typeface="+mn-lt"/>
                <a:ea typeface="+mn-ea"/>
                <a:cs typeface="+mn-cs"/>
              </a:rPr>
              <a:t> biết rõ hơn về tính cách của bản thân, mình sẽ thích hợp với những ngành nào, trường nào.</a:t>
            </a:r>
          </a:p>
        </p:txBody>
      </p:sp>
      <p:sp>
        <p:nvSpPr>
          <p:cNvPr id="4" name="Slide Number Placeholder 3"/>
          <p:cNvSpPr>
            <a:spLocks noGrp="1"/>
          </p:cNvSpPr>
          <p:nvPr>
            <p:ph type="sldNum" sz="quarter" idx="10"/>
          </p:nvPr>
        </p:nvSpPr>
        <p:spPr/>
        <p:txBody>
          <a:bodyPr/>
          <a:lstStyle/>
          <a:p>
            <a:fld id="{D04A47DB-1F8B-496C-952E-53D0A0D3ABF6}" type="slidenum">
              <a:rPr lang="en-US" smtClean="0"/>
              <a:t>44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mtClean="0"/>
              <a:t>Chúng</a:t>
            </a:r>
            <a:r>
              <a:rPr lang="en-US" baseline="0" smtClean="0"/>
              <a:t> tôi xin demo chức năng</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D đang </a:t>
            </a:r>
            <a:r>
              <a:rPr lang="en-US" sz="1000" b="0" i="0" kern="1200" baseline="0" smtClean="0">
                <a:solidFill>
                  <a:schemeClr val="tx1"/>
                </a:solidFill>
                <a:effectLst/>
                <a:latin typeface="+mn-lt"/>
                <a:ea typeface="+mn-ea"/>
                <a:cs typeface="+mn-cs"/>
              </a:rPr>
              <a:t>gặp phải một vài vấn đề thắc mắc</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Và muốn đưa ra một số câu hỏi về “thông tin về trường và học phí ”để mình và mọi người cùng nhau thảo luận cùng nhau tìm ra câu trả lời.</a:t>
            </a:r>
          </a:p>
        </p:txBody>
      </p:sp>
      <p:sp>
        <p:nvSpPr>
          <p:cNvPr id="4" name="Slide Number Placeholder 3"/>
          <p:cNvSpPr>
            <a:spLocks noGrp="1"/>
          </p:cNvSpPr>
          <p:nvPr>
            <p:ph type="sldNum" sz="quarter" idx="10"/>
          </p:nvPr>
        </p:nvSpPr>
        <p:spPr/>
        <p:txBody>
          <a:bodyPr/>
          <a:lstStyle/>
          <a:p>
            <a:fld id="{D04A47DB-1F8B-496C-952E-53D0A0D3ABF6}" type="slidenum">
              <a:rPr lang="en-US" smtClean="0"/>
              <a:t>45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Kính thư quý hội đồng, tiếp theo tôi xin trình bày những giải thuật mà chúng tôi đã áp dụng trong hệ thống</a:t>
            </a:r>
          </a:p>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49</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r>
              <a:rPr lang="en-US" sz="1000" b="0" i="0" kern="1200" smtClean="0">
                <a:solidFill>
                  <a:schemeClr val="tx1"/>
                </a:solidFill>
                <a:effectLst/>
                <a:latin typeface="+mn-lt"/>
                <a:ea typeface="+mn-ea"/>
                <a:cs typeface="+mn-cs"/>
              </a:rPr>
              <a:t>---&gt;</a:t>
            </a:r>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50</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51</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52</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Tiếp</a:t>
            </a:r>
            <a:r>
              <a:rPr lang="en-US" sz="1000" b="0" i="0" kern="1200" baseline="0" smtClean="0">
                <a:solidFill>
                  <a:schemeClr val="tx1"/>
                </a:solidFill>
                <a:effectLst/>
                <a:latin typeface="+mn-lt"/>
                <a:ea typeface="+mn-ea"/>
                <a:cs typeface="+mn-cs"/>
              </a:rPr>
              <a:t> theo là những k</a:t>
            </a:r>
            <a:r>
              <a:rPr lang="vi-VN" sz="1000" b="0" i="0" kern="1200" smtClean="0">
                <a:solidFill>
                  <a:schemeClr val="tx1"/>
                </a:solidFill>
                <a:effectLst/>
                <a:latin typeface="+mn-lt"/>
                <a:ea typeface="+mn-ea"/>
                <a:cs typeface="+mn-cs"/>
              </a:rPr>
              <a:t>ế hoạch tương lai của chúng tô</a:t>
            </a:r>
            <a:r>
              <a:rPr lang="en-US" sz="1000" b="0" i="0" kern="1200" smtClean="0">
                <a:solidFill>
                  <a:schemeClr val="tx1"/>
                </a:solidFill>
                <a:effectLst/>
                <a:latin typeface="+mn-lt"/>
                <a:ea typeface="+mn-ea"/>
                <a:cs typeface="+mn-cs"/>
              </a:rPr>
              <a:t>i</a:t>
            </a: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53</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54</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55</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vi-VN" smtClean="0"/>
              <a:t>Bạn chưa biết mình muốn làm gì và ở đâu, như thế nào là chấp nhận được và như thế nào là kỳ vọng?</a:t>
            </a:r>
            <a:r>
              <a:rPr lang="en-US" smtClean="0"/>
              <a:t> </a:t>
            </a:r>
            <a:r>
              <a:rPr lang="en-US" sz="1000" b="0" i="0" kern="1200" smtClean="0">
                <a:solidFill>
                  <a:schemeClr val="tx1"/>
                </a:solidFill>
                <a:effectLst/>
                <a:latin typeface="+mn-lt"/>
                <a:ea typeface="+mn-ea"/>
                <a:cs typeface="+mn-cs"/>
              </a:rPr>
              <a:t>---&gt;</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6</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vi-VN" smtClean="0"/>
              <a:t>Đối với các bạn học sinh phổ thông</a:t>
            </a:r>
            <a:r>
              <a:rPr lang="en-US" smtClean="0"/>
              <a:t> s</a:t>
            </a:r>
            <a:r>
              <a:rPr lang="vi-VN" sz="1000" b="0" i="0" kern="1200" smtClean="0">
                <a:solidFill>
                  <a:schemeClr val="tx1"/>
                </a:solidFill>
                <a:effectLst/>
                <a:latin typeface="+mn-lt"/>
                <a:ea typeface="+mn-ea"/>
                <a:cs typeface="+mn-cs"/>
              </a:rPr>
              <a:t>au khi rời ghế nhà trường THPT, cả một chân trời tương lai đang hiện ra trước mắt các bạn. </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r>
              <a:rPr lang="vi-VN" sz="1000" b="0" i="0" kern="1200" smtClean="0">
                <a:solidFill>
                  <a:schemeClr val="tx1"/>
                </a:solidFill>
                <a:effectLst/>
                <a:latin typeface="+mn-lt"/>
                <a:ea typeface="+mn-ea"/>
                <a:cs typeface="+mn-cs"/>
              </a:rPr>
              <a:t>Cơ hội để nâng cao tri thức, kỹ năng của thanh niên chúng ta chưa bao giờ nhiều như bây giờ.</a:t>
            </a:r>
            <a:r>
              <a:rPr lang="en-US" sz="1000" b="0" i="0" kern="1200" smtClean="0">
                <a:solidFill>
                  <a:schemeClr val="tx1"/>
                </a:solidFill>
                <a:effectLst/>
                <a:latin typeface="+mn-lt"/>
                <a:ea typeface="+mn-ea"/>
                <a:cs typeface="+mn-cs"/>
              </a:rPr>
              <a:t> </a:t>
            </a:r>
          </a:p>
          <a:p>
            <a:pPr marL="0" marR="0" indent="0" algn="l" defTabSz="816282" rtl="0" eaLnBrk="1" fontAlgn="auto" latinLnBrk="0" hangingPunct="1">
              <a:lnSpc>
                <a:spcPct val="100000"/>
              </a:lnSpc>
              <a:spcBef>
                <a:spcPts val="0"/>
              </a:spcBef>
              <a:spcAft>
                <a:spcPts val="0"/>
              </a:spcAft>
              <a:buClrTx/>
              <a:buSzTx/>
              <a:buFontTx/>
              <a:buNone/>
              <a:tabLst/>
              <a:defRPr/>
            </a:pPr>
            <a:r>
              <a:rPr lang="en-US" smtClean="0"/>
              <a:t>Đ</a:t>
            </a:r>
            <a:r>
              <a:rPr lang="vi-VN" smtClean="0"/>
              <a:t>ứng trước ngưỡng cửa cuộc đời sẽ có rất nhiều bỡ ngỡ. </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vi-VN" smtClean="0"/>
              <a:t>Bạn chưa biết mình muốn làm gì và ở đâu, như thế nào là chấp nhận được và như thế nào là kỳ vọng?</a:t>
            </a:r>
            <a:r>
              <a:rPr lang="en-US" smtClean="0"/>
              <a:t> </a:t>
            </a:r>
          </a:p>
          <a:p>
            <a:r>
              <a:rPr lang="vi-VN" sz="1000" b="0" i="0" kern="1200" smtClean="0">
                <a:solidFill>
                  <a:schemeClr val="tx1"/>
                </a:solidFill>
                <a:effectLst/>
                <a:latin typeface="+mn-lt"/>
                <a:ea typeface="+mn-ea"/>
                <a:cs typeface="+mn-cs"/>
              </a:rPr>
              <a:t>Học ngành gì đây, ngành nào đang "hot", ngành nào đang hái ra tiền và ngành nào bảo đảm ra trường không thất nghiệp.</a:t>
            </a:r>
            <a:endParaRPr lang="en-US" sz="1000" b="0" i="0" kern="1200" smtClean="0">
              <a:solidFill>
                <a:schemeClr val="tx1"/>
              </a:solidFill>
              <a:effectLst/>
              <a:latin typeface="+mn-lt"/>
              <a:ea typeface="+mn-ea"/>
              <a:cs typeface="+mn-cs"/>
            </a:endParaRPr>
          </a:p>
          <a:p>
            <a:r>
              <a:rPr lang="vi-VN" sz="1000" b="0" i="0" kern="1200" smtClean="0">
                <a:solidFill>
                  <a:schemeClr val="tx1"/>
                </a:solidFill>
                <a:effectLst/>
                <a:latin typeface="+mn-lt"/>
                <a:ea typeface="+mn-ea"/>
                <a:cs typeface="+mn-cs"/>
              </a:rPr>
              <a:t>Xã hội đang phát triển, thay đổi từng ngày nên cũng ảnh hưởng không nhỏ đến quyết định của cá nhân học sinh khi đăng ký chọn trường.</a:t>
            </a:r>
            <a:endParaRPr lang="en-US" smtClean="0"/>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---&gt;</a:t>
            </a:r>
            <a:endParaRPr lang="en-US" smtClean="0"/>
          </a:p>
          <a:p>
            <a:endParaRPr lang="en-US" smtClean="0"/>
          </a:p>
        </p:txBody>
      </p:sp>
      <p:sp>
        <p:nvSpPr>
          <p:cNvPr id="4" name="Slide Number Placeholder 3"/>
          <p:cNvSpPr>
            <a:spLocks noGrp="1"/>
          </p:cNvSpPr>
          <p:nvPr>
            <p:ph type="sldNum" sz="quarter" idx="10"/>
          </p:nvPr>
        </p:nvSpPr>
        <p:spPr/>
        <p:txBody>
          <a:bodyPr/>
          <a:lstStyle/>
          <a:p>
            <a:fld id="{D04A47DB-1F8B-496C-952E-53D0A0D3ABF6}" type="slidenum">
              <a:rPr lang="en-US" smtClean="0"/>
              <a:t>7</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---&gt;</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a:t>
            </a: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8</a:t>
            </a:fld>
            <a:endParaRPr lang="en-US"/>
          </a:p>
        </p:txBody>
      </p:sp>
    </p:spTree>
    <p:extLst>
      <p:ext uri="{BB962C8B-B14F-4D97-AF65-F5344CB8AC3E}">
        <p14:creationId xmlns:p14="http://schemas.microsoft.com/office/powerpoint/2010/main" val="715709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smtClean="0">
                <a:solidFill>
                  <a:schemeClr val="tx1"/>
                </a:solidFill>
                <a:effectLst/>
                <a:latin typeface="+mn-lt"/>
                <a:ea typeface="+mn-ea"/>
                <a:cs typeface="+mn-cs"/>
              </a:rPr>
              <a:t>Thấu</a:t>
            </a:r>
            <a:r>
              <a:rPr lang="en-US" sz="1000" b="0" i="0" kern="1200" baseline="0" smtClean="0">
                <a:solidFill>
                  <a:schemeClr val="tx1"/>
                </a:solidFill>
                <a:effectLst/>
                <a:latin typeface="+mn-lt"/>
                <a:ea typeface="+mn-ea"/>
                <a:cs typeface="+mn-cs"/>
              </a:rPr>
              <a:t> hiểu bản thân đến nay vẫn là vấn đề khó khăn nhất của đời người. Cho đến khi bạn hiểu được điểm mạnh, điểm yếu, tính cách của bản thân, bạn sẽ chẳng thể thành công ở bất kỳ lĩnh vực nào. </a:t>
            </a:r>
          </a:p>
          <a:p>
            <a:pPr marL="0" marR="0" indent="0" algn="l" defTabSz="816282" rtl="0" eaLnBrk="1" fontAlgn="auto" latinLnBrk="0" hangingPunct="1">
              <a:lnSpc>
                <a:spcPct val="100000"/>
              </a:lnSpc>
              <a:spcBef>
                <a:spcPts val="0"/>
              </a:spcBef>
              <a:spcAft>
                <a:spcPts val="0"/>
              </a:spcAft>
              <a:buClrTx/>
              <a:buSzTx/>
              <a:buFontTx/>
              <a:buNone/>
              <a:tabLst/>
              <a:defRPr/>
            </a:pPr>
            <a:r>
              <a:rPr lang="en-US" sz="1000" b="0" i="0" kern="1200" baseline="0" smtClean="0">
                <a:solidFill>
                  <a:schemeClr val="tx1"/>
                </a:solidFill>
                <a:effectLst/>
                <a:latin typeface="+mn-lt"/>
                <a:ea typeface="+mn-ea"/>
                <a:cs typeface="+mn-cs"/>
              </a:rPr>
              <a:t>	- Đôi lúc bạn ko thể biết được bản thân bạn đang thích gì, không quyết định được mục tiêu, bạn đang rơi vào thế bị động. ---&gt;</a:t>
            </a:r>
            <a:endParaRPr lang="en-US" sz="1000" b="0" i="0" kern="1200" smtClean="0">
              <a:solidFill>
                <a:schemeClr val="tx1"/>
              </a:solidFill>
              <a:effectLst/>
              <a:latin typeface="+mn-lt"/>
              <a:ea typeface="+mn-ea"/>
              <a:cs typeface="+mn-cs"/>
            </a:endParaRPr>
          </a:p>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9</a:t>
            </a:fld>
            <a:endParaRPr lang="en-US"/>
          </a:p>
        </p:txBody>
      </p:sp>
    </p:spTree>
    <p:extLst>
      <p:ext uri="{BB962C8B-B14F-4D97-AF65-F5344CB8AC3E}">
        <p14:creationId xmlns:p14="http://schemas.microsoft.com/office/powerpoint/2010/main" val="715709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3752492"/>
            <a:ext cx="6172200" cy="1028700"/>
          </a:xfrm>
        </p:spPr>
        <p:txBody>
          <a:bodyPr/>
          <a:lstStyle>
            <a:lvl1pPr marL="0" indent="0" algn="l">
              <a:buNone/>
              <a:defRPr sz="1600" b="1">
                <a:solidFill>
                  <a:schemeClr val="tx2"/>
                </a:solidFill>
              </a:defRPr>
            </a:lvl1pPr>
            <a:lvl2pPr marL="408141" indent="0" algn="ctr">
              <a:buNone/>
            </a:lvl2pPr>
            <a:lvl3pPr marL="816282" indent="0" algn="ctr">
              <a:buNone/>
            </a:lvl3pPr>
            <a:lvl4pPr marL="1224423" indent="0" algn="ctr">
              <a:buNone/>
            </a:lvl4pPr>
            <a:lvl5pPr marL="1632564" indent="0" algn="ctr">
              <a:buNone/>
            </a:lvl5pPr>
            <a:lvl6pPr marL="2040705" indent="0" algn="ctr">
              <a:buNone/>
            </a:lvl6pPr>
            <a:lvl7pPr marL="2448846" indent="0" algn="ctr">
              <a:buNone/>
            </a:lvl7pPr>
            <a:lvl8pPr marL="2856988" indent="0" algn="ctr">
              <a:buNone/>
            </a:lvl8pPr>
            <a:lvl9pPr marL="3265129"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050371" y="832948"/>
            <a:ext cx="1714500" cy="381000"/>
          </a:xfrm>
        </p:spPr>
        <p:txBody>
          <a:bodyPr/>
          <a:lstStyle/>
          <a:p>
            <a:fld id="{186049E3-20D1-48C3-B175-7757D648B8E6}" type="datetimeFigureOut">
              <a:rPr lang="en-US" smtClean="0"/>
              <a:t>11/21/2017</a:t>
            </a:fld>
            <a:endParaRPr lang="en-US"/>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lang="en-US"/>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fld id="{3F1FBF64-040A-44E3-9FF6-48F17F9E2AB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049E3-20D1-48C3-B175-7757D648B8E6}"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6049E3-20D1-48C3-B175-7757D648B8E6}" type="datetimeFigureOut">
              <a:rPr lang="en-US" smtClean="0"/>
              <a:t>11/21/2017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86049E3-20D1-48C3-B175-7757D648B8E6}" type="datetimeFigureOut">
              <a:rPr lang="en-US" smtClean="0"/>
              <a:t>11/21/2017</a:t>
            </a:fld>
            <a:endParaRPr lang="en-US"/>
          </a:p>
        </p:txBody>
      </p:sp>
      <p:sp>
        <p:nvSpPr>
          <p:cNvPr id="9" name="Slide Number Placeholder 8"/>
          <p:cNvSpPr>
            <a:spLocks noGrp="1"/>
          </p:cNvSpPr>
          <p:nvPr>
            <p:ph type="sldNum" sz="quarter" idx="15"/>
          </p:nvPr>
        </p:nvSpPr>
        <p:spPr/>
        <p:txBody>
          <a:bodyPr rtlCol="0"/>
          <a:lstStyle/>
          <a:p>
            <a:fld id="{3F1FBF64-040A-44E3-9FF6-48F17F9E2AB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26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600" b="1">
                <a:solidFill>
                  <a:schemeClr val="tx2"/>
                </a:solidFill>
              </a:defRPr>
            </a:lvl1pPr>
            <a:lvl2pPr>
              <a:buNone/>
              <a:defRPr sz="1600">
                <a:solidFill>
                  <a:schemeClr val="tx1">
                    <a:tint val="75000"/>
                  </a:schemeClr>
                </a:solidFill>
              </a:defRPr>
            </a:lvl2pPr>
            <a:lvl3pPr>
              <a:buNone/>
              <a:defRPr sz="1400">
                <a:solidFill>
                  <a:schemeClr val="tx1">
                    <a:tint val="75000"/>
                  </a:schemeClr>
                </a:solidFill>
              </a:defRPr>
            </a:lvl3pPr>
            <a:lvl4pPr>
              <a:buNone/>
              <a:defRPr sz="1300">
                <a:solidFill>
                  <a:schemeClr val="tx1">
                    <a:tint val="75000"/>
                  </a:schemeClr>
                </a:solidFill>
              </a:defRPr>
            </a:lvl4pPr>
            <a:lvl5pPr>
              <a:buNone/>
              <a:defRPr sz="13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186049E3-20D1-48C3-B175-7757D648B8E6}" type="datetimeFigureOut">
              <a:rPr lang="en-US" smtClean="0"/>
              <a:t>11/21/2017</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fld id="{3F1FBF64-040A-44E3-9FF6-48F17F9E2AB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86049E3-20D1-48C3-B175-7757D648B8E6}" type="datetimeFigureOut">
              <a:rPr lang="en-US" smtClean="0"/>
              <a:t>11/21/2017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FBF64-040A-44E3-9FF6-48F17F9E2AB1}" type="slidenum">
              <a:rPr lang="en-US" smtClean="0"/>
              <a:t>‹#›</a:t>
            </a:fld>
            <a:endParaRPr lang="en-US"/>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86049E3-20D1-48C3-B175-7757D648B8E6}" type="datetimeFigureOut">
              <a:rPr lang="en-US" smtClean="0"/>
              <a:t>11/21/2017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1FBF64-040A-44E3-9FF6-48F17F9E2AB1}" type="slidenum">
              <a:rPr lang="en-US" smtClean="0"/>
              <a:t>‹#›</a:t>
            </a:fld>
            <a:endParaRPr lang="en-US"/>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18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18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86049E3-20D1-48C3-B175-7757D648B8E6}" type="datetimeFigureOut">
              <a:rPr lang="en-US" smtClean="0"/>
              <a:t>11/21/2017</a:t>
            </a:fld>
            <a:endParaRPr lang="en-US"/>
          </a:p>
        </p:txBody>
      </p:sp>
      <p:sp>
        <p:nvSpPr>
          <p:cNvPr id="7" name="Slide Number Placeholder 6"/>
          <p:cNvSpPr>
            <a:spLocks noGrp="1"/>
          </p:cNvSpPr>
          <p:nvPr>
            <p:ph type="sldNum" sz="quarter" idx="11"/>
          </p:nvPr>
        </p:nvSpPr>
        <p:spPr/>
        <p:txBody>
          <a:bodyPr rtlCol="0"/>
          <a:lstStyle/>
          <a:p>
            <a:fld id="{3F1FBF64-040A-44E3-9FF6-48F17F9E2AB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6049E3-20D1-48C3-B175-7757D648B8E6}" type="datetimeFigureOut">
              <a:rPr lang="en-US" smtClean="0"/>
              <a:t>11/21/2017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1FBF64-040A-44E3-9FF6-48F17F9E2A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 name="Title 1"/>
          <p:cNvSpPr>
            <a:spLocks noGrp="1"/>
          </p:cNvSpPr>
          <p:nvPr>
            <p:ph type="title"/>
          </p:nvPr>
        </p:nvSpPr>
        <p:spPr>
          <a:xfrm rot="5400000">
            <a:off x="4160521" y="2343150"/>
            <a:ext cx="4732020" cy="457200"/>
          </a:xfrm>
        </p:spPr>
        <p:txBody>
          <a:bodyPr anchor="b"/>
          <a:lstStyle>
            <a:lvl1pPr algn="l">
              <a:buNone/>
              <a:defRPr sz="18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1" y="205740"/>
            <a:ext cx="1527048" cy="3737610"/>
          </a:xfrm>
        </p:spPr>
        <p:txBody>
          <a:bodyPr/>
          <a:lstStyle>
            <a:lvl1pPr marL="0" indent="0">
              <a:spcBef>
                <a:spcPts val="357"/>
              </a:spcBef>
              <a:spcAft>
                <a:spcPts val="893"/>
              </a:spcAft>
              <a:buNone/>
              <a:defRPr sz="1000"/>
            </a:lvl1pPr>
            <a:lvl2pPr>
              <a:buNone/>
              <a:defRPr sz="1000"/>
            </a:lvl2pPr>
            <a:lvl3pPr>
              <a:buNone/>
              <a:defRPr sz="900"/>
            </a:lvl3pPr>
            <a:lvl4pPr>
              <a:buNone/>
              <a:defRPr sz="800"/>
            </a:lvl4pPr>
            <a:lvl5pPr>
              <a:buNone/>
              <a:defRPr sz="8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86049E3-20D1-48C3-B175-7757D648B8E6}" type="datetimeFigureOut">
              <a:rPr lang="en-US" smtClean="0"/>
              <a:t>11/21/2017</a:t>
            </a:fld>
            <a:endParaRPr lang="en-US"/>
          </a:p>
        </p:txBody>
      </p:sp>
      <p:sp>
        <p:nvSpPr>
          <p:cNvPr id="22" name="Slide Number Placeholder 21"/>
          <p:cNvSpPr>
            <a:spLocks noGrp="1"/>
          </p:cNvSpPr>
          <p:nvPr>
            <p:ph type="sldNum" sz="quarter" idx="15"/>
          </p:nvPr>
        </p:nvSpPr>
        <p:spPr/>
        <p:txBody>
          <a:bodyPr rtlCol="0"/>
          <a:lstStyle/>
          <a:p>
            <a:fld id="{3F1FBF64-040A-44E3-9FF6-48F17F9E2AB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18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29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9" y="198596"/>
            <a:ext cx="1524000" cy="3717036"/>
          </a:xfrm>
        </p:spPr>
        <p:txBody>
          <a:bodyPr rot="0" spcFirstLastPara="0" vertOverflow="overflow" horzOverflow="overflow" vert="horz" wrap="square" lIns="81628" tIns="40814" rIns="81628" bIns="40814" numCol="1" spcCol="244884" rtlCol="0" fromWordArt="0" anchor="t" anchorCtr="0" forceAA="0" compatLnSpc="1">
            <a:normAutofit/>
          </a:bodyPr>
          <a:lstStyle>
            <a:lvl1pPr marL="0" indent="0">
              <a:spcBef>
                <a:spcPts val="89"/>
              </a:spcBef>
              <a:spcAft>
                <a:spcPts val="357"/>
              </a:spcAft>
              <a:buFontTx/>
              <a:buNone/>
              <a:defRPr sz="1000"/>
            </a:lvl1pPr>
            <a:lvl2pPr>
              <a:defRPr sz="1000"/>
            </a:lvl2pPr>
            <a:lvl3pPr>
              <a:defRPr sz="900"/>
            </a:lvl3pPr>
            <a:lvl4pPr>
              <a:defRPr sz="800"/>
            </a:lvl4pPr>
            <a:lvl5pPr>
              <a:defRPr sz="8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17" name="Date Placeholder 16"/>
          <p:cNvSpPr>
            <a:spLocks noGrp="1"/>
          </p:cNvSpPr>
          <p:nvPr>
            <p:ph type="dt" sz="half" idx="10"/>
          </p:nvPr>
        </p:nvSpPr>
        <p:spPr/>
        <p:txBody>
          <a:bodyPr rtlCol="0"/>
          <a:lstStyle/>
          <a:p>
            <a:fld id="{186049E3-20D1-48C3-B175-7757D648B8E6}" type="datetimeFigureOut">
              <a:rPr lang="en-US" smtClean="0"/>
              <a:t>11/21/2017</a:t>
            </a:fld>
            <a:endParaRPr lang="en-US"/>
          </a:p>
        </p:txBody>
      </p:sp>
      <p:sp>
        <p:nvSpPr>
          <p:cNvPr id="18" name="Slide Number Placeholder 17"/>
          <p:cNvSpPr>
            <a:spLocks noGrp="1"/>
          </p:cNvSpPr>
          <p:nvPr>
            <p:ph type="sldNum" sz="quarter" idx="11"/>
          </p:nvPr>
        </p:nvSpPr>
        <p:spPr/>
        <p:txBody>
          <a:bodyPr rtlCol="0"/>
          <a:lstStyle/>
          <a:p>
            <a:fld id="{3F1FBF64-040A-44E3-9FF6-48F17F9E2AB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81628" tIns="40814" rIns="81628" bIns="40814" anchor="t" compatLnSpc="1"/>
          <a:lstStyle/>
          <a:p>
            <a:endParaRPr kumimoji="0" lang="en-US" dirty="0"/>
          </a:p>
        </p:txBody>
      </p:sp>
      <p:sp>
        <p:nvSpPr>
          <p:cNvPr id="22" name="Title Placeholder 21"/>
          <p:cNvSpPr>
            <a:spLocks noGrp="1"/>
          </p:cNvSpPr>
          <p:nvPr>
            <p:ph type="title"/>
          </p:nvPr>
        </p:nvSpPr>
        <p:spPr>
          <a:xfrm>
            <a:off x="457200" y="205978"/>
            <a:ext cx="7467600" cy="857250"/>
          </a:xfrm>
          <a:prstGeom prst="rect">
            <a:avLst/>
          </a:prstGeom>
        </p:spPr>
        <p:txBody>
          <a:bodyPr vert="horz" lIns="81628" tIns="40814" rIns="81628" bIns="40814"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7467600" cy="3655314"/>
          </a:xfrm>
          <a:prstGeom prst="rect">
            <a:avLst/>
          </a:prstGeom>
        </p:spPr>
        <p:txBody>
          <a:bodyPr vert="horz" lIns="81628" tIns="40814" rIns="81628" bIns="40814">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840980" y="763383"/>
            <a:ext cx="1508760" cy="384048"/>
          </a:xfrm>
          <a:prstGeom prst="rect">
            <a:avLst/>
          </a:prstGeom>
        </p:spPr>
        <p:txBody>
          <a:bodyPr vert="horz" lIns="81628" tIns="40814" rIns="81628" bIns="40814" anchor="ctr" anchorCtr="0"/>
          <a:lstStyle>
            <a:lvl1pPr algn="r" eaLnBrk="1" latinLnBrk="0" hangingPunct="1">
              <a:defRPr kumimoji="0" sz="1000">
                <a:solidFill>
                  <a:schemeClr val="tx2"/>
                </a:solidFill>
              </a:defRPr>
            </a:lvl1pPr>
          </a:lstStyle>
          <a:p>
            <a:fld id="{186049E3-20D1-48C3-B175-7757D648B8E6}" type="datetimeFigureOut">
              <a:rPr lang="en-US" smtClean="0"/>
              <a:t>11/21/2017</a:t>
            </a:fld>
            <a:endParaRPr lang="en-US"/>
          </a:p>
        </p:txBody>
      </p:sp>
      <p:sp>
        <p:nvSpPr>
          <p:cNvPr id="3" name="Footer Placeholder 2"/>
          <p:cNvSpPr>
            <a:spLocks noGrp="1"/>
          </p:cNvSpPr>
          <p:nvPr>
            <p:ph type="ftr" sz="quarter" idx="3"/>
          </p:nvPr>
        </p:nvSpPr>
        <p:spPr>
          <a:xfrm rot="5400000">
            <a:off x="7390237" y="2757210"/>
            <a:ext cx="2400300" cy="365760"/>
          </a:xfrm>
          <a:prstGeom prst="rect">
            <a:avLst/>
          </a:prstGeom>
        </p:spPr>
        <p:txBody>
          <a:bodyPr vert="horz" lIns="81628" tIns="40814" rIns="81628" bIns="40814" anchor="ctr" anchorCtr="0"/>
          <a:lstStyle>
            <a:lvl1pPr algn="l" eaLnBrk="1" latinLnBrk="0" hangingPunct="1">
              <a:defRPr kumimoji="0" sz="1000">
                <a:solidFill>
                  <a:schemeClr val="tx2"/>
                </a:solidFill>
              </a:defRPr>
            </a:lvl1pPr>
          </a:lstStyle>
          <a:p>
            <a:endParaRPr lang="en-US"/>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81628" tIns="40814" rIns="81628" bIns="40814"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81628" tIns="40814" rIns="81628" bIns="40814"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7"/>
            <a:ext cx="609600" cy="390906"/>
          </a:xfrm>
          <a:prstGeom prst="rect">
            <a:avLst/>
          </a:prstGeom>
        </p:spPr>
        <p:txBody>
          <a:bodyPr vert="horz" lIns="81628" tIns="40814" rIns="81628" bIns="40814" anchor="ctr"/>
          <a:lstStyle>
            <a:lvl1pPr algn="ctr" eaLnBrk="1" latinLnBrk="0" hangingPunct="1">
              <a:defRPr kumimoji="0" sz="1300" b="1">
                <a:solidFill>
                  <a:srgbClr val="FFFFFF"/>
                </a:solidFill>
              </a:defRPr>
            </a:lvl1pPr>
          </a:lstStyle>
          <a:p>
            <a:fld id="{3F1FBF64-040A-44E3-9FF6-48F17F9E2A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2600" b="0" kern="1200" cap="small" baseline="0">
          <a:solidFill>
            <a:schemeClr val="tx2"/>
          </a:solidFill>
          <a:latin typeface="+mj-lt"/>
          <a:ea typeface="+mj-ea"/>
          <a:cs typeface="+mj-cs"/>
        </a:defRPr>
      </a:lvl1pPr>
    </p:titleStyle>
    <p:bodyStyle>
      <a:lvl1pPr marL="244884" indent="-244884" algn="l" rtl="0" eaLnBrk="1" latinLnBrk="0" hangingPunct="1">
        <a:spcBef>
          <a:spcPts val="536"/>
        </a:spcBef>
        <a:buClr>
          <a:schemeClr val="accent1"/>
        </a:buClr>
        <a:buSzPct val="70000"/>
        <a:buFont typeface="Wingdings"/>
        <a:buChar char=""/>
        <a:defRPr kumimoji="0" sz="2200" kern="1200">
          <a:solidFill>
            <a:schemeClr val="tx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tx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tx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tx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tx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tx2"/>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tx2"/>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tx2"/>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08141" algn="l" rtl="0" eaLnBrk="1" latinLnBrk="0" hangingPunct="1">
        <a:defRPr kumimoji="0" kern="1200">
          <a:solidFill>
            <a:schemeClr val="tx1"/>
          </a:solidFill>
          <a:latin typeface="+mn-lt"/>
          <a:ea typeface="+mn-ea"/>
          <a:cs typeface="+mn-cs"/>
        </a:defRPr>
      </a:lvl2pPr>
      <a:lvl3pPr marL="816282" algn="l" rtl="0" eaLnBrk="1" latinLnBrk="0" hangingPunct="1">
        <a:defRPr kumimoji="0" kern="1200">
          <a:solidFill>
            <a:schemeClr val="tx1"/>
          </a:solidFill>
          <a:latin typeface="+mn-lt"/>
          <a:ea typeface="+mn-ea"/>
          <a:cs typeface="+mn-cs"/>
        </a:defRPr>
      </a:lvl3pPr>
      <a:lvl4pPr marL="1224423" algn="l" rtl="0" eaLnBrk="1" latinLnBrk="0" hangingPunct="1">
        <a:defRPr kumimoji="0" kern="1200">
          <a:solidFill>
            <a:schemeClr val="tx1"/>
          </a:solidFill>
          <a:latin typeface="+mn-lt"/>
          <a:ea typeface="+mn-ea"/>
          <a:cs typeface="+mn-cs"/>
        </a:defRPr>
      </a:lvl4pPr>
      <a:lvl5pPr marL="1632564" algn="l" rtl="0" eaLnBrk="1" latinLnBrk="0" hangingPunct="1">
        <a:defRPr kumimoji="0" kern="1200">
          <a:solidFill>
            <a:schemeClr val="tx1"/>
          </a:solidFill>
          <a:latin typeface="+mn-lt"/>
          <a:ea typeface="+mn-ea"/>
          <a:cs typeface="+mn-cs"/>
        </a:defRPr>
      </a:lvl5pPr>
      <a:lvl6pPr marL="2040705" algn="l" rtl="0" eaLnBrk="1" latinLnBrk="0" hangingPunct="1">
        <a:defRPr kumimoji="0" kern="1200">
          <a:solidFill>
            <a:schemeClr val="tx1"/>
          </a:solidFill>
          <a:latin typeface="+mn-lt"/>
          <a:ea typeface="+mn-ea"/>
          <a:cs typeface="+mn-cs"/>
        </a:defRPr>
      </a:lvl6pPr>
      <a:lvl7pPr marL="2448846" algn="l" rtl="0" eaLnBrk="1" latinLnBrk="0" hangingPunct="1">
        <a:defRPr kumimoji="0" kern="1200">
          <a:solidFill>
            <a:schemeClr val="tx1"/>
          </a:solidFill>
          <a:latin typeface="+mn-lt"/>
          <a:ea typeface="+mn-ea"/>
          <a:cs typeface="+mn-cs"/>
        </a:defRPr>
      </a:lvl7pPr>
      <a:lvl8pPr marL="2856988" algn="l" rtl="0" eaLnBrk="1" latinLnBrk="0" hangingPunct="1">
        <a:defRPr kumimoji="0" kern="1200">
          <a:solidFill>
            <a:schemeClr val="tx1"/>
          </a:solidFill>
          <a:latin typeface="+mn-lt"/>
          <a:ea typeface="+mn-ea"/>
          <a:cs typeface="+mn-cs"/>
        </a:defRPr>
      </a:lvl8pPr>
      <a:lvl9pPr marL="3265129"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2.jpe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jpeg"/></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7.jpeg"/><Relationship Id="rId4" Type="http://schemas.openxmlformats.org/officeDocument/2006/relationships/image" Target="../media/image19.jpe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2.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68800" y="2266950"/>
            <a:ext cx="4648200" cy="2438400"/>
          </a:xfrm>
        </p:spPr>
        <p:txBody>
          <a:bodyPr>
            <a:normAutofit/>
          </a:bodyPr>
          <a:lstStyle/>
          <a:p>
            <a:pPr>
              <a:lnSpc>
                <a:spcPct val="150000"/>
              </a:lnSpc>
            </a:pPr>
            <a:r>
              <a:rPr lang="en-US" smtClean="0">
                <a:solidFill>
                  <a:schemeClr val="tx1"/>
                </a:solidFill>
                <a:latin typeface="Cambria" pitchFamily="18" charset="0"/>
              </a:rPr>
              <a:t>Lâm Hữu Khánh Phương</a:t>
            </a:r>
          </a:p>
          <a:p>
            <a:pPr>
              <a:lnSpc>
                <a:spcPct val="150000"/>
              </a:lnSpc>
            </a:pPr>
            <a:r>
              <a:rPr lang="en-US" smtClean="0">
                <a:solidFill>
                  <a:schemeClr val="tx1"/>
                </a:solidFill>
                <a:latin typeface="Cambria" pitchFamily="18" charset="0"/>
              </a:rPr>
              <a:t>Ngô Nguyễn Thuý Vân – SE61222 – Leader</a:t>
            </a:r>
          </a:p>
          <a:p>
            <a:pPr>
              <a:lnSpc>
                <a:spcPct val="150000"/>
              </a:lnSpc>
            </a:pPr>
            <a:r>
              <a:rPr lang="en-US" smtClean="0">
                <a:solidFill>
                  <a:schemeClr val="tx1"/>
                </a:solidFill>
                <a:latin typeface="Cambria" pitchFamily="18" charset="0"/>
              </a:rPr>
              <a:t>Lê Thành Danh – SE61111</a:t>
            </a:r>
          </a:p>
          <a:p>
            <a:pPr>
              <a:lnSpc>
                <a:spcPct val="150000"/>
              </a:lnSpc>
            </a:pPr>
            <a:r>
              <a:rPr lang="en-US" smtClean="0">
                <a:solidFill>
                  <a:schemeClr val="tx1"/>
                </a:solidFill>
                <a:latin typeface="Cambria" pitchFamily="18" charset="0"/>
              </a:rPr>
              <a:t>Võ Mạnh Hùng – SE61234</a:t>
            </a:r>
          </a:p>
          <a:p>
            <a:pPr>
              <a:lnSpc>
                <a:spcPct val="150000"/>
              </a:lnSpc>
            </a:pPr>
            <a:r>
              <a:rPr lang="en-US" smtClean="0">
                <a:solidFill>
                  <a:schemeClr val="tx1"/>
                </a:solidFill>
                <a:latin typeface="Cambria" pitchFamily="18" charset="0"/>
              </a:rPr>
              <a:t>Nguyễn Lê Minh – SE61432</a:t>
            </a:r>
          </a:p>
        </p:txBody>
      </p:sp>
      <p:pic>
        <p:nvPicPr>
          <p:cNvPr id="102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3350"/>
            <a:ext cx="2540000" cy="635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027432" y="2411635"/>
            <a:ext cx="77329" cy="19811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344777" y="2343150"/>
            <a:ext cx="2133600" cy="584775"/>
          </a:xfrm>
          <a:prstGeom prst="rect">
            <a:avLst/>
          </a:prstGeom>
        </p:spPr>
        <p:txBody>
          <a:bodyPr wrap="square">
            <a:spAutoFit/>
          </a:bodyPr>
          <a:lstStyle/>
          <a:p>
            <a:r>
              <a:rPr lang="en-US" smtClean="0">
                <a:latin typeface="Cambria" pitchFamily="18" charset="0"/>
              </a:rPr>
              <a:t>Supervisor</a:t>
            </a:r>
          </a:p>
          <a:p>
            <a:r>
              <a:rPr lang="en-US" smtClean="0">
                <a:latin typeface="Cambria" pitchFamily="18" charset="0"/>
              </a:rPr>
              <a:t>Group Member</a:t>
            </a:r>
            <a:endParaRPr lang="en-US">
              <a:latin typeface="Cambria" pitchFamily="18" charset="0"/>
            </a:endParaRPr>
          </a:p>
        </p:txBody>
      </p:sp>
      <p:sp>
        <p:nvSpPr>
          <p:cNvPr id="10" name="Title 9"/>
          <p:cNvSpPr>
            <a:spLocks noGrp="1"/>
          </p:cNvSpPr>
          <p:nvPr>
            <p:ph type="ctrTitle"/>
          </p:nvPr>
        </p:nvSpPr>
        <p:spPr>
          <a:xfrm>
            <a:off x="2438400" y="768350"/>
            <a:ext cx="6477000" cy="998629"/>
          </a:xfrm>
        </p:spPr>
        <p:txBody>
          <a:bodyPr>
            <a:normAutofit/>
          </a:bodyPr>
          <a:lstStyle/>
          <a:p>
            <a:r>
              <a:rPr lang="en-US" sz="2500" smtClean="0">
                <a:solidFill>
                  <a:schemeClr val="tx1"/>
                </a:solidFill>
              </a:rPr>
              <a:t>university admission counseling system for high school students</a:t>
            </a:r>
            <a:endParaRPr lang="en-US" sz="2500">
              <a:solidFill>
                <a:schemeClr val="tx1"/>
              </a:solidFill>
              <a:latin typeface="Cambria" pitchFamily="18" charset="0"/>
            </a:endParaRPr>
          </a:p>
        </p:txBody>
      </p:sp>
    </p:spTree>
    <p:extLst>
      <p:ext uri="{BB962C8B-B14F-4D97-AF65-F5344CB8AC3E}">
        <p14:creationId xmlns:p14="http://schemas.microsoft.com/office/powerpoint/2010/main" val="1438696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Tính cách bản thân ?</a:t>
            </a:r>
          </a:p>
        </p:txBody>
      </p:sp>
      <p:sp>
        <p:nvSpPr>
          <p:cNvPr id="13" name="Rectangle: Rounded Corners 11"/>
          <p:cNvSpPr/>
          <p:nvPr/>
        </p:nvSpPr>
        <p:spPr>
          <a:xfrm>
            <a:off x="4274820" y="2683764"/>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Tác động của gia </a:t>
            </a:r>
            <a:r>
              <a:rPr lang="vi-VN" sz="2000" smtClean="0">
                <a:solidFill>
                  <a:schemeClr val="tx1"/>
                </a:solidFill>
                <a:latin typeface="Cambria" pitchFamily="18" charset="0"/>
              </a:rPr>
              <a:t>đình</a:t>
            </a:r>
            <a:r>
              <a:rPr lang="en-US" sz="2000" smtClean="0">
                <a:solidFill>
                  <a:schemeClr val="tx1"/>
                </a:solidFill>
                <a:latin typeface="Cambria" pitchFamily="18" charset="0"/>
              </a:rPr>
              <a:t>, bạn bè</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270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Tính cách bản thân ?</a:t>
            </a:r>
          </a:p>
        </p:txBody>
      </p:sp>
      <p:sp>
        <p:nvSpPr>
          <p:cNvPr id="13" name="Rectangle: Rounded Corners 11"/>
          <p:cNvSpPr/>
          <p:nvPr/>
        </p:nvSpPr>
        <p:spPr>
          <a:xfrm>
            <a:off x="4274820" y="2683764"/>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Tác động của gia </a:t>
            </a:r>
            <a:r>
              <a:rPr lang="vi-VN" sz="2000" smtClean="0">
                <a:solidFill>
                  <a:schemeClr val="tx1"/>
                </a:solidFill>
                <a:latin typeface="Cambria" pitchFamily="18" charset="0"/>
              </a:rPr>
              <a:t>đình</a:t>
            </a:r>
            <a:r>
              <a:rPr lang="en-US" sz="2000" smtClean="0">
                <a:solidFill>
                  <a:schemeClr val="tx1"/>
                </a:solidFill>
                <a:latin typeface="Cambria" pitchFamily="18" charset="0"/>
              </a:rPr>
              <a:t>, bạn bè</a:t>
            </a:r>
            <a:endParaRPr lang="vi-VN" sz="2000">
              <a:solidFill>
                <a:schemeClr val="tx1"/>
              </a:solidFill>
              <a:latin typeface="Cambria" pitchFamily="18" charset="0"/>
            </a:endParaRPr>
          </a:p>
        </p:txBody>
      </p:sp>
      <p:sp>
        <p:nvSpPr>
          <p:cNvPr id="14" name="Rectangle: Rounded Corners 11"/>
          <p:cNvSpPr/>
          <p:nvPr/>
        </p:nvSpPr>
        <p:spPr>
          <a:xfrm>
            <a:off x="4274820" y="356235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Đâu là lựa chọn đúng ?</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2704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Nơi tương tác trao đổi với mọi người</a:t>
            </a: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6879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Nơi tương tác trao đổi với mọi người</a:t>
            </a:r>
          </a:p>
        </p:txBody>
      </p:sp>
      <p:sp>
        <p:nvSpPr>
          <p:cNvPr id="14" name="Chevron 13"/>
          <p:cNvSpPr/>
          <p:nvPr/>
        </p:nvSpPr>
        <p:spPr>
          <a:xfrm rot="5400000">
            <a:off x="1417519" y="27544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905000" y="29830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743200" y="27241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Trực tiếp đưa ra câu hỏi</a:t>
            </a: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865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rot="5400000">
            <a:off x="1417519" y="17638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Connector 8"/>
          <p:cNvCxnSpPr/>
          <p:nvPr/>
        </p:nvCxnSpPr>
        <p:spPr>
          <a:xfrm>
            <a:off x="1905000" y="19924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Rounded Corners 11"/>
          <p:cNvSpPr/>
          <p:nvPr/>
        </p:nvSpPr>
        <p:spPr>
          <a:xfrm>
            <a:off x="2743200" y="17335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Nơi tương tác trao đổi với mọi người</a:t>
            </a:r>
          </a:p>
        </p:txBody>
      </p:sp>
      <p:sp>
        <p:nvSpPr>
          <p:cNvPr id="14" name="Chevron 13"/>
          <p:cNvSpPr/>
          <p:nvPr/>
        </p:nvSpPr>
        <p:spPr>
          <a:xfrm rot="5400000">
            <a:off x="1417519" y="27544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Straight Connector 14"/>
          <p:cNvCxnSpPr/>
          <p:nvPr/>
        </p:nvCxnSpPr>
        <p:spPr>
          <a:xfrm>
            <a:off x="1905000" y="29830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Rectangle: Rounded Corners 11"/>
          <p:cNvSpPr/>
          <p:nvPr/>
        </p:nvSpPr>
        <p:spPr>
          <a:xfrm>
            <a:off x="2743200" y="27241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Trực tiếp đưa ra câu hỏi</a:t>
            </a:r>
          </a:p>
        </p:txBody>
      </p:sp>
      <p:sp>
        <p:nvSpPr>
          <p:cNvPr id="17" name="Chevron 16"/>
          <p:cNvSpPr/>
          <p:nvPr/>
        </p:nvSpPr>
        <p:spPr>
          <a:xfrm rot="5400000">
            <a:off x="1417519" y="3745030"/>
            <a:ext cx="517762" cy="457200"/>
          </a:xfrm>
          <a:prstGeom prst="chevron">
            <a:avLst>
              <a:gd name="adj" fmla="val 41195"/>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8" name="Straight Connector 17"/>
          <p:cNvCxnSpPr/>
          <p:nvPr/>
        </p:nvCxnSpPr>
        <p:spPr>
          <a:xfrm>
            <a:off x="1905000" y="3973630"/>
            <a:ext cx="9144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Rounded Corners 11"/>
          <p:cNvSpPr/>
          <p:nvPr/>
        </p:nvSpPr>
        <p:spPr>
          <a:xfrm>
            <a:off x="2743200" y="3714750"/>
            <a:ext cx="5105400" cy="4572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Cùng nhau thảo luận và tìm ra câu tl</a:t>
            </a:r>
          </a:p>
        </p:txBody>
      </p:sp>
      <p:sp>
        <p:nvSpPr>
          <p:cNvPr id="2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2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86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Users\ASUS\Desktop\Slide-UniStar\gotosch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22" y="234315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610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Users\ASUS\Desktop\Slide-UniStar\gotosch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22" y="234315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1"/>
          <p:cNvSpPr/>
          <p:nvPr/>
        </p:nvSpPr>
        <p:spPr>
          <a:xfrm>
            <a:off x="3352800" y="2343150"/>
            <a:ext cx="1905000" cy="304802"/>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Học phí</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09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Users\ASUS\Desktop\Slide-UniStar\gotosch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22" y="234315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1"/>
          <p:cNvSpPr/>
          <p:nvPr/>
        </p:nvSpPr>
        <p:spPr>
          <a:xfrm>
            <a:off x="3352800" y="2343150"/>
            <a:ext cx="1905000" cy="304802"/>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Học phí</a:t>
            </a:r>
            <a:endParaRPr lang="vi-VN" sz="2000">
              <a:solidFill>
                <a:schemeClr val="tx1"/>
              </a:solidFill>
              <a:latin typeface="Cambria" pitchFamily="18" charset="0"/>
            </a:endParaRPr>
          </a:p>
        </p:txBody>
      </p:sp>
      <p:sp>
        <p:nvSpPr>
          <p:cNvPr id="13" name="Rectangle: Rounded Corners 11"/>
          <p:cNvSpPr/>
          <p:nvPr/>
        </p:nvSpPr>
        <p:spPr>
          <a:xfrm>
            <a:off x="3368040" y="3105150"/>
            <a:ext cx="1905000" cy="3048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Vị trí</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092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Users\ASUS\Desktop\Slide-UniStar\gotosch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22" y="234315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1"/>
          <p:cNvSpPr/>
          <p:nvPr/>
        </p:nvSpPr>
        <p:spPr>
          <a:xfrm>
            <a:off x="3352800" y="2343150"/>
            <a:ext cx="1905000" cy="304802"/>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Học phí</a:t>
            </a:r>
            <a:endParaRPr lang="vi-VN" sz="2000">
              <a:solidFill>
                <a:schemeClr val="tx1"/>
              </a:solidFill>
              <a:latin typeface="Cambria" pitchFamily="18" charset="0"/>
            </a:endParaRPr>
          </a:p>
        </p:txBody>
      </p:sp>
      <p:sp>
        <p:nvSpPr>
          <p:cNvPr id="13" name="Rectangle: Rounded Corners 11"/>
          <p:cNvSpPr/>
          <p:nvPr/>
        </p:nvSpPr>
        <p:spPr>
          <a:xfrm>
            <a:off x="3368040" y="3105150"/>
            <a:ext cx="1905000" cy="3048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Vị trí</a:t>
            </a:r>
            <a:endParaRPr lang="vi-VN" sz="2000">
              <a:solidFill>
                <a:schemeClr val="tx1"/>
              </a:solidFill>
              <a:latin typeface="Cambria" pitchFamily="18" charset="0"/>
            </a:endParaRPr>
          </a:p>
        </p:txBody>
      </p:sp>
      <p:sp>
        <p:nvSpPr>
          <p:cNvPr id="14" name="Rectangle: Rounded Corners 11"/>
          <p:cNvSpPr/>
          <p:nvPr/>
        </p:nvSpPr>
        <p:spPr>
          <a:xfrm>
            <a:off x="3352800" y="3863340"/>
            <a:ext cx="1920240" cy="3048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Điểm</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092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descr="C:\Users\ASUS\Desktop\Slide-UniStar\gotoschoo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622" y="234315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SUS\Desktop\Slide-UniStar\leaveschoo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34315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1"/>
          <p:cNvSpPr/>
          <p:nvPr/>
        </p:nvSpPr>
        <p:spPr>
          <a:xfrm>
            <a:off x="3352800" y="2343150"/>
            <a:ext cx="1905000" cy="304802"/>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Học phí</a:t>
            </a:r>
            <a:endParaRPr lang="vi-VN" sz="2000">
              <a:solidFill>
                <a:schemeClr val="tx1"/>
              </a:solidFill>
              <a:latin typeface="Cambria" pitchFamily="18" charset="0"/>
            </a:endParaRPr>
          </a:p>
        </p:txBody>
      </p:sp>
      <p:sp>
        <p:nvSpPr>
          <p:cNvPr id="13" name="Rectangle: Rounded Corners 11"/>
          <p:cNvSpPr/>
          <p:nvPr/>
        </p:nvSpPr>
        <p:spPr>
          <a:xfrm>
            <a:off x="3368040" y="3105150"/>
            <a:ext cx="1905000" cy="3048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Vị trí</a:t>
            </a:r>
            <a:endParaRPr lang="vi-VN" sz="2000">
              <a:solidFill>
                <a:schemeClr val="tx1"/>
              </a:solidFill>
              <a:latin typeface="Cambria" pitchFamily="18" charset="0"/>
            </a:endParaRPr>
          </a:p>
        </p:txBody>
      </p:sp>
      <p:sp>
        <p:nvSpPr>
          <p:cNvPr id="14" name="Rectangle: Rounded Corners 11"/>
          <p:cNvSpPr/>
          <p:nvPr/>
        </p:nvSpPr>
        <p:spPr>
          <a:xfrm>
            <a:off x="3352800" y="3863340"/>
            <a:ext cx="1920240" cy="30480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tx1"/>
                </a:solidFill>
                <a:latin typeface="Cambria" pitchFamily="18" charset="0"/>
              </a:rPr>
              <a:t>Điểm</a:t>
            </a:r>
            <a:endParaRPr lang="vi-VN" sz="2000">
              <a:solidFill>
                <a:schemeClr val="tx1"/>
              </a:solidFill>
              <a:latin typeface="Cambria" pitchFamily="18" charset="0"/>
            </a:endParaRPr>
          </a:p>
        </p:txBody>
      </p:sp>
      <p:sp>
        <p:nvSpPr>
          <p:cNvPr id="15"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6"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6092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7578" y="359139"/>
            <a:ext cx="3352800" cy="584199"/>
          </a:xfrm>
        </p:spPr>
        <p:txBody>
          <a:bodyPr>
            <a:normAutofit/>
          </a:bodyPr>
          <a:lstStyle/>
          <a:p>
            <a:r>
              <a:rPr lang="en-US" sz="3000" b="1" smtClean="0">
                <a:solidFill>
                  <a:schemeClr val="tx1"/>
                </a:solidFill>
                <a:effectLst>
                  <a:outerShdw blurRad="38100" dist="38100" dir="2700000" algn="tl">
                    <a:srgbClr val="000000">
                      <a:alpha val="43137"/>
                    </a:srgbClr>
                  </a:outerShdw>
                </a:effectLst>
                <a:latin typeface="Cambria" pitchFamily="18" charset="0"/>
              </a:rPr>
              <a:t>OUTLINE</a:t>
            </a:r>
            <a:endParaRPr lang="en-US" sz="3000" b="1">
              <a:solidFill>
                <a:schemeClr val="tx1"/>
              </a:solidFill>
              <a:effectLst>
                <a:outerShdw blurRad="38100" dist="38100" dir="2700000" algn="tl">
                  <a:srgbClr val="000000">
                    <a:alpha val="43137"/>
                  </a:srgbClr>
                </a:outerShdw>
              </a:effectLst>
              <a:latin typeface="Cambria" pitchFamily="18" charset="0"/>
            </a:endParaRPr>
          </a:p>
        </p:txBody>
      </p:sp>
      <p:sp>
        <p:nvSpPr>
          <p:cNvPr id="3" name="Content Placeholder 2"/>
          <p:cNvSpPr>
            <a:spLocks noGrp="1"/>
          </p:cNvSpPr>
          <p:nvPr>
            <p:ph sz="quarter" idx="1"/>
          </p:nvPr>
        </p:nvSpPr>
        <p:spPr>
          <a:xfrm>
            <a:off x="1828800" y="1657350"/>
            <a:ext cx="5257800" cy="3198114"/>
          </a:xfrm>
        </p:spPr>
        <p:txBody>
          <a:bodyPr/>
          <a:lstStyle/>
          <a:p>
            <a:r>
              <a:rPr lang="en-US" smtClean="0">
                <a:latin typeface="Cambria" pitchFamily="18" charset="0"/>
              </a:rPr>
              <a:t>Problems</a:t>
            </a:r>
            <a:endParaRPr lang="en-US">
              <a:latin typeface="Cambria" pitchFamily="18" charset="0"/>
            </a:endParaRPr>
          </a:p>
          <a:p>
            <a:r>
              <a:rPr lang="en-US" smtClean="0">
                <a:latin typeface="Cambria" pitchFamily="18" charset="0"/>
              </a:rPr>
              <a:t>Proposed </a:t>
            </a:r>
            <a:r>
              <a:rPr lang="en-US">
                <a:latin typeface="Cambria" pitchFamily="18" charset="0"/>
              </a:rPr>
              <a:t>solution</a:t>
            </a:r>
          </a:p>
          <a:p>
            <a:r>
              <a:rPr lang="en-US" smtClean="0">
                <a:latin typeface="Cambria" pitchFamily="18" charset="0"/>
              </a:rPr>
              <a:t>Technology</a:t>
            </a:r>
            <a:endParaRPr lang="en-US">
              <a:latin typeface="Cambria" pitchFamily="18" charset="0"/>
            </a:endParaRPr>
          </a:p>
          <a:p>
            <a:r>
              <a:rPr lang="en-US" smtClean="0">
                <a:latin typeface="Cambria" pitchFamily="18" charset="0"/>
              </a:rPr>
              <a:t>Feature &amp; Demo</a:t>
            </a:r>
          </a:p>
          <a:p>
            <a:r>
              <a:rPr lang="en-US" smtClean="0">
                <a:latin typeface="Cambria" pitchFamily="18" charset="0"/>
              </a:rPr>
              <a:t>Algorithm</a:t>
            </a:r>
            <a:endParaRPr lang="en-US">
              <a:latin typeface="Cambria" pitchFamily="18" charset="0"/>
            </a:endParaRPr>
          </a:p>
          <a:p>
            <a:r>
              <a:rPr lang="en-US" smtClean="0">
                <a:latin typeface="Cambria" pitchFamily="18" charset="0"/>
              </a:rPr>
              <a:t>Advantage/ Disadvantage</a:t>
            </a:r>
            <a:endParaRPr lang="en-US">
              <a:latin typeface="Cambria" pitchFamily="18" charset="0"/>
            </a:endParaRPr>
          </a:p>
          <a:p>
            <a:r>
              <a:rPr lang="en-US" smtClean="0">
                <a:latin typeface="Cambria" pitchFamily="18" charset="0"/>
              </a:rPr>
              <a:t>Future plan</a:t>
            </a:r>
            <a:endParaRPr lang="en-US">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821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PROPOSED SOLUTION</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862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276349"/>
            <a:ext cx="6531429" cy="3673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0"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3780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343150"/>
            <a:ext cx="18288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702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850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z="2000" smtClean="0">
                <a:latin typeface="Cambria" pitchFamily="18" charset="0"/>
              </a:rPr>
              <a:t>Major</a:t>
            </a:r>
            <a:endParaRPr lang="en-US" sz="2000">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flipH="1">
            <a:off x="2171700" y="3105149"/>
            <a:ext cx="571500" cy="91440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0"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5476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Major</a:t>
            </a:r>
            <a:endParaRPr lang="en-US">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flipH="1">
            <a:off x="4075176" y="3105148"/>
            <a:ext cx="420624" cy="9144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0" name="Content Placeholder 2"/>
          <p:cNvSpPr txBox="1">
            <a:spLocks/>
          </p:cNvSpPr>
          <p:nvPr/>
        </p:nvSpPr>
        <p:spPr>
          <a:xfrm>
            <a:off x="4033415" y="2800349"/>
            <a:ext cx="1350764"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Location</a:t>
            </a:r>
            <a:endParaRPr lang="en-US">
              <a:latin typeface="Cambria" pitchFamily="18" charset="0"/>
            </a:endParaRPr>
          </a:p>
        </p:txBody>
      </p:sp>
      <p:cxnSp>
        <p:nvCxnSpPr>
          <p:cNvPr id="31" name="Straight Connector 30"/>
          <p:cNvCxnSpPr/>
          <p:nvPr/>
        </p:nvCxnSpPr>
        <p:spPr>
          <a:xfrm flipH="1">
            <a:off x="4605648" y="2419352"/>
            <a:ext cx="103149" cy="380997"/>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605649" y="222758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2"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222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038600" y="120015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Search</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447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rot="8110505">
            <a:off x="2234634" y="-2571765"/>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1" name="Oval 10"/>
          <p:cNvSpPr/>
          <p:nvPr/>
        </p:nvSpPr>
        <p:spPr>
          <a:xfrm>
            <a:off x="3276600" y="191689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Connector 12"/>
          <p:cNvCxnSpPr>
            <a:stCxn id="11" idx="3"/>
            <a:endCxn id="14" idx="0"/>
          </p:cNvCxnSpPr>
          <p:nvPr/>
        </p:nvCxnSpPr>
        <p:spPr>
          <a:xfrm flipH="1">
            <a:off x="2895600" y="2112014"/>
            <a:ext cx="414478" cy="688336"/>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2"/>
          <p:cNvSpPr txBox="1">
            <a:spLocks/>
          </p:cNvSpPr>
          <p:nvPr/>
        </p:nvSpPr>
        <p:spPr>
          <a:xfrm>
            <a:off x="2209800" y="2800350"/>
            <a:ext cx="1371600"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Major</a:t>
            </a:r>
            <a:endParaRPr lang="en-US">
              <a:latin typeface="Cambria" pitchFamily="18" charset="0"/>
            </a:endParaRPr>
          </a:p>
        </p:txBody>
      </p:sp>
      <p:pic>
        <p:nvPicPr>
          <p:cNvPr id="15"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5455" y="1352290"/>
            <a:ext cx="793202" cy="79320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850" y="3562350"/>
            <a:ext cx="696595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33" name="Straight Arrow Connector 1032"/>
          <p:cNvCxnSpPr/>
          <p:nvPr/>
        </p:nvCxnSpPr>
        <p:spPr>
          <a:xfrm>
            <a:off x="6400800" y="3105150"/>
            <a:ext cx="228600" cy="91440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Straight Connector 17"/>
          <p:cNvCxnSpPr/>
          <p:nvPr/>
        </p:nvCxnSpPr>
        <p:spPr>
          <a:xfrm flipH="1">
            <a:off x="4605648" y="2419352"/>
            <a:ext cx="103149" cy="380997"/>
          </a:xfrm>
          <a:prstGeom prst="line">
            <a:avLst/>
          </a:prstGeom>
        </p:spPr>
        <p:style>
          <a:lnRef idx="1">
            <a:schemeClr val="accent1"/>
          </a:lnRef>
          <a:fillRef idx="0">
            <a:schemeClr val="accent1"/>
          </a:fillRef>
          <a:effectRef idx="0">
            <a:schemeClr val="accent1"/>
          </a:effectRef>
          <a:fontRef idx="minor">
            <a:schemeClr val="tx1"/>
          </a:fontRef>
        </p:style>
      </p:cxnSp>
      <p:sp>
        <p:nvSpPr>
          <p:cNvPr id="20" name="Content Placeholder 2"/>
          <p:cNvSpPr txBox="1">
            <a:spLocks/>
          </p:cNvSpPr>
          <p:nvPr/>
        </p:nvSpPr>
        <p:spPr>
          <a:xfrm>
            <a:off x="4033415" y="2800349"/>
            <a:ext cx="1350764" cy="304799"/>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Location</a:t>
            </a:r>
            <a:endParaRPr lang="en-US">
              <a:latin typeface="Cambria" pitchFamily="18" charset="0"/>
            </a:endParaRPr>
          </a:p>
        </p:txBody>
      </p:sp>
      <p:sp>
        <p:nvSpPr>
          <p:cNvPr id="21" name="Oval 20"/>
          <p:cNvSpPr/>
          <p:nvPr/>
        </p:nvSpPr>
        <p:spPr>
          <a:xfrm>
            <a:off x="5753100" y="1938508"/>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22" name="Straight Connector 21"/>
          <p:cNvCxnSpPr>
            <a:stCxn id="21" idx="5"/>
          </p:cNvCxnSpPr>
          <p:nvPr/>
        </p:nvCxnSpPr>
        <p:spPr>
          <a:xfrm>
            <a:off x="5948222" y="2133630"/>
            <a:ext cx="314735" cy="666719"/>
          </a:xfrm>
          <a:prstGeom prst="line">
            <a:avLst/>
          </a:prstGeom>
        </p:spPr>
        <p:style>
          <a:lnRef idx="1">
            <a:schemeClr val="accent1"/>
          </a:lnRef>
          <a:fillRef idx="0">
            <a:schemeClr val="accent1"/>
          </a:fillRef>
          <a:effectRef idx="0">
            <a:schemeClr val="accent1"/>
          </a:effectRef>
          <a:fontRef idx="minor">
            <a:schemeClr val="tx1"/>
          </a:fontRef>
        </p:style>
      </p:cxnSp>
      <p:sp>
        <p:nvSpPr>
          <p:cNvPr id="23" name="Content Placeholder 2"/>
          <p:cNvSpPr txBox="1">
            <a:spLocks/>
          </p:cNvSpPr>
          <p:nvPr/>
        </p:nvSpPr>
        <p:spPr>
          <a:xfrm>
            <a:off x="5867400" y="2802920"/>
            <a:ext cx="1420586" cy="302230"/>
          </a:xfrm>
          <a:prstGeom prst="rect">
            <a:avLst/>
          </a:prstGeom>
        </p:spPr>
        <p:style>
          <a:lnRef idx="1">
            <a:schemeClr val="accent1"/>
          </a:lnRef>
          <a:fillRef idx="2">
            <a:schemeClr val="accent1"/>
          </a:fillRef>
          <a:effectRef idx="1">
            <a:schemeClr val="accent1"/>
          </a:effectRef>
          <a:fontRef idx="minor">
            <a:schemeClr val="dk1"/>
          </a:fontRef>
        </p:style>
        <p:txBody>
          <a:bodyPr vert="horz" lIns="81628" tIns="40814" rIns="81628" bIns="40814">
            <a:normAutofit fontScale="77500" lnSpcReduction="20000"/>
          </a:bodyPr>
          <a:lstStyle>
            <a:lvl1pPr marL="244884" indent="-244884" algn="l" rtl="0" eaLnBrk="1" latinLnBrk="0" hangingPunct="1">
              <a:spcBef>
                <a:spcPts val="536"/>
              </a:spcBef>
              <a:buClr>
                <a:schemeClr val="accent1"/>
              </a:buClr>
              <a:buSzPct val="70000"/>
              <a:buFont typeface="Wingdings"/>
              <a:buChar char=""/>
              <a:defRPr kumimoji="0" sz="2200" kern="1200">
                <a:solidFill>
                  <a:schemeClr val="dk1"/>
                </a:solidFill>
                <a:latin typeface="+mn-lt"/>
                <a:ea typeface="+mn-ea"/>
                <a:cs typeface="+mn-cs"/>
              </a:defRPr>
            </a:lvl1pPr>
            <a:lvl2pPr marL="571397" indent="-244884" algn="l" rtl="0" eaLnBrk="1" latinLnBrk="0" hangingPunct="1">
              <a:spcBef>
                <a:spcPct val="20000"/>
              </a:spcBef>
              <a:buClr>
                <a:schemeClr val="accent1"/>
              </a:buClr>
              <a:buSzPct val="80000"/>
              <a:buFont typeface="Wingdings 2"/>
              <a:buChar char=""/>
              <a:defRPr kumimoji="0" sz="1800" kern="1200">
                <a:solidFill>
                  <a:schemeClr val="dk1"/>
                </a:solidFill>
                <a:latin typeface="+mn-lt"/>
                <a:ea typeface="+mn-ea"/>
                <a:cs typeface="+mn-cs"/>
              </a:defRPr>
            </a:lvl2pPr>
            <a:lvl3pPr marL="816282" indent="-163257" algn="l" rtl="0" eaLnBrk="1" latinLnBrk="0" hangingPunct="1">
              <a:spcBef>
                <a:spcPct val="20000"/>
              </a:spcBef>
              <a:buClr>
                <a:schemeClr val="accent1">
                  <a:shade val="75000"/>
                </a:schemeClr>
              </a:buClr>
              <a:buSzPct val="60000"/>
              <a:buFont typeface="Wingdings"/>
              <a:buChar char=""/>
              <a:defRPr kumimoji="0" sz="1600" kern="1200">
                <a:solidFill>
                  <a:schemeClr val="dk1"/>
                </a:solidFill>
                <a:latin typeface="+mn-lt"/>
                <a:ea typeface="+mn-ea"/>
                <a:cs typeface="+mn-cs"/>
              </a:defRPr>
            </a:lvl3pPr>
            <a:lvl4pPr marL="1061167" indent="-163257" algn="l" rtl="0" eaLnBrk="1" latinLnBrk="0" hangingPunct="1">
              <a:spcBef>
                <a:spcPct val="20000"/>
              </a:spcBef>
              <a:buClr>
                <a:schemeClr val="accent1">
                  <a:tint val="60000"/>
                </a:schemeClr>
              </a:buClr>
              <a:buSzPct val="60000"/>
              <a:buFont typeface="Wingdings"/>
              <a:buChar char=""/>
              <a:defRPr kumimoji="0" sz="1600" kern="1200">
                <a:solidFill>
                  <a:schemeClr val="dk1"/>
                </a:solidFill>
                <a:latin typeface="+mn-lt"/>
                <a:ea typeface="+mn-ea"/>
                <a:cs typeface="+mn-cs"/>
              </a:defRPr>
            </a:lvl4pPr>
            <a:lvl5pPr marL="1306051" indent="-163257" algn="l" rtl="0" eaLnBrk="1" latinLnBrk="0" hangingPunct="1">
              <a:spcBef>
                <a:spcPct val="20000"/>
              </a:spcBef>
              <a:buClr>
                <a:schemeClr val="accent2">
                  <a:tint val="60000"/>
                </a:schemeClr>
              </a:buClr>
              <a:buSzPct val="68000"/>
              <a:buFont typeface="Wingdings 2"/>
              <a:buChar char=""/>
              <a:defRPr kumimoji="0" sz="1400" kern="1200">
                <a:solidFill>
                  <a:schemeClr val="dk1"/>
                </a:solidFill>
                <a:latin typeface="+mn-lt"/>
                <a:ea typeface="+mn-ea"/>
                <a:cs typeface="+mn-cs"/>
              </a:defRPr>
            </a:lvl5pPr>
            <a:lvl6pPr marL="1550937" indent="-163257" algn="l" rtl="0" eaLnBrk="1" latinLnBrk="0" hangingPunct="1">
              <a:spcBef>
                <a:spcPct val="20000"/>
              </a:spcBef>
              <a:buClr>
                <a:schemeClr val="accent1"/>
              </a:buClr>
              <a:buChar char="•"/>
              <a:defRPr kumimoji="0" sz="1400" kern="1200">
                <a:solidFill>
                  <a:schemeClr val="dk1"/>
                </a:solidFill>
                <a:latin typeface="+mn-lt"/>
                <a:ea typeface="+mn-ea"/>
                <a:cs typeface="+mn-cs"/>
              </a:defRPr>
            </a:lvl6pPr>
            <a:lvl7pPr marL="1795821" indent="-163257" algn="l" rtl="0" eaLnBrk="1" latinLnBrk="0" hangingPunct="1">
              <a:spcBef>
                <a:spcPct val="20000"/>
              </a:spcBef>
              <a:buClr>
                <a:schemeClr val="accent1">
                  <a:tint val="60000"/>
                </a:schemeClr>
              </a:buClr>
              <a:buSzPct val="60000"/>
              <a:buFont typeface="Wingdings"/>
              <a:buChar char=""/>
              <a:defRPr kumimoji="0" sz="1300" kern="1200" baseline="0">
                <a:solidFill>
                  <a:schemeClr val="dk1"/>
                </a:solidFill>
                <a:latin typeface="+mn-lt"/>
                <a:ea typeface="+mn-ea"/>
                <a:cs typeface="+mn-cs"/>
              </a:defRPr>
            </a:lvl7pPr>
            <a:lvl8pPr marL="2040705" indent="-163257" algn="l" rtl="0" eaLnBrk="1" latinLnBrk="0" hangingPunct="1">
              <a:spcBef>
                <a:spcPct val="20000"/>
              </a:spcBef>
              <a:buClr>
                <a:schemeClr val="accent2"/>
              </a:buClr>
              <a:buChar char="•"/>
              <a:defRPr kumimoji="0" sz="1300" kern="1200" cap="small" baseline="0">
                <a:solidFill>
                  <a:schemeClr val="dk1"/>
                </a:solidFill>
                <a:latin typeface="+mn-lt"/>
                <a:ea typeface="+mn-ea"/>
                <a:cs typeface="+mn-cs"/>
              </a:defRPr>
            </a:lvl8pPr>
            <a:lvl9pPr marL="2285590" indent="-163257" algn="l" rtl="0" eaLnBrk="1" latinLnBrk="0" hangingPunct="1">
              <a:spcBef>
                <a:spcPct val="20000"/>
              </a:spcBef>
              <a:buClr>
                <a:schemeClr val="accent1">
                  <a:shade val="75000"/>
                </a:schemeClr>
              </a:buClr>
              <a:buChar char="•"/>
              <a:defRPr kumimoji="0" sz="1300" kern="1200" baseline="0">
                <a:solidFill>
                  <a:schemeClr val="dk1"/>
                </a:solidFill>
                <a:latin typeface="+mn-lt"/>
                <a:ea typeface="+mn-ea"/>
                <a:cs typeface="+mn-cs"/>
              </a:defRPr>
            </a:lvl9pPr>
          </a:lstStyle>
          <a:p>
            <a:pPr marL="0" indent="0" algn="ctr">
              <a:buFont typeface="Wingdings"/>
              <a:buNone/>
            </a:pPr>
            <a:r>
              <a:rPr lang="en-US" smtClean="0">
                <a:latin typeface="Cambria" pitchFamily="18" charset="0"/>
              </a:rPr>
              <a:t>University</a:t>
            </a:r>
            <a:endParaRPr lang="en-US">
              <a:latin typeface="Cambria" pitchFamily="18" charset="0"/>
            </a:endParaRPr>
          </a:p>
        </p:txBody>
      </p:sp>
      <p:sp>
        <p:nvSpPr>
          <p:cNvPr id="28" name="Oval 27"/>
          <p:cNvSpPr/>
          <p:nvPr/>
        </p:nvSpPr>
        <p:spPr>
          <a:xfrm>
            <a:off x="4605649" y="2227582"/>
            <a:ext cx="228600" cy="228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25"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95710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C:\Users\ASUS\Desktop\Slide-UniStar\Audit-servic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62803" y="1991756"/>
            <a:ext cx="2561193" cy="2561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377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Tree>
    <p:extLst>
      <p:ext uri="{BB962C8B-B14F-4D97-AF65-F5344CB8AC3E}">
        <p14:creationId xmlns:p14="http://schemas.microsoft.com/office/powerpoint/2010/main" val="20906802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SUS\Desktop\Slide-UniStar\review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266949"/>
            <a:ext cx="2071733" cy="190229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16" name="TextBox 15"/>
          <p:cNvSpPr txBox="1"/>
          <p:nvPr/>
        </p:nvSpPr>
        <p:spPr>
          <a:xfrm>
            <a:off x="3276600" y="3995498"/>
            <a:ext cx="2362199" cy="461665"/>
          </a:xfrm>
          <a:prstGeom prst="rect">
            <a:avLst/>
          </a:prstGeom>
          <a:noFill/>
        </p:spPr>
        <p:txBody>
          <a:bodyPr wrap="square" rtlCol="0">
            <a:spAutoFit/>
          </a:bodyPr>
          <a:lstStyle/>
          <a:p>
            <a:pPr algn="ctr"/>
            <a:r>
              <a:rPr lang="en-US" sz="2400" smtClean="0">
                <a:latin typeface="Cambria" pitchFamily="18" charset="0"/>
              </a:rPr>
              <a:t>Rating / Review</a:t>
            </a:r>
            <a:endParaRPr lang="en-US" sz="2400">
              <a:latin typeface="Cambria" pitchFamily="18" charset="0"/>
            </a:endParaRPr>
          </a:p>
        </p:txBody>
      </p:sp>
    </p:spTree>
    <p:extLst>
      <p:ext uri="{BB962C8B-B14F-4D97-AF65-F5344CB8AC3E}">
        <p14:creationId xmlns:p14="http://schemas.microsoft.com/office/powerpoint/2010/main" val="26975148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4343400" y="120015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University</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143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information_file-51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34315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C:\Users\ASUS\Desktop\Slide-UniStar\reviews.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9000" y="2266949"/>
            <a:ext cx="2071733" cy="190229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Users\ASUS\Desktop\Slide-UniStar\Correlate-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4580" y="2266949"/>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Information</a:t>
            </a:r>
            <a:endParaRPr lang="en-US" sz="2400">
              <a:latin typeface="Cambria" pitchFamily="18" charset="0"/>
            </a:endParaRPr>
          </a:p>
        </p:txBody>
      </p:sp>
      <p:sp>
        <p:nvSpPr>
          <p:cNvPr id="16" name="TextBox 15"/>
          <p:cNvSpPr txBox="1"/>
          <p:nvPr/>
        </p:nvSpPr>
        <p:spPr>
          <a:xfrm>
            <a:off x="3276600" y="3995498"/>
            <a:ext cx="2362199" cy="461665"/>
          </a:xfrm>
          <a:prstGeom prst="rect">
            <a:avLst/>
          </a:prstGeom>
          <a:noFill/>
        </p:spPr>
        <p:txBody>
          <a:bodyPr wrap="square" rtlCol="0">
            <a:spAutoFit/>
          </a:bodyPr>
          <a:lstStyle/>
          <a:p>
            <a:pPr algn="ctr"/>
            <a:r>
              <a:rPr lang="en-US" sz="2400" smtClean="0">
                <a:latin typeface="Cambria" pitchFamily="18" charset="0"/>
              </a:rPr>
              <a:t>Rating / Review</a:t>
            </a:r>
            <a:endParaRPr lang="en-US" sz="2400">
              <a:latin typeface="Cambria" pitchFamily="18" charset="0"/>
            </a:endParaRPr>
          </a:p>
        </p:txBody>
      </p:sp>
      <p:sp>
        <p:nvSpPr>
          <p:cNvPr id="18" name="TextBox 17"/>
          <p:cNvSpPr txBox="1"/>
          <p:nvPr/>
        </p:nvSpPr>
        <p:spPr>
          <a:xfrm>
            <a:off x="5916930" y="3995498"/>
            <a:ext cx="2095500" cy="461665"/>
          </a:xfrm>
          <a:prstGeom prst="rect">
            <a:avLst/>
          </a:prstGeom>
          <a:noFill/>
        </p:spPr>
        <p:txBody>
          <a:bodyPr wrap="square" rtlCol="0">
            <a:spAutoFit/>
          </a:bodyPr>
          <a:lstStyle/>
          <a:p>
            <a:pPr algn="ctr"/>
            <a:r>
              <a:rPr lang="en-US" sz="2400" smtClean="0">
                <a:latin typeface="Cambria" pitchFamily="18" charset="0"/>
              </a:rPr>
              <a:t>Correlate</a:t>
            </a:r>
            <a:endParaRPr lang="en-US" sz="2400">
              <a:latin typeface="Cambria" pitchFamily="18" charset="0"/>
            </a:endParaRPr>
          </a:p>
        </p:txBody>
      </p:sp>
    </p:spTree>
    <p:extLst>
      <p:ext uri="{BB962C8B-B14F-4D97-AF65-F5344CB8AC3E}">
        <p14:creationId xmlns:p14="http://schemas.microsoft.com/office/powerpoint/2010/main" val="3923936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600" b="1">
                <a:solidFill>
                  <a:schemeClr val="tx1"/>
                </a:solidFill>
                <a:effectLst>
                  <a:outerShdw blurRad="38100" dist="38100" dir="2700000" algn="tl">
                    <a:srgbClr val="000000">
                      <a:alpha val="43137"/>
                    </a:srgbClr>
                  </a:outerShdw>
                </a:effectLst>
                <a:latin typeface="Cambria" pitchFamily="18" charset="0"/>
              </a:rPr>
              <a:t>PROBLEMS</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8159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3533" y="1809750"/>
            <a:ext cx="2930547" cy="2655808"/>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9521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6251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3568" y="2013862"/>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5105400" y="2013862"/>
            <a:ext cx="2438400" cy="461665"/>
          </a:xfrm>
          <a:prstGeom prst="rect">
            <a:avLst/>
          </a:prstGeom>
          <a:noFill/>
        </p:spPr>
        <p:txBody>
          <a:bodyPr wrap="square" rtlCol="0">
            <a:spAutoFit/>
          </a:bodyPr>
          <a:lstStyle/>
          <a:p>
            <a:r>
              <a:rPr lang="en-US" sz="2400" smtClean="0">
                <a:latin typeface="Cambria" pitchFamily="18" charset="0"/>
              </a:rPr>
              <a:t>Nhóm tính cách</a:t>
            </a:r>
            <a:endParaRPr lang="en-US" sz="2400">
              <a:latin typeface="Cambria" pitchFamily="18" charset="0"/>
            </a:endParaRPr>
          </a:p>
        </p:txBody>
      </p:sp>
    </p:spTree>
    <p:extLst>
      <p:ext uri="{BB962C8B-B14F-4D97-AF65-F5344CB8AC3E}">
        <p14:creationId xmlns:p14="http://schemas.microsoft.com/office/powerpoint/2010/main" val="18123172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9"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3568" y="2013862"/>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ASUS\Desktop\Slide-UniStar\check-mark-1292787_960_72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3567" y="2876550"/>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105400" y="2013862"/>
            <a:ext cx="2438400" cy="461665"/>
          </a:xfrm>
          <a:prstGeom prst="rect">
            <a:avLst/>
          </a:prstGeom>
          <a:noFill/>
        </p:spPr>
        <p:txBody>
          <a:bodyPr wrap="square" rtlCol="0">
            <a:spAutoFit/>
          </a:bodyPr>
          <a:lstStyle/>
          <a:p>
            <a:r>
              <a:rPr lang="en-US" sz="2400" smtClean="0">
                <a:latin typeface="Cambria" pitchFamily="18" charset="0"/>
              </a:rPr>
              <a:t>Nhóm tính cách</a:t>
            </a:r>
            <a:endParaRPr lang="en-US" sz="2400">
              <a:latin typeface="Cambria" pitchFamily="18" charset="0"/>
            </a:endParaRPr>
          </a:p>
        </p:txBody>
      </p:sp>
      <p:sp>
        <p:nvSpPr>
          <p:cNvPr id="24" name="TextBox 23"/>
          <p:cNvSpPr txBox="1"/>
          <p:nvPr/>
        </p:nvSpPr>
        <p:spPr>
          <a:xfrm>
            <a:off x="5105400" y="2876549"/>
            <a:ext cx="2438400" cy="461665"/>
          </a:xfrm>
          <a:prstGeom prst="rect">
            <a:avLst/>
          </a:prstGeom>
          <a:noFill/>
        </p:spPr>
        <p:txBody>
          <a:bodyPr wrap="square" rtlCol="0">
            <a:spAutoFit/>
          </a:bodyPr>
          <a:lstStyle/>
          <a:p>
            <a:r>
              <a:rPr lang="en-US" sz="2400" smtClean="0">
                <a:latin typeface="Cambria" pitchFamily="18" charset="0"/>
              </a:rPr>
              <a:t>Ngành phù hợp</a:t>
            </a:r>
            <a:endParaRPr lang="en-US" sz="2400">
              <a:latin typeface="Cambria" pitchFamily="18" charset="0"/>
            </a:endParaRPr>
          </a:p>
        </p:txBody>
      </p:sp>
    </p:spTree>
    <p:extLst>
      <p:ext uri="{BB962C8B-B14F-4D97-AF65-F5344CB8AC3E}">
        <p14:creationId xmlns:p14="http://schemas.microsoft.com/office/powerpoint/2010/main" val="1129280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MBTI</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399" y="2488265"/>
            <a:ext cx="1512159" cy="1370394"/>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3568" y="2013862"/>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3567" y="2876550"/>
            <a:ext cx="413705" cy="4063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SUS\Desktop\Slide-UniStar\check-mark-1292787_960_72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3570" y="3689382"/>
            <a:ext cx="413705" cy="4063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05400" y="2013862"/>
            <a:ext cx="2438400" cy="461665"/>
          </a:xfrm>
          <a:prstGeom prst="rect">
            <a:avLst/>
          </a:prstGeom>
          <a:noFill/>
        </p:spPr>
        <p:txBody>
          <a:bodyPr wrap="square" rtlCol="0">
            <a:spAutoFit/>
          </a:bodyPr>
          <a:lstStyle/>
          <a:p>
            <a:r>
              <a:rPr lang="en-US" sz="2400" smtClean="0">
                <a:latin typeface="Cambria" pitchFamily="18" charset="0"/>
              </a:rPr>
              <a:t>Nhóm tính cách</a:t>
            </a:r>
            <a:endParaRPr lang="en-US" sz="2400">
              <a:latin typeface="Cambria" pitchFamily="18" charset="0"/>
            </a:endParaRPr>
          </a:p>
        </p:txBody>
      </p:sp>
      <p:sp>
        <p:nvSpPr>
          <p:cNvPr id="14" name="TextBox 13"/>
          <p:cNvSpPr txBox="1"/>
          <p:nvPr/>
        </p:nvSpPr>
        <p:spPr>
          <a:xfrm>
            <a:off x="5105400" y="2876549"/>
            <a:ext cx="2438400" cy="461665"/>
          </a:xfrm>
          <a:prstGeom prst="rect">
            <a:avLst/>
          </a:prstGeom>
          <a:noFill/>
        </p:spPr>
        <p:txBody>
          <a:bodyPr wrap="square" rtlCol="0">
            <a:spAutoFit/>
          </a:bodyPr>
          <a:lstStyle/>
          <a:p>
            <a:r>
              <a:rPr lang="en-US" sz="2400" smtClean="0">
                <a:latin typeface="Cambria" pitchFamily="18" charset="0"/>
              </a:rPr>
              <a:t>Ngành phù hợp</a:t>
            </a:r>
            <a:endParaRPr lang="en-US" sz="2400">
              <a:latin typeface="Cambria" pitchFamily="18" charset="0"/>
            </a:endParaRPr>
          </a:p>
        </p:txBody>
      </p:sp>
      <p:sp>
        <p:nvSpPr>
          <p:cNvPr id="15" name="TextBox 14"/>
          <p:cNvSpPr txBox="1"/>
          <p:nvPr/>
        </p:nvSpPr>
        <p:spPr>
          <a:xfrm>
            <a:off x="5105400" y="3689382"/>
            <a:ext cx="2438400" cy="461665"/>
          </a:xfrm>
          <a:prstGeom prst="rect">
            <a:avLst/>
          </a:prstGeom>
          <a:noFill/>
        </p:spPr>
        <p:txBody>
          <a:bodyPr wrap="square" rtlCol="0">
            <a:spAutoFit/>
          </a:bodyPr>
          <a:lstStyle/>
          <a:p>
            <a:r>
              <a:rPr lang="en-US" sz="2400" smtClean="0">
                <a:latin typeface="Cambria" pitchFamily="18" charset="0"/>
              </a:rPr>
              <a:t>Trường phù hợp</a:t>
            </a:r>
            <a:endParaRPr lang="en-US" sz="2400">
              <a:latin typeface="Cambria" pitchFamily="18" charset="0"/>
            </a:endParaRPr>
          </a:p>
        </p:txBody>
      </p:sp>
      <p:sp>
        <p:nvSpPr>
          <p:cNvPr id="16" name="Arc 15"/>
          <p:cNvSpPr/>
          <p:nvPr/>
        </p:nvSpPr>
        <p:spPr>
          <a:xfrm rot="2693050">
            <a:off x="-2187848" y="702726"/>
            <a:ext cx="4948327" cy="4921709"/>
          </a:xfrm>
          <a:prstGeom prst="arc">
            <a:avLst/>
          </a:pr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ambria" panose="02040503050406030204" pitchFamily="18" charset="0"/>
            </a:endParaRPr>
          </a:p>
        </p:txBody>
      </p:sp>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9"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2805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733550"/>
            <a:ext cx="4171951" cy="312896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980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21" name="Picture 5" descr="C:\Users\ASUS\Desktop\Slide-UniStar\question-mark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3"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Tree>
    <p:extLst>
      <p:ext uri="{BB962C8B-B14F-4D97-AF65-F5344CB8AC3E}">
        <p14:creationId xmlns:p14="http://schemas.microsoft.com/office/powerpoint/2010/main" val="2743473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9" name="Picture 3" descr="C:\Users\ASUS\Desktop\Slide-UniStar\round_table_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315527"/>
            <a:ext cx="1905000" cy="1547813"/>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ASUS\Desktop\Slide-UniStar\question-markk.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16" name="TextBox 15"/>
          <p:cNvSpPr txBox="1"/>
          <p:nvPr/>
        </p:nvSpPr>
        <p:spPr>
          <a:xfrm>
            <a:off x="3257550" y="3995498"/>
            <a:ext cx="2095500" cy="461665"/>
          </a:xfrm>
          <a:prstGeom prst="rect">
            <a:avLst/>
          </a:prstGeom>
          <a:noFill/>
        </p:spPr>
        <p:txBody>
          <a:bodyPr wrap="square" rtlCol="0">
            <a:spAutoFit/>
          </a:bodyPr>
          <a:lstStyle/>
          <a:p>
            <a:pPr algn="ctr"/>
            <a:r>
              <a:rPr lang="en-US" sz="2400" smtClean="0">
                <a:latin typeface="Cambria" pitchFamily="18" charset="0"/>
              </a:rPr>
              <a:t>Discussion</a:t>
            </a:r>
            <a:endParaRPr lang="en-US" sz="2400">
              <a:latin typeface="Cambria" pitchFamily="18" charset="0"/>
            </a:endParaRPr>
          </a:p>
        </p:txBody>
      </p:sp>
    </p:spTree>
    <p:extLst>
      <p:ext uri="{BB962C8B-B14F-4D97-AF65-F5344CB8AC3E}">
        <p14:creationId xmlns:p14="http://schemas.microsoft.com/office/powerpoint/2010/main" val="9770640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962400" y="120015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6" name="Content Placeholder 5"/>
          <p:cNvSpPr>
            <a:spLocks noGrp="1"/>
          </p:cNvSpPr>
          <p:nvPr>
            <p:ph sz="quarter" idx="1"/>
          </p:nvPr>
        </p:nvSpPr>
        <p:spPr>
          <a:xfrm>
            <a:off x="1981200" y="971550"/>
            <a:ext cx="2971800" cy="659402"/>
          </a:xfrm>
        </p:spPr>
        <p:txBody>
          <a:bodyPr/>
          <a:lstStyle/>
          <a:p>
            <a:pPr marL="0" indent="0" algn="ctr">
              <a:buNone/>
            </a:pPr>
            <a:r>
              <a:rPr lang="en-US" b="1" smtClean="0">
                <a:effectLst>
                  <a:outerShdw blurRad="38100" dist="38100" dir="2700000" algn="tl">
                    <a:srgbClr val="000000">
                      <a:alpha val="43137"/>
                    </a:srgbClr>
                  </a:outerShdw>
                </a:effectLst>
                <a:latin typeface="Cambria" pitchFamily="18" charset="0"/>
              </a:rPr>
              <a:t>Q &amp; A</a:t>
            </a:r>
            <a:endParaRPr lang="en-US" b="1">
              <a:effectLst>
                <a:outerShdw blurRad="38100" dist="38100" dir="2700000" algn="tl">
                  <a:srgbClr val="000000">
                    <a:alpha val="43137"/>
                  </a:srgbClr>
                </a:outerShdw>
              </a:effectLst>
              <a:latin typeface="Cambria" pitchFamily="18" charset="0"/>
            </a:endParaRPr>
          </a:p>
        </p:txBody>
      </p: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219" name="Picture 3" descr="C:\Users\ASUS\Desktop\Slide-UniStar\round_table_ico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2800" y="2315527"/>
            <a:ext cx="1905000" cy="154781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Users\ASUS\Desktop\Slide-UniStar\puzzle_figuren_rot-weiss_fotolia_44163011_m.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8800" y="2202372"/>
            <a:ext cx="2394987" cy="1660967"/>
          </a:xfrm>
          <a:prstGeom prst="rect">
            <a:avLst/>
          </a:prstGeom>
          <a:noFill/>
          <a:extLst>
            <a:ext uri="{909E8E84-426E-40DD-AFC4-6F175D3DCCD1}">
              <a14:hiddenFill xmlns:a14="http://schemas.microsoft.com/office/drawing/2010/main">
                <a:solidFill>
                  <a:srgbClr val="FFFFFF"/>
                </a:solidFill>
              </a14:hiddenFill>
            </a:ext>
          </a:extLst>
        </p:spPr>
      </p:pic>
      <p:pic>
        <p:nvPicPr>
          <p:cNvPr id="9221" name="Picture 5" descr="C:\Users\ASUS\Desktop\Slide-UniStar\question-mark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6567" y="2315527"/>
            <a:ext cx="2275713" cy="1551623"/>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PROPOSED SOLUTION</a:t>
            </a:r>
          </a:p>
        </p:txBody>
      </p:sp>
      <p:pic>
        <p:nvPicPr>
          <p:cNvPr id="14"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81050" y="3995498"/>
            <a:ext cx="2095500" cy="461665"/>
          </a:xfrm>
          <a:prstGeom prst="rect">
            <a:avLst/>
          </a:prstGeom>
          <a:noFill/>
        </p:spPr>
        <p:txBody>
          <a:bodyPr wrap="square" rtlCol="0">
            <a:spAutoFit/>
          </a:bodyPr>
          <a:lstStyle/>
          <a:p>
            <a:pPr algn="ctr"/>
            <a:r>
              <a:rPr lang="en-US" sz="2400" smtClean="0">
                <a:latin typeface="Cambria" pitchFamily="18" charset="0"/>
              </a:rPr>
              <a:t>Question</a:t>
            </a:r>
            <a:endParaRPr lang="en-US" sz="2400">
              <a:latin typeface="Cambria" pitchFamily="18" charset="0"/>
            </a:endParaRPr>
          </a:p>
        </p:txBody>
      </p:sp>
      <p:sp>
        <p:nvSpPr>
          <p:cNvPr id="16" name="TextBox 15"/>
          <p:cNvSpPr txBox="1"/>
          <p:nvPr/>
        </p:nvSpPr>
        <p:spPr>
          <a:xfrm>
            <a:off x="3257550" y="3995498"/>
            <a:ext cx="2095500" cy="461665"/>
          </a:xfrm>
          <a:prstGeom prst="rect">
            <a:avLst/>
          </a:prstGeom>
          <a:noFill/>
        </p:spPr>
        <p:txBody>
          <a:bodyPr wrap="square" rtlCol="0">
            <a:spAutoFit/>
          </a:bodyPr>
          <a:lstStyle/>
          <a:p>
            <a:pPr algn="ctr"/>
            <a:r>
              <a:rPr lang="en-US" sz="2400" smtClean="0">
                <a:latin typeface="Cambria" pitchFamily="18" charset="0"/>
              </a:rPr>
              <a:t>Discussion</a:t>
            </a:r>
            <a:endParaRPr lang="en-US" sz="2400">
              <a:latin typeface="Cambria" pitchFamily="18" charset="0"/>
            </a:endParaRPr>
          </a:p>
        </p:txBody>
      </p:sp>
      <p:sp>
        <p:nvSpPr>
          <p:cNvPr id="18" name="TextBox 17"/>
          <p:cNvSpPr txBox="1"/>
          <p:nvPr/>
        </p:nvSpPr>
        <p:spPr>
          <a:xfrm>
            <a:off x="5788543" y="3995497"/>
            <a:ext cx="2095500" cy="461665"/>
          </a:xfrm>
          <a:prstGeom prst="rect">
            <a:avLst/>
          </a:prstGeom>
          <a:noFill/>
        </p:spPr>
        <p:txBody>
          <a:bodyPr wrap="square" rtlCol="0">
            <a:spAutoFit/>
          </a:bodyPr>
          <a:lstStyle/>
          <a:p>
            <a:pPr algn="ctr"/>
            <a:r>
              <a:rPr lang="en-US" sz="2400" smtClean="0">
                <a:latin typeface="Cambria" pitchFamily="18" charset="0"/>
              </a:rPr>
              <a:t>Solution</a:t>
            </a:r>
            <a:endParaRPr lang="en-US" sz="2400">
              <a:latin typeface="Cambria" pitchFamily="18" charset="0"/>
            </a:endParaRPr>
          </a:p>
        </p:txBody>
      </p:sp>
    </p:spTree>
    <p:extLst>
      <p:ext uri="{BB962C8B-B14F-4D97-AF65-F5344CB8AC3E}">
        <p14:creationId xmlns:p14="http://schemas.microsoft.com/office/powerpoint/2010/main" val="9770640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TECHNOLOGIES</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339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122194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Tech-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6580" y="876300"/>
            <a:ext cx="704850" cy="7048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SUS\Desktop\Slide-UniStar\angular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733550"/>
            <a:ext cx="20574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D:\REI-Project\Document\Final report\photo.jp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5400" y="2000250"/>
            <a:ext cx="1676400" cy="167640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TECHNOLOGIES</a:t>
            </a:r>
          </a:p>
        </p:txBody>
      </p:sp>
      <p:pic>
        <p:nvPicPr>
          <p:cNvPr id="19" name="Picture 2" descr="C:\Users\ASUS\Desktop\Danh2\capstone-client\src\assets\image\logo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5413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DEMO</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2064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2" descr="C:\Users\ASUS\Desktop\Slide-UniStar\image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229" y="995944"/>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smtClean="0">
                <a:latin typeface="Cambria" panose="02040503050406030204" pitchFamily="18" charset="0"/>
              </a:rPr>
              <a:t>SEARCH MAJOR, LOCATION, UNIVERSITY.</a:t>
            </a:r>
            <a:endParaRPr lang="en-US">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8872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smtClean="0">
                <a:latin typeface="Cambria" panose="02040503050406030204" pitchFamily="18" charset="0"/>
              </a:rPr>
              <a:t>RATING, REVIEW, COLLECT INFORMATION</a:t>
            </a:r>
            <a:endParaRPr lang="en-US">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pic>
        <p:nvPicPr>
          <p:cNvPr id="4098" name="Picture 2" descr="C:\Users\ASUS\Desktop\Slide-UniStar\rat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400" y="876300"/>
            <a:ext cx="812800" cy="812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6649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smtClean="0">
                <a:latin typeface="Cambria" panose="02040503050406030204" pitchFamily="18" charset="0"/>
              </a:rPr>
              <a:t>TEST MBTI</a:t>
            </a:r>
            <a:endParaRPr lang="en-US">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pic>
        <p:nvPicPr>
          <p:cNvPr id="10" name="Picture 2" descr="C:\Users\ASUS\Desktop\Slide-UniStar\MBTI_squa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999" y="984312"/>
            <a:ext cx="754519" cy="545538"/>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560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00759" y="2114550"/>
            <a:ext cx="6781801" cy="1323439"/>
          </a:xfrm>
          <a:prstGeom prst="rect">
            <a:avLst/>
          </a:prstGeom>
        </p:spPr>
        <p:txBody>
          <a:bodyPr wrap="square">
            <a:spAutoFit/>
          </a:bodyPr>
          <a:lstStyle/>
          <a:p>
            <a:r>
              <a:rPr lang="en-US">
                <a:latin typeface="Cambria" panose="02040503050406030204" pitchFamily="18" charset="0"/>
              </a:rPr>
              <a:t>Demo: </a:t>
            </a:r>
          </a:p>
          <a:p>
            <a:r>
              <a:rPr lang="en-US">
                <a:latin typeface="Cambria" panose="02040503050406030204" pitchFamily="18" charset="0"/>
              </a:rPr>
              <a:t>	</a:t>
            </a:r>
            <a:r>
              <a:rPr lang="en-US" smtClean="0">
                <a:latin typeface="Cambria" panose="02040503050406030204" pitchFamily="18" charset="0"/>
              </a:rPr>
              <a:t>Q &amp; A</a:t>
            </a:r>
            <a:endParaRPr lang="en-US">
              <a:latin typeface="Cambria" panose="02040503050406030204" pitchFamily="18" charset="0"/>
            </a:endParaRPr>
          </a:p>
          <a:p>
            <a:r>
              <a:rPr lang="en-US">
                <a:latin typeface="Cambria" panose="02040503050406030204" pitchFamily="18" charset="0"/>
              </a:rPr>
              <a:t>Scenario:</a:t>
            </a:r>
          </a:p>
          <a:p>
            <a:pPr lvl="1"/>
            <a:r>
              <a:rPr lang="en-US" smtClean="0">
                <a:latin typeface="Cambria" panose="02040503050406030204" pitchFamily="18" charset="0"/>
              </a:rPr>
              <a:t>Mr.Danh want </a:t>
            </a:r>
            <a:r>
              <a:rPr lang="en-US">
                <a:latin typeface="Cambria" panose="02040503050406030204" pitchFamily="18" charset="0"/>
              </a:rPr>
              <a:t>to </a:t>
            </a:r>
            <a:r>
              <a:rPr lang="en-US" smtClean="0">
                <a:latin typeface="Cambria" panose="02040503050406030204" pitchFamily="18" charset="0"/>
              </a:rPr>
              <a:t>search </a:t>
            </a:r>
            <a:r>
              <a:rPr lang="en-US">
                <a:latin typeface="Cambria" panose="02040503050406030204" pitchFamily="18" charset="0"/>
              </a:rPr>
              <a:t>of all the universities there after having </a:t>
            </a:r>
            <a:r>
              <a:rPr lang="en-US" smtClean="0">
                <a:latin typeface="Cambria" panose="02040503050406030204" pitchFamily="18" charset="0"/>
              </a:rPr>
              <a:t>major is “CNTT” and location is “TP.HCM”</a:t>
            </a:r>
            <a:endParaRPr lang="it-IT" dirty="0">
              <a:latin typeface="Cambria" panose="02040503050406030204" pitchFamily="18" charset="0"/>
            </a:endParaRPr>
          </a:p>
        </p:txBody>
      </p:sp>
      <p:pic>
        <p:nvPicPr>
          <p:cNvPr id="5123" name="Picture 3" descr="C:\Users\ASUS\Desktop\Slide-UniStar\Question-Answ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964634"/>
            <a:ext cx="647700" cy="658449"/>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DEMO SCENARIOS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5845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ALGORITHM</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7986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10 slide</a:t>
            </a:r>
            <a:endParaRPr lang="it-IT" dirty="0">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ALGORITHM</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3790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10 slide 1</a:t>
            </a:r>
            <a:endParaRPr lang="it-IT" dirty="0">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ALGORITHM</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518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524000" cy="0"/>
          </a:xfrm>
          <a:prstGeom prst="line">
            <a:avLst/>
          </a:prstGeom>
        </p:spPr>
        <p:style>
          <a:lnRef idx="1">
            <a:schemeClr val="accent1"/>
          </a:lnRef>
          <a:fillRef idx="0">
            <a:schemeClr val="accent1"/>
          </a:fillRef>
          <a:effectRef idx="0">
            <a:schemeClr val="accent1"/>
          </a:effectRef>
          <a:fontRef idx="minor">
            <a:schemeClr val="tx1"/>
          </a:fontRef>
        </p:style>
      </p:cxnSp>
      <p:pic>
        <p:nvPicPr>
          <p:cNvPr id="6146"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4990" y="869950"/>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10 slide -10</a:t>
            </a:r>
            <a:endParaRPr lang="it-IT" dirty="0">
              <a:latin typeface="Cambria" panose="02040503050406030204" pitchFamily="18" charset="0"/>
            </a:endParaRPr>
          </a:p>
        </p:txBody>
      </p:sp>
      <p:sp>
        <p:nvSpPr>
          <p:cNvPr id="14"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ALGORITHM</a:t>
            </a:r>
          </a:p>
        </p:txBody>
      </p:sp>
      <p:pic>
        <p:nvPicPr>
          <p:cNvPr id="15"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51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Đứng trước ngưỡng cửa cuộc đời sẽ có rất nhiều bỡ ngỡ</a:t>
            </a:r>
          </a:p>
        </p:txBody>
      </p:sp>
      <p:sp>
        <p:nvSpPr>
          <p:cNvPr id="1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1"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7634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571750"/>
            <a:ext cx="6172200" cy="6096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ADVANTAGE/DISADVANTAGE</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5136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170" name="Picture 2" descr="C:\Users\ASUS\Desktop\Slide-UniStar\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0789" y="968739"/>
            <a:ext cx="745091" cy="6858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 slide</a:t>
            </a:r>
            <a:endParaRPr lang="it-IT" dirty="0">
              <a:latin typeface="Cambria" panose="02040503050406030204" pitchFamily="18" charset="0"/>
            </a:endParaRPr>
          </a:p>
        </p:txBody>
      </p:sp>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2288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1 slide</a:t>
            </a:r>
            <a:endParaRPr lang="it-IT" dirty="0">
              <a:latin typeface="Cambria" panose="02040503050406030204" pitchFamily="18" charset="0"/>
            </a:endParaRPr>
          </a:p>
        </p:txBody>
      </p:sp>
      <p:pic>
        <p:nvPicPr>
          <p:cNvPr id="8194" name="Picture 2" descr="C:\Users\ASUS\Desktop\Slide-UniStar\disadvantag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1979" y="974183"/>
            <a:ext cx="745134" cy="6858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DISADVANTAGE</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146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71750"/>
            <a:ext cx="5105400" cy="6095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FUTURE PLAN</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940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3886200" y="1200150"/>
            <a:ext cx="403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200150"/>
            <a:ext cx="1600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000759" y="2114550"/>
            <a:ext cx="6781801" cy="338554"/>
          </a:xfrm>
          <a:prstGeom prst="rect">
            <a:avLst/>
          </a:prstGeom>
        </p:spPr>
        <p:txBody>
          <a:bodyPr wrap="square">
            <a:spAutoFit/>
          </a:bodyPr>
          <a:lstStyle/>
          <a:p>
            <a:r>
              <a:rPr lang="en-US" smtClean="0">
                <a:latin typeface="Cambria" panose="02040503050406030204" pitchFamily="18" charset="0"/>
              </a:rPr>
              <a:t>Nội dung phat trien nhung cai disadvantage</a:t>
            </a:r>
            <a:endParaRPr lang="it-IT" dirty="0">
              <a:latin typeface="Cambria" panose="02040503050406030204" pitchFamily="18" charset="0"/>
            </a:endParaRPr>
          </a:p>
        </p:txBody>
      </p:sp>
      <p:sp>
        <p:nvSpPr>
          <p:cNvPr id="10" name="Title 1"/>
          <p:cNvSpPr txBox="1">
            <a:spLocks/>
          </p:cNvSpPr>
          <p:nvPr/>
        </p:nvSpPr>
        <p:spPr>
          <a:xfrm>
            <a:off x="3447578" y="359139"/>
            <a:ext cx="4629622"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FUTURE PLAN</a:t>
            </a:r>
          </a:p>
        </p:txBody>
      </p:sp>
      <p:pic>
        <p:nvPicPr>
          <p:cNvPr id="13"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C:\Users\ASUS\Desktop\Slide-UniStar\Walking-to-the-futur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7676" y="943338"/>
            <a:ext cx="831512" cy="583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4296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571750"/>
            <a:ext cx="5410200" cy="13716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3500" b="1" smtClean="0">
                <a:solidFill>
                  <a:schemeClr val="tx1"/>
                </a:solidFill>
                <a:effectLst>
                  <a:outerShdw blurRad="38100" dist="38100" dir="2700000" algn="tl">
                    <a:srgbClr val="000000">
                      <a:alpha val="43137"/>
                    </a:srgbClr>
                  </a:outerShdw>
                </a:effectLst>
                <a:latin typeface="Cambria" pitchFamily="18" charset="0"/>
              </a:rPr>
              <a:t>THANK FOR LISTENING</a:t>
            </a:r>
            <a:br>
              <a:rPr lang="en-US" sz="3500" b="1" smtClean="0">
                <a:solidFill>
                  <a:schemeClr val="tx1"/>
                </a:solidFill>
                <a:effectLst>
                  <a:outerShdw blurRad="38100" dist="38100" dir="2700000" algn="tl">
                    <a:srgbClr val="000000">
                      <a:alpha val="43137"/>
                    </a:srgbClr>
                  </a:outerShdw>
                </a:effectLst>
                <a:latin typeface="Cambria" pitchFamily="18" charset="0"/>
              </a:rPr>
            </a:br>
            <a:r>
              <a:rPr lang="en-US" sz="3500" b="1" smtClean="0">
                <a:solidFill>
                  <a:schemeClr val="tx1"/>
                </a:solidFill>
                <a:effectLst>
                  <a:outerShdw blurRad="38100" dist="38100" dir="2700000" algn="tl">
                    <a:srgbClr val="000000">
                      <a:alpha val="43137"/>
                    </a:srgbClr>
                  </a:outerShdw>
                </a:effectLst>
                <a:latin typeface="Cambria" pitchFamily="18" charset="0"/>
              </a:rPr>
              <a:t>Q&amp;A</a:t>
            </a:r>
            <a:endParaRPr lang="en-US" sz="3500" b="1">
              <a:solidFill>
                <a:schemeClr val="tx1"/>
              </a:solidFill>
              <a:effectLst>
                <a:outerShdw blurRad="38100" dist="38100" dir="2700000" algn="tl">
                  <a:srgbClr val="000000">
                    <a:alpha val="43137"/>
                  </a:srgbClr>
                </a:outerShdw>
              </a:effectLst>
              <a:latin typeface="Cambria" pitchFamily="18" charset="0"/>
            </a:endParaRPr>
          </a:p>
        </p:txBody>
      </p:sp>
      <p:pic>
        <p:nvPicPr>
          <p:cNvPr id="4"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403850"/>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431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Đứng trước ngưỡng cửa cuộc đời sẽ có rất nhiều bỡ ngỡ</a:t>
            </a:r>
          </a:p>
        </p:txBody>
      </p:sp>
      <p:sp>
        <p:nvSpPr>
          <p:cNvPr id="10" name="Rectangle: Rounded Corners 11"/>
          <p:cNvSpPr/>
          <p:nvPr/>
        </p:nvSpPr>
        <p:spPr>
          <a:xfrm>
            <a:off x="4251960" y="256032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Bạn chưa biết mình muốn làm gì và ở đâu ?</a:t>
            </a:r>
          </a:p>
        </p:txBody>
      </p:sp>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188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C:\Users\ASUS\Desktop\Slide-UniStar\chon-truong-khi-di-du-hoc-o-nhat-b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 y="1657350"/>
            <a:ext cx="3355868" cy="246888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Đứng trước ngưỡng cửa cuộc đời sẽ có rất nhiều bỡ ngỡ</a:t>
            </a:r>
          </a:p>
        </p:txBody>
      </p:sp>
      <p:sp>
        <p:nvSpPr>
          <p:cNvPr id="10" name="Rectangle: Rounded Corners 11"/>
          <p:cNvSpPr/>
          <p:nvPr/>
        </p:nvSpPr>
        <p:spPr>
          <a:xfrm>
            <a:off x="4251960" y="256032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Bạn chưa biết mình muốn làm gì và ở đâu ?</a:t>
            </a:r>
          </a:p>
        </p:txBody>
      </p:sp>
      <p:sp>
        <p:nvSpPr>
          <p:cNvPr id="11" name="Rectangle: Rounded Corners 11"/>
          <p:cNvSpPr/>
          <p:nvPr/>
        </p:nvSpPr>
        <p:spPr>
          <a:xfrm>
            <a:off x="4259580" y="333375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Học ngành gì đây, ngành nào đang "hot“ ?</a:t>
            </a:r>
          </a:p>
        </p:txBody>
      </p:sp>
      <p:sp>
        <p:nvSpPr>
          <p:cNvPr id="13"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4" name="Picture 2" descr="C:\Users\ASUS\Desktop\Danh2\capstone-client\src\assets\image\logo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0188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7"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914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447800" y="120015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8610600" y="20955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34400" y="388349"/>
            <a:ext cx="0" cy="203100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Rounded Corners 11"/>
          <p:cNvSpPr/>
          <p:nvPr/>
        </p:nvSpPr>
        <p:spPr>
          <a:xfrm>
            <a:off x="4251960" y="1775460"/>
            <a:ext cx="3825240" cy="567690"/>
          </a:xfrm>
          <a:prstGeom prst="roundRect">
            <a:avLst/>
          </a:prstGeom>
          <a:solidFill>
            <a:schemeClr val="accent1">
              <a:lumMod val="60000"/>
              <a:lumOff val="4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a:solidFill>
                  <a:schemeClr val="tx1"/>
                </a:solidFill>
                <a:latin typeface="Cambria" pitchFamily="18" charset="0"/>
              </a:rPr>
              <a:t>Tính cách bản thân ?</a:t>
            </a:r>
          </a:p>
        </p:txBody>
      </p:sp>
      <p:sp>
        <p:nvSpPr>
          <p:cNvPr id="10" name="Title 1"/>
          <p:cNvSpPr txBox="1">
            <a:spLocks/>
          </p:cNvSpPr>
          <p:nvPr/>
        </p:nvSpPr>
        <p:spPr>
          <a:xfrm>
            <a:off x="3447578" y="359139"/>
            <a:ext cx="3352800" cy="584199"/>
          </a:xfrm>
          <a:prstGeom prst="rect">
            <a:avLst/>
          </a:prstGeom>
        </p:spPr>
        <p:txBody>
          <a:bodyPr vert="horz" lIns="81628" tIns="40814" rIns="81628" bIns="40814"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3000" b="1">
                <a:solidFill>
                  <a:schemeClr val="tx1"/>
                </a:solidFill>
                <a:effectLst>
                  <a:outerShdw blurRad="38100" dist="38100" dir="2700000" algn="tl">
                    <a:srgbClr val="000000">
                      <a:alpha val="43137"/>
                    </a:srgbClr>
                  </a:outerShdw>
                </a:effectLst>
                <a:latin typeface="Cambria" pitchFamily="18" charset="0"/>
              </a:rPr>
              <a:t>PROBLEMS</a:t>
            </a:r>
          </a:p>
        </p:txBody>
      </p:sp>
      <p:pic>
        <p:nvPicPr>
          <p:cNvPr id="11" name="Picture 2" descr="C:\Users\ASUS\Desktop\Danh2\capstone-client\src\assets\image\log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93303"/>
            <a:ext cx="25400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C:\Users\ASUS\Desktop\Slide-UniStar\omF3igiPFB1JWXbb4H5FhdxV.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3727" y="1584388"/>
            <a:ext cx="2760082" cy="276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2594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Thatch</Template>
  <TotalTime>1009</TotalTime>
  <Words>2503</Words>
  <Application>Microsoft Office PowerPoint</Application>
  <PresentationFormat>On-screen Show (16:9)</PresentationFormat>
  <Paragraphs>350</Paragraphs>
  <Slides>55</Slides>
  <Notes>55</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Oriel</vt:lpstr>
      <vt:lpstr>university admission counseling system for high school students</vt:lpstr>
      <vt:lpstr>OUTLINE</vt:lpstr>
      <vt:lpstr>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TECHNOLOGIES</vt:lpstr>
      <vt:lpstr>PowerPoint Presentation</vt:lpstr>
      <vt:lpstr>DEMO</vt:lpstr>
      <vt:lpstr>PowerPoint Presentation</vt:lpstr>
      <vt:lpstr>PowerPoint Presentation</vt:lpstr>
      <vt:lpstr>PowerPoint Presentation</vt:lpstr>
      <vt:lpstr>PowerPoint Presentation</vt:lpstr>
      <vt:lpstr>ALGORITHM</vt:lpstr>
      <vt:lpstr>PowerPoint Presentation</vt:lpstr>
      <vt:lpstr>PowerPoint Presentation</vt:lpstr>
      <vt:lpstr>PowerPoint Presentation</vt:lpstr>
      <vt:lpstr>ADVANTAGE/DISADVANTAGE</vt:lpstr>
      <vt:lpstr>PowerPoint Presentation</vt:lpstr>
      <vt:lpstr>PowerPoint Presentation</vt:lpstr>
      <vt:lpstr>FUTURE PLAN</vt:lpstr>
      <vt:lpstr>PowerPoint Presentation</vt:lpstr>
      <vt:lpstr>THANK FOR LISTENING 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Thành Danh</dc:creator>
  <cp:lastModifiedBy>Lê Thành Danh</cp:lastModifiedBy>
  <cp:revision>318</cp:revision>
  <dcterms:created xsi:type="dcterms:W3CDTF">2017-11-18T06:29:56Z</dcterms:created>
  <dcterms:modified xsi:type="dcterms:W3CDTF">2017-11-21T09:17:06Z</dcterms:modified>
</cp:coreProperties>
</file>