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Lst>
  <p:sldSz cx="9144000" cy="5143500" type="screen16x9"/>
  <p:notesSz cx="6858000" cy="9144000"/>
  <p:defaultTextStyle>
    <a:defPPr>
      <a:defRPr lang="en-US"/>
    </a:defPPr>
    <a:lvl1pPr marL="0" algn="l" defTabSz="816282" rtl="0" eaLnBrk="1" latinLnBrk="0" hangingPunct="1">
      <a:defRPr sz="1600" kern="1200">
        <a:solidFill>
          <a:schemeClr val="tx1"/>
        </a:solidFill>
        <a:latin typeface="+mn-lt"/>
        <a:ea typeface="+mn-ea"/>
        <a:cs typeface="+mn-cs"/>
      </a:defRPr>
    </a:lvl1pPr>
    <a:lvl2pPr marL="408141" algn="l" defTabSz="816282" rtl="0" eaLnBrk="1" latinLnBrk="0" hangingPunct="1">
      <a:defRPr sz="1600" kern="1200">
        <a:solidFill>
          <a:schemeClr val="tx1"/>
        </a:solidFill>
        <a:latin typeface="+mn-lt"/>
        <a:ea typeface="+mn-ea"/>
        <a:cs typeface="+mn-cs"/>
      </a:defRPr>
    </a:lvl2pPr>
    <a:lvl3pPr marL="816282" algn="l" defTabSz="816282" rtl="0" eaLnBrk="1" latinLnBrk="0" hangingPunct="1">
      <a:defRPr sz="1600" kern="1200">
        <a:solidFill>
          <a:schemeClr val="tx1"/>
        </a:solidFill>
        <a:latin typeface="+mn-lt"/>
        <a:ea typeface="+mn-ea"/>
        <a:cs typeface="+mn-cs"/>
      </a:defRPr>
    </a:lvl3pPr>
    <a:lvl4pPr marL="1224423" algn="l" defTabSz="816282" rtl="0" eaLnBrk="1" latinLnBrk="0" hangingPunct="1">
      <a:defRPr sz="1600" kern="1200">
        <a:solidFill>
          <a:schemeClr val="tx1"/>
        </a:solidFill>
        <a:latin typeface="+mn-lt"/>
        <a:ea typeface="+mn-ea"/>
        <a:cs typeface="+mn-cs"/>
      </a:defRPr>
    </a:lvl4pPr>
    <a:lvl5pPr marL="1632564" algn="l" defTabSz="816282" rtl="0" eaLnBrk="1" latinLnBrk="0" hangingPunct="1">
      <a:defRPr sz="1600" kern="1200">
        <a:solidFill>
          <a:schemeClr val="tx1"/>
        </a:solidFill>
        <a:latin typeface="+mn-lt"/>
        <a:ea typeface="+mn-ea"/>
        <a:cs typeface="+mn-cs"/>
      </a:defRPr>
    </a:lvl5pPr>
    <a:lvl6pPr marL="2040705" algn="l" defTabSz="816282" rtl="0" eaLnBrk="1" latinLnBrk="0" hangingPunct="1">
      <a:defRPr sz="1600" kern="1200">
        <a:solidFill>
          <a:schemeClr val="tx1"/>
        </a:solidFill>
        <a:latin typeface="+mn-lt"/>
        <a:ea typeface="+mn-ea"/>
        <a:cs typeface="+mn-cs"/>
      </a:defRPr>
    </a:lvl6pPr>
    <a:lvl7pPr marL="2448846" algn="l" defTabSz="816282" rtl="0" eaLnBrk="1" latinLnBrk="0" hangingPunct="1">
      <a:defRPr sz="1600" kern="1200">
        <a:solidFill>
          <a:schemeClr val="tx1"/>
        </a:solidFill>
        <a:latin typeface="+mn-lt"/>
        <a:ea typeface="+mn-ea"/>
        <a:cs typeface="+mn-cs"/>
      </a:defRPr>
    </a:lvl7pPr>
    <a:lvl8pPr marL="2856988" algn="l" defTabSz="816282" rtl="0" eaLnBrk="1" latinLnBrk="0" hangingPunct="1">
      <a:defRPr sz="1600" kern="1200">
        <a:solidFill>
          <a:schemeClr val="tx1"/>
        </a:solidFill>
        <a:latin typeface="+mn-lt"/>
        <a:ea typeface="+mn-ea"/>
        <a:cs typeface="+mn-cs"/>
      </a:defRPr>
    </a:lvl8pPr>
    <a:lvl9pPr marL="3265129" algn="l" defTabSz="816282"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22" autoAdjust="0"/>
    <p:restoredTop sz="76027" autoAdjust="0"/>
  </p:normalViewPr>
  <p:slideViewPr>
    <p:cSldViewPr>
      <p:cViewPr>
        <p:scale>
          <a:sx n="75" d="100"/>
          <a:sy n="75" d="100"/>
        </p:scale>
        <p:origin x="-245" y="-5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E15160-B695-43A8-9105-F02EE58D58F5}" type="datetimeFigureOut">
              <a:rPr lang="en-US" smtClean="0"/>
              <a:t>11/29/2017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4A47DB-1F8B-496C-952E-53D0A0D3ABF6}" type="slidenum">
              <a:rPr lang="en-US" smtClean="0"/>
              <a:t>‹#›</a:t>
            </a:fld>
            <a:endParaRPr lang="en-US"/>
          </a:p>
        </p:txBody>
      </p:sp>
    </p:spTree>
    <p:extLst>
      <p:ext uri="{BB962C8B-B14F-4D97-AF65-F5344CB8AC3E}">
        <p14:creationId xmlns:p14="http://schemas.microsoft.com/office/powerpoint/2010/main" val="384258114"/>
      </p:ext>
    </p:extLst>
  </p:cSld>
  <p:clrMap bg1="lt1" tx1="dk1" bg2="lt2" tx2="dk2" accent1="accent1" accent2="accent2" accent3="accent3" accent4="accent4" accent5="accent5" accent6="accent6" hlink="hlink" folHlink="folHlink"/>
  <p:notesStyle>
    <a:lvl1pPr marL="0" algn="l" defTabSz="816282" rtl="0" eaLnBrk="1" latinLnBrk="0" hangingPunct="1">
      <a:defRPr sz="1000" kern="1200">
        <a:solidFill>
          <a:schemeClr val="tx1"/>
        </a:solidFill>
        <a:latin typeface="+mn-lt"/>
        <a:ea typeface="+mn-ea"/>
        <a:cs typeface="+mn-cs"/>
      </a:defRPr>
    </a:lvl1pPr>
    <a:lvl2pPr marL="408141" algn="l" defTabSz="816282" rtl="0" eaLnBrk="1" latinLnBrk="0" hangingPunct="1">
      <a:defRPr sz="1000" kern="1200">
        <a:solidFill>
          <a:schemeClr val="tx1"/>
        </a:solidFill>
        <a:latin typeface="+mn-lt"/>
        <a:ea typeface="+mn-ea"/>
        <a:cs typeface="+mn-cs"/>
      </a:defRPr>
    </a:lvl2pPr>
    <a:lvl3pPr marL="816282" algn="l" defTabSz="816282" rtl="0" eaLnBrk="1" latinLnBrk="0" hangingPunct="1">
      <a:defRPr sz="1000" kern="1200">
        <a:solidFill>
          <a:schemeClr val="tx1"/>
        </a:solidFill>
        <a:latin typeface="+mn-lt"/>
        <a:ea typeface="+mn-ea"/>
        <a:cs typeface="+mn-cs"/>
      </a:defRPr>
    </a:lvl3pPr>
    <a:lvl4pPr marL="1224423" algn="l" defTabSz="816282" rtl="0" eaLnBrk="1" latinLnBrk="0" hangingPunct="1">
      <a:defRPr sz="1000" kern="1200">
        <a:solidFill>
          <a:schemeClr val="tx1"/>
        </a:solidFill>
        <a:latin typeface="+mn-lt"/>
        <a:ea typeface="+mn-ea"/>
        <a:cs typeface="+mn-cs"/>
      </a:defRPr>
    </a:lvl4pPr>
    <a:lvl5pPr marL="1632564" algn="l" defTabSz="816282" rtl="0" eaLnBrk="1" latinLnBrk="0" hangingPunct="1">
      <a:defRPr sz="1000" kern="1200">
        <a:solidFill>
          <a:schemeClr val="tx1"/>
        </a:solidFill>
        <a:latin typeface="+mn-lt"/>
        <a:ea typeface="+mn-ea"/>
        <a:cs typeface="+mn-cs"/>
      </a:defRPr>
    </a:lvl5pPr>
    <a:lvl6pPr marL="2040705" algn="l" defTabSz="816282" rtl="0" eaLnBrk="1" latinLnBrk="0" hangingPunct="1">
      <a:defRPr sz="1000" kern="1200">
        <a:solidFill>
          <a:schemeClr val="tx1"/>
        </a:solidFill>
        <a:latin typeface="+mn-lt"/>
        <a:ea typeface="+mn-ea"/>
        <a:cs typeface="+mn-cs"/>
      </a:defRPr>
    </a:lvl6pPr>
    <a:lvl7pPr marL="2448846" algn="l" defTabSz="816282" rtl="0" eaLnBrk="1" latinLnBrk="0" hangingPunct="1">
      <a:defRPr sz="1000" kern="1200">
        <a:solidFill>
          <a:schemeClr val="tx1"/>
        </a:solidFill>
        <a:latin typeface="+mn-lt"/>
        <a:ea typeface="+mn-ea"/>
        <a:cs typeface="+mn-cs"/>
      </a:defRPr>
    </a:lvl7pPr>
    <a:lvl8pPr marL="2856988" algn="l" defTabSz="816282" rtl="0" eaLnBrk="1" latinLnBrk="0" hangingPunct="1">
      <a:defRPr sz="1000" kern="1200">
        <a:solidFill>
          <a:schemeClr val="tx1"/>
        </a:solidFill>
        <a:latin typeface="+mn-lt"/>
        <a:ea typeface="+mn-ea"/>
        <a:cs typeface="+mn-cs"/>
      </a:defRPr>
    </a:lvl8pPr>
    <a:lvl9pPr marL="3265129" algn="l" defTabSz="816282"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dirty="0" err="1" smtClean="0"/>
              <a:t>Kính</a:t>
            </a:r>
            <a:r>
              <a:rPr lang="en-US" baseline="0" dirty="0" smtClean="0"/>
              <a:t> </a:t>
            </a:r>
            <a:r>
              <a:rPr lang="en-US" baseline="0" dirty="0" err="1" smtClean="0"/>
              <a:t>thưa</a:t>
            </a:r>
            <a:r>
              <a:rPr lang="en-US" baseline="0" dirty="0" smtClean="0"/>
              <a:t> </a:t>
            </a:r>
            <a:r>
              <a:rPr lang="en-US" baseline="0" dirty="0" err="1" smtClean="0"/>
              <a:t>quý</a:t>
            </a:r>
            <a:r>
              <a:rPr lang="en-US" baseline="0" dirty="0" smtClean="0"/>
              <a:t> </a:t>
            </a:r>
            <a:r>
              <a:rPr lang="en-US" baseline="0" dirty="0" err="1" smtClean="0"/>
              <a:t>hội</a:t>
            </a:r>
            <a:r>
              <a:rPr lang="en-US" baseline="0" dirty="0" smtClean="0"/>
              <a:t> </a:t>
            </a:r>
            <a:r>
              <a:rPr lang="en-US" baseline="0" dirty="0" err="1" smtClean="0"/>
              <a:t>đồng</a:t>
            </a:r>
            <a:r>
              <a:rPr lang="en-US" baseline="0" dirty="0" smtClean="0"/>
              <a:t>, </a:t>
            </a:r>
            <a:r>
              <a:rPr lang="en-US" baseline="0" dirty="0" err="1" smtClean="0"/>
              <a:t>quý</a:t>
            </a:r>
            <a:r>
              <a:rPr lang="en-US" baseline="0" dirty="0" smtClean="0"/>
              <a:t> </a:t>
            </a:r>
            <a:r>
              <a:rPr lang="en-US" baseline="0" dirty="0" err="1" smtClean="0"/>
              <a:t>vị</a:t>
            </a:r>
            <a:r>
              <a:rPr lang="en-US" baseline="0" dirty="0" smtClean="0"/>
              <a:t> </a:t>
            </a:r>
            <a:r>
              <a:rPr lang="en-US" baseline="0" dirty="0" err="1" smtClean="0"/>
              <a:t>phụ</a:t>
            </a:r>
            <a:r>
              <a:rPr lang="en-US" baseline="0" dirty="0" smtClean="0"/>
              <a:t> </a:t>
            </a:r>
            <a:r>
              <a:rPr lang="en-US" baseline="0" dirty="0" err="1" smtClean="0"/>
              <a:t>huynh</a:t>
            </a:r>
            <a:r>
              <a:rPr lang="en-US" baseline="0" dirty="0" smtClean="0"/>
              <a:t> </a:t>
            </a:r>
            <a:r>
              <a:rPr lang="en-US" baseline="0" dirty="0" err="1" smtClean="0"/>
              <a:t>và</a:t>
            </a:r>
            <a:r>
              <a:rPr lang="en-US" baseline="0" dirty="0" smtClean="0"/>
              <a:t> </a:t>
            </a:r>
            <a:r>
              <a:rPr lang="en-US" baseline="0" dirty="0" err="1" smtClean="0"/>
              <a:t>tất</a:t>
            </a:r>
            <a:r>
              <a:rPr lang="en-US" baseline="0" dirty="0" smtClean="0"/>
              <a:t> </a:t>
            </a:r>
            <a:r>
              <a:rPr lang="en-US" baseline="0" dirty="0" err="1" smtClean="0"/>
              <a:t>cả</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sinh</a:t>
            </a:r>
            <a:r>
              <a:rPr lang="en-US" baseline="0" dirty="0" smtClean="0"/>
              <a:t> </a:t>
            </a:r>
            <a:r>
              <a:rPr lang="en-US" baseline="0" dirty="0" err="1" smtClean="0"/>
              <a:t>viên</a:t>
            </a:r>
            <a:r>
              <a:rPr lang="en-US" baseline="0" dirty="0" smtClean="0"/>
              <a:t> </a:t>
            </a:r>
            <a:r>
              <a:rPr lang="en-US" baseline="0" dirty="0" err="1" smtClean="0"/>
              <a:t>đang</a:t>
            </a:r>
            <a:r>
              <a:rPr lang="en-US" baseline="0" dirty="0" smtClean="0"/>
              <a:t> </a:t>
            </a:r>
            <a:r>
              <a:rPr lang="en-US" baseline="0" dirty="0" err="1" smtClean="0"/>
              <a:t>có</a:t>
            </a:r>
            <a:r>
              <a:rPr lang="en-US" baseline="0" dirty="0" smtClean="0"/>
              <a:t> </a:t>
            </a:r>
            <a:r>
              <a:rPr lang="en-US" baseline="0" dirty="0" err="1" smtClean="0"/>
              <a:t>mặt</a:t>
            </a:r>
            <a:r>
              <a:rPr lang="en-US" baseline="0" dirty="0" smtClean="0"/>
              <a:t> </a:t>
            </a:r>
            <a:r>
              <a:rPr lang="en-US" baseline="0" dirty="0" err="1" smtClean="0"/>
              <a:t>trong</a:t>
            </a:r>
            <a:r>
              <a:rPr lang="en-US" baseline="0" dirty="0" smtClean="0"/>
              <a:t> </a:t>
            </a:r>
            <a:r>
              <a:rPr lang="en-US" baseline="0" dirty="0" err="1" smtClean="0"/>
              <a:t>hội</a:t>
            </a:r>
            <a:r>
              <a:rPr lang="en-US" baseline="0" dirty="0" smtClean="0"/>
              <a:t> </a:t>
            </a:r>
            <a:r>
              <a:rPr lang="en-US" baseline="0" dirty="0" err="1" smtClean="0"/>
              <a:t>trường</a:t>
            </a:r>
            <a:r>
              <a:rPr lang="en-US" baseline="0" dirty="0" smtClean="0"/>
              <a:t> </a:t>
            </a:r>
            <a:r>
              <a:rPr lang="en-US" baseline="0" dirty="0" err="1" smtClean="0"/>
              <a:t>ngày</a:t>
            </a:r>
            <a:r>
              <a:rPr lang="en-US" baseline="0" dirty="0" smtClean="0"/>
              <a:t> </a:t>
            </a:r>
            <a:r>
              <a:rPr lang="en-US" baseline="0" dirty="0" err="1" smtClean="0"/>
              <a:t>hôm</a:t>
            </a:r>
            <a:r>
              <a:rPr lang="en-US" baseline="0" dirty="0" smtClean="0"/>
              <a:t> nay. </a:t>
            </a:r>
          </a:p>
          <a:p>
            <a:pPr marL="0" marR="0" indent="0" algn="l" defTabSz="816282" rtl="0" eaLnBrk="1" fontAlgn="auto" latinLnBrk="0" hangingPunct="1">
              <a:lnSpc>
                <a:spcPct val="100000"/>
              </a:lnSpc>
              <a:spcBef>
                <a:spcPts val="0"/>
              </a:spcBef>
              <a:spcAft>
                <a:spcPts val="0"/>
              </a:spcAft>
              <a:buClrTx/>
              <a:buSzTx/>
              <a:buFontTx/>
              <a:buNone/>
              <a:tabLst/>
              <a:defRPr/>
            </a:pPr>
            <a:r>
              <a:rPr lang="en-US" baseline="0" dirty="0" err="1" smtClean="0"/>
              <a:t>Nhóm</a:t>
            </a:r>
            <a:r>
              <a:rPr lang="en-US" baseline="0" dirty="0" smtClean="0"/>
              <a:t> </a:t>
            </a:r>
            <a:r>
              <a:rPr lang="en-US" baseline="0" dirty="0" err="1" smtClean="0"/>
              <a:t>chúng</a:t>
            </a:r>
            <a:r>
              <a:rPr lang="en-US" baseline="0" dirty="0" smtClean="0"/>
              <a:t> </a:t>
            </a:r>
            <a:r>
              <a:rPr lang="en-US" baseline="0" dirty="0" err="1" smtClean="0"/>
              <a:t>tôi</a:t>
            </a:r>
            <a:r>
              <a:rPr lang="en-US" baseline="0" dirty="0" smtClean="0"/>
              <a:t> </a:t>
            </a:r>
            <a:r>
              <a:rPr lang="en-US" baseline="0" dirty="0" err="1" smtClean="0"/>
              <a:t>là</a:t>
            </a:r>
            <a:r>
              <a:rPr lang="en-US" baseline="0" dirty="0" smtClean="0"/>
              <a:t> </a:t>
            </a:r>
            <a:r>
              <a:rPr lang="en-US" baseline="0" dirty="0" err="1" smtClean="0"/>
              <a:t>nhóm</a:t>
            </a:r>
            <a:r>
              <a:rPr lang="en-US" baseline="0" dirty="0" smtClean="0"/>
              <a:t> 5, </a:t>
            </a:r>
            <a:r>
              <a:rPr lang="en-US" baseline="0" dirty="0" err="1" smtClean="0"/>
              <a:t>bao</a:t>
            </a:r>
            <a:r>
              <a:rPr lang="en-US" baseline="0" dirty="0" smtClean="0"/>
              <a:t> </a:t>
            </a:r>
            <a:r>
              <a:rPr lang="en-US" baseline="0" dirty="0" err="1" smtClean="0"/>
              <a:t>gồm</a:t>
            </a:r>
            <a:r>
              <a:rPr lang="en-US" baseline="0" dirty="0" smtClean="0"/>
              <a:t> </a:t>
            </a:r>
            <a:r>
              <a:rPr lang="en-US" baseline="0" dirty="0" err="1" smtClean="0"/>
              <a:t>các</a:t>
            </a:r>
            <a:r>
              <a:rPr lang="en-US" baseline="0" dirty="0" smtClean="0"/>
              <a:t> </a:t>
            </a:r>
            <a:r>
              <a:rPr lang="en-US" baseline="0" dirty="0" err="1" smtClean="0"/>
              <a:t>thành</a:t>
            </a:r>
            <a:r>
              <a:rPr lang="en-US" baseline="0" dirty="0" smtClean="0"/>
              <a:t> </a:t>
            </a:r>
            <a:r>
              <a:rPr lang="en-US" baseline="0" dirty="0" err="1" smtClean="0"/>
              <a:t>viên</a:t>
            </a:r>
            <a:r>
              <a:rPr lang="en-US" baseline="0" dirty="0" smtClean="0"/>
              <a:t>: ……</a:t>
            </a:r>
          </a:p>
          <a:p>
            <a:pPr marL="0" marR="0" indent="0" algn="l" defTabSz="816282" rtl="0" eaLnBrk="1" fontAlgn="auto" latinLnBrk="0" hangingPunct="1">
              <a:lnSpc>
                <a:spcPct val="100000"/>
              </a:lnSpc>
              <a:spcBef>
                <a:spcPts val="0"/>
              </a:spcBef>
              <a:spcAft>
                <a:spcPts val="0"/>
              </a:spcAft>
              <a:buClrTx/>
              <a:buSzTx/>
              <a:buFontTx/>
              <a:buNone/>
              <a:tabLst/>
              <a:defRPr/>
            </a:pPr>
            <a:r>
              <a:rPr lang="en-US" baseline="0" dirty="0" err="1" smtClean="0"/>
              <a:t>Nhóm</a:t>
            </a:r>
            <a:r>
              <a:rPr lang="en-US" baseline="0" dirty="0" smtClean="0"/>
              <a:t> </a:t>
            </a:r>
            <a:r>
              <a:rPr lang="en-US" baseline="0" dirty="0" err="1" smtClean="0"/>
              <a:t>chúng</a:t>
            </a:r>
            <a:r>
              <a:rPr lang="en-US" baseline="0" dirty="0" smtClean="0"/>
              <a:t> </a:t>
            </a:r>
            <a:r>
              <a:rPr lang="en-US" baseline="0" dirty="0" err="1" smtClean="0"/>
              <a:t>tôi</a:t>
            </a:r>
            <a:r>
              <a:rPr lang="en-US" baseline="0" dirty="0" smtClean="0"/>
              <a:t> </a:t>
            </a:r>
            <a:r>
              <a:rPr lang="en-US" baseline="0" dirty="0" err="1" smtClean="0"/>
              <a:t>xin</a:t>
            </a:r>
            <a:r>
              <a:rPr lang="en-US" baseline="0" dirty="0" smtClean="0"/>
              <a:t> </a:t>
            </a:r>
            <a:r>
              <a:rPr lang="en-US" baseline="0" dirty="0" err="1" smtClean="0"/>
              <a:t>được</a:t>
            </a:r>
            <a:r>
              <a:rPr lang="en-US" baseline="0" dirty="0" smtClean="0"/>
              <a:t> </a:t>
            </a:r>
            <a:r>
              <a:rPr lang="en-US" baseline="0" dirty="0" err="1" smtClean="0"/>
              <a:t>bảo</a:t>
            </a:r>
            <a:r>
              <a:rPr lang="en-US" baseline="0" dirty="0" smtClean="0"/>
              <a:t> </a:t>
            </a:r>
            <a:r>
              <a:rPr lang="en-US" baseline="0" dirty="0" err="1" smtClean="0"/>
              <a:t>vệ</a:t>
            </a:r>
            <a:r>
              <a:rPr lang="en-US" baseline="0" dirty="0" smtClean="0"/>
              <a:t> </a:t>
            </a:r>
            <a:r>
              <a:rPr lang="en-US" baseline="0" dirty="0" err="1" smtClean="0"/>
              <a:t>đề</a:t>
            </a:r>
            <a:r>
              <a:rPr lang="en-US" baseline="0" dirty="0" smtClean="0"/>
              <a:t> </a:t>
            </a:r>
            <a:r>
              <a:rPr lang="en-US" baseline="0" dirty="0" err="1" smtClean="0"/>
              <a:t>tài</a:t>
            </a:r>
            <a:r>
              <a:rPr lang="en-US" baseline="0" dirty="0" smtClean="0"/>
              <a:t> </a:t>
            </a:r>
            <a:r>
              <a:rPr lang="en-US" baseline="0" dirty="0" err="1" smtClean="0"/>
              <a:t>đồ</a:t>
            </a:r>
            <a:r>
              <a:rPr lang="en-US" baseline="0" dirty="0" smtClean="0"/>
              <a:t> </a:t>
            </a:r>
            <a:r>
              <a:rPr lang="en-US" baseline="0" dirty="0" err="1" smtClean="0"/>
              <a:t>án</a:t>
            </a:r>
            <a:r>
              <a:rPr lang="en-US" baseline="0" dirty="0" smtClean="0"/>
              <a:t> </a:t>
            </a:r>
            <a:r>
              <a:rPr lang="en-US" baseline="0" dirty="0" err="1" smtClean="0"/>
              <a:t>tốt</a:t>
            </a:r>
            <a:r>
              <a:rPr lang="en-US" baseline="0" dirty="0" smtClean="0"/>
              <a:t> </a:t>
            </a:r>
            <a:r>
              <a:rPr lang="en-US" baseline="0" dirty="0" err="1" smtClean="0"/>
              <a:t>nghiệp</a:t>
            </a:r>
            <a:r>
              <a:rPr lang="en-US" baseline="0" dirty="0" smtClean="0"/>
              <a:t> </a:t>
            </a:r>
            <a:r>
              <a:rPr lang="en-US" baseline="0" dirty="0" err="1" smtClean="0"/>
              <a:t>có</a:t>
            </a:r>
            <a:r>
              <a:rPr lang="en-US" baseline="0" dirty="0" smtClean="0"/>
              <a:t> </a:t>
            </a:r>
            <a:r>
              <a:rPr lang="en-US" baseline="0" dirty="0" err="1" smtClean="0"/>
              <a:t>tên</a:t>
            </a:r>
            <a:r>
              <a:rPr lang="en-US" baseline="0" dirty="0" smtClean="0"/>
              <a:t> </a:t>
            </a:r>
            <a:r>
              <a:rPr lang="en-US" baseline="0" dirty="0" err="1" smtClean="0"/>
              <a:t>là</a:t>
            </a:r>
            <a:r>
              <a:rPr lang="en-US" baseline="0" dirty="0" smtClean="0"/>
              <a:t> “</a:t>
            </a:r>
            <a:r>
              <a:rPr lang="en-US" sz="1000" dirty="0" smtClean="0">
                <a:solidFill>
                  <a:schemeClr val="tx1"/>
                </a:solidFill>
              </a:rPr>
              <a:t>University admission counseling system for high school students</a:t>
            </a:r>
            <a:r>
              <a:rPr lang="en-US" baseline="0" dirty="0" smtClean="0"/>
              <a:t>” hay </a:t>
            </a:r>
            <a:r>
              <a:rPr lang="en-US" baseline="0" dirty="0" err="1" smtClean="0"/>
              <a:t>còn</a:t>
            </a:r>
            <a:r>
              <a:rPr lang="en-US" baseline="0" dirty="0" smtClean="0"/>
              <a:t> </a:t>
            </a:r>
            <a:r>
              <a:rPr lang="en-US" baseline="0" dirty="0" err="1" smtClean="0"/>
              <a:t>có</a:t>
            </a:r>
            <a:r>
              <a:rPr lang="en-US" baseline="0" dirty="0" smtClean="0"/>
              <a:t> </a:t>
            </a:r>
            <a:r>
              <a:rPr lang="en-US" baseline="0" dirty="0" err="1" smtClean="0"/>
              <a:t>tên</a:t>
            </a:r>
            <a:r>
              <a:rPr lang="en-US" baseline="0" dirty="0" smtClean="0"/>
              <a:t> </a:t>
            </a:r>
            <a:r>
              <a:rPr lang="en-US" baseline="0" dirty="0" err="1" smtClean="0"/>
              <a:t>tiếng</a:t>
            </a:r>
            <a:r>
              <a:rPr lang="en-US" baseline="0" dirty="0" smtClean="0"/>
              <a:t> </a:t>
            </a:r>
            <a:r>
              <a:rPr lang="en-US" baseline="0" dirty="0" err="1" smtClean="0"/>
              <a:t>việt</a:t>
            </a:r>
            <a:r>
              <a:rPr lang="en-US" baseline="0" dirty="0" smtClean="0"/>
              <a:t> </a:t>
            </a:r>
            <a:r>
              <a:rPr lang="en-US" baseline="0" dirty="0" err="1" smtClean="0"/>
              <a:t>là</a:t>
            </a:r>
            <a:r>
              <a:rPr lang="en-US" baseline="0" dirty="0" smtClean="0"/>
              <a:t> “</a:t>
            </a:r>
            <a:r>
              <a:rPr lang="en-US" sz="1000" kern="1200" dirty="0" err="1" smtClean="0">
                <a:solidFill>
                  <a:schemeClr val="tx1"/>
                </a:solidFill>
                <a:effectLst/>
                <a:latin typeface="+mn-lt"/>
                <a:ea typeface="+mn-ea"/>
                <a:cs typeface="+mn-cs"/>
              </a:rPr>
              <a:t>Hệ</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thống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tư</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vấn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tuyển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sinh</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đại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học</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cho</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học</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sinh</a:t>
            </a:r>
            <a:r>
              <a:rPr lang="en-US" sz="1000" kern="1200" dirty="0" smtClean="0">
                <a:solidFill>
                  <a:schemeClr val="tx1"/>
                </a:solidFill>
                <a:effectLst/>
                <a:latin typeface="+mn-lt"/>
                <a:ea typeface="+mn-ea"/>
                <a:cs typeface="+mn-cs"/>
              </a:rPr>
              <a:t>” </a:t>
            </a:r>
            <a:r>
              <a:rPr lang="en-US" baseline="0" dirty="0" err="1" smtClean="0"/>
              <a:t>dưới</a:t>
            </a:r>
            <a:r>
              <a:rPr lang="en-US" baseline="0" dirty="0" smtClean="0"/>
              <a:t> </a:t>
            </a:r>
            <a:r>
              <a:rPr lang="en-US" baseline="0" dirty="0" err="1" smtClean="0"/>
              <a:t>sự</a:t>
            </a:r>
            <a:r>
              <a:rPr lang="en-US" baseline="0" dirty="0" smtClean="0"/>
              <a:t> </a:t>
            </a:r>
            <a:r>
              <a:rPr lang="en-US" baseline="0" dirty="0" err="1" smtClean="0"/>
              <a:t>hướng</a:t>
            </a:r>
            <a:r>
              <a:rPr lang="en-US" baseline="0" dirty="0" smtClean="0"/>
              <a:t> </a:t>
            </a:r>
            <a:r>
              <a:rPr lang="en-US" baseline="0" dirty="0" err="1" smtClean="0"/>
              <a:t>dẫn</a:t>
            </a:r>
            <a:r>
              <a:rPr lang="en-US" baseline="0" dirty="0" smtClean="0"/>
              <a:t> </a:t>
            </a:r>
            <a:r>
              <a:rPr lang="en-US" baseline="0" dirty="0" err="1" smtClean="0"/>
              <a:t>của</a:t>
            </a:r>
            <a:r>
              <a:rPr lang="en-US" baseline="0" dirty="0" smtClean="0"/>
              <a:t> </a:t>
            </a:r>
            <a:r>
              <a:rPr lang="en-US" baseline="0" dirty="0" err="1" smtClean="0"/>
              <a:t>thầy</a:t>
            </a:r>
            <a:r>
              <a:rPr lang="en-US" baseline="0" dirty="0" smtClean="0"/>
              <a:t> </a:t>
            </a:r>
            <a:r>
              <a:rPr lang="en-US" dirty="0" err="1" smtClean="0">
                <a:solidFill>
                  <a:schemeClr val="tx1"/>
                </a:solidFill>
                <a:latin typeface="Cambria" pitchFamily="18" charset="0"/>
              </a:rPr>
              <a:t>Lâm</a:t>
            </a:r>
            <a:r>
              <a:rPr lang="en-US" dirty="0" smtClean="0">
                <a:solidFill>
                  <a:schemeClr val="tx1"/>
                </a:solidFill>
                <a:latin typeface="Cambria" pitchFamily="18" charset="0"/>
              </a:rPr>
              <a:t> </a:t>
            </a:r>
            <a:r>
              <a:rPr lang="en-US" dirty="0" err="1" smtClean="0">
                <a:solidFill>
                  <a:schemeClr val="tx1"/>
                </a:solidFill>
                <a:latin typeface="Cambria" pitchFamily="18" charset="0"/>
              </a:rPr>
              <a:t>Hữu</a:t>
            </a:r>
            <a:r>
              <a:rPr lang="en-US" dirty="0" smtClean="0">
                <a:solidFill>
                  <a:schemeClr val="tx1"/>
                </a:solidFill>
                <a:latin typeface="Cambria" pitchFamily="18" charset="0"/>
              </a:rPr>
              <a:t> </a:t>
            </a:r>
            <a:r>
              <a:rPr lang="en-US" dirty="0" err="1" smtClean="0">
                <a:solidFill>
                  <a:schemeClr val="tx1"/>
                </a:solidFill>
                <a:latin typeface="Cambria" pitchFamily="18" charset="0"/>
              </a:rPr>
              <a:t>Khánh</a:t>
            </a:r>
            <a:r>
              <a:rPr lang="en-US" dirty="0" smtClean="0">
                <a:solidFill>
                  <a:schemeClr val="tx1"/>
                </a:solidFill>
                <a:latin typeface="Cambria" pitchFamily="18" charset="0"/>
              </a:rPr>
              <a:t> </a:t>
            </a:r>
            <a:r>
              <a:rPr lang="en-US" dirty="0" err="1" smtClean="0">
                <a:solidFill>
                  <a:schemeClr val="tx1"/>
                </a:solidFill>
                <a:latin typeface="Cambria" pitchFamily="18" charset="0"/>
              </a:rPr>
              <a:t>Phương</a:t>
            </a:r>
            <a:endParaRPr lang="en-US" dirty="0" smtClean="0"/>
          </a:p>
          <a:p>
            <a:endParaRPr lang="en-US" dirty="0"/>
          </a:p>
        </p:txBody>
      </p:sp>
      <p:sp>
        <p:nvSpPr>
          <p:cNvPr id="4" name="Slide Number Placeholder 3"/>
          <p:cNvSpPr>
            <a:spLocks noGrp="1"/>
          </p:cNvSpPr>
          <p:nvPr>
            <p:ph type="sldNum" sz="quarter" idx="10"/>
          </p:nvPr>
        </p:nvSpPr>
        <p:spPr/>
        <p:txBody>
          <a:bodyPr/>
          <a:lstStyle/>
          <a:p>
            <a:fld id="{D04A47DB-1F8B-496C-952E-53D0A0D3ABF6}" type="slidenum">
              <a:rPr lang="en-US" smtClean="0"/>
              <a:t>1</a:t>
            </a:fld>
            <a:endParaRPr lang="en-US"/>
          </a:p>
        </p:txBody>
      </p:sp>
    </p:spTree>
    <p:extLst>
      <p:ext uri="{BB962C8B-B14F-4D97-AF65-F5344CB8AC3E}">
        <p14:creationId xmlns:p14="http://schemas.microsoft.com/office/powerpoint/2010/main" val="15426029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Thấu</a:t>
            </a:r>
            <a:r>
              <a:rPr lang="en-US" sz="1000" b="0" i="0" kern="1200" baseline="0" smtClean="0">
                <a:solidFill>
                  <a:schemeClr val="tx1"/>
                </a:solidFill>
                <a:effectLst/>
                <a:latin typeface="+mn-lt"/>
                <a:ea typeface="+mn-ea"/>
                <a:cs typeface="+mn-cs"/>
              </a:rPr>
              <a:t> hiểu bản thân đến nay vẫn là vấn đề khó khăn nhất của đời người. Cho đến khi bạn hiểu được điểm mạnh, điểm yếu, tính cách của bản thân, bạn sẽ chẳng thể thành công ở bất kỳ lĩnh vực nào.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Đôi lúc bạn ko thể biết được bản thân bạn đang thích gì, không quyết định được mục tiêu, bạn đang rơi vào thế bị động.</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Sự lựa chọn của bạn có đang thật sự theo sở thích của bạn hay nó đang bị ảnh hưởng bởi những thông tin, những lời nói từ gia đình và bạn bè của bạn. ---&gt;</a:t>
            </a:r>
          </a:p>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10</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Thấu</a:t>
            </a:r>
            <a:r>
              <a:rPr lang="en-US" sz="1000" b="0" i="0" kern="1200" baseline="0" smtClean="0">
                <a:solidFill>
                  <a:schemeClr val="tx1"/>
                </a:solidFill>
                <a:effectLst/>
                <a:latin typeface="+mn-lt"/>
                <a:ea typeface="+mn-ea"/>
                <a:cs typeface="+mn-cs"/>
              </a:rPr>
              <a:t> hiểu bản thân đến nay vẫn là vấn đề khó khăn nhất của đời người. Cho đến khi bạn hiểu được điểm mạnh, điểm yếu, tính cách của bản thân, bạn sẽ chẳng thể thành công ở bất kỳ lĩnh vực nào.</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Đôi lúc bạn ko thể biết được bản thân bạn đang thích gì, không quyết định được mục tiêu, bạn đang rơi vào thế bị động.</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Sự lựa chọn của bạn có đang thật sự theo sở thích của bạn hay nó đang bị ảnh hưởng bởi những thông tin, những lời nói từ gia đình và bạn bè của bạn.</a:t>
            </a:r>
            <a:endParaRPr lang="vi-VN"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Gia đình &amp; bạn bè: có ảnh hưởng ko ít đến cuộc sống của chúng ta, nhưng tương lai thì lại chính do chúng ta quyết định.</a:t>
            </a:r>
          </a:p>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Chọn cho mình một nghề, nghĩa là chọn cho mình một tương lai. Việc chọn nghề thực sự quan trọng và vô cùng cần thiết. Chọn sai lầm một nghề nghĩa là đặt cho mình một tương lai không thực sự an toàn và vững chắc.</a:t>
            </a:r>
            <a:r>
              <a:rPr lang="en-US" sz="1000" b="0" i="0" kern="1200" smtClean="0">
                <a:solidFill>
                  <a:schemeClr val="tx1"/>
                </a:solidFill>
                <a:effectLst/>
                <a:latin typeface="+mn-lt"/>
                <a:ea typeface="+mn-ea"/>
                <a:cs typeface="+mn-cs"/>
              </a:rPr>
              <a:t> ---&gt;</a:t>
            </a:r>
          </a:p>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11</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Bạn cần</a:t>
            </a:r>
            <a:r>
              <a:rPr lang="en-US" sz="1000" b="0" i="0" kern="1200" baseline="0" smtClean="0">
                <a:solidFill>
                  <a:schemeClr val="tx1"/>
                </a:solidFill>
                <a:effectLst/>
                <a:latin typeface="+mn-lt"/>
                <a:ea typeface="+mn-ea"/>
                <a:cs typeface="+mn-cs"/>
              </a:rPr>
              <a:t> một nơi để tương tác, trao đổi những khó khăn, thắc mắc mà bạn đang gặp phải khi chọn trường. ---&gt;</a:t>
            </a: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12</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Bạn cần</a:t>
            </a:r>
            <a:r>
              <a:rPr lang="en-US" sz="1000" b="0" i="0" kern="1200" baseline="0" smtClean="0">
                <a:solidFill>
                  <a:schemeClr val="tx1"/>
                </a:solidFill>
                <a:effectLst/>
                <a:latin typeface="+mn-lt"/>
                <a:ea typeface="+mn-ea"/>
                <a:cs typeface="+mn-cs"/>
              </a:rPr>
              <a:t> một nơi để tương tác, trao đổi những khó khăn, thắc mắc mà bạn đang gặp phải khi chọn trường.</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Bạn muốn chính mình trực tiếp đưa ra câu hỏi ---&gt;</a:t>
            </a: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13</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Bạn cần</a:t>
            </a:r>
            <a:r>
              <a:rPr lang="en-US" sz="1000" b="0" i="0" kern="1200" baseline="0" smtClean="0">
                <a:solidFill>
                  <a:schemeClr val="tx1"/>
                </a:solidFill>
                <a:effectLst/>
                <a:latin typeface="+mn-lt"/>
                <a:ea typeface="+mn-ea"/>
                <a:cs typeface="+mn-cs"/>
              </a:rPr>
              <a:t> một nơi để tương tác, trao đổi những khó khăn, thắc mắc mà bạn đang gặp phải khi chọn trường.</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Bạn muốn chính mình trực tiếp đưa ra câu hỏi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Cùng chia sẽ, trao đổi những thắc mắc và cùng nhau tìm ra câu trả lời. ---&gt;</a:t>
            </a: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14</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Chọn trường/ngành nghe có vẻ dễ dàng</a:t>
            </a:r>
            <a:r>
              <a:rPr lang="en-US" sz="1000" b="0" i="0" kern="1200" smtClean="0">
                <a:solidFill>
                  <a:schemeClr val="tx1"/>
                </a:solidFill>
                <a:effectLst/>
                <a:latin typeface="+mn-lt"/>
                <a:ea typeface="+mn-ea"/>
                <a:cs typeface="+mn-cs"/>
              </a:rPr>
              <a:t> nhưng</a:t>
            </a:r>
            <a:r>
              <a:rPr lang="en-US" sz="1000" b="0" i="0" kern="1200" baseline="0" smtClean="0">
                <a:solidFill>
                  <a:schemeClr val="tx1"/>
                </a:solidFill>
                <a:effectLst/>
                <a:latin typeface="+mn-lt"/>
                <a:ea typeface="+mn-ea"/>
                <a:cs typeface="+mn-cs"/>
              </a:rPr>
              <a:t> thật ra nó rất khó để đưa quyết định.</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H</a:t>
            </a:r>
            <a:r>
              <a:rPr lang="vi-VN" sz="1000" b="0" i="0" kern="1200" smtClean="0">
                <a:solidFill>
                  <a:schemeClr val="tx1"/>
                </a:solidFill>
                <a:effectLst/>
                <a:latin typeface="+mn-lt"/>
                <a:ea typeface="+mn-ea"/>
                <a:cs typeface="+mn-cs"/>
              </a:rPr>
              <a:t>ọc sinh thường có áp lực về việc phải đưa ra quyết định “đúng đắn” nhất</a:t>
            </a:r>
            <a:r>
              <a:rPr lang="en-US" sz="1000" b="0" i="0" kern="1200" smtClean="0">
                <a:solidFill>
                  <a:schemeClr val="tx1"/>
                </a:solidFill>
                <a:effectLst/>
                <a:latin typeface="+mn-lt"/>
                <a:ea typeface="+mn-ea"/>
                <a:cs typeface="+mn-cs"/>
              </a:rPr>
              <a:t> nó </a:t>
            </a:r>
            <a:r>
              <a:rPr lang="en-US" sz="1000" b="0" i="0" kern="1200" baseline="0" smtClean="0">
                <a:solidFill>
                  <a:schemeClr val="tx1"/>
                </a:solidFill>
                <a:effectLst/>
                <a:latin typeface="+mn-lt"/>
                <a:ea typeface="+mn-ea"/>
                <a:cs typeface="+mn-cs"/>
              </a:rPr>
              <a:t>khiến việc lựa chọn trường ĐH phù hợp trở nên rất khó khăn. ---&gt;</a:t>
            </a: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15</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Chọn trường/ngành nghe có vẻ dễ dàng</a:t>
            </a:r>
            <a:r>
              <a:rPr lang="en-US" sz="1000" b="0" i="0" kern="1200" smtClean="0">
                <a:solidFill>
                  <a:schemeClr val="tx1"/>
                </a:solidFill>
                <a:effectLst/>
                <a:latin typeface="+mn-lt"/>
                <a:ea typeface="+mn-ea"/>
                <a:cs typeface="+mn-cs"/>
              </a:rPr>
              <a:t> nhưng</a:t>
            </a:r>
            <a:r>
              <a:rPr lang="en-US" sz="1000" b="0" i="0" kern="1200" baseline="0" smtClean="0">
                <a:solidFill>
                  <a:schemeClr val="tx1"/>
                </a:solidFill>
                <a:effectLst/>
                <a:latin typeface="+mn-lt"/>
                <a:ea typeface="+mn-ea"/>
                <a:cs typeface="+mn-cs"/>
              </a:rPr>
              <a:t> thật ra nó rất khó để đưa quyết định.</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H</a:t>
            </a:r>
            <a:r>
              <a:rPr lang="vi-VN" sz="1000" b="0" i="0" kern="1200" smtClean="0">
                <a:solidFill>
                  <a:schemeClr val="tx1"/>
                </a:solidFill>
                <a:effectLst/>
                <a:latin typeface="+mn-lt"/>
                <a:ea typeface="+mn-ea"/>
                <a:cs typeface="+mn-cs"/>
              </a:rPr>
              <a:t>ọc sinh thường có áp lực về việc phải đưa ra quyết định “đúng đắn” nhất</a:t>
            </a:r>
            <a:r>
              <a:rPr lang="en-US" sz="1000" b="0" i="0" kern="1200" smtClean="0">
                <a:solidFill>
                  <a:schemeClr val="tx1"/>
                </a:solidFill>
                <a:effectLst/>
                <a:latin typeface="+mn-lt"/>
                <a:ea typeface="+mn-ea"/>
                <a:cs typeface="+mn-cs"/>
              </a:rPr>
              <a:t> nó </a:t>
            </a:r>
            <a:r>
              <a:rPr lang="en-US" sz="1000" b="0" i="0" kern="1200" baseline="0" smtClean="0">
                <a:solidFill>
                  <a:schemeClr val="tx1"/>
                </a:solidFill>
                <a:effectLst/>
                <a:latin typeface="+mn-lt"/>
                <a:ea typeface="+mn-ea"/>
                <a:cs typeface="+mn-cs"/>
              </a:rPr>
              <a:t>khiến việc lựa chọn trường ĐH phù hợp trở nên rất khó khăn.</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Bạn cần có thêm nhiều sự lựa chọn hay gợi ý để so sánh, đánh giá và từ đó có thể dễ dàng chọn ra được một trường thích hợp. ---&gt; </a:t>
            </a:r>
          </a:p>
        </p:txBody>
      </p:sp>
      <p:sp>
        <p:nvSpPr>
          <p:cNvPr id="4" name="Slide Number Placeholder 3"/>
          <p:cNvSpPr>
            <a:spLocks noGrp="1"/>
          </p:cNvSpPr>
          <p:nvPr>
            <p:ph type="sldNum" sz="quarter" idx="10"/>
          </p:nvPr>
        </p:nvSpPr>
        <p:spPr/>
        <p:txBody>
          <a:bodyPr/>
          <a:lstStyle/>
          <a:p>
            <a:fld id="{D04A47DB-1F8B-496C-952E-53D0A0D3ABF6}" type="slidenum">
              <a:rPr lang="en-US" smtClean="0"/>
              <a:t>16</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Trước những tình hình đó, nhóm chúng tôi đã đưa ra một số giải giải pháp</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và sau đây là các giải pháp của chúng tôi, xin mới bạn “ “ tiếp tục phần trình bày</a:t>
            </a:r>
          </a:p>
        </p:txBody>
      </p:sp>
      <p:sp>
        <p:nvSpPr>
          <p:cNvPr id="4" name="Slide Number Placeholder 3"/>
          <p:cNvSpPr>
            <a:spLocks noGrp="1"/>
          </p:cNvSpPr>
          <p:nvPr>
            <p:ph type="sldNum" sz="quarter" idx="10"/>
          </p:nvPr>
        </p:nvSpPr>
        <p:spPr/>
        <p:txBody>
          <a:bodyPr/>
          <a:lstStyle/>
          <a:p>
            <a:fld id="{D04A47DB-1F8B-496C-952E-53D0A0D3ABF6}" type="slidenum">
              <a:rPr lang="en-US" smtClean="0"/>
              <a:t>17</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Kính</a:t>
            </a:r>
            <a:r>
              <a:rPr lang="en-US" baseline="0" smtClean="0"/>
              <a:t> thưa quý hội đồng, tôi xin tiếp tục phần trình bày của nhóm chúng tôi, để giải quyết tình hình đã đề cập trên, g</a:t>
            </a:r>
            <a:r>
              <a:rPr lang="en-US" sz="1000" kern="1200" smtClean="0">
                <a:solidFill>
                  <a:schemeClr val="tx1"/>
                </a:solidFill>
                <a:effectLst/>
                <a:latin typeface="+mn-lt"/>
                <a:ea typeface="+mn-ea"/>
                <a:cs typeface="+mn-cs"/>
              </a:rPr>
              <a:t>iải pháp đề xuất của chúng tôi là xây dựng một hệ thống Webside</a:t>
            </a:r>
            <a:r>
              <a:rPr lang="en-US" sz="1000" kern="1200" baseline="0" smtClean="0">
                <a:solidFill>
                  <a:schemeClr val="tx1"/>
                </a:solidFill>
                <a:effectLst/>
                <a:latin typeface="+mn-lt"/>
                <a:ea typeface="+mn-ea"/>
                <a:cs typeface="+mn-cs"/>
              </a:rPr>
              <a:t> </a:t>
            </a:r>
            <a:r>
              <a:rPr lang="en-US" sz="1000" kern="1200" smtClean="0">
                <a:solidFill>
                  <a:schemeClr val="tx1"/>
                </a:solidFill>
                <a:effectLst/>
                <a:latin typeface="+mn-lt"/>
                <a:ea typeface="+mn-ea"/>
                <a:cs typeface="+mn-cs"/>
              </a:rPr>
              <a:t>“UniStart" để cung cấp một môi trường quản lý tốt hơn</a:t>
            </a:r>
            <a:r>
              <a:rPr lang="en-US" sz="1000" kern="1200" dirty="0">
                <a:solidFill>
                  <a:schemeClr val="tx1"/>
                </a:solidFill>
                <a:effectLst/>
                <a:latin typeface="+mn-lt"/>
                <a:ea typeface="+mn-ea"/>
                <a:cs typeface="+mn-cs"/>
              </a:rPr>
              <a:t>.</a:t>
            </a:r>
            <a:endParaRPr lang="en-US" sz="100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18</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effectLst/>
                <a:latin typeface="+mn-lt"/>
                <a:ea typeface="+mn-ea"/>
                <a:cs typeface="+mn-cs"/>
              </a:rPr>
              <a:t>Hiện tại,</a:t>
            </a:r>
            <a:r>
              <a:rPr lang="en-US" sz="1000" b="0" i="0" kern="1200" baseline="0" dirty="0" smtClean="0">
                <a:solidFill>
                  <a:schemeClr val="tx1"/>
                </a:solidFill>
                <a:effectLst/>
                <a:latin typeface="+mn-lt"/>
                <a:ea typeface="+mn-ea"/>
                <a:cs typeface="+mn-cs"/>
              </a:rPr>
              <a:t> các trang web thông tin ngày nay không hỗ trợ tìm kiếm một cách chi tiết thông tin về trường đại học cũng như các ngành nghề, trong khi đó nhu cầu về tìm kiếm thông tin của các học sinh về trường đại học là cực lớn vì nó trực tiếp quyết định tương lai của họ. Học sinh không thể tìm thấy thông tin về những ngôi trường hay ngành nghề mình quan tâm, trong khi số lượng trường và ngành đào tạo rất đa dạng và phong phú. Do đó chúng tôi phát triển một công cụ tìm kiếm giúp học sinh có thể dễ dàng tìm kiếm thông tin về các trường đại học.</a:t>
            </a:r>
            <a:endParaRPr lang="en-US"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19</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Nhóm chúng tôi xin được trình bày các nội dung chính sau đây</a:t>
            </a:r>
          </a:p>
          <a:p>
            <a:r>
              <a:rPr lang="en-US" dirty="0" err="1" smtClean="0"/>
              <a:t>Phần</a:t>
            </a:r>
            <a:r>
              <a:rPr lang="en-US" baseline="0" dirty="0" smtClean="0"/>
              <a:t> </a:t>
            </a:r>
            <a:r>
              <a:rPr lang="en-US" baseline="0" dirty="0" err="1" smtClean="0"/>
              <a:t>thứ</a:t>
            </a:r>
            <a:r>
              <a:rPr lang="en-US" baseline="0" dirty="0" smtClean="0"/>
              <a:t> </a:t>
            </a:r>
            <a:r>
              <a:rPr lang="en-US" baseline="0" dirty="0" err="1" smtClean="0"/>
              <a:t>nhất</a:t>
            </a:r>
            <a:r>
              <a:rPr lang="en-US" baseline="0" dirty="0" smtClean="0"/>
              <a:t>: </a:t>
            </a:r>
            <a:r>
              <a:rPr lang="en-US" baseline="0" dirty="0" err="1" smtClean="0"/>
              <a:t>Các</a:t>
            </a:r>
            <a:r>
              <a:rPr lang="en-US" baseline="0" dirty="0" smtClean="0"/>
              <a:t> </a:t>
            </a:r>
            <a:r>
              <a:rPr lang="en-US" baseline="0" dirty="0" err="1" smtClean="0"/>
              <a:t>vấn</a:t>
            </a:r>
            <a:r>
              <a:rPr lang="en-US" baseline="0" dirty="0" smtClean="0"/>
              <a:t> </a:t>
            </a:r>
            <a:r>
              <a:rPr lang="en-US" baseline="0" dirty="0" err="1" smtClean="0"/>
              <a:t>đề</a:t>
            </a:r>
            <a:r>
              <a:rPr lang="en-US" baseline="0" dirty="0" smtClean="0"/>
              <a:t> </a:t>
            </a:r>
            <a:r>
              <a:rPr lang="en-US" baseline="0" dirty="0" err="1" smtClean="0"/>
              <a:t>hiện</a:t>
            </a:r>
            <a:r>
              <a:rPr lang="en-US" baseline="0" dirty="0" smtClean="0"/>
              <a:t> </a:t>
            </a:r>
            <a:r>
              <a:rPr lang="en-US" baseline="0" dirty="0" err="1" smtClean="0"/>
              <a:t>tại</a:t>
            </a:r>
            <a:r>
              <a:rPr lang="en-US" baseline="0" dirty="0" smtClean="0"/>
              <a:t> ( HS </a:t>
            </a:r>
            <a:r>
              <a:rPr lang="en-US" baseline="0" dirty="0" err="1" smtClean="0"/>
              <a:t>cần</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thông</a:t>
            </a:r>
            <a:r>
              <a:rPr lang="en-US" baseline="0" dirty="0" smtClean="0"/>
              <a:t> tin </a:t>
            </a:r>
            <a:r>
              <a:rPr lang="en-US" baseline="0" dirty="0" err="1" smtClean="0"/>
              <a:t>để</a:t>
            </a:r>
            <a:r>
              <a:rPr lang="en-US" baseline="0" dirty="0" smtClean="0"/>
              <a:t> </a:t>
            </a:r>
            <a:r>
              <a:rPr lang="en-US" baseline="0" dirty="0" err="1" smtClean="0"/>
              <a:t>định</a:t>
            </a:r>
            <a:r>
              <a:rPr lang="en-US" baseline="0" dirty="0" smtClean="0"/>
              <a:t> </a:t>
            </a:r>
            <a:r>
              <a:rPr lang="en-US" baseline="0" dirty="0" err="1" smtClean="0"/>
              <a:t>hướng</a:t>
            </a:r>
            <a:r>
              <a:rPr lang="en-US" baseline="0" dirty="0" smtClean="0"/>
              <a:t> </a:t>
            </a:r>
            <a:r>
              <a:rPr lang="en-US" baseline="0" dirty="0" err="1" smtClean="0"/>
              <a:t>cho</a:t>
            </a:r>
            <a:r>
              <a:rPr lang="en-US" baseline="0" dirty="0" smtClean="0"/>
              <a:t> </a:t>
            </a:r>
            <a:r>
              <a:rPr lang="en-US" baseline="0" dirty="0" err="1" smtClean="0"/>
              <a:t>việc</a:t>
            </a:r>
            <a:r>
              <a:rPr lang="en-US" baseline="0" dirty="0" smtClean="0"/>
              <a:t> </a:t>
            </a:r>
            <a:r>
              <a:rPr lang="en-US" baseline="0" dirty="0" err="1" smtClean="0"/>
              <a:t>chọn</a:t>
            </a:r>
            <a:r>
              <a:rPr lang="en-US" baseline="0" dirty="0" smtClean="0"/>
              <a:t> </a:t>
            </a:r>
            <a:r>
              <a:rPr lang="en-US" baseline="0" dirty="0" err="1" smtClean="0"/>
              <a:t>trường</a:t>
            </a:r>
            <a:r>
              <a:rPr lang="en-US" baseline="0" dirty="0" smtClean="0"/>
              <a:t> )</a:t>
            </a:r>
          </a:p>
          <a:p>
            <a:r>
              <a:rPr lang="en-US" baseline="0" dirty="0" err="1" smtClean="0"/>
              <a:t>Phần</a:t>
            </a:r>
            <a:r>
              <a:rPr lang="en-US" baseline="0" dirty="0" smtClean="0"/>
              <a:t> </a:t>
            </a:r>
            <a:r>
              <a:rPr lang="en-US" baseline="0" dirty="0" err="1" smtClean="0"/>
              <a:t>thứ</a:t>
            </a:r>
            <a:r>
              <a:rPr lang="en-US" baseline="0" dirty="0" smtClean="0"/>
              <a:t> 2: </a:t>
            </a:r>
            <a:r>
              <a:rPr lang="en-US" baseline="0" dirty="0" err="1" smtClean="0"/>
              <a:t>Giải</a:t>
            </a:r>
            <a:r>
              <a:rPr lang="en-US" baseline="0" dirty="0" smtClean="0"/>
              <a:t> </a:t>
            </a:r>
            <a:r>
              <a:rPr lang="en-US" baseline="0" dirty="0" err="1" smtClean="0"/>
              <a:t>pháp</a:t>
            </a:r>
            <a:r>
              <a:rPr lang="en-US" baseline="0" dirty="0" smtClean="0"/>
              <a:t> </a:t>
            </a:r>
            <a:r>
              <a:rPr lang="en-US" baseline="0" dirty="0" err="1" smtClean="0"/>
              <a:t>và</a:t>
            </a:r>
            <a:r>
              <a:rPr lang="en-US" baseline="0" dirty="0" smtClean="0"/>
              <a:t> </a:t>
            </a:r>
            <a:r>
              <a:rPr lang="en-US" baseline="0" dirty="0" err="1" smtClean="0"/>
              <a:t>đề</a:t>
            </a:r>
            <a:r>
              <a:rPr lang="en-US" baseline="0" dirty="0" smtClean="0"/>
              <a:t> </a:t>
            </a:r>
            <a:r>
              <a:rPr lang="en-US" baseline="0" dirty="0" err="1" smtClean="0"/>
              <a:t>xuất</a:t>
            </a:r>
            <a:r>
              <a:rPr lang="en-US" baseline="0" dirty="0" smtClean="0"/>
              <a:t> </a:t>
            </a:r>
            <a:r>
              <a:rPr lang="en-US" baseline="0" dirty="0" err="1" smtClean="0"/>
              <a:t>của</a:t>
            </a:r>
            <a:r>
              <a:rPr lang="en-US" baseline="0" dirty="0" smtClean="0"/>
              <a:t> </a:t>
            </a:r>
            <a:r>
              <a:rPr lang="en-US" baseline="0" dirty="0" err="1" smtClean="0"/>
              <a:t>chúng</a:t>
            </a:r>
            <a:r>
              <a:rPr lang="en-US" baseline="0" dirty="0" smtClean="0"/>
              <a:t> </a:t>
            </a:r>
            <a:r>
              <a:rPr lang="en-US" baseline="0" dirty="0" err="1" smtClean="0"/>
              <a:t>tôi</a:t>
            </a:r>
            <a:r>
              <a:rPr lang="en-US" baseline="0" dirty="0" smtClean="0"/>
              <a:t> </a:t>
            </a:r>
            <a:r>
              <a:rPr lang="en-US" baseline="0" dirty="0" err="1" smtClean="0"/>
              <a:t>và</a:t>
            </a:r>
            <a:r>
              <a:rPr lang="en-US" baseline="0" dirty="0" smtClean="0"/>
              <a:t> Demo</a:t>
            </a:r>
          </a:p>
          <a:p>
            <a:r>
              <a:rPr lang="en-US" baseline="0" dirty="0" err="1" smtClean="0"/>
              <a:t>Phần</a:t>
            </a:r>
            <a:r>
              <a:rPr lang="en-US" baseline="0" dirty="0" smtClean="0"/>
              <a:t> </a:t>
            </a:r>
            <a:r>
              <a:rPr lang="en-US" baseline="0" dirty="0" err="1" smtClean="0"/>
              <a:t>thứ</a:t>
            </a:r>
            <a:r>
              <a:rPr lang="en-US" baseline="0" dirty="0" smtClean="0"/>
              <a:t> 4: </a:t>
            </a:r>
            <a:r>
              <a:rPr lang="en-US" baseline="0" dirty="0" err="1" smtClean="0"/>
              <a:t>Các</a:t>
            </a:r>
            <a:r>
              <a:rPr lang="en-US" baseline="0" dirty="0" smtClean="0"/>
              <a:t> </a:t>
            </a:r>
            <a:r>
              <a:rPr lang="en-US" baseline="0" dirty="0" err="1" smtClean="0"/>
              <a:t>tính</a:t>
            </a:r>
            <a:r>
              <a:rPr lang="en-US" baseline="0" dirty="0" smtClean="0"/>
              <a:t> </a:t>
            </a:r>
            <a:r>
              <a:rPr lang="en-US" baseline="0" dirty="0" err="1" smtClean="0"/>
              <a:t>năng</a:t>
            </a:r>
            <a:r>
              <a:rPr lang="en-US" baseline="0" dirty="0" smtClean="0"/>
              <a:t> </a:t>
            </a:r>
            <a:r>
              <a:rPr lang="en-US" baseline="0" dirty="0" err="1" smtClean="0"/>
              <a:t>và</a:t>
            </a:r>
            <a:r>
              <a:rPr lang="en-US" baseline="0" dirty="0" smtClean="0"/>
              <a:t> Demo</a:t>
            </a:r>
          </a:p>
          <a:p>
            <a:r>
              <a:rPr lang="en-US" baseline="0" dirty="0" err="1" smtClean="0"/>
              <a:t>Phần</a:t>
            </a:r>
            <a:r>
              <a:rPr lang="en-US" baseline="0" dirty="0" smtClean="0"/>
              <a:t> </a:t>
            </a:r>
            <a:r>
              <a:rPr lang="en-US" baseline="0" dirty="0" err="1" smtClean="0"/>
              <a:t>thứ</a:t>
            </a:r>
            <a:r>
              <a:rPr lang="en-US" baseline="0" dirty="0" smtClean="0"/>
              <a:t> 5: </a:t>
            </a:r>
            <a:r>
              <a:rPr lang="en-US" baseline="0" dirty="0" err="1" smtClean="0"/>
              <a:t>Thuật</a:t>
            </a:r>
            <a:r>
              <a:rPr lang="en-US" baseline="0" dirty="0" smtClean="0"/>
              <a:t> </a:t>
            </a:r>
            <a:r>
              <a:rPr lang="en-US" baseline="0" dirty="0" err="1" smtClean="0"/>
              <a:t>toán</a:t>
            </a:r>
            <a:r>
              <a:rPr lang="en-US" baseline="0" dirty="0" smtClean="0"/>
              <a:t> </a:t>
            </a:r>
          </a:p>
          <a:p>
            <a:r>
              <a:rPr lang="en-US" baseline="0" dirty="0" err="1" smtClean="0"/>
              <a:t>Phần</a:t>
            </a:r>
            <a:r>
              <a:rPr lang="en-US" baseline="0" dirty="0" smtClean="0"/>
              <a:t> </a:t>
            </a:r>
            <a:r>
              <a:rPr lang="en-US" baseline="0" dirty="0" err="1" smtClean="0"/>
              <a:t>thứ</a:t>
            </a:r>
            <a:r>
              <a:rPr lang="en-US" baseline="0" dirty="0" smtClean="0"/>
              <a:t> 6: </a:t>
            </a:r>
            <a:r>
              <a:rPr lang="en-US" baseline="0" dirty="0" err="1" smtClean="0"/>
              <a:t>Đánh</a:t>
            </a:r>
            <a:r>
              <a:rPr lang="en-US" baseline="0" dirty="0" smtClean="0"/>
              <a:t> </a:t>
            </a:r>
            <a:r>
              <a:rPr lang="en-US" baseline="0" dirty="0" err="1" smtClean="0"/>
              <a:t>giá</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 </a:t>
            </a:r>
            <a:r>
              <a:rPr lang="en-US" baseline="0" dirty="0" err="1" smtClean="0"/>
              <a:t>lợi</a:t>
            </a:r>
            <a:r>
              <a:rPr lang="en-US" baseline="0" dirty="0" smtClean="0"/>
              <a:t> </a:t>
            </a:r>
            <a:r>
              <a:rPr lang="en-US" baseline="0" dirty="0" err="1" smtClean="0"/>
              <a:t>thế</a:t>
            </a:r>
            <a:r>
              <a:rPr lang="en-US" baseline="0" dirty="0" smtClean="0"/>
              <a:t> </a:t>
            </a:r>
            <a:r>
              <a:rPr lang="en-US" baseline="0" dirty="0" err="1" smtClean="0"/>
              <a:t>của</a:t>
            </a:r>
            <a:r>
              <a:rPr lang="en-US" baseline="0" dirty="0" smtClean="0"/>
              <a:t> </a:t>
            </a:r>
            <a:r>
              <a:rPr lang="en-US" baseline="0" dirty="0" err="1" smtClean="0"/>
              <a:t>chúng</a:t>
            </a:r>
            <a:r>
              <a:rPr lang="en-US" baseline="0" dirty="0" smtClean="0"/>
              <a:t> </a:t>
            </a:r>
            <a:r>
              <a:rPr lang="en-US" baseline="0" dirty="0" err="1" smtClean="0"/>
              <a:t>tôi</a:t>
            </a:r>
            <a:r>
              <a:rPr lang="en-US" baseline="0" dirty="0" smtClean="0"/>
              <a:t> )</a:t>
            </a:r>
          </a:p>
          <a:p>
            <a:r>
              <a:rPr lang="en-US" dirty="0" err="1" smtClean="0"/>
              <a:t>Phần</a:t>
            </a:r>
            <a:r>
              <a:rPr lang="en-US" baseline="0" dirty="0" smtClean="0"/>
              <a:t> </a:t>
            </a:r>
            <a:r>
              <a:rPr lang="en-US" baseline="0" dirty="0" err="1" smtClean="0"/>
              <a:t>cuối</a:t>
            </a:r>
            <a:r>
              <a:rPr lang="en-US" baseline="0" dirty="0" smtClean="0"/>
              <a:t> </a:t>
            </a:r>
            <a:r>
              <a:rPr lang="en-US" baseline="0" dirty="0" err="1" smtClean="0"/>
              <a:t>cùng</a:t>
            </a:r>
            <a:r>
              <a:rPr lang="en-US" baseline="0" dirty="0" smtClean="0"/>
              <a:t>: </a:t>
            </a:r>
            <a:r>
              <a:rPr lang="en-US" baseline="0" dirty="0" err="1" smtClean="0"/>
              <a:t>Định</a:t>
            </a:r>
            <a:r>
              <a:rPr lang="en-US" baseline="0" dirty="0" smtClean="0"/>
              <a:t> </a:t>
            </a:r>
            <a:r>
              <a:rPr lang="en-US" baseline="0" dirty="0" err="1" smtClean="0"/>
              <a:t>hướng</a:t>
            </a:r>
            <a:r>
              <a:rPr lang="en-US" baseline="0" dirty="0" smtClean="0"/>
              <a:t> </a:t>
            </a:r>
            <a:r>
              <a:rPr lang="en-US" baseline="0" dirty="0" err="1" smtClean="0"/>
              <a:t>và</a:t>
            </a:r>
            <a:r>
              <a:rPr lang="en-US" baseline="0" dirty="0" smtClean="0"/>
              <a:t> </a:t>
            </a:r>
            <a:r>
              <a:rPr lang="en-US" baseline="0" dirty="0" err="1" smtClean="0"/>
              <a:t>phát</a:t>
            </a:r>
            <a:r>
              <a:rPr lang="en-US" baseline="0" dirty="0" smtClean="0"/>
              <a:t> </a:t>
            </a:r>
            <a:r>
              <a:rPr lang="en-US" baseline="0" dirty="0" err="1" smtClean="0"/>
              <a:t>triển</a:t>
            </a:r>
            <a:r>
              <a:rPr lang="en-US" baseline="0" dirty="0" smtClean="0"/>
              <a:t> </a:t>
            </a:r>
            <a:r>
              <a:rPr lang="en-US" baseline="0" dirty="0" err="1" smtClean="0"/>
              <a:t>cho</a:t>
            </a:r>
            <a:r>
              <a:rPr lang="en-US" baseline="0" dirty="0" smtClean="0"/>
              <a:t> </a:t>
            </a:r>
            <a:r>
              <a:rPr lang="en-US" baseline="0" dirty="0" err="1" smtClean="0"/>
              <a:t>tương</a:t>
            </a:r>
            <a:r>
              <a:rPr lang="en-US" baseline="0" dirty="0" smtClean="0"/>
              <a:t> </a:t>
            </a:r>
            <a:r>
              <a:rPr lang="en-US" baseline="0" dirty="0" err="1" smtClean="0"/>
              <a:t>lai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D04A47DB-1F8B-496C-952E-53D0A0D3ABF6}" type="slidenum">
              <a:rPr lang="en-US" smtClean="0"/>
              <a:t>2</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effectLst/>
                <a:latin typeface="+mn-lt"/>
                <a:ea typeface="+mn-ea"/>
                <a:cs typeface="+mn-cs"/>
              </a:rPr>
              <a:t>Mục tìm</a:t>
            </a:r>
            <a:r>
              <a:rPr lang="en-US" sz="1000" b="0" i="0" kern="1200" baseline="0" dirty="0" smtClean="0">
                <a:solidFill>
                  <a:schemeClr val="tx1"/>
                </a:solidFill>
                <a:effectLst/>
                <a:latin typeface="+mn-lt"/>
                <a:ea typeface="+mn-ea"/>
                <a:cs typeface="+mn-cs"/>
              </a:rPr>
              <a:t> kiếm của chúng tôi bao gồm: </a:t>
            </a:r>
            <a:r>
              <a:rPr lang="en-US" sz="1000" b="0" i="0" kern="1200" dirty="0" smtClean="0">
                <a:solidFill>
                  <a:schemeClr val="tx1"/>
                </a:solidFill>
                <a:effectLst/>
                <a:latin typeface="+mn-lt"/>
                <a:ea typeface="+mn-ea"/>
                <a:cs typeface="+mn-cs"/>
              </a:rPr>
              <a:t>Tìm</a:t>
            </a:r>
            <a:r>
              <a:rPr lang="en-US" sz="1000" b="0" i="0" kern="1200" baseline="0" dirty="0" smtClean="0">
                <a:solidFill>
                  <a:schemeClr val="tx1"/>
                </a:solidFill>
                <a:effectLst/>
                <a:latin typeface="+mn-lt"/>
                <a:ea typeface="+mn-ea"/>
                <a:cs typeface="+mn-cs"/>
              </a:rPr>
              <a:t> kiếm trường qua ngành học</a:t>
            </a:r>
            <a:endParaRPr lang="en-US"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20</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effectLst/>
                <a:latin typeface="+mn-lt"/>
                <a:ea typeface="+mn-ea"/>
                <a:cs typeface="+mn-cs"/>
              </a:rPr>
              <a:t>Tìm</a:t>
            </a:r>
            <a:r>
              <a:rPr lang="en-US" sz="1000" b="0" i="0" kern="1200" baseline="0" dirty="0" smtClean="0">
                <a:solidFill>
                  <a:schemeClr val="tx1"/>
                </a:solidFill>
                <a:effectLst/>
                <a:latin typeface="+mn-lt"/>
                <a:ea typeface="+mn-ea"/>
                <a:cs typeface="+mn-cs"/>
              </a:rPr>
              <a:t> kiếm trường theo khu vực</a:t>
            </a:r>
            <a:endParaRPr lang="en-US"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21</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effectLst/>
                <a:latin typeface="+mn-lt"/>
                <a:ea typeface="+mn-ea"/>
                <a:cs typeface="+mn-cs"/>
              </a:rPr>
              <a:t>Tìm</a:t>
            </a:r>
            <a:r>
              <a:rPr lang="en-US" sz="1000" b="0" i="0" kern="1200" baseline="0" dirty="0" smtClean="0">
                <a:solidFill>
                  <a:schemeClr val="tx1"/>
                </a:solidFill>
                <a:effectLst/>
                <a:latin typeface="+mn-lt"/>
                <a:ea typeface="+mn-ea"/>
                <a:cs typeface="+mn-cs"/>
              </a:rPr>
              <a:t> kiếm theo tên trường</a:t>
            </a:r>
            <a:endParaRPr lang="en-US"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22</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effectLst/>
                <a:latin typeface="+mn-lt"/>
                <a:ea typeface="+mn-ea"/>
                <a:cs typeface="+mn-cs"/>
              </a:rPr>
              <a:t>Để</a:t>
            </a:r>
            <a:r>
              <a:rPr lang="en-US" sz="1000" b="0" i="0" kern="1200" baseline="0" dirty="0" smtClean="0">
                <a:solidFill>
                  <a:schemeClr val="tx1"/>
                </a:solidFill>
                <a:effectLst/>
                <a:latin typeface="+mn-lt"/>
                <a:ea typeface="+mn-ea"/>
                <a:cs typeface="+mn-cs"/>
              </a:rPr>
              <a:t> hiểu rõ hơn về các ngôi trường, nơi mà các bạn sẽ hiện thực hoá những mục tiêu của bạn trong tương lai. hệ thống cung cấp thông tin về các trường đại học cao đẳng, với những thông tin chính xác được sắp xếp 1 cách rõ ràng và chi tiết, trang thông tin của 1 trường sẽ bao gồm các mục như sau ---&gt;</a:t>
            </a:r>
            <a:endParaRPr lang="en-US"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23</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effectLst/>
                <a:latin typeface="+mn-lt"/>
                <a:ea typeface="+mn-ea"/>
                <a:cs typeface="+mn-cs"/>
              </a:rPr>
              <a:t>Để</a:t>
            </a:r>
            <a:r>
              <a:rPr lang="en-US" sz="1000" b="0" i="0" kern="1200" baseline="0" dirty="0" smtClean="0">
                <a:solidFill>
                  <a:schemeClr val="tx1"/>
                </a:solidFill>
                <a:effectLst/>
                <a:latin typeface="+mn-lt"/>
                <a:ea typeface="+mn-ea"/>
                <a:cs typeface="+mn-cs"/>
              </a:rPr>
              <a:t> hiểu rõ hơn về các ngôi trường, nơi mà các bạn sẽ hiện thực hoá những mục tiêu của bạn trong tương lai.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dirty="0" smtClean="0">
                <a:solidFill>
                  <a:schemeClr val="tx1"/>
                </a:solidFill>
                <a:effectLst/>
                <a:latin typeface="+mn-lt"/>
                <a:ea typeface="+mn-ea"/>
                <a:cs typeface="+mn-cs"/>
              </a:rPr>
              <a:t>Chúng tôi cung cấp cho bạn những thông tin giới thiệu về trường, các ngành học một cách ngắn ngọn, mạch lạc, dễ nhìn và dễ nắm bắt---&gt;</a:t>
            </a:r>
            <a:endParaRPr lang="en-US"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24</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effectLst/>
                <a:latin typeface="+mn-lt"/>
                <a:ea typeface="+mn-ea"/>
                <a:cs typeface="+mn-cs"/>
              </a:rPr>
              <a:t>Để</a:t>
            </a:r>
            <a:r>
              <a:rPr lang="en-US" sz="1000" b="0" i="0" kern="1200" baseline="0" dirty="0" smtClean="0">
                <a:solidFill>
                  <a:schemeClr val="tx1"/>
                </a:solidFill>
                <a:effectLst/>
                <a:latin typeface="+mn-lt"/>
                <a:ea typeface="+mn-ea"/>
                <a:cs typeface="+mn-cs"/>
              </a:rPr>
              <a:t> hiểu rõ hơn về các ngôi trường, nơi mà các bạn sẽ hiện thực hoá những mục tiêu của bạn trong tương lai.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dirty="0" smtClean="0">
                <a:solidFill>
                  <a:schemeClr val="tx1"/>
                </a:solidFill>
                <a:effectLst/>
                <a:latin typeface="+mn-lt"/>
                <a:ea typeface="+mn-ea"/>
                <a:cs typeface="+mn-cs"/>
              </a:rPr>
              <a:t>Chúng tôi cung cấp cho bạn những thông tin giới thiệu về trường, chi tiết về các ngành học một cách ngắn ngọn, mạch lạc, dễ nhìn và dễ nắm bắt-</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dirty="0" smtClean="0">
                <a:solidFill>
                  <a:schemeClr val="tx1"/>
                </a:solidFill>
                <a:effectLst/>
                <a:latin typeface="+mn-lt"/>
                <a:ea typeface="+mn-ea"/>
                <a:cs typeface="+mn-cs"/>
              </a:rPr>
              <a:t>Cung cấp những nhận xét, đánh giá một cách khách quan từ nhiều phía, giúp học sinh có cái nhìn rõ nét về ngôi trường mình đang tìm kiếm ---&gt;</a:t>
            </a:r>
            <a:endParaRPr lang="en-US"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25</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effectLst/>
                <a:latin typeface="+mn-lt"/>
                <a:ea typeface="+mn-ea"/>
                <a:cs typeface="+mn-cs"/>
              </a:rPr>
              <a:t>Để</a:t>
            </a:r>
            <a:r>
              <a:rPr lang="en-US" sz="1000" b="0" i="0" kern="1200" baseline="0" dirty="0" smtClean="0">
                <a:solidFill>
                  <a:schemeClr val="tx1"/>
                </a:solidFill>
                <a:effectLst/>
                <a:latin typeface="+mn-lt"/>
                <a:ea typeface="+mn-ea"/>
                <a:cs typeface="+mn-cs"/>
              </a:rPr>
              <a:t> hiểu rõ hơn về các ngôi trường, nơi mà các bạn sẽ hiện thực hoá những mục tiêu của bạn trong tương lai.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dirty="0" smtClean="0">
                <a:solidFill>
                  <a:schemeClr val="tx1"/>
                </a:solidFill>
                <a:effectLst/>
                <a:latin typeface="+mn-lt"/>
                <a:ea typeface="+mn-ea"/>
                <a:cs typeface="+mn-cs"/>
              </a:rPr>
              <a:t>Chúng tôi cung cấp cho bạn những thông tin giới thiệu về trường, các ngành học một cách ngắn ngọn, mạch lạc, dễ nhìn và dễ nắm bắt-</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dirty="0" smtClean="0">
                <a:solidFill>
                  <a:schemeClr val="tx1"/>
                </a:solidFill>
                <a:effectLst/>
                <a:latin typeface="+mn-lt"/>
                <a:ea typeface="+mn-ea"/>
                <a:cs typeface="+mn-cs"/>
              </a:rPr>
              <a:t>Cung cấp những nhận xét, đánh giá một cách khách quan từ nhiều phía, giúp học sinh có cái nhìn rõ nét về ngôi trường mình đang tìm kiếm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dirty="0" smtClean="0">
                <a:solidFill>
                  <a:schemeClr val="tx1"/>
                </a:solidFill>
                <a:effectLst/>
                <a:latin typeface="+mn-lt"/>
                <a:ea typeface="+mn-ea"/>
                <a:cs typeface="+mn-cs"/>
              </a:rPr>
              <a:t>Đưa ra những gợi ý về các trường tương tự giúp cho bạn có thêm nhiều sự lựa chọn hơn. ---&gt;</a:t>
            </a:r>
            <a:endParaRPr lang="en-US"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26</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dirty="0" smtClean="0"/>
              <a:t>Chúng</a:t>
            </a:r>
            <a:r>
              <a:rPr lang="en-US" baseline="0" dirty="0" smtClean="0"/>
              <a:t> tôi xin demo chức năng</a:t>
            </a:r>
            <a:endParaRPr lang="en-US" sz="1000" b="0" i="0" kern="1200" dirty="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effectLst/>
                <a:latin typeface="+mn-lt"/>
                <a:ea typeface="+mn-ea"/>
                <a:cs typeface="+mn-cs"/>
              </a:rPr>
              <a:t>D muốn</a:t>
            </a:r>
            <a:r>
              <a:rPr lang="en-US" sz="1000" b="0" i="0" kern="1200" baseline="0" dirty="0" smtClean="0">
                <a:solidFill>
                  <a:schemeClr val="tx1"/>
                </a:solidFill>
                <a:effectLst/>
                <a:latin typeface="+mn-lt"/>
                <a:ea typeface="+mn-ea"/>
                <a:cs typeface="+mn-cs"/>
              </a:rPr>
              <a:t> thực hiện tìm kiếm tất cả các trường đại học có sau khi có thông tin ngành là “CNTT”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dirty="0" smtClean="0">
                <a:solidFill>
                  <a:schemeClr val="tx1"/>
                </a:solidFill>
                <a:effectLst/>
                <a:latin typeface="+mn-lt"/>
                <a:ea typeface="+mn-ea"/>
                <a:cs typeface="+mn-cs"/>
              </a:rPr>
              <a:t>và vị trí “TP.HCM”.</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dirty="0" smtClean="0">
                <a:solidFill>
                  <a:schemeClr val="tx1"/>
                </a:solidFill>
                <a:effectLst/>
                <a:latin typeface="+mn-lt"/>
                <a:ea typeface="+mn-ea"/>
                <a:cs typeface="+mn-cs"/>
              </a:rPr>
              <a:t>---&gt; search trường theo ngành cntt và tphcm</a:t>
            </a:r>
          </a:p>
        </p:txBody>
      </p:sp>
      <p:sp>
        <p:nvSpPr>
          <p:cNvPr id="4" name="Slide Number Placeholder 3"/>
          <p:cNvSpPr>
            <a:spLocks noGrp="1"/>
          </p:cNvSpPr>
          <p:nvPr>
            <p:ph type="sldNum" sz="quarter" idx="10"/>
          </p:nvPr>
        </p:nvSpPr>
        <p:spPr/>
        <p:txBody>
          <a:bodyPr/>
          <a:lstStyle/>
          <a:p>
            <a:fld id="{D04A47DB-1F8B-496C-952E-53D0A0D3ABF6}" type="slidenum">
              <a:rPr lang="en-US" smtClean="0"/>
              <a:t>27</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dirty="0" smtClean="0"/>
              <a:t>Chúng</a:t>
            </a:r>
            <a:r>
              <a:rPr lang="en-US" baseline="0" dirty="0" smtClean="0"/>
              <a:t> tôi xin demo chức năng</a:t>
            </a:r>
            <a:endParaRPr lang="en-US" sz="1000" b="0" i="0" kern="1200" dirty="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effectLst/>
                <a:latin typeface="+mn-lt"/>
                <a:ea typeface="+mn-ea"/>
                <a:cs typeface="+mn-cs"/>
              </a:rPr>
              <a:t>D muốn</a:t>
            </a:r>
            <a:r>
              <a:rPr lang="en-US" sz="1000" b="0" i="0" kern="1200" baseline="0" dirty="0" smtClean="0">
                <a:solidFill>
                  <a:schemeClr val="tx1"/>
                </a:solidFill>
                <a:effectLst/>
                <a:latin typeface="+mn-lt"/>
                <a:ea typeface="+mn-ea"/>
                <a:cs typeface="+mn-cs"/>
              </a:rPr>
              <a:t> tìm hiểu chi tiết hơn về trường ĐH.FPT</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dirty="0" smtClean="0">
                <a:solidFill>
                  <a:schemeClr val="tx1"/>
                </a:solidFill>
                <a:effectLst/>
                <a:latin typeface="+mn-lt"/>
                <a:ea typeface="+mn-ea"/>
                <a:cs typeface="+mn-cs"/>
              </a:rPr>
              <a:t>Như: thông tin, ngành học, các bài báo về trường, xem những đánh giá về trường và cùng tham gia đánh giá</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dirty="0" smtClean="0">
                <a:solidFill>
                  <a:schemeClr val="tx1"/>
                </a:solidFill>
                <a:effectLst/>
                <a:latin typeface="+mn-lt"/>
                <a:ea typeface="+mn-ea"/>
                <a:cs typeface="+mn-cs"/>
                <a:sym typeface="Wingdings" panose="05000000000000000000" pitchFamily="2" charset="2"/>
              </a:rPr>
              <a:t> Xem thông tin trong trang trường -&gt;xem rating và đánh giá của trường-&gt; chọn ngành công nghệ thông tin rồi xem -&gt; xem rating về ngành -&gt; demo chức năng review</a:t>
            </a:r>
            <a:endParaRPr lang="en-US" sz="10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28</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Trong tính cách mỗi người đều có những điểm mạnh điểm yếu khác nhau.</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Điều quan trọng là làm thế nào bạn có thể nhận biết được nhóm tính cách của mình từ đó vạch ra con đường thành công cho sự nghiệp.</a:t>
            </a:r>
            <a:r>
              <a:rPr lang="en-US" sz="1000" b="0" i="0" kern="1200" smtClean="0">
                <a:solidFill>
                  <a:schemeClr val="tx1"/>
                </a:solidFill>
                <a:effectLst/>
                <a:latin typeface="+mn-lt"/>
                <a:ea typeface="+mn-ea"/>
                <a:cs typeface="+mn-cs"/>
              </a:rPr>
              <a:t> ---&gt;</a:t>
            </a:r>
          </a:p>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29</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Đầu tiên tôi xin phép được trình bày phần tình hình hiện tại.</a:t>
            </a:r>
          </a:p>
          <a:p>
            <a:r>
              <a:rPr lang="vi-VN" sz="1000" b="0" i="0" kern="1200" smtClean="0">
                <a:solidFill>
                  <a:schemeClr val="tx1"/>
                </a:solidFill>
                <a:effectLst/>
                <a:latin typeface="+mn-lt"/>
                <a:ea typeface="+mn-ea"/>
                <a:cs typeface="+mn-cs"/>
              </a:rPr>
              <a:t>Chọn trường</a:t>
            </a:r>
            <a:r>
              <a:rPr lang="en-US" sz="1000" b="0" i="0" kern="1200" smtClean="0">
                <a:solidFill>
                  <a:schemeClr val="tx1"/>
                </a:solidFill>
                <a:effectLst/>
                <a:latin typeface="+mn-lt"/>
                <a:ea typeface="+mn-ea"/>
                <a:cs typeface="+mn-cs"/>
              </a:rPr>
              <a:t>,</a:t>
            </a:r>
            <a:r>
              <a:rPr lang="en-US" sz="1000" b="0" i="0" kern="1200" baseline="0" smtClean="0">
                <a:solidFill>
                  <a:schemeClr val="tx1"/>
                </a:solidFill>
                <a:effectLst/>
                <a:latin typeface="+mn-lt"/>
                <a:ea typeface="+mn-ea"/>
                <a:cs typeface="+mn-cs"/>
              </a:rPr>
              <a:t> chọn </a:t>
            </a:r>
            <a:r>
              <a:rPr lang="vi-VN" sz="1000" b="0" i="0" kern="1200" smtClean="0">
                <a:solidFill>
                  <a:schemeClr val="tx1"/>
                </a:solidFill>
                <a:effectLst/>
                <a:latin typeface="+mn-lt"/>
                <a:ea typeface="+mn-ea"/>
                <a:cs typeface="+mn-cs"/>
              </a:rPr>
              <a:t>ngành nghe có vẻ dễ dàng, nhưng thật ra nó là kết quả của một quá trình học tập dài dăng dẳng, đồng thời cũng là một sự mở đầu cho con đường mới của các bạn học sinh. </a:t>
            </a:r>
            <a:endParaRPr lang="en-US" sz="1000" b="0" i="0" kern="1200" smtClean="0">
              <a:solidFill>
                <a:schemeClr val="tx1"/>
              </a:solidFill>
              <a:effectLst/>
              <a:latin typeface="+mn-lt"/>
              <a:ea typeface="+mn-ea"/>
              <a:cs typeface="+mn-cs"/>
            </a:endParaRPr>
          </a:p>
          <a:p>
            <a:r>
              <a:rPr lang="en-US" sz="1000" b="0" i="0" kern="1200" smtClean="0">
                <a:solidFill>
                  <a:schemeClr val="tx1"/>
                </a:solidFill>
                <a:effectLst/>
                <a:latin typeface="+mn-lt"/>
                <a:ea typeface="+mn-ea"/>
                <a:cs typeface="+mn-cs"/>
              </a:rPr>
              <a:t>V</a:t>
            </a:r>
            <a:r>
              <a:rPr lang="vi-VN" sz="1000" b="0" i="0" kern="1200" smtClean="0">
                <a:solidFill>
                  <a:schemeClr val="tx1"/>
                </a:solidFill>
                <a:effectLst/>
                <a:latin typeface="+mn-lt"/>
                <a:ea typeface="+mn-ea"/>
                <a:cs typeface="+mn-cs"/>
              </a:rPr>
              <a:t>iệc chọn trường đại học phù hợp có thể trở nên khó khăn vì học sinh thường có áp lực về việc phải đưa ra quyết định “đúng đắn” nhất.</a:t>
            </a:r>
            <a:endParaRPr lang="en-US" sz="1000" b="0" i="0" kern="1200" smtClean="0">
              <a:solidFill>
                <a:schemeClr val="tx1"/>
              </a:solidFill>
              <a:effectLst/>
              <a:latin typeface="+mn-lt"/>
              <a:ea typeface="+mn-ea"/>
              <a:cs typeface="+mn-cs"/>
            </a:endParaRPr>
          </a:p>
          <a:p>
            <a:endParaRPr lang="en-US" baseline="0" dirty="0"/>
          </a:p>
        </p:txBody>
      </p:sp>
      <p:sp>
        <p:nvSpPr>
          <p:cNvPr id="4" name="Slide Number Placeholder 3"/>
          <p:cNvSpPr>
            <a:spLocks noGrp="1"/>
          </p:cNvSpPr>
          <p:nvPr>
            <p:ph type="sldNum" sz="quarter" idx="10"/>
          </p:nvPr>
        </p:nvSpPr>
        <p:spPr/>
        <p:txBody>
          <a:bodyPr/>
          <a:lstStyle/>
          <a:p>
            <a:fld id="{D04A47DB-1F8B-496C-952E-53D0A0D3ABF6}" type="slidenum">
              <a:rPr lang="en-US" smtClean="0"/>
              <a:t>3</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Trong tính cách mỗi người đều có những điểm mạnh điểm yếu khác nhau.</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Điều quan trọng là làm thế nào bạn có thể nhận biết được nhóm tính cách của mình từ đó vạch ra con đường thành công cho sự nghiệp.</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Trắc</a:t>
            </a:r>
            <a:r>
              <a:rPr lang="en-US" sz="1000" b="0" i="0" kern="1200" baseline="0" smtClean="0">
                <a:solidFill>
                  <a:schemeClr val="tx1"/>
                </a:solidFill>
                <a:effectLst/>
                <a:latin typeface="+mn-lt"/>
                <a:ea typeface="+mn-ea"/>
                <a:cs typeface="+mn-cs"/>
              </a:rPr>
              <a:t> nghiệm MBTI: Tại đây chúng tôi giúp bạn phần nào hiểu rõ hơn về bản thân ---&gt;</a:t>
            </a: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30</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Trong tính cách mỗi người đều có những điểm mạnh điểm yếu khác nhau.</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Điều quan trọng là làm thế nào bạn có thể nhận biết được nhóm tính cách của mình từ đó vạch ra con đường thành công cho sự nghiệp.</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Trắc</a:t>
            </a:r>
            <a:r>
              <a:rPr lang="en-US" sz="1000" b="0" i="0" kern="1200" baseline="0" smtClean="0">
                <a:solidFill>
                  <a:schemeClr val="tx1"/>
                </a:solidFill>
                <a:effectLst/>
                <a:latin typeface="+mn-lt"/>
                <a:ea typeface="+mn-ea"/>
                <a:cs typeface="+mn-cs"/>
              </a:rPr>
              <a:t> nghiệm MBTI: Tại đây chúng tôi giúp bạn phần nào hiểu rõ hơn về bản thân.</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Trong nhóm 16 tính cách bạn sẽ thuộc loại nào. ---&gt;</a:t>
            </a:r>
          </a:p>
        </p:txBody>
      </p:sp>
      <p:sp>
        <p:nvSpPr>
          <p:cNvPr id="4" name="Slide Number Placeholder 3"/>
          <p:cNvSpPr>
            <a:spLocks noGrp="1"/>
          </p:cNvSpPr>
          <p:nvPr>
            <p:ph type="sldNum" sz="quarter" idx="10"/>
          </p:nvPr>
        </p:nvSpPr>
        <p:spPr/>
        <p:txBody>
          <a:bodyPr/>
          <a:lstStyle/>
          <a:p>
            <a:fld id="{D04A47DB-1F8B-496C-952E-53D0A0D3ABF6}" type="slidenum">
              <a:rPr lang="en-US" smtClean="0"/>
              <a:t>31</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Trong tính cách mỗi người đều có những điểm mạnh điểm yếu khác nhau.</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Điều quan trọng là làm thế nào bạn có thể nhận biết được nhóm tính cách của mình từ đó vạch ra con đường thành công cho sự nghiệp.</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Trắc</a:t>
            </a:r>
            <a:r>
              <a:rPr lang="en-US" sz="1000" b="0" i="0" kern="1200" baseline="0" smtClean="0">
                <a:solidFill>
                  <a:schemeClr val="tx1"/>
                </a:solidFill>
                <a:effectLst/>
                <a:latin typeface="+mn-lt"/>
                <a:ea typeface="+mn-ea"/>
                <a:cs typeface="+mn-cs"/>
              </a:rPr>
              <a:t> nghiệm MBTI: Tại đây chúng tôi giúp bạn phần nào hiểu rõ hơn về bản thân.</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Trong nhóm 16 tính cách bạn sẽ thuộc loại nào.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Gợi ý những ngành phù hợp với tính cách của bạn. ---&gt;</a:t>
            </a:r>
          </a:p>
        </p:txBody>
      </p:sp>
      <p:sp>
        <p:nvSpPr>
          <p:cNvPr id="4" name="Slide Number Placeholder 3"/>
          <p:cNvSpPr>
            <a:spLocks noGrp="1"/>
          </p:cNvSpPr>
          <p:nvPr>
            <p:ph type="sldNum" sz="quarter" idx="10"/>
          </p:nvPr>
        </p:nvSpPr>
        <p:spPr/>
        <p:txBody>
          <a:bodyPr/>
          <a:lstStyle/>
          <a:p>
            <a:fld id="{D04A47DB-1F8B-496C-952E-53D0A0D3ABF6}" type="slidenum">
              <a:rPr lang="en-US" smtClean="0"/>
              <a:t>32</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dirty="0" smtClean="0">
                <a:solidFill>
                  <a:schemeClr val="tx1"/>
                </a:solidFill>
                <a:effectLst/>
                <a:latin typeface="+mn-lt"/>
                <a:ea typeface="+mn-ea"/>
                <a:cs typeface="+mn-cs"/>
              </a:rPr>
              <a:t>Trong tính cách mỗi người đều có những điểm mạnh điểm yếu khác nhau.</a:t>
            </a:r>
            <a:endParaRPr lang="en-US" sz="1000" b="0" i="0" kern="1200" dirty="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dirty="0" smtClean="0">
                <a:solidFill>
                  <a:schemeClr val="tx1"/>
                </a:solidFill>
                <a:effectLst/>
                <a:latin typeface="+mn-lt"/>
                <a:ea typeface="+mn-ea"/>
                <a:cs typeface="+mn-cs"/>
              </a:rPr>
              <a:t>Điều quan trọng là làm thế nào bạn có thể nhận biết được nhóm tính cách của mình từ đó vạch ra con đường thành công cho sự nghiệp.</a:t>
            </a:r>
            <a:endParaRPr lang="en-US" sz="1000" b="0" i="0" kern="1200" dirty="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dirty="0" err="1" smtClean="0">
                <a:solidFill>
                  <a:schemeClr val="tx1"/>
                </a:solidFill>
                <a:effectLst/>
                <a:latin typeface="+mn-lt"/>
                <a:ea typeface="+mn-ea"/>
                <a:cs typeface="+mn-cs"/>
              </a:rPr>
              <a:t>Trắc</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nghiệm</a:t>
            </a:r>
            <a:r>
              <a:rPr lang="en-US" sz="1000" b="0" i="0" kern="1200" baseline="0" dirty="0" smtClean="0">
                <a:solidFill>
                  <a:schemeClr val="tx1"/>
                </a:solidFill>
                <a:effectLst/>
                <a:latin typeface="+mn-lt"/>
                <a:ea typeface="+mn-ea"/>
                <a:cs typeface="+mn-cs"/>
              </a:rPr>
              <a:t> MBTI: </a:t>
            </a:r>
            <a:r>
              <a:rPr lang="en-US" sz="1000" b="0" i="0" kern="1200" baseline="0" dirty="0" err="1" smtClean="0">
                <a:solidFill>
                  <a:schemeClr val="tx1"/>
                </a:solidFill>
                <a:effectLst/>
                <a:latin typeface="+mn-lt"/>
                <a:ea typeface="+mn-ea"/>
                <a:cs typeface="+mn-cs"/>
              </a:rPr>
              <a:t>Tại</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đây</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chúng</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tôi</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giúp</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bạn</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phần</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nào</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hiểu</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rõ</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hơn</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về</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bản</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thân</a:t>
            </a:r>
            <a:r>
              <a:rPr lang="en-US" sz="1000" b="0" i="0" kern="1200" baseline="0" dirty="0" smtClean="0">
                <a:solidFill>
                  <a:schemeClr val="tx1"/>
                </a:solidFill>
                <a:effectLst/>
                <a:latin typeface="+mn-lt"/>
                <a:ea typeface="+mn-ea"/>
                <a:cs typeface="+mn-cs"/>
              </a:rPr>
              <a:t>.</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dirty="0" smtClean="0">
                <a:solidFill>
                  <a:schemeClr val="tx1"/>
                </a:solidFill>
                <a:effectLst/>
                <a:latin typeface="+mn-lt"/>
                <a:ea typeface="+mn-ea"/>
                <a:cs typeface="+mn-cs"/>
              </a:rPr>
              <a:t>	- </a:t>
            </a:r>
            <a:r>
              <a:rPr lang="en-US" sz="1000" b="0" i="0" kern="1200" baseline="0" dirty="0" err="1" smtClean="0">
                <a:solidFill>
                  <a:schemeClr val="tx1"/>
                </a:solidFill>
                <a:effectLst/>
                <a:latin typeface="+mn-lt"/>
                <a:ea typeface="+mn-ea"/>
                <a:cs typeface="+mn-cs"/>
              </a:rPr>
              <a:t>Trong</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nhóm</a:t>
            </a:r>
            <a:r>
              <a:rPr lang="en-US" sz="1000" b="0" i="0" kern="1200" baseline="0" dirty="0" smtClean="0">
                <a:solidFill>
                  <a:schemeClr val="tx1"/>
                </a:solidFill>
                <a:effectLst/>
                <a:latin typeface="+mn-lt"/>
                <a:ea typeface="+mn-ea"/>
                <a:cs typeface="+mn-cs"/>
              </a:rPr>
              <a:t> 16 </a:t>
            </a:r>
            <a:r>
              <a:rPr lang="en-US" sz="1000" b="0" i="0" kern="1200" baseline="0" dirty="0" err="1" smtClean="0">
                <a:solidFill>
                  <a:schemeClr val="tx1"/>
                </a:solidFill>
                <a:effectLst/>
                <a:latin typeface="+mn-lt"/>
                <a:ea typeface="+mn-ea"/>
                <a:cs typeface="+mn-cs"/>
              </a:rPr>
              <a:t>tính</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cách</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bạn</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sẽ</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thuộc</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loại</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nào</a:t>
            </a:r>
            <a:r>
              <a:rPr lang="en-US" sz="1000" b="0" i="0" kern="1200" baseline="0" dirty="0" smtClean="0">
                <a:solidFill>
                  <a:schemeClr val="tx1"/>
                </a:solidFill>
                <a:effectLst/>
                <a:latin typeface="+mn-lt"/>
                <a:ea typeface="+mn-ea"/>
                <a:cs typeface="+mn-cs"/>
              </a:rPr>
              <a:t>.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dirty="0" smtClean="0">
                <a:solidFill>
                  <a:schemeClr val="tx1"/>
                </a:solidFill>
                <a:effectLst/>
                <a:latin typeface="+mn-lt"/>
                <a:ea typeface="+mn-ea"/>
                <a:cs typeface="+mn-cs"/>
              </a:rPr>
              <a:t>	- </a:t>
            </a:r>
            <a:r>
              <a:rPr lang="en-US" sz="1000" b="0" i="0" kern="1200" baseline="0" dirty="0" err="1" smtClean="0">
                <a:solidFill>
                  <a:schemeClr val="tx1"/>
                </a:solidFill>
                <a:effectLst/>
                <a:latin typeface="+mn-lt"/>
                <a:ea typeface="+mn-ea"/>
                <a:cs typeface="+mn-cs"/>
              </a:rPr>
              <a:t>Gợi</a:t>
            </a:r>
            <a:r>
              <a:rPr lang="en-US" sz="1000" b="0" i="0" kern="1200" baseline="0" dirty="0" smtClean="0">
                <a:solidFill>
                  <a:schemeClr val="tx1"/>
                </a:solidFill>
                <a:effectLst/>
                <a:latin typeface="+mn-lt"/>
                <a:ea typeface="+mn-ea"/>
                <a:cs typeface="+mn-cs"/>
              </a:rPr>
              <a:t> ý </a:t>
            </a:r>
            <a:r>
              <a:rPr lang="en-US" sz="1000" b="0" i="0" kern="1200" baseline="0" dirty="0" err="1" smtClean="0">
                <a:solidFill>
                  <a:schemeClr val="tx1"/>
                </a:solidFill>
                <a:effectLst/>
                <a:latin typeface="+mn-lt"/>
                <a:ea typeface="+mn-ea"/>
                <a:cs typeface="+mn-cs"/>
              </a:rPr>
              <a:t>những</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ngành</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phù</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hợp</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với</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tính</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cách</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của</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bạn</a:t>
            </a:r>
            <a:r>
              <a:rPr lang="en-US" sz="1000" b="0" i="0" kern="1200" baseline="0" dirty="0" smtClean="0">
                <a:solidFill>
                  <a:schemeClr val="tx1"/>
                </a:solidFill>
                <a:effectLst/>
                <a:latin typeface="+mn-lt"/>
                <a:ea typeface="+mn-ea"/>
                <a:cs typeface="+mn-cs"/>
              </a:rPr>
              <a:t>.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dirty="0" smtClean="0">
                <a:solidFill>
                  <a:schemeClr val="tx1"/>
                </a:solidFill>
                <a:effectLst/>
                <a:latin typeface="+mn-lt"/>
                <a:ea typeface="+mn-ea"/>
                <a:cs typeface="+mn-cs"/>
              </a:rPr>
              <a:t>	- </a:t>
            </a:r>
            <a:r>
              <a:rPr lang="en-US" sz="1000" b="0" i="0" kern="1200" baseline="0" dirty="0" err="1" smtClean="0">
                <a:solidFill>
                  <a:schemeClr val="tx1"/>
                </a:solidFill>
                <a:effectLst/>
                <a:latin typeface="+mn-lt"/>
                <a:ea typeface="+mn-ea"/>
                <a:cs typeface="+mn-cs"/>
              </a:rPr>
              <a:t>Gợi</a:t>
            </a:r>
            <a:r>
              <a:rPr lang="en-US" sz="1000" b="0" i="0" kern="1200" baseline="0" dirty="0" smtClean="0">
                <a:solidFill>
                  <a:schemeClr val="tx1"/>
                </a:solidFill>
                <a:effectLst/>
                <a:latin typeface="+mn-lt"/>
                <a:ea typeface="+mn-ea"/>
                <a:cs typeface="+mn-cs"/>
              </a:rPr>
              <a:t> ý </a:t>
            </a:r>
            <a:r>
              <a:rPr lang="en-US" sz="1000" b="0" i="0" kern="1200" baseline="0" dirty="0" err="1" smtClean="0">
                <a:solidFill>
                  <a:schemeClr val="tx1"/>
                </a:solidFill>
                <a:effectLst/>
                <a:latin typeface="+mn-lt"/>
                <a:ea typeface="+mn-ea"/>
                <a:cs typeface="+mn-cs"/>
              </a:rPr>
              <a:t>trường</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có</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những</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ngành</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phù</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hợp</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với</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bạn</a:t>
            </a:r>
            <a:r>
              <a:rPr lang="en-US" sz="1000" b="0" i="0" kern="1200" baseline="0" dirty="0" smtClean="0">
                <a:solidFill>
                  <a:schemeClr val="tx1"/>
                </a:solidFill>
                <a:effectLst/>
                <a:latin typeface="+mn-lt"/>
                <a:ea typeface="+mn-ea"/>
                <a:cs typeface="+mn-cs"/>
              </a:rPr>
              <a:t>. ---&gt;</a:t>
            </a:r>
          </a:p>
        </p:txBody>
      </p:sp>
      <p:sp>
        <p:nvSpPr>
          <p:cNvPr id="4" name="Slide Number Placeholder 3"/>
          <p:cNvSpPr>
            <a:spLocks noGrp="1"/>
          </p:cNvSpPr>
          <p:nvPr>
            <p:ph type="sldNum" sz="quarter" idx="10"/>
          </p:nvPr>
        </p:nvSpPr>
        <p:spPr/>
        <p:txBody>
          <a:bodyPr/>
          <a:lstStyle/>
          <a:p>
            <a:fld id="{D04A47DB-1F8B-496C-952E-53D0A0D3ABF6}" type="slidenum">
              <a:rPr lang="en-US" smtClean="0"/>
              <a:t>33</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mtClean="0"/>
              <a:t>Chúng</a:t>
            </a:r>
            <a:r>
              <a:rPr lang="en-US" baseline="0" smtClean="0"/>
              <a:t> tôi xin demo chức năng</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D muốn</a:t>
            </a:r>
            <a:r>
              <a:rPr lang="en-US" sz="1000" b="0" i="0" kern="1200" baseline="0" smtClean="0">
                <a:solidFill>
                  <a:schemeClr val="tx1"/>
                </a:solidFill>
                <a:effectLst/>
                <a:latin typeface="+mn-lt"/>
                <a:ea typeface="+mn-ea"/>
                <a:cs typeface="+mn-cs"/>
              </a:rPr>
              <a:t> biết rõ hơn về tính cách của bản thân, mình sẽ thích hợp với những ngành nào, trường nào.</a:t>
            </a:r>
          </a:p>
        </p:txBody>
      </p:sp>
      <p:sp>
        <p:nvSpPr>
          <p:cNvPr id="4" name="Slide Number Placeholder 3"/>
          <p:cNvSpPr>
            <a:spLocks noGrp="1"/>
          </p:cNvSpPr>
          <p:nvPr>
            <p:ph type="sldNum" sz="quarter" idx="10"/>
          </p:nvPr>
        </p:nvSpPr>
        <p:spPr/>
        <p:txBody>
          <a:bodyPr/>
          <a:lstStyle/>
          <a:p>
            <a:fld id="{D04A47DB-1F8B-496C-952E-53D0A0D3ABF6}" type="slidenum">
              <a:rPr lang="en-US" smtClean="0"/>
              <a:t>34</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Đây</a:t>
            </a:r>
            <a:r>
              <a:rPr lang="en-US" sz="1000" b="0" i="0" kern="1200" baseline="0" smtClean="0">
                <a:solidFill>
                  <a:schemeClr val="tx1"/>
                </a:solidFill>
                <a:effectLst/>
                <a:latin typeface="+mn-lt"/>
                <a:ea typeface="+mn-ea"/>
                <a:cs typeface="+mn-cs"/>
              </a:rPr>
              <a:t> là nơi mọi người có </a:t>
            </a:r>
            <a:r>
              <a:rPr lang="vi-VN" sz="1000" b="0" i="0" kern="1200" smtClean="0">
                <a:solidFill>
                  <a:schemeClr val="tx1"/>
                </a:solidFill>
                <a:effectLst/>
                <a:latin typeface="+mn-lt"/>
                <a:ea typeface="+mn-ea"/>
                <a:cs typeface="+mn-cs"/>
              </a:rPr>
              <a:t>thể trao đổi, thảo luận, bày bỏ ý kiến về những vấn đề cùng quan tâm</a:t>
            </a:r>
            <a:r>
              <a:rPr lang="en-US" sz="1000" b="0" i="0" kern="1200" smtClean="0">
                <a:solidFill>
                  <a:schemeClr val="tx1"/>
                </a:solidFill>
                <a:effectLst/>
                <a:latin typeface="+mn-lt"/>
                <a:ea typeface="+mn-ea"/>
                <a:cs typeface="+mn-cs"/>
              </a:rPr>
              <a:t>. ---&gt;</a:t>
            </a:r>
            <a:endParaRPr lang="vi-VN"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35</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Đây</a:t>
            </a:r>
            <a:r>
              <a:rPr lang="en-US" sz="1000" b="0" i="0" kern="1200" baseline="0" smtClean="0">
                <a:solidFill>
                  <a:schemeClr val="tx1"/>
                </a:solidFill>
                <a:effectLst/>
                <a:latin typeface="+mn-lt"/>
                <a:ea typeface="+mn-ea"/>
                <a:cs typeface="+mn-cs"/>
              </a:rPr>
              <a:t> là nơi mọi người có </a:t>
            </a:r>
            <a:r>
              <a:rPr lang="vi-VN" sz="1000" b="0" i="0" kern="1200" smtClean="0">
                <a:solidFill>
                  <a:schemeClr val="tx1"/>
                </a:solidFill>
                <a:effectLst/>
                <a:latin typeface="+mn-lt"/>
                <a:ea typeface="+mn-ea"/>
                <a:cs typeface="+mn-cs"/>
              </a:rPr>
              <a:t>thể trao đổi, thảo luận, bày bỏ ý kiến về những vấn đề cùng quan tâm</a:t>
            </a:r>
            <a:r>
              <a:rPr lang="en-US" sz="1000" b="0" i="0" kern="1200" smtClean="0">
                <a:solidFill>
                  <a:schemeClr val="tx1"/>
                </a:solidFill>
                <a:effectLst/>
                <a:latin typeface="+mn-lt"/>
                <a:ea typeface="+mn-ea"/>
                <a:cs typeface="+mn-cs"/>
              </a:rPr>
              <a:t>.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Bạn</a:t>
            </a:r>
            <a:r>
              <a:rPr lang="en-US" sz="1000" b="0" i="0" kern="1200" baseline="0" smtClean="0">
                <a:solidFill>
                  <a:schemeClr val="tx1"/>
                </a:solidFill>
                <a:effectLst/>
                <a:latin typeface="+mn-lt"/>
                <a:ea typeface="+mn-ea"/>
                <a:cs typeface="+mn-cs"/>
              </a:rPr>
              <a:t> có thể tự đặt ra câu hỏi hay tự đưa ra một chủ đề của mình. </a:t>
            </a:r>
            <a:r>
              <a:rPr lang="en-US" sz="1000" b="0" i="0" kern="1200" smtClean="0">
                <a:solidFill>
                  <a:schemeClr val="tx1"/>
                </a:solidFill>
                <a:effectLst/>
                <a:latin typeface="+mn-lt"/>
                <a:ea typeface="+mn-ea"/>
                <a:cs typeface="+mn-cs"/>
              </a:rPr>
              <a:t>---&gt;</a:t>
            </a:r>
            <a:endParaRPr lang="vi-VN"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36</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Đây</a:t>
            </a:r>
            <a:r>
              <a:rPr lang="en-US" sz="1000" b="0" i="0" kern="1200" baseline="0" smtClean="0">
                <a:solidFill>
                  <a:schemeClr val="tx1"/>
                </a:solidFill>
                <a:effectLst/>
                <a:latin typeface="+mn-lt"/>
                <a:ea typeface="+mn-ea"/>
                <a:cs typeface="+mn-cs"/>
              </a:rPr>
              <a:t> là nơi mọi người có </a:t>
            </a:r>
            <a:r>
              <a:rPr lang="vi-VN" sz="1000" b="0" i="0" kern="1200" smtClean="0">
                <a:solidFill>
                  <a:schemeClr val="tx1"/>
                </a:solidFill>
                <a:effectLst/>
                <a:latin typeface="+mn-lt"/>
                <a:ea typeface="+mn-ea"/>
                <a:cs typeface="+mn-cs"/>
              </a:rPr>
              <a:t>thể trao đổi, thảo luận, bày bỏ ý kiến về những vấn đề cùng quan tâm</a:t>
            </a:r>
            <a:r>
              <a:rPr lang="en-US" sz="1000" b="0" i="0" kern="1200" smtClean="0">
                <a:solidFill>
                  <a:schemeClr val="tx1"/>
                </a:solidFill>
                <a:effectLst/>
                <a:latin typeface="+mn-lt"/>
                <a:ea typeface="+mn-ea"/>
                <a:cs typeface="+mn-cs"/>
              </a:rPr>
              <a:t>.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Bạn</a:t>
            </a:r>
            <a:r>
              <a:rPr lang="en-US" sz="1000" b="0" i="0" kern="1200" baseline="0" smtClean="0">
                <a:solidFill>
                  <a:schemeClr val="tx1"/>
                </a:solidFill>
                <a:effectLst/>
                <a:latin typeface="+mn-lt"/>
                <a:ea typeface="+mn-ea"/>
                <a:cs typeface="+mn-cs"/>
              </a:rPr>
              <a:t> có thể tự đặt ra câu hỏi hay tự đưa ra một chủ đề của mình.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Mọi người cùng nhau chia sẽ, thảo luận, bạn cũng có thể chia sẽ những hiểu biết của bạn với mọi người. </a:t>
            </a:r>
            <a:r>
              <a:rPr lang="en-US" sz="1000" b="0" i="0" kern="1200" smtClean="0">
                <a:solidFill>
                  <a:schemeClr val="tx1"/>
                </a:solidFill>
                <a:effectLst/>
                <a:latin typeface="+mn-lt"/>
                <a:ea typeface="+mn-ea"/>
                <a:cs typeface="+mn-cs"/>
              </a:rPr>
              <a:t>---&gt;</a:t>
            </a:r>
            <a:endParaRPr lang="vi-VN"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37</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dirty="0" err="1" smtClean="0">
                <a:solidFill>
                  <a:schemeClr val="tx1"/>
                </a:solidFill>
                <a:effectLst/>
                <a:latin typeface="+mn-lt"/>
                <a:ea typeface="+mn-ea"/>
                <a:cs typeface="+mn-cs"/>
              </a:rPr>
              <a:t>Đây</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là</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nơi</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mọi</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người</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có</a:t>
            </a:r>
            <a:r>
              <a:rPr lang="en-US" sz="1000" b="0" i="0" kern="1200" baseline="0" dirty="0" smtClean="0">
                <a:solidFill>
                  <a:schemeClr val="tx1"/>
                </a:solidFill>
                <a:effectLst/>
                <a:latin typeface="+mn-lt"/>
                <a:ea typeface="+mn-ea"/>
                <a:cs typeface="+mn-cs"/>
              </a:rPr>
              <a:t> </a:t>
            </a:r>
            <a:r>
              <a:rPr lang="vi-VN" sz="1000" b="0" i="0" kern="1200" dirty="0" smtClean="0">
                <a:solidFill>
                  <a:schemeClr val="tx1"/>
                </a:solidFill>
                <a:effectLst/>
                <a:latin typeface="+mn-lt"/>
                <a:ea typeface="+mn-ea"/>
                <a:cs typeface="+mn-cs"/>
              </a:rPr>
              <a:t>thể trao đổi, thảo luận, bày bỏ ý kiến về những vấn đề cùng quan tâm</a:t>
            </a:r>
            <a:r>
              <a:rPr lang="en-US" sz="1000" b="0" i="0" kern="1200" dirty="0" smtClean="0">
                <a:solidFill>
                  <a:schemeClr val="tx1"/>
                </a:solidFill>
                <a:effectLst/>
                <a:latin typeface="+mn-lt"/>
                <a:ea typeface="+mn-ea"/>
                <a:cs typeface="+mn-cs"/>
              </a:rPr>
              <a:t>.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dirty="0" err="1" smtClean="0">
                <a:solidFill>
                  <a:schemeClr val="tx1"/>
                </a:solidFill>
                <a:effectLst/>
                <a:latin typeface="+mn-lt"/>
                <a:ea typeface="+mn-ea"/>
                <a:cs typeface="+mn-cs"/>
              </a:rPr>
              <a:t>Bạn</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có</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thể</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tự</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đặt</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ra</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câu</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hỏi</a:t>
            </a:r>
            <a:r>
              <a:rPr lang="en-US" sz="1000" b="0" i="0" kern="1200" baseline="0" dirty="0" smtClean="0">
                <a:solidFill>
                  <a:schemeClr val="tx1"/>
                </a:solidFill>
                <a:effectLst/>
                <a:latin typeface="+mn-lt"/>
                <a:ea typeface="+mn-ea"/>
                <a:cs typeface="+mn-cs"/>
              </a:rPr>
              <a:t> hay </a:t>
            </a:r>
            <a:r>
              <a:rPr lang="en-US" sz="1000" b="0" i="0" kern="1200" baseline="0" dirty="0" err="1" smtClean="0">
                <a:solidFill>
                  <a:schemeClr val="tx1"/>
                </a:solidFill>
                <a:effectLst/>
                <a:latin typeface="+mn-lt"/>
                <a:ea typeface="+mn-ea"/>
                <a:cs typeface="+mn-cs"/>
              </a:rPr>
              <a:t>tự</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đưa</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ra</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một</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chủ</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đề</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của</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mình</a:t>
            </a:r>
            <a:r>
              <a:rPr lang="en-US" sz="1000" b="0" i="0" kern="1200" baseline="0" dirty="0" smtClean="0">
                <a:solidFill>
                  <a:schemeClr val="tx1"/>
                </a:solidFill>
                <a:effectLst/>
                <a:latin typeface="+mn-lt"/>
                <a:ea typeface="+mn-ea"/>
                <a:cs typeface="+mn-cs"/>
              </a:rPr>
              <a:t>.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dirty="0" err="1" smtClean="0">
                <a:solidFill>
                  <a:schemeClr val="tx1"/>
                </a:solidFill>
                <a:effectLst/>
                <a:latin typeface="+mn-lt"/>
                <a:ea typeface="+mn-ea"/>
                <a:cs typeface="+mn-cs"/>
              </a:rPr>
              <a:t>Mọi</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người</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cùng</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nhau</a:t>
            </a:r>
            <a:r>
              <a:rPr lang="en-US" sz="1000" b="0" i="0" kern="1200" baseline="0" dirty="0" smtClean="0">
                <a:solidFill>
                  <a:schemeClr val="tx1"/>
                </a:solidFill>
                <a:effectLst/>
                <a:latin typeface="+mn-lt"/>
                <a:ea typeface="+mn-ea"/>
                <a:cs typeface="+mn-cs"/>
              </a:rPr>
              <a:t> chia </a:t>
            </a:r>
            <a:r>
              <a:rPr lang="en-US" sz="1000" b="0" i="0" kern="1200" baseline="0" dirty="0" err="1" smtClean="0">
                <a:solidFill>
                  <a:schemeClr val="tx1"/>
                </a:solidFill>
                <a:effectLst/>
                <a:latin typeface="+mn-lt"/>
                <a:ea typeface="+mn-ea"/>
                <a:cs typeface="+mn-cs"/>
              </a:rPr>
              <a:t>sẽ</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thảo</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luận</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bạn</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cũng</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có</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thể</a:t>
            </a:r>
            <a:r>
              <a:rPr lang="en-US" sz="1000" b="0" i="0" kern="1200" baseline="0" dirty="0" smtClean="0">
                <a:solidFill>
                  <a:schemeClr val="tx1"/>
                </a:solidFill>
                <a:effectLst/>
                <a:latin typeface="+mn-lt"/>
                <a:ea typeface="+mn-ea"/>
                <a:cs typeface="+mn-cs"/>
              </a:rPr>
              <a:t> chia </a:t>
            </a:r>
            <a:r>
              <a:rPr lang="en-US" sz="1000" b="0" i="0" kern="1200" baseline="0" dirty="0" err="1" smtClean="0">
                <a:solidFill>
                  <a:schemeClr val="tx1"/>
                </a:solidFill>
                <a:effectLst/>
                <a:latin typeface="+mn-lt"/>
                <a:ea typeface="+mn-ea"/>
                <a:cs typeface="+mn-cs"/>
              </a:rPr>
              <a:t>sẽ</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những</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hiểu</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biết</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của</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bạn</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với</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mọi</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người</a:t>
            </a:r>
            <a:r>
              <a:rPr lang="en-US" sz="1000" b="0" i="0" kern="1200" baseline="0" dirty="0" smtClean="0">
                <a:solidFill>
                  <a:schemeClr val="tx1"/>
                </a:solidFill>
                <a:effectLst/>
                <a:latin typeface="+mn-lt"/>
                <a:ea typeface="+mn-ea"/>
                <a:cs typeface="+mn-cs"/>
              </a:rPr>
              <a:t>.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dirty="0" err="1" smtClean="0">
                <a:solidFill>
                  <a:schemeClr val="tx1"/>
                </a:solidFill>
                <a:effectLst/>
                <a:latin typeface="+mn-lt"/>
                <a:ea typeface="+mn-ea"/>
                <a:cs typeface="+mn-cs"/>
              </a:rPr>
              <a:t>Cùng</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nhau</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tìm</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ra</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câu</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trả</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lời</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cho</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những</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vấn</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đề</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cùng</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quan</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tâm</a:t>
            </a:r>
            <a:r>
              <a:rPr lang="en-US" sz="1000" b="0" i="0" kern="1200" baseline="0" dirty="0" smtClean="0">
                <a:solidFill>
                  <a:schemeClr val="tx1"/>
                </a:solidFill>
                <a:effectLst/>
                <a:latin typeface="+mn-lt"/>
                <a:ea typeface="+mn-ea"/>
                <a:cs typeface="+mn-cs"/>
              </a:rPr>
              <a:t>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dirty="0" err="1" smtClean="0">
                <a:solidFill>
                  <a:schemeClr val="tx1"/>
                </a:solidFill>
                <a:effectLst/>
                <a:latin typeface="+mn-lt"/>
                <a:ea typeface="+mn-ea"/>
                <a:cs typeface="+mn-cs"/>
              </a:rPr>
              <a:t>Có</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khi</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ngay</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lập</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tức</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nhưng</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cũng</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có</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khi</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vài</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ngày</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thậm</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chí</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là</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vài</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tuần</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sau</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mới</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có</a:t>
            </a:r>
            <a:r>
              <a:rPr lang="en-US" sz="1000" b="0" i="0" kern="1200" baseline="0" dirty="0" smtClean="0">
                <a:solidFill>
                  <a:schemeClr val="tx1"/>
                </a:solidFill>
                <a:effectLst/>
                <a:latin typeface="+mn-lt"/>
                <a:ea typeface="+mn-ea"/>
                <a:cs typeface="+mn-cs"/>
              </a:rPr>
              <a:t> ng </a:t>
            </a:r>
            <a:r>
              <a:rPr lang="en-US" sz="1000" b="0" i="0" kern="1200" baseline="0" dirty="0" err="1" smtClean="0">
                <a:solidFill>
                  <a:schemeClr val="tx1"/>
                </a:solidFill>
                <a:effectLst/>
                <a:latin typeface="+mn-lt"/>
                <a:ea typeface="+mn-ea"/>
                <a:cs typeface="+mn-cs"/>
              </a:rPr>
              <a:t>trả</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lời</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vấn</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đề</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của</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bạn</a:t>
            </a:r>
            <a:r>
              <a:rPr lang="en-US" sz="1000" b="0" i="0" kern="1200" baseline="0" dirty="0" smtClean="0">
                <a:solidFill>
                  <a:schemeClr val="tx1"/>
                </a:solidFill>
                <a:effectLst/>
                <a:latin typeface="+mn-lt"/>
                <a:ea typeface="+mn-ea"/>
                <a:cs typeface="+mn-cs"/>
              </a:rPr>
              <a:t>. </a:t>
            </a:r>
            <a:r>
              <a:rPr lang="en-US" sz="1000" b="0" i="0" kern="1200" dirty="0" smtClean="0">
                <a:solidFill>
                  <a:schemeClr val="tx1"/>
                </a:solidFill>
                <a:effectLst/>
                <a:latin typeface="+mn-lt"/>
                <a:ea typeface="+mn-ea"/>
                <a:cs typeface="+mn-cs"/>
              </a:rPr>
              <a:t>---&gt;</a:t>
            </a:r>
            <a:endParaRPr lang="vi-VN" sz="1000" b="0" i="0" kern="1200" dirty="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dirty="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38</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mtClean="0"/>
              <a:t>Chúng</a:t>
            </a:r>
            <a:r>
              <a:rPr lang="en-US" baseline="0" smtClean="0"/>
              <a:t> tôi xin demo chức năng</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D đang </a:t>
            </a:r>
            <a:r>
              <a:rPr lang="en-US" sz="1000" b="0" i="0" kern="1200" baseline="0" smtClean="0">
                <a:solidFill>
                  <a:schemeClr val="tx1"/>
                </a:solidFill>
                <a:effectLst/>
                <a:latin typeface="+mn-lt"/>
                <a:ea typeface="+mn-ea"/>
                <a:cs typeface="+mn-cs"/>
              </a:rPr>
              <a:t>gặp phải một vài vấn đề thắc mắc</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Và muốn đưa ra một số câu hỏi về “thông tin về trường và học phí ”để mình và mọi người cùng nhau thảo luận cùng nhau tìm ra câu trả lời.</a:t>
            </a:r>
          </a:p>
        </p:txBody>
      </p:sp>
      <p:sp>
        <p:nvSpPr>
          <p:cNvPr id="4" name="Slide Number Placeholder 3"/>
          <p:cNvSpPr>
            <a:spLocks noGrp="1"/>
          </p:cNvSpPr>
          <p:nvPr>
            <p:ph type="sldNum" sz="quarter" idx="10"/>
          </p:nvPr>
        </p:nvSpPr>
        <p:spPr/>
        <p:txBody>
          <a:bodyPr/>
          <a:lstStyle/>
          <a:p>
            <a:fld id="{D04A47DB-1F8B-496C-952E-53D0A0D3ABF6}" type="slidenum">
              <a:rPr lang="en-US" smtClean="0"/>
              <a:t>39</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vi-VN" smtClean="0"/>
              <a:t>Đối với các bạn học sinh phổ thông</a:t>
            </a:r>
            <a:r>
              <a:rPr lang="en-US" smtClean="0"/>
              <a:t> s</a:t>
            </a:r>
            <a:r>
              <a:rPr lang="vi-VN" sz="1000" b="0" i="0" kern="1200" smtClean="0">
                <a:solidFill>
                  <a:schemeClr val="tx1"/>
                </a:solidFill>
                <a:effectLst/>
                <a:latin typeface="+mn-lt"/>
                <a:ea typeface="+mn-ea"/>
                <a:cs typeface="+mn-cs"/>
              </a:rPr>
              <a:t>au khi rời ghế nhà trường THPT, cả một chân trời tương lai đang hiện ra trước mắt các bạn. </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Cơ hội để nâng cao tri thức, kỹ năng của thanh niên chúng ta chưa bao giờ nhiều như bây giờ.</a:t>
            </a:r>
            <a:r>
              <a:rPr lang="en-US" sz="1000" b="0" i="0" kern="1200" smtClean="0">
                <a:solidFill>
                  <a:schemeClr val="tx1"/>
                </a:solidFill>
                <a:effectLst/>
                <a:latin typeface="+mn-lt"/>
                <a:ea typeface="+mn-ea"/>
                <a:cs typeface="+mn-cs"/>
              </a:rPr>
              <a:t> ---&gt;</a:t>
            </a:r>
          </a:p>
        </p:txBody>
      </p:sp>
      <p:sp>
        <p:nvSpPr>
          <p:cNvPr id="4" name="Slide Number Placeholder 3"/>
          <p:cNvSpPr>
            <a:spLocks noGrp="1"/>
          </p:cNvSpPr>
          <p:nvPr>
            <p:ph type="sldNum" sz="quarter" idx="10"/>
          </p:nvPr>
        </p:nvSpPr>
        <p:spPr/>
        <p:txBody>
          <a:bodyPr/>
          <a:lstStyle/>
          <a:p>
            <a:fld id="{D04A47DB-1F8B-496C-952E-53D0A0D3ABF6}" type="slidenum">
              <a:rPr lang="en-US" smtClean="0"/>
              <a:t>4</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Để</a:t>
            </a:r>
            <a:r>
              <a:rPr lang="en-US" sz="1000" b="0" i="0" kern="1200" baseline="0" smtClean="0">
                <a:solidFill>
                  <a:schemeClr val="tx1"/>
                </a:solidFill>
                <a:effectLst/>
                <a:latin typeface="+mn-lt"/>
                <a:ea typeface="+mn-ea"/>
                <a:cs typeface="+mn-cs"/>
              </a:rPr>
              <a:t> thực hiện các giải pháp đã đề xuất, chúng tôi đã áp dụng các công nghệ sau vào trong hệ thống: ---&gt;</a:t>
            </a:r>
          </a:p>
          <a:p>
            <a:pPr marL="0" marR="0" indent="0" algn="l" defTabSz="816282" rtl="0" eaLnBrk="1" fontAlgn="auto" latinLnBrk="0" hangingPunct="1">
              <a:lnSpc>
                <a:spcPct val="100000"/>
              </a:lnSpc>
              <a:spcBef>
                <a:spcPts val="0"/>
              </a:spcBef>
              <a:spcAft>
                <a:spcPts val="0"/>
              </a:spcAft>
              <a:buClrTx/>
              <a:buSzTx/>
              <a:buFontTx/>
              <a:buNone/>
              <a:tabLst/>
              <a:defRPr/>
            </a:pPr>
            <a:endParaRPr lang="vi-VN"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40</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Để</a:t>
            </a:r>
            <a:r>
              <a:rPr lang="en-US" sz="1000" b="0" i="0" kern="1200" baseline="0" smtClean="0">
                <a:solidFill>
                  <a:schemeClr val="tx1"/>
                </a:solidFill>
                <a:effectLst/>
                <a:latin typeface="+mn-lt"/>
                <a:ea typeface="+mn-ea"/>
                <a:cs typeface="+mn-cs"/>
              </a:rPr>
              <a:t> thực hiện các giải pháp đã đề xuất, chúng tôi đã áp dụng các công nghệ sau vào trong hệ thống: </a:t>
            </a:r>
          </a:p>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baseline="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---&gt;</a:t>
            </a:r>
          </a:p>
        </p:txBody>
      </p:sp>
      <p:sp>
        <p:nvSpPr>
          <p:cNvPr id="4" name="Slide Number Placeholder 3"/>
          <p:cNvSpPr>
            <a:spLocks noGrp="1"/>
          </p:cNvSpPr>
          <p:nvPr>
            <p:ph type="sldNum" sz="quarter" idx="10"/>
          </p:nvPr>
        </p:nvSpPr>
        <p:spPr/>
        <p:txBody>
          <a:bodyPr/>
          <a:lstStyle/>
          <a:p>
            <a:fld id="{D04A47DB-1F8B-496C-952E-53D0A0D3ABF6}" type="slidenum">
              <a:rPr lang="en-US" smtClean="0"/>
              <a:t>41</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Kính thư quý hội đồng, tiếp theo tôi xin trình bày những giải thuật mà chúng tôi đã áp dụng trong hệ thống</a:t>
            </a:r>
          </a:p>
          <a:p>
            <a:pPr marL="0" marR="0" indent="0" algn="l" defTabSz="816282" rtl="0" eaLnBrk="1" fontAlgn="auto" latinLnBrk="0" hangingPunct="1">
              <a:lnSpc>
                <a:spcPct val="100000"/>
              </a:lnSpc>
              <a:spcBef>
                <a:spcPts val="0"/>
              </a:spcBef>
              <a:spcAft>
                <a:spcPts val="0"/>
              </a:spcAft>
              <a:buClrTx/>
              <a:buSzTx/>
              <a:buFontTx/>
              <a:buNone/>
              <a:tabLst/>
              <a:defRPr/>
            </a:pPr>
            <a:endParaRPr lang="vi-VN"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42</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dirty="0" err="1" smtClean="0">
                <a:solidFill>
                  <a:schemeClr val="tx1"/>
                </a:solidFill>
                <a:effectLst/>
                <a:latin typeface="+mn-lt"/>
                <a:ea typeface="+mn-ea"/>
                <a:cs typeface="+mn-cs"/>
              </a:rPr>
              <a:t>Giải</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thuật</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đầu</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tiên</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chúng</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tôi</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áp</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dụng</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là</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giai</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thuật</a:t>
            </a:r>
            <a:r>
              <a:rPr lang="en-US" sz="1000" b="0" i="0" kern="1200" baseline="0" dirty="0" smtClean="0">
                <a:solidFill>
                  <a:schemeClr val="tx1"/>
                </a:solidFill>
                <a:effectLst/>
                <a:latin typeface="+mn-lt"/>
                <a:ea typeface="+mn-ea"/>
                <a:cs typeface="+mn-cs"/>
              </a:rPr>
              <a:t> </a:t>
            </a:r>
            <a:r>
              <a:rPr lang="en-US" sz="1000" kern="1200" dirty="0" smtClean="0">
                <a:solidFill>
                  <a:schemeClr val="tx1"/>
                </a:solidFill>
                <a:effectLst/>
                <a:latin typeface="+mn-lt"/>
                <a:ea typeface="+mn-ea"/>
                <a:cs typeface="+mn-cs"/>
              </a:rPr>
              <a:t>Correlation Recommendation. Ý</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tưởng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của</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giải</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thuật</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này</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là</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chúng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tôi</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sẽ</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tính</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độ</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tương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quan</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của</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các</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trường</a:t>
            </a:r>
            <a:r>
              <a:rPr lang="en-US" sz="1000" kern="1200" baseline="0" dirty="0" smtClean="0">
                <a:solidFill>
                  <a:schemeClr val="tx1"/>
                </a:solidFill>
                <a:effectLst/>
                <a:latin typeface="+mn-lt"/>
                <a:ea typeface="+mn-ea"/>
                <a:cs typeface="+mn-cs"/>
              </a:rPr>
              <a:t> so </a:t>
            </a:r>
            <a:r>
              <a:rPr lang="en-US" sz="1000" kern="1200" baseline="0" dirty="0" err="1" smtClean="0">
                <a:solidFill>
                  <a:schemeClr val="tx1"/>
                </a:solidFill>
                <a:effectLst/>
                <a:latin typeface="+mn-lt"/>
                <a:ea typeface="+mn-ea"/>
                <a:cs typeface="+mn-cs"/>
              </a:rPr>
              <a:t>với</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trường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khác</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dựa</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trên</a:t>
            </a:r>
            <a:r>
              <a:rPr lang="en-US" sz="1000" kern="1200" baseline="0" dirty="0" smtClean="0">
                <a:solidFill>
                  <a:schemeClr val="tx1"/>
                </a:solidFill>
                <a:effectLst/>
                <a:latin typeface="+mn-lt"/>
                <a:ea typeface="+mn-ea"/>
                <a:cs typeface="+mn-cs"/>
              </a:rPr>
              <a:t> 1 </a:t>
            </a:r>
            <a:r>
              <a:rPr lang="en-US" sz="1000" kern="1200" baseline="0" dirty="0" err="1" smtClean="0">
                <a:solidFill>
                  <a:schemeClr val="tx1"/>
                </a:solidFill>
                <a:effectLst/>
                <a:latin typeface="+mn-lt"/>
                <a:ea typeface="+mn-ea"/>
                <a:cs typeface="+mn-cs"/>
              </a:rPr>
              <a:t>vài</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tiêu</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chí</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Những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trường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có</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độ</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tương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quan</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cao</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sẽ</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đc</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ưu</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gợi</a:t>
            </a:r>
            <a:r>
              <a:rPr lang="en-US" sz="1000" kern="1200" baseline="0" dirty="0" smtClean="0">
                <a:solidFill>
                  <a:schemeClr val="tx1"/>
                </a:solidFill>
                <a:effectLst/>
                <a:latin typeface="+mn-lt"/>
                <a:ea typeface="+mn-ea"/>
                <a:cs typeface="+mn-cs"/>
              </a:rPr>
              <a:t> ý </a:t>
            </a:r>
            <a:r>
              <a:rPr lang="en-US" sz="1000" kern="1200" baseline="0" dirty="0" err="1" smtClean="0">
                <a:solidFill>
                  <a:schemeClr val="tx1"/>
                </a:solidFill>
                <a:effectLst/>
                <a:latin typeface="+mn-lt"/>
                <a:ea typeface="+mn-ea"/>
                <a:cs typeface="+mn-cs"/>
              </a:rPr>
              <a:t>cho</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người</a:t>
            </a:r>
            <a:r>
              <a:rPr lang="en-US" sz="1000" kern="1200" baseline="0" dirty="0" smtClean="0">
                <a:solidFill>
                  <a:schemeClr val="tx1"/>
                </a:solidFill>
                <a:effectLst/>
                <a:latin typeface="+mn-lt"/>
                <a:ea typeface="+mn-ea"/>
                <a:cs typeface="+mn-cs"/>
              </a:rPr>
              <a:t> dung. </a:t>
            </a:r>
            <a:r>
              <a:rPr lang="en-US" sz="1000" kern="1200" baseline="0" dirty="0" err="1" smtClean="0">
                <a:solidFill>
                  <a:schemeClr val="tx1"/>
                </a:solidFill>
                <a:effectLst/>
                <a:latin typeface="+mn-lt"/>
                <a:ea typeface="+mn-ea"/>
                <a:cs typeface="+mn-cs"/>
              </a:rPr>
              <a:t>Giải</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thuật</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này</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chúng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tôi</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áp</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dụng</a:t>
            </a:r>
            <a:r>
              <a:rPr lang="en-US" sz="1000" kern="1200" baseline="0" dirty="0" smtClean="0">
                <a:solidFill>
                  <a:schemeClr val="tx1"/>
                </a:solidFill>
                <a:effectLst/>
                <a:latin typeface="+mn-lt"/>
                <a:ea typeface="+mn-ea"/>
                <a:cs typeface="+mn-cs"/>
              </a:rPr>
              <a:t> ở </a:t>
            </a:r>
            <a:r>
              <a:rPr lang="en-US" sz="1000" kern="1200" baseline="0" dirty="0" err="1" smtClean="0">
                <a:solidFill>
                  <a:schemeClr val="tx1"/>
                </a:solidFill>
                <a:effectLst/>
                <a:latin typeface="+mn-lt"/>
                <a:ea typeface="+mn-ea"/>
                <a:cs typeface="+mn-cs"/>
              </a:rPr>
              <a:t>trang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thông</a:t>
            </a:r>
            <a:r>
              <a:rPr lang="en-US" sz="1000" kern="1200" baseline="0" dirty="0" smtClean="0">
                <a:solidFill>
                  <a:schemeClr val="tx1"/>
                </a:solidFill>
                <a:effectLst/>
                <a:latin typeface="+mn-lt"/>
                <a:ea typeface="+mn-ea"/>
                <a:cs typeface="+mn-cs"/>
              </a:rPr>
              <a:t> tin chi </a:t>
            </a:r>
            <a:r>
              <a:rPr lang="en-US" sz="1000" kern="1200" baseline="0" dirty="0" err="1" smtClean="0">
                <a:solidFill>
                  <a:schemeClr val="tx1"/>
                </a:solidFill>
                <a:effectLst/>
                <a:latin typeface="+mn-lt"/>
                <a:ea typeface="+mn-ea"/>
                <a:cs typeface="+mn-cs"/>
              </a:rPr>
              <a:t>tiết</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của</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trường</a:t>
            </a:r>
            <a:r>
              <a:rPr lang="en-US" sz="1000" kern="1200" baseline="0" dirty="0" smtClean="0">
                <a:solidFill>
                  <a:schemeClr val="tx1"/>
                </a:solidFill>
                <a:effectLst/>
                <a:latin typeface="+mn-lt"/>
                <a:ea typeface="+mn-ea"/>
                <a:cs typeface="+mn-cs"/>
              </a:rPr>
              <a:t> ĐH.</a:t>
            </a:r>
            <a:endParaRPr lang="en-US" sz="10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43</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dirty="0" err="1" smtClean="0"/>
              <a:t>Công</a:t>
            </a:r>
            <a:r>
              <a:rPr lang="en-US" baseline="0" dirty="0" smtClean="0"/>
              <a:t> </a:t>
            </a:r>
            <a:r>
              <a:rPr lang="en-US" baseline="0" dirty="0" err="1" smtClean="0"/>
              <a:t>thức</a:t>
            </a:r>
            <a:r>
              <a:rPr lang="en-US" baseline="0" dirty="0" smtClean="0"/>
              <a:t> </a:t>
            </a:r>
            <a:r>
              <a:rPr lang="en-US" baseline="0" dirty="0" err="1" smtClean="0"/>
              <a:t>mà</a:t>
            </a:r>
            <a:r>
              <a:rPr lang="en-US" baseline="0" dirty="0" smtClean="0"/>
              <a:t> </a:t>
            </a:r>
            <a:r>
              <a:rPr lang="en-US" baseline="0" dirty="0" err="1" smtClean="0"/>
              <a:t>chúng</a:t>
            </a:r>
            <a:r>
              <a:rPr lang="en-US" baseline="0" dirty="0" smtClean="0"/>
              <a:t> </a:t>
            </a:r>
            <a:r>
              <a:rPr lang="en-US" baseline="0" dirty="0" err="1" smtClean="0"/>
              <a:t>tôi</a:t>
            </a:r>
            <a:r>
              <a:rPr lang="en-US" baseline="0" dirty="0" smtClean="0"/>
              <a:t> </a:t>
            </a:r>
            <a:r>
              <a:rPr lang="en-US" baseline="0" dirty="0" err="1" smtClean="0"/>
              <a:t>áp</a:t>
            </a:r>
            <a:r>
              <a:rPr lang="en-US" baseline="0" dirty="0" smtClean="0"/>
              <a:t> </a:t>
            </a:r>
            <a:r>
              <a:rPr lang="en-US" baseline="0" dirty="0" err="1" smtClean="0"/>
              <a:t>dụng</a:t>
            </a:r>
            <a:r>
              <a:rPr lang="en-US" baseline="0" dirty="0" smtClean="0"/>
              <a:t> </a:t>
            </a:r>
            <a:r>
              <a:rPr lang="en-US" baseline="0" dirty="0" err="1" smtClean="0"/>
              <a:t>để</a:t>
            </a:r>
            <a:r>
              <a:rPr lang="en-US" baseline="0" dirty="0" smtClean="0"/>
              <a:t> </a:t>
            </a:r>
            <a:r>
              <a:rPr lang="en-US" baseline="0" dirty="0" err="1" smtClean="0"/>
              <a:t>tính</a:t>
            </a:r>
            <a:r>
              <a:rPr lang="en-US" baseline="0" dirty="0" smtClean="0"/>
              <a:t> </a:t>
            </a:r>
            <a:r>
              <a:rPr lang="en-US" baseline="0" dirty="0" err="1" smtClean="0"/>
              <a:t>toán</a:t>
            </a:r>
            <a:r>
              <a:rPr lang="en-US" baseline="0" dirty="0" smtClean="0"/>
              <a:t> </a:t>
            </a:r>
            <a:r>
              <a:rPr lang="en-US" baseline="0" dirty="0" err="1" smtClean="0"/>
              <a:t>độ</a:t>
            </a:r>
            <a:r>
              <a:rPr lang="en-US" baseline="0" dirty="0" smtClean="0"/>
              <a:t> </a:t>
            </a:r>
            <a:r>
              <a:rPr lang="en-US" baseline="0" dirty="0" err="1" smtClean="0"/>
              <a:t>tương</a:t>
            </a:r>
            <a:r>
              <a:rPr lang="en-US" baseline="0" dirty="0" smtClean="0"/>
              <a:t> </a:t>
            </a:r>
            <a:r>
              <a:rPr lang="en-US" baseline="0" dirty="0" err="1" smtClean="0"/>
              <a:t>quan</a:t>
            </a:r>
            <a:r>
              <a:rPr lang="en-US" baseline="0" dirty="0" smtClean="0"/>
              <a:t> </a:t>
            </a:r>
            <a:r>
              <a:rPr lang="en-US" baseline="0" dirty="0" err="1" smtClean="0"/>
              <a:t>của</a:t>
            </a:r>
            <a:r>
              <a:rPr lang="en-US" baseline="0" dirty="0" smtClean="0"/>
              <a:t> </a:t>
            </a:r>
            <a:r>
              <a:rPr lang="en-US" baseline="0" dirty="0" err="1" smtClean="0"/>
              <a:t>các</a:t>
            </a:r>
            <a:r>
              <a:rPr lang="en-US" baseline="0" dirty="0" smtClean="0"/>
              <a:t> </a:t>
            </a:r>
            <a:r>
              <a:rPr lang="en-US" baseline="0" dirty="0" err="1" smtClean="0"/>
              <a:t>trường</a:t>
            </a:r>
            <a:r>
              <a:rPr lang="en-US" baseline="0" dirty="0" smtClean="0"/>
              <a:t> </a:t>
            </a:r>
            <a:r>
              <a:rPr lang="en-US" baseline="0" dirty="0" err="1" smtClean="0"/>
              <a:t>là</a:t>
            </a:r>
            <a:r>
              <a:rPr lang="en-US" baseline="0" dirty="0" smtClean="0"/>
              <a:t> </a:t>
            </a:r>
            <a:r>
              <a:rPr lang="en-US" baseline="0" dirty="0" err="1" smtClean="0"/>
              <a:t>như</a:t>
            </a:r>
            <a:r>
              <a:rPr lang="en-US" baseline="0" dirty="0" smtClean="0"/>
              <a:t> </a:t>
            </a:r>
            <a:r>
              <a:rPr lang="en-US" baseline="0" dirty="0" err="1" smtClean="0"/>
              <a:t>sau</a:t>
            </a:r>
            <a:endParaRPr lang="en-US" baseline="0" dirty="0" smtClean="0"/>
          </a:p>
          <a:p>
            <a:pPr marL="0" marR="0" lvl="0" indent="0" algn="l" defTabSz="816282" rtl="0" eaLnBrk="1" fontAlgn="auto" latinLnBrk="0" hangingPunct="1">
              <a:lnSpc>
                <a:spcPct val="100000"/>
              </a:lnSpc>
              <a:spcBef>
                <a:spcPts val="0"/>
              </a:spcBef>
              <a:spcAft>
                <a:spcPts val="0"/>
              </a:spcAft>
              <a:buClrTx/>
              <a:buSzTx/>
              <a:buFontTx/>
              <a:buNone/>
              <a:tabLst/>
              <a:defRPr/>
            </a:pPr>
            <a:r>
              <a:rPr lang="en-US" sz="1000" b="0" i="0" kern="1200" baseline="0" dirty="0" err="1" smtClean="0">
                <a:solidFill>
                  <a:schemeClr val="tx1"/>
                </a:solidFill>
                <a:effectLst/>
                <a:latin typeface="+mn-lt"/>
                <a:ea typeface="+mn-ea"/>
                <a:cs typeface="+mn-cs"/>
              </a:rPr>
              <a:t>Trong</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đó</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có</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áp</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dụng</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công</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thức</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hệ</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số</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tương</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quan</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pearson</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với</a:t>
            </a:r>
            <a:endParaRPr lang="en-US" sz="1000" b="0" i="0" kern="1200" baseline="0" dirty="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44</a:t>
            </a:fld>
            <a:endParaRPr lang="en-US"/>
          </a:p>
        </p:txBody>
      </p:sp>
    </p:spTree>
    <p:extLst>
      <p:ext uri="{BB962C8B-B14F-4D97-AF65-F5344CB8AC3E}">
        <p14:creationId xmlns:p14="http://schemas.microsoft.com/office/powerpoint/2010/main" val="65860531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dirty="0" smtClean="0">
                <a:solidFill>
                  <a:schemeClr val="tx1"/>
                </a:solidFill>
                <a:effectLst/>
                <a:latin typeface="+mn-lt"/>
                <a:ea typeface="+mn-ea"/>
                <a:cs typeface="+mn-cs"/>
              </a:rPr>
              <a:t>X: </a:t>
            </a:r>
            <a:r>
              <a:rPr lang="en-US" sz="1000" b="0" i="0" kern="1200" baseline="0" dirty="0" err="1" smtClean="0">
                <a:solidFill>
                  <a:schemeClr val="tx1"/>
                </a:solidFill>
                <a:effectLst/>
                <a:latin typeface="+mn-lt"/>
                <a:ea typeface="+mn-ea"/>
                <a:cs typeface="+mn-cs"/>
              </a:rPr>
              <a:t>điểm</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tuyển</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ngành</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năm</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gần</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nhất</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của</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trường</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gốc</a:t>
            </a:r>
            <a:endParaRPr lang="en-US" sz="1000" b="0" i="0" kern="1200" baseline="0" dirty="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dirty="0" smtClean="0">
                <a:solidFill>
                  <a:schemeClr val="tx1"/>
                </a:solidFill>
                <a:effectLst/>
                <a:latin typeface="+mn-lt"/>
                <a:ea typeface="+mn-ea"/>
                <a:cs typeface="+mn-cs"/>
              </a:rPr>
              <a:t>Y: </a:t>
            </a:r>
            <a:r>
              <a:rPr lang="en-US" sz="1000" b="0" i="0" kern="1200" baseline="0" dirty="0" err="1" smtClean="0">
                <a:solidFill>
                  <a:schemeClr val="tx1"/>
                </a:solidFill>
                <a:effectLst/>
                <a:latin typeface="+mn-lt"/>
                <a:ea typeface="+mn-ea"/>
                <a:cs typeface="+mn-cs"/>
              </a:rPr>
              <a:t>điểm</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tuyển</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ngành</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năm</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gần</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nhất</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của</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trường</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cần</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tính</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độ</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tương</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quan</a:t>
            </a:r>
            <a:endParaRPr lang="en-US" sz="10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45</a:t>
            </a:fld>
            <a:endParaRPr lang="en-US"/>
          </a:p>
        </p:txBody>
      </p:sp>
    </p:spTree>
    <p:extLst>
      <p:ext uri="{BB962C8B-B14F-4D97-AF65-F5344CB8AC3E}">
        <p14:creationId xmlns:p14="http://schemas.microsoft.com/office/powerpoint/2010/main" val="79676467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a:t>
            </a:r>
            <a:r>
              <a:rPr lang="en-US" baseline="0" dirty="0" smtClean="0"/>
              <a:t> </a:t>
            </a:r>
            <a:r>
              <a:rPr lang="en-US" baseline="0" dirty="0" err="1" smtClean="0"/>
              <a:t>số</a:t>
            </a:r>
            <a:r>
              <a:rPr lang="en-US" baseline="0" dirty="0" smtClean="0"/>
              <a:t> n </a:t>
            </a:r>
            <a:r>
              <a:rPr lang="en-US" baseline="0" dirty="0" err="1" smtClean="0"/>
              <a:t>là</a:t>
            </a:r>
            <a:r>
              <a:rPr lang="en-US" baseline="0" dirty="0" smtClean="0"/>
              <a:t> </a:t>
            </a:r>
            <a:r>
              <a:rPr lang="en-US" baseline="0" dirty="0" err="1" smtClean="0"/>
              <a:t>số</a:t>
            </a:r>
            <a:r>
              <a:rPr lang="en-US" baseline="0" dirty="0" smtClean="0"/>
              <a:t> </a:t>
            </a:r>
            <a:r>
              <a:rPr lang="en-US" baseline="0" dirty="0" err="1" smtClean="0"/>
              <a:t>ngành</a:t>
            </a:r>
            <a:r>
              <a:rPr lang="en-US" baseline="0" dirty="0" smtClean="0"/>
              <a:t> </a:t>
            </a:r>
            <a:r>
              <a:rPr lang="en-US" baseline="0" dirty="0" err="1" smtClean="0"/>
              <a:t>trùng</a:t>
            </a:r>
            <a:r>
              <a:rPr lang="en-US" baseline="0" dirty="0" smtClean="0"/>
              <a:t> </a:t>
            </a:r>
            <a:r>
              <a:rPr lang="en-US" baseline="0" dirty="0" err="1" smtClean="0"/>
              <a:t>giữa</a:t>
            </a:r>
            <a:r>
              <a:rPr lang="en-US" baseline="0" dirty="0" smtClean="0"/>
              <a:t> 2 </a:t>
            </a:r>
            <a:r>
              <a:rPr lang="en-US" baseline="0" smtClean="0"/>
              <a:t>trường</a:t>
            </a:r>
            <a:endParaRPr lang="en-US" dirty="0"/>
          </a:p>
        </p:txBody>
      </p:sp>
      <p:sp>
        <p:nvSpPr>
          <p:cNvPr id="4" name="Slide Number Placeholder 3"/>
          <p:cNvSpPr>
            <a:spLocks noGrp="1"/>
          </p:cNvSpPr>
          <p:nvPr>
            <p:ph type="sldNum" sz="quarter" idx="10"/>
          </p:nvPr>
        </p:nvSpPr>
        <p:spPr/>
        <p:txBody>
          <a:bodyPr/>
          <a:lstStyle/>
          <a:p>
            <a:fld id="{D04A47DB-1F8B-496C-952E-53D0A0D3ABF6}" type="slidenum">
              <a:rPr lang="en-US" smtClean="0"/>
              <a:t>46</a:t>
            </a:fld>
            <a:endParaRPr lang="en-US"/>
          </a:p>
        </p:txBody>
      </p:sp>
    </p:spTree>
    <p:extLst>
      <p:ext uri="{BB962C8B-B14F-4D97-AF65-F5344CB8AC3E}">
        <p14:creationId xmlns:p14="http://schemas.microsoft.com/office/powerpoint/2010/main" val="257684667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t>
            </a:r>
            <a:r>
              <a:rPr lang="en-US" baseline="0" dirty="0" smtClean="0"/>
              <a:t> </a:t>
            </a:r>
            <a:r>
              <a:rPr lang="en-US" baseline="0" dirty="0" err="1" smtClean="0"/>
              <a:t>là</a:t>
            </a:r>
            <a:r>
              <a:rPr lang="en-US" baseline="0" dirty="0" smtClean="0"/>
              <a:t> </a:t>
            </a:r>
            <a:r>
              <a:rPr lang="en-US" baseline="0" dirty="0" err="1" smtClean="0"/>
              <a:t>số</a:t>
            </a:r>
            <a:r>
              <a:rPr lang="en-US" baseline="0" dirty="0" smtClean="0"/>
              <a:t> </a:t>
            </a:r>
            <a:r>
              <a:rPr lang="en-US" baseline="0" dirty="0" err="1" smtClean="0"/>
              <a:t>lượng</a:t>
            </a:r>
            <a:r>
              <a:rPr lang="en-US" baseline="0" dirty="0" smtClean="0"/>
              <a:t> </a:t>
            </a:r>
            <a:r>
              <a:rPr lang="en-US" baseline="0" dirty="0" err="1" smtClean="0"/>
              <a:t>ngành</a:t>
            </a:r>
            <a:r>
              <a:rPr lang="en-US" baseline="0" dirty="0" smtClean="0"/>
              <a:t> </a:t>
            </a:r>
            <a:r>
              <a:rPr lang="en-US" baseline="0" dirty="0" err="1" smtClean="0"/>
              <a:t>trùng</a:t>
            </a:r>
            <a:r>
              <a:rPr lang="en-US" baseline="0" dirty="0" smtClean="0"/>
              <a:t> </a:t>
            </a:r>
            <a:r>
              <a:rPr lang="en-US" baseline="0" dirty="0" err="1" smtClean="0"/>
              <a:t>nhiều</a:t>
            </a:r>
            <a:r>
              <a:rPr lang="en-US" baseline="0" dirty="0" smtClean="0"/>
              <a:t> </a:t>
            </a:r>
            <a:r>
              <a:rPr lang="en-US" baseline="0" dirty="0" err="1" smtClean="0"/>
              <a:t>nhất</a:t>
            </a:r>
            <a:r>
              <a:rPr lang="en-US" baseline="0" dirty="0" smtClean="0"/>
              <a:t> </a:t>
            </a:r>
            <a:r>
              <a:rPr lang="en-US" baseline="0" dirty="0" err="1" smtClean="0"/>
              <a:t>trong</a:t>
            </a:r>
            <a:r>
              <a:rPr lang="en-US" baseline="0" dirty="0" smtClean="0"/>
              <a:t> </a:t>
            </a:r>
            <a:r>
              <a:rPr lang="en-US" baseline="0" dirty="0" err="1" smtClean="0"/>
              <a:t>danh</a:t>
            </a:r>
            <a:r>
              <a:rPr lang="en-US" baseline="0" dirty="0" smtClean="0"/>
              <a:t> </a:t>
            </a:r>
            <a:r>
              <a:rPr lang="en-US" baseline="0" dirty="0" err="1" smtClean="0"/>
              <a:t>sách</a:t>
            </a:r>
            <a:r>
              <a:rPr lang="en-US" baseline="0" dirty="0" smtClean="0"/>
              <a:t> </a:t>
            </a:r>
            <a:r>
              <a:rPr lang="en-US" baseline="0" dirty="0" err="1" smtClean="0"/>
              <a:t>các</a:t>
            </a:r>
            <a:r>
              <a:rPr lang="en-US" baseline="0" dirty="0" smtClean="0"/>
              <a:t> </a:t>
            </a:r>
            <a:r>
              <a:rPr lang="en-US" baseline="0" dirty="0" err="1" smtClean="0"/>
              <a:t>trường</a:t>
            </a:r>
            <a:r>
              <a:rPr lang="en-US" baseline="0" dirty="0" smtClean="0"/>
              <a:t> </a:t>
            </a:r>
            <a:r>
              <a:rPr lang="en-US" baseline="0" dirty="0" err="1" smtClean="0"/>
              <a:t>có</a:t>
            </a:r>
            <a:r>
              <a:rPr lang="en-US" baseline="0" dirty="0" smtClean="0"/>
              <a:t> </a:t>
            </a:r>
            <a:r>
              <a:rPr lang="en-US" baseline="0" dirty="0" err="1" smtClean="0"/>
              <a:t>ngành</a:t>
            </a:r>
            <a:r>
              <a:rPr lang="en-US" baseline="0" dirty="0" smtClean="0"/>
              <a:t> </a:t>
            </a:r>
            <a:r>
              <a:rPr lang="en-US" baseline="0" dirty="0" err="1" smtClean="0"/>
              <a:t>trùng</a:t>
            </a:r>
            <a:r>
              <a:rPr lang="en-US" baseline="0" dirty="0" smtClean="0"/>
              <a:t> </a:t>
            </a:r>
            <a:r>
              <a:rPr lang="en-US" baseline="0" dirty="0" err="1" smtClean="0"/>
              <a:t>với</a:t>
            </a:r>
            <a:r>
              <a:rPr lang="en-US" baseline="0" dirty="0" smtClean="0"/>
              <a:t> </a:t>
            </a:r>
            <a:r>
              <a:rPr lang="en-US" baseline="0" dirty="0" err="1" smtClean="0"/>
              <a:t>trường</a:t>
            </a:r>
            <a:r>
              <a:rPr lang="en-US" baseline="0" dirty="0" smtClean="0"/>
              <a:t> </a:t>
            </a:r>
            <a:r>
              <a:rPr lang="en-US" baseline="0" smtClean="0"/>
              <a:t>gốc</a:t>
            </a:r>
            <a:endParaRPr lang="en-US" dirty="0"/>
          </a:p>
        </p:txBody>
      </p:sp>
      <p:sp>
        <p:nvSpPr>
          <p:cNvPr id="4" name="Slide Number Placeholder 3"/>
          <p:cNvSpPr>
            <a:spLocks noGrp="1"/>
          </p:cNvSpPr>
          <p:nvPr>
            <p:ph type="sldNum" sz="quarter" idx="10"/>
          </p:nvPr>
        </p:nvSpPr>
        <p:spPr/>
        <p:txBody>
          <a:bodyPr/>
          <a:lstStyle/>
          <a:p>
            <a:fld id="{D04A47DB-1F8B-496C-952E-53D0A0D3ABF6}" type="slidenum">
              <a:rPr lang="en-US" smtClean="0"/>
              <a:t>47</a:t>
            </a:fld>
            <a:endParaRPr lang="en-US"/>
          </a:p>
        </p:txBody>
      </p:sp>
    </p:spTree>
    <p:extLst>
      <p:ext uri="{BB962C8B-B14F-4D97-AF65-F5344CB8AC3E}">
        <p14:creationId xmlns:p14="http://schemas.microsoft.com/office/powerpoint/2010/main" val="206444350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dirty="0" err="1" smtClean="0"/>
              <a:t>là</a:t>
            </a:r>
            <a:r>
              <a:rPr lang="en-US" baseline="0" dirty="0" smtClean="0"/>
              <a:t> </a:t>
            </a:r>
            <a:r>
              <a:rPr lang="en-US" baseline="0" dirty="0" err="1" smtClean="0"/>
              <a:t>điểm</a:t>
            </a:r>
            <a:r>
              <a:rPr lang="en-US" baseline="0" dirty="0" smtClean="0"/>
              <a:t> </a:t>
            </a:r>
            <a:r>
              <a:rPr lang="en-US" baseline="0" dirty="0" err="1" smtClean="0"/>
              <a:t>quy</a:t>
            </a:r>
            <a:r>
              <a:rPr lang="en-US" baseline="0" dirty="0" smtClean="0"/>
              <a:t> </a:t>
            </a:r>
            <a:r>
              <a:rPr lang="en-US" baseline="0" dirty="0" err="1" smtClean="0"/>
              <a:t>đổi</a:t>
            </a:r>
            <a:r>
              <a:rPr lang="en-US" baseline="0" dirty="0" smtClean="0"/>
              <a:t> </a:t>
            </a:r>
            <a:r>
              <a:rPr lang="en-US" baseline="0" dirty="0" err="1" smtClean="0"/>
              <a:t>từ</a:t>
            </a:r>
            <a:r>
              <a:rPr lang="en-US" baseline="0" dirty="0" smtClean="0"/>
              <a:t> </a:t>
            </a:r>
            <a:r>
              <a:rPr lang="en-US" baseline="0" dirty="0" err="1" smtClean="0"/>
              <a:t>vị</a:t>
            </a:r>
            <a:r>
              <a:rPr lang="en-US" baseline="0" dirty="0" smtClean="0"/>
              <a:t> </a:t>
            </a:r>
            <a:r>
              <a:rPr lang="en-US" baseline="0" dirty="0" err="1" smtClean="0"/>
              <a:t>trí</a:t>
            </a:r>
            <a:r>
              <a:rPr lang="en-US" baseline="0" dirty="0" smtClean="0"/>
              <a:t> </a:t>
            </a:r>
            <a:r>
              <a:rPr lang="en-US" baseline="0" dirty="0" err="1" smtClean="0"/>
              <a:t>của</a:t>
            </a:r>
            <a:r>
              <a:rPr lang="en-US" baseline="0" dirty="0" smtClean="0"/>
              <a:t> 2 </a:t>
            </a:r>
            <a:r>
              <a:rPr lang="en-US" baseline="0" dirty="0" err="1" smtClean="0"/>
              <a:t>trường</a:t>
            </a:r>
            <a:endParaRPr lang="en-US" baseline="0" dirty="0" smtClean="0"/>
          </a:p>
          <a:p>
            <a:r>
              <a:rPr lang="en-US" baseline="0" dirty="0" err="1" smtClean="0"/>
              <a:t>Nếu</a:t>
            </a:r>
            <a:r>
              <a:rPr lang="en-US" baseline="0" dirty="0" smtClean="0"/>
              <a:t> 2 </a:t>
            </a:r>
            <a:r>
              <a:rPr lang="en-US" baseline="0" dirty="0" err="1" smtClean="0"/>
              <a:t>trường</a:t>
            </a:r>
            <a:r>
              <a:rPr lang="en-US" baseline="0" dirty="0" smtClean="0"/>
              <a:t> </a:t>
            </a:r>
            <a:r>
              <a:rPr lang="en-US" baseline="0" dirty="0" err="1" smtClean="0"/>
              <a:t>thuộc</a:t>
            </a:r>
            <a:r>
              <a:rPr lang="en-US" baseline="0" dirty="0" smtClean="0"/>
              <a:t> </a:t>
            </a:r>
            <a:r>
              <a:rPr lang="en-US" baseline="0" dirty="0" err="1" smtClean="0"/>
              <a:t>cùng</a:t>
            </a:r>
            <a:r>
              <a:rPr lang="en-US" baseline="0" dirty="0" smtClean="0"/>
              <a:t> </a:t>
            </a:r>
            <a:r>
              <a:rPr lang="en-US" baseline="0" dirty="0" err="1" smtClean="0"/>
              <a:t>khu</a:t>
            </a:r>
            <a:r>
              <a:rPr lang="en-US" baseline="0" dirty="0" smtClean="0"/>
              <a:t> </a:t>
            </a:r>
            <a:r>
              <a:rPr lang="en-US" baseline="0" dirty="0" err="1" smtClean="0"/>
              <a:t>vực</a:t>
            </a:r>
            <a:r>
              <a:rPr lang="en-US" baseline="0" dirty="0" smtClean="0"/>
              <a:t> </a:t>
            </a:r>
            <a:r>
              <a:rPr lang="en-US" baseline="0" dirty="0" err="1" smtClean="0"/>
              <a:t>thì</a:t>
            </a:r>
            <a:r>
              <a:rPr lang="en-US" baseline="0" dirty="0" smtClean="0"/>
              <a:t> a = 1</a:t>
            </a:r>
          </a:p>
          <a:p>
            <a:r>
              <a:rPr lang="en-US" baseline="0" dirty="0" err="1" smtClean="0"/>
              <a:t>Nếu</a:t>
            </a:r>
            <a:r>
              <a:rPr lang="en-US" baseline="0" dirty="0" smtClean="0"/>
              <a:t> 2 </a:t>
            </a:r>
            <a:r>
              <a:rPr lang="en-US" baseline="0" dirty="0" err="1" smtClean="0"/>
              <a:t>trường</a:t>
            </a:r>
            <a:r>
              <a:rPr lang="en-US" baseline="0" dirty="0" smtClean="0"/>
              <a:t> </a:t>
            </a:r>
            <a:r>
              <a:rPr lang="en-US" baseline="0" dirty="0" err="1" smtClean="0"/>
              <a:t>khác</a:t>
            </a:r>
            <a:r>
              <a:rPr lang="en-US" baseline="0" dirty="0" smtClean="0"/>
              <a:t> </a:t>
            </a:r>
            <a:r>
              <a:rPr lang="en-US" baseline="0" dirty="0" err="1" smtClean="0"/>
              <a:t>khu</a:t>
            </a:r>
            <a:r>
              <a:rPr lang="en-US" baseline="0" dirty="0" smtClean="0"/>
              <a:t> </a:t>
            </a:r>
            <a:r>
              <a:rPr lang="en-US" baseline="0" dirty="0" err="1" smtClean="0"/>
              <a:t>vực</a:t>
            </a:r>
            <a:r>
              <a:rPr lang="en-US" baseline="0" dirty="0" smtClean="0"/>
              <a:t> </a:t>
            </a:r>
            <a:r>
              <a:rPr lang="en-US" baseline="0" dirty="0" err="1" smtClean="0"/>
              <a:t>thì</a:t>
            </a:r>
            <a:r>
              <a:rPr lang="en-US" baseline="0" smtClean="0"/>
              <a:t> a =0</a:t>
            </a:r>
            <a:endParaRPr lang="en-US" dirty="0"/>
          </a:p>
        </p:txBody>
      </p:sp>
      <p:sp>
        <p:nvSpPr>
          <p:cNvPr id="4" name="Slide Number Placeholder 3"/>
          <p:cNvSpPr>
            <a:spLocks noGrp="1"/>
          </p:cNvSpPr>
          <p:nvPr>
            <p:ph type="sldNum" sz="quarter" idx="10"/>
          </p:nvPr>
        </p:nvSpPr>
        <p:spPr/>
        <p:txBody>
          <a:bodyPr/>
          <a:lstStyle/>
          <a:p>
            <a:fld id="{D04A47DB-1F8B-496C-952E-53D0A0D3ABF6}" type="slidenum">
              <a:rPr lang="en-US" smtClean="0"/>
              <a:t>48</a:t>
            </a:fld>
            <a:endParaRPr lang="en-US"/>
          </a:p>
        </p:txBody>
      </p:sp>
    </p:spTree>
    <p:extLst>
      <p:ext uri="{BB962C8B-B14F-4D97-AF65-F5344CB8AC3E}">
        <p14:creationId xmlns:p14="http://schemas.microsoft.com/office/powerpoint/2010/main" val="375441255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 </a:t>
            </a:r>
            <a:r>
              <a:rPr lang="en-US" dirty="0" err="1" smtClean="0"/>
              <a:t>là</a:t>
            </a:r>
            <a:r>
              <a:rPr lang="en-US" baseline="0" dirty="0" smtClean="0"/>
              <a:t> </a:t>
            </a:r>
            <a:r>
              <a:rPr lang="en-US" baseline="0" dirty="0" err="1" smtClean="0"/>
              <a:t>điểm</a:t>
            </a:r>
            <a:r>
              <a:rPr lang="en-US" baseline="0" dirty="0" smtClean="0"/>
              <a:t> </a:t>
            </a:r>
            <a:r>
              <a:rPr lang="en-US" baseline="0" dirty="0" err="1" smtClean="0"/>
              <a:t>quy</a:t>
            </a:r>
            <a:r>
              <a:rPr lang="en-US" baseline="0" dirty="0" smtClean="0"/>
              <a:t> </a:t>
            </a:r>
            <a:r>
              <a:rPr lang="en-US" baseline="0" dirty="0" err="1" smtClean="0"/>
              <a:t>đổi</a:t>
            </a:r>
            <a:r>
              <a:rPr lang="en-US" baseline="0" dirty="0" smtClean="0"/>
              <a:t> </a:t>
            </a:r>
            <a:r>
              <a:rPr lang="en-US" baseline="0" dirty="0" err="1" smtClean="0"/>
              <a:t>từ</a:t>
            </a:r>
            <a:r>
              <a:rPr lang="en-US" baseline="0" dirty="0" smtClean="0"/>
              <a:t> </a:t>
            </a:r>
            <a:r>
              <a:rPr lang="en-US" baseline="0" dirty="0" err="1" smtClean="0"/>
              <a:t>loại</a:t>
            </a:r>
            <a:r>
              <a:rPr lang="en-US" baseline="0" dirty="0" smtClean="0"/>
              <a:t> </a:t>
            </a:r>
            <a:r>
              <a:rPr lang="en-US" baseline="0" dirty="0" err="1" smtClean="0"/>
              <a:t>hình</a:t>
            </a:r>
            <a:r>
              <a:rPr lang="en-US" baseline="0" dirty="0" smtClean="0"/>
              <a:t> </a:t>
            </a:r>
            <a:r>
              <a:rPr lang="en-US" baseline="0" dirty="0" err="1" smtClean="0"/>
              <a:t>đạo</a:t>
            </a:r>
            <a:r>
              <a:rPr lang="en-US" baseline="0" dirty="0" smtClean="0"/>
              <a:t> </a:t>
            </a:r>
            <a:r>
              <a:rPr lang="en-US" baseline="0" dirty="0" err="1" smtClean="0"/>
              <a:t>tạo</a:t>
            </a:r>
            <a:r>
              <a:rPr lang="en-US" baseline="0" dirty="0" smtClean="0"/>
              <a:t> </a:t>
            </a:r>
            <a:r>
              <a:rPr lang="en-US" baseline="0" dirty="0" err="1" smtClean="0"/>
              <a:t>của</a:t>
            </a:r>
            <a:r>
              <a:rPr lang="en-US" baseline="0" dirty="0" smtClean="0"/>
              <a:t> 2 </a:t>
            </a:r>
            <a:r>
              <a:rPr lang="en-US" baseline="0" dirty="0" err="1" smtClean="0"/>
              <a:t>trường</a:t>
            </a:r>
            <a:endParaRPr lang="en-US" baseline="0" dirty="0" smtClean="0"/>
          </a:p>
          <a:p>
            <a:r>
              <a:rPr lang="en-US" baseline="0" dirty="0" err="1" smtClean="0"/>
              <a:t>Nếu</a:t>
            </a:r>
            <a:r>
              <a:rPr lang="en-US" baseline="0" dirty="0" smtClean="0"/>
              <a:t> 2 </a:t>
            </a:r>
            <a:r>
              <a:rPr lang="en-US" baseline="0" dirty="0" err="1" smtClean="0"/>
              <a:t>trường</a:t>
            </a:r>
            <a:r>
              <a:rPr lang="en-US" baseline="0" dirty="0" smtClean="0"/>
              <a:t> </a:t>
            </a:r>
            <a:r>
              <a:rPr lang="en-US" baseline="0" dirty="0" err="1" smtClean="0"/>
              <a:t>có</a:t>
            </a:r>
            <a:r>
              <a:rPr lang="en-US" baseline="0" dirty="0" smtClean="0"/>
              <a:t> </a:t>
            </a:r>
            <a:r>
              <a:rPr lang="en-US" baseline="0" dirty="0" err="1" smtClean="0"/>
              <a:t>cùng</a:t>
            </a:r>
            <a:r>
              <a:rPr lang="en-US" baseline="0" dirty="0" smtClean="0"/>
              <a:t> </a:t>
            </a:r>
            <a:r>
              <a:rPr lang="en-US" baseline="0" dirty="0" err="1" smtClean="0"/>
              <a:t>loại</a:t>
            </a:r>
            <a:r>
              <a:rPr lang="en-US" baseline="0" dirty="0" smtClean="0"/>
              <a:t> </a:t>
            </a:r>
            <a:r>
              <a:rPr lang="en-US" baseline="0" dirty="0" err="1" smtClean="0"/>
              <a:t>hình</a:t>
            </a:r>
            <a:r>
              <a:rPr lang="en-US" baseline="0" dirty="0" smtClean="0"/>
              <a:t> </a:t>
            </a:r>
            <a:r>
              <a:rPr lang="en-US" baseline="0" dirty="0" err="1" smtClean="0"/>
              <a:t>đạo</a:t>
            </a:r>
            <a:r>
              <a:rPr lang="en-US" baseline="0" dirty="0" smtClean="0"/>
              <a:t> </a:t>
            </a:r>
            <a:r>
              <a:rPr lang="en-US" baseline="0" dirty="0" err="1" smtClean="0"/>
              <a:t>tào</a:t>
            </a:r>
            <a:r>
              <a:rPr lang="en-US" baseline="0" dirty="0" smtClean="0"/>
              <a:t> </a:t>
            </a:r>
            <a:r>
              <a:rPr lang="en-US" baseline="0" dirty="0" err="1" smtClean="0"/>
              <a:t>thì</a:t>
            </a:r>
            <a:r>
              <a:rPr lang="en-US" baseline="0" dirty="0" smtClean="0"/>
              <a:t> b = 1</a:t>
            </a:r>
          </a:p>
          <a:p>
            <a:r>
              <a:rPr lang="en-US" baseline="0" dirty="0" err="1" smtClean="0"/>
              <a:t>Ngược</a:t>
            </a:r>
            <a:r>
              <a:rPr lang="en-US" baseline="0" dirty="0" smtClean="0"/>
              <a:t> </a:t>
            </a:r>
            <a:r>
              <a:rPr lang="en-US" baseline="0" dirty="0" err="1" smtClean="0"/>
              <a:t>lại</a:t>
            </a:r>
            <a:r>
              <a:rPr lang="en-US" baseline="0" dirty="0" smtClean="0"/>
              <a:t> </a:t>
            </a:r>
            <a:r>
              <a:rPr lang="en-US" baseline="0" dirty="0" err="1" smtClean="0"/>
              <a:t>thì</a:t>
            </a:r>
            <a:r>
              <a:rPr lang="en-US" baseline="0" dirty="0" smtClean="0"/>
              <a:t> b = 0</a:t>
            </a:r>
            <a:endParaRPr lang="en-US" dirty="0"/>
          </a:p>
        </p:txBody>
      </p:sp>
      <p:sp>
        <p:nvSpPr>
          <p:cNvPr id="4" name="Slide Number Placeholder 3"/>
          <p:cNvSpPr>
            <a:spLocks noGrp="1"/>
          </p:cNvSpPr>
          <p:nvPr>
            <p:ph type="sldNum" sz="quarter" idx="10"/>
          </p:nvPr>
        </p:nvSpPr>
        <p:spPr/>
        <p:txBody>
          <a:bodyPr/>
          <a:lstStyle/>
          <a:p>
            <a:fld id="{D04A47DB-1F8B-496C-952E-53D0A0D3ABF6}" type="slidenum">
              <a:rPr lang="en-US" smtClean="0"/>
              <a:t>49</a:t>
            </a:fld>
            <a:endParaRPr lang="en-US"/>
          </a:p>
        </p:txBody>
      </p:sp>
    </p:spTree>
    <p:extLst>
      <p:ext uri="{BB962C8B-B14F-4D97-AF65-F5344CB8AC3E}">
        <p14:creationId xmlns:p14="http://schemas.microsoft.com/office/powerpoint/2010/main" val="3621190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vi-VN" smtClean="0"/>
              <a:t>Đối với các bạn học sinh phổ thông</a:t>
            </a:r>
            <a:r>
              <a:rPr lang="en-US" smtClean="0"/>
              <a:t> s</a:t>
            </a:r>
            <a:r>
              <a:rPr lang="vi-VN" sz="1000" b="0" i="0" kern="1200" smtClean="0">
                <a:solidFill>
                  <a:schemeClr val="tx1"/>
                </a:solidFill>
                <a:effectLst/>
                <a:latin typeface="+mn-lt"/>
                <a:ea typeface="+mn-ea"/>
                <a:cs typeface="+mn-cs"/>
              </a:rPr>
              <a:t>au khi rời ghế nhà trường THPT, cả một chân trời tương lai đang hiện ra trước mắt các bạn. </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Cơ hội để nâng cao tri thức, kỹ năng của thanh niên chúng ta chưa bao giờ nhiều như bây giờ.</a:t>
            </a:r>
            <a:r>
              <a:rPr lang="en-US" sz="1000" b="0" i="0" kern="1200" smtClean="0">
                <a:solidFill>
                  <a:schemeClr val="tx1"/>
                </a:solidFill>
                <a:effectLst/>
                <a:latin typeface="+mn-lt"/>
                <a:ea typeface="+mn-ea"/>
                <a:cs typeface="+mn-cs"/>
              </a:rPr>
              <a:t> </a:t>
            </a:r>
          </a:p>
          <a:p>
            <a:pPr marL="0" marR="0" indent="0" algn="l" defTabSz="816282" rtl="0" eaLnBrk="1" fontAlgn="auto" latinLnBrk="0" hangingPunct="1">
              <a:lnSpc>
                <a:spcPct val="100000"/>
              </a:lnSpc>
              <a:spcBef>
                <a:spcPts val="0"/>
              </a:spcBef>
              <a:spcAft>
                <a:spcPts val="0"/>
              </a:spcAft>
              <a:buClrTx/>
              <a:buSzTx/>
              <a:buFontTx/>
              <a:buNone/>
              <a:tabLst/>
              <a:defRPr/>
            </a:pPr>
            <a:r>
              <a:rPr lang="en-US" smtClean="0"/>
              <a:t>Đ</a:t>
            </a:r>
            <a:r>
              <a:rPr lang="vi-VN" smtClean="0"/>
              <a:t>ứng trước ngưỡng cửa cuộc đời sẽ có rất nhiều bỡ ngỡ. </a:t>
            </a:r>
            <a:r>
              <a:rPr lang="en-US" sz="1000" b="0" i="0" kern="1200" smtClean="0">
                <a:solidFill>
                  <a:schemeClr val="tx1"/>
                </a:solidFill>
                <a:effectLst/>
                <a:latin typeface="+mn-lt"/>
                <a:ea typeface="+mn-ea"/>
                <a:cs typeface="+mn-cs"/>
              </a:rPr>
              <a:t>---&gt;</a:t>
            </a:r>
            <a:endParaRPr lang="en-US" smtClean="0"/>
          </a:p>
        </p:txBody>
      </p:sp>
      <p:sp>
        <p:nvSpPr>
          <p:cNvPr id="4" name="Slide Number Placeholder 3"/>
          <p:cNvSpPr>
            <a:spLocks noGrp="1"/>
          </p:cNvSpPr>
          <p:nvPr>
            <p:ph type="sldNum" sz="quarter" idx="10"/>
          </p:nvPr>
        </p:nvSpPr>
        <p:spPr/>
        <p:txBody>
          <a:bodyPr/>
          <a:lstStyle/>
          <a:p>
            <a:fld id="{D04A47DB-1F8B-496C-952E-53D0A0D3ABF6}" type="slidenum">
              <a:rPr lang="en-US" smtClean="0"/>
              <a:t>5</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4A47DB-1F8B-496C-952E-53D0A0D3ABF6}" type="slidenum">
              <a:rPr lang="en-US" smtClean="0"/>
              <a:t>50</a:t>
            </a:fld>
            <a:endParaRPr lang="en-US"/>
          </a:p>
        </p:txBody>
      </p:sp>
    </p:spTree>
    <p:extLst>
      <p:ext uri="{BB962C8B-B14F-4D97-AF65-F5344CB8AC3E}">
        <p14:creationId xmlns:p14="http://schemas.microsoft.com/office/powerpoint/2010/main" val="15023970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Hutech ~= 0.77</a:t>
            </a:r>
          </a:p>
          <a:p>
            <a:r>
              <a:rPr lang="en-US" smtClean="0"/>
              <a:t>DH Ngoai Thuong</a:t>
            </a:r>
            <a:r>
              <a:rPr lang="en-US" baseline="0" smtClean="0"/>
              <a:t> = 0.6</a:t>
            </a:r>
            <a:endParaRPr lang="en-US" dirty="0"/>
          </a:p>
        </p:txBody>
      </p:sp>
      <p:sp>
        <p:nvSpPr>
          <p:cNvPr id="4" name="Slide Number Placeholder 3"/>
          <p:cNvSpPr>
            <a:spLocks noGrp="1"/>
          </p:cNvSpPr>
          <p:nvPr>
            <p:ph type="sldNum" sz="quarter" idx="10"/>
          </p:nvPr>
        </p:nvSpPr>
        <p:spPr/>
        <p:txBody>
          <a:bodyPr/>
          <a:lstStyle/>
          <a:p>
            <a:fld id="{D04A47DB-1F8B-496C-952E-53D0A0D3ABF6}" type="slidenum">
              <a:rPr lang="en-US" smtClean="0"/>
              <a:t>51</a:t>
            </a:fld>
            <a:endParaRPr lang="en-US"/>
          </a:p>
        </p:txBody>
      </p:sp>
    </p:spTree>
    <p:extLst>
      <p:ext uri="{BB962C8B-B14F-4D97-AF65-F5344CB8AC3E}">
        <p14:creationId xmlns:p14="http://schemas.microsoft.com/office/powerpoint/2010/main" val="72547203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endParaRPr lang="vi-VN"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52</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baseline="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53</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baseline="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54</a:t>
            </a:fld>
            <a:endParaRPr lang="en-US"/>
          </a:p>
        </p:txBody>
      </p:sp>
    </p:spTree>
    <p:extLst>
      <p:ext uri="{BB962C8B-B14F-4D97-AF65-F5344CB8AC3E}">
        <p14:creationId xmlns:p14="http://schemas.microsoft.com/office/powerpoint/2010/main" val="214697712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57</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58</a:t>
            </a:fld>
            <a:endParaRPr lang="en-US"/>
          </a:p>
        </p:txBody>
      </p:sp>
    </p:spTree>
    <p:extLst>
      <p:ext uri="{BB962C8B-B14F-4D97-AF65-F5344CB8AC3E}">
        <p14:creationId xmlns:p14="http://schemas.microsoft.com/office/powerpoint/2010/main" val="254018785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59</a:t>
            </a:fld>
            <a:endParaRPr lang="en-US"/>
          </a:p>
        </p:txBody>
      </p:sp>
    </p:spTree>
    <p:extLst>
      <p:ext uri="{BB962C8B-B14F-4D97-AF65-F5344CB8AC3E}">
        <p14:creationId xmlns:p14="http://schemas.microsoft.com/office/powerpoint/2010/main" val="385363245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Tiếp</a:t>
            </a:r>
            <a:r>
              <a:rPr lang="en-US" sz="1000" b="0" i="0" kern="1200" baseline="0" smtClean="0">
                <a:solidFill>
                  <a:schemeClr val="tx1"/>
                </a:solidFill>
                <a:effectLst/>
                <a:latin typeface="+mn-lt"/>
                <a:ea typeface="+mn-ea"/>
                <a:cs typeface="+mn-cs"/>
              </a:rPr>
              <a:t> theo là những k</a:t>
            </a:r>
            <a:r>
              <a:rPr lang="vi-VN" sz="1000" b="0" i="0" kern="1200" smtClean="0">
                <a:solidFill>
                  <a:schemeClr val="tx1"/>
                </a:solidFill>
                <a:effectLst/>
                <a:latin typeface="+mn-lt"/>
                <a:ea typeface="+mn-ea"/>
                <a:cs typeface="+mn-cs"/>
              </a:rPr>
              <a:t>ế hoạch tương lai của chúng tô</a:t>
            </a:r>
            <a:r>
              <a:rPr lang="en-US" sz="1000" b="0" i="0" kern="1200" smtClean="0">
                <a:solidFill>
                  <a:schemeClr val="tx1"/>
                </a:solidFill>
                <a:effectLst/>
                <a:latin typeface="+mn-lt"/>
                <a:ea typeface="+mn-ea"/>
                <a:cs typeface="+mn-cs"/>
              </a:rPr>
              <a:t>i</a:t>
            </a:r>
            <a:endParaRPr lang="vi-VN"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60</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baseline="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61</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vi-VN" smtClean="0"/>
              <a:t>Đối với các bạn học sinh phổ thông</a:t>
            </a:r>
            <a:r>
              <a:rPr lang="en-US" smtClean="0"/>
              <a:t> s</a:t>
            </a:r>
            <a:r>
              <a:rPr lang="vi-VN" sz="1000" b="0" i="0" kern="1200" smtClean="0">
                <a:solidFill>
                  <a:schemeClr val="tx1"/>
                </a:solidFill>
                <a:effectLst/>
                <a:latin typeface="+mn-lt"/>
                <a:ea typeface="+mn-ea"/>
                <a:cs typeface="+mn-cs"/>
              </a:rPr>
              <a:t>au khi rời ghế nhà trường THPT, cả một chân trời tương lai đang hiện ra trước mắt các bạn. </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Cơ hội để nâng cao tri thức, kỹ năng của thanh niên chúng ta chưa bao giờ nhiều như bây giờ.</a:t>
            </a:r>
            <a:r>
              <a:rPr lang="en-US" sz="1000" b="0" i="0" kern="1200" smtClean="0">
                <a:solidFill>
                  <a:schemeClr val="tx1"/>
                </a:solidFill>
                <a:effectLst/>
                <a:latin typeface="+mn-lt"/>
                <a:ea typeface="+mn-ea"/>
                <a:cs typeface="+mn-cs"/>
              </a:rPr>
              <a:t> </a:t>
            </a:r>
          </a:p>
          <a:p>
            <a:pPr marL="0" marR="0" indent="0" algn="l" defTabSz="816282" rtl="0" eaLnBrk="1" fontAlgn="auto" latinLnBrk="0" hangingPunct="1">
              <a:lnSpc>
                <a:spcPct val="100000"/>
              </a:lnSpc>
              <a:spcBef>
                <a:spcPts val="0"/>
              </a:spcBef>
              <a:spcAft>
                <a:spcPts val="0"/>
              </a:spcAft>
              <a:buClrTx/>
              <a:buSzTx/>
              <a:buFontTx/>
              <a:buNone/>
              <a:tabLst/>
              <a:defRPr/>
            </a:pPr>
            <a:r>
              <a:rPr lang="en-US" smtClean="0"/>
              <a:t>Đ</a:t>
            </a:r>
            <a:r>
              <a:rPr lang="vi-VN" smtClean="0"/>
              <a:t>ứng trước ngưỡng cửa cuộc đời sẽ có rất nhiều bỡ ngỡ. </a:t>
            </a:r>
            <a:endParaRPr lang="en-US" smtClean="0"/>
          </a:p>
          <a:p>
            <a:pPr marL="0" marR="0" indent="0" algn="l" defTabSz="816282" rtl="0" eaLnBrk="1" fontAlgn="auto" latinLnBrk="0" hangingPunct="1">
              <a:lnSpc>
                <a:spcPct val="100000"/>
              </a:lnSpc>
              <a:spcBef>
                <a:spcPts val="0"/>
              </a:spcBef>
              <a:spcAft>
                <a:spcPts val="0"/>
              </a:spcAft>
              <a:buClrTx/>
              <a:buSzTx/>
              <a:buFontTx/>
              <a:buNone/>
              <a:tabLst/>
              <a:defRPr/>
            </a:pPr>
            <a:r>
              <a:rPr lang="vi-VN" smtClean="0"/>
              <a:t>Bạn chưa biết mình muốn làm gì và ở đâu, như thế nào là chấp nhận được và như thế nào là kỳ vọng?</a:t>
            </a:r>
            <a:r>
              <a:rPr lang="en-US" smtClean="0"/>
              <a:t> </a:t>
            </a:r>
            <a:r>
              <a:rPr lang="en-US" sz="1000" b="0" i="0" kern="1200" smtClean="0">
                <a:solidFill>
                  <a:schemeClr val="tx1"/>
                </a:solidFill>
                <a:effectLst/>
                <a:latin typeface="+mn-lt"/>
                <a:ea typeface="+mn-ea"/>
                <a:cs typeface="+mn-cs"/>
              </a:rPr>
              <a:t>---&gt;</a:t>
            </a:r>
            <a:endParaRPr lang="en-US" smtClean="0"/>
          </a:p>
          <a:p>
            <a:pPr marL="0" marR="0" indent="0" algn="l" defTabSz="816282" rtl="0" eaLnBrk="1" fontAlgn="auto" latinLnBrk="0" hangingPunct="1">
              <a:lnSpc>
                <a:spcPct val="100000"/>
              </a:lnSpc>
              <a:spcBef>
                <a:spcPts val="0"/>
              </a:spcBef>
              <a:spcAft>
                <a:spcPts val="0"/>
              </a:spcAft>
              <a:buClrTx/>
              <a:buSzTx/>
              <a:buFontTx/>
              <a:buNone/>
              <a:tabLst/>
              <a:defRPr/>
            </a:pPr>
            <a:endParaRPr lang="en-US" smtClean="0"/>
          </a:p>
        </p:txBody>
      </p:sp>
      <p:sp>
        <p:nvSpPr>
          <p:cNvPr id="4" name="Slide Number Placeholder 3"/>
          <p:cNvSpPr>
            <a:spLocks noGrp="1"/>
          </p:cNvSpPr>
          <p:nvPr>
            <p:ph type="sldNum" sz="quarter" idx="10"/>
          </p:nvPr>
        </p:nvSpPr>
        <p:spPr/>
        <p:txBody>
          <a:bodyPr/>
          <a:lstStyle/>
          <a:p>
            <a:fld id="{D04A47DB-1F8B-496C-952E-53D0A0D3ABF6}" type="slidenum">
              <a:rPr lang="en-US" smtClean="0"/>
              <a:t>6</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endParaRPr lang="vi-VN"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62</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endParaRPr lang="vi-VN"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63</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vi-VN" smtClean="0"/>
              <a:t>Đối với các bạn học sinh phổ thông</a:t>
            </a:r>
            <a:r>
              <a:rPr lang="en-US" smtClean="0"/>
              <a:t> s</a:t>
            </a:r>
            <a:r>
              <a:rPr lang="vi-VN" sz="1000" b="0" i="0" kern="1200" smtClean="0">
                <a:solidFill>
                  <a:schemeClr val="tx1"/>
                </a:solidFill>
                <a:effectLst/>
                <a:latin typeface="+mn-lt"/>
                <a:ea typeface="+mn-ea"/>
                <a:cs typeface="+mn-cs"/>
              </a:rPr>
              <a:t>au khi rời ghế nhà trường THPT, cả một chân trời tương lai đang hiện ra trước mắt các bạn. </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Cơ hội để nâng cao tri thức, kỹ năng của thanh niên chúng ta chưa bao giờ nhiều như bây giờ.</a:t>
            </a:r>
            <a:r>
              <a:rPr lang="en-US" sz="1000" b="0" i="0" kern="1200" smtClean="0">
                <a:solidFill>
                  <a:schemeClr val="tx1"/>
                </a:solidFill>
                <a:effectLst/>
                <a:latin typeface="+mn-lt"/>
                <a:ea typeface="+mn-ea"/>
                <a:cs typeface="+mn-cs"/>
              </a:rPr>
              <a:t> </a:t>
            </a:r>
          </a:p>
          <a:p>
            <a:pPr marL="0" marR="0" indent="0" algn="l" defTabSz="816282" rtl="0" eaLnBrk="1" fontAlgn="auto" latinLnBrk="0" hangingPunct="1">
              <a:lnSpc>
                <a:spcPct val="100000"/>
              </a:lnSpc>
              <a:spcBef>
                <a:spcPts val="0"/>
              </a:spcBef>
              <a:spcAft>
                <a:spcPts val="0"/>
              </a:spcAft>
              <a:buClrTx/>
              <a:buSzTx/>
              <a:buFontTx/>
              <a:buNone/>
              <a:tabLst/>
              <a:defRPr/>
            </a:pPr>
            <a:r>
              <a:rPr lang="en-US" smtClean="0"/>
              <a:t>Đ</a:t>
            </a:r>
            <a:r>
              <a:rPr lang="vi-VN" smtClean="0"/>
              <a:t>ứng trước ngưỡng cửa cuộc đời sẽ có rất nhiều bỡ ngỡ. </a:t>
            </a:r>
            <a:endParaRPr lang="en-US" smtClean="0"/>
          </a:p>
          <a:p>
            <a:pPr marL="0" marR="0" indent="0" algn="l" defTabSz="816282" rtl="0" eaLnBrk="1" fontAlgn="auto" latinLnBrk="0" hangingPunct="1">
              <a:lnSpc>
                <a:spcPct val="100000"/>
              </a:lnSpc>
              <a:spcBef>
                <a:spcPts val="0"/>
              </a:spcBef>
              <a:spcAft>
                <a:spcPts val="0"/>
              </a:spcAft>
              <a:buClrTx/>
              <a:buSzTx/>
              <a:buFontTx/>
              <a:buNone/>
              <a:tabLst/>
              <a:defRPr/>
            </a:pPr>
            <a:r>
              <a:rPr lang="vi-VN" smtClean="0"/>
              <a:t>Bạn chưa biết mình muốn làm gì và ở đâu, như thế nào là chấp nhận được và như thế nào là kỳ vọng?</a:t>
            </a:r>
            <a:r>
              <a:rPr lang="en-US" smtClean="0"/>
              <a:t> </a:t>
            </a:r>
          </a:p>
          <a:p>
            <a:r>
              <a:rPr lang="vi-VN" sz="1000" b="0" i="0" kern="1200" smtClean="0">
                <a:solidFill>
                  <a:schemeClr val="tx1"/>
                </a:solidFill>
                <a:effectLst/>
                <a:latin typeface="+mn-lt"/>
                <a:ea typeface="+mn-ea"/>
                <a:cs typeface="+mn-cs"/>
              </a:rPr>
              <a:t>Học ngành gì đây, ngành nào đang "hot", ngành nào đang hái ra tiền và ngành nào bảo đảm ra trường không thất nghiệp.</a:t>
            </a:r>
            <a:endParaRPr lang="en-US" sz="1000" b="0" i="0" kern="1200" smtClean="0">
              <a:solidFill>
                <a:schemeClr val="tx1"/>
              </a:solidFill>
              <a:effectLst/>
              <a:latin typeface="+mn-lt"/>
              <a:ea typeface="+mn-ea"/>
              <a:cs typeface="+mn-cs"/>
            </a:endParaRPr>
          </a:p>
          <a:p>
            <a:r>
              <a:rPr lang="vi-VN" sz="1000" b="0" i="0" kern="1200" smtClean="0">
                <a:solidFill>
                  <a:schemeClr val="tx1"/>
                </a:solidFill>
                <a:effectLst/>
                <a:latin typeface="+mn-lt"/>
                <a:ea typeface="+mn-ea"/>
                <a:cs typeface="+mn-cs"/>
              </a:rPr>
              <a:t>Xã hội đang phát triển, thay đổi từng ngày nên cũng ảnh hưởng không nhỏ đến quyết định của cá nhân học sinh khi đăng ký chọn trường.</a:t>
            </a:r>
            <a:endParaRPr lang="en-US" smtClean="0"/>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---&gt;</a:t>
            </a:r>
            <a:endParaRPr lang="en-US" smtClean="0"/>
          </a:p>
          <a:p>
            <a:endParaRPr lang="en-US" smtClean="0"/>
          </a:p>
        </p:txBody>
      </p:sp>
      <p:sp>
        <p:nvSpPr>
          <p:cNvPr id="4" name="Slide Number Placeholder 3"/>
          <p:cNvSpPr>
            <a:spLocks noGrp="1"/>
          </p:cNvSpPr>
          <p:nvPr>
            <p:ph type="sldNum" sz="quarter" idx="10"/>
          </p:nvPr>
        </p:nvSpPr>
        <p:spPr/>
        <p:txBody>
          <a:bodyPr/>
          <a:lstStyle/>
          <a:p>
            <a:fld id="{D04A47DB-1F8B-496C-952E-53D0A0D3ABF6}" type="slidenum">
              <a:rPr lang="en-US" smtClean="0"/>
              <a:t>7</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Thấu</a:t>
            </a:r>
            <a:r>
              <a:rPr lang="en-US" sz="1000" b="0" i="0" kern="1200" baseline="0" smtClean="0">
                <a:solidFill>
                  <a:schemeClr val="tx1"/>
                </a:solidFill>
                <a:effectLst/>
                <a:latin typeface="+mn-lt"/>
                <a:ea typeface="+mn-ea"/>
                <a:cs typeface="+mn-cs"/>
              </a:rPr>
              <a:t> hiểu bản thân đến nay vẫn là vấn đề khó khăn nhất của đời người. Cho đến khi bạn hiểu được điểm mạnh, điểm yếu, tính cách của bản thân, bạn sẽ chẳng thể thành công ở bất kỳ lĩnh vực nào. ---&gt;</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a:t>
            </a: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8</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Thấu</a:t>
            </a:r>
            <a:r>
              <a:rPr lang="en-US" sz="1000" b="0" i="0" kern="1200" baseline="0" smtClean="0">
                <a:solidFill>
                  <a:schemeClr val="tx1"/>
                </a:solidFill>
                <a:effectLst/>
                <a:latin typeface="+mn-lt"/>
                <a:ea typeface="+mn-ea"/>
                <a:cs typeface="+mn-cs"/>
              </a:rPr>
              <a:t> hiểu bản thân đến nay vẫn là vấn đề khó khăn nhất của đời người. Cho đến khi bạn hiểu được điểm mạnh, điểm yếu, tính cách của bản thân, bạn sẽ chẳng thể thành công ở bất kỳ lĩnh vực nào.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Đôi lúc bạn ko thể biết được bản thân bạn đang thích gì, không quyết định được mục tiêu, bạn đang rơi vào thế bị động. ---&gt;</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9</a:t>
            </a:fld>
            <a:endParaRPr lang="en-US"/>
          </a:p>
        </p:txBody>
      </p:sp>
    </p:spTree>
    <p:extLst>
      <p:ext uri="{BB962C8B-B14F-4D97-AF65-F5344CB8AC3E}">
        <p14:creationId xmlns:p14="http://schemas.microsoft.com/office/powerpoint/2010/main" val="715709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2343150"/>
            <a:ext cx="6172200" cy="142077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3752492"/>
            <a:ext cx="6172200" cy="1028700"/>
          </a:xfrm>
        </p:spPr>
        <p:txBody>
          <a:bodyPr/>
          <a:lstStyle>
            <a:lvl1pPr marL="0" indent="0" algn="l">
              <a:buNone/>
              <a:defRPr sz="1600" b="1">
                <a:solidFill>
                  <a:schemeClr val="tx2"/>
                </a:solidFill>
              </a:defRPr>
            </a:lvl1pPr>
            <a:lvl2pPr marL="408141" indent="0" algn="ctr">
              <a:buNone/>
            </a:lvl2pPr>
            <a:lvl3pPr marL="816282" indent="0" algn="ctr">
              <a:buNone/>
            </a:lvl3pPr>
            <a:lvl4pPr marL="1224423" indent="0" algn="ctr">
              <a:buNone/>
            </a:lvl4pPr>
            <a:lvl5pPr marL="1632564" indent="0" algn="ctr">
              <a:buNone/>
            </a:lvl5pPr>
            <a:lvl6pPr marL="2040705" indent="0" algn="ctr">
              <a:buNone/>
            </a:lvl6pPr>
            <a:lvl7pPr marL="2448846" indent="0" algn="ctr">
              <a:buNone/>
            </a:lvl7pPr>
            <a:lvl8pPr marL="2856988" indent="0" algn="ctr">
              <a:buNone/>
            </a:lvl8pPr>
            <a:lvl9pPr marL="3265129"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8050371" y="832948"/>
            <a:ext cx="1714500" cy="381000"/>
          </a:xfrm>
        </p:spPr>
        <p:txBody>
          <a:bodyPr/>
          <a:lstStyle/>
          <a:p>
            <a:fld id="{186049E3-20D1-48C3-B175-7757D648B8E6}" type="datetimeFigureOut">
              <a:rPr lang="en-US" smtClean="0"/>
              <a:t>11/29/2017</a:t>
            </a:fld>
            <a:endParaRPr lang="en-US"/>
          </a:p>
        </p:txBody>
      </p:sp>
      <p:sp>
        <p:nvSpPr>
          <p:cNvPr id="17" name="Footer Placeholder 16"/>
          <p:cNvSpPr>
            <a:spLocks noGrp="1"/>
          </p:cNvSpPr>
          <p:nvPr>
            <p:ph type="ftr" sz="quarter" idx="11"/>
          </p:nvPr>
        </p:nvSpPr>
        <p:spPr bwMode="auto">
          <a:xfrm rot="5400000">
            <a:off x="7534469" y="3088246"/>
            <a:ext cx="2743200" cy="384048"/>
          </a:xfrm>
        </p:spPr>
        <p:txBody>
          <a:bodyPr/>
          <a:lstStyle/>
          <a:p>
            <a:endParaRPr lang="en-US"/>
          </a:p>
        </p:txBody>
      </p:sp>
      <p:sp>
        <p:nvSpPr>
          <p:cNvPr id="10" name="Rectangle 9"/>
          <p:cNvSpPr/>
          <p:nvPr/>
        </p:nvSpPr>
        <p:spPr bwMode="auto">
          <a:xfrm>
            <a:off x="381000" y="0"/>
            <a:ext cx="609600" cy="51435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a:p>
        </p:txBody>
      </p:sp>
      <p:sp>
        <p:nvSpPr>
          <p:cNvPr id="12" name="Rectangle 11"/>
          <p:cNvSpPr/>
          <p:nvPr/>
        </p:nvSpPr>
        <p:spPr bwMode="auto">
          <a:xfrm>
            <a:off x="276336" y="0"/>
            <a:ext cx="104664" cy="51435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a:p>
        </p:txBody>
      </p:sp>
      <p:sp>
        <p:nvSpPr>
          <p:cNvPr id="14" name="Rectangle 13"/>
          <p:cNvSpPr/>
          <p:nvPr/>
        </p:nvSpPr>
        <p:spPr bwMode="auto">
          <a:xfrm>
            <a:off x="990600" y="0"/>
            <a:ext cx="181872" cy="51435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a:p>
        </p:txBody>
      </p:sp>
      <p:sp>
        <p:nvSpPr>
          <p:cNvPr id="19" name="Rectangle 18"/>
          <p:cNvSpPr/>
          <p:nvPr/>
        </p:nvSpPr>
        <p:spPr bwMode="auto">
          <a:xfrm>
            <a:off x="1141320" y="0"/>
            <a:ext cx="230280" cy="51435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a:p>
        </p:txBody>
      </p:sp>
      <p:sp>
        <p:nvSpPr>
          <p:cNvPr id="11" name="Straight Connector 10"/>
          <p:cNvSpPr>
            <a:spLocks noChangeShapeType="1"/>
          </p:cNvSpPr>
          <p:nvPr/>
        </p:nvSpPr>
        <p:spPr bwMode="auto">
          <a:xfrm>
            <a:off x="106344" y="0"/>
            <a:ext cx="0" cy="51435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8" name="Straight Connector 17"/>
          <p:cNvSpPr>
            <a:spLocks noChangeShapeType="1"/>
          </p:cNvSpPr>
          <p:nvPr/>
        </p:nvSpPr>
        <p:spPr bwMode="auto">
          <a:xfrm>
            <a:off x="914400" y="0"/>
            <a:ext cx="0" cy="51435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20" name="Straight Connector 19"/>
          <p:cNvSpPr>
            <a:spLocks noChangeShapeType="1"/>
          </p:cNvSpPr>
          <p:nvPr/>
        </p:nvSpPr>
        <p:spPr bwMode="auto">
          <a:xfrm>
            <a:off x="854112" y="0"/>
            <a:ext cx="0" cy="51435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6" name="Straight Connector 15"/>
          <p:cNvSpPr>
            <a:spLocks noChangeShapeType="1"/>
          </p:cNvSpPr>
          <p:nvPr/>
        </p:nvSpPr>
        <p:spPr bwMode="auto">
          <a:xfrm>
            <a:off x="1726640" y="0"/>
            <a:ext cx="0" cy="51435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5" name="Straight Connector 14"/>
          <p:cNvSpPr>
            <a:spLocks noChangeShapeType="1"/>
          </p:cNvSpPr>
          <p:nvPr/>
        </p:nvSpPr>
        <p:spPr bwMode="auto">
          <a:xfrm>
            <a:off x="1066800" y="0"/>
            <a:ext cx="0" cy="51435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22" name="Straight Connector 21"/>
          <p:cNvSpPr>
            <a:spLocks noChangeShapeType="1"/>
          </p:cNvSpPr>
          <p:nvPr/>
        </p:nvSpPr>
        <p:spPr bwMode="auto">
          <a:xfrm>
            <a:off x="9113856" y="0"/>
            <a:ext cx="0" cy="51435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27" name="Rectangle 26"/>
          <p:cNvSpPr/>
          <p:nvPr/>
        </p:nvSpPr>
        <p:spPr bwMode="auto">
          <a:xfrm>
            <a:off x="1219200" y="0"/>
            <a:ext cx="76200" cy="51435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1" name="Oval 20"/>
          <p:cNvSpPr/>
          <p:nvPr/>
        </p:nvSpPr>
        <p:spPr bwMode="auto">
          <a:xfrm>
            <a:off x="609600" y="2571750"/>
            <a:ext cx="1295400" cy="97155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3" name="Oval 22"/>
          <p:cNvSpPr/>
          <p:nvPr/>
        </p:nvSpPr>
        <p:spPr bwMode="auto">
          <a:xfrm>
            <a:off x="1309632" y="3650064"/>
            <a:ext cx="641424" cy="481068"/>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4" name="Oval 23"/>
          <p:cNvSpPr/>
          <p:nvPr/>
        </p:nvSpPr>
        <p:spPr bwMode="auto">
          <a:xfrm>
            <a:off x="1091080" y="4125474"/>
            <a:ext cx="137160" cy="10287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6" name="Oval 25"/>
          <p:cNvSpPr/>
          <p:nvPr/>
        </p:nvSpPr>
        <p:spPr bwMode="auto">
          <a:xfrm>
            <a:off x="1664208" y="4341114"/>
            <a:ext cx="274320" cy="20574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5" name="Oval 24"/>
          <p:cNvSpPr/>
          <p:nvPr/>
        </p:nvSpPr>
        <p:spPr>
          <a:xfrm>
            <a:off x="1905000" y="3371850"/>
            <a:ext cx="365760" cy="27432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3696527"/>
            <a:ext cx="609600" cy="388143"/>
          </a:xfrm>
        </p:spPr>
        <p:txBody>
          <a:bodyPr/>
          <a:lstStyle/>
          <a:p>
            <a:fld id="{3F1FBF64-040A-44E3-9FF6-48F17F9E2AB1}"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86049E3-20D1-48C3-B175-7757D648B8E6}"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1FBF64-040A-44E3-9FF6-48F17F9E2AB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1676400" cy="4388644"/>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86049E3-20D1-48C3-B175-7757D648B8E6}"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1FBF64-040A-44E3-9FF6-48F17F9E2AB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00150"/>
            <a:ext cx="7467600" cy="365531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86049E3-20D1-48C3-B175-7757D648B8E6}" type="datetimeFigureOut">
              <a:rPr lang="en-US" smtClean="0"/>
              <a:t>11/29/2017</a:t>
            </a:fld>
            <a:endParaRPr lang="en-US"/>
          </a:p>
        </p:txBody>
      </p:sp>
      <p:sp>
        <p:nvSpPr>
          <p:cNvPr id="9" name="Slide Number Placeholder 8"/>
          <p:cNvSpPr>
            <a:spLocks noGrp="1"/>
          </p:cNvSpPr>
          <p:nvPr>
            <p:ph type="sldNum" sz="quarter" idx="15"/>
          </p:nvPr>
        </p:nvSpPr>
        <p:spPr/>
        <p:txBody>
          <a:bodyPr rtlCol="0"/>
          <a:lstStyle/>
          <a:p>
            <a:fld id="{3F1FBF64-040A-44E3-9FF6-48F17F9E2AB1}"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171700"/>
            <a:ext cx="6172200" cy="1540193"/>
          </a:xfrm>
        </p:spPr>
        <p:txBody>
          <a:bodyPr/>
          <a:lstStyle>
            <a:lvl1pPr algn="l">
              <a:buNone/>
              <a:defRPr sz="26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3757613"/>
            <a:ext cx="6172200" cy="1028700"/>
          </a:xfrm>
        </p:spPr>
        <p:txBody>
          <a:bodyPr anchor="t"/>
          <a:lstStyle>
            <a:lvl1pPr marL="0" indent="0">
              <a:buNone/>
              <a:defRPr sz="1600" b="1">
                <a:solidFill>
                  <a:schemeClr val="tx2"/>
                </a:solidFill>
              </a:defRPr>
            </a:lvl1pPr>
            <a:lvl2pPr>
              <a:buNone/>
              <a:defRPr sz="1600">
                <a:solidFill>
                  <a:schemeClr val="tx1">
                    <a:tint val="75000"/>
                  </a:schemeClr>
                </a:solidFill>
              </a:defRPr>
            </a:lvl2pPr>
            <a:lvl3pPr>
              <a:buNone/>
              <a:defRPr sz="1400">
                <a:solidFill>
                  <a:schemeClr val="tx1">
                    <a:tint val="75000"/>
                  </a:schemeClr>
                </a:solidFill>
              </a:defRPr>
            </a:lvl3pPr>
            <a:lvl4pPr>
              <a:buNone/>
              <a:defRPr sz="1300">
                <a:solidFill>
                  <a:schemeClr val="tx1">
                    <a:tint val="75000"/>
                  </a:schemeClr>
                </a:solidFill>
              </a:defRPr>
            </a:lvl4pPr>
            <a:lvl5pPr>
              <a:buNone/>
              <a:defRPr sz="13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8049006" y="830199"/>
            <a:ext cx="1714500" cy="381000"/>
          </a:xfrm>
        </p:spPr>
        <p:txBody>
          <a:bodyPr/>
          <a:lstStyle/>
          <a:p>
            <a:fld id="{186049E3-20D1-48C3-B175-7757D648B8E6}" type="datetimeFigureOut">
              <a:rPr lang="en-US" smtClean="0"/>
              <a:t>11/29/2017</a:t>
            </a:fld>
            <a:endParaRPr lang="en-US"/>
          </a:p>
        </p:txBody>
      </p:sp>
      <p:sp>
        <p:nvSpPr>
          <p:cNvPr id="5" name="Footer Placeholder 4"/>
          <p:cNvSpPr>
            <a:spLocks noGrp="1"/>
          </p:cNvSpPr>
          <p:nvPr>
            <p:ph type="ftr" sz="quarter" idx="11"/>
          </p:nvPr>
        </p:nvSpPr>
        <p:spPr bwMode="auto">
          <a:xfrm rot="5400000">
            <a:off x="7534656" y="3086100"/>
            <a:ext cx="2743200" cy="384048"/>
          </a:xfrm>
        </p:spPr>
        <p:txBody>
          <a:bodyPr/>
          <a:lstStyle/>
          <a:p>
            <a:endParaRPr lang="en-US"/>
          </a:p>
        </p:txBody>
      </p:sp>
      <p:sp>
        <p:nvSpPr>
          <p:cNvPr id="9" name="Rectangle 8"/>
          <p:cNvSpPr/>
          <p:nvPr/>
        </p:nvSpPr>
        <p:spPr bwMode="auto">
          <a:xfrm>
            <a:off x="381000" y="0"/>
            <a:ext cx="609600" cy="51435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a:p>
        </p:txBody>
      </p:sp>
      <p:sp>
        <p:nvSpPr>
          <p:cNvPr id="10" name="Rectangle 9"/>
          <p:cNvSpPr/>
          <p:nvPr/>
        </p:nvSpPr>
        <p:spPr bwMode="auto">
          <a:xfrm>
            <a:off x="276336" y="0"/>
            <a:ext cx="104664" cy="51435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a:p>
        </p:txBody>
      </p:sp>
      <p:sp>
        <p:nvSpPr>
          <p:cNvPr id="11" name="Rectangle 10"/>
          <p:cNvSpPr/>
          <p:nvPr/>
        </p:nvSpPr>
        <p:spPr bwMode="auto">
          <a:xfrm>
            <a:off x="990600" y="0"/>
            <a:ext cx="181872" cy="51435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a:p>
        </p:txBody>
      </p:sp>
      <p:sp>
        <p:nvSpPr>
          <p:cNvPr id="12" name="Rectangle 11"/>
          <p:cNvSpPr/>
          <p:nvPr/>
        </p:nvSpPr>
        <p:spPr bwMode="auto">
          <a:xfrm>
            <a:off x="1141320" y="0"/>
            <a:ext cx="230280" cy="51435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a:p>
        </p:txBody>
      </p:sp>
      <p:sp>
        <p:nvSpPr>
          <p:cNvPr id="13" name="Straight Connector 12"/>
          <p:cNvSpPr>
            <a:spLocks noChangeShapeType="1"/>
          </p:cNvSpPr>
          <p:nvPr/>
        </p:nvSpPr>
        <p:spPr bwMode="auto">
          <a:xfrm>
            <a:off x="106344" y="0"/>
            <a:ext cx="0" cy="51435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4" name="Straight Connector 13"/>
          <p:cNvSpPr>
            <a:spLocks noChangeShapeType="1"/>
          </p:cNvSpPr>
          <p:nvPr/>
        </p:nvSpPr>
        <p:spPr bwMode="auto">
          <a:xfrm>
            <a:off x="914400" y="0"/>
            <a:ext cx="0" cy="51435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5" name="Straight Connector 14"/>
          <p:cNvSpPr>
            <a:spLocks noChangeShapeType="1"/>
          </p:cNvSpPr>
          <p:nvPr/>
        </p:nvSpPr>
        <p:spPr bwMode="auto">
          <a:xfrm>
            <a:off x="854112" y="0"/>
            <a:ext cx="0" cy="51435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6" name="Straight Connector 15"/>
          <p:cNvSpPr>
            <a:spLocks noChangeShapeType="1"/>
          </p:cNvSpPr>
          <p:nvPr/>
        </p:nvSpPr>
        <p:spPr bwMode="auto">
          <a:xfrm>
            <a:off x="1726640" y="0"/>
            <a:ext cx="0" cy="51435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7" name="Straight Connector 16"/>
          <p:cNvSpPr>
            <a:spLocks noChangeShapeType="1"/>
          </p:cNvSpPr>
          <p:nvPr/>
        </p:nvSpPr>
        <p:spPr bwMode="auto">
          <a:xfrm>
            <a:off x="1066800" y="0"/>
            <a:ext cx="0" cy="51435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8" name="Rectangle 17"/>
          <p:cNvSpPr/>
          <p:nvPr/>
        </p:nvSpPr>
        <p:spPr bwMode="auto">
          <a:xfrm>
            <a:off x="1219200" y="0"/>
            <a:ext cx="76200" cy="51435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19" name="Oval 18"/>
          <p:cNvSpPr/>
          <p:nvPr/>
        </p:nvSpPr>
        <p:spPr bwMode="auto">
          <a:xfrm>
            <a:off x="609600" y="2571750"/>
            <a:ext cx="1295400" cy="97155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0" name="Oval 19"/>
          <p:cNvSpPr/>
          <p:nvPr/>
        </p:nvSpPr>
        <p:spPr bwMode="auto">
          <a:xfrm>
            <a:off x="1324704" y="3650064"/>
            <a:ext cx="641424" cy="481068"/>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1" name="Oval 20"/>
          <p:cNvSpPr/>
          <p:nvPr/>
        </p:nvSpPr>
        <p:spPr bwMode="auto">
          <a:xfrm>
            <a:off x="1091080" y="4125474"/>
            <a:ext cx="137160" cy="10287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2" name="Oval 21"/>
          <p:cNvSpPr/>
          <p:nvPr/>
        </p:nvSpPr>
        <p:spPr bwMode="auto">
          <a:xfrm>
            <a:off x="1664208" y="4343400"/>
            <a:ext cx="274320" cy="20574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3" name="Oval 22"/>
          <p:cNvSpPr/>
          <p:nvPr/>
        </p:nvSpPr>
        <p:spPr bwMode="auto">
          <a:xfrm>
            <a:off x="1879040" y="3359916"/>
            <a:ext cx="365760" cy="27432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51435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6" name="Slide Number Placeholder 5"/>
          <p:cNvSpPr>
            <a:spLocks noGrp="1"/>
          </p:cNvSpPr>
          <p:nvPr>
            <p:ph type="sldNum" sz="quarter" idx="12"/>
          </p:nvPr>
        </p:nvSpPr>
        <p:spPr bwMode="auto">
          <a:xfrm>
            <a:off x="1340616" y="3696527"/>
            <a:ext cx="609600" cy="388143"/>
          </a:xfrm>
        </p:spPr>
        <p:txBody>
          <a:bodyPr/>
          <a:lstStyle/>
          <a:p>
            <a:fld id="{3F1FBF64-040A-44E3-9FF6-48F17F9E2AB1}"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86049E3-20D1-48C3-B175-7757D648B8E6}" type="datetimeFigureOut">
              <a:rPr lang="en-US" smtClean="0"/>
              <a:t>11/29/2017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1FBF64-040A-44E3-9FF6-48F17F9E2AB1}" type="slidenum">
              <a:rPr lang="en-US" smtClean="0"/>
              <a:t>‹#›</a:t>
            </a:fld>
            <a:endParaRPr lang="en-US"/>
          </a:p>
        </p:txBody>
      </p:sp>
      <p:sp>
        <p:nvSpPr>
          <p:cNvPr id="9" name="Content Placeholder 8"/>
          <p:cNvSpPr>
            <a:spLocks noGrp="1"/>
          </p:cNvSpPr>
          <p:nvPr>
            <p:ph sz="quarter" idx="1"/>
          </p:nvPr>
        </p:nvSpPr>
        <p:spPr>
          <a:xfrm>
            <a:off x="457200" y="1200150"/>
            <a:ext cx="3657600" cy="3429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200150"/>
            <a:ext cx="3657600" cy="3429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7543800" cy="85725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86049E3-20D1-48C3-B175-7757D648B8E6}" type="datetimeFigureOut">
              <a:rPr lang="en-US" smtClean="0"/>
              <a:t>11/29/2017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1FBF64-040A-44E3-9FF6-48F17F9E2AB1}" type="slidenum">
              <a:rPr lang="en-US" smtClean="0"/>
              <a:t>‹#›</a:t>
            </a:fld>
            <a:endParaRPr lang="en-US"/>
          </a:p>
        </p:txBody>
      </p:sp>
      <p:sp>
        <p:nvSpPr>
          <p:cNvPr id="11" name="Content Placeholder 10"/>
          <p:cNvSpPr>
            <a:spLocks noGrp="1"/>
          </p:cNvSpPr>
          <p:nvPr>
            <p:ph sz="quarter" idx="2"/>
          </p:nvPr>
        </p:nvSpPr>
        <p:spPr>
          <a:xfrm>
            <a:off x="457200" y="1771650"/>
            <a:ext cx="3657600" cy="29146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1771650"/>
            <a:ext cx="3657600" cy="29146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177290"/>
            <a:ext cx="3657600" cy="493776"/>
          </a:xfrm>
          <a:prstGeom prst="roundRect">
            <a:avLst>
              <a:gd name="adj" fmla="val 16667"/>
            </a:avLst>
          </a:prstGeom>
          <a:solidFill>
            <a:schemeClr val="accent1"/>
          </a:solidFill>
        </p:spPr>
        <p:txBody>
          <a:bodyPr rtlCol="0" anchor="ctr">
            <a:noAutofit/>
          </a:bodyPr>
          <a:lstStyle>
            <a:lvl1pPr marL="0" indent="0">
              <a:buFontTx/>
              <a:buNone/>
              <a:defRPr sz="18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177290"/>
            <a:ext cx="3657600" cy="493776"/>
          </a:xfrm>
          <a:prstGeom prst="roundRect">
            <a:avLst>
              <a:gd name="adj" fmla="val 16667"/>
            </a:avLst>
          </a:prstGeom>
          <a:solidFill>
            <a:schemeClr val="accent1"/>
          </a:solidFill>
        </p:spPr>
        <p:txBody>
          <a:bodyPr rtlCol="0" anchor="ctr">
            <a:noAutofit/>
          </a:bodyPr>
          <a:lstStyle>
            <a:lvl1pPr marL="0" indent="0">
              <a:buFontTx/>
              <a:buNone/>
              <a:defRPr sz="18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86049E3-20D1-48C3-B175-7757D648B8E6}" type="datetimeFigureOut">
              <a:rPr lang="en-US" smtClean="0"/>
              <a:t>11/29/2017</a:t>
            </a:fld>
            <a:endParaRPr lang="en-US"/>
          </a:p>
        </p:txBody>
      </p:sp>
      <p:sp>
        <p:nvSpPr>
          <p:cNvPr id="7" name="Slide Number Placeholder 6"/>
          <p:cNvSpPr>
            <a:spLocks noGrp="1"/>
          </p:cNvSpPr>
          <p:nvPr>
            <p:ph type="sldNum" sz="quarter" idx="11"/>
          </p:nvPr>
        </p:nvSpPr>
        <p:spPr/>
        <p:txBody>
          <a:bodyPr rtlCol="0"/>
          <a:lstStyle/>
          <a:p>
            <a:fld id="{3F1FBF64-040A-44E3-9FF6-48F17F9E2AB1}"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6049E3-20D1-48C3-B175-7757D648B8E6}" type="datetimeFigureOut">
              <a:rPr lang="en-US" smtClean="0"/>
              <a:t>11/29/2017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1FBF64-040A-44E3-9FF6-48F17F9E2AB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51435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81628" tIns="40814" rIns="81628" bIns="40814" anchor="t" compatLnSpc="1"/>
          <a:lstStyle/>
          <a:p>
            <a:endParaRPr kumimoji="0" lang="en-US" dirty="0"/>
          </a:p>
        </p:txBody>
      </p:sp>
      <p:sp>
        <p:nvSpPr>
          <p:cNvPr id="2" name="Title 1"/>
          <p:cNvSpPr>
            <a:spLocks noGrp="1"/>
          </p:cNvSpPr>
          <p:nvPr>
            <p:ph type="title"/>
          </p:nvPr>
        </p:nvSpPr>
        <p:spPr>
          <a:xfrm rot="5400000">
            <a:off x="4160521" y="2343150"/>
            <a:ext cx="4732020" cy="457200"/>
          </a:xfrm>
        </p:spPr>
        <p:txBody>
          <a:bodyPr anchor="b"/>
          <a:lstStyle>
            <a:lvl1pPr algn="l">
              <a:buNone/>
              <a:defRPr sz="18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1" y="205740"/>
            <a:ext cx="1527048" cy="3737610"/>
          </a:xfrm>
        </p:spPr>
        <p:txBody>
          <a:bodyPr/>
          <a:lstStyle>
            <a:lvl1pPr marL="0" indent="0">
              <a:spcBef>
                <a:spcPts val="357"/>
              </a:spcBef>
              <a:spcAft>
                <a:spcPts val="893"/>
              </a:spcAft>
              <a:buNone/>
              <a:defRPr sz="1000"/>
            </a:lvl1pPr>
            <a:lvl2pPr>
              <a:buNone/>
              <a:defRPr sz="1000"/>
            </a:lvl2pPr>
            <a:lvl3pPr>
              <a:buNone/>
              <a:defRPr sz="900"/>
            </a:lvl3pPr>
            <a:lvl4pPr>
              <a:buNone/>
              <a:defRPr sz="800"/>
            </a:lvl4pPr>
            <a:lvl5pPr>
              <a:buNone/>
              <a:defRPr sz="8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51435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81628" tIns="40814" rIns="81628" bIns="40814" anchor="t" compatLnSpc="1"/>
          <a:lstStyle/>
          <a:p>
            <a:endParaRPr kumimoji="0" lang="en-US" dirty="0"/>
          </a:p>
        </p:txBody>
      </p:sp>
      <p:sp>
        <p:nvSpPr>
          <p:cNvPr id="9" name="Straight Connector 8"/>
          <p:cNvSpPr>
            <a:spLocks noChangeShapeType="1"/>
          </p:cNvSpPr>
          <p:nvPr/>
        </p:nvSpPr>
        <p:spPr bwMode="auto">
          <a:xfrm>
            <a:off x="6192296" y="0"/>
            <a:ext cx="0" cy="5143500"/>
          </a:xfrm>
          <a:prstGeom prst="line">
            <a:avLst/>
          </a:prstGeom>
          <a:noFill/>
          <a:ln w="12700" cap="flat" cmpd="sng" algn="ctr">
            <a:solidFill>
              <a:schemeClr val="accent1"/>
            </a:solidFill>
            <a:prstDash val="solid"/>
            <a:round/>
            <a:headEnd type="none" w="med" len="med"/>
            <a:tailEnd type="none" w="med" len="med"/>
          </a:ln>
          <a:effectLst/>
        </p:spPr>
        <p:txBody>
          <a:bodyPr vert="horz" wrap="square" lIns="81628" tIns="40814" rIns="81628" bIns="40814" anchor="t" compatLnSpc="1"/>
          <a:lstStyle/>
          <a:p>
            <a:endParaRPr kumimoji="0" lang="en-US" dirty="0"/>
          </a:p>
        </p:txBody>
      </p:sp>
      <p:sp>
        <p:nvSpPr>
          <p:cNvPr id="11" name="Straight Connector 10"/>
          <p:cNvSpPr>
            <a:spLocks noChangeShapeType="1"/>
          </p:cNvSpPr>
          <p:nvPr/>
        </p:nvSpPr>
        <p:spPr bwMode="auto">
          <a:xfrm>
            <a:off x="8991600" y="0"/>
            <a:ext cx="0" cy="5143500"/>
          </a:xfrm>
          <a:prstGeom prst="line">
            <a:avLst/>
          </a:prstGeom>
          <a:noFill/>
          <a:ln w="19050" cap="flat" cmpd="sng" algn="ctr">
            <a:solidFill>
              <a:schemeClr val="accent1"/>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2" name="Rectangle 11"/>
          <p:cNvSpPr/>
          <p:nvPr/>
        </p:nvSpPr>
        <p:spPr bwMode="auto">
          <a:xfrm>
            <a:off x="8839200" y="0"/>
            <a:ext cx="304800" cy="51435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a:p>
        </p:txBody>
      </p:sp>
      <p:sp>
        <p:nvSpPr>
          <p:cNvPr id="13" name="Straight Connector 12"/>
          <p:cNvSpPr>
            <a:spLocks noChangeShapeType="1"/>
          </p:cNvSpPr>
          <p:nvPr/>
        </p:nvSpPr>
        <p:spPr bwMode="auto">
          <a:xfrm>
            <a:off x="8915400" y="0"/>
            <a:ext cx="0" cy="5143500"/>
          </a:xfrm>
          <a:prstGeom prst="line">
            <a:avLst/>
          </a:prstGeom>
          <a:noFill/>
          <a:ln w="9525" cap="flat" cmpd="sng" algn="ctr">
            <a:solidFill>
              <a:schemeClr val="accent1"/>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4" name="Oval 13"/>
          <p:cNvSpPr/>
          <p:nvPr/>
        </p:nvSpPr>
        <p:spPr>
          <a:xfrm>
            <a:off x="8156448" y="4286250"/>
            <a:ext cx="548640" cy="41148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18" name="Content Placeholder 17"/>
          <p:cNvSpPr>
            <a:spLocks noGrp="1"/>
          </p:cNvSpPr>
          <p:nvPr>
            <p:ph sz="quarter" idx="1"/>
          </p:nvPr>
        </p:nvSpPr>
        <p:spPr>
          <a:xfrm>
            <a:off x="304800" y="205740"/>
            <a:ext cx="5638800" cy="4745736"/>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86049E3-20D1-48C3-B175-7757D648B8E6}" type="datetimeFigureOut">
              <a:rPr lang="en-US" smtClean="0"/>
              <a:t>11/29/2017</a:t>
            </a:fld>
            <a:endParaRPr lang="en-US"/>
          </a:p>
        </p:txBody>
      </p:sp>
      <p:sp>
        <p:nvSpPr>
          <p:cNvPr id="22" name="Slide Number Placeholder 21"/>
          <p:cNvSpPr>
            <a:spLocks noGrp="1"/>
          </p:cNvSpPr>
          <p:nvPr>
            <p:ph type="sldNum" sz="quarter" idx="15"/>
          </p:nvPr>
        </p:nvSpPr>
        <p:spPr/>
        <p:txBody>
          <a:bodyPr rtlCol="0"/>
          <a:lstStyle/>
          <a:p>
            <a:fld id="{3F1FBF64-040A-44E3-9FF6-48F17F9E2AB1}"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51435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3" name="Oval 12"/>
          <p:cNvSpPr/>
          <p:nvPr/>
        </p:nvSpPr>
        <p:spPr>
          <a:xfrm>
            <a:off x="8156448" y="4286250"/>
            <a:ext cx="548640" cy="41148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 name="Title 1"/>
          <p:cNvSpPr>
            <a:spLocks noGrp="1"/>
          </p:cNvSpPr>
          <p:nvPr>
            <p:ph type="title"/>
          </p:nvPr>
        </p:nvSpPr>
        <p:spPr>
          <a:xfrm rot="5400000">
            <a:off x="4138803" y="2343150"/>
            <a:ext cx="4732020" cy="457200"/>
          </a:xfrm>
        </p:spPr>
        <p:txBody>
          <a:bodyPr anchor="b"/>
          <a:lstStyle>
            <a:lvl1pPr algn="l">
              <a:buNone/>
              <a:defRPr sz="18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51435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29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9" y="198596"/>
            <a:ext cx="1524000" cy="3717036"/>
          </a:xfrm>
        </p:spPr>
        <p:txBody>
          <a:bodyPr rot="0" spcFirstLastPara="0" vertOverflow="overflow" horzOverflow="overflow" vert="horz" wrap="square" lIns="81628" tIns="40814" rIns="81628" bIns="40814" numCol="1" spcCol="244884" rtlCol="0" fromWordArt="0" anchor="t" anchorCtr="0" forceAA="0" compatLnSpc="1">
            <a:normAutofit/>
          </a:bodyPr>
          <a:lstStyle>
            <a:lvl1pPr marL="0" indent="0">
              <a:spcBef>
                <a:spcPts val="89"/>
              </a:spcBef>
              <a:spcAft>
                <a:spcPts val="357"/>
              </a:spcAft>
              <a:buFontTx/>
              <a:buNone/>
              <a:defRPr sz="1000"/>
            </a:lvl1pPr>
            <a:lvl2pPr>
              <a:defRPr sz="1000"/>
            </a:lvl2pPr>
            <a:lvl3pPr>
              <a:defRPr sz="900"/>
            </a:lvl3pPr>
            <a:lvl4pPr>
              <a:defRPr sz="800"/>
            </a:lvl4pPr>
            <a:lvl5pPr>
              <a:defRPr sz="8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5143500"/>
          </a:xfrm>
          <a:prstGeom prst="line">
            <a:avLst/>
          </a:prstGeom>
          <a:noFill/>
          <a:ln w="9525" cap="flat" cmpd="sng" algn="ctr">
            <a:solidFill>
              <a:schemeClr val="tx1"/>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1" name="Rectangle 10"/>
          <p:cNvSpPr/>
          <p:nvPr/>
        </p:nvSpPr>
        <p:spPr bwMode="auto">
          <a:xfrm>
            <a:off x="8839200" y="0"/>
            <a:ext cx="304800" cy="51435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a:p>
        </p:txBody>
      </p:sp>
      <p:sp>
        <p:nvSpPr>
          <p:cNvPr id="12" name="Straight Connector 11"/>
          <p:cNvSpPr>
            <a:spLocks noChangeShapeType="1"/>
          </p:cNvSpPr>
          <p:nvPr/>
        </p:nvSpPr>
        <p:spPr bwMode="auto">
          <a:xfrm>
            <a:off x="8915400" y="0"/>
            <a:ext cx="0" cy="5143500"/>
          </a:xfrm>
          <a:prstGeom prst="line">
            <a:avLst/>
          </a:prstGeom>
          <a:noFill/>
          <a:ln w="9525" cap="flat" cmpd="sng" algn="ctr">
            <a:solidFill>
              <a:schemeClr val="accent1"/>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9" name="Straight Connector 18"/>
          <p:cNvSpPr>
            <a:spLocks noChangeShapeType="1"/>
          </p:cNvSpPr>
          <p:nvPr/>
        </p:nvSpPr>
        <p:spPr bwMode="auto">
          <a:xfrm>
            <a:off x="6248400" y="0"/>
            <a:ext cx="0" cy="51435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81628" tIns="40814" rIns="81628" bIns="40814" anchor="t" compatLnSpc="1"/>
          <a:lstStyle/>
          <a:p>
            <a:endParaRPr kumimoji="0" lang="en-US" dirty="0"/>
          </a:p>
        </p:txBody>
      </p:sp>
      <p:sp>
        <p:nvSpPr>
          <p:cNvPr id="20" name="Straight Connector 19"/>
          <p:cNvSpPr>
            <a:spLocks noChangeShapeType="1"/>
          </p:cNvSpPr>
          <p:nvPr/>
        </p:nvSpPr>
        <p:spPr bwMode="auto">
          <a:xfrm>
            <a:off x="6192296" y="0"/>
            <a:ext cx="0" cy="5143500"/>
          </a:xfrm>
          <a:prstGeom prst="line">
            <a:avLst/>
          </a:prstGeom>
          <a:noFill/>
          <a:ln w="12700" cap="flat" cmpd="sng" algn="ctr">
            <a:solidFill>
              <a:schemeClr val="accent1"/>
            </a:solidFill>
            <a:prstDash val="solid"/>
            <a:round/>
            <a:headEnd type="none" w="med" len="med"/>
            <a:tailEnd type="none" w="med" len="med"/>
          </a:ln>
          <a:effectLst/>
        </p:spPr>
        <p:txBody>
          <a:bodyPr vert="horz" wrap="square" lIns="81628" tIns="40814" rIns="81628" bIns="40814" anchor="t" compatLnSpc="1"/>
          <a:lstStyle/>
          <a:p>
            <a:endParaRPr kumimoji="0" lang="en-US" dirty="0"/>
          </a:p>
        </p:txBody>
      </p:sp>
      <p:sp>
        <p:nvSpPr>
          <p:cNvPr id="17" name="Date Placeholder 16"/>
          <p:cNvSpPr>
            <a:spLocks noGrp="1"/>
          </p:cNvSpPr>
          <p:nvPr>
            <p:ph type="dt" sz="half" idx="10"/>
          </p:nvPr>
        </p:nvSpPr>
        <p:spPr/>
        <p:txBody>
          <a:bodyPr rtlCol="0"/>
          <a:lstStyle/>
          <a:p>
            <a:fld id="{186049E3-20D1-48C3-B175-7757D648B8E6}" type="datetimeFigureOut">
              <a:rPr lang="en-US" smtClean="0"/>
              <a:t>11/29/2017</a:t>
            </a:fld>
            <a:endParaRPr lang="en-US"/>
          </a:p>
        </p:txBody>
      </p:sp>
      <p:sp>
        <p:nvSpPr>
          <p:cNvPr id="18" name="Slide Number Placeholder 17"/>
          <p:cNvSpPr>
            <a:spLocks noGrp="1"/>
          </p:cNvSpPr>
          <p:nvPr>
            <p:ph type="sldNum" sz="quarter" idx="11"/>
          </p:nvPr>
        </p:nvSpPr>
        <p:spPr/>
        <p:txBody>
          <a:bodyPr rtlCol="0"/>
          <a:lstStyle/>
          <a:p>
            <a:fld id="{3F1FBF64-040A-44E3-9FF6-48F17F9E2AB1}"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51435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81628" tIns="40814" rIns="81628" bIns="40814" anchor="t" compatLnSpc="1"/>
          <a:lstStyle/>
          <a:p>
            <a:endParaRPr kumimoji="0" lang="en-US" dirty="0"/>
          </a:p>
        </p:txBody>
      </p:sp>
      <p:sp>
        <p:nvSpPr>
          <p:cNvPr id="22" name="Title Placeholder 21"/>
          <p:cNvSpPr>
            <a:spLocks noGrp="1"/>
          </p:cNvSpPr>
          <p:nvPr>
            <p:ph type="title"/>
          </p:nvPr>
        </p:nvSpPr>
        <p:spPr>
          <a:xfrm>
            <a:off x="457200" y="205978"/>
            <a:ext cx="7467600" cy="857250"/>
          </a:xfrm>
          <a:prstGeom prst="rect">
            <a:avLst/>
          </a:prstGeom>
        </p:spPr>
        <p:txBody>
          <a:bodyPr vert="horz" lIns="81628" tIns="40814" rIns="81628" bIns="40814"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00150"/>
            <a:ext cx="7467600" cy="3655314"/>
          </a:xfrm>
          <a:prstGeom prst="rect">
            <a:avLst/>
          </a:prstGeom>
        </p:spPr>
        <p:txBody>
          <a:bodyPr vert="horz" lIns="81628" tIns="40814" rIns="81628" bIns="40814">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840980" y="763383"/>
            <a:ext cx="1508760" cy="384048"/>
          </a:xfrm>
          <a:prstGeom prst="rect">
            <a:avLst/>
          </a:prstGeom>
        </p:spPr>
        <p:txBody>
          <a:bodyPr vert="horz" lIns="81628" tIns="40814" rIns="81628" bIns="40814" anchor="ctr" anchorCtr="0"/>
          <a:lstStyle>
            <a:lvl1pPr algn="r" eaLnBrk="1" latinLnBrk="0" hangingPunct="1">
              <a:defRPr kumimoji="0" sz="1000">
                <a:solidFill>
                  <a:schemeClr val="tx2"/>
                </a:solidFill>
              </a:defRPr>
            </a:lvl1pPr>
          </a:lstStyle>
          <a:p>
            <a:fld id="{186049E3-20D1-48C3-B175-7757D648B8E6}" type="datetimeFigureOut">
              <a:rPr lang="en-US" smtClean="0"/>
              <a:t>11/29/2017</a:t>
            </a:fld>
            <a:endParaRPr lang="en-US"/>
          </a:p>
        </p:txBody>
      </p:sp>
      <p:sp>
        <p:nvSpPr>
          <p:cNvPr id="3" name="Footer Placeholder 2"/>
          <p:cNvSpPr>
            <a:spLocks noGrp="1"/>
          </p:cNvSpPr>
          <p:nvPr>
            <p:ph type="ftr" sz="quarter" idx="3"/>
          </p:nvPr>
        </p:nvSpPr>
        <p:spPr>
          <a:xfrm rot="5400000">
            <a:off x="7390237" y="2757210"/>
            <a:ext cx="2400300" cy="365760"/>
          </a:xfrm>
          <a:prstGeom prst="rect">
            <a:avLst/>
          </a:prstGeom>
        </p:spPr>
        <p:txBody>
          <a:bodyPr vert="horz" lIns="81628" tIns="40814" rIns="81628" bIns="40814" anchor="ctr" anchorCtr="0"/>
          <a:lstStyle>
            <a:lvl1pPr algn="l" eaLnBrk="1" latinLnBrk="0" hangingPunct="1">
              <a:defRPr kumimoji="0" sz="1000">
                <a:solidFill>
                  <a:schemeClr val="tx2"/>
                </a:solidFill>
              </a:defRPr>
            </a:lvl1pPr>
          </a:lstStyle>
          <a:p>
            <a:endParaRPr lang="en-US"/>
          </a:p>
        </p:txBody>
      </p:sp>
      <p:sp>
        <p:nvSpPr>
          <p:cNvPr id="7" name="Straight Connector 6"/>
          <p:cNvSpPr>
            <a:spLocks noChangeShapeType="1"/>
          </p:cNvSpPr>
          <p:nvPr/>
        </p:nvSpPr>
        <p:spPr bwMode="auto">
          <a:xfrm>
            <a:off x="76200" y="0"/>
            <a:ext cx="0" cy="51435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9" name="Straight Connector 8"/>
          <p:cNvSpPr>
            <a:spLocks noChangeShapeType="1"/>
          </p:cNvSpPr>
          <p:nvPr/>
        </p:nvSpPr>
        <p:spPr bwMode="auto">
          <a:xfrm>
            <a:off x="8991600" y="0"/>
            <a:ext cx="0" cy="5143500"/>
          </a:xfrm>
          <a:prstGeom prst="line">
            <a:avLst/>
          </a:prstGeom>
          <a:noFill/>
          <a:ln w="19050" cap="flat" cmpd="sng" algn="ctr">
            <a:solidFill>
              <a:schemeClr val="accent1"/>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0" name="Rectangle 9"/>
          <p:cNvSpPr/>
          <p:nvPr/>
        </p:nvSpPr>
        <p:spPr bwMode="auto">
          <a:xfrm>
            <a:off x="8839200" y="0"/>
            <a:ext cx="304800" cy="51435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a:p>
        </p:txBody>
      </p:sp>
      <p:sp>
        <p:nvSpPr>
          <p:cNvPr id="11" name="Straight Connector 10"/>
          <p:cNvSpPr>
            <a:spLocks noChangeShapeType="1"/>
          </p:cNvSpPr>
          <p:nvPr/>
        </p:nvSpPr>
        <p:spPr bwMode="auto">
          <a:xfrm>
            <a:off x="8915400" y="0"/>
            <a:ext cx="0" cy="5143500"/>
          </a:xfrm>
          <a:prstGeom prst="line">
            <a:avLst/>
          </a:prstGeom>
          <a:noFill/>
          <a:ln w="9525" cap="flat" cmpd="sng" algn="ctr">
            <a:solidFill>
              <a:schemeClr val="accent1"/>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2" name="Oval 11"/>
          <p:cNvSpPr/>
          <p:nvPr/>
        </p:nvSpPr>
        <p:spPr>
          <a:xfrm>
            <a:off x="8156448" y="4286250"/>
            <a:ext cx="548640" cy="41148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4300537"/>
            <a:ext cx="609600" cy="390906"/>
          </a:xfrm>
          <a:prstGeom prst="rect">
            <a:avLst/>
          </a:prstGeom>
        </p:spPr>
        <p:txBody>
          <a:bodyPr vert="horz" lIns="81628" tIns="40814" rIns="81628" bIns="40814" anchor="ctr"/>
          <a:lstStyle>
            <a:lvl1pPr algn="ctr" eaLnBrk="1" latinLnBrk="0" hangingPunct="1">
              <a:defRPr kumimoji="0" sz="1300" b="1">
                <a:solidFill>
                  <a:srgbClr val="FFFFFF"/>
                </a:solidFill>
              </a:defRPr>
            </a:lvl1pPr>
          </a:lstStyle>
          <a:p>
            <a:fld id="{3F1FBF64-040A-44E3-9FF6-48F17F9E2A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2600" b="0" kern="1200" cap="small" baseline="0">
          <a:solidFill>
            <a:schemeClr val="tx2"/>
          </a:solidFill>
          <a:latin typeface="+mj-lt"/>
          <a:ea typeface="+mj-ea"/>
          <a:cs typeface="+mj-cs"/>
        </a:defRPr>
      </a:lvl1pPr>
    </p:titleStyle>
    <p:bodyStyle>
      <a:lvl1pPr marL="244884" indent="-244884" algn="l" rtl="0" eaLnBrk="1" latinLnBrk="0" hangingPunct="1">
        <a:spcBef>
          <a:spcPts val="536"/>
        </a:spcBef>
        <a:buClr>
          <a:schemeClr val="accent1"/>
        </a:buClr>
        <a:buSzPct val="70000"/>
        <a:buFont typeface="Wingdings"/>
        <a:buChar char=""/>
        <a:defRPr kumimoji="0" sz="2200" kern="1200">
          <a:solidFill>
            <a:schemeClr val="tx1"/>
          </a:solidFill>
          <a:latin typeface="+mn-lt"/>
          <a:ea typeface="+mn-ea"/>
          <a:cs typeface="+mn-cs"/>
        </a:defRPr>
      </a:lvl1pPr>
      <a:lvl2pPr marL="571397" indent="-244884" algn="l" rtl="0" eaLnBrk="1" latinLnBrk="0" hangingPunct="1">
        <a:spcBef>
          <a:spcPct val="20000"/>
        </a:spcBef>
        <a:buClr>
          <a:schemeClr val="accent1"/>
        </a:buClr>
        <a:buSzPct val="80000"/>
        <a:buFont typeface="Wingdings 2"/>
        <a:buChar char=""/>
        <a:defRPr kumimoji="0" sz="1800" kern="1200">
          <a:solidFill>
            <a:schemeClr val="tx1"/>
          </a:solidFill>
          <a:latin typeface="+mn-lt"/>
          <a:ea typeface="+mn-ea"/>
          <a:cs typeface="+mn-cs"/>
        </a:defRPr>
      </a:lvl2pPr>
      <a:lvl3pPr marL="816282" indent="-163257" algn="l" rtl="0" eaLnBrk="1" latinLnBrk="0" hangingPunct="1">
        <a:spcBef>
          <a:spcPct val="20000"/>
        </a:spcBef>
        <a:buClr>
          <a:schemeClr val="accent1">
            <a:shade val="75000"/>
          </a:schemeClr>
        </a:buClr>
        <a:buSzPct val="60000"/>
        <a:buFont typeface="Wingdings"/>
        <a:buChar char=""/>
        <a:defRPr kumimoji="0" sz="1600" kern="1200">
          <a:solidFill>
            <a:schemeClr val="tx1"/>
          </a:solidFill>
          <a:latin typeface="+mn-lt"/>
          <a:ea typeface="+mn-ea"/>
          <a:cs typeface="+mn-cs"/>
        </a:defRPr>
      </a:lvl3pPr>
      <a:lvl4pPr marL="1061167" indent="-163257" algn="l" rtl="0" eaLnBrk="1" latinLnBrk="0" hangingPunct="1">
        <a:spcBef>
          <a:spcPct val="20000"/>
        </a:spcBef>
        <a:buClr>
          <a:schemeClr val="accent1">
            <a:tint val="60000"/>
          </a:schemeClr>
        </a:buClr>
        <a:buSzPct val="60000"/>
        <a:buFont typeface="Wingdings"/>
        <a:buChar char=""/>
        <a:defRPr kumimoji="0" sz="1600" kern="1200">
          <a:solidFill>
            <a:schemeClr val="tx1"/>
          </a:solidFill>
          <a:latin typeface="+mn-lt"/>
          <a:ea typeface="+mn-ea"/>
          <a:cs typeface="+mn-cs"/>
        </a:defRPr>
      </a:lvl4pPr>
      <a:lvl5pPr marL="1306051" indent="-163257" algn="l" rtl="0" eaLnBrk="1" latinLnBrk="0" hangingPunct="1">
        <a:spcBef>
          <a:spcPct val="20000"/>
        </a:spcBef>
        <a:buClr>
          <a:schemeClr val="accent2">
            <a:tint val="60000"/>
          </a:schemeClr>
        </a:buClr>
        <a:buSzPct val="68000"/>
        <a:buFont typeface="Wingdings 2"/>
        <a:buChar char=""/>
        <a:defRPr kumimoji="0" sz="1400" kern="1200">
          <a:solidFill>
            <a:schemeClr val="tx1"/>
          </a:solidFill>
          <a:latin typeface="+mn-lt"/>
          <a:ea typeface="+mn-ea"/>
          <a:cs typeface="+mn-cs"/>
        </a:defRPr>
      </a:lvl5pPr>
      <a:lvl6pPr marL="1550937" indent="-163257" algn="l" rtl="0" eaLnBrk="1" latinLnBrk="0" hangingPunct="1">
        <a:spcBef>
          <a:spcPct val="20000"/>
        </a:spcBef>
        <a:buClr>
          <a:schemeClr val="accent1"/>
        </a:buClr>
        <a:buChar char="•"/>
        <a:defRPr kumimoji="0" sz="1400" kern="1200">
          <a:solidFill>
            <a:schemeClr val="tx2"/>
          </a:solidFill>
          <a:latin typeface="+mn-lt"/>
          <a:ea typeface="+mn-ea"/>
          <a:cs typeface="+mn-cs"/>
        </a:defRPr>
      </a:lvl6pPr>
      <a:lvl7pPr marL="1795821" indent="-163257" algn="l" rtl="0" eaLnBrk="1" latinLnBrk="0" hangingPunct="1">
        <a:spcBef>
          <a:spcPct val="20000"/>
        </a:spcBef>
        <a:buClr>
          <a:schemeClr val="accent1">
            <a:tint val="60000"/>
          </a:schemeClr>
        </a:buClr>
        <a:buSzPct val="60000"/>
        <a:buFont typeface="Wingdings"/>
        <a:buChar char=""/>
        <a:defRPr kumimoji="0" sz="1300" kern="1200" baseline="0">
          <a:solidFill>
            <a:schemeClr val="tx2"/>
          </a:solidFill>
          <a:latin typeface="+mn-lt"/>
          <a:ea typeface="+mn-ea"/>
          <a:cs typeface="+mn-cs"/>
        </a:defRPr>
      </a:lvl7pPr>
      <a:lvl8pPr marL="2040705" indent="-163257" algn="l" rtl="0" eaLnBrk="1" latinLnBrk="0" hangingPunct="1">
        <a:spcBef>
          <a:spcPct val="20000"/>
        </a:spcBef>
        <a:buClr>
          <a:schemeClr val="accent2"/>
        </a:buClr>
        <a:buChar char="•"/>
        <a:defRPr kumimoji="0" sz="1300" kern="1200" cap="small" baseline="0">
          <a:solidFill>
            <a:schemeClr val="tx2"/>
          </a:solidFill>
          <a:latin typeface="+mn-lt"/>
          <a:ea typeface="+mn-ea"/>
          <a:cs typeface="+mn-cs"/>
        </a:defRPr>
      </a:lvl8pPr>
      <a:lvl9pPr marL="2285590" indent="-163257" algn="l" rtl="0" eaLnBrk="1" latinLnBrk="0" hangingPunct="1">
        <a:spcBef>
          <a:spcPct val="20000"/>
        </a:spcBef>
        <a:buClr>
          <a:schemeClr val="accent1">
            <a:shade val="75000"/>
          </a:schemeClr>
        </a:buClr>
        <a:buChar char="•"/>
        <a:defRPr kumimoji="0" sz="13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08141" algn="l" rtl="0" eaLnBrk="1" latinLnBrk="0" hangingPunct="1">
        <a:defRPr kumimoji="0" kern="1200">
          <a:solidFill>
            <a:schemeClr val="tx1"/>
          </a:solidFill>
          <a:latin typeface="+mn-lt"/>
          <a:ea typeface="+mn-ea"/>
          <a:cs typeface="+mn-cs"/>
        </a:defRPr>
      </a:lvl2pPr>
      <a:lvl3pPr marL="816282" algn="l" rtl="0" eaLnBrk="1" latinLnBrk="0" hangingPunct="1">
        <a:defRPr kumimoji="0" kern="1200">
          <a:solidFill>
            <a:schemeClr val="tx1"/>
          </a:solidFill>
          <a:latin typeface="+mn-lt"/>
          <a:ea typeface="+mn-ea"/>
          <a:cs typeface="+mn-cs"/>
        </a:defRPr>
      </a:lvl3pPr>
      <a:lvl4pPr marL="1224423" algn="l" rtl="0" eaLnBrk="1" latinLnBrk="0" hangingPunct="1">
        <a:defRPr kumimoji="0" kern="1200">
          <a:solidFill>
            <a:schemeClr val="tx1"/>
          </a:solidFill>
          <a:latin typeface="+mn-lt"/>
          <a:ea typeface="+mn-ea"/>
          <a:cs typeface="+mn-cs"/>
        </a:defRPr>
      </a:lvl4pPr>
      <a:lvl5pPr marL="1632564" algn="l" rtl="0" eaLnBrk="1" latinLnBrk="0" hangingPunct="1">
        <a:defRPr kumimoji="0" kern="1200">
          <a:solidFill>
            <a:schemeClr val="tx1"/>
          </a:solidFill>
          <a:latin typeface="+mn-lt"/>
          <a:ea typeface="+mn-ea"/>
          <a:cs typeface="+mn-cs"/>
        </a:defRPr>
      </a:lvl5pPr>
      <a:lvl6pPr marL="2040705" algn="l" rtl="0" eaLnBrk="1" latinLnBrk="0" hangingPunct="1">
        <a:defRPr kumimoji="0" kern="1200">
          <a:solidFill>
            <a:schemeClr val="tx1"/>
          </a:solidFill>
          <a:latin typeface="+mn-lt"/>
          <a:ea typeface="+mn-ea"/>
          <a:cs typeface="+mn-cs"/>
        </a:defRPr>
      </a:lvl6pPr>
      <a:lvl7pPr marL="2448846" algn="l" rtl="0" eaLnBrk="1" latinLnBrk="0" hangingPunct="1">
        <a:defRPr kumimoji="0" kern="1200">
          <a:solidFill>
            <a:schemeClr val="tx1"/>
          </a:solidFill>
          <a:latin typeface="+mn-lt"/>
          <a:ea typeface="+mn-ea"/>
          <a:cs typeface="+mn-cs"/>
        </a:defRPr>
      </a:lvl7pPr>
      <a:lvl8pPr marL="2856988" algn="l" rtl="0" eaLnBrk="1" latinLnBrk="0" hangingPunct="1">
        <a:defRPr kumimoji="0" kern="1200">
          <a:solidFill>
            <a:schemeClr val="tx1"/>
          </a:solidFill>
          <a:latin typeface="+mn-lt"/>
          <a:ea typeface="+mn-ea"/>
          <a:cs typeface="+mn-cs"/>
        </a:defRPr>
      </a:lvl8pPr>
      <a:lvl9pPr marL="3265129"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3.jpeg"/></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4.png"/><Relationship Id="rId4" Type="http://schemas.openxmlformats.org/officeDocument/2006/relationships/image" Target="../media/image13.jpeg"/></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1.jpeg"/></Relationships>
</file>

<file path=ppt/slides/_rels/slide3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21.jpeg"/><Relationship Id="rId4" Type="http://schemas.openxmlformats.org/officeDocument/2006/relationships/image" Target="../media/image23.jpeg"/></Relationships>
</file>

<file path=ppt/slides/_rels/slide3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27.png"/><Relationship Id="rId4" Type="http://schemas.openxmlformats.org/officeDocument/2006/relationships/image" Target="../media/image26.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png"/></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png"/></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2.png"/></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2.png"/></Relationships>
</file>

<file path=ppt/slides/_rels/slide4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8.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2.png"/></Relationships>
</file>

<file path=ppt/slides/_rels/slide4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9.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29.jpg"/><Relationship Id="rId4" Type="http://schemas.openxmlformats.org/officeDocument/2006/relationships/image" Target="../media/image2.png"/></Relationships>
</file>

<file path=ppt/slides/_rels/slide51.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6.png"/><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29.jpg"/><Relationship Id="rId4" Type="http://schemas.openxmlformats.org/officeDocument/2006/relationships/image" Target="../media/image2.png"/></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openxmlformats.org/officeDocument/2006/relationships/image" Target="../media/image43.jpeg"/><Relationship Id="rId3" Type="http://schemas.openxmlformats.org/officeDocument/2006/relationships/image" Target="../media/image2.png"/><Relationship Id="rId7" Type="http://schemas.openxmlformats.org/officeDocument/2006/relationships/image" Target="../media/image42.png"/><Relationship Id="rId2" Type="http://schemas.openxmlformats.org/officeDocument/2006/relationships/notesSlide" Target="../notesSlides/notesSlide59.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368800" y="2266950"/>
            <a:ext cx="4648200" cy="2438400"/>
          </a:xfrm>
        </p:spPr>
        <p:txBody>
          <a:bodyPr>
            <a:normAutofit/>
          </a:bodyPr>
          <a:lstStyle/>
          <a:p>
            <a:pPr>
              <a:lnSpc>
                <a:spcPct val="150000"/>
              </a:lnSpc>
            </a:pPr>
            <a:r>
              <a:rPr lang="en-US" smtClean="0">
                <a:solidFill>
                  <a:schemeClr val="tx1"/>
                </a:solidFill>
                <a:latin typeface="Cambria" pitchFamily="18" charset="0"/>
              </a:rPr>
              <a:t>Lâm Hữu Khánh Phương</a:t>
            </a:r>
          </a:p>
          <a:p>
            <a:pPr>
              <a:lnSpc>
                <a:spcPct val="150000"/>
              </a:lnSpc>
            </a:pPr>
            <a:r>
              <a:rPr lang="en-US" smtClean="0">
                <a:solidFill>
                  <a:schemeClr val="tx1"/>
                </a:solidFill>
                <a:latin typeface="Cambria" pitchFamily="18" charset="0"/>
              </a:rPr>
              <a:t>Ngô Nguyễn Thuý Vân – SE61222 – Leader</a:t>
            </a:r>
          </a:p>
          <a:p>
            <a:pPr>
              <a:lnSpc>
                <a:spcPct val="150000"/>
              </a:lnSpc>
            </a:pPr>
            <a:r>
              <a:rPr lang="en-US" smtClean="0">
                <a:solidFill>
                  <a:schemeClr val="tx1"/>
                </a:solidFill>
                <a:latin typeface="Cambria" pitchFamily="18" charset="0"/>
              </a:rPr>
              <a:t>Lê Thành Danh – SE61111</a:t>
            </a:r>
          </a:p>
          <a:p>
            <a:pPr>
              <a:lnSpc>
                <a:spcPct val="150000"/>
              </a:lnSpc>
            </a:pPr>
            <a:r>
              <a:rPr lang="en-US" smtClean="0">
                <a:solidFill>
                  <a:schemeClr val="tx1"/>
                </a:solidFill>
                <a:latin typeface="Cambria" pitchFamily="18" charset="0"/>
              </a:rPr>
              <a:t>Võ Mạnh Hùng – SE61234</a:t>
            </a:r>
          </a:p>
          <a:p>
            <a:pPr>
              <a:lnSpc>
                <a:spcPct val="150000"/>
              </a:lnSpc>
            </a:pPr>
            <a:r>
              <a:rPr lang="en-US" smtClean="0">
                <a:solidFill>
                  <a:schemeClr val="tx1"/>
                </a:solidFill>
                <a:latin typeface="Cambria" pitchFamily="18" charset="0"/>
              </a:rPr>
              <a:t>Nguyễn Lê Minh – SE61432</a:t>
            </a:r>
          </a:p>
        </p:txBody>
      </p:sp>
      <p:pic>
        <p:nvPicPr>
          <p:cNvPr id="1026"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33350"/>
            <a:ext cx="2540000" cy="635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027432" y="2411635"/>
            <a:ext cx="77329" cy="1981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344777" y="2343150"/>
            <a:ext cx="2133600" cy="584775"/>
          </a:xfrm>
          <a:prstGeom prst="rect">
            <a:avLst/>
          </a:prstGeom>
        </p:spPr>
        <p:txBody>
          <a:bodyPr wrap="square">
            <a:spAutoFit/>
          </a:bodyPr>
          <a:lstStyle/>
          <a:p>
            <a:r>
              <a:rPr lang="en-US" smtClean="0">
                <a:latin typeface="Cambria" pitchFamily="18" charset="0"/>
              </a:rPr>
              <a:t>Supervisor</a:t>
            </a:r>
          </a:p>
          <a:p>
            <a:r>
              <a:rPr lang="en-US" smtClean="0">
                <a:latin typeface="Cambria" pitchFamily="18" charset="0"/>
              </a:rPr>
              <a:t>Group Member</a:t>
            </a:r>
            <a:endParaRPr lang="en-US">
              <a:latin typeface="Cambria" pitchFamily="18" charset="0"/>
            </a:endParaRPr>
          </a:p>
        </p:txBody>
      </p:sp>
      <p:sp>
        <p:nvSpPr>
          <p:cNvPr id="10" name="Title 9"/>
          <p:cNvSpPr>
            <a:spLocks noGrp="1"/>
          </p:cNvSpPr>
          <p:nvPr>
            <p:ph type="ctrTitle"/>
          </p:nvPr>
        </p:nvSpPr>
        <p:spPr>
          <a:xfrm>
            <a:off x="2438400" y="768350"/>
            <a:ext cx="6477000" cy="998629"/>
          </a:xfrm>
        </p:spPr>
        <p:txBody>
          <a:bodyPr>
            <a:normAutofit/>
          </a:bodyPr>
          <a:lstStyle/>
          <a:p>
            <a:r>
              <a:rPr lang="en-US" sz="2500" smtClean="0">
                <a:solidFill>
                  <a:schemeClr val="tx1"/>
                </a:solidFill>
              </a:rPr>
              <a:t>university admission counseling system for high school students</a:t>
            </a:r>
            <a:endParaRPr lang="en-US" sz="2500">
              <a:solidFill>
                <a:schemeClr val="tx1"/>
              </a:solidFill>
              <a:latin typeface="Cambria" pitchFamily="18" charset="0"/>
            </a:endParaRPr>
          </a:p>
        </p:txBody>
      </p:sp>
    </p:spTree>
    <p:extLst>
      <p:ext uri="{BB962C8B-B14F-4D97-AF65-F5344CB8AC3E}">
        <p14:creationId xmlns:p14="http://schemas.microsoft.com/office/powerpoint/2010/main" val="8128840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Rounded Corners 11"/>
          <p:cNvSpPr/>
          <p:nvPr/>
        </p:nvSpPr>
        <p:spPr>
          <a:xfrm>
            <a:off x="4251960" y="1775460"/>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dirty="0">
                <a:solidFill>
                  <a:schemeClr val="tx1"/>
                </a:solidFill>
                <a:latin typeface="Cambria" pitchFamily="18" charset="0"/>
              </a:rPr>
              <a:t>Personality?</a:t>
            </a:r>
          </a:p>
        </p:txBody>
      </p:sp>
      <p:sp>
        <p:nvSpPr>
          <p:cNvPr id="13" name="Rectangle: Rounded Corners 11"/>
          <p:cNvSpPr/>
          <p:nvPr/>
        </p:nvSpPr>
        <p:spPr>
          <a:xfrm>
            <a:off x="4274820" y="2683764"/>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dirty="0">
                <a:solidFill>
                  <a:schemeClr val="tx1"/>
                </a:solidFill>
                <a:latin typeface="Cambria" pitchFamily="18" charset="0"/>
              </a:rPr>
              <a:t>Impact of family, friends</a:t>
            </a:r>
          </a:p>
        </p:txBody>
      </p:sp>
      <p:sp>
        <p:nvSpPr>
          <p:cNvPr id="15"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16"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C:\Users\ASUS\Desktop\Slide-UniStar\omF3igiPFB1JWXbb4H5FhdxV.jpe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3727" y="1584388"/>
            <a:ext cx="2760082" cy="2766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9955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Rounded Corners 11"/>
          <p:cNvSpPr/>
          <p:nvPr/>
        </p:nvSpPr>
        <p:spPr>
          <a:xfrm>
            <a:off x="4251960" y="1775460"/>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dirty="0">
                <a:solidFill>
                  <a:schemeClr val="tx1"/>
                </a:solidFill>
                <a:latin typeface="Cambria" pitchFamily="18" charset="0"/>
              </a:rPr>
              <a:t>Personality?</a:t>
            </a:r>
          </a:p>
        </p:txBody>
      </p:sp>
      <p:sp>
        <p:nvSpPr>
          <p:cNvPr id="13" name="Rectangle: Rounded Corners 11"/>
          <p:cNvSpPr/>
          <p:nvPr/>
        </p:nvSpPr>
        <p:spPr>
          <a:xfrm>
            <a:off x="4274820" y="2683764"/>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dirty="0">
                <a:solidFill>
                  <a:schemeClr val="tx1"/>
                </a:solidFill>
                <a:latin typeface="Cambria" pitchFamily="18" charset="0"/>
              </a:rPr>
              <a:t>Impact of family, friends</a:t>
            </a:r>
          </a:p>
        </p:txBody>
      </p:sp>
      <p:sp>
        <p:nvSpPr>
          <p:cNvPr id="14" name="Rectangle: Rounded Corners 11"/>
          <p:cNvSpPr/>
          <p:nvPr/>
        </p:nvSpPr>
        <p:spPr>
          <a:xfrm>
            <a:off x="4274820" y="3562350"/>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latin typeface="Cambria" pitchFamily="18" charset="0"/>
              </a:rPr>
              <a:t>Which is the right choice</a:t>
            </a:r>
            <a:r>
              <a:rPr lang="en-US" sz="2000" dirty="0" smtClean="0">
                <a:solidFill>
                  <a:schemeClr val="tx1"/>
                </a:solidFill>
                <a:latin typeface="Cambria" pitchFamily="18" charset="0"/>
              </a:rPr>
              <a:t>?</a:t>
            </a:r>
            <a:endParaRPr lang="vi-VN" sz="2000" dirty="0">
              <a:solidFill>
                <a:schemeClr val="tx1"/>
              </a:solidFill>
              <a:latin typeface="Cambria" pitchFamily="18" charset="0"/>
            </a:endParaRPr>
          </a:p>
        </p:txBody>
      </p:sp>
      <p:sp>
        <p:nvSpPr>
          <p:cNvPr id="15"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16"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C:\Users\ASUS\Desktop\Slide-UniStar\omF3igiPFB1JWXbb4H5FhdxV.jpe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3727" y="1584388"/>
            <a:ext cx="2760082" cy="2766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22038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5" name="Chevron 4"/>
          <p:cNvSpPr/>
          <p:nvPr/>
        </p:nvSpPr>
        <p:spPr>
          <a:xfrm rot="5400000">
            <a:off x="1417519" y="1763830"/>
            <a:ext cx="517762" cy="457200"/>
          </a:xfrm>
          <a:prstGeom prst="chevron">
            <a:avLst>
              <a:gd name="adj" fmla="val 41195"/>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9" name="Straight Connector 8"/>
          <p:cNvCxnSpPr/>
          <p:nvPr/>
        </p:nvCxnSpPr>
        <p:spPr>
          <a:xfrm>
            <a:off x="1905000" y="1992430"/>
            <a:ext cx="9144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Rectangle: Rounded Corners 11"/>
          <p:cNvSpPr/>
          <p:nvPr/>
        </p:nvSpPr>
        <p:spPr>
          <a:xfrm>
            <a:off x="2743200" y="1733550"/>
            <a:ext cx="5105400" cy="45720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latin typeface="Cambria" pitchFamily="18" charset="0"/>
              </a:rPr>
              <a:t>Interactive place to exchange with people</a:t>
            </a:r>
            <a:endParaRPr lang="vi-VN" sz="2000" dirty="0">
              <a:solidFill>
                <a:schemeClr val="tx1"/>
              </a:solidFill>
              <a:latin typeface="Cambria" pitchFamily="18" charset="0"/>
            </a:endParaRPr>
          </a:p>
        </p:txBody>
      </p:sp>
      <p:sp>
        <p:nvSpPr>
          <p:cNvPr id="20"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21"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18763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5" name="Chevron 4"/>
          <p:cNvSpPr/>
          <p:nvPr/>
        </p:nvSpPr>
        <p:spPr>
          <a:xfrm rot="5400000">
            <a:off x="1417519" y="1763830"/>
            <a:ext cx="517762" cy="457200"/>
          </a:xfrm>
          <a:prstGeom prst="chevron">
            <a:avLst>
              <a:gd name="adj" fmla="val 41195"/>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9" name="Straight Connector 8"/>
          <p:cNvCxnSpPr/>
          <p:nvPr/>
        </p:nvCxnSpPr>
        <p:spPr>
          <a:xfrm>
            <a:off x="1905000" y="1992430"/>
            <a:ext cx="9144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Rectangle: Rounded Corners 11"/>
          <p:cNvSpPr/>
          <p:nvPr/>
        </p:nvSpPr>
        <p:spPr>
          <a:xfrm>
            <a:off x="2743200" y="1733550"/>
            <a:ext cx="5105400" cy="45720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latin typeface="Cambria" pitchFamily="18" charset="0"/>
              </a:rPr>
              <a:t>Interactive place to exchange with people</a:t>
            </a:r>
            <a:endParaRPr lang="vi-VN" sz="2000" dirty="0">
              <a:solidFill>
                <a:schemeClr val="tx1"/>
              </a:solidFill>
              <a:latin typeface="Cambria" pitchFamily="18" charset="0"/>
            </a:endParaRPr>
          </a:p>
        </p:txBody>
      </p:sp>
      <p:sp>
        <p:nvSpPr>
          <p:cNvPr id="14" name="Chevron 13"/>
          <p:cNvSpPr/>
          <p:nvPr/>
        </p:nvSpPr>
        <p:spPr>
          <a:xfrm rot="5400000">
            <a:off x="1417519" y="2754430"/>
            <a:ext cx="517762" cy="457200"/>
          </a:xfrm>
          <a:prstGeom prst="chevron">
            <a:avLst>
              <a:gd name="adj" fmla="val 41195"/>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5" name="Straight Connector 14"/>
          <p:cNvCxnSpPr/>
          <p:nvPr/>
        </p:nvCxnSpPr>
        <p:spPr>
          <a:xfrm>
            <a:off x="1905000" y="2983030"/>
            <a:ext cx="9144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Rectangle: Rounded Corners 11"/>
          <p:cNvSpPr/>
          <p:nvPr/>
        </p:nvSpPr>
        <p:spPr>
          <a:xfrm>
            <a:off x="2743200" y="2724150"/>
            <a:ext cx="5105400" cy="45720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dirty="0">
                <a:solidFill>
                  <a:schemeClr val="tx1"/>
                </a:solidFill>
                <a:latin typeface="Cambria" pitchFamily="18" charset="0"/>
              </a:rPr>
              <a:t>Directly raised the question</a:t>
            </a:r>
          </a:p>
        </p:txBody>
      </p:sp>
      <p:sp>
        <p:nvSpPr>
          <p:cNvPr id="20"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21"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87672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5" name="Chevron 4"/>
          <p:cNvSpPr/>
          <p:nvPr/>
        </p:nvSpPr>
        <p:spPr>
          <a:xfrm rot="5400000">
            <a:off x="1417519" y="1763830"/>
            <a:ext cx="517762" cy="457200"/>
          </a:xfrm>
          <a:prstGeom prst="chevron">
            <a:avLst>
              <a:gd name="adj" fmla="val 41195"/>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9" name="Straight Connector 8"/>
          <p:cNvCxnSpPr/>
          <p:nvPr/>
        </p:nvCxnSpPr>
        <p:spPr>
          <a:xfrm>
            <a:off x="1905000" y="1992430"/>
            <a:ext cx="9144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Rectangle: Rounded Corners 11"/>
          <p:cNvSpPr/>
          <p:nvPr/>
        </p:nvSpPr>
        <p:spPr>
          <a:xfrm>
            <a:off x="2743200" y="1733550"/>
            <a:ext cx="5105400" cy="45720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latin typeface="Cambria" pitchFamily="18" charset="0"/>
              </a:rPr>
              <a:t>Interactive place to exchange with people</a:t>
            </a:r>
            <a:endParaRPr lang="vi-VN" sz="2000" dirty="0">
              <a:solidFill>
                <a:schemeClr val="tx1"/>
              </a:solidFill>
              <a:latin typeface="Cambria" pitchFamily="18" charset="0"/>
            </a:endParaRPr>
          </a:p>
        </p:txBody>
      </p:sp>
      <p:sp>
        <p:nvSpPr>
          <p:cNvPr id="14" name="Chevron 13"/>
          <p:cNvSpPr/>
          <p:nvPr/>
        </p:nvSpPr>
        <p:spPr>
          <a:xfrm rot="5400000">
            <a:off x="1417519" y="2754430"/>
            <a:ext cx="517762" cy="457200"/>
          </a:xfrm>
          <a:prstGeom prst="chevron">
            <a:avLst>
              <a:gd name="adj" fmla="val 41195"/>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5" name="Straight Connector 14"/>
          <p:cNvCxnSpPr/>
          <p:nvPr/>
        </p:nvCxnSpPr>
        <p:spPr>
          <a:xfrm>
            <a:off x="1905000" y="2983030"/>
            <a:ext cx="9144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Rectangle: Rounded Corners 11"/>
          <p:cNvSpPr/>
          <p:nvPr/>
        </p:nvSpPr>
        <p:spPr>
          <a:xfrm>
            <a:off x="2743200" y="2724150"/>
            <a:ext cx="5105400" cy="45720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dirty="0">
                <a:solidFill>
                  <a:schemeClr val="tx1"/>
                </a:solidFill>
                <a:latin typeface="Cambria" pitchFamily="18" charset="0"/>
              </a:rPr>
              <a:t>Directly raised the question</a:t>
            </a:r>
          </a:p>
        </p:txBody>
      </p:sp>
      <p:sp>
        <p:nvSpPr>
          <p:cNvPr id="17" name="Chevron 16"/>
          <p:cNvSpPr/>
          <p:nvPr/>
        </p:nvSpPr>
        <p:spPr>
          <a:xfrm rot="5400000">
            <a:off x="1417519" y="3745030"/>
            <a:ext cx="517762" cy="457200"/>
          </a:xfrm>
          <a:prstGeom prst="chevron">
            <a:avLst>
              <a:gd name="adj" fmla="val 41195"/>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8" name="Straight Connector 17"/>
          <p:cNvCxnSpPr/>
          <p:nvPr/>
        </p:nvCxnSpPr>
        <p:spPr>
          <a:xfrm>
            <a:off x="1905000" y="3973630"/>
            <a:ext cx="9144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Rectangle: Rounded Corners 11"/>
          <p:cNvSpPr/>
          <p:nvPr/>
        </p:nvSpPr>
        <p:spPr>
          <a:xfrm>
            <a:off x="2743200" y="3714750"/>
            <a:ext cx="5105400" cy="45720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latin typeface="Cambria" pitchFamily="18" charset="0"/>
              </a:rPr>
              <a:t>Discuss and find the answer</a:t>
            </a:r>
            <a:endParaRPr lang="vi-VN" sz="2000" dirty="0">
              <a:solidFill>
                <a:schemeClr val="tx1"/>
              </a:solidFill>
              <a:latin typeface="Cambria" pitchFamily="18" charset="0"/>
            </a:endParaRPr>
          </a:p>
        </p:txBody>
      </p:sp>
      <p:sp>
        <p:nvSpPr>
          <p:cNvPr id="20"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21"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18487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15"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16"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ASUS\Desktop\Slide Captone\Slide-UniStar\Icon\choic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486345"/>
            <a:ext cx="3671888" cy="3252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03330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15"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16"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ASUS\Desktop\Slide Captone\Slide-UniStar\Icon\choic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486345"/>
            <a:ext cx="3671888" cy="325209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ASUS\Desktop\Slide Captone\Slide-UniStar\Icon\messag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14973" y="1876649"/>
            <a:ext cx="1085405" cy="108540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Users\ASUS\Desktop\Slide Captone\Slide-UniStar\Icon\messag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14973" y="3139060"/>
            <a:ext cx="1066800" cy="10668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209924" y="4304173"/>
            <a:ext cx="2257675" cy="461665"/>
          </a:xfrm>
          <a:prstGeom prst="rect">
            <a:avLst/>
          </a:prstGeom>
          <a:noFill/>
        </p:spPr>
        <p:txBody>
          <a:bodyPr wrap="square" rtlCol="0">
            <a:spAutoFit/>
          </a:bodyPr>
          <a:lstStyle/>
          <a:p>
            <a:pPr algn="ctr"/>
            <a:r>
              <a:rPr lang="en-US" sz="2400" smtClean="0">
                <a:latin typeface="Cambria" pitchFamily="18" charset="0"/>
              </a:rPr>
              <a:t>Suggestions </a:t>
            </a:r>
            <a:endParaRPr lang="en-US" sz="2400">
              <a:latin typeface="Cambria" pitchFamily="18" charset="0"/>
            </a:endParaRPr>
          </a:p>
        </p:txBody>
      </p:sp>
    </p:spTree>
    <p:extLst>
      <p:ext uri="{BB962C8B-B14F-4D97-AF65-F5344CB8AC3E}">
        <p14:creationId xmlns:p14="http://schemas.microsoft.com/office/powerpoint/2010/main" val="29030444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571750"/>
            <a:ext cx="5105400" cy="609599"/>
          </a:xfrm>
        </p:spPr>
        <p:style>
          <a:lnRef idx="1">
            <a:schemeClr val="accent1"/>
          </a:lnRef>
          <a:fillRef idx="2">
            <a:schemeClr val="accent1"/>
          </a:fillRef>
          <a:effectRef idx="1">
            <a:schemeClr val="accent1"/>
          </a:effectRef>
          <a:fontRef idx="minor">
            <a:schemeClr val="dk1"/>
          </a:fontRef>
        </p:style>
        <p:txBody>
          <a:bodyPr>
            <a:noAutofit/>
          </a:bodyPr>
          <a:lstStyle/>
          <a:p>
            <a:pPr algn="ctr"/>
            <a:r>
              <a:rPr lang="en-US" sz="3500" b="1" smtClean="0">
                <a:solidFill>
                  <a:schemeClr val="tx1"/>
                </a:solidFill>
                <a:effectLst>
                  <a:outerShdw blurRad="38100" dist="38100" dir="2700000" algn="tl">
                    <a:srgbClr val="000000">
                      <a:alpha val="43137"/>
                    </a:srgbClr>
                  </a:outerShdw>
                </a:effectLst>
                <a:latin typeface="Cambria" pitchFamily="18" charset="0"/>
              </a:rPr>
              <a:t>PROPOSED SOLUTION</a:t>
            </a:r>
            <a:endParaRPr lang="en-US" sz="3500" b="1">
              <a:solidFill>
                <a:schemeClr val="tx1"/>
              </a:solidFill>
              <a:effectLst>
                <a:outerShdw blurRad="38100" dist="38100" dir="2700000" algn="tl">
                  <a:srgbClr val="000000">
                    <a:alpha val="43137"/>
                  </a:srgbClr>
                </a:outerShdw>
              </a:effectLst>
              <a:latin typeface="Cambria" pitchFamily="18" charset="0"/>
            </a:endParaRPr>
          </a:p>
        </p:txBody>
      </p:sp>
      <p:pic>
        <p:nvPicPr>
          <p:cNvPr id="4"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403850"/>
            <a:ext cx="25400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83177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7800" y="1276349"/>
            <a:ext cx="6531429" cy="3673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0"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96517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4038600" y="1200150"/>
            <a:ext cx="388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descr="C:\Users\ASUS\Desktop\Slide-UniStar\imag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2343150"/>
            <a:ext cx="1828800" cy="182880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Search</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4478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3"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46988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7578" y="359139"/>
            <a:ext cx="3352800" cy="584199"/>
          </a:xfrm>
        </p:spPr>
        <p:txBody>
          <a:bodyPr>
            <a:normAutofit/>
          </a:bodyPr>
          <a:lstStyle/>
          <a:p>
            <a:r>
              <a:rPr lang="en-US" sz="3000" b="1" smtClean="0">
                <a:solidFill>
                  <a:schemeClr val="tx1"/>
                </a:solidFill>
                <a:effectLst>
                  <a:outerShdw blurRad="38100" dist="38100" dir="2700000" algn="tl">
                    <a:srgbClr val="000000">
                      <a:alpha val="43137"/>
                    </a:srgbClr>
                  </a:outerShdw>
                </a:effectLst>
                <a:latin typeface="Cambria" pitchFamily="18" charset="0"/>
              </a:rPr>
              <a:t>OUTLINE</a:t>
            </a:r>
            <a:endParaRPr lang="en-US" sz="3000" b="1">
              <a:solidFill>
                <a:schemeClr val="tx1"/>
              </a:solidFill>
              <a:effectLst>
                <a:outerShdw blurRad="38100" dist="38100" dir="2700000" algn="tl">
                  <a:srgbClr val="000000">
                    <a:alpha val="43137"/>
                  </a:srgbClr>
                </a:outerShdw>
              </a:effectLst>
              <a:latin typeface="Cambria" pitchFamily="18" charset="0"/>
            </a:endParaRPr>
          </a:p>
        </p:txBody>
      </p:sp>
      <p:sp>
        <p:nvSpPr>
          <p:cNvPr id="3" name="Content Placeholder 2"/>
          <p:cNvSpPr>
            <a:spLocks noGrp="1"/>
          </p:cNvSpPr>
          <p:nvPr>
            <p:ph sz="quarter" idx="1"/>
          </p:nvPr>
        </p:nvSpPr>
        <p:spPr>
          <a:xfrm>
            <a:off x="1828800" y="1657350"/>
            <a:ext cx="5257800" cy="3198114"/>
          </a:xfrm>
        </p:spPr>
        <p:txBody>
          <a:bodyPr>
            <a:normAutofit/>
          </a:bodyPr>
          <a:lstStyle/>
          <a:p>
            <a:r>
              <a:rPr lang="en-US" dirty="0" smtClean="0">
                <a:latin typeface="Cambria" pitchFamily="18" charset="0"/>
              </a:rPr>
              <a:t>Problems</a:t>
            </a:r>
            <a:endParaRPr lang="en-US" dirty="0">
              <a:latin typeface="Cambria" pitchFamily="18" charset="0"/>
            </a:endParaRPr>
          </a:p>
          <a:p>
            <a:r>
              <a:rPr lang="en-US" dirty="0" smtClean="0">
                <a:latin typeface="Cambria" pitchFamily="18" charset="0"/>
              </a:rPr>
              <a:t>Proposed solution</a:t>
            </a:r>
            <a:endParaRPr lang="en-US" dirty="0">
              <a:latin typeface="Cambria" pitchFamily="18" charset="0"/>
            </a:endParaRPr>
          </a:p>
          <a:p>
            <a:r>
              <a:rPr lang="en-US" dirty="0" smtClean="0">
                <a:latin typeface="Cambria" pitchFamily="18" charset="0"/>
              </a:rPr>
              <a:t>Feature &amp; Demo</a:t>
            </a:r>
          </a:p>
          <a:p>
            <a:r>
              <a:rPr lang="en-US" dirty="0" smtClean="0">
                <a:latin typeface="Cambria" pitchFamily="18" charset="0"/>
              </a:rPr>
              <a:t>Algorithm</a:t>
            </a:r>
          </a:p>
          <a:p>
            <a:r>
              <a:rPr lang="en-US" dirty="0" smtClean="0">
                <a:latin typeface="Cambria" pitchFamily="18" charset="0"/>
              </a:rPr>
              <a:t>Technology</a:t>
            </a:r>
            <a:endParaRPr lang="en-US" dirty="0">
              <a:latin typeface="Cambria" pitchFamily="18" charset="0"/>
            </a:endParaRPr>
          </a:p>
          <a:p>
            <a:r>
              <a:rPr lang="en-US" dirty="0" smtClean="0">
                <a:latin typeface="Cambria" pitchFamily="18" charset="0"/>
              </a:rPr>
              <a:t>Advantage/ Disadvantage</a:t>
            </a:r>
            <a:endParaRPr lang="en-US" dirty="0">
              <a:latin typeface="Cambria" pitchFamily="18" charset="0"/>
            </a:endParaRPr>
          </a:p>
          <a:p>
            <a:r>
              <a:rPr lang="en-US" dirty="0" smtClean="0">
                <a:latin typeface="Cambria" pitchFamily="18" charset="0"/>
              </a:rPr>
              <a:t>Future plan</a:t>
            </a:r>
            <a:endParaRPr lang="en-US" dirty="0">
              <a:latin typeface="Cambria" pitchFamily="18" charset="0"/>
            </a:endParaRPr>
          </a:p>
        </p:txBody>
      </p:sp>
      <p:pic>
        <p:nvPicPr>
          <p:cNvPr id="4"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85173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4038600" y="1200150"/>
            <a:ext cx="388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Search</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4478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Arc 9"/>
          <p:cNvSpPr/>
          <p:nvPr/>
        </p:nvSpPr>
        <p:spPr>
          <a:xfrm rot="8110505">
            <a:off x="2234634" y="-2571765"/>
            <a:ext cx="4948327" cy="4921709"/>
          </a:xfrm>
          <a:prstGeom prst="arc">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mbria" panose="02040503050406030204" pitchFamily="18" charset="0"/>
            </a:endParaRPr>
          </a:p>
        </p:txBody>
      </p:sp>
      <p:sp>
        <p:nvSpPr>
          <p:cNvPr id="11" name="Oval 10"/>
          <p:cNvSpPr/>
          <p:nvPr/>
        </p:nvSpPr>
        <p:spPr>
          <a:xfrm>
            <a:off x="3276600" y="1916892"/>
            <a:ext cx="228600" cy="228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13" name="Straight Connector 12"/>
          <p:cNvCxnSpPr>
            <a:stCxn id="11" idx="3"/>
            <a:endCxn id="14" idx="0"/>
          </p:cNvCxnSpPr>
          <p:nvPr/>
        </p:nvCxnSpPr>
        <p:spPr>
          <a:xfrm flipH="1">
            <a:off x="2895600" y="2112014"/>
            <a:ext cx="414478" cy="688336"/>
          </a:xfrm>
          <a:prstGeom prst="line">
            <a:avLst/>
          </a:prstGeom>
        </p:spPr>
        <p:style>
          <a:lnRef idx="1">
            <a:schemeClr val="accent1"/>
          </a:lnRef>
          <a:fillRef idx="0">
            <a:schemeClr val="accent1"/>
          </a:fillRef>
          <a:effectRef idx="0">
            <a:schemeClr val="accent1"/>
          </a:effectRef>
          <a:fontRef idx="minor">
            <a:schemeClr val="tx1"/>
          </a:fontRef>
        </p:style>
      </p:cxnSp>
      <p:sp>
        <p:nvSpPr>
          <p:cNvPr id="14" name="Content Placeholder 2"/>
          <p:cNvSpPr txBox="1">
            <a:spLocks/>
          </p:cNvSpPr>
          <p:nvPr/>
        </p:nvSpPr>
        <p:spPr>
          <a:xfrm>
            <a:off x="2209800" y="2800350"/>
            <a:ext cx="1371600" cy="304799"/>
          </a:xfrm>
          <a:prstGeom prst="rect">
            <a:avLst/>
          </a:prstGeom>
        </p:spPr>
        <p:style>
          <a:lnRef idx="1">
            <a:schemeClr val="accent1"/>
          </a:lnRef>
          <a:fillRef idx="2">
            <a:schemeClr val="accent1"/>
          </a:fillRef>
          <a:effectRef idx="1">
            <a:schemeClr val="accent1"/>
          </a:effectRef>
          <a:fontRef idx="minor">
            <a:schemeClr val="dk1"/>
          </a:fontRef>
        </p:style>
        <p:txBody>
          <a:bodyPr vert="horz" lIns="81628" tIns="40814" rIns="81628" bIns="40814">
            <a:normAutofit fontScale="85000" lnSpcReduction="20000"/>
          </a:bodyPr>
          <a:lstStyle>
            <a:lvl1pPr marL="244884" indent="-244884" algn="l" rtl="0" eaLnBrk="1" latinLnBrk="0" hangingPunct="1">
              <a:spcBef>
                <a:spcPts val="536"/>
              </a:spcBef>
              <a:buClr>
                <a:schemeClr val="accent1"/>
              </a:buClr>
              <a:buSzPct val="70000"/>
              <a:buFont typeface="Wingdings"/>
              <a:buChar char=""/>
              <a:defRPr kumimoji="0" sz="2200" kern="1200">
                <a:solidFill>
                  <a:schemeClr val="dk1"/>
                </a:solidFill>
                <a:latin typeface="+mn-lt"/>
                <a:ea typeface="+mn-ea"/>
                <a:cs typeface="+mn-cs"/>
              </a:defRPr>
            </a:lvl1pPr>
            <a:lvl2pPr marL="571397" indent="-244884" algn="l" rtl="0" eaLnBrk="1" latinLnBrk="0" hangingPunct="1">
              <a:spcBef>
                <a:spcPct val="20000"/>
              </a:spcBef>
              <a:buClr>
                <a:schemeClr val="accent1"/>
              </a:buClr>
              <a:buSzPct val="80000"/>
              <a:buFont typeface="Wingdings 2"/>
              <a:buChar char=""/>
              <a:defRPr kumimoji="0" sz="1800" kern="1200">
                <a:solidFill>
                  <a:schemeClr val="dk1"/>
                </a:solidFill>
                <a:latin typeface="+mn-lt"/>
                <a:ea typeface="+mn-ea"/>
                <a:cs typeface="+mn-cs"/>
              </a:defRPr>
            </a:lvl2pPr>
            <a:lvl3pPr marL="816282" indent="-163257" algn="l" rtl="0" eaLnBrk="1" latinLnBrk="0" hangingPunct="1">
              <a:spcBef>
                <a:spcPct val="20000"/>
              </a:spcBef>
              <a:buClr>
                <a:schemeClr val="accent1">
                  <a:shade val="75000"/>
                </a:schemeClr>
              </a:buClr>
              <a:buSzPct val="60000"/>
              <a:buFont typeface="Wingdings"/>
              <a:buChar char=""/>
              <a:defRPr kumimoji="0" sz="1600" kern="1200">
                <a:solidFill>
                  <a:schemeClr val="dk1"/>
                </a:solidFill>
                <a:latin typeface="+mn-lt"/>
                <a:ea typeface="+mn-ea"/>
                <a:cs typeface="+mn-cs"/>
              </a:defRPr>
            </a:lvl3pPr>
            <a:lvl4pPr marL="1061167" indent="-163257" algn="l" rtl="0" eaLnBrk="1" latinLnBrk="0" hangingPunct="1">
              <a:spcBef>
                <a:spcPct val="20000"/>
              </a:spcBef>
              <a:buClr>
                <a:schemeClr val="accent1">
                  <a:tint val="60000"/>
                </a:schemeClr>
              </a:buClr>
              <a:buSzPct val="60000"/>
              <a:buFont typeface="Wingdings"/>
              <a:buChar char=""/>
              <a:defRPr kumimoji="0" sz="1600" kern="1200">
                <a:solidFill>
                  <a:schemeClr val="dk1"/>
                </a:solidFill>
                <a:latin typeface="+mn-lt"/>
                <a:ea typeface="+mn-ea"/>
                <a:cs typeface="+mn-cs"/>
              </a:defRPr>
            </a:lvl4pPr>
            <a:lvl5pPr marL="1306051" indent="-163257" algn="l" rtl="0" eaLnBrk="1" latinLnBrk="0" hangingPunct="1">
              <a:spcBef>
                <a:spcPct val="20000"/>
              </a:spcBef>
              <a:buClr>
                <a:schemeClr val="accent2">
                  <a:tint val="60000"/>
                </a:schemeClr>
              </a:buClr>
              <a:buSzPct val="68000"/>
              <a:buFont typeface="Wingdings 2"/>
              <a:buChar char=""/>
              <a:defRPr kumimoji="0" sz="1400" kern="1200">
                <a:solidFill>
                  <a:schemeClr val="dk1"/>
                </a:solidFill>
                <a:latin typeface="+mn-lt"/>
                <a:ea typeface="+mn-ea"/>
                <a:cs typeface="+mn-cs"/>
              </a:defRPr>
            </a:lvl5pPr>
            <a:lvl6pPr marL="1550937" indent="-163257" algn="l" rtl="0" eaLnBrk="1" latinLnBrk="0" hangingPunct="1">
              <a:spcBef>
                <a:spcPct val="20000"/>
              </a:spcBef>
              <a:buClr>
                <a:schemeClr val="accent1"/>
              </a:buClr>
              <a:buChar char="•"/>
              <a:defRPr kumimoji="0" sz="1400" kern="1200">
                <a:solidFill>
                  <a:schemeClr val="dk1"/>
                </a:solidFill>
                <a:latin typeface="+mn-lt"/>
                <a:ea typeface="+mn-ea"/>
                <a:cs typeface="+mn-cs"/>
              </a:defRPr>
            </a:lvl6pPr>
            <a:lvl7pPr marL="1795821" indent="-163257" algn="l" rtl="0" eaLnBrk="1" latinLnBrk="0" hangingPunct="1">
              <a:spcBef>
                <a:spcPct val="20000"/>
              </a:spcBef>
              <a:buClr>
                <a:schemeClr val="accent1">
                  <a:tint val="60000"/>
                </a:schemeClr>
              </a:buClr>
              <a:buSzPct val="60000"/>
              <a:buFont typeface="Wingdings"/>
              <a:buChar char=""/>
              <a:defRPr kumimoji="0" sz="1300" kern="1200" baseline="0">
                <a:solidFill>
                  <a:schemeClr val="dk1"/>
                </a:solidFill>
                <a:latin typeface="+mn-lt"/>
                <a:ea typeface="+mn-ea"/>
                <a:cs typeface="+mn-cs"/>
              </a:defRPr>
            </a:lvl7pPr>
            <a:lvl8pPr marL="2040705" indent="-163257" algn="l" rtl="0" eaLnBrk="1" latinLnBrk="0" hangingPunct="1">
              <a:spcBef>
                <a:spcPct val="20000"/>
              </a:spcBef>
              <a:buClr>
                <a:schemeClr val="accent2"/>
              </a:buClr>
              <a:buChar char="•"/>
              <a:defRPr kumimoji="0" sz="1300" kern="1200" cap="small" baseline="0">
                <a:solidFill>
                  <a:schemeClr val="dk1"/>
                </a:solidFill>
                <a:latin typeface="+mn-lt"/>
                <a:ea typeface="+mn-ea"/>
                <a:cs typeface="+mn-cs"/>
              </a:defRPr>
            </a:lvl8pPr>
            <a:lvl9pPr marL="2285590" indent="-163257" algn="l" rtl="0" eaLnBrk="1" latinLnBrk="0" hangingPunct="1">
              <a:spcBef>
                <a:spcPct val="20000"/>
              </a:spcBef>
              <a:buClr>
                <a:schemeClr val="accent1">
                  <a:shade val="75000"/>
                </a:schemeClr>
              </a:buClr>
              <a:buChar char="•"/>
              <a:defRPr kumimoji="0" sz="1300" kern="1200" baseline="0">
                <a:solidFill>
                  <a:schemeClr val="dk1"/>
                </a:solidFill>
                <a:latin typeface="+mn-lt"/>
                <a:ea typeface="+mn-ea"/>
                <a:cs typeface="+mn-cs"/>
              </a:defRPr>
            </a:lvl9pPr>
          </a:lstStyle>
          <a:p>
            <a:pPr marL="0" indent="0" algn="ctr">
              <a:buFont typeface="Wingdings"/>
              <a:buNone/>
            </a:pPr>
            <a:r>
              <a:rPr lang="en-US" sz="2000" smtClean="0">
                <a:latin typeface="Cambria" pitchFamily="18" charset="0"/>
              </a:rPr>
              <a:t>Major</a:t>
            </a:r>
            <a:endParaRPr lang="en-US" sz="2000">
              <a:latin typeface="Cambria" pitchFamily="18" charset="0"/>
            </a:endParaRPr>
          </a:p>
        </p:txBody>
      </p:sp>
      <p:pic>
        <p:nvPicPr>
          <p:cNvPr id="15" name="Picture 2" descr="C:\Users\ASUS\Desktop\Slide-UniStar\imag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05455" y="1352290"/>
            <a:ext cx="793202" cy="79320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8850" y="3562350"/>
            <a:ext cx="6965950" cy="130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33" name="Straight Arrow Connector 1032"/>
          <p:cNvCxnSpPr/>
          <p:nvPr/>
        </p:nvCxnSpPr>
        <p:spPr>
          <a:xfrm flipH="1">
            <a:off x="2171700" y="3105149"/>
            <a:ext cx="571500" cy="914401"/>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18"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20" name="Picture 2" descr="C:\Users\ASUS\Desktop\Danh2\capstone-client\src\assets\image\logo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10247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4038600" y="1200150"/>
            <a:ext cx="388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Search</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4478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Arc 9"/>
          <p:cNvSpPr/>
          <p:nvPr/>
        </p:nvSpPr>
        <p:spPr>
          <a:xfrm rot="8110505">
            <a:off x="2234634" y="-2571765"/>
            <a:ext cx="4948327" cy="4921709"/>
          </a:xfrm>
          <a:prstGeom prst="arc">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mbria" panose="02040503050406030204" pitchFamily="18" charset="0"/>
            </a:endParaRPr>
          </a:p>
        </p:txBody>
      </p:sp>
      <p:sp>
        <p:nvSpPr>
          <p:cNvPr id="11" name="Oval 10"/>
          <p:cNvSpPr/>
          <p:nvPr/>
        </p:nvSpPr>
        <p:spPr>
          <a:xfrm>
            <a:off x="3276600" y="1916892"/>
            <a:ext cx="228600" cy="228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13" name="Straight Connector 12"/>
          <p:cNvCxnSpPr>
            <a:stCxn id="11" idx="3"/>
            <a:endCxn id="14" idx="0"/>
          </p:cNvCxnSpPr>
          <p:nvPr/>
        </p:nvCxnSpPr>
        <p:spPr>
          <a:xfrm flipH="1">
            <a:off x="2895600" y="2112014"/>
            <a:ext cx="414478" cy="688336"/>
          </a:xfrm>
          <a:prstGeom prst="line">
            <a:avLst/>
          </a:prstGeom>
        </p:spPr>
        <p:style>
          <a:lnRef idx="1">
            <a:schemeClr val="accent1"/>
          </a:lnRef>
          <a:fillRef idx="0">
            <a:schemeClr val="accent1"/>
          </a:fillRef>
          <a:effectRef idx="0">
            <a:schemeClr val="accent1"/>
          </a:effectRef>
          <a:fontRef idx="minor">
            <a:schemeClr val="tx1"/>
          </a:fontRef>
        </p:style>
      </p:cxnSp>
      <p:sp>
        <p:nvSpPr>
          <p:cNvPr id="14" name="Content Placeholder 2"/>
          <p:cNvSpPr txBox="1">
            <a:spLocks/>
          </p:cNvSpPr>
          <p:nvPr/>
        </p:nvSpPr>
        <p:spPr>
          <a:xfrm>
            <a:off x="2209800" y="2800350"/>
            <a:ext cx="1371600" cy="304799"/>
          </a:xfrm>
          <a:prstGeom prst="rect">
            <a:avLst/>
          </a:prstGeom>
        </p:spPr>
        <p:style>
          <a:lnRef idx="1">
            <a:schemeClr val="accent1"/>
          </a:lnRef>
          <a:fillRef idx="2">
            <a:schemeClr val="accent1"/>
          </a:fillRef>
          <a:effectRef idx="1">
            <a:schemeClr val="accent1"/>
          </a:effectRef>
          <a:fontRef idx="minor">
            <a:schemeClr val="dk1"/>
          </a:fontRef>
        </p:style>
        <p:txBody>
          <a:bodyPr vert="horz" lIns="81628" tIns="40814" rIns="81628" bIns="40814">
            <a:normAutofit fontScale="77500" lnSpcReduction="20000"/>
          </a:bodyPr>
          <a:lstStyle>
            <a:lvl1pPr marL="244884" indent="-244884" algn="l" rtl="0" eaLnBrk="1" latinLnBrk="0" hangingPunct="1">
              <a:spcBef>
                <a:spcPts val="536"/>
              </a:spcBef>
              <a:buClr>
                <a:schemeClr val="accent1"/>
              </a:buClr>
              <a:buSzPct val="70000"/>
              <a:buFont typeface="Wingdings"/>
              <a:buChar char=""/>
              <a:defRPr kumimoji="0" sz="2200" kern="1200">
                <a:solidFill>
                  <a:schemeClr val="dk1"/>
                </a:solidFill>
                <a:latin typeface="+mn-lt"/>
                <a:ea typeface="+mn-ea"/>
                <a:cs typeface="+mn-cs"/>
              </a:defRPr>
            </a:lvl1pPr>
            <a:lvl2pPr marL="571397" indent="-244884" algn="l" rtl="0" eaLnBrk="1" latinLnBrk="0" hangingPunct="1">
              <a:spcBef>
                <a:spcPct val="20000"/>
              </a:spcBef>
              <a:buClr>
                <a:schemeClr val="accent1"/>
              </a:buClr>
              <a:buSzPct val="80000"/>
              <a:buFont typeface="Wingdings 2"/>
              <a:buChar char=""/>
              <a:defRPr kumimoji="0" sz="1800" kern="1200">
                <a:solidFill>
                  <a:schemeClr val="dk1"/>
                </a:solidFill>
                <a:latin typeface="+mn-lt"/>
                <a:ea typeface="+mn-ea"/>
                <a:cs typeface="+mn-cs"/>
              </a:defRPr>
            </a:lvl2pPr>
            <a:lvl3pPr marL="816282" indent="-163257" algn="l" rtl="0" eaLnBrk="1" latinLnBrk="0" hangingPunct="1">
              <a:spcBef>
                <a:spcPct val="20000"/>
              </a:spcBef>
              <a:buClr>
                <a:schemeClr val="accent1">
                  <a:shade val="75000"/>
                </a:schemeClr>
              </a:buClr>
              <a:buSzPct val="60000"/>
              <a:buFont typeface="Wingdings"/>
              <a:buChar char=""/>
              <a:defRPr kumimoji="0" sz="1600" kern="1200">
                <a:solidFill>
                  <a:schemeClr val="dk1"/>
                </a:solidFill>
                <a:latin typeface="+mn-lt"/>
                <a:ea typeface="+mn-ea"/>
                <a:cs typeface="+mn-cs"/>
              </a:defRPr>
            </a:lvl3pPr>
            <a:lvl4pPr marL="1061167" indent="-163257" algn="l" rtl="0" eaLnBrk="1" latinLnBrk="0" hangingPunct="1">
              <a:spcBef>
                <a:spcPct val="20000"/>
              </a:spcBef>
              <a:buClr>
                <a:schemeClr val="accent1">
                  <a:tint val="60000"/>
                </a:schemeClr>
              </a:buClr>
              <a:buSzPct val="60000"/>
              <a:buFont typeface="Wingdings"/>
              <a:buChar char=""/>
              <a:defRPr kumimoji="0" sz="1600" kern="1200">
                <a:solidFill>
                  <a:schemeClr val="dk1"/>
                </a:solidFill>
                <a:latin typeface="+mn-lt"/>
                <a:ea typeface="+mn-ea"/>
                <a:cs typeface="+mn-cs"/>
              </a:defRPr>
            </a:lvl4pPr>
            <a:lvl5pPr marL="1306051" indent="-163257" algn="l" rtl="0" eaLnBrk="1" latinLnBrk="0" hangingPunct="1">
              <a:spcBef>
                <a:spcPct val="20000"/>
              </a:spcBef>
              <a:buClr>
                <a:schemeClr val="accent2">
                  <a:tint val="60000"/>
                </a:schemeClr>
              </a:buClr>
              <a:buSzPct val="68000"/>
              <a:buFont typeface="Wingdings 2"/>
              <a:buChar char=""/>
              <a:defRPr kumimoji="0" sz="1400" kern="1200">
                <a:solidFill>
                  <a:schemeClr val="dk1"/>
                </a:solidFill>
                <a:latin typeface="+mn-lt"/>
                <a:ea typeface="+mn-ea"/>
                <a:cs typeface="+mn-cs"/>
              </a:defRPr>
            </a:lvl5pPr>
            <a:lvl6pPr marL="1550937" indent="-163257" algn="l" rtl="0" eaLnBrk="1" latinLnBrk="0" hangingPunct="1">
              <a:spcBef>
                <a:spcPct val="20000"/>
              </a:spcBef>
              <a:buClr>
                <a:schemeClr val="accent1"/>
              </a:buClr>
              <a:buChar char="•"/>
              <a:defRPr kumimoji="0" sz="1400" kern="1200">
                <a:solidFill>
                  <a:schemeClr val="dk1"/>
                </a:solidFill>
                <a:latin typeface="+mn-lt"/>
                <a:ea typeface="+mn-ea"/>
                <a:cs typeface="+mn-cs"/>
              </a:defRPr>
            </a:lvl6pPr>
            <a:lvl7pPr marL="1795821" indent="-163257" algn="l" rtl="0" eaLnBrk="1" latinLnBrk="0" hangingPunct="1">
              <a:spcBef>
                <a:spcPct val="20000"/>
              </a:spcBef>
              <a:buClr>
                <a:schemeClr val="accent1">
                  <a:tint val="60000"/>
                </a:schemeClr>
              </a:buClr>
              <a:buSzPct val="60000"/>
              <a:buFont typeface="Wingdings"/>
              <a:buChar char=""/>
              <a:defRPr kumimoji="0" sz="1300" kern="1200" baseline="0">
                <a:solidFill>
                  <a:schemeClr val="dk1"/>
                </a:solidFill>
                <a:latin typeface="+mn-lt"/>
                <a:ea typeface="+mn-ea"/>
                <a:cs typeface="+mn-cs"/>
              </a:defRPr>
            </a:lvl7pPr>
            <a:lvl8pPr marL="2040705" indent="-163257" algn="l" rtl="0" eaLnBrk="1" latinLnBrk="0" hangingPunct="1">
              <a:spcBef>
                <a:spcPct val="20000"/>
              </a:spcBef>
              <a:buClr>
                <a:schemeClr val="accent2"/>
              </a:buClr>
              <a:buChar char="•"/>
              <a:defRPr kumimoji="0" sz="1300" kern="1200" cap="small" baseline="0">
                <a:solidFill>
                  <a:schemeClr val="dk1"/>
                </a:solidFill>
                <a:latin typeface="+mn-lt"/>
                <a:ea typeface="+mn-ea"/>
                <a:cs typeface="+mn-cs"/>
              </a:defRPr>
            </a:lvl8pPr>
            <a:lvl9pPr marL="2285590" indent="-163257" algn="l" rtl="0" eaLnBrk="1" latinLnBrk="0" hangingPunct="1">
              <a:spcBef>
                <a:spcPct val="20000"/>
              </a:spcBef>
              <a:buClr>
                <a:schemeClr val="accent1">
                  <a:shade val="75000"/>
                </a:schemeClr>
              </a:buClr>
              <a:buChar char="•"/>
              <a:defRPr kumimoji="0" sz="1300" kern="1200" baseline="0">
                <a:solidFill>
                  <a:schemeClr val="dk1"/>
                </a:solidFill>
                <a:latin typeface="+mn-lt"/>
                <a:ea typeface="+mn-ea"/>
                <a:cs typeface="+mn-cs"/>
              </a:defRPr>
            </a:lvl9pPr>
          </a:lstStyle>
          <a:p>
            <a:pPr marL="0" indent="0" algn="ctr">
              <a:buFont typeface="Wingdings"/>
              <a:buNone/>
            </a:pPr>
            <a:r>
              <a:rPr lang="en-US" smtClean="0">
                <a:latin typeface="Cambria" pitchFamily="18" charset="0"/>
              </a:rPr>
              <a:t>Major</a:t>
            </a:r>
            <a:endParaRPr lang="en-US">
              <a:latin typeface="Cambria" pitchFamily="18" charset="0"/>
            </a:endParaRPr>
          </a:p>
        </p:txBody>
      </p:sp>
      <p:pic>
        <p:nvPicPr>
          <p:cNvPr id="15" name="Picture 2" descr="C:\Users\ASUS\Desktop\Slide-UniStar\imag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05455" y="1352290"/>
            <a:ext cx="793202" cy="79320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8850" y="3562350"/>
            <a:ext cx="6965950" cy="130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33" name="Straight Arrow Connector 1032"/>
          <p:cNvCxnSpPr/>
          <p:nvPr/>
        </p:nvCxnSpPr>
        <p:spPr>
          <a:xfrm flipH="1">
            <a:off x="4075176" y="3105148"/>
            <a:ext cx="420624" cy="914402"/>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20" name="Content Placeholder 2"/>
          <p:cNvSpPr txBox="1">
            <a:spLocks/>
          </p:cNvSpPr>
          <p:nvPr/>
        </p:nvSpPr>
        <p:spPr>
          <a:xfrm>
            <a:off x="4033415" y="2800349"/>
            <a:ext cx="1350764" cy="304799"/>
          </a:xfrm>
          <a:prstGeom prst="rect">
            <a:avLst/>
          </a:prstGeom>
        </p:spPr>
        <p:style>
          <a:lnRef idx="1">
            <a:schemeClr val="accent1"/>
          </a:lnRef>
          <a:fillRef idx="2">
            <a:schemeClr val="accent1"/>
          </a:fillRef>
          <a:effectRef idx="1">
            <a:schemeClr val="accent1"/>
          </a:effectRef>
          <a:fontRef idx="minor">
            <a:schemeClr val="dk1"/>
          </a:fontRef>
        </p:style>
        <p:txBody>
          <a:bodyPr vert="horz" lIns="81628" tIns="40814" rIns="81628" bIns="40814">
            <a:normAutofit fontScale="77500" lnSpcReduction="20000"/>
          </a:bodyPr>
          <a:lstStyle>
            <a:lvl1pPr marL="244884" indent="-244884" algn="l" rtl="0" eaLnBrk="1" latinLnBrk="0" hangingPunct="1">
              <a:spcBef>
                <a:spcPts val="536"/>
              </a:spcBef>
              <a:buClr>
                <a:schemeClr val="accent1"/>
              </a:buClr>
              <a:buSzPct val="70000"/>
              <a:buFont typeface="Wingdings"/>
              <a:buChar char=""/>
              <a:defRPr kumimoji="0" sz="2200" kern="1200">
                <a:solidFill>
                  <a:schemeClr val="dk1"/>
                </a:solidFill>
                <a:latin typeface="+mn-lt"/>
                <a:ea typeface="+mn-ea"/>
                <a:cs typeface="+mn-cs"/>
              </a:defRPr>
            </a:lvl1pPr>
            <a:lvl2pPr marL="571397" indent="-244884" algn="l" rtl="0" eaLnBrk="1" latinLnBrk="0" hangingPunct="1">
              <a:spcBef>
                <a:spcPct val="20000"/>
              </a:spcBef>
              <a:buClr>
                <a:schemeClr val="accent1"/>
              </a:buClr>
              <a:buSzPct val="80000"/>
              <a:buFont typeface="Wingdings 2"/>
              <a:buChar char=""/>
              <a:defRPr kumimoji="0" sz="1800" kern="1200">
                <a:solidFill>
                  <a:schemeClr val="dk1"/>
                </a:solidFill>
                <a:latin typeface="+mn-lt"/>
                <a:ea typeface="+mn-ea"/>
                <a:cs typeface="+mn-cs"/>
              </a:defRPr>
            </a:lvl2pPr>
            <a:lvl3pPr marL="816282" indent="-163257" algn="l" rtl="0" eaLnBrk="1" latinLnBrk="0" hangingPunct="1">
              <a:spcBef>
                <a:spcPct val="20000"/>
              </a:spcBef>
              <a:buClr>
                <a:schemeClr val="accent1">
                  <a:shade val="75000"/>
                </a:schemeClr>
              </a:buClr>
              <a:buSzPct val="60000"/>
              <a:buFont typeface="Wingdings"/>
              <a:buChar char=""/>
              <a:defRPr kumimoji="0" sz="1600" kern="1200">
                <a:solidFill>
                  <a:schemeClr val="dk1"/>
                </a:solidFill>
                <a:latin typeface="+mn-lt"/>
                <a:ea typeface="+mn-ea"/>
                <a:cs typeface="+mn-cs"/>
              </a:defRPr>
            </a:lvl3pPr>
            <a:lvl4pPr marL="1061167" indent="-163257" algn="l" rtl="0" eaLnBrk="1" latinLnBrk="0" hangingPunct="1">
              <a:spcBef>
                <a:spcPct val="20000"/>
              </a:spcBef>
              <a:buClr>
                <a:schemeClr val="accent1">
                  <a:tint val="60000"/>
                </a:schemeClr>
              </a:buClr>
              <a:buSzPct val="60000"/>
              <a:buFont typeface="Wingdings"/>
              <a:buChar char=""/>
              <a:defRPr kumimoji="0" sz="1600" kern="1200">
                <a:solidFill>
                  <a:schemeClr val="dk1"/>
                </a:solidFill>
                <a:latin typeface="+mn-lt"/>
                <a:ea typeface="+mn-ea"/>
                <a:cs typeface="+mn-cs"/>
              </a:defRPr>
            </a:lvl4pPr>
            <a:lvl5pPr marL="1306051" indent="-163257" algn="l" rtl="0" eaLnBrk="1" latinLnBrk="0" hangingPunct="1">
              <a:spcBef>
                <a:spcPct val="20000"/>
              </a:spcBef>
              <a:buClr>
                <a:schemeClr val="accent2">
                  <a:tint val="60000"/>
                </a:schemeClr>
              </a:buClr>
              <a:buSzPct val="68000"/>
              <a:buFont typeface="Wingdings 2"/>
              <a:buChar char=""/>
              <a:defRPr kumimoji="0" sz="1400" kern="1200">
                <a:solidFill>
                  <a:schemeClr val="dk1"/>
                </a:solidFill>
                <a:latin typeface="+mn-lt"/>
                <a:ea typeface="+mn-ea"/>
                <a:cs typeface="+mn-cs"/>
              </a:defRPr>
            </a:lvl5pPr>
            <a:lvl6pPr marL="1550937" indent="-163257" algn="l" rtl="0" eaLnBrk="1" latinLnBrk="0" hangingPunct="1">
              <a:spcBef>
                <a:spcPct val="20000"/>
              </a:spcBef>
              <a:buClr>
                <a:schemeClr val="accent1"/>
              </a:buClr>
              <a:buChar char="•"/>
              <a:defRPr kumimoji="0" sz="1400" kern="1200">
                <a:solidFill>
                  <a:schemeClr val="dk1"/>
                </a:solidFill>
                <a:latin typeface="+mn-lt"/>
                <a:ea typeface="+mn-ea"/>
                <a:cs typeface="+mn-cs"/>
              </a:defRPr>
            </a:lvl6pPr>
            <a:lvl7pPr marL="1795821" indent="-163257" algn="l" rtl="0" eaLnBrk="1" latinLnBrk="0" hangingPunct="1">
              <a:spcBef>
                <a:spcPct val="20000"/>
              </a:spcBef>
              <a:buClr>
                <a:schemeClr val="accent1">
                  <a:tint val="60000"/>
                </a:schemeClr>
              </a:buClr>
              <a:buSzPct val="60000"/>
              <a:buFont typeface="Wingdings"/>
              <a:buChar char=""/>
              <a:defRPr kumimoji="0" sz="1300" kern="1200" baseline="0">
                <a:solidFill>
                  <a:schemeClr val="dk1"/>
                </a:solidFill>
                <a:latin typeface="+mn-lt"/>
                <a:ea typeface="+mn-ea"/>
                <a:cs typeface="+mn-cs"/>
              </a:defRPr>
            </a:lvl7pPr>
            <a:lvl8pPr marL="2040705" indent="-163257" algn="l" rtl="0" eaLnBrk="1" latinLnBrk="0" hangingPunct="1">
              <a:spcBef>
                <a:spcPct val="20000"/>
              </a:spcBef>
              <a:buClr>
                <a:schemeClr val="accent2"/>
              </a:buClr>
              <a:buChar char="•"/>
              <a:defRPr kumimoji="0" sz="1300" kern="1200" cap="small" baseline="0">
                <a:solidFill>
                  <a:schemeClr val="dk1"/>
                </a:solidFill>
                <a:latin typeface="+mn-lt"/>
                <a:ea typeface="+mn-ea"/>
                <a:cs typeface="+mn-cs"/>
              </a:defRPr>
            </a:lvl8pPr>
            <a:lvl9pPr marL="2285590" indent="-163257" algn="l" rtl="0" eaLnBrk="1" latinLnBrk="0" hangingPunct="1">
              <a:spcBef>
                <a:spcPct val="20000"/>
              </a:spcBef>
              <a:buClr>
                <a:schemeClr val="accent1">
                  <a:shade val="75000"/>
                </a:schemeClr>
              </a:buClr>
              <a:buChar char="•"/>
              <a:defRPr kumimoji="0" sz="1300" kern="1200" baseline="0">
                <a:solidFill>
                  <a:schemeClr val="dk1"/>
                </a:solidFill>
                <a:latin typeface="+mn-lt"/>
                <a:ea typeface="+mn-ea"/>
                <a:cs typeface="+mn-cs"/>
              </a:defRPr>
            </a:lvl9pPr>
          </a:lstStyle>
          <a:p>
            <a:pPr marL="0" indent="0" algn="ctr">
              <a:buFont typeface="Wingdings"/>
              <a:buNone/>
            </a:pPr>
            <a:r>
              <a:rPr lang="en-US" smtClean="0">
                <a:latin typeface="Cambria" pitchFamily="18" charset="0"/>
              </a:rPr>
              <a:t>Location</a:t>
            </a:r>
            <a:endParaRPr lang="en-US">
              <a:latin typeface="Cambria" pitchFamily="18" charset="0"/>
            </a:endParaRPr>
          </a:p>
        </p:txBody>
      </p:sp>
      <p:cxnSp>
        <p:nvCxnSpPr>
          <p:cNvPr id="31" name="Straight Connector 30"/>
          <p:cNvCxnSpPr/>
          <p:nvPr/>
        </p:nvCxnSpPr>
        <p:spPr>
          <a:xfrm flipH="1">
            <a:off x="4605648" y="2419352"/>
            <a:ext cx="103149" cy="380997"/>
          </a:xfrm>
          <a:prstGeom prst="line">
            <a:avLst/>
          </a:prstGeom>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4605649" y="2227582"/>
            <a:ext cx="228600" cy="228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1"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22" name="Picture 2" descr="C:\Users\ASUS\Desktop\Danh2\capstone-client\src\assets\image\logo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28246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4038600" y="1200150"/>
            <a:ext cx="388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Search</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4478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Arc 9"/>
          <p:cNvSpPr/>
          <p:nvPr/>
        </p:nvSpPr>
        <p:spPr>
          <a:xfrm rot="8110505">
            <a:off x="2234634" y="-2571765"/>
            <a:ext cx="4948327" cy="4921709"/>
          </a:xfrm>
          <a:prstGeom prst="arc">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mbria" panose="02040503050406030204" pitchFamily="18" charset="0"/>
            </a:endParaRPr>
          </a:p>
        </p:txBody>
      </p:sp>
      <p:sp>
        <p:nvSpPr>
          <p:cNvPr id="11" name="Oval 10"/>
          <p:cNvSpPr/>
          <p:nvPr/>
        </p:nvSpPr>
        <p:spPr>
          <a:xfrm>
            <a:off x="3276600" y="1916892"/>
            <a:ext cx="228600" cy="228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13" name="Straight Connector 12"/>
          <p:cNvCxnSpPr>
            <a:stCxn id="11" idx="3"/>
            <a:endCxn id="14" idx="0"/>
          </p:cNvCxnSpPr>
          <p:nvPr/>
        </p:nvCxnSpPr>
        <p:spPr>
          <a:xfrm flipH="1">
            <a:off x="2895600" y="2112014"/>
            <a:ext cx="414478" cy="688336"/>
          </a:xfrm>
          <a:prstGeom prst="line">
            <a:avLst/>
          </a:prstGeom>
        </p:spPr>
        <p:style>
          <a:lnRef idx="1">
            <a:schemeClr val="accent1"/>
          </a:lnRef>
          <a:fillRef idx="0">
            <a:schemeClr val="accent1"/>
          </a:fillRef>
          <a:effectRef idx="0">
            <a:schemeClr val="accent1"/>
          </a:effectRef>
          <a:fontRef idx="minor">
            <a:schemeClr val="tx1"/>
          </a:fontRef>
        </p:style>
      </p:cxnSp>
      <p:sp>
        <p:nvSpPr>
          <p:cNvPr id="14" name="Content Placeholder 2"/>
          <p:cNvSpPr txBox="1">
            <a:spLocks/>
          </p:cNvSpPr>
          <p:nvPr/>
        </p:nvSpPr>
        <p:spPr>
          <a:xfrm>
            <a:off x="2209800" y="2800350"/>
            <a:ext cx="1371600" cy="304799"/>
          </a:xfrm>
          <a:prstGeom prst="rect">
            <a:avLst/>
          </a:prstGeom>
        </p:spPr>
        <p:style>
          <a:lnRef idx="1">
            <a:schemeClr val="accent1"/>
          </a:lnRef>
          <a:fillRef idx="2">
            <a:schemeClr val="accent1"/>
          </a:fillRef>
          <a:effectRef idx="1">
            <a:schemeClr val="accent1"/>
          </a:effectRef>
          <a:fontRef idx="minor">
            <a:schemeClr val="dk1"/>
          </a:fontRef>
        </p:style>
        <p:txBody>
          <a:bodyPr vert="horz" lIns="81628" tIns="40814" rIns="81628" bIns="40814">
            <a:normAutofit fontScale="77500" lnSpcReduction="20000"/>
          </a:bodyPr>
          <a:lstStyle>
            <a:lvl1pPr marL="244884" indent="-244884" algn="l" rtl="0" eaLnBrk="1" latinLnBrk="0" hangingPunct="1">
              <a:spcBef>
                <a:spcPts val="536"/>
              </a:spcBef>
              <a:buClr>
                <a:schemeClr val="accent1"/>
              </a:buClr>
              <a:buSzPct val="70000"/>
              <a:buFont typeface="Wingdings"/>
              <a:buChar char=""/>
              <a:defRPr kumimoji="0" sz="2200" kern="1200">
                <a:solidFill>
                  <a:schemeClr val="dk1"/>
                </a:solidFill>
                <a:latin typeface="+mn-lt"/>
                <a:ea typeface="+mn-ea"/>
                <a:cs typeface="+mn-cs"/>
              </a:defRPr>
            </a:lvl1pPr>
            <a:lvl2pPr marL="571397" indent="-244884" algn="l" rtl="0" eaLnBrk="1" latinLnBrk="0" hangingPunct="1">
              <a:spcBef>
                <a:spcPct val="20000"/>
              </a:spcBef>
              <a:buClr>
                <a:schemeClr val="accent1"/>
              </a:buClr>
              <a:buSzPct val="80000"/>
              <a:buFont typeface="Wingdings 2"/>
              <a:buChar char=""/>
              <a:defRPr kumimoji="0" sz="1800" kern="1200">
                <a:solidFill>
                  <a:schemeClr val="dk1"/>
                </a:solidFill>
                <a:latin typeface="+mn-lt"/>
                <a:ea typeface="+mn-ea"/>
                <a:cs typeface="+mn-cs"/>
              </a:defRPr>
            </a:lvl2pPr>
            <a:lvl3pPr marL="816282" indent="-163257" algn="l" rtl="0" eaLnBrk="1" latinLnBrk="0" hangingPunct="1">
              <a:spcBef>
                <a:spcPct val="20000"/>
              </a:spcBef>
              <a:buClr>
                <a:schemeClr val="accent1">
                  <a:shade val="75000"/>
                </a:schemeClr>
              </a:buClr>
              <a:buSzPct val="60000"/>
              <a:buFont typeface="Wingdings"/>
              <a:buChar char=""/>
              <a:defRPr kumimoji="0" sz="1600" kern="1200">
                <a:solidFill>
                  <a:schemeClr val="dk1"/>
                </a:solidFill>
                <a:latin typeface="+mn-lt"/>
                <a:ea typeface="+mn-ea"/>
                <a:cs typeface="+mn-cs"/>
              </a:defRPr>
            </a:lvl3pPr>
            <a:lvl4pPr marL="1061167" indent="-163257" algn="l" rtl="0" eaLnBrk="1" latinLnBrk="0" hangingPunct="1">
              <a:spcBef>
                <a:spcPct val="20000"/>
              </a:spcBef>
              <a:buClr>
                <a:schemeClr val="accent1">
                  <a:tint val="60000"/>
                </a:schemeClr>
              </a:buClr>
              <a:buSzPct val="60000"/>
              <a:buFont typeface="Wingdings"/>
              <a:buChar char=""/>
              <a:defRPr kumimoji="0" sz="1600" kern="1200">
                <a:solidFill>
                  <a:schemeClr val="dk1"/>
                </a:solidFill>
                <a:latin typeface="+mn-lt"/>
                <a:ea typeface="+mn-ea"/>
                <a:cs typeface="+mn-cs"/>
              </a:defRPr>
            </a:lvl4pPr>
            <a:lvl5pPr marL="1306051" indent="-163257" algn="l" rtl="0" eaLnBrk="1" latinLnBrk="0" hangingPunct="1">
              <a:spcBef>
                <a:spcPct val="20000"/>
              </a:spcBef>
              <a:buClr>
                <a:schemeClr val="accent2">
                  <a:tint val="60000"/>
                </a:schemeClr>
              </a:buClr>
              <a:buSzPct val="68000"/>
              <a:buFont typeface="Wingdings 2"/>
              <a:buChar char=""/>
              <a:defRPr kumimoji="0" sz="1400" kern="1200">
                <a:solidFill>
                  <a:schemeClr val="dk1"/>
                </a:solidFill>
                <a:latin typeface="+mn-lt"/>
                <a:ea typeface="+mn-ea"/>
                <a:cs typeface="+mn-cs"/>
              </a:defRPr>
            </a:lvl5pPr>
            <a:lvl6pPr marL="1550937" indent="-163257" algn="l" rtl="0" eaLnBrk="1" latinLnBrk="0" hangingPunct="1">
              <a:spcBef>
                <a:spcPct val="20000"/>
              </a:spcBef>
              <a:buClr>
                <a:schemeClr val="accent1"/>
              </a:buClr>
              <a:buChar char="•"/>
              <a:defRPr kumimoji="0" sz="1400" kern="1200">
                <a:solidFill>
                  <a:schemeClr val="dk1"/>
                </a:solidFill>
                <a:latin typeface="+mn-lt"/>
                <a:ea typeface="+mn-ea"/>
                <a:cs typeface="+mn-cs"/>
              </a:defRPr>
            </a:lvl6pPr>
            <a:lvl7pPr marL="1795821" indent="-163257" algn="l" rtl="0" eaLnBrk="1" latinLnBrk="0" hangingPunct="1">
              <a:spcBef>
                <a:spcPct val="20000"/>
              </a:spcBef>
              <a:buClr>
                <a:schemeClr val="accent1">
                  <a:tint val="60000"/>
                </a:schemeClr>
              </a:buClr>
              <a:buSzPct val="60000"/>
              <a:buFont typeface="Wingdings"/>
              <a:buChar char=""/>
              <a:defRPr kumimoji="0" sz="1300" kern="1200" baseline="0">
                <a:solidFill>
                  <a:schemeClr val="dk1"/>
                </a:solidFill>
                <a:latin typeface="+mn-lt"/>
                <a:ea typeface="+mn-ea"/>
                <a:cs typeface="+mn-cs"/>
              </a:defRPr>
            </a:lvl7pPr>
            <a:lvl8pPr marL="2040705" indent="-163257" algn="l" rtl="0" eaLnBrk="1" latinLnBrk="0" hangingPunct="1">
              <a:spcBef>
                <a:spcPct val="20000"/>
              </a:spcBef>
              <a:buClr>
                <a:schemeClr val="accent2"/>
              </a:buClr>
              <a:buChar char="•"/>
              <a:defRPr kumimoji="0" sz="1300" kern="1200" cap="small" baseline="0">
                <a:solidFill>
                  <a:schemeClr val="dk1"/>
                </a:solidFill>
                <a:latin typeface="+mn-lt"/>
                <a:ea typeface="+mn-ea"/>
                <a:cs typeface="+mn-cs"/>
              </a:defRPr>
            </a:lvl8pPr>
            <a:lvl9pPr marL="2285590" indent="-163257" algn="l" rtl="0" eaLnBrk="1" latinLnBrk="0" hangingPunct="1">
              <a:spcBef>
                <a:spcPct val="20000"/>
              </a:spcBef>
              <a:buClr>
                <a:schemeClr val="accent1">
                  <a:shade val="75000"/>
                </a:schemeClr>
              </a:buClr>
              <a:buChar char="•"/>
              <a:defRPr kumimoji="0" sz="1300" kern="1200" baseline="0">
                <a:solidFill>
                  <a:schemeClr val="dk1"/>
                </a:solidFill>
                <a:latin typeface="+mn-lt"/>
                <a:ea typeface="+mn-ea"/>
                <a:cs typeface="+mn-cs"/>
              </a:defRPr>
            </a:lvl9pPr>
          </a:lstStyle>
          <a:p>
            <a:pPr marL="0" indent="0" algn="ctr">
              <a:buFont typeface="Wingdings"/>
              <a:buNone/>
            </a:pPr>
            <a:r>
              <a:rPr lang="en-US" smtClean="0">
                <a:latin typeface="Cambria" pitchFamily="18" charset="0"/>
              </a:rPr>
              <a:t>Major</a:t>
            </a:r>
            <a:endParaRPr lang="en-US">
              <a:latin typeface="Cambria" pitchFamily="18" charset="0"/>
            </a:endParaRPr>
          </a:p>
        </p:txBody>
      </p:sp>
      <p:pic>
        <p:nvPicPr>
          <p:cNvPr id="15" name="Picture 2" descr="C:\Users\ASUS\Desktop\Slide-UniStar\imag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05455" y="1352290"/>
            <a:ext cx="793202" cy="79320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8850" y="3562350"/>
            <a:ext cx="6965950" cy="130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33" name="Straight Arrow Connector 1032"/>
          <p:cNvCxnSpPr/>
          <p:nvPr/>
        </p:nvCxnSpPr>
        <p:spPr>
          <a:xfrm>
            <a:off x="6400800" y="3105150"/>
            <a:ext cx="228600" cy="914402"/>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8" name="Straight Connector 17"/>
          <p:cNvCxnSpPr/>
          <p:nvPr/>
        </p:nvCxnSpPr>
        <p:spPr>
          <a:xfrm flipH="1">
            <a:off x="4605648" y="2419352"/>
            <a:ext cx="103149" cy="380997"/>
          </a:xfrm>
          <a:prstGeom prst="line">
            <a:avLst/>
          </a:prstGeom>
        </p:spPr>
        <p:style>
          <a:lnRef idx="1">
            <a:schemeClr val="accent1"/>
          </a:lnRef>
          <a:fillRef idx="0">
            <a:schemeClr val="accent1"/>
          </a:fillRef>
          <a:effectRef idx="0">
            <a:schemeClr val="accent1"/>
          </a:effectRef>
          <a:fontRef idx="minor">
            <a:schemeClr val="tx1"/>
          </a:fontRef>
        </p:style>
      </p:cxnSp>
      <p:sp>
        <p:nvSpPr>
          <p:cNvPr id="20" name="Content Placeholder 2"/>
          <p:cNvSpPr txBox="1">
            <a:spLocks/>
          </p:cNvSpPr>
          <p:nvPr/>
        </p:nvSpPr>
        <p:spPr>
          <a:xfrm>
            <a:off x="4033415" y="2800349"/>
            <a:ext cx="1350764" cy="304799"/>
          </a:xfrm>
          <a:prstGeom prst="rect">
            <a:avLst/>
          </a:prstGeom>
        </p:spPr>
        <p:style>
          <a:lnRef idx="1">
            <a:schemeClr val="accent1"/>
          </a:lnRef>
          <a:fillRef idx="2">
            <a:schemeClr val="accent1"/>
          </a:fillRef>
          <a:effectRef idx="1">
            <a:schemeClr val="accent1"/>
          </a:effectRef>
          <a:fontRef idx="minor">
            <a:schemeClr val="dk1"/>
          </a:fontRef>
        </p:style>
        <p:txBody>
          <a:bodyPr vert="horz" lIns="81628" tIns="40814" rIns="81628" bIns="40814">
            <a:normAutofit fontScale="77500" lnSpcReduction="20000"/>
          </a:bodyPr>
          <a:lstStyle>
            <a:lvl1pPr marL="244884" indent="-244884" algn="l" rtl="0" eaLnBrk="1" latinLnBrk="0" hangingPunct="1">
              <a:spcBef>
                <a:spcPts val="536"/>
              </a:spcBef>
              <a:buClr>
                <a:schemeClr val="accent1"/>
              </a:buClr>
              <a:buSzPct val="70000"/>
              <a:buFont typeface="Wingdings"/>
              <a:buChar char=""/>
              <a:defRPr kumimoji="0" sz="2200" kern="1200">
                <a:solidFill>
                  <a:schemeClr val="dk1"/>
                </a:solidFill>
                <a:latin typeface="+mn-lt"/>
                <a:ea typeface="+mn-ea"/>
                <a:cs typeface="+mn-cs"/>
              </a:defRPr>
            </a:lvl1pPr>
            <a:lvl2pPr marL="571397" indent="-244884" algn="l" rtl="0" eaLnBrk="1" latinLnBrk="0" hangingPunct="1">
              <a:spcBef>
                <a:spcPct val="20000"/>
              </a:spcBef>
              <a:buClr>
                <a:schemeClr val="accent1"/>
              </a:buClr>
              <a:buSzPct val="80000"/>
              <a:buFont typeface="Wingdings 2"/>
              <a:buChar char=""/>
              <a:defRPr kumimoji="0" sz="1800" kern="1200">
                <a:solidFill>
                  <a:schemeClr val="dk1"/>
                </a:solidFill>
                <a:latin typeface="+mn-lt"/>
                <a:ea typeface="+mn-ea"/>
                <a:cs typeface="+mn-cs"/>
              </a:defRPr>
            </a:lvl2pPr>
            <a:lvl3pPr marL="816282" indent="-163257" algn="l" rtl="0" eaLnBrk="1" latinLnBrk="0" hangingPunct="1">
              <a:spcBef>
                <a:spcPct val="20000"/>
              </a:spcBef>
              <a:buClr>
                <a:schemeClr val="accent1">
                  <a:shade val="75000"/>
                </a:schemeClr>
              </a:buClr>
              <a:buSzPct val="60000"/>
              <a:buFont typeface="Wingdings"/>
              <a:buChar char=""/>
              <a:defRPr kumimoji="0" sz="1600" kern="1200">
                <a:solidFill>
                  <a:schemeClr val="dk1"/>
                </a:solidFill>
                <a:latin typeface="+mn-lt"/>
                <a:ea typeface="+mn-ea"/>
                <a:cs typeface="+mn-cs"/>
              </a:defRPr>
            </a:lvl3pPr>
            <a:lvl4pPr marL="1061167" indent="-163257" algn="l" rtl="0" eaLnBrk="1" latinLnBrk="0" hangingPunct="1">
              <a:spcBef>
                <a:spcPct val="20000"/>
              </a:spcBef>
              <a:buClr>
                <a:schemeClr val="accent1">
                  <a:tint val="60000"/>
                </a:schemeClr>
              </a:buClr>
              <a:buSzPct val="60000"/>
              <a:buFont typeface="Wingdings"/>
              <a:buChar char=""/>
              <a:defRPr kumimoji="0" sz="1600" kern="1200">
                <a:solidFill>
                  <a:schemeClr val="dk1"/>
                </a:solidFill>
                <a:latin typeface="+mn-lt"/>
                <a:ea typeface="+mn-ea"/>
                <a:cs typeface="+mn-cs"/>
              </a:defRPr>
            </a:lvl4pPr>
            <a:lvl5pPr marL="1306051" indent="-163257" algn="l" rtl="0" eaLnBrk="1" latinLnBrk="0" hangingPunct="1">
              <a:spcBef>
                <a:spcPct val="20000"/>
              </a:spcBef>
              <a:buClr>
                <a:schemeClr val="accent2">
                  <a:tint val="60000"/>
                </a:schemeClr>
              </a:buClr>
              <a:buSzPct val="68000"/>
              <a:buFont typeface="Wingdings 2"/>
              <a:buChar char=""/>
              <a:defRPr kumimoji="0" sz="1400" kern="1200">
                <a:solidFill>
                  <a:schemeClr val="dk1"/>
                </a:solidFill>
                <a:latin typeface="+mn-lt"/>
                <a:ea typeface="+mn-ea"/>
                <a:cs typeface="+mn-cs"/>
              </a:defRPr>
            </a:lvl5pPr>
            <a:lvl6pPr marL="1550937" indent="-163257" algn="l" rtl="0" eaLnBrk="1" latinLnBrk="0" hangingPunct="1">
              <a:spcBef>
                <a:spcPct val="20000"/>
              </a:spcBef>
              <a:buClr>
                <a:schemeClr val="accent1"/>
              </a:buClr>
              <a:buChar char="•"/>
              <a:defRPr kumimoji="0" sz="1400" kern="1200">
                <a:solidFill>
                  <a:schemeClr val="dk1"/>
                </a:solidFill>
                <a:latin typeface="+mn-lt"/>
                <a:ea typeface="+mn-ea"/>
                <a:cs typeface="+mn-cs"/>
              </a:defRPr>
            </a:lvl6pPr>
            <a:lvl7pPr marL="1795821" indent="-163257" algn="l" rtl="0" eaLnBrk="1" latinLnBrk="0" hangingPunct="1">
              <a:spcBef>
                <a:spcPct val="20000"/>
              </a:spcBef>
              <a:buClr>
                <a:schemeClr val="accent1">
                  <a:tint val="60000"/>
                </a:schemeClr>
              </a:buClr>
              <a:buSzPct val="60000"/>
              <a:buFont typeface="Wingdings"/>
              <a:buChar char=""/>
              <a:defRPr kumimoji="0" sz="1300" kern="1200" baseline="0">
                <a:solidFill>
                  <a:schemeClr val="dk1"/>
                </a:solidFill>
                <a:latin typeface="+mn-lt"/>
                <a:ea typeface="+mn-ea"/>
                <a:cs typeface="+mn-cs"/>
              </a:defRPr>
            </a:lvl7pPr>
            <a:lvl8pPr marL="2040705" indent="-163257" algn="l" rtl="0" eaLnBrk="1" latinLnBrk="0" hangingPunct="1">
              <a:spcBef>
                <a:spcPct val="20000"/>
              </a:spcBef>
              <a:buClr>
                <a:schemeClr val="accent2"/>
              </a:buClr>
              <a:buChar char="•"/>
              <a:defRPr kumimoji="0" sz="1300" kern="1200" cap="small" baseline="0">
                <a:solidFill>
                  <a:schemeClr val="dk1"/>
                </a:solidFill>
                <a:latin typeface="+mn-lt"/>
                <a:ea typeface="+mn-ea"/>
                <a:cs typeface="+mn-cs"/>
              </a:defRPr>
            </a:lvl8pPr>
            <a:lvl9pPr marL="2285590" indent="-163257" algn="l" rtl="0" eaLnBrk="1" latinLnBrk="0" hangingPunct="1">
              <a:spcBef>
                <a:spcPct val="20000"/>
              </a:spcBef>
              <a:buClr>
                <a:schemeClr val="accent1">
                  <a:shade val="75000"/>
                </a:schemeClr>
              </a:buClr>
              <a:buChar char="•"/>
              <a:defRPr kumimoji="0" sz="1300" kern="1200" baseline="0">
                <a:solidFill>
                  <a:schemeClr val="dk1"/>
                </a:solidFill>
                <a:latin typeface="+mn-lt"/>
                <a:ea typeface="+mn-ea"/>
                <a:cs typeface="+mn-cs"/>
              </a:defRPr>
            </a:lvl9pPr>
          </a:lstStyle>
          <a:p>
            <a:pPr marL="0" indent="0" algn="ctr">
              <a:buFont typeface="Wingdings"/>
              <a:buNone/>
            </a:pPr>
            <a:r>
              <a:rPr lang="en-US" smtClean="0">
                <a:latin typeface="Cambria" pitchFamily="18" charset="0"/>
              </a:rPr>
              <a:t>Location</a:t>
            </a:r>
            <a:endParaRPr lang="en-US">
              <a:latin typeface="Cambria" pitchFamily="18" charset="0"/>
            </a:endParaRPr>
          </a:p>
        </p:txBody>
      </p:sp>
      <p:sp>
        <p:nvSpPr>
          <p:cNvPr id="21" name="Oval 20"/>
          <p:cNvSpPr/>
          <p:nvPr/>
        </p:nvSpPr>
        <p:spPr>
          <a:xfrm>
            <a:off x="5753100" y="1938508"/>
            <a:ext cx="228600" cy="228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22" name="Straight Connector 21"/>
          <p:cNvCxnSpPr>
            <a:stCxn id="21" idx="5"/>
          </p:cNvCxnSpPr>
          <p:nvPr/>
        </p:nvCxnSpPr>
        <p:spPr>
          <a:xfrm>
            <a:off x="5948222" y="2133630"/>
            <a:ext cx="314735" cy="666719"/>
          </a:xfrm>
          <a:prstGeom prst="line">
            <a:avLst/>
          </a:prstGeom>
        </p:spPr>
        <p:style>
          <a:lnRef idx="1">
            <a:schemeClr val="accent1"/>
          </a:lnRef>
          <a:fillRef idx="0">
            <a:schemeClr val="accent1"/>
          </a:fillRef>
          <a:effectRef idx="0">
            <a:schemeClr val="accent1"/>
          </a:effectRef>
          <a:fontRef idx="minor">
            <a:schemeClr val="tx1"/>
          </a:fontRef>
        </p:style>
      </p:cxnSp>
      <p:sp>
        <p:nvSpPr>
          <p:cNvPr id="23" name="Content Placeholder 2"/>
          <p:cNvSpPr txBox="1">
            <a:spLocks/>
          </p:cNvSpPr>
          <p:nvPr/>
        </p:nvSpPr>
        <p:spPr>
          <a:xfrm>
            <a:off x="5867400" y="2802920"/>
            <a:ext cx="1420586" cy="302230"/>
          </a:xfrm>
          <a:prstGeom prst="rect">
            <a:avLst/>
          </a:prstGeom>
        </p:spPr>
        <p:style>
          <a:lnRef idx="1">
            <a:schemeClr val="accent1"/>
          </a:lnRef>
          <a:fillRef idx="2">
            <a:schemeClr val="accent1"/>
          </a:fillRef>
          <a:effectRef idx="1">
            <a:schemeClr val="accent1"/>
          </a:effectRef>
          <a:fontRef idx="minor">
            <a:schemeClr val="dk1"/>
          </a:fontRef>
        </p:style>
        <p:txBody>
          <a:bodyPr vert="horz" lIns="81628" tIns="40814" rIns="81628" bIns="40814">
            <a:normAutofit fontScale="77500" lnSpcReduction="20000"/>
          </a:bodyPr>
          <a:lstStyle>
            <a:lvl1pPr marL="244884" indent="-244884" algn="l" rtl="0" eaLnBrk="1" latinLnBrk="0" hangingPunct="1">
              <a:spcBef>
                <a:spcPts val="536"/>
              </a:spcBef>
              <a:buClr>
                <a:schemeClr val="accent1"/>
              </a:buClr>
              <a:buSzPct val="70000"/>
              <a:buFont typeface="Wingdings"/>
              <a:buChar char=""/>
              <a:defRPr kumimoji="0" sz="2200" kern="1200">
                <a:solidFill>
                  <a:schemeClr val="dk1"/>
                </a:solidFill>
                <a:latin typeface="+mn-lt"/>
                <a:ea typeface="+mn-ea"/>
                <a:cs typeface="+mn-cs"/>
              </a:defRPr>
            </a:lvl1pPr>
            <a:lvl2pPr marL="571397" indent="-244884" algn="l" rtl="0" eaLnBrk="1" latinLnBrk="0" hangingPunct="1">
              <a:spcBef>
                <a:spcPct val="20000"/>
              </a:spcBef>
              <a:buClr>
                <a:schemeClr val="accent1"/>
              </a:buClr>
              <a:buSzPct val="80000"/>
              <a:buFont typeface="Wingdings 2"/>
              <a:buChar char=""/>
              <a:defRPr kumimoji="0" sz="1800" kern="1200">
                <a:solidFill>
                  <a:schemeClr val="dk1"/>
                </a:solidFill>
                <a:latin typeface="+mn-lt"/>
                <a:ea typeface="+mn-ea"/>
                <a:cs typeface="+mn-cs"/>
              </a:defRPr>
            </a:lvl2pPr>
            <a:lvl3pPr marL="816282" indent="-163257" algn="l" rtl="0" eaLnBrk="1" latinLnBrk="0" hangingPunct="1">
              <a:spcBef>
                <a:spcPct val="20000"/>
              </a:spcBef>
              <a:buClr>
                <a:schemeClr val="accent1">
                  <a:shade val="75000"/>
                </a:schemeClr>
              </a:buClr>
              <a:buSzPct val="60000"/>
              <a:buFont typeface="Wingdings"/>
              <a:buChar char=""/>
              <a:defRPr kumimoji="0" sz="1600" kern="1200">
                <a:solidFill>
                  <a:schemeClr val="dk1"/>
                </a:solidFill>
                <a:latin typeface="+mn-lt"/>
                <a:ea typeface="+mn-ea"/>
                <a:cs typeface="+mn-cs"/>
              </a:defRPr>
            </a:lvl3pPr>
            <a:lvl4pPr marL="1061167" indent="-163257" algn="l" rtl="0" eaLnBrk="1" latinLnBrk="0" hangingPunct="1">
              <a:spcBef>
                <a:spcPct val="20000"/>
              </a:spcBef>
              <a:buClr>
                <a:schemeClr val="accent1">
                  <a:tint val="60000"/>
                </a:schemeClr>
              </a:buClr>
              <a:buSzPct val="60000"/>
              <a:buFont typeface="Wingdings"/>
              <a:buChar char=""/>
              <a:defRPr kumimoji="0" sz="1600" kern="1200">
                <a:solidFill>
                  <a:schemeClr val="dk1"/>
                </a:solidFill>
                <a:latin typeface="+mn-lt"/>
                <a:ea typeface="+mn-ea"/>
                <a:cs typeface="+mn-cs"/>
              </a:defRPr>
            </a:lvl4pPr>
            <a:lvl5pPr marL="1306051" indent="-163257" algn="l" rtl="0" eaLnBrk="1" latinLnBrk="0" hangingPunct="1">
              <a:spcBef>
                <a:spcPct val="20000"/>
              </a:spcBef>
              <a:buClr>
                <a:schemeClr val="accent2">
                  <a:tint val="60000"/>
                </a:schemeClr>
              </a:buClr>
              <a:buSzPct val="68000"/>
              <a:buFont typeface="Wingdings 2"/>
              <a:buChar char=""/>
              <a:defRPr kumimoji="0" sz="1400" kern="1200">
                <a:solidFill>
                  <a:schemeClr val="dk1"/>
                </a:solidFill>
                <a:latin typeface="+mn-lt"/>
                <a:ea typeface="+mn-ea"/>
                <a:cs typeface="+mn-cs"/>
              </a:defRPr>
            </a:lvl5pPr>
            <a:lvl6pPr marL="1550937" indent="-163257" algn="l" rtl="0" eaLnBrk="1" latinLnBrk="0" hangingPunct="1">
              <a:spcBef>
                <a:spcPct val="20000"/>
              </a:spcBef>
              <a:buClr>
                <a:schemeClr val="accent1"/>
              </a:buClr>
              <a:buChar char="•"/>
              <a:defRPr kumimoji="0" sz="1400" kern="1200">
                <a:solidFill>
                  <a:schemeClr val="dk1"/>
                </a:solidFill>
                <a:latin typeface="+mn-lt"/>
                <a:ea typeface="+mn-ea"/>
                <a:cs typeface="+mn-cs"/>
              </a:defRPr>
            </a:lvl6pPr>
            <a:lvl7pPr marL="1795821" indent="-163257" algn="l" rtl="0" eaLnBrk="1" latinLnBrk="0" hangingPunct="1">
              <a:spcBef>
                <a:spcPct val="20000"/>
              </a:spcBef>
              <a:buClr>
                <a:schemeClr val="accent1">
                  <a:tint val="60000"/>
                </a:schemeClr>
              </a:buClr>
              <a:buSzPct val="60000"/>
              <a:buFont typeface="Wingdings"/>
              <a:buChar char=""/>
              <a:defRPr kumimoji="0" sz="1300" kern="1200" baseline="0">
                <a:solidFill>
                  <a:schemeClr val="dk1"/>
                </a:solidFill>
                <a:latin typeface="+mn-lt"/>
                <a:ea typeface="+mn-ea"/>
                <a:cs typeface="+mn-cs"/>
              </a:defRPr>
            </a:lvl7pPr>
            <a:lvl8pPr marL="2040705" indent="-163257" algn="l" rtl="0" eaLnBrk="1" latinLnBrk="0" hangingPunct="1">
              <a:spcBef>
                <a:spcPct val="20000"/>
              </a:spcBef>
              <a:buClr>
                <a:schemeClr val="accent2"/>
              </a:buClr>
              <a:buChar char="•"/>
              <a:defRPr kumimoji="0" sz="1300" kern="1200" cap="small" baseline="0">
                <a:solidFill>
                  <a:schemeClr val="dk1"/>
                </a:solidFill>
                <a:latin typeface="+mn-lt"/>
                <a:ea typeface="+mn-ea"/>
                <a:cs typeface="+mn-cs"/>
              </a:defRPr>
            </a:lvl8pPr>
            <a:lvl9pPr marL="2285590" indent="-163257" algn="l" rtl="0" eaLnBrk="1" latinLnBrk="0" hangingPunct="1">
              <a:spcBef>
                <a:spcPct val="20000"/>
              </a:spcBef>
              <a:buClr>
                <a:schemeClr val="accent1">
                  <a:shade val="75000"/>
                </a:schemeClr>
              </a:buClr>
              <a:buChar char="•"/>
              <a:defRPr kumimoji="0" sz="1300" kern="1200" baseline="0">
                <a:solidFill>
                  <a:schemeClr val="dk1"/>
                </a:solidFill>
                <a:latin typeface="+mn-lt"/>
                <a:ea typeface="+mn-ea"/>
                <a:cs typeface="+mn-cs"/>
              </a:defRPr>
            </a:lvl9pPr>
          </a:lstStyle>
          <a:p>
            <a:pPr marL="0" indent="0" algn="ctr">
              <a:buFont typeface="Wingdings"/>
              <a:buNone/>
            </a:pPr>
            <a:r>
              <a:rPr lang="en-US" smtClean="0">
                <a:latin typeface="Cambria" pitchFamily="18" charset="0"/>
              </a:rPr>
              <a:t>University</a:t>
            </a:r>
            <a:endParaRPr lang="en-US">
              <a:latin typeface="Cambria" pitchFamily="18" charset="0"/>
            </a:endParaRPr>
          </a:p>
        </p:txBody>
      </p:sp>
      <p:sp>
        <p:nvSpPr>
          <p:cNvPr id="28" name="Oval 27"/>
          <p:cNvSpPr/>
          <p:nvPr/>
        </p:nvSpPr>
        <p:spPr>
          <a:xfrm>
            <a:off x="4605649" y="2227582"/>
            <a:ext cx="228600" cy="228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4"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25" name="Picture 2" descr="C:\Users\ASUS\Desktop\Danh2\capstone-client\src\assets\image\logo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08086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4343400" y="1200150"/>
            <a:ext cx="3581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University</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143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1"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C:\Users\ASUS\Desktop\Slide-UniStar\Audit-service.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3062803" y="1991756"/>
            <a:ext cx="2561193" cy="2561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35790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4343400" y="1200150"/>
            <a:ext cx="3581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University</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143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3074" name="Picture 2" descr="C:\Users\ASUS\Desktop\Slide-UniStar\information_file-5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2343150"/>
            <a:ext cx="1524000" cy="1524000"/>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3"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781050" y="3995498"/>
            <a:ext cx="2095500" cy="461665"/>
          </a:xfrm>
          <a:prstGeom prst="rect">
            <a:avLst/>
          </a:prstGeom>
          <a:noFill/>
        </p:spPr>
        <p:txBody>
          <a:bodyPr wrap="square" rtlCol="0">
            <a:spAutoFit/>
          </a:bodyPr>
          <a:lstStyle/>
          <a:p>
            <a:pPr algn="ctr"/>
            <a:r>
              <a:rPr lang="en-US" sz="2400" smtClean="0">
                <a:latin typeface="Cambria" pitchFamily="18" charset="0"/>
              </a:rPr>
              <a:t>Information</a:t>
            </a:r>
            <a:endParaRPr lang="en-US" sz="2400">
              <a:latin typeface="Cambria" pitchFamily="18" charset="0"/>
            </a:endParaRPr>
          </a:p>
        </p:txBody>
      </p:sp>
    </p:spTree>
    <p:extLst>
      <p:ext uri="{BB962C8B-B14F-4D97-AF65-F5344CB8AC3E}">
        <p14:creationId xmlns:p14="http://schemas.microsoft.com/office/powerpoint/2010/main" val="17492923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4343400" y="1200150"/>
            <a:ext cx="3581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University</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143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3074" name="Picture 2" descr="C:\Users\ASUS\Desktop\Slide-UniStar\information_file-5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2343150"/>
            <a:ext cx="1524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C:\Users\ASUS\Desktop\Slide-UniStar\reviews.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29000" y="2266949"/>
            <a:ext cx="2071733" cy="1902297"/>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4" name="Picture 2" descr="C:\Users\ASUS\Desktop\Danh2\capstone-client\src\assets\image\logo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781050" y="3995498"/>
            <a:ext cx="2095500" cy="461665"/>
          </a:xfrm>
          <a:prstGeom prst="rect">
            <a:avLst/>
          </a:prstGeom>
          <a:noFill/>
        </p:spPr>
        <p:txBody>
          <a:bodyPr wrap="square" rtlCol="0">
            <a:spAutoFit/>
          </a:bodyPr>
          <a:lstStyle/>
          <a:p>
            <a:pPr algn="ctr"/>
            <a:r>
              <a:rPr lang="en-US" sz="2400" smtClean="0">
                <a:latin typeface="Cambria" pitchFamily="18" charset="0"/>
              </a:rPr>
              <a:t>Information</a:t>
            </a:r>
            <a:endParaRPr lang="en-US" sz="2400">
              <a:latin typeface="Cambria" pitchFamily="18" charset="0"/>
            </a:endParaRPr>
          </a:p>
        </p:txBody>
      </p:sp>
      <p:sp>
        <p:nvSpPr>
          <p:cNvPr id="16" name="TextBox 15"/>
          <p:cNvSpPr txBox="1"/>
          <p:nvPr/>
        </p:nvSpPr>
        <p:spPr>
          <a:xfrm>
            <a:off x="3276600" y="3995498"/>
            <a:ext cx="2362199" cy="461665"/>
          </a:xfrm>
          <a:prstGeom prst="rect">
            <a:avLst/>
          </a:prstGeom>
          <a:noFill/>
        </p:spPr>
        <p:txBody>
          <a:bodyPr wrap="square" rtlCol="0">
            <a:spAutoFit/>
          </a:bodyPr>
          <a:lstStyle/>
          <a:p>
            <a:pPr algn="ctr"/>
            <a:r>
              <a:rPr lang="en-US" sz="2400" smtClean="0">
                <a:latin typeface="Cambria" pitchFamily="18" charset="0"/>
              </a:rPr>
              <a:t>Rating / Review</a:t>
            </a:r>
            <a:endParaRPr lang="en-US" sz="2400">
              <a:latin typeface="Cambria" pitchFamily="18" charset="0"/>
            </a:endParaRPr>
          </a:p>
        </p:txBody>
      </p:sp>
    </p:spTree>
    <p:extLst>
      <p:ext uri="{BB962C8B-B14F-4D97-AF65-F5344CB8AC3E}">
        <p14:creationId xmlns:p14="http://schemas.microsoft.com/office/powerpoint/2010/main" val="6350357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4343400" y="1200150"/>
            <a:ext cx="3581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University</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143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3074" name="Picture 2" descr="C:\Users\ASUS\Desktop\Slide-UniStar\information_file-5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2343150"/>
            <a:ext cx="1524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C:\Users\ASUS\Desktop\Slide-UniStar\reviews.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29000" y="2266949"/>
            <a:ext cx="2071733" cy="1902297"/>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C:\Users\ASUS\Desktop\Slide-UniStar\Correlate-Ico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64580" y="2266949"/>
            <a:ext cx="1600200" cy="1600200"/>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4" name="Picture 2" descr="C:\Users\ASUS\Desktop\Danh2\capstone-client\src\assets\image\logo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781050" y="3995498"/>
            <a:ext cx="2095500" cy="461665"/>
          </a:xfrm>
          <a:prstGeom prst="rect">
            <a:avLst/>
          </a:prstGeom>
          <a:noFill/>
        </p:spPr>
        <p:txBody>
          <a:bodyPr wrap="square" rtlCol="0">
            <a:spAutoFit/>
          </a:bodyPr>
          <a:lstStyle/>
          <a:p>
            <a:pPr algn="ctr"/>
            <a:r>
              <a:rPr lang="en-US" sz="2400" smtClean="0">
                <a:latin typeface="Cambria" pitchFamily="18" charset="0"/>
              </a:rPr>
              <a:t>Information</a:t>
            </a:r>
            <a:endParaRPr lang="en-US" sz="2400">
              <a:latin typeface="Cambria" pitchFamily="18" charset="0"/>
            </a:endParaRPr>
          </a:p>
        </p:txBody>
      </p:sp>
      <p:sp>
        <p:nvSpPr>
          <p:cNvPr id="16" name="TextBox 15"/>
          <p:cNvSpPr txBox="1"/>
          <p:nvPr/>
        </p:nvSpPr>
        <p:spPr>
          <a:xfrm>
            <a:off x="3276600" y="3995498"/>
            <a:ext cx="2362199" cy="461665"/>
          </a:xfrm>
          <a:prstGeom prst="rect">
            <a:avLst/>
          </a:prstGeom>
          <a:noFill/>
        </p:spPr>
        <p:txBody>
          <a:bodyPr wrap="square" rtlCol="0">
            <a:spAutoFit/>
          </a:bodyPr>
          <a:lstStyle/>
          <a:p>
            <a:pPr algn="ctr"/>
            <a:r>
              <a:rPr lang="en-US" sz="2400" smtClean="0">
                <a:latin typeface="Cambria" pitchFamily="18" charset="0"/>
              </a:rPr>
              <a:t>Rating / Review</a:t>
            </a:r>
            <a:endParaRPr lang="en-US" sz="2400">
              <a:latin typeface="Cambria" pitchFamily="18" charset="0"/>
            </a:endParaRPr>
          </a:p>
        </p:txBody>
      </p:sp>
      <p:sp>
        <p:nvSpPr>
          <p:cNvPr id="18" name="TextBox 17"/>
          <p:cNvSpPr txBox="1"/>
          <p:nvPr/>
        </p:nvSpPr>
        <p:spPr>
          <a:xfrm>
            <a:off x="5916930" y="3995498"/>
            <a:ext cx="2095500" cy="461665"/>
          </a:xfrm>
          <a:prstGeom prst="rect">
            <a:avLst/>
          </a:prstGeom>
          <a:noFill/>
        </p:spPr>
        <p:txBody>
          <a:bodyPr wrap="square" rtlCol="0">
            <a:spAutoFit/>
          </a:bodyPr>
          <a:lstStyle/>
          <a:p>
            <a:pPr algn="ctr"/>
            <a:r>
              <a:rPr lang="en-US" sz="2400" dirty="0" smtClean="0">
                <a:latin typeface="Cambria" pitchFamily="18" charset="0"/>
              </a:rPr>
              <a:t>Correlate</a:t>
            </a:r>
            <a:endParaRPr lang="en-US" sz="2400" dirty="0">
              <a:latin typeface="Cambria" pitchFamily="18" charset="0"/>
            </a:endParaRPr>
          </a:p>
        </p:txBody>
      </p:sp>
    </p:spTree>
    <p:extLst>
      <p:ext uri="{BB962C8B-B14F-4D97-AF65-F5344CB8AC3E}">
        <p14:creationId xmlns:p14="http://schemas.microsoft.com/office/powerpoint/2010/main" val="34166814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6002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Picture 2" descr="C:\Users\ASUS\Desktop\Slide-UniStar\imag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9229" y="995944"/>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000759" y="2114550"/>
            <a:ext cx="6781801" cy="1323439"/>
          </a:xfrm>
          <a:prstGeom prst="rect">
            <a:avLst/>
          </a:prstGeom>
        </p:spPr>
        <p:txBody>
          <a:bodyPr wrap="square">
            <a:spAutoFit/>
          </a:bodyPr>
          <a:lstStyle/>
          <a:p>
            <a:r>
              <a:rPr lang="en-US">
                <a:latin typeface="Cambria" panose="02040503050406030204" pitchFamily="18" charset="0"/>
              </a:rPr>
              <a:t>Demo: </a:t>
            </a:r>
          </a:p>
          <a:p>
            <a:r>
              <a:rPr lang="en-US">
                <a:latin typeface="Cambria" panose="02040503050406030204" pitchFamily="18" charset="0"/>
              </a:rPr>
              <a:t>	</a:t>
            </a:r>
            <a:r>
              <a:rPr lang="en-US" smtClean="0">
                <a:latin typeface="Cambria" panose="02040503050406030204" pitchFamily="18" charset="0"/>
              </a:rPr>
              <a:t>SEARCH MAJOR, LOCATION, UNIVERSITY.</a:t>
            </a:r>
            <a:endParaRPr lang="en-US">
              <a:latin typeface="Cambria" panose="02040503050406030204" pitchFamily="18" charset="0"/>
            </a:endParaRPr>
          </a:p>
          <a:p>
            <a:r>
              <a:rPr lang="en-US">
                <a:latin typeface="Cambria" panose="02040503050406030204" pitchFamily="18" charset="0"/>
              </a:rPr>
              <a:t>Scenario:</a:t>
            </a:r>
          </a:p>
          <a:p>
            <a:pPr lvl="1"/>
            <a:r>
              <a:rPr lang="en-US" smtClean="0">
                <a:latin typeface="Cambria" panose="02040503050406030204" pitchFamily="18" charset="0"/>
              </a:rPr>
              <a:t>Mr.Danh want </a:t>
            </a:r>
            <a:r>
              <a:rPr lang="en-US">
                <a:latin typeface="Cambria" panose="02040503050406030204" pitchFamily="18" charset="0"/>
              </a:rPr>
              <a:t>to </a:t>
            </a:r>
            <a:r>
              <a:rPr lang="en-US" smtClean="0">
                <a:latin typeface="Cambria" panose="02040503050406030204" pitchFamily="18" charset="0"/>
              </a:rPr>
              <a:t>search </a:t>
            </a:r>
            <a:r>
              <a:rPr lang="en-US">
                <a:latin typeface="Cambria" panose="02040503050406030204" pitchFamily="18" charset="0"/>
              </a:rPr>
              <a:t>of all the universities there after having </a:t>
            </a:r>
            <a:r>
              <a:rPr lang="en-US" smtClean="0">
                <a:latin typeface="Cambria" panose="02040503050406030204" pitchFamily="18" charset="0"/>
              </a:rPr>
              <a:t>major is “CNTT” and location is “TP.HCM”</a:t>
            </a:r>
            <a:endParaRPr lang="it-IT" dirty="0">
              <a:latin typeface="Cambria" panose="02040503050406030204" pitchFamily="18" charset="0"/>
            </a:endParaRPr>
          </a:p>
        </p:txBody>
      </p:sp>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DEMO SCENARIOS</a:t>
            </a:r>
          </a:p>
        </p:txBody>
      </p:sp>
      <p:pic>
        <p:nvPicPr>
          <p:cNvPr id="14"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52275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6002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000759" y="2114550"/>
            <a:ext cx="6781801" cy="1323439"/>
          </a:xfrm>
          <a:prstGeom prst="rect">
            <a:avLst/>
          </a:prstGeom>
        </p:spPr>
        <p:txBody>
          <a:bodyPr wrap="square">
            <a:spAutoFit/>
          </a:bodyPr>
          <a:lstStyle/>
          <a:p>
            <a:r>
              <a:rPr lang="en-US" dirty="0">
                <a:latin typeface="Cambria" panose="02040503050406030204" pitchFamily="18" charset="0"/>
              </a:rPr>
              <a:t>Demo: </a:t>
            </a:r>
          </a:p>
          <a:p>
            <a:r>
              <a:rPr lang="en-US" dirty="0">
                <a:latin typeface="Cambria" panose="02040503050406030204" pitchFamily="18" charset="0"/>
              </a:rPr>
              <a:t>	</a:t>
            </a:r>
            <a:r>
              <a:rPr lang="en-US" dirty="0" smtClean="0">
                <a:latin typeface="Cambria" panose="02040503050406030204" pitchFamily="18" charset="0"/>
              </a:rPr>
              <a:t>RATING, REVIEW, COLLECT INFORMATION</a:t>
            </a:r>
            <a:endParaRPr lang="en-US" dirty="0">
              <a:latin typeface="Cambria" panose="02040503050406030204" pitchFamily="18" charset="0"/>
            </a:endParaRPr>
          </a:p>
          <a:p>
            <a:r>
              <a:rPr lang="en-US" dirty="0">
                <a:latin typeface="Cambria" panose="02040503050406030204" pitchFamily="18" charset="0"/>
              </a:rPr>
              <a:t>Scenario:</a:t>
            </a:r>
          </a:p>
          <a:p>
            <a:pPr lvl="1"/>
            <a:r>
              <a:rPr lang="en-GB" dirty="0" err="1" smtClean="0">
                <a:latin typeface="Cambria" panose="02040503050406030204" pitchFamily="18" charset="0"/>
              </a:rPr>
              <a:t>Mr.Danh</a:t>
            </a:r>
            <a:r>
              <a:rPr lang="en-GB" dirty="0" smtClean="0">
                <a:latin typeface="Cambria" panose="02040503050406030204" pitchFamily="18" charset="0"/>
              </a:rPr>
              <a:t> </a:t>
            </a:r>
            <a:r>
              <a:rPr lang="en-GB" dirty="0">
                <a:latin typeface="Cambria" panose="02040503050406030204" pitchFamily="18" charset="0"/>
              </a:rPr>
              <a:t>choose FPT University, </a:t>
            </a:r>
            <a:r>
              <a:rPr lang="en-GB" dirty="0" err="1" smtClean="0">
                <a:latin typeface="Cambria" panose="02040503050406030204" pitchFamily="18" charset="0"/>
              </a:rPr>
              <a:t>Mr.Danh</a:t>
            </a:r>
            <a:r>
              <a:rPr lang="en-GB" dirty="0" smtClean="0">
                <a:latin typeface="Cambria" panose="02040503050406030204" pitchFamily="18" charset="0"/>
              </a:rPr>
              <a:t> </a:t>
            </a:r>
            <a:r>
              <a:rPr lang="en-GB" dirty="0">
                <a:latin typeface="Cambria" panose="02040503050406030204" pitchFamily="18" charset="0"/>
              </a:rPr>
              <a:t>can view information of FU then write review for FU</a:t>
            </a:r>
            <a:endParaRPr lang="it-IT" dirty="0">
              <a:latin typeface="Cambria" panose="02040503050406030204" pitchFamily="18" charset="0"/>
            </a:endParaRPr>
          </a:p>
        </p:txBody>
      </p:sp>
      <p:pic>
        <p:nvPicPr>
          <p:cNvPr id="4098" name="Picture 2" descr="C:\Users\ASUS\Desktop\Slide-UniStar\rati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400" y="876300"/>
            <a:ext cx="812800" cy="812800"/>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DEMO SCENARIOS</a:t>
            </a:r>
          </a:p>
        </p:txBody>
      </p:sp>
      <p:pic>
        <p:nvPicPr>
          <p:cNvPr id="14"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28748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962400" y="1200150"/>
            <a:ext cx="396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MBTI</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MBTI_squar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3533" y="1809750"/>
            <a:ext cx="2930547" cy="2655808"/>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3"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69747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571750"/>
            <a:ext cx="5105400" cy="609599"/>
          </a:xfrm>
        </p:spPr>
        <p:style>
          <a:lnRef idx="1">
            <a:schemeClr val="accent1"/>
          </a:lnRef>
          <a:fillRef idx="2">
            <a:schemeClr val="accent1"/>
          </a:fillRef>
          <a:effectRef idx="1">
            <a:schemeClr val="accent1"/>
          </a:effectRef>
          <a:fontRef idx="minor">
            <a:schemeClr val="dk1"/>
          </a:fontRef>
        </p:style>
        <p:txBody>
          <a:bodyPr>
            <a:noAutofit/>
          </a:bodyPr>
          <a:lstStyle/>
          <a:p>
            <a:pPr algn="ctr"/>
            <a:r>
              <a:rPr lang="en-US" sz="3600" b="1">
                <a:solidFill>
                  <a:schemeClr val="tx1"/>
                </a:solidFill>
                <a:effectLst>
                  <a:outerShdw blurRad="38100" dist="38100" dir="2700000" algn="tl">
                    <a:srgbClr val="000000">
                      <a:alpha val="43137"/>
                    </a:srgbClr>
                  </a:outerShdw>
                </a:effectLst>
                <a:latin typeface="Cambria" pitchFamily="18" charset="0"/>
              </a:rPr>
              <a:t>PROBLEMS</a:t>
            </a:r>
            <a:endParaRPr lang="en-US" sz="3500" b="1">
              <a:solidFill>
                <a:schemeClr val="tx1"/>
              </a:solidFill>
              <a:effectLst>
                <a:outerShdw blurRad="38100" dist="38100" dir="2700000" algn="tl">
                  <a:srgbClr val="000000">
                    <a:alpha val="43137"/>
                  </a:srgbClr>
                </a:outerShdw>
              </a:effectLst>
              <a:latin typeface="Cambria" pitchFamily="18" charset="0"/>
            </a:endParaRPr>
          </a:p>
        </p:txBody>
      </p:sp>
      <p:pic>
        <p:nvPicPr>
          <p:cNvPr id="4"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403850"/>
            <a:ext cx="25400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36662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962400" y="1200150"/>
            <a:ext cx="396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MBTI</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MBTI_squar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399" y="2488265"/>
            <a:ext cx="1512159" cy="1370394"/>
          </a:xfrm>
          <a:prstGeom prst="rect">
            <a:avLst/>
          </a:prstGeom>
          <a:noFill/>
          <a:extLst>
            <a:ext uri="{909E8E84-426E-40DD-AFC4-6F175D3DCCD1}">
              <a14:hiddenFill xmlns:a14="http://schemas.microsoft.com/office/drawing/2010/main">
                <a:solidFill>
                  <a:srgbClr val="FFFFFF"/>
                </a:solidFill>
              </a14:hiddenFill>
            </a:ext>
          </a:extLst>
        </p:spPr>
      </p:pic>
      <p:sp>
        <p:nvSpPr>
          <p:cNvPr id="16" name="Arc 15"/>
          <p:cNvSpPr/>
          <p:nvPr/>
        </p:nvSpPr>
        <p:spPr>
          <a:xfrm rot="2693050">
            <a:off x="-2187848" y="702726"/>
            <a:ext cx="4948327" cy="4921709"/>
          </a:xfrm>
          <a:prstGeom prst="arc">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mbria" panose="02040503050406030204" pitchFamily="18" charset="0"/>
            </a:endParaRPr>
          </a:p>
        </p:txBody>
      </p:sp>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4"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43703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962400" y="1200150"/>
            <a:ext cx="396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MBTI</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MBTI_squar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399" y="2488265"/>
            <a:ext cx="1512159" cy="1370394"/>
          </a:xfrm>
          <a:prstGeom prst="rect">
            <a:avLst/>
          </a:prstGeom>
          <a:noFill/>
          <a:extLst>
            <a:ext uri="{909E8E84-426E-40DD-AFC4-6F175D3DCCD1}">
              <a14:hiddenFill xmlns:a14="http://schemas.microsoft.com/office/drawing/2010/main">
                <a:solidFill>
                  <a:srgbClr val="FFFFFF"/>
                </a:solidFill>
              </a14:hiddenFill>
            </a:ext>
          </a:extLst>
        </p:spPr>
      </p:pic>
      <p:sp>
        <p:nvSpPr>
          <p:cNvPr id="16" name="Arc 15"/>
          <p:cNvSpPr/>
          <p:nvPr/>
        </p:nvSpPr>
        <p:spPr>
          <a:xfrm rot="2693050">
            <a:off x="-2187848" y="702726"/>
            <a:ext cx="4948327" cy="4921709"/>
          </a:xfrm>
          <a:prstGeom prst="arc">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mbria" panose="02040503050406030204" pitchFamily="18" charset="0"/>
            </a:endParaRPr>
          </a:p>
        </p:txBody>
      </p:sp>
      <p:sp>
        <p:nvSpPr>
          <p:cNvPr id="14"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5"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C:\Users\ASUS\Desktop\Slide-UniStar\check-mark-1292787_960_720.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43568" y="2013862"/>
            <a:ext cx="413705" cy="40636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5105400" y="2013862"/>
            <a:ext cx="2438400" cy="461665"/>
          </a:xfrm>
          <a:prstGeom prst="rect">
            <a:avLst/>
          </a:prstGeom>
          <a:noFill/>
        </p:spPr>
        <p:txBody>
          <a:bodyPr wrap="square" rtlCol="0">
            <a:spAutoFit/>
          </a:bodyPr>
          <a:lstStyle/>
          <a:p>
            <a:r>
              <a:rPr lang="en-US" sz="2400" dirty="0" err="1" smtClean="0">
                <a:latin typeface="Cambria" pitchFamily="18" charset="0"/>
              </a:rPr>
              <a:t>Nhóm</a:t>
            </a:r>
            <a:r>
              <a:rPr lang="en-US" sz="2400" dirty="0" smtClean="0">
                <a:latin typeface="Cambria" pitchFamily="18" charset="0"/>
              </a:rPr>
              <a:t> </a:t>
            </a:r>
            <a:r>
              <a:rPr lang="en-US" sz="2400" dirty="0" err="1" smtClean="0">
                <a:latin typeface="Cambria" pitchFamily="18" charset="0"/>
              </a:rPr>
              <a:t>tính</a:t>
            </a:r>
            <a:r>
              <a:rPr lang="en-US" sz="2400" dirty="0" smtClean="0">
                <a:latin typeface="Cambria" pitchFamily="18" charset="0"/>
              </a:rPr>
              <a:t> </a:t>
            </a:r>
            <a:r>
              <a:rPr lang="en-US" sz="2400" dirty="0" err="1" smtClean="0">
                <a:latin typeface="Cambria" pitchFamily="18" charset="0"/>
              </a:rPr>
              <a:t>cách</a:t>
            </a:r>
            <a:endParaRPr lang="en-US" sz="2400" dirty="0">
              <a:latin typeface="Cambria" pitchFamily="18" charset="0"/>
            </a:endParaRPr>
          </a:p>
        </p:txBody>
      </p:sp>
    </p:spTree>
    <p:extLst>
      <p:ext uri="{BB962C8B-B14F-4D97-AF65-F5344CB8AC3E}">
        <p14:creationId xmlns:p14="http://schemas.microsoft.com/office/powerpoint/2010/main" val="21002334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962400" y="1200150"/>
            <a:ext cx="396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MBTI</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MBTI_squar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399" y="2488265"/>
            <a:ext cx="1512159" cy="1370394"/>
          </a:xfrm>
          <a:prstGeom prst="rect">
            <a:avLst/>
          </a:prstGeom>
          <a:noFill/>
          <a:extLst>
            <a:ext uri="{909E8E84-426E-40DD-AFC4-6F175D3DCCD1}">
              <a14:hiddenFill xmlns:a14="http://schemas.microsoft.com/office/drawing/2010/main">
                <a:solidFill>
                  <a:srgbClr val="FFFFFF"/>
                </a:solidFill>
              </a14:hiddenFill>
            </a:ext>
          </a:extLst>
        </p:spPr>
      </p:pic>
      <p:sp>
        <p:nvSpPr>
          <p:cNvPr id="16" name="Arc 15"/>
          <p:cNvSpPr/>
          <p:nvPr/>
        </p:nvSpPr>
        <p:spPr>
          <a:xfrm rot="2693050">
            <a:off x="-2187848" y="702726"/>
            <a:ext cx="4948327" cy="4921709"/>
          </a:xfrm>
          <a:prstGeom prst="arc">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mbria" panose="02040503050406030204" pitchFamily="18" charset="0"/>
            </a:endParaRPr>
          </a:p>
        </p:txBody>
      </p:sp>
      <p:sp>
        <p:nvSpPr>
          <p:cNvPr id="18"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9"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C:\Users\ASUS\Desktop\Slide-UniStar\check-mark-1292787_960_720.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43568" y="2013862"/>
            <a:ext cx="413705" cy="406368"/>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C:\Users\ASUS\Desktop\Slide-UniStar\check-mark-1292787_960_720.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43567" y="2876550"/>
            <a:ext cx="413705" cy="406368"/>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105400" y="2013862"/>
            <a:ext cx="2438400" cy="461665"/>
          </a:xfrm>
          <a:prstGeom prst="rect">
            <a:avLst/>
          </a:prstGeom>
          <a:noFill/>
        </p:spPr>
        <p:txBody>
          <a:bodyPr wrap="square" rtlCol="0">
            <a:spAutoFit/>
          </a:bodyPr>
          <a:lstStyle/>
          <a:p>
            <a:r>
              <a:rPr lang="en-US" sz="2400" smtClean="0">
                <a:latin typeface="Cambria" pitchFamily="18" charset="0"/>
              </a:rPr>
              <a:t>Nhóm tính cách</a:t>
            </a:r>
            <a:endParaRPr lang="en-US" sz="2400">
              <a:latin typeface="Cambria" pitchFamily="18" charset="0"/>
            </a:endParaRPr>
          </a:p>
        </p:txBody>
      </p:sp>
      <p:sp>
        <p:nvSpPr>
          <p:cNvPr id="24" name="TextBox 23"/>
          <p:cNvSpPr txBox="1"/>
          <p:nvPr/>
        </p:nvSpPr>
        <p:spPr>
          <a:xfrm>
            <a:off x="5105400" y="2876549"/>
            <a:ext cx="2438400" cy="461665"/>
          </a:xfrm>
          <a:prstGeom prst="rect">
            <a:avLst/>
          </a:prstGeom>
          <a:noFill/>
        </p:spPr>
        <p:txBody>
          <a:bodyPr wrap="square" rtlCol="0">
            <a:spAutoFit/>
          </a:bodyPr>
          <a:lstStyle/>
          <a:p>
            <a:r>
              <a:rPr lang="en-US" sz="2400" smtClean="0">
                <a:latin typeface="Cambria" pitchFamily="18" charset="0"/>
              </a:rPr>
              <a:t>Ngành phù hợp</a:t>
            </a:r>
            <a:endParaRPr lang="en-US" sz="2400">
              <a:latin typeface="Cambria" pitchFamily="18" charset="0"/>
            </a:endParaRPr>
          </a:p>
        </p:txBody>
      </p:sp>
    </p:spTree>
    <p:extLst>
      <p:ext uri="{BB962C8B-B14F-4D97-AF65-F5344CB8AC3E}">
        <p14:creationId xmlns:p14="http://schemas.microsoft.com/office/powerpoint/2010/main" val="4943973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962400" y="1200150"/>
            <a:ext cx="396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MBTI</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MBTI_squar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399" y="2488265"/>
            <a:ext cx="1512159" cy="1370394"/>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C:\Users\ASUS\Desktop\Slide-UniStar\check-mark-1292787_960_72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43568" y="2013862"/>
            <a:ext cx="413705" cy="40636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ASUS\Desktop\Slide-UniStar\check-mark-1292787_960_72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43567" y="2876550"/>
            <a:ext cx="413705" cy="40636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C:\Users\ASUS\Desktop\Slide-UniStar\check-mark-1292787_960_72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43570" y="3689382"/>
            <a:ext cx="413705" cy="40636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105400" y="2013862"/>
            <a:ext cx="2438400" cy="461665"/>
          </a:xfrm>
          <a:prstGeom prst="rect">
            <a:avLst/>
          </a:prstGeom>
          <a:noFill/>
        </p:spPr>
        <p:txBody>
          <a:bodyPr wrap="square" rtlCol="0">
            <a:spAutoFit/>
          </a:bodyPr>
          <a:lstStyle/>
          <a:p>
            <a:r>
              <a:rPr lang="en-US" sz="2400" dirty="0" err="1" smtClean="0">
                <a:latin typeface="Cambria" pitchFamily="18" charset="0"/>
              </a:rPr>
              <a:t>Nhóm</a:t>
            </a:r>
            <a:r>
              <a:rPr lang="en-US" sz="2400" dirty="0" smtClean="0">
                <a:latin typeface="Cambria" pitchFamily="18" charset="0"/>
              </a:rPr>
              <a:t> </a:t>
            </a:r>
            <a:r>
              <a:rPr lang="en-US" sz="2400" dirty="0" err="1" smtClean="0">
                <a:latin typeface="Cambria" pitchFamily="18" charset="0"/>
              </a:rPr>
              <a:t>tính</a:t>
            </a:r>
            <a:r>
              <a:rPr lang="en-US" sz="2400" dirty="0" smtClean="0">
                <a:latin typeface="Cambria" pitchFamily="18" charset="0"/>
              </a:rPr>
              <a:t> </a:t>
            </a:r>
            <a:r>
              <a:rPr lang="en-US" sz="2400" dirty="0" err="1" smtClean="0">
                <a:latin typeface="Cambria" pitchFamily="18" charset="0"/>
              </a:rPr>
              <a:t>cách</a:t>
            </a:r>
            <a:endParaRPr lang="en-US" sz="2400" dirty="0">
              <a:latin typeface="Cambria" pitchFamily="18" charset="0"/>
            </a:endParaRPr>
          </a:p>
        </p:txBody>
      </p:sp>
      <p:sp>
        <p:nvSpPr>
          <p:cNvPr id="14" name="TextBox 13"/>
          <p:cNvSpPr txBox="1"/>
          <p:nvPr/>
        </p:nvSpPr>
        <p:spPr>
          <a:xfrm>
            <a:off x="5105400" y="2876549"/>
            <a:ext cx="2438400" cy="461665"/>
          </a:xfrm>
          <a:prstGeom prst="rect">
            <a:avLst/>
          </a:prstGeom>
          <a:noFill/>
        </p:spPr>
        <p:txBody>
          <a:bodyPr wrap="square" rtlCol="0">
            <a:spAutoFit/>
          </a:bodyPr>
          <a:lstStyle/>
          <a:p>
            <a:r>
              <a:rPr lang="en-US" sz="2400" smtClean="0">
                <a:latin typeface="Cambria" pitchFamily="18" charset="0"/>
              </a:rPr>
              <a:t>Ngành phù hợp</a:t>
            </a:r>
            <a:endParaRPr lang="en-US" sz="2400">
              <a:latin typeface="Cambria" pitchFamily="18" charset="0"/>
            </a:endParaRPr>
          </a:p>
        </p:txBody>
      </p:sp>
      <p:sp>
        <p:nvSpPr>
          <p:cNvPr id="15" name="TextBox 14"/>
          <p:cNvSpPr txBox="1"/>
          <p:nvPr/>
        </p:nvSpPr>
        <p:spPr>
          <a:xfrm>
            <a:off x="5105400" y="3689382"/>
            <a:ext cx="2438400" cy="461665"/>
          </a:xfrm>
          <a:prstGeom prst="rect">
            <a:avLst/>
          </a:prstGeom>
          <a:noFill/>
        </p:spPr>
        <p:txBody>
          <a:bodyPr wrap="square" rtlCol="0">
            <a:spAutoFit/>
          </a:bodyPr>
          <a:lstStyle/>
          <a:p>
            <a:r>
              <a:rPr lang="en-US" sz="2400" smtClean="0">
                <a:latin typeface="Cambria" pitchFamily="18" charset="0"/>
              </a:rPr>
              <a:t>Trường phù hợp</a:t>
            </a:r>
            <a:endParaRPr lang="en-US" sz="2400">
              <a:latin typeface="Cambria" pitchFamily="18" charset="0"/>
            </a:endParaRPr>
          </a:p>
        </p:txBody>
      </p:sp>
      <p:sp>
        <p:nvSpPr>
          <p:cNvPr id="16" name="Arc 15"/>
          <p:cNvSpPr/>
          <p:nvPr/>
        </p:nvSpPr>
        <p:spPr>
          <a:xfrm rot="2693050">
            <a:off x="-2187848" y="702726"/>
            <a:ext cx="4948327" cy="4921709"/>
          </a:xfrm>
          <a:prstGeom prst="arc">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mbria" panose="02040503050406030204" pitchFamily="18" charset="0"/>
            </a:endParaRPr>
          </a:p>
        </p:txBody>
      </p:sp>
      <p:sp>
        <p:nvSpPr>
          <p:cNvPr id="18"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9" name="Picture 2" descr="C:\Users\ASUS\Desktop\Danh2\capstone-client\src\assets\image\logo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33366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6002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000759" y="2114550"/>
            <a:ext cx="6781801" cy="1323439"/>
          </a:xfrm>
          <a:prstGeom prst="rect">
            <a:avLst/>
          </a:prstGeom>
        </p:spPr>
        <p:txBody>
          <a:bodyPr wrap="square">
            <a:spAutoFit/>
          </a:bodyPr>
          <a:lstStyle/>
          <a:p>
            <a:r>
              <a:rPr lang="en-US">
                <a:latin typeface="Cambria" panose="02040503050406030204" pitchFamily="18" charset="0"/>
              </a:rPr>
              <a:t>Demo: </a:t>
            </a:r>
          </a:p>
          <a:p>
            <a:r>
              <a:rPr lang="en-US">
                <a:latin typeface="Cambria" panose="02040503050406030204" pitchFamily="18" charset="0"/>
              </a:rPr>
              <a:t>	</a:t>
            </a:r>
            <a:r>
              <a:rPr lang="en-US" smtClean="0">
                <a:latin typeface="Cambria" panose="02040503050406030204" pitchFamily="18" charset="0"/>
              </a:rPr>
              <a:t>TEST MBTI</a:t>
            </a:r>
            <a:endParaRPr lang="en-US">
              <a:latin typeface="Cambria" panose="02040503050406030204" pitchFamily="18" charset="0"/>
            </a:endParaRPr>
          </a:p>
          <a:p>
            <a:r>
              <a:rPr lang="en-US">
                <a:latin typeface="Cambria" panose="02040503050406030204" pitchFamily="18" charset="0"/>
              </a:rPr>
              <a:t>Scenario:</a:t>
            </a:r>
          </a:p>
          <a:p>
            <a:pPr lvl="1"/>
            <a:r>
              <a:rPr lang="en-US" smtClean="0">
                <a:latin typeface="Cambria" panose="02040503050406030204" pitchFamily="18" charset="0"/>
              </a:rPr>
              <a:t>Mr.Danh want </a:t>
            </a:r>
            <a:r>
              <a:rPr lang="en-US">
                <a:latin typeface="Cambria" panose="02040503050406030204" pitchFamily="18" charset="0"/>
              </a:rPr>
              <a:t>to </a:t>
            </a:r>
            <a:r>
              <a:rPr lang="en-US" smtClean="0">
                <a:latin typeface="Cambria" panose="02040503050406030204" pitchFamily="18" charset="0"/>
              </a:rPr>
              <a:t>search </a:t>
            </a:r>
            <a:r>
              <a:rPr lang="en-US">
                <a:latin typeface="Cambria" panose="02040503050406030204" pitchFamily="18" charset="0"/>
              </a:rPr>
              <a:t>of all the universities there after having </a:t>
            </a:r>
            <a:r>
              <a:rPr lang="en-US" smtClean="0">
                <a:latin typeface="Cambria" panose="02040503050406030204" pitchFamily="18" charset="0"/>
              </a:rPr>
              <a:t>major is “CNTT” and location is “TP.HCM”</a:t>
            </a:r>
            <a:endParaRPr lang="it-IT" dirty="0">
              <a:latin typeface="Cambria" panose="02040503050406030204" pitchFamily="18" charset="0"/>
            </a:endParaRPr>
          </a:p>
        </p:txBody>
      </p:sp>
      <p:pic>
        <p:nvPicPr>
          <p:cNvPr id="10" name="Picture 2" descr="C:\Users\ASUS\Desktop\Slide-UniStar\MBTI_squar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7999" y="984312"/>
            <a:ext cx="754519" cy="545538"/>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DEMO SCENARIOS</a:t>
            </a:r>
          </a:p>
        </p:txBody>
      </p:sp>
      <p:pic>
        <p:nvPicPr>
          <p:cNvPr id="14"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935347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962400" y="1200150"/>
            <a:ext cx="396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Q &amp; A</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8194" name="Picture 2" descr="C:\Users\ASUS\Desktop\Slide-UniStar\Question-Answe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4600" y="1733550"/>
            <a:ext cx="4171951" cy="3128963"/>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3"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1654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962400" y="1200150"/>
            <a:ext cx="396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Q &amp; A</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9221" name="Picture 5" descr="C:\Users\ASUS\Desktop\Slide-UniStar\question-markk.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6567" y="2315527"/>
            <a:ext cx="2275713" cy="1551623"/>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3"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781050" y="3995498"/>
            <a:ext cx="2095500" cy="461665"/>
          </a:xfrm>
          <a:prstGeom prst="rect">
            <a:avLst/>
          </a:prstGeom>
          <a:noFill/>
        </p:spPr>
        <p:txBody>
          <a:bodyPr wrap="square" rtlCol="0">
            <a:spAutoFit/>
          </a:bodyPr>
          <a:lstStyle/>
          <a:p>
            <a:pPr algn="ctr"/>
            <a:r>
              <a:rPr lang="en-US" sz="2400" smtClean="0">
                <a:latin typeface="Cambria" pitchFamily="18" charset="0"/>
              </a:rPr>
              <a:t>Question</a:t>
            </a:r>
            <a:endParaRPr lang="en-US" sz="2400">
              <a:latin typeface="Cambria" pitchFamily="18" charset="0"/>
            </a:endParaRPr>
          </a:p>
        </p:txBody>
      </p:sp>
    </p:spTree>
    <p:extLst>
      <p:ext uri="{BB962C8B-B14F-4D97-AF65-F5344CB8AC3E}">
        <p14:creationId xmlns:p14="http://schemas.microsoft.com/office/powerpoint/2010/main" val="14874519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962400" y="1200150"/>
            <a:ext cx="396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Q &amp; A</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9219" name="Picture 3" descr="C:\Users\ASUS\Desktop\Slide-UniStar\round_table_ico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800" y="2315527"/>
            <a:ext cx="1905000" cy="1547813"/>
          </a:xfrm>
          <a:prstGeom prst="rect">
            <a:avLst/>
          </a:prstGeom>
          <a:noFill/>
          <a:extLst>
            <a:ext uri="{909E8E84-426E-40DD-AFC4-6F175D3DCCD1}">
              <a14:hiddenFill xmlns:a14="http://schemas.microsoft.com/office/drawing/2010/main">
                <a:solidFill>
                  <a:srgbClr val="FFFFFF"/>
                </a:solidFill>
              </a14:hiddenFill>
            </a:ext>
          </a:extLst>
        </p:spPr>
      </p:pic>
      <p:pic>
        <p:nvPicPr>
          <p:cNvPr id="9221" name="Picture 5" descr="C:\Users\ASUS\Desktop\Slide-UniStar\question-markk.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6567" y="2315527"/>
            <a:ext cx="2275713" cy="1551623"/>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4" name="Picture 2" descr="C:\Users\ASUS\Desktop\Danh2\capstone-client\src\assets\image\logo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781050" y="3995498"/>
            <a:ext cx="2095500" cy="461665"/>
          </a:xfrm>
          <a:prstGeom prst="rect">
            <a:avLst/>
          </a:prstGeom>
          <a:noFill/>
        </p:spPr>
        <p:txBody>
          <a:bodyPr wrap="square" rtlCol="0">
            <a:spAutoFit/>
          </a:bodyPr>
          <a:lstStyle/>
          <a:p>
            <a:pPr algn="ctr"/>
            <a:r>
              <a:rPr lang="en-US" sz="2400" smtClean="0">
                <a:latin typeface="Cambria" pitchFamily="18" charset="0"/>
              </a:rPr>
              <a:t>Question</a:t>
            </a:r>
            <a:endParaRPr lang="en-US" sz="2400">
              <a:latin typeface="Cambria" pitchFamily="18" charset="0"/>
            </a:endParaRPr>
          </a:p>
        </p:txBody>
      </p:sp>
      <p:sp>
        <p:nvSpPr>
          <p:cNvPr id="16" name="TextBox 15"/>
          <p:cNvSpPr txBox="1"/>
          <p:nvPr/>
        </p:nvSpPr>
        <p:spPr>
          <a:xfrm>
            <a:off x="3257550" y="3995498"/>
            <a:ext cx="2095500" cy="461665"/>
          </a:xfrm>
          <a:prstGeom prst="rect">
            <a:avLst/>
          </a:prstGeom>
          <a:noFill/>
        </p:spPr>
        <p:txBody>
          <a:bodyPr wrap="square" rtlCol="0">
            <a:spAutoFit/>
          </a:bodyPr>
          <a:lstStyle/>
          <a:p>
            <a:pPr algn="ctr"/>
            <a:r>
              <a:rPr lang="en-US" sz="2400" smtClean="0">
                <a:latin typeface="Cambria" pitchFamily="18" charset="0"/>
              </a:rPr>
              <a:t>Discussion</a:t>
            </a:r>
            <a:endParaRPr lang="en-US" sz="2400">
              <a:latin typeface="Cambria" pitchFamily="18" charset="0"/>
            </a:endParaRPr>
          </a:p>
        </p:txBody>
      </p:sp>
    </p:spTree>
    <p:extLst>
      <p:ext uri="{BB962C8B-B14F-4D97-AF65-F5344CB8AC3E}">
        <p14:creationId xmlns:p14="http://schemas.microsoft.com/office/powerpoint/2010/main" val="110121370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962400" y="1200150"/>
            <a:ext cx="396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Q &amp; A</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9219" name="Picture 3" descr="C:\Users\ASUS\Desktop\Slide-UniStar\round_table_ico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800" y="2315527"/>
            <a:ext cx="1905000" cy="1547813"/>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C:\Users\ASUS\Desktop\Slide-UniStar\puzzle_figuren_rot-weiss_fotolia_44163011_m.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38800" y="2202372"/>
            <a:ext cx="2394987" cy="1660967"/>
          </a:xfrm>
          <a:prstGeom prst="rect">
            <a:avLst/>
          </a:prstGeom>
          <a:noFill/>
          <a:extLst>
            <a:ext uri="{909E8E84-426E-40DD-AFC4-6F175D3DCCD1}">
              <a14:hiddenFill xmlns:a14="http://schemas.microsoft.com/office/drawing/2010/main">
                <a:solidFill>
                  <a:srgbClr val="FFFFFF"/>
                </a:solidFill>
              </a14:hiddenFill>
            </a:ext>
          </a:extLst>
        </p:spPr>
      </p:pic>
      <p:pic>
        <p:nvPicPr>
          <p:cNvPr id="9221" name="Picture 5" descr="C:\Users\ASUS\Desktop\Slide-UniStar\question-markk.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6567" y="2315527"/>
            <a:ext cx="2275713" cy="1551623"/>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4" name="Picture 2" descr="C:\Users\ASUS\Desktop\Danh2\capstone-client\src\assets\image\logo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781050" y="3995498"/>
            <a:ext cx="2095500" cy="461665"/>
          </a:xfrm>
          <a:prstGeom prst="rect">
            <a:avLst/>
          </a:prstGeom>
          <a:noFill/>
        </p:spPr>
        <p:txBody>
          <a:bodyPr wrap="square" rtlCol="0">
            <a:spAutoFit/>
          </a:bodyPr>
          <a:lstStyle/>
          <a:p>
            <a:pPr algn="ctr"/>
            <a:r>
              <a:rPr lang="en-US" sz="2400" smtClean="0">
                <a:latin typeface="Cambria" pitchFamily="18" charset="0"/>
              </a:rPr>
              <a:t>Question</a:t>
            </a:r>
            <a:endParaRPr lang="en-US" sz="2400">
              <a:latin typeface="Cambria" pitchFamily="18" charset="0"/>
            </a:endParaRPr>
          </a:p>
        </p:txBody>
      </p:sp>
      <p:sp>
        <p:nvSpPr>
          <p:cNvPr id="16" name="TextBox 15"/>
          <p:cNvSpPr txBox="1"/>
          <p:nvPr/>
        </p:nvSpPr>
        <p:spPr>
          <a:xfrm>
            <a:off x="3257550" y="3995498"/>
            <a:ext cx="2095500" cy="461665"/>
          </a:xfrm>
          <a:prstGeom prst="rect">
            <a:avLst/>
          </a:prstGeom>
          <a:noFill/>
        </p:spPr>
        <p:txBody>
          <a:bodyPr wrap="square" rtlCol="0">
            <a:spAutoFit/>
          </a:bodyPr>
          <a:lstStyle/>
          <a:p>
            <a:pPr algn="ctr"/>
            <a:r>
              <a:rPr lang="en-US" sz="2400" smtClean="0">
                <a:latin typeface="Cambria" pitchFamily="18" charset="0"/>
              </a:rPr>
              <a:t>Discussion</a:t>
            </a:r>
            <a:endParaRPr lang="en-US" sz="2400">
              <a:latin typeface="Cambria" pitchFamily="18" charset="0"/>
            </a:endParaRPr>
          </a:p>
        </p:txBody>
      </p:sp>
      <p:sp>
        <p:nvSpPr>
          <p:cNvPr id="18" name="TextBox 17"/>
          <p:cNvSpPr txBox="1"/>
          <p:nvPr/>
        </p:nvSpPr>
        <p:spPr>
          <a:xfrm>
            <a:off x="5788543" y="3995497"/>
            <a:ext cx="2095500" cy="461665"/>
          </a:xfrm>
          <a:prstGeom prst="rect">
            <a:avLst/>
          </a:prstGeom>
          <a:noFill/>
        </p:spPr>
        <p:txBody>
          <a:bodyPr wrap="square" rtlCol="0">
            <a:spAutoFit/>
          </a:bodyPr>
          <a:lstStyle/>
          <a:p>
            <a:pPr algn="ctr"/>
            <a:r>
              <a:rPr lang="en-US" sz="2400" smtClean="0">
                <a:latin typeface="Cambria" pitchFamily="18" charset="0"/>
              </a:rPr>
              <a:t>Solution</a:t>
            </a:r>
            <a:endParaRPr lang="en-US" sz="2400">
              <a:latin typeface="Cambria" pitchFamily="18" charset="0"/>
            </a:endParaRPr>
          </a:p>
        </p:txBody>
      </p:sp>
    </p:spTree>
    <p:extLst>
      <p:ext uri="{BB962C8B-B14F-4D97-AF65-F5344CB8AC3E}">
        <p14:creationId xmlns:p14="http://schemas.microsoft.com/office/powerpoint/2010/main" val="244703181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6002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000759" y="2114550"/>
            <a:ext cx="6781801" cy="1323439"/>
          </a:xfrm>
          <a:prstGeom prst="rect">
            <a:avLst/>
          </a:prstGeom>
        </p:spPr>
        <p:txBody>
          <a:bodyPr wrap="square">
            <a:spAutoFit/>
          </a:bodyPr>
          <a:lstStyle/>
          <a:p>
            <a:r>
              <a:rPr lang="en-US" dirty="0">
                <a:latin typeface="Cambria" panose="02040503050406030204" pitchFamily="18" charset="0"/>
              </a:rPr>
              <a:t>Demo: </a:t>
            </a:r>
          </a:p>
          <a:p>
            <a:r>
              <a:rPr lang="en-US" dirty="0">
                <a:latin typeface="Cambria" panose="02040503050406030204" pitchFamily="18" charset="0"/>
              </a:rPr>
              <a:t>	</a:t>
            </a:r>
            <a:r>
              <a:rPr lang="en-US" dirty="0" smtClean="0">
                <a:latin typeface="Cambria" panose="02040503050406030204" pitchFamily="18" charset="0"/>
              </a:rPr>
              <a:t>Q &amp; A</a:t>
            </a:r>
            <a:endParaRPr lang="en-US" dirty="0">
              <a:latin typeface="Cambria" panose="02040503050406030204" pitchFamily="18" charset="0"/>
            </a:endParaRPr>
          </a:p>
          <a:p>
            <a:r>
              <a:rPr lang="en-US" dirty="0">
                <a:latin typeface="Cambria" panose="02040503050406030204" pitchFamily="18" charset="0"/>
              </a:rPr>
              <a:t>Scenario:</a:t>
            </a:r>
          </a:p>
          <a:p>
            <a:pPr lvl="1"/>
            <a:r>
              <a:rPr lang="en-US" dirty="0" err="1" smtClean="0">
                <a:latin typeface="Cambria" panose="02040503050406030204" pitchFamily="18" charset="0"/>
              </a:rPr>
              <a:t>Mr.Danh</a:t>
            </a:r>
            <a:r>
              <a:rPr lang="en-US" dirty="0" smtClean="0">
                <a:latin typeface="Cambria" panose="02040503050406030204" pitchFamily="18" charset="0"/>
              </a:rPr>
              <a:t> want </a:t>
            </a:r>
            <a:r>
              <a:rPr lang="en-US" dirty="0">
                <a:latin typeface="Cambria" panose="02040503050406030204" pitchFamily="18" charset="0"/>
              </a:rPr>
              <a:t>to </a:t>
            </a:r>
            <a:r>
              <a:rPr lang="en-US" dirty="0" smtClean="0">
                <a:latin typeface="Cambria" panose="02040503050406030204" pitchFamily="18" charset="0"/>
              </a:rPr>
              <a:t>search </a:t>
            </a:r>
            <a:r>
              <a:rPr lang="en-US" dirty="0">
                <a:latin typeface="Cambria" panose="02040503050406030204" pitchFamily="18" charset="0"/>
              </a:rPr>
              <a:t>of all the universities there after having </a:t>
            </a:r>
            <a:r>
              <a:rPr lang="en-US" dirty="0" smtClean="0">
                <a:latin typeface="Cambria" panose="02040503050406030204" pitchFamily="18" charset="0"/>
              </a:rPr>
              <a:t>major is “CNTT” and location is “TP.HCM”</a:t>
            </a:r>
            <a:endParaRPr lang="it-IT" dirty="0">
              <a:latin typeface="Cambria" panose="02040503050406030204" pitchFamily="18" charset="0"/>
            </a:endParaRPr>
          </a:p>
        </p:txBody>
      </p:sp>
      <p:pic>
        <p:nvPicPr>
          <p:cNvPr id="5123" name="Picture 3" descr="C:\Users\ASUS\Desktop\Slide-UniStar\Question-Answe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964634"/>
            <a:ext cx="647700" cy="658449"/>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DEMO SCENARIOS</a:t>
            </a:r>
          </a:p>
        </p:txBody>
      </p:sp>
      <p:pic>
        <p:nvPicPr>
          <p:cNvPr id="14"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92440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descr="C:\Users\ASUS\Desktop\Slide-UniStar\chon-truong-khi-di-du-hoc-o-nhat-ba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 y="1657350"/>
            <a:ext cx="3355868" cy="2468880"/>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14"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690409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571750"/>
            <a:ext cx="5105400" cy="609599"/>
          </a:xfrm>
        </p:spPr>
        <p:style>
          <a:lnRef idx="1">
            <a:schemeClr val="accent1"/>
          </a:lnRef>
          <a:fillRef idx="2">
            <a:schemeClr val="accent1"/>
          </a:fillRef>
          <a:effectRef idx="1">
            <a:schemeClr val="accent1"/>
          </a:effectRef>
          <a:fontRef idx="minor">
            <a:schemeClr val="dk1"/>
          </a:fontRef>
        </p:style>
        <p:txBody>
          <a:bodyPr>
            <a:noAutofit/>
          </a:bodyPr>
          <a:lstStyle/>
          <a:p>
            <a:pPr algn="ctr"/>
            <a:r>
              <a:rPr lang="en-US" sz="3500" b="1" smtClean="0">
                <a:solidFill>
                  <a:schemeClr val="tx1"/>
                </a:solidFill>
                <a:effectLst>
                  <a:outerShdw blurRad="38100" dist="38100" dir="2700000" algn="tl">
                    <a:srgbClr val="000000">
                      <a:alpha val="43137"/>
                    </a:srgbClr>
                  </a:outerShdw>
                </a:effectLst>
                <a:latin typeface="Cambria" pitchFamily="18" charset="0"/>
              </a:rPr>
              <a:t>TECHNOLOGIES</a:t>
            </a:r>
            <a:endParaRPr lang="en-US" sz="3500" b="1">
              <a:solidFill>
                <a:schemeClr val="tx1"/>
              </a:solidFill>
              <a:effectLst>
                <a:outerShdw blurRad="38100" dist="38100" dir="2700000" algn="tl">
                  <a:srgbClr val="000000">
                    <a:alpha val="43137"/>
                  </a:srgbClr>
                </a:outerShdw>
              </a:effectLst>
              <a:latin typeface="Cambria" pitchFamily="18" charset="0"/>
            </a:endParaRPr>
          </a:p>
        </p:txBody>
      </p:sp>
      <p:pic>
        <p:nvPicPr>
          <p:cNvPr id="4"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403850"/>
            <a:ext cx="25400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920047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600200" cy="0"/>
          </a:xfrm>
          <a:prstGeom prst="line">
            <a:avLst/>
          </a:prstGeom>
        </p:spPr>
        <p:style>
          <a:lnRef idx="1">
            <a:schemeClr val="accent1"/>
          </a:lnRef>
          <a:fillRef idx="0">
            <a:schemeClr val="accent1"/>
          </a:fillRef>
          <a:effectRef idx="0">
            <a:schemeClr val="accent1"/>
          </a:effectRef>
          <a:fontRef idx="minor">
            <a:schemeClr val="tx1"/>
          </a:fontRef>
        </p:style>
      </p:cxnSp>
      <p:pic>
        <p:nvPicPr>
          <p:cNvPr id="3074" name="Picture 2" descr="C:\Users\ASUS\Desktop\Slide-UniStar\Tech-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6580" y="876300"/>
            <a:ext cx="704850" cy="70485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ASUS\Desktop\Slide-UniStar\angular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3101" y="1750880"/>
            <a:ext cx="205740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D:\REI-Project\Document\Final report\photo.jpg.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67300" y="1941380"/>
            <a:ext cx="1676400" cy="1676400"/>
          </a:xfrm>
          <a:prstGeom prst="rect">
            <a:avLst/>
          </a:prstGeom>
          <a:noFill/>
          <a:extLst>
            <a:ext uri="{909E8E84-426E-40DD-AFC4-6F175D3DCCD1}">
              <a14:hiddenFill xmlns:a14="http://schemas.microsoft.com/office/drawing/2010/main">
                <a:solidFill>
                  <a:srgbClr val="FFFFFF"/>
                </a:solidFill>
              </a14:hiddenFill>
            </a:ext>
          </a:extLst>
        </p:spPr>
      </p:pic>
      <p:sp>
        <p:nvSpPr>
          <p:cNvPr id="18"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TECHNOLOGIES</a:t>
            </a:r>
          </a:p>
        </p:txBody>
      </p:sp>
      <p:pic>
        <p:nvPicPr>
          <p:cNvPr id="19" name="Picture 2" descr="C:\Users\ASUS\Desktop\Danh2\capstone-client\src\assets\image\logo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879267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571750"/>
            <a:ext cx="5105400" cy="609599"/>
          </a:xfrm>
        </p:spPr>
        <p:style>
          <a:lnRef idx="1">
            <a:schemeClr val="accent1"/>
          </a:lnRef>
          <a:fillRef idx="2">
            <a:schemeClr val="accent1"/>
          </a:fillRef>
          <a:effectRef idx="1">
            <a:schemeClr val="accent1"/>
          </a:effectRef>
          <a:fontRef idx="minor">
            <a:schemeClr val="dk1"/>
          </a:fontRef>
        </p:style>
        <p:txBody>
          <a:bodyPr>
            <a:noAutofit/>
          </a:bodyPr>
          <a:lstStyle/>
          <a:p>
            <a:pPr algn="ctr"/>
            <a:r>
              <a:rPr lang="en-US" sz="3500" b="1" smtClean="0">
                <a:solidFill>
                  <a:schemeClr val="tx1"/>
                </a:solidFill>
                <a:effectLst>
                  <a:outerShdw blurRad="38100" dist="38100" dir="2700000" algn="tl">
                    <a:srgbClr val="000000">
                      <a:alpha val="43137"/>
                    </a:srgbClr>
                  </a:outerShdw>
                </a:effectLst>
                <a:latin typeface="Cambria" pitchFamily="18" charset="0"/>
              </a:rPr>
              <a:t>ALGORITHM</a:t>
            </a:r>
            <a:endParaRPr lang="en-US" sz="3500" b="1">
              <a:solidFill>
                <a:schemeClr val="tx1"/>
              </a:solidFill>
              <a:effectLst>
                <a:outerShdw blurRad="38100" dist="38100" dir="2700000" algn="tl">
                  <a:srgbClr val="000000">
                    <a:alpha val="43137"/>
                  </a:srgbClr>
                </a:outerShdw>
              </a:effectLst>
              <a:latin typeface="Cambria" pitchFamily="18" charset="0"/>
            </a:endParaRPr>
          </a:p>
        </p:txBody>
      </p:sp>
      <p:pic>
        <p:nvPicPr>
          <p:cNvPr id="4"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403850"/>
            <a:ext cx="25400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21432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algorith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4990" y="869950"/>
            <a:ext cx="723900" cy="7239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3447578" y="294041"/>
            <a:ext cx="5086822" cy="649298"/>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dirty="0">
                <a:solidFill>
                  <a:schemeClr val="tx1"/>
                </a:solidFill>
                <a:effectLst>
                  <a:outerShdw blurRad="38100" dist="38100" dir="2700000" algn="tl">
                    <a:srgbClr val="000000">
                      <a:alpha val="43137"/>
                    </a:srgbClr>
                  </a:outerShdw>
                </a:effectLst>
                <a:latin typeface="Cambria" pitchFamily="18" charset="0"/>
              </a:rPr>
              <a:t>CORRELATION ALGORITHM</a:t>
            </a:r>
          </a:p>
        </p:txBody>
      </p:sp>
    </p:spTree>
    <p:extLst>
      <p:ext uri="{BB962C8B-B14F-4D97-AF65-F5344CB8AC3E}">
        <p14:creationId xmlns:p14="http://schemas.microsoft.com/office/powerpoint/2010/main" val="71739762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algorith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4990" y="869950"/>
            <a:ext cx="723900" cy="723900"/>
          </a:xfrm>
          <a:prstGeom prst="rect">
            <a:avLst/>
          </a:prstGeom>
          <a:noFill/>
          <a:extLst>
            <a:ext uri="{909E8E84-426E-40DD-AFC4-6F175D3DCCD1}">
              <a14:hiddenFill xmlns:a14="http://schemas.microsoft.com/office/drawing/2010/main">
                <a:solidFill>
                  <a:srgbClr val="FFFFFF"/>
                </a:solidFill>
              </a14:hiddenFill>
            </a:ext>
          </a:extLst>
        </p:spPr>
      </p:pic>
      <p:sp>
        <p:nvSpPr>
          <p:cNvPr id="14" name="Title 1"/>
          <p:cNvSpPr txBox="1">
            <a:spLocks/>
          </p:cNvSpPr>
          <p:nvPr/>
        </p:nvSpPr>
        <p:spPr>
          <a:xfrm>
            <a:off x="3447578" y="294041"/>
            <a:ext cx="5086822" cy="649298"/>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dirty="0">
                <a:solidFill>
                  <a:schemeClr val="tx1"/>
                </a:solidFill>
                <a:effectLst>
                  <a:outerShdw blurRad="38100" dist="38100" dir="2700000" algn="tl">
                    <a:srgbClr val="000000">
                      <a:alpha val="43137"/>
                    </a:srgbClr>
                  </a:outerShdw>
                </a:effectLst>
                <a:latin typeface="Cambria" pitchFamily="18" charset="0"/>
              </a:rPr>
              <a:t>CORRELATION ALGORITHM</a:t>
            </a:r>
          </a:p>
        </p:txBody>
      </p:sp>
      <p:pic>
        <p:nvPicPr>
          <p:cNvPr id="15"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8" name="Rectangle 17"/>
              <p:cNvSpPr/>
              <p:nvPr/>
            </p:nvSpPr>
            <p:spPr>
              <a:xfrm>
                <a:off x="304799" y="1523795"/>
                <a:ext cx="8534401" cy="976165"/>
              </a:xfrm>
              <a:prstGeom prst="rect">
                <a:avLst/>
              </a:prstGeom>
            </p:spPr>
            <p:txBody>
              <a:bodyPr wrap="square">
                <a:spAutoFit/>
              </a:bodyPr>
              <a:lstStyle/>
              <a:p>
                <a:pPr marL="182880" marR="0" algn="just">
                  <a:spcBef>
                    <a:spcPts val="0"/>
                  </a:spcBef>
                  <a:spcAft>
                    <a:spcPts val="230"/>
                  </a:spcAft>
                </a:pPr>
                <a:r>
                  <a:rPr lang="en-US" sz="2400" dirty="0">
                    <a:latin typeface="Times New Roman" panose="02020603050405020304" pitchFamily="18" charset="0"/>
                    <a:ea typeface="Times New Roman" panose="02020603050405020304" pitchFamily="18" charset="0"/>
                  </a:rPr>
                  <a:t>C =  </a:t>
                </a:r>
                <a14:m>
                  <m:oMath xmlns:m="http://schemas.openxmlformats.org/officeDocument/2006/math">
                    <m:d>
                      <m:dPr>
                        <m:ctrlPr>
                          <a:rPr lang="en-US" sz="2400" i="1">
                            <a:latin typeface="Cambria Math"/>
                            <a:ea typeface="Times New Roman" panose="02020603050405020304" pitchFamily="18" charset="0"/>
                          </a:rPr>
                        </m:ctrlPr>
                      </m:dPr>
                      <m:e>
                        <m:f>
                          <m:fPr>
                            <m:ctrlPr>
                              <a:rPr lang="en-US" sz="2400" i="1">
                                <a:latin typeface="Cambria Math"/>
                                <a:ea typeface="Times New Roman" panose="02020603050405020304" pitchFamily="18" charset="0"/>
                              </a:rPr>
                            </m:ctrlPr>
                          </m:fPr>
                          <m:num>
                            <m:nary>
                              <m:naryPr>
                                <m:chr m:val="∑"/>
                                <m:limLoc m:val="undOvr"/>
                                <m:ctrlPr>
                                  <a:rPr lang="en-US" sz="2400" i="1">
                                    <a:latin typeface="Cambria Math"/>
                                    <a:ea typeface="Times New Roman" panose="02020603050405020304" pitchFamily="18" charset="0"/>
                                  </a:rPr>
                                </m:ctrlPr>
                              </m:naryPr>
                              <m:sub>
                                <m:r>
                                  <m:rPr>
                                    <m:sty m:val="p"/>
                                  </m:rPr>
                                  <a:rPr lang="en-US" sz="2400">
                                    <a:latin typeface="Cambria Math" panose="02040503050406030204" pitchFamily="18" charset="0"/>
                                    <a:ea typeface="Times New Roman" panose="02020603050405020304" pitchFamily="18" charset="0"/>
                                  </a:rPr>
                                  <m:t>i</m:t>
                                </m:r>
                                <m:r>
                                  <a:rPr lang="en-US" sz="2400">
                                    <a:latin typeface="Cambria Math" panose="02040503050406030204" pitchFamily="18" charset="0"/>
                                    <a:ea typeface="Times New Roman" panose="02020603050405020304" pitchFamily="18" charset="0"/>
                                  </a:rPr>
                                  <m:t>=1</m:t>
                                </m:r>
                              </m:sub>
                              <m:sup>
                                <m:r>
                                  <m:rPr>
                                    <m:sty m:val="p"/>
                                  </m:rPr>
                                  <a:rPr lang="en-US" sz="2400">
                                    <a:latin typeface="Cambria Math" panose="02040503050406030204" pitchFamily="18" charset="0"/>
                                    <a:ea typeface="Times New Roman" panose="02020603050405020304" pitchFamily="18" charset="0"/>
                                  </a:rPr>
                                  <m:t>n</m:t>
                                </m:r>
                              </m:sup>
                              <m:e>
                                <m:r>
                                  <a:rPr lang="en-US" sz="2400">
                                    <a:latin typeface="Cambria Math" panose="02040503050406030204" pitchFamily="18" charset="0"/>
                                    <a:ea typeface="Times New Roman" panose="02020603050405020304" pitchFamily="18" charset="0"/>
                                  </a:rPr>
                                  <m:t>(</m:t>
                                </m:r>
                                <m:sSub>
                                  <m:sSubPr>
                                    <m:ctrlPr>
                                      <a:rPr lang="en-US" sz="2400" i="1">
                                        <a:latin typeface="Cambria Math"/>
                                        <a:ea typeface="Times New Roman" panose="02020603050405020304" pitchFamily="18" charset="0"/>
                                      </a:rPr>
                                    </m:ctrlPr>
                                  </m:sSubPr>
                                  <m:e>
                                    <m:r>
                                      <m:rPr>
                                        <m:sty m:val="p"/>
                                      </m:rPr>
                                      <a:rPr lang="en-US" sz="2400">
                                        <a:latin typeface="Cambria Math" panose="02040503050406030204" pitchFamily="18" charset="0"/>
                                        <a:ea typeface="Times New Roman" panose="02020603050405020304" pitchFamily="18" charset="0"/>
                                      </a:rPr>
                                      <m:t>x</m:t>
                                    </m:r>
                                  </m:e>
                                  <m:sub>
                                    <m:r>
                                      <m:rPr>
                                        <m:sty m:val="p"/>
                                      </m:rPr>
                                      <a:rPr lang="en-US" sz="2400">
                                        <a:latin typeface="Cambria Math" panose="02040503050406030204" pitchFamily="18" charset="0"/>
                                        <a:ea typeface="Times New Roman" panose="02020603050405020304" pitchFamily="18" charset="0"/>
                                      </a:rPr>
                                      <m:t>i</m:t>
                                    </m:r>
                                  </m:sub>
                                </m:sSub>
                                <m:r>
                                  <a:rPr lang="en-US" sz="2400">
                                    <a:latin typeface="Cambria Math" panose="02040503050406030204" pitchFamily="18" charset="0"/>
                                    <a:ea typeface="Times New Roman" panose="02020603050405020304" pitchFamily="18" charset="0"/>
                                  </a:rPr>
                                  <m:t>− </m:t>
                                </m:r>
                                <m:acc>
                                  <m:accPr>
                                    <m:chr m:val="̅"/>
                                    <m:ctrlPr>
                                      <a:rPr lang="en-US" sz="2400" i="1">
                                        <a:latin typeface="Cambria Math"/>
                                        <a:ea typeface="Times New Roman" panose="02020603050405020304" pitchFamily="18" charset="0"/>
                                      </a:rPr>
                                    </m:ctrlPr>
                                  </m:accPr>
                                  <m:e>
                                    <m:r>
                                      <m:rPr>
                                        <m:sty m:val="p"/>
                                      </m:rPr>
                                      <a:rPr lang="en-US" sz="2400">
                                        <a:latin typeface="Cambria Math" panose="02040503050406030204" pitchFamily="18" charset="0"/>
                                        <a:ea typeface="Times New Roman" panose="02020603050405020304" pitchFamily="18" charset="0"/>
                                      </a:rPr>
                                      <m:t>x</m:t>
                                    </m:r>
                                  </m:e>
                                </m:acc>
                                <m:r>
                                  <a:rPr lang="en-US" sz="2400">
                                    <a:latin typeface="Cambria Math" panose="02040503050406030204" pitchFamily="18" charset="0"/>
                                    <a:ea typeface="Times New Roman" panose="02020603050405020304" pitchFamily="18" charset="0"/>
                                  </a:rPr>
                                  <m:t>)(</m:t>
                                </m:r>
                                <m:sSub>
                                  <m:sSubPr>
                                    <m:ctrlPr>
                                      <a:rPr lang="en-US" sz="2400" i="1">
                                        <a:latin typeface="Cambria Math"/>
                                        <a:ea typeface="Times New Roman" panose="02020603050405020304" pitchFamily="18" charset="0"/>
                                      </a:rPr>
                                    </m:ctrlPr>
                                  </m:sSubPr>
                                  <m:e>
                                    <m:r>
                                      <m:rPr>
                                        <m:sty m:val="p"/>
                                      </m:rPr>
                                      <a:rPr lang="en-US" sz="2400">
                                        <a:latin typeface="Cambria Math" panose="02040503050406030204" pitchFamily="18" charset="0"/>
                                        <a:ea typeface="Times New Roman" panose="02020603050405020304" pitchFamily="18" charset="0"/>
                                      </a:rPr>
                                      <m:t>y</m:t>
                                    </m:r>
                                  </m:e>
                                  <m:sub>
                                    <m:r>
                                      <m:rPr>
                                        <m:sty m:val="p"/>
                                      </m:rPr>
                                      <a:rPr lang="en-US" sz="2400">
                                        <a:latin typeface="Cambria Math" panose="02040503050406030204" pitchFamily="18" charset="0"/>
                                        <a:ea typeface="Times New Roman" panose="02020603050405020304" pitchFamily="18" charset="0"/>
                                      </a:rPr>
                                      <m:t>i</m:t>
                                    </m:r>
                                  </m:sub>
                                </m:sSub>
                                <m:r>
                                  <a:rPr lang="en-US" sz="2400">
                                    <a:latin typeface="Cambria Math" panose="02040503050406030204" pitchFamily="18" charset="0"/>
                                    <a:ea typeface="Times New Roman" panose="02020603050405020304" pitchFamily="18" charset="0"/>
                                  </a:rPr>
                                  <m:t>− </m:t>
                                </m:r>
                                <m:acc>
                                  <m:accPr>
                                    <m:chr m:val="̅"/>
                                    <m:ctrlPr>
                                      <a:rPr lang="en-US" sz="2400" i="1">
                                        <a:latin typeface="Cambria Math"/>
                                        <a:ea typeface="Times New Roman" panose="02020603050405020304" pitchFamily="18" charset="0"/>
                                      </a:rPr>
                                    </m:ctrlPr>
                                  </m:accPr>
                                  <m:e>
                                    <m:r>
                                      <m:rPr>
                                        <m:sty m:val="p"/>
                                      </m:rPr>
                                      <a:rPr lang="en-US" sz="2400">
                                        <a:latin typeface="Cambria Math" panose="02040503050406030204" pitchFamily="18" charset="0"/>
                                        <a:ea typeface="Times New Roman" panose="02020603050405020304" pitchFamily="18" charset="0"/>
                                      </a:rPr>
                                      <m:t>y</m:t>
                                    </m:r>
                                  </m:e>
                                </m:acc>
                                <m:r>
                                  <a:rPr lang="en-US" sz="2400">
                                    <a:latin typeface="Cambria Math" panose="02040503050406030204" pitchFamily="18" charset="0"/>
                                    <a:ea typeface="Times New Roman" panose="02020603050405020304" pitchFamily="18" charset="0"/>
                                  </a:rPr>
                                  <m:t>)</m:t>
                                </m:r>
                              </m:e>
                            </m:nary>
                          </m:num>
                          <m:den>
                            <m:rad>
                              <m:radPr>
                                <m:degHide m:val="on"/>
                                <m:ctrlPr>
                                  <a:rPr lang="en-US" sz="2400" i="1">
                                    <a:latin typeface="Cambria Math"/>
                                    <a:ea typeface="Times New Roman" panose="02020603050405020304" pitchFamily="18" charset="0"/>
                                  </a:rPr>
                                </m:ctrlPr>
                              </m:radPr>
                              <m:deg/>
                              <m:e>
                                <m:nary>
                                  <m:naryPr>
                                    <m:chr m:val="∑"/>
                                    <m:limLoc m:val="undOvr"/>
                                    <m:ctrlPr>
                                      <a:rPr lang="en-US" sz="2400" i="1">
                                        <a:latin typeface="Cambria Math"/>
                                        <a:ea typeface="Times New Roman" panose="02020603050405020304" pitchFamily="18" charset="0"/>
                                      </a:rPr>
                                    </m:ctrlPr>
                                  </m:naryPr>
                                  <m:sub>
                                    <m:r>
                                      <m:rPr>
                                        <m:sty m:val="p"/>
                                      </m:rPr>
                                      <a:rPr lang="en-US" sz="2400">
                                        <a:latin typeface="Cambria Math" panose="02040503050406030204" pitchFamily="18" charset="0"/>
                                        <a:ea typeface="Times New Roman" panose="02020603050405020304" pitchFamily="18" charset="0"/>
                                      </a:rPr>
                                      <m:t>i</m:t>
                                    </m:r>
                                    <m:r>
                                      <a:rPr lang="en-US" sz="2400">
                                        <a:latin typeface="Cambria Math" panose="02040503050406030204" pitchFamily="18" charset="0"/>
                                        <a:ea typeface="Times New Roman" panose="02020603050405020304" pitchFamily="18" charset="0"/>
                                      </a:rPr>
                                      <m:t>=1</m:t>
                                    </m:r>
                                  </m:sub>
                                  <m:sup>
                                    <m:r>
                                      <m:rPr>
                                        <m:sty m:val="p"/>
                                      </m:rPr>
                                      <a:rPr lang="en-US" sz="2400">
                                        <a:latin typeface="Cambria Math" panose="02040503050406030204" pitchFamily="18" charset="0"/>
                                        <a:ea typeface="Times New Roman" panose="02020603050405020304" pitchFamily="18" charset="0"/>
                                      </a:rPr>
                                      <m:t>n</m:t>
                                    </m:r>
                                  </m:sup>
                                  <m:e>
                                    <m:sSup>
                                      <m:sSupPr>
                                        <m:ctrlPr>
                                          <a:rPr lang="en-US" sz="2400" i="1">
                                            <a:latin typeface="Cambria Math"/>
                                            <a:ea typeface="Times New Roman" panose="02020603050405020304" pitchFamily="18" charset="0"/>
                                          </a:rPr>
                                        </m:ctrlPr>
                                      </m:sSupPr>
                                      <m:e>
                                        <m:d>
                                          <m:dPr>
                                            <m:ctrlPr>
                                              <a:rPr lang="en-US" sz="2400" i="1">
                                                <a:latin typeface="Cambria Math"/>
                                                <a:ea typeface="Times New Roman" panose="02020603050405020304" pitchFamily="18" charset="0"/>
                                              </a:rPr>
                                            </m:ctrlPr>
                                          </m:dPr>
                                          <m:e>
                                            <m:sSub>
                                              <m:sSubPr>
                                                <m:ctrlPr>
                                                  <a:rPr lang="en-US" sz="2400" i="1">
                                                    <a:latin typeface="Cambria Math"/>
                                                    <a:ea typeface="Times New Roman" panose="02020603050405020304" pitchFamily="18" charset="0"/>
                                                  </a:rPr>
                                                </m:ctrlPr>
                                              </m:sSubPr>
                                              <m:e>
                                                <m:r>
                                                  <m:rPr>
                                                    <m:sty m:val="p"/>
                                                  </m:rPr>
                                                  <a:rPr lang="en-US" sz="2400">
                                                    <a:latin typeface="Cambria Math" panose="02040503050406030204" pitchFamily="18" charset="0"/>
                                                    <a:ea typeface="Times New Roman" panose="02020603050405020304" pitchFamily="18" charset="0"/>
                                                  </a:rPr>
                                                  <m:t>x</m:t>
                                                </m:r>
                                              </m:e>
                                              <m:sub>
                                                <m:r>
                                                  <m:rPr>
                                                    <m:sty m:val="p"/>
                                                  </m:rPr>
                                                  <a:rPr lang="en-US" sz="2400">
                                                    <a:latin typeface="Cambria Math" panose="02040503050406030204" pitchFamily="18" charset="0"/>
                                                    <a:ea typeface="Times New Roman" panose="02020603050405020304" pitchFamily="18" charset="0"/>
                                                  </a:rPr>
                                                  <m:t>i</m:t>
                                                </m:r>
                                              </m:sub>
                                            </m:sSub>
                                            <m:r>
                                              <a:rPr lang="en-US" sz="2400">
                                                <a:latin typeface="Cambria Math" panose="02040503050406030204" pitchFamily="18" charset="0"/>
                                                <a:ea typeface="Times New Roman" panose="02020603050405020304" pitchFamily="18" charset="0"/>
                                              </a:rPr>
                                              <m:t>− </m:t>
                                            </m:r>
                                            <m:acc>
                                              <m:accPr>
                                                <m:chr m:val="̅"/>
                                                <m:ctrlPr>
                                                  <a:rPr lang="en-US" sz="2400" i="1">
                                                    <a:latin typeface="Cambria Math"/>
                                                    <a:ea typeface="Times New Roman" panose="02020603050405020304" pitchFamily="18" charset="0"/>
                                                  </a:rPr>
                                                </m:ctrlPr>
                                              </m:accPr>
                                              <m:e>
                                                <m:r>
                                                  <m:rPr>
                                                    <m:sty m:val="p"/>
                                                  </m:rPr>
                                                  <a:rPr lang="en-US" sz="2400">
                                                    <a:latin typeface="Cambria Math" panose="02040503050406030204" pitchFamily="18" charset="0"/>
                                                    <a:ea typeface="Times New Roman" panose="02020603050405020304" pitchFamily="18" charset="0"/>
                                                  </a:rPr>
                                                  <m:t>x</m:t>
                                                </m:r>
                                              </m:e>
                                            </m:acc>
                                          </m:e>
                                        </m:d>
                                      </m:e>
                                      <m:sup>
                                        <m:r>
                                          <a:rPr lang="en-US" sz="2400">
                                            <a:latin typeface="Cambria Math" panose="02040503050406030204" pitchFamily="18" charset="0"/>
                                            <a:ea typeface="Times New Roman" panose="02020603050405020304" pitchFamily="18" charset="0"/>
                                          </a:rPr>
                                          <m:t>2</m:t>
                                        </m:r>
                                      </m:sup>
                                    </m:sSup>
                                    <m:nary>
                                      <m:naryPr>
                                        <m:chr m:val="∑"/>
                                        <m:limLoc m:val="undOvr"/>
                                        <m:ctrlPr>
                                          <a:rPr lang="en-US" sz="2400" i="1">
                                            <a:latin typeface="Cambria Math"/>
                                            <a:ea typeface="Times New Roman" panose="02020603050405020304" pitchFamily="18" charset="0"/>
                                          </a:rPr>
                                        </m:ctrlPr>
                                      </m:naryPr>
                                      <m:sub>
                                        <m:r>
                                          <m:rPr>
                                            <m:sty m:val="p"/>
                                          </m:rPr>
                                          <a:rPr lang="en-US" sz="2400">
                                            <a:latin typeface="Cambria Math" panose="02040503050406030204" pitchFamily="18" charset="0"/>
                                            <a:ea typeface="Times New Roman" panose="02020603050405020304" pitchFamily="18" charset="0"/>
                                          </a:rPr>
                                          <m:t>i</m:t>
                                        </m:r>
                                        <m:r>
                                          <a:rPr lang="en-US" sz="2400">
                                            <a:latin typeface="Cambria Math" panose="02040503050406030204" pitchFamily="18" charset="0"/>
                                            <a:ea typeface="Times New Roman" panose="02020603050405020304" pitchFamily="18" charset="0"/>
                                          </a:rPr>
                                          <m:t>=1</m:t>
                                        </m:r>
                                      </m:sub>
                                      <m:sup>
                                        <m:r>
                                          <m:rPr>
                                            <m:sty m:val="p"/>
                                          </m:rPr>
                                          <a:rPr lang="en-US" sz="2400">
                                            <a:latin typeface="Cambria Math" panose="02040503050406030204" pitchFamily="18" charset="0"/>
                                            <a:ea typeface="Times New Roman" panose="02020603050405020304" pitchFamily="18" charset="0"/>
                                          </a:rPr>
                                          <m:t>n</m:t>
                                        </m:r>
                                      </m:sup>
                                      <m:e>
                                        <m:sSup>
                                          <m:sSupPr>
                                            <m:ctrlPr>
                                              <a:rPr lang="en-US" sz="2400" i="1">
                                                <a:latin typeface="Cambria Math"/>
                                                <a:ea typeface="Times New Roman" panose="02020603050405020304" pitchFamily="18" charset="0"/>
                                              </a:rPr>
                                            </m:ctrlPr>
                                          </m:sSupPr>
                                          <m:e>
                                            <m:d>
                                              <m:dPr>
                                                <m:ctrlPr>
                                                  <a:rPr lang="en-US" sz="2400" i="1">
                                                    <a:latin typeface="Cambria Math"/>
                                                    <a:ea typeface="Times New Roman" panose="02020603050405020304" pitchFamily="18" charset="0"/>
                                                  </a:rPr>
                                                </m:ctrlPr>
                                              </m:dPr>
                                              <m:e>
                                                <m:sSub>
                                                  <m:sSubPr>
                                                    <m:ctrlPr>
                                                      <a:rPr lang="en-US" sz="2400" i="1">
                                                        <a:latin typeface="Cambria Math"/>
                                                        <a:ea typeface="Times New Roman" panose="02020603050405020304" pitchFamily="18" charset="0"/>
                                                      </a:rPr>
                                                    </m:ctrlPr>
                                                  </m:sSubPr>
                                                  <m:e>
                                                    <m:r>
                                                      <m:rPr>
                                                        <m:sty m:val="p"/>
                                                      </m:rPr>
                                                      <a:rPr lang="en-US" sz="2400">
                                                        <a:latin typeface="Cambria Math" panose="02040503050406030204" pitchFamily="18" charset="0"/>
                                                        <a:ea typeface="Times New Roman" panose="02020603050405020304" pitchFamily="18" charset="0"/>
                                                      </a:rPr>
                                                      <m:t>y</m:t>
                                                    </m:r>
                                                  </m:e>
                                                  <m:sub>
                                                    <m:r>
                                                      <m:rPr>
                                                        <m:sty m:val="p"/>
                                                      </m:rPr>
                                                      <a:rPr lang="en-US" sz="2400">
                                                        <a:latin typeface="Cambria Math" panose="02040503050406030204" pitchFamily="18" charset="0"/>
                                                        <a:ea typeface="Times New Roman" panose="02020603050405020304" pitchFamily="18" charset="0"/>
                                                      </a:rPr>
                                                      <m:t>i</m:t>
                                                    </m:r>
                                                  </m:sub>
                                                </m:sSub>
                                                <m:r>
                                                  <a:rPr lang="en-US" sz="2400">
                                                    <a:latin typeface="Cambria Math" panose="02040503050406030204" pitchFamily="18" charset="0"/>
                                                    <a:ea typeface="Times New Roman" panose="02020603050405020304" pitchFamily="18" charset="0"/>
                                                  </a:rPr>
                                                  <m:t>− </m:t>
                                                </m:r>
                                                <m:acc>
                                                  <m:accPr>
                                                    <m:chr m:val="̅"/>
                                                    <m:ctrlPr>
                                                      <a:rPr lang="en-US" sz="2400" i="1">
                                                        <a:latin typeface="Cambria Math"/>
                                                        <a:ea typeface="Times New Roman" panose="02020603050405020304" pitchFamily="18" charset="0"/>
                                                      </a:rPr>
                                                    </m:ctrlPr>
                                                  </m:accPr>
                                                  <m:e>
                                                    <m:r>
                                                      <m:rPr>
                                                        <m:sty m:val="p"/>
                                                      </m:rPr>
                                                      <a:rPr lang="en-US" sz="2400">
                                                        <a:latin typeface="Cambria Math" panose="02040503050406030204" pitchFamily="18" charset="0"/>
                                                        <a:ea typeface="Times New Roman" panose="02020603050405020304" pitchFamily="18" charset="0"/>
                                                      </a:rPr>
                                                      <m:t>y</m:t>
                                                    </m:r>
                                                  </m:e>
                                                </m:acc>
                                              </m:e>
                                            </m:d>
                                          </m:e>
                                          <m:sup>
                                            <m:r>
                                              <a:rPr lang="en-US" sz="2400">
                                                <a:latin typeface="Cambria Math" panose="02040503050406030204" pitchFamily="18" charset="0"/>
                                                <a:ea typeface="Times New Roman" panose="02020603050405020304" pitchFamily="18" charset="0"/>
                                              </a:rPr>
                                              <m:t>2</m:t>
                                            </m:r>
                                          </m:sup>
                                        </m:sSup>
                                      </m:e>
                                    </m:nary>
                                  </m:e>
                                </m:nary>
                              </m:e>
                            </m:rad>
                          </m:den>
                        </m:f>
                        <m:r>
                          <a:rPr lang="en-US" sz="2400">
                            <a:latin typeface="Cambria Math" panose="02040503050406030204" pitchFamily="18" charset="0"/>
                            <a:ea typeface="Times New Roman" panose="02020603050405020304" pitchFamily="18" charset="0"/>
                          </a:rPr>
                          <m:t>∗ </m:t>
                        </m:r>
                        <m:f>
                          <m:fPr>
                            <m:ctrlPr>
                              <a:rPr lang="en-US" sz="2400" i="1">
                                <a:latin typeface="Cambria Math"/>
                                <a:ea typeface="Times New Roman" panose="02020603050405020304" pitchFamily="18" charset="0"/>
                              </a:rPr>
                            </m:ctrlPr>
                          </m:fPr>
                          <m:num>
                            <m:r>
                              <m:rPr>
                                <m:sty m:val="p"/>
                              </m:rPr>
                              <a:rPr lang="en-US" sz="2400">
                                <a:latin typeface="Cambria Math" panose="02040503050406030204" pitchFamily="18" charset="0"/>
                                <a:ea typeface="Times New Roman" panose="02020603050405020304" pitchFamily="18" charset="0"/>
                              </a:rPr>
                              <m:t>n</m:t>
                            </m:r>
                          </m:num>
                          <m:den>
                            <m:r>
                              <m:rPr>
                                <m:sty m:val="p"/>
                              </m:rPr>
                              <a:rPr lang="en-US" sz="2400">
                                <a:latin typeface="Cambria Math" panose="02040503050406030204" pitchFamily="18" charset="0"/>
                                <a:ea typeface="Times New Roman" panose="02020603050405020304" pitchFamily="18" charset="0"/>
                              </a:rPr>
                              <m:t>t</m:t>
                            </m:r>
                          </m:den>
                        </m:f>
                      </m:e>
                    </m:d>
                    <m:r>
                      <a:rPr lang="en-US" sz="2400" i="1">
                        <a:latin typeface="Cambria Math" panose="02040503050406030204" pitchFamily="18" charset="0"/>
                        <a:ea typeface="Times New Roman" panose="02020603050405020304" pitchFamily="18" charset="0"/>
                      </a:rPr>
                      <m:t>∗ 0,6+</m:t>
                    </m:r>
                    <m:r>
                      <m:rPr>
                        <m:sty m:val="p"/>
                      </m:rPr>
                      <a:rPr lang="en-US" sz="2400">
                        <a:latin typeface="Cambria Math" panose="02040503050406030204" pitchFamily="18" charset="0"/>
                        <a:ea typeface="Times New Roman" panose="02020603050405020304" pitchFamily="18" charset="0"/>
                      </a:rPr>
                      <m:t>a</m:t>
                    </m:r>
                    <m:r>
                      <a:rPr lang="en-US" sz="2400" i="1">
                        <a:latin typeface="Cambria Math" panose="02040503050406030204" pitchFamily="18" charset="0"/>
                        <a:ea typeface="Times New Roman" panose="02020603050405020304" pitchFamily="18" charset="0"/>
                      </a:rPr>
                      <m:t>∗ 0,2+</m:t>
                    </m:r>
                    <m:r>
                      <m:rPr>
                        <m:sty m:val="p"/>
                      </m:rPr>
                      <a:rPr lang="en-US" sz="2400">
                        <a:latin typeface="Cambria Math" panose="02040503050406030204" pitchFamily="18" charset="0"/>
                        <a:ea typeface="Times New Roman" panose="02020603050405020304" pitchFamily="18" charset="0"/>
                      </a:rPr>
                      <m:t>b</m:t>
                    </m:r>
                    <m:r>
                      <a:rPr lang="en-US" sz="2400" i="1">
                        <a:latin typeface="Cambria Math" panose="02040503050406030204" pitchFamily="18" charset="0"/>
                        <a:ea typeface="Times New Roman" panose="02020603050405020304" pitchFamily="18" charset="0"/>
                      </a:rPr>
                      <m:t>∗ 0,2 </m:t>
                    </m:r>
                  </m:oMath>
                </a14:m>
                <a:endParaRPr lang="en-US" sz="2400" dirty="0">
                  <a:latin typeface="Times New Roman" panose="02020603050405020304" pitchFamily="18" charset="0"/>
                  <a:ea typeface="Times New Roman" panose="02020603050405020304" pitchFamily="18" charset="0"/>
                </a:endParaRPr>
              </a:p>
            </p:txBody>
          </p:sp>
        </mc:Choice>
        <mc:Fallback xmlns="">
          <p:sp>
            <p:nvSpPr>
              <p:cNvPr id="18" name="Rectangle 17"/>
              <p:cNvSpPr>
                <a:spLocks noRot="1" noChangeAspect="1" noMove="1" noResize="1" noEditPoints="1" noAdjustHandles="1" noChangeArrowheads="1" noChangeShapeType="1" noTextEdit="1"/>
              </p:cNvSpPr>
              <p:nvPr/>
            </p:nvSpPr>
            <p:spPr>
              <a:xfrm>
                <a:off x="304799" y="1523795"/>
                <a:ext cx="8534401" cy="976165"/>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9542084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algorith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4990" y="869950"/>
            <a:ext cx="723900" cy="7239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1477612" y="2711333"/>
            <a:ext cx="7648081" cy="369332"/>
          </a:xfrm>
          <a:prstGeom prst="rect">
            <a:avLst/>
          </a:prstGeom>
          <a:noFill/>
        </p:spPr>
        <p:txBody>
          <a:bodyPr wrap="square" rtlCol="0">
            <a:spAutoFit/>
          </a:bodyPr>
          <a:lstStyle/>
          <a:p>
            <a:r>
              <a:rPr lang="en-US" b="1" dirty="0" smtClean="0">
                <a:solidFill>
                  <a:srgbClr val="FF0000"/>
                </a:solidFill>
                <a:latin typeface="Cambria" panose="02040503050406030204" pitchFamily="18" charset="0"/>
              </a:rPr>
              <a:t>x</a:t>
            </a:r>
            <a:r>
              <a:rPr lang="en-US" sz="1800" b="1" dirty="0" smtClean="0">
                <a:latin typeface="Cambria" panose="02040503050406030204" pitchFamily="18" charset="0"/>
              </a:rPr>
              <a:t>: </a:t>
            </a:r>
            <a:r>
              <a:rPr lang="en-GB" b="1" dirty="0">
                <a:latin typeface="Cambria" panose="02040503050406030204" pitchFamily="18" charset="0"/>
              </a:rPr>
              <a:t>The origin university's latest year score</a:t>
            </a:r>
            <a:endParaRPr lang="en-US" b="1" dirty="0">
              <a:latin typeface="Cambria" panose="02040503050406030204" pitchFamily="18" charset="0"/>
            </a:endParaRPr>
          </a:p>
        </p:txBody>
      </p:sp>
      <p:sp>
        <p:nvSpPr>
          <p:cNvPr id="21" name="TextBox 20"/>
          <p:cNvSpPr txBox="1"/>
          <p:nvPr/>
        </p:nvSpPr>
        <p:spPr>
          <a:xfrm>
            <a:off x="1477612" y="3080665"/>
            <a:ext cx="7769602" cy="338554"/>
          </a:xfrm>
          <a:prstGeom prst="rect">
            <a:avLst/>
          </a:prstGeom>
          <a:noFill/>
        </p:spPr>
        <p:txBody>
          <a:bodyPr wrap="square" rtlCol="0">
            <a:spAutoFit/>
          </a:bodyPr>
          <a:lstStyle/>
          <a:p>
            <a:r>
              <a:rPr lang="en-US" b="1" dirty="0" smtClean="0">
                <a:solidFill>
                  <a:srgbClr val="FF0000"/>
                </a:solidFill>
                <a:latin typeface="Cambria" panose="02040503050406030204" pitchFamily="18" charset="0"/>
              </a:rPr>
              <a:t>y</a:t>
            </a:r>
            <a:r>
              <a:rPr lang="en-US" b="1" dirty="0" smtClean="0">
                <a:latin typeface="Cambria" panose="02040503050406030204" pitchFamily="18" charset="0"/>
              </a:rPr>
              <a:t>: </a:t>
            </a:r>
            <a:r>
              <a:rPr lang="en-GB" b="1" dirty="0">
                <a:latin typeface="Cambria" panose="02040503050406030204" pitchFamily="18" charset="0"/>
              </a:rPr>
              <a:t>The university's latest year score needs correlation</a:t>
            </a:r>
            <a:endParaRPr lang="en-US" b="1" dirty="0">
              <a:latin typeface="Cambria" panose="02040503050406030204" pitchFamily="18" charset="0"/>
            </a:endParaRPr>
          </a:p>
        </p:txBody>
      </p:sp>
      <mc:AlternateContent xmlns:mc="http://schemas.openxmlformats.org/markup-compatibility/2006" xmlns:a14="http://schemas.microsoft.com/office/drawing/2010/main">
        <mc:Choice Requires="a14">
          <p:sp>
            <p:nvSpPr>
              <p:cNvPr id="18" name="Rectangle 17"/>
              <p:cNvSpPr/>
              <p:nvPr/>
            </p:nvSpPr>
            <p:spPr>
              <a:xfrm>
                <a:off x="304799" y="1523795"/>
                <a:ext cx="8534401" cy="976165"/>
              </a:xfrm>
              <a:prstGeom prst="rect">
                <a:avLst/>
              </a:prstGeom>
            </p:spPr>
            <p:txBody>
              <a:bodyPr wrap="square">
                <a:spAutoFit/>
              </a:bodyPr>
              <a:lstStyle/>
              <a:p>
                <a:pPr marL="182880" marR="0" algn="just">
                  <a:spcBef>
                    <a:spcPts val="0"/>
                  </a:spcBef>
                  <a:spcAft>
                    <a:spcPts val="230"/>
                  </a:spcAft>
                </a:pPr>
                <a:r>
                  <a:rPr lang="en-US" sz="2400" dirty="0">
                    <a:latin typeface="Times New Roman" panose="02020603050405020304" pitchFamily="18" charset="0"/>
                    <a:ea typeface="Times New Roman" panose="02020603050405020304" pitchFamily="18" charset="0"/>
                  </a:rPr>
                  <a:t>C =  </a:t>
                </a:r>
                <a14:m>
                  <m:oMath xmlns:m="http://schemas.openxmlformats.org/officeDocument/2006/math">
                    <m:d>
                      <m:dPr>
                        <m:ctrlPr>
                          <a:rPr lang="en-US" sz="2400" i="1">
                            <a:latin typeface="Cambria Math"/>
                            <a:ea typeface="Times New Roman" panose="02020603050405020304" pitchFamily="18" charset="0"/>
                          </a:rPr>
                        </m:ctrlPr>
                      </m:dPr>
                      <m:e>
                        <m:f>
                          <m:fPr>
                            <m:ctrlPr>
                              <a:rPr lang="en-US" sz="2400" i="1">
                                <a:latin typeface="Cambria Math"/>
                                <a:ea typeface="Times New Roman" panose="02020603050405020304" pitchFamily="18" charset="0"/>
                              </a:rPr>
                            </m:ctrlPr>
                          </m:fPr>
                          <m:num>
                            <m:nary>
                              <m:naryPr>
                                <m:chr m:val="∑"/>
                                <m:limLoc m:val="undOvr"/>
                                <m:ctrlPr>
                                  <a:rPr lang="en-US" sz="2400" i="1">
                                    <a:latin typeface="Cambria Math"/>
                                    <a:ea typeface="Times New Roman" panose="02020603050405020304" pitchFamily="18" charset="0"/>
                                  </a:rPr>
                                </m:ctrlPr>
                              </m:naryPr>
                              <m:sub>
                                <m:r>
                                  <m:rPr>
                                    <m:sty m:val="p"/>
                                  </m:rPr>
                                  <a:rPr lang="en-US" sz="2400">
                                    <a:latin typeface="Cambria Math" panose="02040503050406030204" pitchFamily="18" charset="0"/>
                                    <a:ea typeface="Times New Roman" panose="02020603050405020304" pitchFamily="18" charset="0"/>
                                  </a:rPr>
                                  <m:t>i</m:t>
                                </m:r>
                                <m:r>
                                  <a:rPr lang="en-US" sz="2400">
                                    <a:latin typeface="Cambria Math" panose="02040503050406030204" pitchFamily="18" charset="0"/>
                                    <a:ea typeface="Times New Roman" panose="02020603050405020304" pitchFamily="18" charset="0"/>
                                  </a:rPr>
                                  <m:t>=1</m:t>
                                </m:r>
                              </m:sub>
                              <m:sup>
                                <m:r>
                                  <m:rPr>
                                    <m:sty m:val="p"/>
                                  </m:rPr>
                                  <a:rPr lang="en-US" sz="2400">
                                    <a:latin typeface="Cambria Math" panose="02040503050406030204" pitchFamily="18" charset="0"/>
                                    <a:ea typeface="Times New Roman" panose="02020603050405020304" pitchFamily="18" charset="0"/>
                                  </a:rPr>
                                  <m:t>n</m:t>
                                </m:r>
                              </m:sup>
                              <m:e>
                                <m:r>
                                  <a:rPr lang="en-US" sz="2400">
                                    <a:latin typeface="Cambria Math" panose="02040503050406030204" pitchFamily="18" charset="0"/>
                                    <a:ea typeface="Times New Roman" panose="02020603050405020304" pitchFamily="18" charset="0"/>
                                  </a:rPr>
                                  <m:t>(</m:t>
                                </m:r>
                                <m:sSub>
                                  <m:sSubPr>
                                    <m:ctrlPr>
                                      <a:rPr lang="en-US" sz="2400" b="1" i="1">
                                        <a:latin typeface="Cambria Math"/>
                                        <a:ea typeface="Times New Roman" panose="02020603050405020304" pitchFamily="18" charset="0"/>
                                      </a:rPr>
                                    </m:ctrlPr>
                                  </m:sSubPr>
                                  <m:e>
                                    <m:r>
                                      <a:rPr lang="en-US" sz="2400" b="1">
                                        <a:solidFill>
                                          <a:srgbClr val="FF0000"/>
                                        </a:solidFill>
                                        <a:latin typeface="Cambria Math" panose="02040503050406030204" pitchFamily="18" charset="0"/>
                                        <a:ea typeface="Times New Roman" panose="02020603050405020304" pitchFamily="18" charset="0"/>
                                      </a:rPr>
                                      <m:t>𝐱</m:t>
                                    </m:r>
                                  </m:e>
                                  <m:sub>
                                    <m:r>
                                      <a:rPr lang="en-US" sz="2400" b="1">
                                        <a:latin typeface="Cambria Math" panose="02040503050406030204" pitchFamily="18" charset="0"/>
                                        <a:ea typeface="Times New Roman" panose="02020603050405020304" pitchFamily="18" charset="0"/>
                                      </a:rPr>
                                      <m:t>𝐢</m:t>
                                    </m:r>
                                  </m:sub>
                                </m:sSub>
                                <m:r>
                                  <a:rPr lang="en-US" sz="2400">
                                    <a:latin typeface="Cambria Math" panose="02040503050406030204" pitchFamily="18" charset="0"/>
                                    <a:ea typeface="Times New Roman" panose="02020603050405020304" pitchFamily="18" charset="0"/>
                                  </a:rPr>
                                  <m:t>− </m:t>
                                </m:r>
                                <m:acc>
                                  <m:accPr>
                                    <m:chr m:val="̅"/>
                                    <m:ctrlPr>
                                      <a:rPr lang="en-US" sz="2400" i="1">
                                        <a:latin typeface="Cambria Math"/>
                                        <a:ea typeface="Times New Roman" panose="02020603050405020304" pitchFamily="18" charset="0"/>
                                      </a:rPr>
                                    </m:ctrlPr>
                                  </m:accPr>
                                  <m:e>
                                    <m:r>
                                      <a:rPr lang="en-US" sz="2400" b="1">
                                        <a:solidFill>
                                          <a:srgbClr val="FF0000"/>
                                        </a:solidFill>
                                        <a:latin typeface="Cambria Math" panose="02040503050406030204" pitchFamily="18" charset="0"/>
                                        <a:ea typeface="Times New Roman" panose="02020603050405020304" pitchFamily="18" charset="0"/>
                                      </a:rPr>
                                      <m:t>𝐱</m:t>
                                    </m:r>
                                  </m:e>
                                </m:acc>
                                <m:r>
                                  <a:rPr lang="en-US" sz="2400">
                                    <a:latin typeface="Cambria Math" panose="02040503050406030204" pitchFamily="18" charset="0"/>
                                    <a:ea typeface="Times New Roman" panose="02020603050405020304" pitchFamily="18" charset="0"/>
                                  </a:rPr>
                                  <m:t>)(</m:t>
                                </m:r>
                                <m:sSub>
                                  <m:sSubPr>
                                    <m:ctrlPr>
                                      <a:rPr lang="en-US" sz="2400" i="1">
                                        <a:latin typeface="Cambria Math"/>
                                        <a:ea typeface="Times New Roman" panose="02020603050405020304" pitchFamily="18" charset="0"/>
                                      </a:rPr>
                                    </m:ctrlPr>
                                  </m:sSubPr>
                                  <m:e>
                                    <m:r>
                                      <a:rPr lang="en-US" sz="2400" b="1">
                                        <a:solidFill>
                                          <a:srgbClr val="FF0000"/>
                                        </a:solidFill>
                                        <a:latin typeface="Cambria Math" panose="02040503050406030204" pitchFamily="18" charset="0"/>
                                        <a:ea typeface="Times New Roman" panose="02020603050405020304" pitchFamily="18" charset="0"/>
                                      </a:rPr>
                                      <m:t>𝐲</m:t>
                                    </m:r>
                                  </m:e>
                                  <m:sub>
                                    <m:r>
                                      <m:rPr>
                                        <m:sty m:val="p"/>
                                      </m:rPr>
                                      <a:rPr lang="en-US" sz="2400">
                                        <a:latin typeface="Cambria Math" panose="02040503050406030204" pitchFamily="18" charset="0"/>
                                        <a:ea typeface="Times New Roman" panose="02020603050405020304" pitchFamily="18" charset="0"/>
                                      </a:rPr>
                                      <m:t>i</m:t>
                                    </m:r>
                                  </m:sub>
                                </m:sSub>
                                <m:r>
                                  <a:rPr lang="en-US" sz="2400">
                                    <a:latin typeface="Cambria Math" panose="02040503050406030204" pitchFamily="18" charset="0"/>
                                    <a:ea typeface="Times New Roman" panose="02020603050405020304" pitchFamily="18" charset="0"/>
                                  </a:rPr>
                                  <m:t>− </m:t>
                                </m:r>
                                <m:acc>
                                  <m:accPr>
                                    <m:chr m:val="̅"/>
                                    <m:ctrlPr>
                                      <a:rPr lang="en-US" sz="2400" b="1" i="1">
                                        <a:solidFill>
                                          <a:srgbClr val="FF0000"/>
                                        </a:solidFill>
                                        <a:latin typeface="Cambria Math"/>
                                        <a:ea typeface="Times New Roman" panose="02020603050405020304" pitchFamily="18" charset="0"/>
                                      </a:rPr>
                                    </m:ctrlPr>
                                  </m:accPr>
                                  <m:e>
                                    <m:r>
                                      <a:rPr lang="en-US" sz="2400" b="1">
                                        <a:solidFill>
                                          <a:srgbClr val="FF0000"/>
                                        </a:solidFill>
                                        <a:latin typeface="Cambria Math" panose="02040503050406030204" pitchFamily="18" charset="0"/>
                                        <a:ea typeface="Times New Roman" panose="02020603050405020304" pitchFamily="18" charset="0"/>
                                      </a:rPr>
                                      <m:t>𝐲</m:t>
                                    </m:r>
                                  </m:e>
                                </m:acc>
                                <m:r>
                                  <a:rPr lang="en-US" sz="2400">
                                    <a:latin typeface="Cambria Math" panose="02040503050406030204" pitchFamily="18" charset="0"/>
                                    <a:ea typeface="Times New Roman" panose="02020603050405020304" pitchFamily="18" charset="0"/>
                                  </a:rPr>
                                  <m:t>)</m:t>
                                </m:r>
                              </m:e>
                            </m:nary>
                          </m:num>
                          <m:den>
                            <m:rad>
                              <m:radPr>
                                <m:degHide m:val="on"/>
                                <m:ctrlPr>
                                  <a:rPr lang="en-US" sz="2400" i="1">
                                    <a:latin typeface="Cambria Math"/>
                                    <a:ea typeface="Times New Roman" panose="02020603050405020304" pitchFamily="18" charset="0"/>
                                  </a:rPr>
                                </m:ctrlPr>
                              </m:radPr>
                              <m:deg/>
                              <m:e>
                                <m:nary>
                                  <m:naryPr>
                                    <m:chr m:val="∑"/>
                                    <m:limLoc m:val="undOvr"/>
                                    <m:ctrlPr>
                                      <a:rPr lang="en-US" sz="2400" i="1">
                                        <a:latin typeface="Cambria Math"/>
                                        <a:ea typeface="Times New Roman" panose="02020603050405020304" pitchFamily="18" charset="0"/>
                                      </a:rPr>
                                    </m:ctrlPr>
                                  </m:naryPr>
                                  <m:sub>
                                    <m:r>
                                      <m:rPr>
                                        <m:sty m:val="p"/>
                                      </m:rPr>
                                      <a:rPr lang="en-US" sz="2400">
                                        <a:latin typeface="Cambria Math" panose="02040503050406030204" pitchFamily="18" charset="0"/>
                                        <a:ea typeface="Times New Roman" panose="02020603050405020304" pitchFamily="18" charset="0"/>
                                      </a:rPr>
                                      <m:t>i</m:t>
                                    </m:r>
                                    <m:r>
                                      <a:rPr lang="en-US" sz="2400">
                                        <a:latin typeface="Cambria Math" panose="02040503050406030204" pitchFamily="18" charset="0"/>
                                        <a:ea typeface="Times New Roman" panose="02020603050405020304" pitchFamily="18" charset="0"/>
                                      </a:rPr>
                                      <m:t>=1</m:t>
                                    </m:r>
                                  </m:sub>
                                  <m:sup>
                                    <m:r>
                                      <m:rPr>
                                        <m:sty m:val="p"/>
                                      </m:rPr>
                                      <a:rPr lang="en-US" sz="2400">
                                        <a:latin typeface="Cambria Math" panose="02040503050406030204" pitchFamily="18" charset="0"/>
                                        <a:ea typeface="Times New Roman" panose="02020603050405020304" pitchFamily="18" charset="0"/>
                                      </a:rPr>
                                      <m:t>n</m:t>
                                    </m:r>
                                  </m:sup>
                                  <m:e>
                                    <m:sSup>
                                      <m:sSupPr>
                                        <m:ctrlPr>
                                          <a:rPr lang="en-US" sz="2400" i="1">
                                            <a:latin typeface="Cambria Math"/>
                                            <a:ea typeface="Times New Roman" panose="02020603050405020304" pitchFamily="18" charset="0"/>
                                          </a:rPr>
                                        </m:ctrlPr>
                                      </m:sSupPr>
                                      <m:e>
                                        <m:d>
                                          <m:dPr>
                                            <m:ctrlPr>
                                              <a:rPr lang="en-US" sz="2400" i="1">
                                                <a:latin typeface="Cambria Math"/>
                                                <a:ea typeface="Times New Roman" panose="02020603050405020304" pitchFamily="18" charset="0"/>
                                              </a:rPr>
                                            </m:ctrlPr>
                                          </m:dPr>
                                          <m:e>
                                            <m:sSub>
                                              <m:sSubPr>
                                                <m:ctrlPr>
                                                  <a:rPr lang="en-US" sz="2400" i="1">
                                                    <a:latin typeface="Cambria Math"/>
                                                    <a:ea typeface="Times New Roman" panose="02020603050405020304" pitchFamily="18" charset="0"/>
                                                  </a:rPr>
                                                </m:ctrlPr>
                                              </m:sSubPr>
                                              <m:e>
                                                <m:r>
                                                  <a:rPr lang="en-US" sz="2400" b="1">
                                                    <a:solidFill>
                                                      <a:srgbClr val="FF0000"/>
                                                    </a:solidFill>
                                                    <a:latin typeface="Cambria Math" panose="02040503050406030204" pitchFamily="18" charset="0"/>
                                                    <a:ea typeface="Times New Roman" panose="02020603050405020304" pitchFamily="18" charset="0"/>
                                                  </a:rPr>
                                                  <m:t>𝐱</m:t>
                                                </m:r>
                                              </m:e>
                                              <m:sub>
                                                <m:r>
                                                  <m:rPr>
                                                    <m:sty m:val="p"/>
                                                  </m:rPr>
                                                  <a:rPr lang="en-US" sz="2400">
                                                    <a:latin typeface="Cambria Math" panose="02040503050406030204" pitchFamily="18" charset="0"/>
                                                    <a:ea typeface="Times New Roman" panose="02020603050405020304" pitchFamily="18" charset="0"/>
                                                  </a:rPr>
                                                  <m:t>i</m:t>
                                                </m:r>
                                              </m:sub>
                                            </m:sSub>
                                            <m:r>
                                              <a:rPr lang="en-US" sz="2400">
                                                <a:latin typeface="Cambria Math" panose="02040503050406030204" pitchFamily="18" charset="0"/>
                                                <a:ea typeface="Times New Roman" panose="02020603050405020304" pitchFamily="18" charset="0"/>
                                              </a:rPr>
                                              <m:t>− </m:t>
                                            </m:r>
                                            <m:acc>
                                              <m:accPr>
                                                <m:chr m:val="̅"/>
                                                <m:ctrlPr>
                                                  <a:rPr lang="en-US" sz="2400" i="1">
                                                    <a:latin typeface="Cambria Math"/>
                                                    <a:ea typeface="Times New Roman" panose="02020603050405020304" pitchFamily="18" charset="0"/>
                                                  </a:rPr>
                                                </m:ctrlPr>
                                              </m:accPr>
                                              <m:e>
                                                <m:r>
                                                  <a:rPr lang="en-US" sz="2400" b="1">
                                                    <a:solidFill>
                                                      <a:srgbClr val="FF0000"/>
                                                    </a:solidFill>
                                                    <a:latin typeface="Cambria Math" panose="02040503050406030204" pitchFamily="18" charset="0"/>
                                                    <a:ea typeface="Times New Roman" panose="02020603050405020304" pitchFamily="18" charset="0"/>
                                                  </a:rPr>
                                                  <m:t>𝐱</m:t>
                                                </m:r>
                                              </m:e>
                                            </m:acc>
                                          </m:e>
                                        </m:d>
                                      </m:e>
                                      <m:sup>
                                        <m:r>
                                          <a:rPr lang="en-US" sz="2400">
                                            <a:latin typeface="Cambria Math" panose="02040503050406030204" pitchFamily="18" charset="0"/>
                                            <a:ea typeface="Times New Roman" panose="02020603050405020304" pitchFamily="18" charset="0"/>
                                          </a:rPr>
                                          <m:t>2</m:t>
                                        </m:r>
                                      </m:sup>
                                    </m:sSup>
                                    <m:nary>
                                      <m:naryPr>
                                        <m:chr m:val="∑"/>
                                        <m:limLoc m:val="undOvr"/>
                                        <m:ctrlPr>
                                          <a:rPr lang="en-US" sz="2400" i="1">
                                            <a:latin typeface="Cambria Math"/>
                                            <a:ea typeface="Times New Roman" panose="02020603050405020304" pitchFamily="18" charset="0"/>
                                          </a:rPr>
                                        </m:ctrlPr>
                                      </m:naryPr>
                                      <m:sub>
                                        <m:r>
                                          <m:rPr>
                                            <m:sty m:val="p"/>
                                          </m:rPr>
                                          <a:rPr lang="en-US" sz="2400">
                                            <a:latin typeface="Cambria Math" panose="02040503050406030204" pitchFamily="18" charset="0"/>
                                            <a:ea typeface="Times New Roman" panose="02020603050405020304" pitchFamily="18" charset="0"/>
                                          </a:rPr>
                                          <m:t>i</m:t>
                                        </m:r>
                                        <m:r>
                                          <a:rPr lang="en-US" sz="2400">
                                            <a:latin typeface="Cambria Math" panose="02040503050406030204" pitchFamily="18" charset="0"/>
                                            <a:ea typeface="Times New Roman" panose="02020603050405020304" pitchFamily="18" charset="0"/>
                                          </a:rPr>
                                          <m:t>=1</m:t>
                                        </m:r>
                                      </m:sub>
                                      <m:sup>
                                        <m:r>
                                          <m:rPr>
                                            <m:sty m:val="p"/>
                                          </m:rPr>
                                          <a:rPr lang="en-US" sz="2400">
                                            <a:latin typeface="Cambria Math" panose="02040503050406030204" pitchFamily="18" charset="0"/>
                                            <a:ea typeface="Times New Roman" panose="02020603050405020304" pitchFamily="18" charset="0"/>
                                          </a:rPr>
                                          <m:t>n</m:t>
                                        </m:r>
                                      </m:sup>
                                      <m:e>
                                        <m:sSup>
                                          <m:sSupPr>
                                            <m:ctrlPr>
                                              <a:rPr lang="en-US" sz="2400" i="1">
                                                <a:latin typeface="Cambria Math"/>
                                                <a:ea typeface="Times New Roman" panose="02020603050405020304" pitchFamily="18" charset="0"/>
                                              </a:rPr>
                                            </m:ctrlPr>
                                          </m:sSupPr>
                                          <m:e>
                                            <m:d>
                                              <m:dPr>
                                                <m:ctrlPr>
                                                  <a:rPr lang="en-US" sz="2400" i="1">
                                                    <a:latin typeface="Cambria Math"/>
                                                    <a:ea typeface="Times New Roman" panose="02020603050405020304" pitchFamily="18" charset="0"/>
                                                  </a:rPr>
                                                </m:ctrlPr>
                                              </m:dPr>
                                              <m:e>
                                                <m:sSub>
                                                  <m:sSubPr>
                                                    <m:ctrlPr>
                                                      <a:rPr lang="en-US" sz="2400" i="1">
                                                        <a:latin typeface="Cambria Math"/>
                                                        <a:ea typeface="Times New Roman" panose="02020603050405020304" pitchFamily="18" charset="0"/>
                                                      </a:rPr>
                                                    </m:ctrlPr>
                                                  </m:sSubPr>
                                                  <m:e>
                                                    <m:r>
                                                      <a:rPr lang="en-US" sz="2400" b="1">
                                                        <a:solidFill>
                                                          <a:srgbClr val="FF0000"/>
                                                        </a:solidFill>
                                                        <a:latin typeface="Cambria Math" panose="02040503050406030204" pitchFamily="18" charset="0"/>
                                                        <a:ea typeface="Times New Roman" panose="02020603050405020304" pitchFamily="18" charset="0"/>
                                                      </a:rPr>
                                                      <m:t>𝐲</m:t>
                                                    </m:r>
                                                  </m:e>
                                                  <m:sub>
                                                    <m:r>
                                                      <m:rPr>
                                                        <m:sty m:val="p"/>
                                                      </m:rPr>
                                                      <a:rPr lang="en-US" sz="2400">
                                                        <a:latin typeface="Cambria Math" panose="02040503050406030204" pitchFamily="18" charset="0"/>
                                                        <a:ea typeface="Times New Roman" panose="02020603050405020304" pitchFamily="18" charset="0"/>
                                                      </a:rPr>
                                                      <m:t>i</m:t>
                                                    </m:r>
                                                  </m:sub>
                                                </m:sSub>
                                                <m:r>
                                                  <a:rPr lang="en-US" sz="2400">
                                                    <a:latin typeface="Cambria Math" panose="02040503050406030204" pitchFamily="18" charset="0"/>
                                                    <a:ea typeface="Times New Roman" panose="02020603050405020304" pitchFamily="18" charset="0"/>
                                                  </a:rPr>
                                                  <m:t>− </m:t>
                                                </m:r>
                                                <m:acc>
                                                  <m:accPr>
                                                    <m:chr m:val="̅"/>
                                                    <m:ctrlPr>
                                                      <a:rPr lang="en-US" sz="2400" i="1">
                                                        <a:latin typeface="Cambria Math"/>
                                                        <a:ea typeface="Times New Roman" panose="02020603050405020304" pitchFamily="18" charset="0"/>
                                                      </a:rPr>
                                                    </m:ctrlPr>
                                                  </m:accPr>
                                                  <m:e>
                                                    <m:r>
                                                      <a:rPr lang="en-US" sz="2400" b="1">
                                                        <a:solidFill>
                                                          <a:srgbClr val="FF0000"/>
                                                        </a:solidFill>
                                                        <a:latin typeface="Cambria Math" panose="02040503050406030204" pitchFamily="18" charset="0"/>
                                                        <a:ea typeface="Times New Roman" panose="02020603050405020304" pitchFamily="18" charset="0"/>
                                                      </a:rPr>
                                                      <m:t>𝐲</m:t>
                                                    </m:r>
                                                  </m:e>
                                                </m:acc>
                                              </m:e>
                                            </m:d>
                                          </m:e>
                                          <m:sup>
                                            <m:r>
                                              <a:rPr lang="en-US" sz="2400">
                                                <a:latin typeface="Cambria Math" panose="02040503050406030204" pitchFamily="18" charset="0"/>
                                                <a:ea typeface="Times New Roman" panose="02020603050405020304" pitchFamily="18" charset="0"/>
                                              </a:rPr>
                                              <m:t>2</m:t>
                                            </m:r>
                                          </m:sup>
                                        </m:sSup>
                                      </m:e>
                                    </m:nary>
                                  </m:e>
                                </m:nary>
                              </m:e>
                            </m:rad>
                          </m:den>
                        </m:f>
                        <m:r>
                          <a:rPr lang="en-US" sz="2400" i="1">
                            <a:latin typeface="Cambria Math" panose="02040503050406030204" pitchFamily="18" charset="0"/>
                            <a:ea typeface="Times New Roman" panose="02020603050405020304" pitchFamily="18" charset="0"/>
                          </a:rPr>
                          <m:t>∗ </m:t>
                        </m:r>
                        <m:f>
                          <m:fPr>
                            <m:ctrlPr>
                              <a:rPr lang="en-US" sz="2400" i="1">
                                <a:latin typeface="Cambria Math"/>
                                <a:ea typeface="Times New Roman" panose="02020603050405020304" pitchFamily="18" charset="0"/>
                              </a:rPr>
                            </m:ctrlPr>
                          </m:fPr>
                          <m:num>
                            <m:r>
                              <m:rPr>
                                <m:sty m:val="p"/>
                              </m:rPr>
                              <a:rPr lang="en-US" sz="2400">
                                <a:latin typeface="Cambria Math" panose="02040503050406030204" pitchFamily="18" charset="0"/>
                                <a:ea typeface="Times New Roman" panose="02020603050405020304" pitchFamily="18" charset="0"/>
                              </a:rPr>
                              <m:t>n</m:t>
                            </m:r>
                          </m:num>
                          <m:den>
                            <m:r>
                              <m:rPr>
                                <m:sty m:val="p"/>
                              </m:rPr>
                              <a:rPr lang="en-US" sz="2400">
                                <a:latin typeface="Cambria Math" panose="02040503050406030204" pitchFamily="18" charset="0"/>
                                <a:ea typeface="Times New Roman" panose="02020603050405020304" pitchFamily="18" charset="0"/>
                              </a:rPr>
                              <m:t>t</m:t>
                            </m:r>
                          </m:den>
                        </m:f>
                      </m:e>
                    </m:d>
                    <m:r>
                      <a:rPr lang="en-US" sz="2400" i="1">
                        <a:latin typeface="Cambria Math" panose="02040503050406030204" pitchFamily="18" charset="0"/>
                        <a:ea typeface="Times New Roman" panose="02020603050405020304" pitchFamily="18" charset="0"/>
                      </a:rPr>
                      <m:t>∗ 0,6+</m:t>
                    </m:r>
                    <m:r>
                      <m:rPr>
                        <m:sty m:val="p"/>
                      </m:rPr>
                      <a:rPr lang="en-US" sz="2400">
                        <a:latin typeface="Cambria Math" panose="02040503050406030204" pitchFamily="18" charset="0"/>
                        <a:ea typeface="Times New Roman" panose="02020603050405020304" pitchFamily="18" charset="0"/>
                      </a:rPr>
                      <m:t>a</m:t>
                    </m:r>
                    <m:r>
                      <a:rPr lang="en-US" sz="2400" i="1">
                        <a:latin typeface="Cambria Math" panose="02040503050406030204" pitchFamily="18" charset="0"/>
                        <a:ea typeface="Times New Roman" panose="02020603050405020304" pitchFamily="18" charset="0"/>
                      </a:rPr>
                      <m:t>∗ 0,2+</m:t>
                    </m:r>
                    <m:r>
                      <m:rPr>
                        <m:sty m:val="p"/>
                      </m:rPr>
                      <a:rPr lang="en-US" sz="2400">
                        <a:latin typeface="Cambria Math" panose="02040503050406030204" pitchFamily="18" charset="0"/>
                        <a:ea typeface="Times New Roman" panose="02020603050405020304" pitchFamily="18" charset="0"/>
                      </a:rPr>
                      <m:t>b</m:t>
                    </m:r>
                    <m:r>
                      <a:rPr lang="en-US" sz="2400" i="1">
                        <a:latin typeface="Cambria Math" panose="02040503050406030204" pitchFamily="18" charset="0"/>
                        <a:ea typeface="Times New Roman" panose="02020603050405020304" pitchFamily="18" charset="0"/>
                      </a:rPr>
                      <m:t>∗ 0,2 </m:t>
                    </m:r>
                  </m:oMath>
                </a14:m>
                <a:endParaRPr lang="en-US" sz="2400" dirty="0">
                  <a:latin typeface="Times New Roman" panose="02020603050405020304" pitchFamily="18" charset="0"/>
                  <a:ea typeface="Times New Roman" panose="02020603050405020304" pitchFamily="18" charset="0"/>
                </a:endParaRPr>
              </a:p>
            </p:txBody>
          </p:sp>
        </mc:Choice>
        <mc:Fallback xmlns="">
          <p:sp>
            <p:nvSpPr>
              <p:cNvPr id="18" name="Rectangle 17"/>
              <p:cNvSpPr>
                <a:spLocks noRot="1" noChangeAspect="1" noMove="1" noResize="1" noEditPoints="1" noAdjustHandles="1" noChangeArrowheads="1" noChangeShapeType="1" noTextEdit="1"/>
              </p:cNvSpPr>
              <p:nvPr/>
            </p:nvSpPr>
            <p:spPr>
              <a:xfrm>
                <a:off x="304799" y="1523795"/>
                <a:ext cx="8534401" cy="976165"/>
              </a:xfrm>
              <a:prstGeom prst="rect">
                <a:avLst/>
              </a:prstGeom>
              <a:blipFill rotWithShape="0">
                <a:blip r:embed="rId5"/>
                <a:stretch>
                  <a:fillRect/>
                </a:stretch>
              </a:blipFill>
            </p:spPr>
            <p:txBody>
              <a:bodyPr/>
              <a:lstStyle/>
              <a:p>
                <a:r>
                  <a:rPr lang="en-US">
                    <a:noFill/>
                  </a:rPr>
                  <a:t> </a:t>
                </a:r>
              </a:p>
            </p:txBody>
          </p:sp>
        </mc:Fallback>
      </mc:AlternateContent>
      <p:sp>
        <p:nvSpPr>
          <p:cNvPr id="13" name="Title 1"/>
          <p:cNvSpPr txBox="1">
            <a:spLocks/>
          </p:cNvSpPr>
          <p:nvPr/>
        </p:nvSpPr>
        <p:spPr>
          <a:xfrm>
            <a:off x="3447578" y="294041"/>
            <a:ext cx="5086822" cy="649298"/>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dirty="0">
                <a:solidFill>
                  <a:schemeClr val="tx1"/>
                </a:solidFill>
                <a:effectLst>
                  <a:outerShdw blurRad="38100" dist="38100" dir="2700000" algn="tl">
                    <a:srgbClr val="000000">
                      <a:alpha val="43137"/>
                    </a:srgbClr>
                  </a:outerShdw>
                </a:effectLst>
                <a:latin typeface="Cambria" pitchFamily="18" charset="0"/>
              </a:rPr>
              <a:t>CORRELATION ALGORITHM</a:t>
            </a:r>
          </a:p>
        </p:txBody>
      </p:sp>
    </p:spTree>
    <p:extLst>
      <p:ext uri="{BB962C8B-B14F-4D97-AF65-F5344CB8AC3E}">
        <p14:creationId xmlns:p14="http://schemas.microsoft.com/office/powerpoint/2010/main" val="290570224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algorith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4990" y="869950"/>
            <a:ext cx="723900" cy="7239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1477612" y="3416556"/>
            <a:ext cx="7190881" cy="338554"/>
          </a:xfrm>
          <a:prstGeom prst="rect">
            <a:avLst/>
          </a:prstGeom>
          <a:noFill/>
        </p:spPr>
        <p:txBody>
          <a:bodyPr wrap="square" rtlCol="0">
            <a:spAutoFit/>
          </a:bodyPr>
          <a:lstStyle/>
          <a:p>
            <a:r>
              <a:rPr lang="en-US" b="1" dirty="0">
                <a:solidFill>
                  <a:srgbClr val="FF0000"/>
                </a:solidFill>
                <a:latin typeface="Cambria" panose="02040503050406030204" pitchFamily="18" charset="0"/>
              </a:rPr>
              <a:t>n</a:t>
            </a:r>
            <a:r>
              <a:rPr lang="en-US" b="1" dirty="0" smtClean="0">
                <a:latin typeface="Cambria" panose="02040503050406030204" pitchFamily="18" charset="0"/>
              </a:rPr>
              <a:t>: Number </a:t>
            </a:r>
            <a:r>
              <a:rPr lang="en-US" b="1" dirty="0">
                <a:latin typeface="Cambria" panose="02040503050406030204" pitchFamily="18" charset="0"/>
              </a:rPr>
              <a:t>of similar majors </a:t>
            </a:r>
          </a:p>
        </p:txBody>
      </p:sp>
      <p:sp>
        <p:nvSpPr>
          <p:cNvPr id="20" name="TextBox 19"/>
          <p:cNvSpPr txBox="1"/>
          <p:nvPr/>
        </p:nvSpPr>
        <p:spPr>
          <a:xfrm>
            <a:off x="1477612" y="2711333"/>
            <a:ext cx="7648081" cy="369332"/>
          </a:xfrm>
          <a:prstGeom prst="rect">
            <a:avLst/>
          </a:prstGeom>
          <a:noFill/>
        </p:spPr>
        <p:txBody>
          <a:bodyPr wrap="square" rtlCol="0">
            <a:spAutoFit/>
          </a:bodyPr>
          <a:lstStyle/>
          <a:p>
            <a:r>
              <a:rPr lang="en-US" dirty="0" smtClean="0">
                <a:solidFill>
                  <a:srgbClr val="FF0000"/>
                </a:solidFill>
                <a:latin typeface="Cambria" panose="02040503050406030204" pitchFamily="18" charset="0"/>
              </a:rPr>
              <a:t>x</a:t>
            </a:r>
            <a:r>
              <a:rPr lang="en-US" sz="1800" dirty="0" smtClean="0">
                <a:latin typeface="Cambria" panose="02040503050406030204" pitchFamily="18" charset="0"/>
              </a:rPr>
              <a:t>: </a:t>
            </a:r>
            <a:r>
              <a:rPr lang="en-GB" dirty="0">
                <a:latin typeface="Cambria" panose="02040503050406030204" pitchFamily="18" charset="0"/>
              </a:rPr>
              <a:t>The origin university's latest year score</a:t>
            </a:r>
            <a:endParaRPr lang="en-US" dirty="0">
              <a:latin typeface="Cambria" panose="02040503050406030204" pitchFamily="18" charset="0"/>
            </a:endParaRPr>
          </a:p>
        </p:txBody>
      </p:sp>
      <p:sp>
        <p:nvSpPr>
          <p:cNvPr id="21" name="TextBox 20"/>
          <p:cNvSpPr txBox="1"/>
          <p:nvPr/>
        </p:nvSpPr>
        <p:spPr>
          <a:xfrm>
            <a:off x="1477612" y="3080665"/>
            <a:ext cx="7769602" cy="338554"/>
          </a:xfrm>
          <a:prstGeom prst="rect">
            <a:avLst/>
          </a:prstGeom>
          <a:noFill/>
        </p:spPr>
        <p:txBody>
          <a:bodyPr wrap="square" rtlCol="0">
            <a:spAutoFit/>
          </a:bodyPr>
          <a:lstStyle/>
          <a:p>
            <a:r>
              <a:rPr lang="en-US" dirty="0" smtClean="0">
                <a:solidFill>
                  <a:srgbClr val="FF0000"/>
                </a:solidFill>
                <a:latin typeface="Cambria" panose="02040503050406030204" pitchFamily="18" charset="0"/>
              </a:rPr>
              <a:t>y</a:t>
            </a:r>
            <a:r>
              <a:rPr lang="en-US" dirty="0" smtClean="0">
                <a:latin typeface="Cambria" panose="02040503050406030204" pitchFamily="18" charset="0"/>
              </a:rPr>
              <a:t>: </a:t>
            </a:r>
            <a:r>
              <a:rPr lang="en-GB" dirty="0">
                <a:latin typeface="Cambria" panose="02040503050406030204" pitchFamily="18" charset="0"/>
              </a:rPr>
              <a:t>The university's latest year score needs correlation</a:t>
            </a:r>
            <a:endParaRPr lang="en-US" dirty="0">
              <a:latin typeface="Cambria" panose="02040503050406030204" pitchFamily="18" charset="0"/>
            </a:endParaRPr>
          </a:p>
        </p:txBody>
      </p:sp>
      <mc:AlternateContent xmlns:mc="http://schemas.openxmlformats.org/markup-compatibility/2006" xmlns:a14="http://schemas.microsoft.com/office/drawing/2010/main">
        <mc:Choice Requires="a14">
          <p:sp>
            <p:nvSpPr>
              <p:cNvPr id="18" name="Rectangle 17"/>
              <p:cNvSpPr/>
              <p:nvPr/>
            </p:nvSpPr>
            <p:spPr>
              <a:xfrm>
                <a:off x="304799" y="1523795"/>
                <a:ext cx="8534401" cy="976165"/>
              </a:xfrm>
              <a:prstGeom prst="rect">
                <a:avLst/>
              </a:prstGeom>
            </p:spPr>
            <p:txBody>
              <a:bodyPr wrap="square">
                <a:spAutoFit/>
              </a:bodyPr>
              <a:lstStyle/>
              <a:p>
                <a:pPr marL="182880" marR="0" algn="just">
                  <a:spcBef>
                    <a:spcPts val="0"/>
                  </a:spcBef>
                  <a:spcAft>
                    <a:spcPts val="230"/>
                  </a:spcAft>
                </a:pPr>
                <a:r>
                  <a:rPr lang="en-US" sz="2400" dirty="0">
                    <a:latin typeface="Times New Roman" panose="02020603050405020304" pitchFamily="18" charset="0"/>
                    <a:ea typeface="Times New Roman" panose="02020603050405020304" pitchFamily="18" charset="0"/>
                  </a:rPr>
                  <a:t>C =  </a:t>
                </a:r>
                <a14:m>
                  <m:oMath xmlns:m="http://schemas.openxmlformats.org/officeDocument/2006/math">
                    <m:d>
                      <m:dPr>
                        <m:ctrlPr>
                          <a:rPr lang="en-US" sz="2400" i="1">
                            <a:latin typeface="Cambria Math"/>
                            <a:ea typeface="Times New Roman" panose="02020603050405020304" pitchFamily="18" charset="0"/>
                          </a:rPr>
                        </m:ctrlPr>
                      </m:dPr>
                      <m:e>
                        <m:f>
                          <m:fPr>
                            <m:ctrlPr>
                              <a:rPr lang="en-US" sz="2400" i="1">
                                <a:latin typeface="Cambria Math"/>
                                <a:ea typeface="Times New Roman" panose="02020603050405020304" pitchFamily="18" charset="0"/>
                              </a:rPr>
                            </m:ctrlPr>
                          </m:fPr>
                          <m:num>
                            <m:nary>
                              <m:naryPr>
                                <m:chr m:val="∑"/>
                                <m:limLoc m:val="undOvr"/>
                                <m:ctrlPr>
                                  <a:rPr lang="en-US" sz="2400" i="1">
                                    <a:latin typeface="Cambria Math"/>
                                    <a:ea typeface="Times New Roman" panose="02020603050405020304" pitchFamily="18" charset="0"/>
                                  </a:rPr>
                                </m:ctrlPr>
                              </m:naryPr>
                              <m:sub>
                                <m:r>
                                  <m:rPr>
                                    <m:sty m:val="p"/>
                                  </m:rPr>
                                  <a:rPr lang="en-US" sz="2400">
                                    <a:latin typeface="Cambria Math" panose="02040503050406030204" pitchFamily="18" charset="0"/>
                                    <a:ea typeface="Times New Roman" panose="02020603050405020304" pitchFamily="18" charset="0"/>
                                  </a:rPr>
                                  <m:t>i</m:t>
                                </m:r>
                                <m:r>
                                  <a:rPr lang="en-US" sz="2400">
                                    <a:latin typeface="Cambria Math" panose="02040503050406030204" pitchFamily="18" charset="0"/>
                                    <a:ea typeface="Times New Roman" panose="02020603050405020304" pitchFamily="18" charset="0"/>
                                  </a:rPr>
                                  <m:t>=1</m:t>
                                </m:r>
                              </m:sub>
                              <m:sup>
                                <m:r>
                                  <a:rPr lang="en-US" sz="2400" b="1">
                                    <a:solidFill>
                                      <a:srgbClr val="FF0000"/>
                                    </a:solidFill>
                                    <a:latin typeface="Cambria Math" panose="02040503050406030204" pitchFamily="18" charset="0"/>
                                    <a:ea typeface="Times New Roman" panose="02020603050405020304" pitchFamily="18" charset="0"/>
                                  </a:rPr>
                                  <m:t>𝐧</m:t>
                                </m:r>
                              </m:sup>
                              <m:e>
                                <m:r>
                                  <a:rPr lang="en-US" sz="2400">
                                    <a:latin typeface="Cambria Math" panose="02040503050406030204" pitchFamily="18" charset="0"/>
                                    <a:ea typeface="Times New Roman" panose="02020603050405020304" pitchFamily="18" charset="0"/>
                                  </a:rPr>
                                  <m:t>(</m:t>
                                </m:r>
                                <m:sSub>
                                  <m:sSubPr>
                                    <m:ctrlPr>
                                      <a:rPr lang="en-US" sz="2400" b="1" i="1">
                                        <a:latin typeface="Cambria Math"/>
                                        <a:ea typeface="Times New Roman" panose="02020603050405020304" pitchFamily="18" charset="0"/>
                                      </a:rPr>
                                    </m:ctrlPr>
                                  </m:sSubPr>
                                  <m:e>
                                    <m:r>
                                      <m:rPr>
                                        <m:sty m:val="p"/>
                                      </m:rPr>
                                      <a:rPr lang="en-US" sz="2400">
                                        <a:latin typeface="Cambria Math" panose="02040503050406030204" pitchFamily="18" charset="0"/>
                                        <a:ea typeface="Times New Roman" panose="02020603050405020304" pitchFamily="18" charset="0"/>
                                      </a:rPr>
                                      <m:t>x</m:t>
                                    </m:r>
                                  </m:e>
                                  <m:sub>
                                    <m:r>
                                      <a:rPr lang="en-US" sz="2400" b="1">
                                        <a:latin typeface="Cambria Math" panose="02040503050406030204" pitchFamily="18" charset="0"/>
                                        <a:ea typeface="Times New Roman" panose="02020603050405020304" pitchFamily="18" charset="0"/>
                                      </a:rPr>
                                      <m:t>𝐢</m:t>
                                    </m:r>
                                  </m:sub>
                                </m:sSub>
                                <m:r>
                                  <a:rPr lang="en-US" sz="2400">
                                    <a:latin typeface="Cambria Math" panose="02040503050406030204" pitchFamily="18" charset="0"/>
                                    <a:ea typeface="Times New Roman" panose="02020603050405020304" pitchFamily="18" charset="0"/>
                                  </a:rPr>
                                  <m:t>− </m:t>
                                </m:r>
                                <m:acc>
                                  <m:accPr>
                                    <m:chr m:val="̅"/>
                                    <m:ctrlPr>
                                      <a:rPr lang="en-US" sz="2400" i="1">
                                        <a:latin typeface="Cambria Math"/>
                                        <a:ea typeface="Times New Roman" panose="02020603050405020304" pitchFamily="18" charset="0"/>
                                      </a:rPr>
                                    </m:ctrlPr>
                                  </m:accPr>
                                  <m:e>
                                    <m:r>
                                      <m:rPr>
                                        <m:sty m:val="p"/>
                                      </m:rPr>
                                      <a:rPr lang="en-US" sz="2400">
                                        <a:latin typeface="Cambria Math" panose="02040503050406030204" pitchFamily="18" charset="0"/>
                                        <a:ea typeface="Times New Roman" panose="02020603050405020304" pitchFamily="18" charset="0"/>
                                      </a:rPr>
                                      <m:t>x</m:t>
                                    </m:r>
                                  </m:e>
                                </m:acc>
                                <m:r>
                                  <a:rPr lang="en-US" sz="2400">
                                    <a:latin typeface="Cambria Math" panose="02040503050406030204" pitchFamily="18" charset="0"/>
                                    <a:ea typeface="Times New Roman" panose="02020603050405020304" pitchFamily="18" charset="0"/>
                                  </a:rPr>
                                  <m:t>)(</m:t>
                                </m:r>
                                <m:sSub>
                                  <m:sSubPr>
                                    <m:ctrlPr>
                                      <a:rPr lang="en-US" sz="2400" i="1">
                                        <a:latin typeface="Cambria Math"/>
                                        <a:ea typeface="Times New Roman" panose="02020603050405020304" pitchFamily="18" charset="0"/>
                                      </a:rPr>
                                    </m:ctrlPr>
                                  </m:sSubPr>
                                  <m:e>
                                    <m:r>
                                      <m:rPr>
                                        <m:sty m:val="p"/>
                                      </m:rPr>
                                      <a:rPr lang="en-US" sz="2400">
                                        <a:latin typeface="Cambria Math" panose="02040503050406030204" pitchFamily="18" charset="0"/>
                                        <a:ea typeface="Times New Roman" panose="02020603050405020304" pitchFamily="18" charset="0"/>
                                      </a:rPr>
                                      <m:t>y</m:t>
                                    </m:r>
                                  </m:e>
                                  <m:sub>
                                    <m:r>
                                      <m:rPr>
                                        <m:sty m:val="p"/>
                                      </m:rPr>
                                      <a:rPr lang="en-US" sz="2400">
                                        <a:latin typeface="Cambria Math" panose="02040503050406030204" pitchFamily="18" charset="0"/>
                                        <a:ea typeface="Times New Roman" panose="02020603050405020304" pitchFamily="18" charset="0"/>
                                      </a:rPr>
                                      <m:t>i</m:t>
                                    </m:r>
                                  </m:sub>
                                </m:sSub>
                                <m:r>
                                  <a:rPr lang="en-US" sz="2400">
                                    <a:latin typeface="Cambria Math" panose="02040503050406030204" pitchFamily="18" charset="0"/>
                                    <a:ea typeface="Times New Roman" panose="02020603050405020304" pitchFamily="18" charset="0"/>
                                  </a:rPr>
                                  <m:t>− </m:t>
                                </m:r>
                                <m:acc>
                                  <m:accPr>
                                    <m:chr m:val="̅"/>
                                    <m:ctrlPr>
                                      <a:rPr lang="en-US" sz="2400" i="1">
                                        <a:latin typeface="Cambria Math"/>
                                        <a:ea typeface="Times New Roman" panose="02020603050405020304" pitchFamily="18" charset="0"/>
                                      </a:rPr>
                                    </m:ctrlPr>
                                  </m:accPr>
                                  <m:e>
                                    <m:r>
                                      <m:rPr>
                                        <m:sty m:val="p"/>
                                      </m:rPr>
                                      <a:rPr lang="en-US" sz="2400">
                                        <a:latin typeface="Cambria Math" panose="02040503050406030204" pitchFamily="18" charset="0"/>
                                        <a:ea typeface="Times New Roman" panose="02020603050405020304" pitchFamily="18" charset="0"/>
                                      </a:rPr>
                                      <m:t>y</m:t>
                                    </m:r>
                                  </m:e>
                                </m:acc>
                                <m:r>
                                  <a:rPr lang="en-US" sz="2400">
                                    <a:latin typeface="Cambria Math" panose="02040503050406030204" pitchFamily="18" charset="0"/>
                                    <a:ea typeface="Times New Roman" panose="02020603050405020304" pitchFamily="18" charset="0"/>
                                  </a:rPr>
                                  <m:t>)</m:t>
                                </m:r>
                              </m:e>
                            </m:nary>
                          </m:num>
                          <m:den>
                            <m:rad>
                              <m:radPr>
                                <m:degHide m:val="on"/>
                                <m:ctrlPr>
                                  <a:rPr lang="en-US" sz="2400" i="1">
                                    <a:latin typeface="Cambria Math"/>
                                    <a:ea typeface="Times New Roman" panose="02020603050405020304" pitchFamily="18" charset="0"/>
                                  </a:rPr>
                                </m:ctrlPr>
                              </m:radPr>
                              <m:deg/>
                              <m:e>
                                <m:nary>
                                  <m:naryPr>
                                    <m:chr m:val="∑"/>
                                    <m:limLoc m:val="undOvr"/>
                                    <m:ctrlPr>
                                      <a:rPr lang="en-US" sz="2400" i="1">
                                        <a:latin typeface="Cambria Math"/>
                                        <a:ea typeface="Times New Roman" panose="02020603050405020304" pitchFamily="18" charset="0"/>
                                      </a:rPr>
                                    </m:ctrlPr>
                                  </m:naryPr>
                                  <m:sub>
                                    <m:r>
                                      <m:rPr>
                                        <m:sty m:val="p"/>
                                      </m:rPr>
                                      <a:rPr lang="en-US" sz="2400">
                                        <a:latin typeface="Cambria Math" panose="02040503050406030204" pitchFamily="18" charset="0"/>
                                        <a:ea typeface="Times New Roman" panose="02020603050405020304" pitchFamily="18" charset="0"/>
                                      </a:rPr>
                                      <m:t>i</m:t>
                                    </m:r>
                                    <m:r>
                                      <a:rPr lang="en-US" sz="2400">
                                        <a:latin typeface="Cambria Math" panose="02040503050406030204" pitchFamily="18" charset="0"/>
                                        <a:ea typeface="Times New Roman" panose="02020603050405020304" pitchFamily="18" charset="0"/>
                                      </a:rPr>
                                      <m:t>=1</m:t>
                                    </m:r>
                                  </m:sub>
                                  <m:sup>
                                    <m:r>
                                      <a:rPr lang="en-US" sz="2400" b="1">
                                        <a:solidFill>
                                          <a:srgbClr val="FF0000"/>
                                        </a:solidFill>
                                        <a:latin typeface="Cambria Math" panose="02040503050406030204" pitchFamily="18" charset="0"/>
                                        <a:ea typeface="Times New Roman" panose="02020603050405020304" pitchFamily="18" charset="0"/>
                                      </a:rPr>
                                      <m:t>𝐧</m:t>
                                    </m:r>
                                  </m:sup>
                                  <m:e>
                                    <m:sSup>
                                      <m:sSupPr>
                                        <m:ctrlPr>
                                          <a:rPr lang="en-US" sz="2400" i="1">
                                            <a:latin typeface="Cambria Math"/>
                                            <a:ea typeface="Times New Roman" panose="02020603050405020304" pitchFamily="18" charset="0"/>
                                          </a:rPr>
                                        </m:ctrlPr>
                                      </m:sSupPr>
                                      <m:e>
                                        <m:d>
                                          <m:dPr>
                                            <m:ctrlPr>
                                              <a:rPr lang="en-US" sz="2400" i="1">
                                                <a:latin typeface="Cambria Math"/>
                                                <a:ea typeface="Times New Roman" panose="02020603050405020304" pitchFamily="18" charset="0"/>
                                              </a:rPr>
                                            </m:ctrlPr>
                                          </m:dPr>
                                          <m:e>
                                            <m:sSub>
                                              <m:sSubPr>
                                                <m:ctrlPr>
                                                  <a:rPr lang="en-US" sz="2400" i="1">
                                                    <a:latin typeface="Cambria Math"/>
                                                    <a:ea typeface="Times New Roman" panose="02020603050405020304" pitchFamily="18" charset="0"/>
                                                  </a:rPr>
                                                </m:ctrlPr>
                                              </m:sSubPr>
                                              <m:e>
                                                <m:r>
                                                  <m:rPr>
                                                    <m:sty m:val="p"/>
                                                  </m:rPr>
                                                  <a:rPr lang="en-US" sz="2400">
                                                    <a:latin typeface="Cambria Math" panose="02040503050406030204" pitchFamily="18" charset="0"/>
                                                    <a:ea typeface="Times New Roman" panose="02020603050405020304" pitchFamily="18" charset="0"/>
                                                  </a:rPr>
                                                  <m:t>x</m:t>
                                                </m:r>
                                              </m:e>
                                              <m:sub>
                                                <m:r>
                                                  <m:rPr>
                                                    <m:sty m:val="p"/>
                                                  </m:rPr>
                                                  <a:rPr lang="en-US" sz="2400">
                                                    <a:latin typeface="Cambria Math" panose="02040503050406030204" pitchFamily="18" charset="0"/>
                                                    <a:ea typeface="Times New Roman" panose="02020603050405020304" pitchFamily="18" charset="0"/>
                                                  </a:rPr>
                                                  <m:t>i</m:t>
                                                </m:r>
                                              </m:sub>
                                            </m:sSub>
                                            <m:r>
                                              <a:rPr lang="en-US" sz="2400">
                                                <a:latin typeface="Cambria Math" panose="02040503050406030204" pitchFamily="18" charset="0"/>
                                                <a:ea typeface="Times New Roman" panose="02020603050405020304" pitchFamily="18" charset="0"/>
                                              </a:rPr>
                                              <m:t>− </m:t>
                                            </m:r>
                                            <m:acc>
                                              <m:accPr>
                                                <m:chr m:val="̅"/>
                                                <m:ctrlPr>
                                                  <a:rPr lang="en-US" sz="2400" i="1">
                                                    <a:latin typeface="Cambria Math"/>
                                                    <a:ea typeface="Times New Roman" panose="02020603050405020304" pitchFamily="18" charset="0"/>
                                                  </a:rPr>
                                                </m:ctrlPr>
                                              </m:accPr>
                                              <m:e>
                                                <m:r>
                                                  <m:rPr>
                                                    <m:sty m:val="p"/>
                                                  </m:rPr>
                                                  <a:rPr lang="en-US" sz="2400">
                                                    <a:latin typeface="Cambria Math" panose="02040503050406030204" pitchFamily="18" charset="0"/>
                                                    <a:ea typeface="Times New Roman" panose="02020603050405020304" pitchFamily="18" charset="0"/>
                                                  </a:rPr>
                                                  <m:t>x</m:t>
                                                </m:r>
                                              </m:e>
                                            </m:acc>
                                          </m:e>
                                        </m:d>
                                      </m:e>
                                      <m:sup>
                                        <m:r>
                                          <a:rPr lang="en-US" sz="2400">
                                            <a:latin typeface="Cambria Math" panose="02040503050406030204" pitchFamily="18" charset="0"/>
                                            <a:ea typeface="Times New Roman" panose="02020603050405020304" pitchFamily="18" charset="0"/>
                                          </a:rPr>
                                          <m:t>2</m:t>
                                        </m:r>
                                      </m:sup>
                                    </m:sSup>
                                    <m:nary>
                                      <m:naryPr>
                                        <m:chr m:val="∑"/>
                                        <m:limLoc m:val="undOvr"/>
                                        <m:ctrlPr>
                                          <a:rPr lang="en-US" sz="2400" i="1">
                                            <a:latin typeface="Cambria Math"/>
                                            <a:ea typeface="Times New Roman" panose="02020603050405020304" pitchFamily="18" charset="0"/>
                                          </a:rPr>
                                        </m:ctrlPr>
                                      </m:naryPr>
                                      <m:sub>
                                        <m:r>
                                          <m:rPr>
                                            <m:sty m:val="p"/>
                                          </m:rPr>
                                          <a:rPr lang="en-US" sz="2400">
                                            <a:latin typeface="Cambria Math" panose="02040503050406030204" pitchFamily="18" charset="0"/>
                                            <a:ea typeface="Times New Roman" panose="02020603050405020304" pitchFamily="18" charset="0"/>
                                          </a:rPr>
                                          <m:t>i</m:t>
                                        </m:r>
                                        <m:r>
                                          <a:rPr lang="en-US" sz="2400">
                                            <a:latin typeface="Cambria Math" panose="02040503050406030204" pitchFamily="18" charset="0"/>
                                            <a:ea typeface="Times New Roman" panose="02020603050405020304" pitchFamily="18" charset="0"/>
                                          </a:rPr>
                                          <m:t>=1</m:t>
                                        </m:r>
                                      </m:sub>
                                      <m:sup>
                                        <m:r>
                                          <a:rPr lang="en-US" sz="2400" b="1">
                                            <a:solidFill>
                                              <a:srgbClr val="FF0000"/>
                                            </a:solidFill>
                                            <a:latin typeface="Cambria Math" panose="02040503050406030204" pitchFamily="18" charset="0"/>
                                            <a:ea typeface="Times New Roman" panose="02020603050405020304" pitchFamily="18" charset="0"/>
                                          </a:rPr>
                                          <m:t>𝐧</m:t>
                                        </m:r>
                                      </m:sup>
                                      <m:e>
                                        <m:sSup>
                                          <m:sSupPr>
                                            <m:ctrlPr>
                                              <a:rPr lang="en-US" sz="2400" i="1">
                                                <a:latin typeface="Cambria Math"/>
                                                <a:ea typeface="Times New Roman" panose="02020603050405020304" pitchFamily="18" charset="0"/>
                                              </a:rPr>
                                            </m:ctrlPr>
                                          </m:sSupPr>
                                          <m:e>
                                            <m:d>
                                              <m:dPr>
                                                <m:ctrlPr>
                                                  <a:rPr lang="en-US" sz="2400" i="1">
                                                    <a:latin typeface="Cambria Math"/>
                                                    <a:ea typeface="Times New Roman" panose="02020603050405020304" pitchFamily="18" charset="0"/>
                                                  </a:rPr>
                                                </m:ctrlPr>
                                              </m:dPr>
                                              <m:e>
                                                <m:sSub>
                                                  <m:sSubPr>
                                                    <m:ctrlPr>
                                                      <a:rPr lang="en-US" sz="2400" i="1">
                                                        <a:latin typeface="Cambria Math"/>
                                                        <a:ea typeface="Times New Roman" panose="02020603050405020304" pitchFamily="18" charset="0"/>
                                                      </a:rPr>
                                                    </m:ctrlPr>
                                                  </m:sSubPr>
                                                  <m:e>
                                                    <m:r>
                                                      <m:rPr>
                                                        <m:sty m:val="p"/>
                                                      </m:rPr>
                                                      <a:rPr lang="en-US" sz="2400">
                                                        <a:latin typeface="Cambria Math" panose="02040503050406030204" pitchFamily="18" charset="0"/>
                                                        <a:ea typeface="Times New Roman" panose="02020603050405020304" pitchFamily="18" charset="0"/>
                                                      </a:rPr>
                                                      <m:t>y</m:t>
                                                    </m:r>
                                                  </m:e>
                                                  <m:sub>
                                                    <m:r>
                                                      <m:rPr>
                                                        <m:sty m:val="p"/>
                                                      </m:rPr>
                                                      <a:rPr lang="en-US" sz="2400">
                                                        <a:latin typeface="Cambria Math" panose="02040503050406030204" pitchFamily="18" charset="0"/>
                                                        <a:ea typeface="Times New Roman" panose="02020603050405020304" pitchFamily="18" charset="0"/>
                                                      </a:rPr>
                                                      <m:t>i</m:t>
                                                    </m:r>
                                                  </m:sub>
                                                </m:sSub>
                                                <m:r>
                                                  <a:rPr lang="en-US" sz="2400">
                                                    <a:latin typeface="Cambria Math" panose="02040503050406030204" pitchFamily="18" charset="0"/>
                                                    <a:ea typeface="Times New Roman" panose="02020603050405020304" pitchFamily="18" charset="0"/>
                                                  </a:rPr>
                                                  <m:t>− </m:t>
                                                </m:r>
                                                <m:acc>
                                                  <m:accPr>
                                                    <m:chr m:val="̅"/>
                                                    <m:ctrlPr>
                                                      <a:rPr lang="en-US" sz="2400" i="1">
                                                        <a:latin typeface="Cambria Math"/>
                                                        <a:ea typeface="Times New Roman" panose="02020603050405020304" pitchFamily="18" charset="0"/>
                                                      </a:rPr>
                                                    </m:ctrlPr>
                                                  </m:accPr>
                                                  <m:e>
                                                    <m:r>
                                                      <m:rPr>
                                                        <m:sty m:val="p"/>
                                                      </m:rPr>
                                                      <a:rPr lang="en-US" sz="2400">
                                                        <a:latin typeface="Cambria Math" panose="02040503050406030204" pitchFamily="18" charset="0"/>
                                                        <a:ea typeface="Times New Roman" panose="02020603050405020304" pitchFamily="18" charset="0"/>
                                                      </a:rPr>
                                                      <m:t>y</m:t>
                                                    </m:r>
                                                  </m:e>
                                                </m:acc>
                                              </m:e>
                                            </m:d>
                                          </m:e>
                                          <m:sup>
                                            <m:r>
                                              <a:rPr lang="en-US" sz="2400">
                                                <a:latin typeface="Cambria Math" panose="02040503050406030204" pitchFamily="18" charset="0"/>
                                                <a:ea typeface="Times New Roman" panose="02020603050405020304" pitchFamily="18" charset="0"/>
                                              </a:rPr>
                                              <m:t>2</m:t>
                                            </m:r>
                                          </m:sup>
                                        </m:sSup>
                                      </m:e>
                                    </m:nary>
                                  </m:e>
                                </m:nary>
                              </m:e>
                            </m:rad>
                          </m:den>
                        </m:f>
                        <m:r>
                          <a:rPr lang="en-US" sz="2400" i="1">
                            <a:latin typeface="Cambria Math" panose="02040503050406030204" pitchFamily="18" charset="0"/>
                            <a:ea typeface="Times New Roman" panose="02020603050405020304" pitchFamily="18" charset="0"/>
                          </a:rPr>
                          <m:t>∗ </m:t>
                        </m:r>
                        <m:f>
                          <m:fPr>
                            <m:ctrlPr>
                              <a:rPr lang="en-US" sz="2400" i="1">
                                <a:latin typeface="Cambria Math"/>
                                <a:ea typeface="Times New Roman" panose="02020603050405020304" pitchFamily="18" charset="0"/>
                              </a:rPr>
                            </m:ctrlPr>
                          </m:fPr>
                          <m:num>
                            <m:r>
                              <a:rPr lang="en-US" sz="2400" b="1">
                                <a:solidFill>
                                  <a:srgbClr val="FF0000"/>
                                </a:solidFill>
                                <a:latin typeface="Cambria Math" panose="02040503050406030204" pitchFamily="18" charset="0"/>
                                <a:ea typeface="Times New Roman" panose="02020603050405020304" pitchFamily="18" charset="0"/>
                              </a:rPr>
                              <m:t>𝐧</m:t>
                            </m:r>
                          </m:num>
                          <m:den>
                            <m:r>
                              <m:rPr>
                                <m:sty m:val="p"/>
                              </m:rPr>
                              <a:rPr lang="en-US" sz="2400">
                                <a:latin typeface="Cambria Math" panose="02040503050406030204" pitchFamily="18" charset="0"/>
                                <a:ea typeface="Times New Roman" panose="02020603050405020304" pitchFamily="18" charset="0"/>
                              </a:rPr>
                              <m:t>t</m:t>
                            </m:r>
                          </m:den>
                        </m:f>
                      </m:e>
                    </m:d>
                    <m:r>
                      <a:rPr lang="en-US" sz="2400" i="1">
                        <a:latin typeface="Cambria Math" panose="02040503050406030204" pitchFamily="18" charset="0"/>
                        <a:ea typeface="Times New Roman" panose="02020603050405020304" pitchFamily="18" charset="0"/>
                      </a:rPr>
                      <m:t>∗ 0,6+</m:t>
                    </m:r>
                    <m:r>
                      <m:rPr>
                        <m:sty m:val="p"/>
                      </m:rPr>
                      <a:rPr lang="en-US" sz="2400">
                        <a:latin typeface="Cambria Math" panose="02040503050406030204" pitchFamily="18" charset="0"/>
                        <a:ea typeface="Times New Roman" panose="02020603050405020304" pitchFamily="18" charset="0"/>
                      </a:rPr>
                      <m:t>a</m:t>
                    </m:r>
                    <m:r>
                      <a:rPr lang="en-US" sz="2400" i="1">
                        <a:latin typeface="Cambria Math" panose="02040503050406030204" pitchFamily="18" charset="0"/>
                        <a:ea typeface="Times New Roman" panose="02020603050405020304" pitchFamily="18" charset="0"/>
                      </a:rPr>
                      <m:t>∗ 0,2+</m:t>
                    </m:r>
                    <m:r>
                      <m:rPr>
                        <m:sty m:val="p"/>
                      </m:rPr>
                      <a:rPr lang="en-US" sz="2400">
                        <a:latin typeface="Cambria Math" panose="02040503050406030204" pitchFamily="18" charset="0"/>
                        <a:ea typeface="Times New Roman" panose="02020603050405020304" pitchFamily="18" charset="0"/>
                      </a:rPr>
                      <m:t>b</m:t>
                    </m:r>
                    <m:r>
                      <a:rPr lang="en-US" sz="2400" i="1">
                        <a:latin typeface="Cambria Math" panose="02040503050406030204" pitchFamily="18" charset="0"/>
                        <a:ea typeface="Times New Roman" panose="02020603050405020304" pitchFamily="18" charset="0"/>
                      </a:rPr>
                      <m:t>∗ 0,2 </m:t>
                    </m:r>
                  </m:oMath>
                </a14:m>
                <a:endParaRPr lang="en-US" sz="2400" dirty="0">
                  <a:latin typeface="Times New Roman" panose="02020603050405020304" pitchFamily="18" charset="0"/>
                  <a:ea typeface="Times New Roman" panose="02020603050405020304" pitchFamily="18" charset="0"/>
                </a:endParaRPr>
              </a:p>
            </p:txBody>
          </p:sp>
        </mc:Choice>
        <mc:Fallback xmlns="">
          <p:sp>
            <p:nvSpPr>
              <p:cNvPr id="18" name="Rectangle 17"/>
              <p:cNvSpPr>
                <a:spLocks noRot="1" noChangeAspect="1" noMove="1" noResize="1" noEditPoints="1" noAdjustHandles="1" noChangeArrowheads="1" noChangeShapeType="1" noTextEdit="1"/>
              </p:cNvSpPr>
              <p:nvPr/>
            </p:nvSpPr>
            <p:spPr>
              <a:xfrm>
                <a:off x="304799" y="1523795"/>
                <a:ext cx="8534401" cy="976165"/>
              </a:xfrm>
              <a:prstGeom prst="rect">
                <a:avLst/>
              </a:prstGeom>
              <a:blipFill rotWithShape="0">
                <a:blip r:embed="rId5"/>
                <a:stretch>
                  <a:fillRect/>
                </a:stretch>
              </a:blipFill>
            </p:spPr>
            <p:txBody>
              <a:bodyPr/>
              <a:lstStyle/>
              <a:p>
                <a:r>
                  <a:rPr lang="en-US">
                    <a:noFill/>
                  </a:rPr>
                  <a:t> </a:t>
                </a:r>
              </a:p>
            </p:txBody>
          </p:sp>
        </mc:Fallback>
      </mc:AlternateContent>
      <p:sp>
        <p:nvSpPr>
          <p:cNvPr id="13" name="Title 1"/>
          <p:cNvSpPr txBox="1">
            <a:spLocks/>
          </p:cNvSpPr>
          <p:nvPr/>
        </p:nvSpPr>
        <p:spPr>
          <a:xfrm>
            <a:off x="3447578" y="294041"/>
            <a:ext cx="5086822" cy="649298"/>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dirty="0">
                <a:solidFill>
                  <a:schemeClr val="tx1"/>
                </a:solidFill>
                <a:effectLst>
                  <a:outerShdw blurRad="38100" dist="38100" dir="2700000" algn="tl">
                    <a:srgbClr val="000000">
                      <a:alpha val="43137"/>
                    </a:srgbClr>
                  </a:outerShdw>
                </a:effectLst>
                <a:latin typeface="Cambria" pitchFamily="18" charset="0"/>
              </a:rPr>
              <a:t>CORRELATION ALGORITHM</a:t>
            </a:r>
          </a:p>
        </p:txBody>
      </p:sp>
    </p:spTree>
    <p:extLst>
      <p:ext uri="{BB962C8B-B14F-4D97-AF65-F5344CB8AC3E}">
        <p14:creationId xmlns:p14="http://schemas.microsoft.com/office/powerpoint/2010/main" val="60315704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algorith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4990" y="869950"/>
            <a:ext cx="723900" cy="7239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1477612" y="3416556"/>
            <a:ext cx="7190881" cy="338554"/>
          </a:xfrm>
          <a:prstGeom prst="rect">
            <a:avLst/>
          </a:prstGeom>
          <a:noFill/>
        </p:spPr>
        <p:txBody>
          <a:bodyPr wrap="square" rtlCol="0">
            <a:spAutoFit/>
          </a:bodyPr>
          <a:lstStyle/>
          <a:p>
            <a:r>
              <a:rPr lang="en-US" dirty="0">
                <a:solidFill>
                  <a:srgbClr val="FF0000"/>
                </a:solidFill>
                <a:latin typeface="Cambria" panose="02040503050406030204" pitchFamily="18" charset="0"/>
              </a:rPr>
              <a:t>n</a:t>
            </a:r>
            <a:r>
              <a:rPr lang="en-US" dirty="0" smtClean="0">
                <a:latin typeface="Cambria" panose="02040503050406030204" pitchFamily="18" charset="0"/>
              </a:rPr>
              <a:t>: Number </a:t>
            </a:r>
            <a:r>
              <a:rPr lang="en-US" dirty="0">
                <a:latin typeface="Cambria" panose="02040503050406030204" pitchFamily="18" charset="0"/>
              </a:rPr>
              <a:t>of similar majors </a:t>
            </a:r>
          </a:p>
        </p:txBody>
      </p:sp>
      <p:sp>
        <p:nvSpPr>
          <p:cNvPr id="20" name="TextBox 19"/>
          <p:cNvSpPr txBox="1"/>
          <p:nvPr/>
        </p:nvSpPr>
        <p:spPr>
          <a:xfrm>
            <a:off x="1477612" y="2711333"/>
            <a:ext cx="7648081" cy="369332"/>
          </a:xfrm>
          <a:prstGeom prst="rect">
            <a:avLst/>
          </a:prstGeom>
          <a:noFill/>
        </p:spPr>
        <p:txBody>
          <a:bodyPr wrap="square" rtlCol="0">
            <a:spAutoFit/>
          </a:bodyPr>
          <a:lstStyle/>
          <a:p>
            <a:r>
              <a:rPr lang="en-US" dirty="0" smtClean="0">
                <a:solidFill>
                  <a:srgbClr val="FF0000"/>
                </a:solidFill>
                <a:latin typeface="Cambria" panose="02040503050406030204" pitchFamily="18" charset="0"/>
              </a:rPr>
              <a:t>x</a:t>
            </a:r>
            <a:r>
              <a:rPr lang="en-US" sz="1800" dirty="0" smtClean="0">
                <a:latin typeface="Cambria" panose="02040503050406030204" pitchFamily="18" charset="0"/>
              </a:rPr>
              <a:t>: </a:t>
            </a:r>
            <a:r>
              <a:rPr lang="en-GB" dirty="0">
                <a:latin typeface="Cambria" panose="02040503050406030204" pitchFamily="18" charset="0"/>
              </a:rPr>
              <a:t>The origin university's latest year score</a:t>
            </a:r>
            <a:endParaRPr lang="en-US" dirty="0">
              <a:latin typeface="Cambria" panose="02040503050406030204" pitchFamily="18" charset="0"/>
            </a:endParaRPr>
          </a:p>
        </p:txBody>
      </p:sp>
      <p:sp>
        <p:nvSpPr>
          <p:cNvPr id="21" name="TextBox 20"/>
          <p:cNvSpPr txBox="1"/>
          <p:nvPr/>
        </p:nvSpPr>
        <p:spPr>
          <a:xfrm>
            <a:off x="1477612" y="3080665"/>
            <a:ext cx="7769602" cy="338554"/>
          </a:xfrm>
          <a:prstGeom prst="rect">
            <a:avLst/>
          </a:prstGeom>
          <a:noFill/>
        </p:spPr>
        <p:txBody>
          <a:bodyPr wrap="square" rtlCol="0">
            <a:spAutoFit/>
          </a:bodyPr>
          <a:lstStyle/>
          <a:p>
            <a:r>
              <a:rPr lang="en-US" dirty="0" smtClean="0">
                <a:solidFill>
                  <a:srgbClr val="FF0000"/>
                </a:solidFill>
                <a:latin typeface="Cambria" panose="02040503050406030204" pitchFamily="18" charset="0"/>
              </a:rPr>
              <a:t>y</a:t>
            </a:r>
            <a:r>
              <a:rPr lang="en-US" dirty="0" smtClean="0">
                <a:latin typeface="Cambria" panose="02040503050406030204" pitchFamily="18" charset="0"/>
              </a:rPr>
              <a:t>: </a:t>
            </a:r>
            <a:r>
              <a:rPr lang="en-GB" dirty="0">
                <a:latin typeface="Cambria" panose="02040503050406030204" pitchFamily="18" charset="0"/>
              </a:rPr>
              <a:t>The university's latest year score needs correlation</a:t>
            </a:r>
            <a:endParaRPr lang="en-US" dirty="0">
              <a:latin typeface="Cambria" panose="02040503050406030204" pitchFamily="18" charset="0"/>
            </a:endParaRPr>
          </a:p>
        </p:txBody>
      </p:sp>
      <p:sp>
        <p:nvSpPr>
          <p:cNvPr id="22" name="TextBox 21"/>
          <p:cNvSpPr txBox="1"/>
          <p:nvPr/>
        </p:nvSpPr>
        <p:spPr>
          <a:xfrm>
            <a:off x="1477613" y="3752447"/>
            <a:ext cx="6423401" cy="338554"/>
          </a:xfrm>
          <a:prstGeom prst="rect">
            <a:avLst/>
          </a:prstGeom>
          <a:noFill/>
        </p:spPr>
        <p:txBody>
          <a:bodyPr wrap="square" rtlCol="0">
            <a:spAutoFit/>
          </a:bodyPr>
          <a:lstStyle/>
          <a:p>
            <a:r>
              <a:rPr lang="en-US" b="1" dirty="0" smtClean="0">
                <a:solidFill>
                  <a:srgbClr val="FF0000"/>
                </a:solidFill>
                <a:latin typeface="Cambria" panose="02040503050406030204" pitchFamily="18" charset="0"/>
              </a:rPr>
              <a:t>t</a:t>
            </a:r>
            <a:r>
              <a:rPr lang="en-US" b="1" dirty="0" smtClean="0">
                <a:latin typeface="Cambria" panose="02040503050406030204" pitchFamily="18" charset="0"/>
              </a:rPr>
              <a:t>: </a:t>
            </a:r>
            <a:r>
              <a:rPr lang="en-US" b="1" dirty="0">
                <a:latin typeface="Cambria" panose="02040503050406030204" pitchFamily="18" charset="0"/>
              </a:rPr>
              <a:t>The largest number of similar majors</a:t>
            </a:r>
          </a:p>
        </p:txBody>
      </p:sp>
      <mc:AlternateContent xmlns:mc="http://schemas.openxmlformats.org/markup-compatibility/2006" xmlns:a14="http://schemas.microsoft.com/office/drawing/2010/main">
        <mc:Choice Requires="a14">
          <p:sp>
            <p:nvSpPr>
              <p:cNvPr id="18" name="Rectangle 17"/>
              <p:cNvSpPr/>
              <p:nvPr/>
            </p:nvSpPr>
            <p:spPr>
              <a:xfrm>
                <a:off x="304799" y="1523795"/>
                <a:ext cx="8534401" cy="976165"/>
              </a:xfrm>
              <a:prstGeom prst="rect">
                <a:avLst/>
              </a:prstGeom>
            </p:spPr>
            <p:txBody>
              <a:bodyPr wrap="square">
                <a:spAutoFit/>
              </a:bodyPr>
              <a:lstStyle/>
              <a:p>
                <a:pPr marL="182880" marR="0" algn="just">
                  <a:spcBef>
                    <a:spcPts val="0"/>
                  </a:spcBef>
                  <a:spcAft>
                    <a:spcPts val="230"/>
                  </a:spcAft>
                </a:pPr>
                <a:r>
                  <a:rPr lang="en-US" sz="2400" dirty="0">
                    <a:latin typeface="Times New Roman" panose="02020603050405020304" pitchFamily="18" charset="0"/>
                    <a:ea typeface="Times New Roman" panose="02020603050405020304" pitchFamily="18" charset="0"/>
                  </a:rPr>
                  <a:t>C =  </a:t>
                </a:r>
                <a14:m>
                  <m:oMath xmlns:m="http://schemas.openxmlformats.org/officeDocument/2006/math">
                    <m:d>
                      <m:dPr>
                        <m:ctrlPr>
                          <a:rPr lang="en-US" sz="2400" i="1">
                            <a:latin typeface="Cambria Math"/>
                            <a:ea typeface="Times New Roman" panose="02020603050405020304" pitchFamily="18" charset="0"/>
                          </a:rPr>
                        </m:ctrlPr>
                      </m:dPr>
                      <m:e>
                        <m:f>
                          <m:fPr>
                            <m:ctrlPr>
                              <a:rPr lang="en-US" sz="2400" i="1">
                                <a:latin typeface="Cambria Math"/>
                                <a:ea typeface="Times New Roman" panose="02020603050405020304" pitchFamily="18" charset="0"/>
                              </a:rPr>
                            </m:ctrlPr>
                          </m:fPr>
                          <m:num>
                            <m:nary>
                              <m:naryPr>
                                <m:chr m:val="∑"/>
                                <m:limLoc m:val="undOvr"/>
                                <m:ctrlPr>
                                  <a:rPr lang="en-US" sz="2400" i="1">
                                    <a:latin typeface="Cambria Math"/>
                                    <a:ea typeface="Times New Roman" panose="02020603050405020304" pitchFamily="18" charset="0"/>
                                  </a:rPr>
                                </m:ctrlPr>
                              </m:naryPr>
                              <m:sub>
                                <m:r>
                                  <m:rPr>
                                    <m:sty m:val="p"/>
                                  </m:rPr>
                                  <a:rPr lang="en-US" sz="2400">
                                    <a:latin typeface="Cambria Math" panose="02040503050406030204" pitchFamily="18" charset="0"/>
                                    <a:ea typeface="Times New Roman" panose="02020603050405020304" pitchFamily="18" charset="0"/>
                                  </a:rPr>
                                  <m:t>i</m:t>
                                </m:r>
                                <m:r>
                                  <a:rPr lang="en-US" sz="2400">
                                    <a:latin typeface="Cambria Math" panose="02040503050406030204" pitchFamily="18" charset="0"/>
                                    <a:ea typeface="Times New Roman" panose="02020603050405020304" pitchFamily="18" charset="0"/>
                                  </a:rPr>
                                  <m:t>=1</m:t>
                                </m:r>
                              </m:sub>
                              <m:sup>
                                <m:r>
                                  <m:rPr>
                                    <m:sty m:val="p"/>
                                  </m:rPr>
                                  <a:rPr lang="en-US" sz="2400">
                                    <a:latin typeface="Cambria Math" panose="02040503050406030204" pitchFamily="18" charset="0"/>
                                    <a:ea typeface="Times New Roman" panose="02020603050405020304" pitchFamily="18" charset="0"/>
                                  </a:rPr>
                                  <m:t>n</m:t>
                                </m:r>
                              </m:sup>
                              <m:e>
                                <m:r>
                                  <a:rPr lang="en-US" sz="2400">
                                    <a:latin typeface="Cambria Math" panose="02040503050406030204" pitchFamily="18" charset="0"/>
                                    <a:ea typeface="Times New Roman" panose="02020603050405020304" pitchFamily="18" charset="0"/>
                                  </a:rPr>
                                  <m:t>(</m:t>
                                </m:r>
                                <m:sSub>
                                  <m:sSubPr>
                                    <m:ctrlPr>
                                      <a:rPr lang="en-US" sz="2400" b="1" i="1">
                                        <a:latin typeface="Cambria Math"/>
                                        <a:ea typeface="Times New Roman" panose="02020603050405020304" pitchFamily="18" charset="0"/>
                                      </a:rPr>
                                    </m:ctrlPr>
                                  </m:sSubPr>
                                  <m:e>
                                    <m:r>
                                      <m:rPr>
                                        <m:sty m:val="p"/>
                                      </m:rPr>
                                      <a:rPr lang="en-US" sz="2400">
                                        <a:latin typeface="Cambria Math" panose="02040503050406030204" pitchFamily="18" charset="0"/>
                                        <a:ea typeface="Times New Roman" panose="02020603050405020304" pitchFamily="18" charset="0"/>
                                      </a:rPr>
                                      <m:t>x</m:t>
                                    </m:r>
                                  </m:e>
                                  <m:sub>
                                    <m:r>
                                      <a:rPr lang="en-US" sz="2400" b="1">
                                        <a:latin typeface="Cambria Math" panose="02040503050406030204" pitchFamily="18" charset="0"/>
                                        <a:ea typeface="Times New Roman" panose="02020603050405020304" pitchFamily="18" charset="0"/>
                                      </a:rPr>
                                      <m:t>𝐢</m:t>
                                    </m:r>
                                  </m:sub>
                                </m:sSub>
                                <m:r>
                                  <a:rPr lang="en-US" sz="2400">
                                    <a:latin typeface="Cambria Math" panose="02040503050406030204" pitchFamily="18" charset="0"/>
                                    <a:ea typeface="Times New Roman" panose="02020603050405020304" pitchFamily="18" charset="0"/>
                                  </a:rPr>
                                  <m:t>− </m:t>
                                </m:r>
                                <m:acc>
                                  <m:accPr>
                                    <m:chr m:val="̅"/>
                                    <m:ctrlPr>
                                      <a:rPr lang="en-US" sz="2400" i="1">
                                        <a:latin typeface="Cambria Math"/>
                                        <a:ea typeface="Times New Roman" panose="02020603050405020304" pitchFamily="18" charset="0"/>
                                      </a:rPr>
                                    </m:ctrlPr>
                                  </m:accPr>
                                  <m:e>
                                    <m:r>
                                      <m:rPr>
                                        <m:sty m:val="p"/>
                                      </m:rPr>
                                      <a:rPr lang="en-US" sz="2400">
                                        <a:latin typeface="Cambria Math" panose="02040503050406030204" pitchFamily="18" charset="0"/>
                                        <a:ea typeface="Times New Roman" panose="02020603050405020304" pitchFamily="18" charset="0"/>
                                      </a:rPr>
                                      <m:t>x</m:t>
                                    </m:r>
                                  </m:e>
                                </m:acc>
                                <m:r>
                                  <a:rPr lang="en-US" sz="2400">
                                    <a:latin typeface="Cambria Math" panose="02040503050406030204" pitchFamily="18" charset="0"/>
                                    <a:ea typeface="Times New Roman" panose="02020603050405020304" pitchFamily="18" charset="0"/>
                                  </a:rPr>
                                  <m:t>)(</m:t>
                                </m:r>
                                <m:sSub>
                                  <m:sSubPr>
                                    <m:ctrlPr>
                                      <a:rPr lang="en-US" sz="2400" i="1">
                                        <a:latin typeface="Cambria Math"/>
                                        <a:ea typeface="Times New Roman" panose="02020603050405020304" pitchFamily="18" charset="0"/>
                                      </a:rPr>
                                    </m:ctrlPr>
                                  </m:sSubPr>
                                  <m:e>
                                    <m:r>
                                      <m:rPr>
                                        <m:sty m:val="p"/>
                                      </m:rPr>
                                      <a:rPr lang="en-US" sz="2400">
                                        <a:latin typeface="Cambria Math" panose="02040503050406030204" pitchFamily="18" charset="0"/>
                                        <a:ea typeface="Times New Roman" panose="02020603050405020304" pitchFamily="18" charset="0"/>
                                      </a:rPr>
                                      <m:t>y</m:t>
                                    </m:r>
                                  </m:e>
                                  <m:sub>
                                    <m:r>
                                      <m:rPr>
                                        <m:sty m:val="p"/>
                                      </m:rPr>
                                      <a:rPr lang="en-US" sz="2400">
                                        <a:latin typeface="Cambria Math" panose="02040503050406030204" pitchFamily="18" charset="0"/>
                                        <a:ea typeface="Times New Roman" panose="02020603050405020304" pitchFamily="18" charset="0"/>
                                      </a:rPr>
                                      <m:t>i</m:t>
                                    </m:r>
                                  </m:sub>
                                </m:sSub>
                                <m:r>
                                  <a:rPr lang="en-US" sz="2400">
                                    <a:latin typeface="Cambria Math" panose="02040503050406030204" pitchFamily="18" charset="0"/>
                                    <a:ea typeface="Times New Roman" panose="02020603050405020304" pitchFamily="18" charset="0"/>
                                  </a:rPr>
                                  <m:t>− </m:t>
                                </m:r>
                                <m:acc>
                                  <m:accPr>
                                    <m:chr m:val="̅"/>
                                    <m:ctrlPr>
                                      <a:rPr lang="en-US" sz="2400" i="1">
                                        <a:latin typeface="Cambria Math"/>
                                        <a:ea typeface="Times New Roman" panose="02020603050405020304" pitchFamily="18" charset="0"/>
                                      </a:rPr>
                                    </m:ctrlPr>
                                  </m:accPr>
                                  <m:e>
                                    <m:r>
                                      <m:rPr>
                                        <m:sty m:val="p"/>
                                      </m:rPr>
                                      <a:rPr lang="en-US" sz="2400">
                                        <a:latin typeface="Cambria Math" panose="02040503050406030204" pitchFamily="18" charset="0"/>
                                        <a:ea typeface="Times New Roman" panose="02020603050405020304" pitchFamily="18" charset="0"/>
                                      </a:rPr>
                                      <m:t>y</m:t>
                                    </m:r>
                                  </m:e>
                                </m:acc>
                                <m:r>
                                  <a:rPr lang="en-US" sz="2400">
                                    <a:latin typeface="Cambria Math" panose="02040503050406030204" pitchFamily="18" charset="0"/>
                                    <a:ea typeface="Times New Roman" panose="02020603050405020304" pitchFamily="18" charset="0"/>
                                  </a:rPr>
                                  <m:t>)</m:t>
                                </m:r>
                              </m:e>
                            </m:nary>
                          </m:num>
                          <m:den>
                            <m:rad>
                              <m:radPr>
                                <m:degHide m:val="on"/>
                                <m:ctrlPr>
                                  <a:rPr lang="en-US" sz="2400" i="1">
                                    <a:latin typeface="Cambria Math"/>
                                    <a:ea typeface="Times New Roman" panose="02020603050405020304" pitchFamily="18" charset="0"/>
                                  </a:rPr>
                                </m:ctrlPr>
                              </m:radPr>
                              <m:deg/>
                              <m:e>
                                <m:nary>
                                  <m:naryPr>
                                    <m:chr m:val="∑"/>
                                    <m:limLoc m:val="undOvr"/>
                                    <m:ctrlPr>
                                      <a:rPr lang="en-US" sz="2400" i="1">
                                        <a:latin typeface="Cambria Math"/>
                                        <a:ea typeface="Times New Roman" panose="02020603050405020304" pitchFamily="18" charset="0"/>
                                      </a:rPr>
                                    </m:ctrlPr>
                                  </m:naryPr>
                                  <m:sub>
                                    <m:r>
                                      <m:rPr>
                                        <m:sty m:val="p"/>
                                      </m:rPr>
                                      <a:rPr lang="en-US" sz="2400">
                                        <a:latin typeface="Cambria Math" panose="02040503050406030204" pitchFamily="18" charset="0"/>
                                        <a:ea typeface="Times New Roman" panose="02020603050405020304" pitchFamily="18" charset="0"/>
                                      </a:rPr>
                                      <m:t>i</m:t>
                                    </m:r>
                                    <m:r>
                                      <a:rPr lang="en-US" sz="2400">
                                        <a:latin typeface="Cambria Math" panose="02040503050406030204" pitchFamily="18" charset="0"/>
                                        <a:ea typeface="Times New Roman" panose="02020603050405020304" pitchFamily="18" charset="0"/>
                                      </a:rPr>
                                      <m:t>=1</m:t>
                                    </m:r>
                                  </m:sub>
                                  <m:sup>
                                    <m:r>
                                      <m:rPr>
                                        <m:sty m:val="p"/>
                                      </m:rPr>
                                      <a:rPr lang="en-US" sz="2400">
                                        <a:latin typeface="Cambria Math" panose="02040503050406030204" pitchFamily="18" charset="0"/>
                                        <a:ea typeface="Times New Roman" panose="02020603050405020304" pitchFamily="18" charset="0"/>
                                      </a:rPr>
                                      <m:t>n</m:t>
                                    </m:r>
                                  </m:sup>
                                  <m:e>
                                    <m:sSup>
                                      <m:sSupPr>
                                        <m:ctrlPr>
                                          <a:rPr lang="en-US" sz="2400" i="1">
                                            <a:latin typeface="Cambria Math"/>
                                            <a:ea typeface="Times New Roman" panose="02020603050405020304" pitchFamily="18" charset="0"/>
                                          </a:rPr>
                                        </m:ctrlPr>
                                      </m:sSupPr>
                                      <m:e>
                                        <m:d>
                                          <m:dPr>
                                            <m:ctrlPr>
                                              <a:rPr lang="en-US" sz="2400" i="1">
                                                <a:latin typeface="Cambria Math"/>
                                                <a:ea typeface="Times New Roman" panose="02020603050405020304" pitchFamily="18" charset="0"/>
                                              </a:rPr>
                                            </m:ctrlPr>
                                          </m:dPr>
                                          <m:e>
                                            <m:sSub>
                                              <m:sSubPr>
                                                <m:ctrlPr>
                                                  <a:rPr lang="en-US" sz="2400" i="1">
                                                    <a:latin typeface="Cambria Math"/>
                                                    <a:ea typeface="Times New Roman" panose="02020603050405020304" pitchFamily="18" charset="0"/>
                                                  </a:rPr>
                                                </m:ctrlPr>
                                              </m:sSubPr>
                                              <m:e>
                                                <m:r>
                                                  <m:rPr>
                                                    <m:sty m:val="p"/>
                                                  </m:rPr>
                                                  <a:rPr lang="en-US" sz="2400">
                                                    <a:latin typeface="Cambria Math" panose="02040503050406030204" pitchFamily="18" charset="0"/>
                                                    <a:ea typeface="Times New Roman" panose="02020603050405020304" pitchFamily="18" charset="0"/>
                                                  </a:rPr>
                                                  <m:t>x</m:t>
                                                </m:r>
                                              </m:e>
                                              <m:sub>
                                                <m:r>
                                                  <m:rPr>
                                                    <m:sty m:val="p"/>
                                                  </m:rPr>
                                                  <a:rPr lang="en-US" sz="2400">
                                                    <a:latin typeface="Cambria Math" panose="02040503050406030204" pitchFamily="18" charset="0"/>
                                                    <a:ea typeface="Times New Roman" panose="02020603050405020304" pitchFamily="18" charset="0"/>
                                                  </a:rPr>
                                                  <m:t>i</m:t>
                                                </m:r>
                                              </m:sub>
                                            </m:sSub>
                                            <m:r>
                                              <a:rPr lang="en-US" sz="2400">
                                                <a:latin typeface="Cambria Math" panose="02040503050406030204" pitchFamily="18" charset="0"/>
                                                <a:ea typeface="Times New Roman" panose="02020603050405020304" pitchFamily="18" charset="0"/>
                                              </a:rPr>
                                              <m:t>− </m:t>
                                            </m:r>
                                            <m:acc>
                                              <m:accPr>
                                                <m:chr m:val="̅"/>
                                                <m:ctrlPr>
                                                  <a:rPr lang="en-US" sz="2400" i="1">
                                                    <a:latin typeface="Cambria Math"/>
                                                    <a:ea typeface="Times New Roman" panose="02020603050405020304" pitchFamily="18" charset="0"/>
                                                  </a:rPr>
                                                </m:ctrlPr>
                                              </m:accPr>
                                              <m:e>
                                                <m:r>
                                                  <m:rPr>
                                                    <m:sty m:val="p"/>
                                                  </m:rPr>
                                                  <a:rPr lang="en-US" sz="2400">
                                                    <a:latin typeface="Cambria Math" panose="02040503050406030204" pitchFamily="18" charset="0"/>
                                                    <a:ea typeface="Times New Roman" panose="02020603050405020304" pitchFamily="18" charset="0"/>
                                                  </a:rPr>
                                                  <m:t>x</m:t>
                                                </m:r>
                                              </m:e>
                                            </m:acc>
                                          </m:e>
                                        </m:d>
                                      </m:e>
                                      <m:sup>
                                        <m:r>
                                          <a:rPr lang="en-US" sz="2400">
                                            <a:latin typeface="Cambria Math" panose="02040503050406030204" pitchFamily="18" charset="0"/>
                                            <a:ea typeface="Times New Roman" panose="02020603050405020304" pitchFamily="18" charset="0"/>
                                          </a:rPr>
                                          <m:t>2</m:t>
                                        </m:r>
                                      </m:sup>
                                    </m:sSup>
                                    <m:nary>
                                      <m:naryPr>
                                        <m:chr m:val="∑"/>
                                        <m:limLoc m:val="undOvr"/>
                                        <m:ctrlPr>
                                          <a:rPr lang="en-US" sz="2400" i="1">
                                            <a:latin typeface="Cambria Math"/>
                                            <a:ea typeface="Times New Roman" panose="02020603050405020304" pitchFamily="18" charset="0"/>
                                          </a:rPr>
                                        </m:ctrlPr>
                                      </m:naryPr>
                                      <m:sub>
                                        <m:r>
                                          <m:rPr>
                                            <m:sty m:val="p"/>
                                          </m:rPr>
                                          <a:rPr lang="en-US" sz="2400">
                                            <a:latin typeface="Cambria Math" panose="02040503050406030204" pitchFamily="18" charset="0"/>
                                            <a:ea typeface="Times New Roman" panose="02020603050405020304" pitchFamily="18" charset="0"/>
                                          </a:rPr>
                                          <m:t>i</m:t>
                                        </m:r>
                                        <m:r>
                                          <a:rPr lang="en-US" sz="2400">
                                            <a:latin typeface="Cambria Math" panose="02040503050406030204" pitchFamily="18" charset="0"/>
                                            <a:ea typeface="Times New Roman" panose="02020603050405020304" pitchFamily="18" charset="0"/>
                                          </a:rPr>
                                          <m:t>=1</m:t>
                                        </m:r>
                                      </m:sub>
                                      <m:sup>
                                        <m:r>
                                          <m:rPr>
                                            <m:sty m:val="p"/>
                                          </m:rPr>
                                          <a:rPr lang="en-US" sz="2400">
                                            <a:latin typeface="Cambria Math" panose="02040503050406030204" pitchFamily="18" charset="0"/>
                                            <a:ea typeface="Times New Roman" panose="02020603050405020304" pitchFamily="18" charset="0"/>
                                          </a:rPr>
                                          <m:t>n</m:t>
                                        </m:r>
                                      </m:sup>
                                      <m:e>
                                        <m:sSup>
                                          <m:sSupPr>
                                            <m:ctrlPr>
                                              <a:rPr lang="en-US" sz="2400" i="1">
                                                <a:latin typeface="Cambria Math"/>
                                                <a:ea typeface="Times New Roman" panose="02020603050405020304" pitchFamily="18" charset="0"/>
                                              </a:rPr>
                                            </m:ctrlPr>
                                          </m:sSupPr>
                                          <m:e>
                                            <m:d>
                                              <m:dPr>
                                                <m:ctrlPr>
                                                  <a:rPr lang="en-US" sz="2400" i="1">
                                                    <a:latin typeface="Cambria Math"/>
                                                    <a:ea typeface="Times New Roman" panose="02020603050405020304" pitchFamily="18" charset="0"/>
                                                  </a:rPr>
                                                </m:ctrlPr>
                                              </m:dPr>
                                              <m:e>
                                                <m:sSub>
                                                  <m:sSubPr>
                                                    <m:ctrlPr>
                                                      <a:rPr lang="en-US" sz="2400" i="1">
                                                        <a:latin typeface="Cambria Math"/>
                                                        <a:ea typeface="Times New Roman" panose="02020603050405020304" pitchFamily="18" charset="0"/>
                                                      </a:rPr>
                                                    </m:ctrlPr>
                                                  </m:sSubPr>
                                                  <m:e>
                                                    <m:r>
                                                      <m:rPr>
                                                        <m:sty m:val="p"/>
                                                      </m:rPr>
                                                      <a:rPr lang="en-US" sz="2400">
                                                        <a:latin typeface="Cambria Math" panose="02040503050406030204" pitchFamily="18" charset="0"/>
                                                        <a:ea typeface="Times New Roman" panose="02020603050405020304" pitchFamily="18" charset="0"/>
                                                      </a:rPr>
                                                      <m:t>y</m:t>
                                                    </m:r>
                                                  </m:e>
                                                  <m:sub>
                                                    <m:r>
                                                      <m:rPr>
                                                        <m:sty m:val="p"/>
                                                      </m:rPr>
                                                      <a:rPr lang="en-US" sz="2400">
                                                        <a:latin typeface="Cambria Math" panose="02040503050406030204" pitchFamily="18" charset="0"/>
                                                        <a:ea typeface="Times New Roman" panose="02020603050405020304" pitchFamily="18" charset="0"/>
                                                      </a:rPr>
                                                      <m:t>i</m:t>
                                                    </m:r>
                                                  </m:sub>
                                                </m:sSub>
                                                <m:r>
                                                  <a:rPr lang="en-US" sz="2400">
                                                    <a:latin typeface="Cambria Math" panose="02040503050406030204" pitchFamily="18" charset="0"/>
                                                    <a:ea typeface="Times New Roman" panose="02020603050405020304" pitchFamily="18" charset="0"/>
                                                  </a:rPr>
                                                  <m:t>− </m:t>
                                                </m:r>
                                                <m:acc>
                                                  <m:accPr>
                                                    <m:chr m:val="̅"/>
                                                    <m:ctrlPr>
                                                      <a:rPr lang="en-US" sz="2400" i="1">
                                                        <a:latin typeface="Cambria Math"/>
                                                        <a:ea typeface="Times New Roman" panose="02020603050405020304" pitchFamily="18" charset="0"/>
                                                      </a:rPr>
                                                    </m:ctrlPr>
                                                  </m:accPr>
                                                  <m:e>
                                                    <m:r>
                                                      <m:rPr>
                                                        <m:sty m:val="p"/>
                                                      </m:rPr>
                                                      <a:rPr lang="en-US" sz="2400">
                                                        <a:latin typeface="Cambria Math" panose="02040503050406030204" pitchFamily="18" charset="0"/>
                                                        <a:ea typeface="Times New Roman" panose="02020603050405020304" pitchFamily="18" charset="0"/>
                                                      </a:rPr>
                                                      <m:t>y</m:t>
                                                    </m:r>
                                                  </m:e>
                                                </m:acc>
                                              </m:e>
                                            </m:d>
                                          </m:e>
                                          <m:sup>
                                            <m:r>
                                              <a:rPr lang="en-US" sz="2400">
                                                <a:latin typeface="Cambria Math" panose="02040503050406030204" pitchFamily="18" charset="0"/>
                                                <a:ea typeface="Times New Roman" panose="02020603050405020304" pitchFamily="18" charset="0"/>
                                              </a:rPr>
                                              <m:t>2</m:t>
                                            </m:r>
                                          </m:sup>
                                        </m:sSup>
                                      </m:e>
                                    </m:nary>
                                  </m:e>
                                </m:nary>
                              </m:e>
                            </m:rad>
                          </m:den>
                        </m:f>
                        <m:r>
                          <a:rPr lang="en-US" sz="2400" i="1">
                            <a:latin typeface="Cambria Math" panose="02040503050406030204" pitchFamily="18" charset="0"/>
                            <a:ea typeface="Times New Roman" panose="02020603050405020304" pitchFamily="18" charset="0"/>
                          </a:rPr>
                          <m:t>∗ </m:t>
                        </m:r>
                        <m:f>
                          <m:fPr>
                            <m:ctrlPr>
                              <a:rPr lang="en-US" sz="2400" i="1">
                                <a:latin typeface="Cambria Math"/>
                                <a:ea typeface="Times New Roman" panose="02020603050405020304" pitchFamily="18" charset="0"/>
                              </a:rPr>
                            </m:ctrlPr>
                          </m:fPr>
                          <m:num>
                            <m:r>
                              <m:rPr>
                                <m:sty m:val="p"/>
                              </m:rPr>
                              <a:rPr lang="en-US" sz="2400">
                                <a:latin typeface="Cambria Math" panose="02040503050406030204" pitchFamily="18" charset="0"/>
                                <a:ea typeface="Times New Roman" panose="02020603050405020304" pitchFamily="18" charset="0"/>
                              </a:rPr>
                              <m:t>n</m:t>
                            </m:r>
                          </m:num>
                          <m:den>
                            <m:r>
                              <a:rPr lang="en-US" sz="2400" b="1">
                                <a:solidFill>
                                  <a:srgbClr val="FF0000"/>
                                </a:solidFill>
                                <a:latin typeface="Cambria Math" panose="02040503050406030204" pitchFamily="18" charset="0"/>
                                <a:ea typeface="Times New Roman" panose="02020603050405020304" pitchFamily="18" charset="0"/>
                              </a:rPr>
                              <m:t>𝐭</m:t>
                            </m:r>
                          </m:den>
                        </m:f>
                      </m:e>
                    </m:d>
                    <m:r>
                      <a:rPr lang="en-US" sz="2400" i="1">
                        <a:latin typeface="Cambria Math" panose="02040503050406030204" pitchFamily="18" charset="0"/>
                        <a:ea typeface="Times New Roman" panose="02020603050405020304" pitchFamily="18" charset="0"/>
                      </a:rPr>
                      <m:t>∗ 0,6+</m:t>
                    </m:r>
                    <m:r>
                      <m:rPr>
                        <m:sty m:val="p"/>
                      </m:rPr>
                      <a:rPr lang="en-US" sz="2400">
                        <a:latin typeface="Cambria Math" panose="02040503050406030204" pitchFamily="18" charset="0"/>
                        <a:ea typeface="Times New Roman" panose="02020603050405020304" pitchFamily="18" charset="0"/>
                      </a:rPr>
                      <m:t>a</m:t>
                    </m:r>
                    <m:r>
                      <a:rPr lang="en-US" sz="2400" i="1">
                        <a:latin typeface="Cambria Math" panose="02040503050406030204" pitchFamily="18" charset="0"/>
                        <a:ea typeface="Times New Roman" panose="02020603050405020304" pitchFamily="18" charset="0"/>
                      </a:rPr>
                      <m:t>∗ 0,2+</m:t>
                    </m:r>
                    <m:r>
                      <m:rPr>
                        <m:sty m:val="p"/>
                      </m:rPr>
                      <a:rPr lang="en-US" sz="2400">
                        <a:latin typeface="Cambria Math" panose="02040503050406030204" pitchFamily="18" charset="0"/>
                        <a:ea typeface="Times New Roman" panose="02020603050405020304" pitchFamily="18" charset="0"/>
                      </a:rPr>
                      <m:t>b</m:t>
                    </m:r>
                    <m:r>
                      <a:rPr lang="en-US" sz="2400" i="1">
                        <a:latin typeface="Cambria Math" panose="02040503050406030204" pitchFamily="18" charset="0"/>
                        <a:ea typeface="Times New Roman" panose="02020603050405020304" pitchFamily="18" charset="0"/>
                      </a:rPr>
                      <m:t>∗ 0,2 </m:t>
                    </m:r>
                  </m:oMath>
                </a14:m>
                <a:endParaRPr lang="en-US" sz="2400" dirty="0">
                  <a:latin typeface="Times New Roman" panose="02020603050405020304" pitchFamily="18" charset="0"/>
                  <a:ea typeface="Times New Roman" panose="02020603050405020304" pitchFamily="18" charset="0"/>
                </a:endParaRPr>
              </a:p>
            </p:txBody>
          </p:sp>
        </mc:Choice>
        <mc:Fallback xmlns="">
          <p:sp>
            <p:nvSpPr>
              <p:cNvPr id="18" name="Rectangle 17"/>
              <p:cNvSpPr>
                <a:spLocks noRot="1" noChangeAspect="1" noMove="1" noResize="1" noEditPoints="1" noAdjustHandles="1" noChangeArrowheads="1" noChangeShapeType="1" noTextEdit="1"/>
              </p:cNvSpPr>
              <p:nvPr/>
            </p:nvSpPr>
            <p:spPr>
              <a:xfrm>
                <a:off x="304799" y="1523795"/>
                <a:ext cx="8534401" cy="976165"/>
              </a:xfrm>
              <a:prstGeom prst="rect">
                <a:avLst/>
              </a:prstGeom>
              <a:blipFill rotWithShape="0">
                <a:blip r:embed="rId5"/>
                <a:stretch>
                  <a:fillRect/>
                </a:stretch>
              </a:blipFill>
            </p:spPr>
            <p:txBody>
              <a:bodyPr/>
              <a:lstStyle/>
              <a:p>
                <a:r>
                  <a:rPr lang="en-US">
                    <a:noFill/>
                  </a:rPr>
                  <a:t> </a:t>
                </a:r>
              </a:p>
            </p:txBody>
          </p:sp>
        </mc:Fallback>
      </mc:AlternateContent>
      <p:sp>
        <p:nvSpPr>
          <p:cNvPr id="16" name="Title 1"/>
          <p:cNvSpPr txBox="1">
            <a:spLocks/>
          </p:cNvSpPr>
          <p:nvPr/>
        </p:nvSpPr>
        <p:spPr>
          <a:xfrm>
            <a:off x="3447578" y="294041"/>
            <a:ext cx="5086822" cy="649298"/>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dirty="0">
                <a:solidFill>
                  <a:schemeClr val="tx1"/>
                </a:solidFill>
                <a:effectLst>
                  <a:outerShdw blurRad="38100" dist="38100" dir="2700000" algn="tl">
                    <a:srgbClr val="000000">
                      <a:alpha val="43137"/>
                    </a:srgbClr>
                  </a:outerShdw>
                </a:effectLst>
                <a:latin typeface="Cambria" pitchFamily="18" charset="0"/>
              </a:rPr>
              <a:t>CORRELATION ALGORITHM</a:t>
            </a:r>
          </a:p>
        </p:txBody>
      </p:sp>
    </p:spTree>
    <p:extLst>
      <p:ext uri="{BB962C8B-B14F-4D97-AF65-F5344CB8AC3E}">
        <p14:creationId xmlns:p14="http://schemas.microsoft.com/office/powerpoint/2010/main" val="299261866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algorith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4990" y="869950"/>
            <a:ext cx="723900" cy="7239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1477612" y="3416556"/>
            <a:ext cx="7190881" cy="338554"/>
          </a:xfrm>
          <a:prstGeom prst="rect">
            <a:avLst/>
          </a:prstGeom>
          <a:noFill/>
        </p:spPr>
        <p:txBody>
          <a:bodyPr wrap="square" rtlCol="0">
            <a:spAutoFit/>
          </a:bodyPr>
          <a:lstStyle/>
          <a:p>
            <a:r>
              <a:rPr lang="en-US" dirty="0">
                <a:solidFill>
                  <a:srgbClr val="FF0000"/>
                </a:solidFill>
                <a:latin typeface="Cambria" panose="02040503050406030204" pitchFamily="18" charset="0"/>
              </a:rPr>
              <a:t>n</a:t>
            </a:r>
            <a:r>
              <a:rPr lang="en-US" dirty="0" smtClean="0">
                <a:latin typeface="Cambria" panose="02040503050406030204" pitchFamily="18" charset="0"/>
              </a:rPr>
              <a:t>: Number </a:t>
            </a:r>
            <a:r>
              <a:rPr lang="en-US" dirty="0">
                <a:latin typeface="Cambria" panose="02040503050406030204" pitchFamily="18" charset="0"/>
              </a:rPr>
              <a:t>of similar majors </a:t>
            </a:r>
          </a:p>
        </p:txBody>
      </p:sp>
      <p:sp>
        <p:nvSpPr>
          <p:cNvPr id="20" name="TextBox 19"/>
          <p:cNvSpPr txBox="1"/>
          <p:nvPr/>
        </p:nvSpPr>
        <p:spPr>
          <a:xfrm>
            <a:off x="1477612" y="2711333"/>
            <a:ext cx="7648081" cy="369332"/>
          </a:xfrm>
          <a:prstGeom prst="rect">
            <a:avLst/>
          </a:prstGeom>
          <a:noFill/>
        </p:spPr>
        <p:txBody>
          <a:bodyPr wrap="square" rtlCol="0">
            <a:spAutoFit/>
          </a:bodyPr>
          <a:lstStyle/>
          <a:p>
            <a:r>
              <a:rPr lang="en-US" dirty="0" smtClean="0">
                <a:solidFill>
                  <a:srgbClr val="FF0000"/>
                </a:solidFill>
                <a:latin typeface="Cambria" panose="02040503050406030204" pitchFamily="18" charset="0"/>
              </a:rPr>
              <a:t>x</a:t>
            </a:r>
            <a:r>
              <a:rPr lang="en-US" sz="1800" dirty="0" smtClean="0">
                <a:latin typeface="Cambria" panose="02040503050406030204" pitchFamily="18" charset="0"/>
              </a:rPr>
              <a:t>: </a:t>
            </a:r>
            <a:r>
              <a:rPr lang="en-GB" dirty="0">
                <a:latin typeface="Cambria" panose="02040503050406030204" pitchFamily="18" charset="0"/>
              </a:rPr>
              <a:t>The origin university's latest year score</a:t>
            </a:r>
            <a:endParaRPr lang="en-US" dirty="0">
              <a:latin typeface="Cambria" panose="02040503050406030204" pitchFamily="18" charset="0"/>
            </a:endParaRPr>
          </a:p>
        </p:txBody>
      </p:sp>
      <p:sp>
        <p:nvSpPr>
          <p:cNvPr id="21" name="TextBox 20"/>
          <p:cNvSpPr txBox="1"/>
          <p:nvPr/>
        </p:nvSpPr>
        <p:spPr>
          <a:xfrm>
            <a:off x="1477612" y="3080665"/>
            <a:ext cx="7769602" cy="338554"/>
          </a:xfrm>
          <a:prstGeom prst="rect">
            <a:avLst/>
          </a:prstGeom>
          <a:noFill/>
        </p:spPr>
        <p:txBody>
          <a:bodyPr wrap="square" rtlCol="0">
            <a:spAutoFit/>
          </a:bodyPr>
          <a:lstStyle/>
          <a:p>
            <a:r>
              <a:rPr lang="en-US" dirty="0" smtClean="0">
                <a:solidFill>
                  <a:srgbClr val="FF0000"/>
                </a:solidFill>
                <a:latin typeface="Cambria" panose="02040503050406030204" pitchFamily="18" charset="0"/>
              </a:rPr>
              <a:t>y</a:t>
            </a:r>
            <a:r>
              <a:rPr lang="en-US" dirty="0" smtClean="0">
                <a:latin typeface="Cambria" panose="02040503050406030204" pitchFamily="18" charset="0"/>
              </a:rPr>
              <a:t>: </a:t>
            </a:r>
            <a:r>
              <a:rPr lang="en-GB" dirty="0">
                <a:latin typeface="Cambria" panose="02040503050406030204" pitchFamily="18" charset="0"/>
              </a:rPr>
              <a:t>The university's latest year score needs correlation</a:t>
            </a:r>
            <a:endParaRPr lang="en-US" dirty="0">
              <a:latin typeface="Cambria" panose="02040503050406030204" pitchFamily="18" charset="0"/>
            </a:endParaRPr>
          </a:p>
        </p:txBody>
      </p:sp>
      <p:sp>
        <p:nvSpPr>
          <p:cNvPr id="22" name="TextBox 21"/>
          <p:cNvSpPr txBox="1"/>
          <p:nvPr/>
        </p:nvSpPr>
        <p:spPr>
          <a:xfrm>
            <a:off x="1477613" y="3752447"/>
            <a:ext cx="6423401" cy="338554"/>
          </a:xfrm>
          <a:prstGeom prst="rect">
            <a:avLst/>
          </a:prstGeom>
          <a:noFill/>
        </p:spPr>
        <p:txBody>
          <a:bodyPr wrap="square" rtlCol="0">
            <a:spAutoFit/>
          </a:bodyPr>
          <a:lstStyle/>
          <a:p>
            <a:r>
              <a:rPr lang="en-US" dirty="0" smtClean="0">
                <a:solidFill>
                  <a:srgbClr val="FF0000"/>
                </a:solidFill>
                <a:latin typeface="Cambria" panose="02040503050406030204" pitchFamily="18" charset="0"/>
              </a:rPr>
              <a:t>t</a:t>
            </a:r>
            <a:r>
              <a:rPr lang="en-US" dirty="0" smtClean="0">
                <a:latin typeface="Cambria" panose="02040503050406030204" pitchFamily="18" charset="0"/>
              </a:rPr>
              <a:t>: </a:t>
            </a:r>
            <a:r>
              <a:rPr lang="en-US" dirty="0">
                <a:latin typeface="Cambria" panose="02040503050406030204" pitchFamily="18" charset="0"/>
              </a:rPr>
              <a:t>The largest number of similar majors</a:t>
            </a:r>
          </a:p>
        </p:txBody>
      </p:sp>
      <p:sp>
        <p:nvSpPr>
          <p:cNvPr id="16" name="TextBox 15"/>
          <p:cNvSpPr txBox="1"/>
          <p:nvPr/>
        </p:nvSpPr>
        <p:spPr>
          <a:xfrm>
            <a:off x="1477613" y="4093664"/>
            <a:ext cx="5654831" cy="338554"/>
          </a:xfrm>
          <a:prstGeom prst="rect">
            <a:avLst/>
          </a:prstGeom>
          <a:noFill/>
        </p:spPr>
        <p:txBody>
          <a:bodyPr wrap="square" rtlCol="0">
            <a:spAutoFit/>
          </a:bodyPr>
          <a:lstStyle/>
          <a:p>
            <a:r>
              <a:rPr lang="en-US" b="1" dirty="0" smtClean="0">
                <a:solidFill>
                  <a:srgbClr val="FF0000"/>
                </a:solidFill>
                <a:latin typeface="Cambria" panose="02040503050406030204" pitchFamily="18" charset="0"/>
              </a:rPr>
              <a:t>a</a:t>
            </a:r>
            <a:r>
              <a:rPr lang="en-US" b="1" dirty="0" smtClean="0">
                <a:latin typeface="Cambria" panose="02040503050406030204" pitchFamily="18" charset="0"/>
              </a:rPr>
              <a:t>: Location </a:t>
            </a:r>
            <a:r>
              <a:rPr lang="en-US" b="1" dirty="0">
                <a:latin typeface="Cambria" panose="02040503050406030204" pitchFamily="18" charset="0"/>
              </a:rPr>
              <a:t>point </a:t>
            </a:r>
            <a:r>
              <a:rPr lang="en-US" b="1" dirty="0" smtClean="0">
                <a:latin typeface="Cambria" panose="02040503050406030204" pitchFamily="18" charset="0"/>
              </a:rPr>
              <a:t>(0 or 1)</a:t>
            </a:r>
            <a:endParaRPr lang="en-US" b="1" dirty="0">
              <a:latin typeface="Cambria" panose="02040503050406030204" pitchFamily="18" charset="0"/>
            </a:endParaRPr>
          </a:p>
        </p:txBody>
      </p:sp>
      <mc:AlternateContent xmlns:mc="http://schemas.openxmlformats.org/markup-compatibility/2006" xmlns:a14="http://schemas.microsoft.com/office/drawing/2010/main">
        <mc:Choice Requires="a14">
          <p:sp>
            <p:nvSpPr>
              <p:cNvPr id="18" name="Rectangle 17"/>
              <p:cNvSpPr/>
              <p:nvPr/>
            </p:nvSpPr>
            <p:spPr>
              <a:xfrm>
                <a:off x="304799" y="1523795"/>
                <a:ext cx="8534401" cy="976165"/>
              </a:xfrm>
              <a:prstGeom prst="rect">
                <a:avLst/>
              </a:prstGeom>
            </p:spPr>
            <p:txBody>
              <a:bodyPr wrap="square">
                <a:spAutoFit/>
              </a:bodyPr>
              <a:lstStyle/>
              <a:p>
                <a:pPr marL="182880" marR="0" algn="just">
                  <a:spcBef>
                    <a:spcPts val="0"/>
                  </a:spcBef>
                  <a:spcAft>
                    <a:spcPts val="230"/>
                  </a:spcAft>
                </a:pPr>
                <a:r>
                  <a:rPr lang="en-US" sz="2400" dirty="0" smtClean="0">
                    <a:latin typeface="Times New Roman" panose="02020603050405020304" pitchFamily="18" charset="0"/>
                    <a:ea typeface="Times New Roman" panose="02020603050405020304" pitchFamily="18" charset="0"/>
                  </a:rPr>
                  <a:t>C = </a:t>
                </a:r>
                <a:r>
                  <a:rPr lang="en-US" dirty="0" smtClean="0">
                    <a:latin typeface="Times New Roman" panose="02020603050405020304" pitchFamily="18" charset="0"/>
                    <a:ea typeface="Times New Roman" panose="02020603050405020304" pitchFamily="18" charset="0"/>
                  </a:rPr>
                  <a:t> </a:t>
                </a:r>
                <a14:m>
                  <m:oMath xmlns:m="http://schemas.openxmlformats.org/officeDocument/2006/math">
                    <m:d>
                      <m:dPr>
                        <m:ctrlPr>
                          <a:rPr lang="en-US" sz="2400" i="1">
                            <a:effectLst/>
                            <a:latin typeface="Cambria Math"/>
                            <a:ea typeface="Times New Roman" panose="02020603050405020304" pitchFamily="18" charset="0"/>
                          </a:rPr>
                        </m:ctrlPr>
                      </m:dPr>
                      <m:e>
                        <m:f>
                          <m:fPr>
                            <m:ctrlPr>
                              <a:rPr lang="en-US" sz="2400" i="1">
                                <a:effectLst/>
                                <a:latin typeface="Cambria Math"/>
                                <a:ea typeface="Times New Roman" panose="02020603050405020304" pitchFamily="18" charset="0"/>
                              </a:rPr>
                            </m:ctrlPr>
                          </m:fPr>
                          <m:num>
                            <m:nary>
                              <m:naryPr>
                                <m:chr m:val="∑"/>
                                <m:limLoc m:val="undOvr"/>
                                <m:ctrlPr>
                                  <a:rPr lang="en-US" sz="2400" i="1">
                                    <a:effectLst/>
                                    <a:latin typeface="Cambria Math"/>
                                    <a:ea typeface="Times New Roman" panose="02020603050405020304" pitchFamily="18" charset="0"/>
                                  </a:rPr>
                                </m:ctrlPr>
                              </m:naryPr>
                              <m:sub>
                                <m:r>
                                  <m:rPr>
                                    <m:sty m:val="p"/>
                                  </m:rPr>
                                  <a:rPr lang="en-US" sz="2400" i="0">
                                    <a:effectLst/>
                                    <a:latin typeface="Cambria Math" panose="02040503050406030204" pitchFamily="18" charset="0"/>
                                    <a:ea typeface="Times New Roman" panose="02020603050405020304" pitchFamily="18" charset="0"/>
                                  </a:rPr>
                                  <m:t>i</m:t>
                                </m:r>
                                <m:r>
                                  <a:rPr lang="en-US" sz="2400" i="0">
                                    <a:effectLst/>
                                    <a:latin typeface="Cambria Math" panose="02040503050406030204" pitchFamily="18" charset="0"/>
                                    <a:ea typeface="Times New Roman" panose="02020603050405020304" pitchFamily="18" charset="0"/>
                                  </a:rPr>
                                  <m:t>=1</m:t>
                                </m:r>
                              </m:sub>
                              <m:sup>
                                <m:r>
                                  <m:rPr>
                                    <m:sty m:val="p"/>
                                  </m:rPr>
                                  <a:rPr lang="en-US" sz="2400" b="0" i="0" smtClean="0">
                                    <a:solidFill>
                                      <a:schemeClr val="tx1"/>
                                    </a:solidFill>
                                    <a:effectLst/>
                                    <a:latin typeface="Cambria Math" panose="02040503050406030204" pitchFamily="18" charset="0"/>
                                    <a:ea typeface="Times New Roman" panose="02020603050405020304" pitchFamily="18" charset="0"/>
                                  </a:rPr>
                                  <m:t>n</m:t>
                                </m:r>
                              </m:sup>
                              <m:e>
                                <m:r>
                                  <a:rPr lang="en-US" sz="2400" i="0">
                                    <a:effectLst/>
                                    <a:latin typeface="Cambria Math" panose="02040503050406030204" pitchFamily="18" charset="0"/>
                                    <a:ea typeface="Times New Roman" panose="02020603050405020304" pitchFamily="18" charset="0"/>
                                  </a:rPr>
                                  <m:t>(</m:t>
                                </m:r>
                                <m:sSub>
                                  <m:sSubPr>
                                    <m:ctrlPr>
                                      <a:rPr lang="en-US" sz="2400" b="1" i="1">
                                        <a:effectLst/>
                                        <a:latin typeface="Cambria Math"/>
                                        <a:ea typeface="Times New Roman" panose="02020603050405020304" pitchFamily="18" charset="0"/>
                                      </a:rPr>
                                    </m:ctrlPr>
                                  </m:sSubPr>
                                  <m:e>
                                    <m:r>
                                      <m:rPr>
                                        <m:sty m:val="p"/>
                                      </m:rPr>
                                      <a:rPr lang="en-US" sz="2400" b="0" i="0" smtClean="0">
                                        <a:solidFill>
                                          <a:schemeClr val="tx1"/>
                                        </a:solidFill>
                                        <a:effectLst/>
                                        <a:latin typeface="Cambria Math" panose="02040503050406030204" pitchFamily="18" charset="0"/>
                                        <a:ea typeface="Times New Roman" panose="02020603050405020304" pitchFamily="18" charset="0"/>
                                      </a:rPr>
                                      <m:t>x</m:t>
                                    </m:r>
                                  </m:e>
                                  <m:sub>
                                    <m:r>
                                      <a:rPr lang="en-US" sz="2400" b="1" i="0">
                                        <a:effectLst/>
                                        <a:latin typeface="Cambria Math" panose="02040503050406030204" pitchFamily="18" charset="0"/>
                                        <a:ea typeface="Times New Roman" panose="02020603050405020304" pitchFamily="18" charset="0"/>
                                      </a:rPr>
                                      <m:t>𝐢</m:t>
                                    </m:r>
                                  </m:sub>
                                </m:sSub>
                                <m:r>
                                  <a:rPr lang="en-US" sz="2400" i="0">
                                    <a:effectLst/>
                                    <a:latin typeface="Cambria Math" panose="02040503050406030204" pitchFamily="18" charset="0"/>
                                    <a:ea typeface="Times New Roman" panose="02020603050405020304" pitchFamily="18" charset="0"/>
                                  </a:rPr>
                                  <m:t>− </m:t>
                                </m:r>
                                <m:acc>
                                  <m:accPr>
                                    <m:chr m:val="̅"/>
                                    <m:ctrlPr>
                                      <a:rPr lang="en-US" sz="2400" i="1">
                                        <a:effectLst/>
                                        <a:latin typeface="Cambria Math"/>
                                        <a:ea typeface="Times New Roman" panose="02020603050405020304" pitchFamily="18" charset="0"/>
                                      </a:rPr>
                                    </m:ctrlPr>
                                  </m:accPr>
                                  <m:e>
                                    <m:r>
                                      <m:rPr>
                                        <m:sty m:val="p"/>
                                      </m:rPr>
                                      <a:rPr lang="en-US" sz="2400" i="0">
                                        <a:effectLst/>
                                        <a:latin typeface="Cambria Math" panose="02040503050406030204" pitchFamily="18" charset="0"/>
                                        <a:ea typeface="Times New Roman" panose="02020603050405020304" pitchFamily="18" charset="0"/>
                                      </a:rPr>
                                      <m:t>x</m:t>
                                    </m:r>
                                  </m:e>
                                </m:acc>
                                <m:r>
                                  <a:rPr lang="en-US" sz="2400" i="0">
                                    <a:effectLst/>
                                    <a:latin typeface="Cambria Math" panose="02040503050406030204" pitchFamily="18" charset="0"/>
                                    <a:ea typeface="Times New Roman" panose="02020603050405020304" pitchFamily="18" charset="0"/>
                                  </a:rPr>
                                  <m:t>)(</m:t>
                                </m:r>
                                <m:sSub>
                                  <m:sSubPr>
                                    <m:ctrlPr>
                                      <a:rPr lang="en-US" sz="2400" i="1">
                                        <a:effectLst/>
                                        <a:latin typeface="Cambria Math"/>
                                        <a:ea typeface="Times New Roman" panose="02020603050405020304" pitchFamily="18" charset="0"/>
                                      </a:rPr>
                                    </m:ctrlPr>
                                  </m:sSubPr>
                                  <m:e>
                                    <m:r>
                                      <m:rPr>
                                        <m:sty m:val="p"/>
                                      </m:rPr>
                                      <a:rPr lang="en-US" sz="2400" b="0" i="0" smtClean="0">
                                        <a:solidFill>
                                          <a:schemeClr val="tx1"/>
                                        </a:solidFill>
                                        <a:effectLst/>
                                        <a:latin typeface="Cambria Math" panose="02040503050406030204" pitchFamily="18" charset="0"/>
                                        <a:ea typeface="Times New Roman" panose="02020603050405020304" pitchFamily="18" charset="0"/>
                                      </a:rPr>
                                      <m:t>y</m:t>
                                    </m:r>
                                  </m:e>
                                  <m:sub>
                                    <m:r>
                                      <m:rPr>
                                        <m:sty m:val="p"/>
                                      </m:rPr>
                                      <a:rPr lang="en-US" sz="2400" i="0">
                                        <a:effectLst/>
                                        <a:latin typeface="Cambria Math" panose="02040503050406030204" pitchFamily="18" charset="0"/>
                                        <a:ea typeface="Times New Roman" panose="02020603050405020304" pitchFamily="18" charset="0"/>
                                      </a:rPr>
                                      <m:t>i</m:t>
                                    </m:r>
                                  </m:sub>
                                </m:sSub>
                                <m:r>
                                  <a:rPr lang="en-US" sz="2400" i="0">
                                    <a:effectLst/>
                                    <a:latin typeface="Cambria Math" panose="02040503050406030204" pitchFamily="18" charset="0"/>
                                    <a:ea typeface="Times New Roman" panose="02020603050405020304" pitchFamily="18" charset="0"/>
                                  </a:rPr>
                                  <m:t>− </m:t>
                                </m:r>
                                <m:acc>
                                  <m:accPr>
                                    <m:chr m:val="̅"/>
                                    <m:ctrlPr>
                                      <a:rPr lang="en-US" sz="2400" i="1">
                                        <a:effectLst/>
                                        <a:latin typeface="Cambria Math"/>
                                        <a:ea typeface="Times New Roman" panose="02020603050405020304" pitchFamily="18" charset="0"/>
                                      </a:rPr>
                                    </m:ctrlPr>
                                  </m:accPr>
                                  <m:e>
                                    <m:r>
                                      <m:rPr>
                                        <m:sty m:val="p"/>
                                      </m:rPr>
                                      <a:rPr lang="en-US" sz="2400" i="0">
                                        <a:effectLst/>
                                        <a:latin typeface="Cambria Math" panose="02040503050406030204" pitchFamily="18" charset="0"/>
                                        <a:ea typeface="Times New Roman" panose="02020603050405020304" pitchFamily="18" charset="0"/>
                                      </a:rPr>
                                      <m:t>y</m:t>
                                    </m:r>
                                  </m:e>
                                </m:acc>
                                <m:r>
                                  <a:rPr lang="en-US" sz="2400" i="0">
                                    <a:effectLst/>
                                    <a:latin typeface="Cambria Math" panose="02040503050406030204" pitchFamily="18" charset="0"/>
                                    <a:ea typeface="Times New Roman" panose="02020603050405020304" pitchFamily="18" charset="0"/>
                                  </a:rPr>
                                  <m:t>)</m:t>
                                </m:r>
                              </m:e>
                            </m:nary>
                          </m:num>
                          <m:den>
                            <m:rad>
                              <m:radPr>
                                <m:degHide m:val="on"/>
                                <m:ctrlPr>
                                  <a:rPr lang="en-US" sz="2400" i="1">
                                    <a:effectLst/>
                                    <a:latin typeface="Cambria Math"/>
                                    <a:ea typeface="Times New Roman" panose="02020603050405020304" pitchFamily="18" charset="0"/>
                                  </a:rPr>
                                </m:ctrlPr>
                              </m:radPr>
                              <m:deg/>
                              <m:e>
                                <m:nary>
                                  <m:naryPr>
                                    <m:chr m:val="∑"/>
                                    <m:limLoc m:val="undOvr"/>
                                    <m:ctrlPr>
                                      <a:rPr lang="en-US" sz="2400" i="1">
                                        <a:effectLst/>
                                        <a:latin typeface="Cambria Math"/>
                                        <a:ea typeface="Times New Roman" panose="02020603050405020304" pitchFamily="18" charset="0"/>
                                      </a:rPr>
                                    </m:ctrlPr>
                                  </m:naryPr>
                                  <m:sub>
                                    <m:r>
                                      <m:rPr>
                                        <m:sty m:val="p"/>
                                      </m:rPr>
                                      <a:rPr lang="en-US" sz="2400" i="0">
                                        <a:effectLst/>
                                        <a:latin typeface="Cambria Math" panose="02040503050406030204" pitchFamily="18" charset="0"/>
                                        <a:ea typeface="Times New Roman" panose="02020603050405020304" pitchFamily="18" charset="0"/>
                                      </a:rPr>
                                      <m:t>i</m:t>
                                    </m:r>
                                    <m:r>
                                      <a:rPr lang="en-US" sz="2400" i="0">
                                        <a:effectLst/>
                                        <a:latin typeface="Cambria Math" panose="02040503050406030204" pitchFamily="18" charset="0"/>
                                        <a:ea typeface="Times New Roman" panose="02020603050405020304" pitchFamily="18" charset="0"/>
                                      </a:rPr>
                                      <m:t>=1</m:t>
                                    </m:r>
                                  </m:sub>
                                  <m:sup>
                                    <m:r>
                                      <m:rPr>
                                        <m:sty m:val="p"/>
                                      </m:rPr>
                                      <a:rPr lang="en-US" sz="2400" b="0" i="0" smtClean="0">
                                        <a:solidFill>
                                          <a:schemeClr val="tx1"/>
                                        </a:solidFill>
                                        <a:effectLst/>
                                        <a:latin typeface="Cambria Math" panose="02040503050406030204" pitchFamily="18" charset="0"/>
                                        <a:ea typeface="Times New Roman" panose="02020603050405020304" pitchFamily="18" charset="0"/>
                                      </a:rPr>
                                      <m:t>n</m:t>
                                    </m:r>
                                  </m:sup>
                                  <m:e>
                                    <m:sSup>
                                      <m:sSupPr>
                                        <m:ctrlPr>
                                          <a:rPr lang="en-US" sz="2400" i="1">
                                            <a:effectLst/>
                                            <a:latin typeface="Cambria Math"/>
                                            <a:ea typeface="Times New Roman" panose="02020603050405020304" pitchFamily="18" charset="0"/>
                                          </a:rPr>
                                        </m:ctrlPr>
                                      </m:sSupPr>
                                      <m:e>
                                        <m:d>
                                          <m:dPr>
                                            <m:ctrlPr>
                                              <a:rPr lang="en-US" sz="2400" i="1">
                                                <a:effectLst/>
                                                <a:latin typeface="Cambria Math"/>
                                                <a:ea typeface="Times New Roman" panose="02020603050405020304" pitchFamily="18" charset="0"/>
                                              </a:rPr>
                                            </m:ctrlPr>
                                          </m:dPr>
                                          <m:e>
                                            <m:sSub>
                                              <m:sSubPr>
                                                <m:ctrlPr>
                                                  <a:rPr lang="en-US" sz="2400" i="1">
                                                    <a:effectLst/>
                                                    <a:latin typeface="Cambria Math"/>
                                                    <a:ea typeface="Times New Roman" panose="02020603050405020304" pitchFamily="18" charset="0"/>
                                                  </a:rPr>
                                                </m:ctrlPr>
                                              </m:sSubPr>
                                              <m:e>
                                                <m:r>
                                                  <m:rPr>
                                                    <m:sty m:val="p"/>
                                                  </m:rPr>
                                                  <a:rPr lang="en-US" sz="2400" i="0">
                                                    <a:effectLst/>
                                                    <a:latin typeface="Cambria Math" panose="02040503050406030204" pitchFamily="18" charset="0"/>
                                                    <a:ea typeface="Times New Roman" panose="02020603050405020304" pitchFamily="18" charset="0"/>
                                                  </a:rPr>
                                                  <m:t>x</m:t>
                                                </m:r>
                                              </m:e>
                                              <m:sub>
                                                <m:r>
                                                  <m:rPr>
                                                    <m:sty m:val="p"/>
                                                  </m:rPr>
                                                  <a:rPr lang="en-US" sz="2400" i="0">
                                                    <a:effectLst/>
                                                    <a:latin typeface="Cambria Math" panose="02040503050406030204" pitchFamily="18" charset="0"/>
                                                    <a:ea typeface="Times New Roman" panose="02020603050405020304" pitchFamily="18" charset="0"/>
                                                  </a:rPr>
                                                  <m:t>i</m:t>
                                                </m:r>
                                              </m:sub>
                                            </m:sSub>
                                            <m:r>
                                              <a:rPr lang="en-US" sz="2400" i="0">
                                                <a:effectLst/>
                                                <a:latin typeface="Cambria Math" panose="02040503050406030204" pitchFamily="18" charset="0"/>
                                                <a:ea typeface="Times New Roman" panose="02020603050405020304" pitchFamily="18" charset="0"/>
                                              </a:rPr>
                                              <m:t>− </m:t>
                                            </m:r>
                                            <m:acc>
                                              <m:accPr>
                                                <m:chr m:val="̅"/>
                                                <m:ctrlPr>
                                                  <a:rPr lang="en-US" sz="2400" i="1">
                                                    <a:effectLst/>
                                                    <a:latin typeface="Cambria Math"/>
                                                    <a:ea typeface="Times New Roman" panose="02020603050405020304" pitchFamily="18" charset="0"/>
                                                  </a:rPr>
                                                </m:ctrlPr>
                                              </m:accPr>
                                              <m:e>
                                                <m:r>
                                                  <m:rPr>
                                                    <m:sty m:val="p"/>
                                                  </m:rPr>
                                                  <a:rPr lang="en-US" sz="2400" i="0">
                                                    <a:effectLst/>
                                                    <a:latin typeface="Cambria Math" panose="02040503050406030204" pitchFamily="18" charset="0"/>
                                                    <a:ea typeface="Times New Roman" panose="02020603050405020304" pitchFamily="18" charset="0"/>
                                                  </a:rPr>
                                                  <m:t>x</m:t>
                                                </m:r>
                                              </m:e>
                                            </m:acc>
                                          </m:e>
                                        </m:d>
                                      </m:e>
                                      <m:sup>
                                        <m:r>
                                          <a:rPr lang="en-US" sz="2400" i="0">
                                            <a:effectLst/>
                                            <a:latin typeface="Cambria Math" panose="02040503050406030204" pitchFamily="18" charset="0"/>
                                            <a:ea typeface="Times New Roman" panose="02020603050405020304" pitchFamily="18" charset="0"/>
                                          </a:rPr>
                                          <m:t>2</m:t>
                                        </m:r>
                                      </m:sup>
                                    </m:sSup>
                                    <m:nary>
                                      <m:naryPr>
                                        <m:chr m:val="∑"/>
                                        <m:limLoc m:val="undOvr"/>
                                        <m:ctrlPr>
                                          <a:rPr lang="en-US" sz="2400" i="1">
                                            <a:effectLst/>
                                            <a:latin typeface="Cambria Math"/>
                                            <a:ea typeface="Times New Roman" panose="02020603050405020304" pitchFamily="18" charset="0"/>
                                          </a:rPr>
                                        </m:ctrlPr>
                                      </m:naryPr>
                                      <m:sub>
                                        <m:r>
                                          <m:rPr>
                                            <m:sty m:val="p"/>
                                          </m:rPr>
                                          <a:rPr lang="en-US" sz="2400" i="0">
                                            <a:effectLst/>
                                            <a:latin typeface="Cambria Math" panose="02040503050406030204" pitchFamily="18" charset="0"/>
                                            <a:ea typeface="Times New Roman" panose="02020603050405020304" pitchFamily="18" charset="0"/>
                                          </a:rPr>
                                          <m:t>i</m:t>
                                        </m:r>
                                        <m:r>
                                          <a:rPr lang="en-US" sz="2400" i="0">
                                            <a:effectLst/>
                                            <a:latin typeface="Cambria Math" panose="02040503050406030204" pitchFamily="18" charset="0"/>
                                            <a:ea typeface="Times New Roman" panose="02020603050405020304" pitchFamily="18" charset="0"/>
                                          </a:rPr>
                                          <m:t>=1</m:t>
                                        </m:r>
                                      </m:sub>
                                      <m:sup>
                                        <m:r>
                                          <m:rPr>
                                            <m:sty m:val="p"/>
                                          </m:rPr>
                                          <a:rPr lang="en-US" sz="2400" b="0" i="0" smtClean="0">
                                            <a:solidFill>
                                              <a:schemeClr val="tx1"/>
                                            </a:solidFill>
                                            <a:effectLst/>
                                            <a:latin typeface="Cambria Math" panose="02040503050406030204" pitchFamily="18" charset="0"/>
                                            <a:ea typeface="Times New Roman" panose="02020603050405020304" pitchFamily="18" charset="0"/>
                                          </a:rPr>
                                          <m:t>n</m:t>
                                        </m:r>
                                      </m:sup>
                                      <m:e>
                                        <m:sSup>
                                          <m:sSupPr>
                                            <m:ctrlPr>
                                              <a:rPr lang="en-US" sz="2400" i="1">
                                                <a:effectLst/>
                                                <a:latin typeface="Cambria Math"/>
                                                <a:ea typeface="Times New Roman" panose="02020603050405020304" pitchFamily="18" charset="0"/>
                                              </a:rPr>
                                            </m:ctrlPr>
                                          </m:sSupPr>
                                          <m:e>
                                            <m:d>
                                              <m:dPr>
                                                <m:ctrlPr>
                                                  <a:rPr lang="en-US" sz="2400" i="1">
                                                    <a:effectLst/>
                                                    <a:latin typeface="Cambria Math"/>
                                                    <a:ea typeface="Times New Roman" panose="02020603050405020304" pitchFamily="18" charset="0"/>
                                                  </a:rPr>
                                                </m:ctrlPr>
                                              </m:dPr>
                                              <m:e>
                                                <m:sSub>
                                                  <m:sSubPr>
                                                    <m:ctrlPr>
                                                      <a:rPr lang="en-US" sz="2400" i="1">
                                                        <a:effectLst/>
                                                        <a:latin typeface="Cambria Math"/>
                                                        <a:ea typeface="Times New Roman" panose="02020603050405020304" pitchFamily="18" charset="0"/>
                                                      </a:rPr>
                                                    </m:ctrlPr>
                                                  </m:sSubPr>
                                                  <m:e>
                                                    <m:r>
                                                      <m:rPr>
                                                        <m:sty m:val="p"/>
                                                      </m:rPr>
                                                      <a:rPr lang="en-US" sz="2400" i="0">
                                                        <a:effectLst/>
                                                        <a:latin typeface="Cambria Math" panose="02040503050406030204" pitchFamily="18" charset="0"/>
                                                        <a:ea typeface="Times New Roman" panose="02020603050405020304" pitchFamily="18" charset="0"/>
                                                      </a:rPr>
                                                      <m:t>y</m:t>
                                                    </m:r>
                                                  </m:e>
                                                  <m:sub>
                                                    <m:r>
                                                      <m:rPr>
                                                        <m:sty m:val="p"/>
                                                      </m:rPr>
                                                      <a:rPr lang="en-US" sz="2400" i="0">
                                                        <a:effectLst/>
                                                        <a:latin typeface="Cambria Math" panose="02040503050406030204" pitchFamily="18" charset="0"/>
                                                        <a:ea typeface="Times New Roman" panose="02020603050405020304" pitchFamily="18" charset="0"/>
                                                      </a:rPr>
                                                      <m:t>i</m:t>
                                                    </m:r>
                                                  </m:sub>
                                                </m:sSub>
                                                <m:r>
                                                  <a:rPr lang="en-US" sz="2400" i="0">
                                                    <a:effectLst/>
                                                    <a:latin typeface="Cambria Math" panose="02040503050406030204" pitchFamily="18" charset="0"/>
                                                    <a:ea typeface="Times New Roman" panose="02020603050405020304" pitchFamily="18" charset="0"/>
                                                  </a:rPr>
                                                  <m:t>− </m:t>
                                                </m:r>
                                                <m:acc>
                                                  <m:accPr>
                                                    <m:chr m:val="̅"/>
                                                    <m:ctrlPr>
                                                      <a:rPr lang="en-US" sz="2400" i="1">
                                                        <a:effectLst/>
                                                        <a:latin typeface="Cambria Math"/>
                                                        <a:ea typeface="Times New Roman" panose="02020603050405020304" pitchFamily="18" charset="0"/>
                                                      </a:rPr>
                                                    </m:ctrlPr>
                                                  </m:accPr>
                                                  <m:e>
                                                    <m:r>
                                                      <m:rPr>
                                                        <m:sty m:val="p"/>
                                                      </m:rPr>
                                                      <a:rPr lang="en-US" sz="2400" i="0">
                                                        <a:effectLst/>
                                                        <a:latin typeface="Cambria Math" panose="02040503050406030204" pitchFamily="18" charset="0"/>
                                                        <a:ea typeface="Times New Roman" panose="02020603050405020304" pitchFamily="18" charset="0"/>
                                                      </a:rPr>
                                                      <m:t>y</m:t>
                                                    </m:r>
                                                  </m:e>
                                                </m:acc>
                                              </m:e>
                                            </m:d>
                                          </m:e>
                                          <m:sup>
                                            <m:r>
                                              <a:rPr lang="en-US" sz="2400" i="0">
                                                <a:effectLst/>
                                                <a:latin typeface="Cambria Math" panose="02040503050406030204" pitchFamily="18" charset="0"/>
                                                <a:ea typeface="Times New Roman" panose="02020603050405020304" pitchFamily="18" charset="0"/>
                                              </a:rPr>
                                              <m:t>2</m:t>
                                            </m:r>
                                          </m:sup>
                                        </m:sSup>
                                      </m:e>
                                    </m:nary>
                                  </m:e>
                                </m:nary>
                              </m:e>
                            </m:rad>
                          </m:den>
                        </m:f>
                        <m:r>
                          <a:rPr lang="en-US" sz="2400" i="1">
                            <a:effectLst/>
                            <a:latin typeface="Cambria Math" panose="02040503050406030204" pitchFamily="18" charset="0"/>
                            <a:ea typeface="Times New Roman" panose="02020603050405020304" pitchFamily="18" charset="0"/>
                          </a:rPr>
                          <m:t>∗ </m:t>
                        </m:r>
                        <m:f>
                          <m:fPr>
                            <m:ctrlPr>
                              <a:rPr lang="en-US" sz="2400" i="1">
                                <a:effectLst/>
                                <a:latin typeface="Cambria Math"/>
                                <a:ea typeface="Times New Roman" panose="02020603050405020304" pitchFamily="18" charset="0"/>
                              </a:rPr>
                            </m:ctrlPr>
                          </m:fPr>
                          <m:num>
                            <m:r>
                              <m:rPr>
                                <m:sty m:val="p"/>
                              </m:rPr>
                              <a:rPr lang="en-US" sz="2400" b="0" i="0" smtClean="0">
                                <a:solidFill>
                                  <a:schemeClr val="tx1"/>
                                </a:solidFill>
                                <a:effectLst/>
                                <a:latin typeface="Cambria Math" panose="02040503050406030204" pitchFamily="18" charset="0"/>
                                <a:ea typeface="Times New Roman" panose="02020603050405020304" pitchFamily="18" charset="0"/>
                              </a:rPr>
                              <m:t>n</m:t>
                            </m:r>
                          </m:num>
                          <m:den>
                            <m:r>
                              <m:rPr>
                                <m:sty m:val="p"/>
                              </m:rPr>
                              <a:rPr lang="en-US" sz="2400" b="0" i="0" smtClean="0">
                                <a:solidFill>
                                  <a:schemeClr val="tx1"/>
                                </a:solidFill>
                                <a:effectLst/>
                                <a:latin typeface="Cambria Math" panose="02040503050406030204" pitchFamily="18" charset="0"/>
                                <a:ea typeface="Times New Roman" panose="02020603050405020304" pitchFamily="18" charset="0"/>
                              </a:rPr>
                              <m:t>t</m:t>
                            </m:r>
                          </m:den>
                        </m:f>
                      </m:e>
                    </m:d>
                    <m:r>
                      <a:rPr lang="en-US" sz="2400" i="1">
                        <a:effectLst/>
                        <a:latin typeface="Cambria Math" panose="02040503050406030204" pitchFamily="18" charset="0"/>
                        <a:ea typeface="Times New Roman" panose="02020603050405020304" pitchFamily="18" charset="0"/>
                      </a:rPr>
                      <m:t>∗ 0,6+</m:t>
                    </m:r>
                    <m:r>
                      <a:rPr lang="en-US" sz="2400" b="1" i="0" smtClean="0">
                        <a:solidFill>
                          <a:srgbClr val="FF0000"/>
                        </a:solidFill>
                        <a:effectLst/>
                        <a:latin typeface="Cambria Math" panose="02040503050406030204" pitchFamily="18" charset="0"/>
                        <a:ea typeface="Times New Roman" panose="02020603050405020304" pitchFamily="18" charset="0"/>
                      </a:rPr>
                      <m:t>𝐚</m:t>
                    </m:r>
                    <m:r>
                      <a:rPr lang="en-US" sz="2400" i="1">
                        <a:effectLst/>
                        <a:latin typeface="Cambria Math" panose="02040503050406030204" pitchFamily="18" charset="0"/>
                        <a:ea typeface="Times New Roman" panose="02020603050405020304" pitchFamily="18" charset="0"/>
                      </a:rPr>
                      <m:t>∗ 0,2+</m:t>
                    </m:r>
                    <m:r>
                      <m:rPr>
                        <m:sty m:val="p"/>
                      </m:rPr>
                      <a:rPr lang="en-US" sz="2400" i="0">
                        <a:effectLst/>
                        <a:latin typeface="Cambria Math" panose="02040503050406030204" pitchFamily="18" charset="0"/>
                        <a:ea typeface="Times New Roman" panose="02020603050405020304" pitchFamily="18" charset="0"/>
                      </a:rPr>
                      <m:t>b</m:t>
                    </m:r>
                    <m:r>
                      <a:rPr lang="en-US" sz="2400" i="1">
                        <a:effectLst/>
                        <a:latin typeface="Cambria Math" panose="02040503050406030204" pitchFamily="18" charset="0"/>
                        <a:ea typeface="Times New Roman" panose="02020603050405020304" pitchFamily="18" charset="0"/>
                      </a:rPr>
                      <m:t>∗ 0,2 </m:t>
                    </m:r>
                  </m:oMath>
                </a14:m>
                <a:endParaRPr lang="en-US" sz="2400" dirty="0">
                  <a:effectLst/>
                  <a:latin typeface="Times New Roman" panose="02020603050405020304" pitchFamily="18" charset="0"/>
                  <a:ea typeface="Times New Roman" panose="02020603050405020304" pitchFamily="18" charset="0"/>
                </a:endParaRPr>
              </a:p>
            </p:txBody>
          </p:sp>
        </mc:Choice>
        <mc:Fallback xmlns="">
          <p:sp>
            <p:nvSpPr>
              <p:cNvPr id="18" name="Rectangle 17"/>
              <p:cNvSpPr>
                <a:spLocks noRot="1" noChangeAspect="1" noMove="1" noResize="1" noEditPoints="1" noAdjustHandles="1" noChangeArrowheads="1" noChangeShapeType="1" noTextEdit="1"/>
              </p:cNvSpPr>
              <p:nvPr/>
            </p:nvSpPr>
            <p:spPr>
              <a:xfrm>
                <a:off x="304799" y="1523795"/>
                <a:ext cx="8534401" cy="976165"/>
              </a:xfrm>
              <a:prstGeom prst="rect">
                <a:avLst/>
              </a:prstGeom>
              <a:blipFill rotWithShape="0">
                <a:blip r:embed="rId5"/>
                <a:stretch>
                  <a:fillRect/>
                </a:stretch>
              </a:blipFill>
            </p:spPr>
            <p:txBody>
              <a:bodyPr/>
              <a:lstStyle/>
              <a:p>
                <a:r>
                  <a:rPr lang="en-US">
                    <a:noFill/>
                  </a:rPr>
                  <a:t> </a:t>
                </a:r>
              </a:p>
            </p:txBody>
          </p:sp>
        </mc:Fallback>
      </mc:AlternateContent>
      <p:sp>
        <p:nvSpPr>
          <p:cNvPr id="23" name="Title 1"/>
          <p:cNvSpPr txBox="1">
            <a:spLocks/>
          </p:cNvSpPr>
          <p:nvPr/>
        </p:nvSpPr>
        <p:spPr>
          <a:xfrm>
            <a:off x="3447578" y="294041"/>
            <a:ext cx="5086822" cy="649298"/>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dirty="0">
                <a:solidFill>
                  <a:schemeClr val="tx1"/>
                </a:solidFill>
                <a:effectLst>
                  <a:outerShdw blurRad="38100" dist="38100" dir="2700000" algn="tl">
                    <a:srgbClr val="000000">
                      <a:alpha val="43137"/>
                    </a:srgbClr>
                  </a:outerShdw>
                </a:effectLst>
                <a:latin typeface="Cambria" pitchFamily="18" charset="0"/>
              </a:rPr>
              <a:t>CORRELATION ALGORITHM</a:t>
            </a:r>
          </a:p>
        </p:txBody>
      </p:sp>
    </p:spTree>
    <p:extLst>
      <p:ext uri="{BB962C8B-B14F-4D97-AF65-F5344CB8AC3E}">
        <p14:creationId xmlns:p14="http://schemas.microsoft.com/office/powerpoint/2010/main" val="7295175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algorith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4990" y="869950"/>
            <a:ext cx="723900" cy="7239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1477612" y="3416556"/>
            <a:ext cx="7190881" cy="338554"/>
          </a:xfrm>
          <a:prstGeom prst="rect">
            <a:avLst/>
          </a:prstGeom>
          <a:noFill/>
        </p:spPr>
        <p:txBody>
          <a:bodyPr wrap="square" rtlCol="0">
            <a:spAutoFit/>
          </a:bodyPr>
          <a:lstStyle/>
          <a:p>
            <a:r>
              <a:rPr lang="en-US" dirty="0">
                <a:solidFill>
                  <a:srgbClr val="FF0000"/>
                </a:solidFill>
                <a:latin typeface="Cambria" panose="02040503050406030204" pitchFamily="18" charset="0"/>
              </a:rPr>
              <a:t>n</a:t>
            </a:r>
            <a:r>
              <a:rPr lang="en-US" dirty="0" smtClean="0">
                <a:latin typeface="Cambria" panose="02040503050406030204" pitchFamily="18" charset="0"/>
              </a:rPr>
              <a:t>: Number </a:t>
            </a:r>
            <a:r>
              <a:rPr lang="en-US" dirty="0">
                <a:latin typeface="Cambria" panose="02040503050406030204" pitchFamily="18" charset="0"/>
              </a:rPr>
              <a:t>of similar majors </a:t>
            </a:r>
          </a:p>
        </p:txBody>
      </p:sp>
      <p:sp>
        <p:nvSpPr>
          <p:cNvPr id="20" name="TextBox 19"/>
          <p:cNvSpPr txBox="1"/>
          <p:nvPr/>
        </p:nvSpPr>
        <p:spPr>
          <a:xfrm>
            <a:off x="1477612" y="2711333"/>
            <a:ext cx="7648081" cy="369332"/>
          </a:xfrm>
          <a:prstGeom prst="rect">
            <a:avLst/>
          </a:prstGeom>
          <a:noFill/>
        </p:spPr>
        <p:txBody>
          <a:bodyPr wrap="square" rtlCol="0">
            <a:spAutoFit/>
          </a:bodyPr>
          <a:lstStyle/>
          <a:p>
            <a:r>
              <a:rPr lang="en-US" dirty="0" smtClean="0">
                <a:solidFill>
                  <a:srgbClr val="FF0000"/>
                </a:solidFill>
                <a:latin typeface="Cambria" panose="02040503050406030204" pitchFamily="18" charset="0"/>
              </a:rPr>
              <a:t>x</a:t>
            </a:r>
            <a:r>
              <a:rPr lang="en-US" sz="1800" dirty="0" smtClean="0">
                <a:latin typeface="Cambria" panose="02040503050406030204" pitchFamily="18" charset="0"/>
              </a:rPr>
              <a:t>: </a:t>
            </a:r>
            <a:r>
              <a:rPr lang="en-GB" dirty="0">
                <a:latin typeface="Cambria" panose="02040503050406030204" pitchFamily="18" charset="0"/>
              </a:rPr>
              <a:t>The origin university's latest year score</a:t>
            </a:r>
            <a:endParaRPr lang="en-US" dirty="0">
              <a:latin typeface="Cambria" panose="02040503050406030204" pitchFamily="18" charset="0"/>
            </a:endParaRPr>
          </a:p>
        </p:txBody>
      </p:sp>
      <p:sp>
        <p:nvSpPr>
          <p:cNvPr id="21" name="TextBox 20"/>
          <p:cNvSpPr txBox="1"/>
          <p:nvPr/>
        </p:nvSpPr>
        <p:spPr>
          <a:xfrm>
            <a:off x="1477612" y="3080665"/>
            <a:ext cx="7769602" cy="338554"/>
          </a:xfrm>
          <a:prstGeom prst="rect">
            <a:avLst/>
          </a:prstGeom>
          <a:noFill/>
        </p:spPr>
        <p:txBody>
          <a:bodyPr wrap="square" rtlCol="0">
            <a:spAutoFit/>
          </a:bodyPr>
          <a:lstStyle/>
          <a:p>
            <a:r>
              <a:rPr lang="en-US" dirty="0" smtClean="0">
                <a:solidFill>
                  <a:srgbClr val="FF0000"/>
                </a:solidFill>
                <a:latin typeface="Cambria" panose="02040503050406030204" pitchFamily="18" charset="0"/>
              </a:rPr>
              <a:t>y</a:t>
            </a:r>
            <a:r>
              <a:rPr lang="en-US" dirty="0" smtClean="0">
                <a:latin typeface="Cambria" panose="02040503050406030204" pitchFamily="18" charset="0"/>
              </a:rPr>
              <a:t>: </a:t>
            </a:r>
            <a:r>
              <a:rPr lang="en-GB" dirty="0">
                <a:latin typeface="Cambria" panose="02040503050406030204" pitchFamily="18" charset="0"/>
              </a:rPr>
              <a:t>The university's latest year score needs correlation</a:t>
            </a:r>
            <a:endParaRPr lang="en-US" dirty="0">
              <a:latin typeface="Cambria" panose="02040503050406030204" pitchFamily="18" charset="0"/>
            </a:endParaRPr>
          </a:p>
        </p:txBody>
      </p:sp>
      <p:sp>
        <p:nvSpPr>
          <p:cNvPr id="22" name="TextBox 21"/>
          <p:cNvSpPr txBox="1"/>
          <p:nvPr/>
        </p:nvSpPr>
        <p:spPr>
          <a:xfrm>
            <a:off x="1477613" y="3752447"/>
            <a:ext cx="6423401" cy="338554"/>
          </a:xfrm>
          <a:prstGeom prst="rect">
            <a:avLst/>
          </a:prstGeom>
          <a:noFill/>
        </p:spPr>
        <p:txBody>
          <a:bodyPr wrap="square" rtlCol="0">
            <a:spAutoFit/>
          </a:bodyPr>
          <a:lstStyle/>
          <a:p>
            <a:r>
              <a:rPr lang="en-US" dirty="0" smtClean="0">
                <a:solidFill>
                  <a:srgbClr val="FF0000"/>
                </a:solidFill>
                <a:latin typeface="Cambria" panose="02040503050406030204" pitchFamily="18" charset="0"/>
              </a:rPr>
              <a:t>t</a:t>
            </a:r>
            <a:r>
              <a:rPr lang="en-US" dirty="0" smtClean="0">
                <a:latin typeface="Cambria" panose="02040503050406030204" pitchFamily="18" charset="0"/>
              </a:rPr>
              <a:t>: </a:t>
            </a:r>
            <a:r>
              <a:rPr lang="en-US" dirty="0">
                <a:latin typeface="Cambria" panose="02040503050406030204" pitchFamily="18" charset="0"/>
              </a:rPr>
              <a:t>The largest number of similar majors</a:t>
            </a:r>
          </a:p>
        </p:txBody>
      </p:sp>
      <p:sp>
        <p:nvSpPr>
          <p:cNvPr id="16" name="TextBox 15"/>
          <p:cNvSpPr txBox="1"/>
          <p:nvPr/>
        </p:nvSpPr>
        <p:spPr>
          <a:xfrm>
            <a:off x="1477613" y="4093664"/>
            <a:ext cx="5654831" cy="338554"/>
          </a:xfrm>
          <a:prstGeom prst="rect">
            <a:avLst/>
          </a:prstGeom>
          <a:noFill/>
        </p:spPr>
        <p:txBody>
          <a:bodyPr wrap="square" rtlCol="0">
            <a:spAutoFit/>
          </a:bodyPr>
          <a:lstStyle/>
          <a:p>
            <a:r>
              <a:rPr lang="en-US" dirty="0" smtClean="0">
                <a:solidFill>
                  <a:srgbClr val="FF0000"/>
                </a:solidFill>
                <a:latin typeface="Cambria" panose="02040503050406030204" pitchFamily="18" charset="0"/>
              </a:rPr>
              <a:t>a</a:t>
            </a:r>
            <a:r>
              <a:rPr lang="en-US" dirty="0" smtClean="0">
                <a:latin typeface="Cambria" panose="02040503050406030204" pitchFamily="18" charset="0"/>
              </a:rPr>
              <a:t>: Location </a:t>
            </a:r>
            <a:r>
              <a:rPr lang="en-US" dirty="0">
                <a:latin typeface="Cambria" panose="02040503050406030204" pitchFamily="18" charset="0"/>
              </a:rPr>
              <a:t>point </a:t>
            </a:r>
            <a:r>
              <a:rPr lang="en-US" dirty="0" smtClean="0">
                <a:latin typeface="Cambria" panose="02040503050406030204" pitchFamily="18" charset="0"/>
              </a:rPr>
              <a:t>(0 or 1)</a:t>
            </a:r>
            <a:endParaRPr lang="en-US" dirty="0">
              <a:latin typeface="Cambria" panose="02040503050406030204" pitchFamily="18" charset="0"/>
            </a:endParaRPr>
          </a:p>
        </p:txBody>
      </p:sp>
      <mc:AlternateContent xmlns:mc="http://schemas.openxmlformats.org/markup-compatibility/2006" xmlns:a14="http://schemas.microsoft.com/office/drawing/2010/main">
        <mc:Choice Requires="a14">
          <p:sp>
            <p:nvSpPr>
              <p:cNvPr id="18" name="Rectangle 17"/>
              <p:cNvSpPr/>
              <p:nvPr/>
            </p:nvSpPr>
            <p:spPr>
              <a:xfrm>
                <a:off x="304800" y="1523795"/>
                <a:ext cx="8458200" cy="976165"/>
              </a:xfrm>
              <a:prstGeom prst="rect">
                <a:avLst/>
              </a:prstGeom>
            </p:spPr>
            <p:txBody>
              <a:bodyPr wrap="square">
                <a:spAutoFit/>
              </a:bodyPr>
              <a:lstStyle/>
              <a:p>
                <a:pPr marL="182880" marR="0" algn="just">
                  <a:spcBef>
                    <a:spcPts val="0"/>
                  </a:spcBef>
                  <a:spcAft>
                    <a:spcPts val="230"/>
                  </a:spcAft>
                </a:pPr>
                <a:r>
                  <a:rPr lang="en-US" sz="2400" dirty="0">
                    <a:latin typeface="Times New Roman" panose="02020603050405020304" pitchFamily="18" charset="0"/>
                    <a:ea typeface="Times New Roman" panose="02020603050405020304" pitchFamily="18" charset="0"/>
                  </a:rPr>
                  <a:t>C = </a:t>
                </a:r>
                <a:r>
                  <a:rPr lang="en-US" sz="2400" dirty="0" smtClean="0">
                    <a:latin typeface="Times New Roman" panose="02020603050405020304" pitchFamily="18" charset="0"/>
                    <a:ea typeface="Times New Roman" panose="02020603050405020304" pitchFamily="18" charset="0"/>
                  </a:rPr>
                  <a:t> </a:t>
                </a:r>
                <a14:m>
                  <m:oMath xmlns:m="http://schemas.openxmlformats.org/officeDocument/2006/math">
                    <m:d>
                      <m:dPr>
                        <m:ctrlPr>
                          <a:rPr lang="en-US" sz="2400" i="1">
                            <a:latin typeface="Cambria Math"/>
                            <a:ea typeface="Times New Roman" panose="02020603050405020304" pitchFamily="18" charset="0"/>
                          </a:rPr>
                        </m:ctrlPr>
                      </m:dPr>
                      <m:e>
                        <m:f>
                          <m:fPr>
                            <m:ctrlPr>
                              <a:rPr lang="en-US" sz="2400" i="1">
                                <a:latin typeface="Cambria Math"/>
                                <a:ea typeface="Times New Roman" panose="02020603050405020304" pitchFamily="18" charset="0"/>
                              </a:rPr>
                            </m:ctrlPr>
                          </m:fPr>
                          <m:num>
                            <m:nary>
                              <m:naryPr>
                                <m:chr m:val="∑"/>
                                <m:limLoc m:val="undOvr"/>
                                <m:ctrlPr>
                                  <a:rPr lang="en-US" sz="2400" i="1">
                                    <a:latin typeface="Cambria Math"/>
                                    <a:ea typeface="Times New Roman" panose="02020603050405020304" pitchFamily="18" charset="0"/>
                                  </a:rPr>
                                </m:ctrlPr>
                              </m:naryPr>
                              <m:sub>
                                <m:r>
                                  <m:rPr>
                                    <m:sty m:val="p"/>
                                  </m:rPr>
                                  <a:rPr lang="en-US" sz="2400">
                                    <a:latin typeface="Cambria Math" panose="02040503050406030204" pitchFamily="18" charset="0"/>
                                    <a:ea typeface="Times New Roman" panose="02020603050405020304" pitchFamily="18" charset="0"/>
                                  </a:rPr>
                                  <m:t>i</m:t>
                                </m:r>
                                <m:r>
                                  <a:rPr lang="en-US" sz="2400">
                                    <a:latin typeface="Cambria Math" panose="02040503050406030204" pitchFamily="18" charset="0"/>
                                    <a:ea typeface="Times New Roman" panose="02020603050405020304" pitchFamily="18" charset="0"/>
                                  </a:rPr>
                                  <m:t>=1</m:t>
                                </m:r>
                              </m:sub>
                              <m:sup>
                                <m:r>
                                  <m:rPr>
                                    <m:sty m:val="p"/>
                                  </m:rPr>
                                  <a:rPr lang="en-US" sz="2400">
                                    <a:latin typeface="Cambria Math" panose="02040503050406030204" pitchFamily="18" charset="0"/>
                                    <a:ea typeface="Times New Roman" panose="02020603050405020304" pitchFamily="18" charset="0"/>
                                  </a:rPr>
                                  <m:t>n</m:t>
                                </m:r>
                              </m:sup>
                              <m:e>
                                <m:r>
                                  <a:rPr lang="en-US" sz="2400">
                                    <a:latin typeface="Cambria Math" panose="02040503050406030204" pitchFamily="18" charset="0"/>
                                    <a:ea typeface="Times New Roman" panose="02020603050405020304" pitchFamily="18" charset="0"/>
                                  </a:rPr>
                                  <m:t>(</m:t>
                                </m:r>
                                <m:sSub>
                                  <m:sSubPr>
                                    <m:ctrlPr>
                                      <a:rPr lang="en-US" sz="2400" b="1" i="1">
                                        <a:latin typeface="Cambria Math"/>
                                        <a:ea typeface="Times New Roman" panose="02020603050405020304" pitchFamily="18" charset="0"/>
                                      </a:rPr>
                                    </m:ctrlPr>
                                  </m:sSubPr>
                                  <m:e>
                                    <m:r>
                                      <m:rPr>
                                        <m:sty m:val="p"/>
                                      </m:rPr>
                                      <a:rPr lang="en-US" sz="2400">
                                        <a:latin typeface="Cambria Math" panose="02040503050406030204" pitchFamily="18" charset="0"/>
                                        <a:ea typeface="Times New Roman" panose="02020603050405020304" pitchFamily="18" charset="0"/>
                                      </a:rPr>
                                      <m:t>x</m:t>
                                    </m:r>
                                  </m:e>
                                  <m:sub>
                                    <m:r>
                                      <a:rPr lang="en-US" sz="2400" b="1">
                                        <a:latin typeface="Cambria Math" panose="02040503050406030204" pitchFamily="18" charset="0"/>
                                        <a:ea typeface="Times New Roman" panose="02020603050405020304" pitchFamily="18" charset="0"/>
                                      </a:rPr>
                                      <m:t>𝐢</m:t>
                                    </m:r>
                                  </m:sub>
                                </m:sSub>
                                <m:r>
                                  <a:rPr lang="en-US" sz="2400">
                                    <a:latin typeface="Cambria Math" panose="02040503050406030204" pitchFamily="18" charset="0"/>
                                    <a:ea typeface="Times New Roman" panose="02020603050405020304" pitchFamily="18" charset="0"/>
                                  </a:rPr>
                                  <m:t>− </m:t>
                                </m:r>
                                <m:acc>
                                  <m:accPr>
                                    <m:chr m:val="̅"/>
                                    <m:ctrlPr>
                                      <a:rPr lang="en-US" sz="2400" i="1">
                                        <a:latin typeface="Cambria Math"/>
                                        <a:ea typeface="Times New Roman" panose="02020603050405020304" pitchFamily="18" charset="0"/>
                                      </a:rPr>
                                    </m:ctrlPr>
                                  </m:accPr>
                                  <m:e>
                                    <m:r>
                                      <m:rPr>
                                        <m:sty m:val="p"/>
                                      </m:rPr>
                                      <a:rPr lang="en-US" sz="2400">
                                        <a:latin typeface="Cambria Math" panose="02040503050406030204" pitchFamily="18" charset="0"/>
                                        <a:ea typeface="Times New Roman" panose="02020603050405020304" pitchFamily="18" charset="0"/>
                                      </a:rPr>
                                      <m:t>x</m:t>
                                    </m:r>
                                  </m:e>
                                </m:acc>
                                <m:r>
                                  <a:rPr lang="en-US" sz="2400">
                                    <a:latin typeface="Cambria Math" panose="02040503050406030204" pitchFamily="18" charset="0"/>
                                    <a:ea typeface="Times New Roman" panose="02020603050405020304" pitchFamily="18" charset="0"/>
                                  </a:rPr>
                                  <m:t>)(</m:t>
                                </m:r>
                                <m:sSub>
                                  <m:sSubPr>
                                    <m:ctrlPr>
                                      <a:rPr lang="en-US" sz="2400" i="1">
                                        <a:latin typeface="Cambria Math"/>
                                        <a:ea typeface="Times New Roman" panose="02020603050405020304" pitchFamily="18" charset="0"/>
                                      </a:rPr>
                                    </m:ctrlPr>
                                  </m:sSubPr>
                                  <m:e>
                                    <m:r>
                                      <m:rPr>
                                        <m:sty m:val="p"/>
                                      </m:rPr>
                                      <a:rPr lang="en-US" sz="2400">
                                        <a:latin typeface="Cambria Math" panose="02040503050406030204" pitchFamily="18" charset="0"/>
                                        <a:ea typeface="Times New Roman" panose="02020603050405020304" pitchFamily="18" charset="0"/>
                                      </a:rPr>
                                      <m:t>y</m:t>
                                    </m:r>
                                  </m:e>
                                  <m:sub>
                                    <m:r>
                                      <m:rPr>
                                        <m:sty m:val="p"/>
                                      </m:rPr>
                                      <a:rPr lang="en-US" sz="2400">
                                        <a:latin typeface="Cambria Math" panose="02040503050406030204" pitchFamily="18" charset="0"/>
                                        <a:ea typeface="Times New Roman" panose="02020603050405020304" pitchFamily="18" charset="0"/>
                                      </a:rPr>
                                      <m:t>i</m:t>
                                    </m:r>
                                  </m:sub>
                                </m:sSub>
                                <m:r>
                                  <a:rPr lang="en-US" sz="2400">
                                    <a:latin typeface="Cambria Math" panose="02040503050406030204" pitchFamily="18" charset="0"/>
                                    <a:ea typeface="Times New Roman" panose="02020603050405020304" pitchFamily="18" charset="0"/>
                                  </a:rPr>
                                  <m:t>− </m:t>
                                </m:r>
                                <m:acc>
                                  <m:accPr>
                                    <m:chr m:val="̅"/>
                                    <m:ctrlPr>
                                      <a:rPr lang="en-US" sz="2400" i="1">
                                        <a:latin typeface="Cambria Math"/>
                                        <a:ea typeface="Times New Roman" panose="02020603050405020304" pitchFamily="18" charset="0"/>
                                      </a:rPr>
                                    </m:ctrlPr>
                                  </m:accPr>
                                  <m:e>
                                    <m:r>
                                      <m:rPr>
                                        <m:sty m:val="p"/>
                                      </m:rPr>
                                      <a:rPr lang="en-US" sz="2400">
                                        <a:latin typeface="Cambria Math" panose="02040503050406030204" pitchFamily="18" charset="0"/>
                                        <a:ea typeface="Times New Roman" panose="02020603050405020304" pitchFamily="18" charset="0"/>
                                      </a:rPr>
                                      <m:t>y</m:t>
                                    </m:r>
                                  </m:e>
                                </m:acc>
                                <m:r>
                                  <a:rPr lang="en-US" sz="2400">
                                    <a:latin typeface="Cambria Math" panose="02040503050406030204" pitchFamily="18" charset="0"/>
                                    <a:ea typeface="Times New Roman" panose="02020603050405020304" pitchFamily="18" charset="0"/>
                                  </a:rPr>
                                  <m:t>)</m:t>
                                </m:r>
                              </m:e>
                            </m:nary>
                          </m:num>
                          <m:den>
                            <m:rad>
                              <m:radPr>
                                <m:degHide m:val="on"/>
                                <m:ctrlPr>
                                  <a:rPr lang="en-US" sz="2400" i="1">
                                    <a:latin typeface="Cambria Math"/>
                                    <a:ea typeface="Times New Roman" panose="02020603050405020304" pitchFamily="18" charset="0"/>
                                  </a:rPr>
                                </m:ctrlPr>
                              </m:radPr>
                              <m:deg/>
                              <m:e>
                                <m:nary>
                                  <m:naryPr>
                                    <m:chr m:val="∑"/>
                                    <m:limLoc m:val="undOvr"/>
                                    <m:ctrlPr>
                                      <a:rPr lang="en-US" sz="2400" i="1">
                                        <a:latin typeface="Cambria Math"/>
                                        <a:ea typeface="Times New Roman" panose="02020603050405020304" pitchFamily="18" charset="0"/>
                                      </a:rPr>
                                    </m:ctrlPr>
                                  </m:naryPr>
                                  <m:sub>
                                    <m:r>
                                      <m:rPr>
                                        <m:sty m:val="p"/>
                                      </m:rPr>
                                      <a:rPr lang="en-US" sz="2400">
                                        <a:latin typeface="Cambria Math" panose="02040503050406030204" pitchFamily="18" charset="0"/>
                                        <a:ea typeface="Times New Roman" panose="02020603050405020304" pitchFamily="18" charset="0"/>
                                      </a:rPr>
                                      <m:t>i</m:t>
                                    </m:r>
                                    <m:r>
                                      <a:rPr lang="en-US" sz="2400">
                                        <a:latin typeface="Cambria Math" panose="02040503050406030204" pitchFamily="18" charset="0"/>
                                        <a:ea typeface="Times New Roman" panose="02020603050405020304" pitchFamily="18" charset="0"/>
                                      </a:rPr>
                                      <m:t>=1</m:t>
                                    </m:r>
                                  </m:sub>
                                  <m:sup>
                                    <m:r>
                                      <m:rPr>
                                        <m:sty m:val="p"/>
                                      </m:rPr>
                                      <a:rPr lang="en-US" sz="2400">
                                        <a:latin typeface="Cambria Math" panose="02040503050406030204" pitchFamily="18" charset="0"/>
                                        <a:ea typeface="Times New Roman" panose="02020603050405020304" pitchFamily="18" charset="0"/>
                                      </a:rPr>
                                      <m:t>n</m:t>
                                    </m:r>
                                  </m:sup>
                                  <m:e>
                                    <m:sSup>
                                      <m:sSupPr>
                                        <m:ctrlPr>
                                          <a:rPr lang="en-US" sz="2400" i="1">
                                            <a:latin typeface="Cambria Math"/>
                                            <a:ea typeface="Times New Roman" panose="02020603050405020304" pitchFamily="18" charset="0"/>
                                          </a:rPr>
                                        </m:ctrlPr>
                                      </m:sSupPr>
                                      <m:e>
                                        <m:d>
                                          <m:dPr>
                                            <m:ctrlPr>
                                              <a:rPr lang="en-US" sz="2400" i="1">
                                                <a:latin typeface="Cambria Math"/>
                                                <a:ea typeface="Times New Roman" panose="02020603050405020304" pitchFamily="18" charset="0"/>
                                              </a:rPr>
                                            </m:ctrlPr>
                                          </m:dPr>
                                          <m:e>
                                            <m:sSub>
                                              <m:sSubPr>
                                                <m:ctrlPr>
                                                  <a:rPr lang="en-US" sz="2400" i="1">
                                                    <a:latin typeface="Cambria Math"/>
                                                    <a:ea typeface="Times New Roman" panose="02020603050405020304" pitchFamily="18" charset="0"/>
                                                  </a:rPr>
                                                </m:ctrlPr>
                                              </m:sSubPr>
                                              <m:e>
                                                <m:r>
                                                  <m:rPr>
                                                    <m:sty m:val="p"/>
                                                  </m:rPr>
                                                  <a:rPr lang="en-US" sz="2400">
                                                    <a:latin typeface="Cambria Math" panose="02040503050406030204" pitchFamily="18" charset="0"/>
                                                    <a:ea typeface="Times New Roman" panose="02020603050405020304" pitchFamily="18" charset="0"/>
                                                  </a:rPr>
                                                  <m:t>x</m:t>
                                                </m:r>
                                              </m:e>
                                              <m:sub>
                                                <m:r>
                                                  <m:rPr>
                                                    <m:sty m:val="p"/>
                                                  </m:rPr>
                                                  <a:rPr lang="en-US" sz="2400">
                                                    <a:latin typeface="Cambria Math" panose="02040503050406030204" pitchFamily="18" charset="0"/>
                                                    <a:ea typeface="Times New Roman" panose="02020603050405020304" pitchFamily="18" charset="0"/>
                                                  </a:rPr>
                                                  <m:t>i</m:t>
                                                </m:r>
                                              </m:sub>
                                            </m:sSub>
                                            <m:r>
                                              <a:rPr lang="en-US" sz="2400">
                                                <a:latin typeface="Cambria Math" panose="02040503050406030204" pitchFamily="18" charset="0"/>
                                                <a:ea typeface="Times New Roman" panose="02020603050405020304" pitchFamily="18" charset="0"/>
                                              </a:rPr>
                                              <m:t>− </m:t>
                                            </m:r>
                                            <m:acc>
                                              <m:accPr>
                                                <m:chr m:val="̅"/>
                                                <m:ctrlPr>
                                                  <a:rPr lang="en-US" sz="2400" i="1">
                                                    <a:latin typeface="Cambria Math"/>
                                                    <a:ea typeface="Times New Roman" panose="02020603050405020304" pitchFamily="18" charset="0"/>
                                                  </a:rPr>
                                                </m:ctrlPr>
                                              </m:accPr>
                                              <m:e>
                                                <m:r>
                                                  <m:rPr>
                                                    <m:sty m:val="p"/>
                                                  </m:rPr>
                                                  <a:rPr lang="en-US" sz="2400">
                                                    <a:latin typeface="Cambria Math" panose="02040503050406030204" pitchFamily="18" charset="0"/>
                                                    <a:ea typeface="Times New Roman" panose="02020603050405020304" pitchFamily="18" charset="0"/>
                                                  </a:rPr>
                                                  <m:t>x</m:t>
                                                </m:r>
                                              </m:e>
                                            </m:acc>
                                          </m:e>
                                        </m:d>
                                      </m:e>
                                      <m:sup>
                                        <m:r>
                                          <a:rPr lang="en-US" sz="2400">
                                            <a:latin typeface="Cambria Math" panose="02040503050406030204" pitchFamily="18" charset="0"/>
                                            <a:ea typeface="Times New Roman" panose="02020603050405020304" pitchFamily="18" charset="0"/>
                                          </a:rPr>
                                          <m:t>2</m:t>
                                        </m:r>
                                      </m:sup>
                                    </m:sSup>
                                    <m:nary>
                                      <m:naryPr>
                                        <m:chr m:val="∑"/>
                                        <m:limLoc m:val="undOvr"/>
                                        <m:ctrlPr>
                                          <a:rPr lang="en-US" sz="2400" i="1">
                                            <a:latin typeface="Cambria Math"/>
                                            <a:ea typeface="Times New Roman" panose="02020603050405020304" pitchFamily="18" charset="0"/>
                                          </a:rPr>
                                        </m:ctrlPr>
                                      </m:naryPr>
                                      <m:sub>
                                        <m:r>
                                          <m:rPr>
                                            <m:sty m:val="p"/>
                                          </m:rPr>
                                          <a:rPr lang="en-US" sz="2400">
                                            <a:latin typeface="Cambria Math" panose="02040503050406030204" pitchFamily="18" charset="0"/>
                                            <a:ea typeface="Times New Roman" panose="02020603050405020304" pitchFamily="18" charset="0"/>
                                          </a:rPr>
                                          <m:t>i</m:t>
                                        </m:r>
                                        <m:r>
                                          <a:rPr lang="en-US" sz="2400">
                                            <a:latin typeface="Cambria Math" panose="02040503050406030204" pitchFamily="18" charset="0"/>
                                            <a:ea typeface="Times New Roman" panose="02020603050405020304" pitchFamily="18" charset="0"/>
                                          </a:rPr>
                                          <m:t>=1</m:t>
                                        </m:r>
                                      </m:sub>
                                      <m:sup>
                                        <m:r>
                                          <m:rPr>
                                            <m:sty m:val="p"/>
                                          </m:rPr>
                                          <a:rPr lang="en-US" sz="2400">
                                            <a:latin typeface="Cambria Math" panose="02040503050406030204" pitchFamily="18" charset="0"/>
                                            <a:ea typeface="Times New Roman" panose="02020603050405020304" pitchFamily="18" charset="0"/>
                                          </a:rPr>
                                          <m:t>n</m:t>
                                        </m:r>
                                      </m:sup>
                                      <m:e>
                                        <m:sSup>
                                          <m:sSupPr>
                                            <m:ctrlPr>
                                              <a:rPr lang="en-US" sz="2400" i="1">
                                                <a:latin typeface="Cambria Math"/>
                                                <a:ea typeface="Times New Roman" panose="02020603050405020304" pitchFamily="18" charset="0"/>
                                              </a:rPr>
                                            </m:ctrlPr>
                                          </m:sSupPr>
                                          <m:e>
                                            <m:d>
                                              <m:dPr>
                                                <m:ctrlPr>
                                                  <a:rPr lang="en-US" sz="2400" i="1">
                                                    <a:latin typeface="Cambria Math"/>
                                                    <a:ea typeface="Times New Roman" panose="02020603050405020304" pitchFamily="18" charset="0"/>
                                                  </a:rPr>
                                                </m:ctrlPr>
                                              </m:dPr>
                                              <m:e>
                                                <m:sSub>
                                                  <m:sSubPr>
                                                    <m:ctrlPr>
                                                      <a:rPr lang="en-US" sz="2400" i="1">
                                                        <a:latin typeface="Cambria Math"/>
                                                        <a:ea typeface="Times New Roman" panose="02020603050405020304" pitchFamily="18" charset="0"/>
                                                      </a:rPr>
                                                    </m:ctrlPr>
                                                  </m:sSubPr>
                                                  <m:e>
                                                    <m:r>
                                                      <m:rPr>
                                                        <m:sty m:val="p"/>
                                                      </m:rPr>
                                                      <a:rPr lang="en-US" sz="2400">
                                                        <a:latin typeface="Cambria Math" panose="02040503050406030204" pitchFamily="18" charset="0"/>
                                                        <a:ea typeface="Times New Roman" panose="02020603050405020304" pitchFamily="18" charset="0"/>
                                                      </a:rPr>
                                                      <m:t>y</m:t>
                                                    </m:r>
                                                  </m:e>
                                                  <m:sub>
                                                    <m:r>
                                                      <m:rPr>
                                                        <m:sty m:val="p"/>
                                                      </m:rPr>
                                                      <a:rPr lang="en-US" sz="2400">
                                                        <a:latin typeface="Cambria Math" panose="02040503050406030204" pitchFamily="18" charset="0"/>
                                                        <a:ea typeface="Times New Roman" panose="02020603050405020304" pitchFamily="18" charset="0"/>
                                                      </a:rPr>
                                                      <m:t>i</m:t>
                                                    </m:r>
                                                  </m:sub>
                                                </m:sSub>
                                                <m:r>
                                                  <a:rPr lang="en-US" sz="2400">
                                                    <a:latin typeface="Cambria Math" panose="02040503050406030204" pitchFamily="18" charset="0"/>
                                                    <a:ea typeface="Times New Roman" panose="02020603050405020304" pitchFamily="18" charset="0"/>
                                                  </a:rPr>
                                                  <m:t>− </m:t>
                                                </m:r>
                                                <m:acc>
                                                  <m:accPr>
                                                    <m:chr m:val="̅"/>
                                                    <m:ctrlPr>
                                                      <a:rPr lang="en-US" sz="2400" i="1">
                                                        <a:latin typeface="Cambria Math"/>
                                                        <a:ea typeface="Times New Roman" panose="02020603050405020304" pitchFamily="18" charset="0"/>
                                                      </a:rPr>
                                                    </m:ctrlPr>
                                                  </m:accPr>
                                                  <m:e>
                                                    <m:r>
                                                      <m:rPr>
                                                        <m:sty m:val="p"/>
                                                      </m:rPr>
                                                      <a:rPr lang="en-US" sz="2400">
                                                        <a:latin typeface="Cambria Math" panose="02040503050406030204" pitchFamily="18" charset="0"/>
                                                        <a:ea typeface="Times New Roman" panose="02020603050405020304" pitchFamily="18" charset="0"/>
                                                      </a:rPr>
                                                      <m:t>y</m:t>
                                                    </m:r>
                                                  </m:e>
                                                </m:acc>
                                              </m:e>
                                            </m:d>
                                          </m:e>
                                          <m:sup>
                                            <m:r>
                                              <a:rPr lang="en-US" sz="2400">
                                                <a:latin typeface="Cambria Math" panose="02040503050406030204" pitchFamily="18" charset="0"/>
                                                <a:ea typeface="Times New Roman" panose="02020603050405020304" pitchFamily="18" charset="0"/>
                                              </a:rPr>
                                              <m:t>2</m:t>
                                            </m:r>
                                          </m:sup>
                                        </m:sSup>
                                      </m:e>
                                    </m:nary>
                                  </m:e>
                                </m:nary>
                              </m:e>
                            </m:rad>
                          </m:den>
                        </m:f>
                        <m:r>
                          <a:rPr lang="en-US" sz="2400" i="1">
                            <a:latin typeface="Cambria Math" panose="02040503050406030204" pitchFamily="18" charset="0"/>
                            <a:ea typeface="Times New Roman" panose="02020603050405020304" pitchFamily="18" charset="0"/>
                          </a:rPr>
                          <m:t>∗ </m:t>
                        </m:r>
                        <m:f>
                          <m:fPr>
                            <m:ctrlPr>
                              <a:rPr lang="en-US" sz="2400" i="1">
                                <a:latin typeface="Cambria Math"/>
                                <a:ea typeface="Times New Roman" panose="02020603050405020304" pitchFamily="18" charset="0"/>
                              </a:rPr>
                            </m:ctrlPr>
                          </m:fPr>
                          <m:num>
                            <m:r>
                              <m:rPr>
                                <m:sty m:val="p"/>
                              </m:rPr>
                              <a:rPr lang="en-US" sz="2400">
                                <a:latin typeface="Cambria Math" panose="02040503050406030204" pitchFamily="18" charset="0"/>
                                <a:ea typeface="Times New Roman" panose="02020603050405020304" pitchFamily="18" charset="0"/>
                              </a:rPr>
                              <m:t>n</m:t>
                            </m:r>
                          </m:num>
                          <m:den>
                            <m:r>
                              <m:rPr>
                                <m:sty m:val="p"/>
                              </m:rPr>
                              <a:rPr lang="en-US" sz="2400">
                                <a:latin typeface="Cambria Math" panose="02040503050406030204" pitchFamily="18" charset="0"/>
                                <a:ea typeface="Times New Roman" panose="02020603050405020304" pitchFamily="18" charset="0"/>
                              </a:rPr>
                              <m:t>t</m:t>
                            </m:r>
                          </m:den>
                        </m:f>
                      </m:e>
                    </m:d>
                    <m:r>
                      <a:rPr lang="en-US" sz="2400" i="1">
                        <a:latin typeface="Cambria Math" panose="02040503050406030204" pitchFamily="18" charset="0"/>
                        <a:ea typeface="Times New Roman" panose="02020603050405020304" pitchFamily="18" charset="0"/>
                      </a:rPr>
                      <m:t>∗ 0,6+</m:t>
                    </m:r>
                    <m:r>
                      <m:rPr>
                        <m:sty m:val="p"/>
                      </m:rPr>
                      <a:rPr lang="en-US" sz="2400">
                        <a:latin typeface="Cambria Math" panose="02040503050406030204" pitchFamily="18" charset="0"/>
                        <a:ea typeface="Times New Roman" panose="02020603050405020304" pitchFamily="18" charset="0"/>
                      </a:rPr>
                      <m:t>a</m:t>
                    </m:r>
                    <m:r>
                      <a:rPr lang="en-US" sz="2400" i="1">
                        <a:latin typeface="Cambria Math" panose="02040503050406030204" pitchFamily="18" charset="0"/>
                        <a:ea typeface="Times New Roman" panose="02020603050405020304" pitchFamily="18" charset="0"/>
                      </a:rPr>
                      <m:t>∗ 0,2+</m:t>
                    </m:r>
                    <m:r>
                      <a:rPr lang="en-US" sz="2400" b="1">
                        <a:solidFill>
                          <a:srgbClr val="FF0000"/>
                        </a:solidFill>
                        <a:latin typeface="Cambria Math" panose="02040503050406030204" pitchFamily="18" charset="0"/>
                        <a:ea typeface="Times New Roman" panose="02020603050405020304" pitchFamily="18" charset="0"/>
                      </a:rPr>
                      <m:t>𝐛</m:t>
                    </m:r>
                    <m:r>
                      <a:rPr lang="en-US" sz="2400" i="1">
                        <a:latin typeface="Cambria Math" panose="02040503050406030204" pitchFamily="18" charset="0"/>
                        <a:ea typeface="Times New Roman" panose="02020603050405020304" pitchFamily="18" charset="0"/>
                      </a:rPr>
                      <m:t>∗ 0,2 </m:t>
                    </m:r>
                  </m:oMath>
                </a14:m>
                <a:endParaRPr lang="en-US" sz="2400" dirty="0">
                  <a:latin typeface="Times New Roman" panose="02020603050405020304" pitchFamily="18" charset="0"/>
                  <a:ea typeface="Times New Roman" panose="02020603050405020304" pitchFamily="18" charset="0"/>
                </a:endParaRPr>
              </a:p>
            </p:txBody>
          </p:sp>
        </mc:Choice>
        <mc:Fallback xmlns="">
          <p:sp>
            <p:nvSpPr>
              <p:cNvPr id="18" name="Rectangle 17"/>
              <p:cNvSpPr>
                <a:spLocks noRot="1" noChangeAspect="1" noMove="1" noResize="1" noEditPoints="1" noAdjustHandles="1" noChangeArrowheads="1" noChangeShapeType="1" noTextEdit="1"/>
              </p:cNvSpPr>
              <p:nvPr/>
            </p:nvSpPr>
            <p:spPr>
              <a:xfrm>
                <a:off x="304800" y="1523795"/>
                <a:ext cx="8458200" cy="976165"/>
              </a:xfrm>
              <a:prstGeom prst="rect">
                <a:avLst/>
              </a:prstGeom>
              <a:blipFill rotWithShape="0">
                <a:blip r:embed="rId5"/>
                <a:stretch>
                  <a:fillRect/>
                </a:stretch>
              </a:blipFill>
            </p:spPr>
            <p:txBody>
              <a:bodyPr/>
              <a:lstStyle/>
              <a:p>
                <a:r>
                  <a:rPr lang="en-US">
                    <a:noFill/>
                  </a:rPr>
                  <a:t> </a:t>
                </a:r>
              </a:p>
            </p:txBody>
          </p:sp>
        </mc:Fallback>
      </mc:AlternateContent>
      <p:sp>
        <p:nvSpPr>
          <p:cNvPr id="23" name="TextBox 22"/>
          <p:cNvSpPr txBox="1"/>
          <p:nvPr/>
        </p:nvSpPr>
        <p:spPr>
          <a:xfrm>
            <a:off x="1477614" y="4444221"/>
            <a:ext cx="5705631" cy="338554"/>
          </a:xfrm>
          <a:prstGeom prst="rect">
            <a:avLst/>
          </a:prstGeom>
          <a:noFill/>
        </p:spPr>
        <p:txBody>
          <a:bodyPr wrap="square" rtlCol="0">
            <a:spAutoFit/>
          </a:bodyPr>
          <a:lstStyle/>
          <a:p>
            <a:r>
              <a:rPr lang="en-US" b="1" dirty="0" smtClean="0">
                <a:solidFill>
                  <a:srgbClr val="FF0000"/>
                </a:solidFill>
                <a:latin typeface="Cambria" panose="02040503050406030204" pitchFamily="18" charset="0"/>
              </a:rPr>
              <a:t>b</a:t>
            </a:r>
            <a:r>
              <a:rPr lang="en-US" dirty="0" smtClean="0">
                <a:latin typeface="Cambria" panose="02040503050406030204" pitchFamily="18" charset="0"/>
              </a:rPr>
              <a:t>: </a:t>
            </a:r>
            <a:r>
              <a:rPr lang="en-US" b="1" dirty="0" smtClean="0">
                <a:latin typeface="Cambria" panose="02040503050406030204" pitchFamily="18" charset="0"/>
              </a:rPr>
              <a:t>Training system point (0 or 1)</a:t>
            </a:r>
            <a:endParaRPr lang="en-US" b="1" dirty="0">
              <a:latin typeface="Cambria" panose="02040503050406030204" pitchFamily="18" charset="0"/>
            </a:endParaRPr>
          </a:p>
        </p:txBody>
      </p:sp>
      <p:sp>
        <p:nvSpPr>
          <p:cNvPr id="25" name="Title 1"/>
          <p:cNvSpPr txBox="1">
            <a:spLocks/>
          </p:cNvSpPr>
          <p:nvPr/>
        </p:nvSpPr>
        <p:spPr>
          <a:xfrm>
            <a:off x="3447578" y="294041"/>
            <a:ext cx="5086822" cy="649298"/>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dirty="0">
                <a:solidFill>
                  <a:schemeClr val="tx1"/>
                </a:solidFill>
                <a:effectLst>
                  <a:outerShdw blurRad="38100" dist="38100" dir="2700000" algn="tl">
                    <a:srgbClr val="000000">
                      <a:alpha val="43137"/>
                    </a:srgbClr>
                  </a:outerShdw>
                </a:effectLst>
                <a:latin typeface="Cambria" pitchFamily="18" charset="0"/>
              </a:rPr>
              <a:t>CORRELATION ALGORITHM</a:t>
            </a:r>
          </a:p>
        </p:txBody>
      </p:sp>
    </p:spTree>
    <p:extLst>
      <p:ext uri="{BB962C8B-B14F-4D97-AF65-F5344CB8AC3E}">
        <p14:creationId xmlns:p14="http://schemas.microsoft.com/office/powerpoint/2010/main" val="22017155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descr="C:\Users\ASUS\Desktop\Slide-UniStar\chon-truong-khi-di-du-hoc-o-nhat-ba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 y="1657350"/>
            <a:ext cx="3355868" cy="246888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11"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Connector 12"/>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Rectangle: Rounded Corners 11"/>
          <p:cNvSpPr/>
          <p:nvPr/>
        </p:nvSpPr>
        <p:spPr>
          <a:xfrm>
            <a:off x="4251960" y="1775460"/>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latin typeface="Cambria" pitchFamily="18" charset="0"/>
              </a:rPr>
              <a:t>There are too many new things</a:t>
            </a:r>
            <a:endParaRPr lang="vi-VN" sz="2000" dirty="0">
              <a:solidFill>
                <a:schemeClr val="tx1"/>
              </a:solidFill>
              <a:latin typeface="Cambria" pitchFamily="18" charset="0"/>
            </a:endParaRPr>
          </a:p>
        </p:txBody>
      </p:sp>
    </p:spTree>
    <p:extLst>
      <p:ext uri="{BB962C8B-B14F-4D97-AF65-F5344CB8AC3E}">
        <p14:creationId xmlns:p14="http://schemas.microsoft.com/office/powerpoint/2010/main" val="126221635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algorith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4990" y="869950"/>
            <a:ext cx="723900" cy="7239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94836" y="1663702"/>
            <a:ext cx="1272214" cy="1272214"/>
          </a:xfrm>
          <a:prstGeom prst="rect">
            <a:avLst/>
          </a:prstGeom>
        </p:spPr>
      </p:pic>
      <p:sp>
        <p:nvSpPr>
          <p:cNvPr id="30" name="Rounded Rectangle 29"/>
          <p:cNvSpPr/>
          <p:nvPr/>
        </p:nvSpPr>
        <p:spPr>
          <a:xfrm>
            <a:off x="3886200" y="1673371"/>
            <a:ext cx="3369782" cy="1104900"/>
          </a:xfrm>
          <a:prstGeom prst="roundRect">
            <a:avLst/>
          </a:prstGeom>
          <a:gradFill flip="none" rotWithShape="1">
            <a:gsLst>
              <a:gs pos="0">
                <a:srgbClr val="00D05E"/>
              </a:gs>
              <a:gs pos="35000">
                <a:srgbClr val="00F66F"/>
              </a:gs>
              <a:gs pos="100000">
                <a:srgbClr val="00D05E"/>
              </a:gs>
            </a:gsLst>
            <a:path path="circle">
              <a:fillToRect l="50000" t="-80000" r="50000" b="180000"/>
            </a:path>
            <a:tileRect/>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000618" y="1856489"/>
            <a:ext cx="3140946" cy="784830"/>
          </a:xfrm>
          <a:prstGeom prst="rect">
            <a:avLst/>
          </a:prstGeom>
          <a:noFill/>
        </p:spPr>
        <p:txBody>
          <a:bodyPr wrap="square" rtlCol="0">
            <a:spAutoFit/>
          </a:bodyPr>
          <a:lstStyle/>
          <a:p>
            <a:r>
              <a:rPr lang="en-US" sz="1500" dirty="0">
                <a:latin typeface="Cambria" panose="02040503050406030204" pitchFamily="18" charset="0"/>
              </a:rPr>
              <a:t>CNTT: 21, QTKD: 21,5, NNA: </a:t>
            </a:r>
            <a:r>
              <a:rPr lang="en-US" sz="1500" dirty="0" smtClean="0">
                <a:latin typeface="Cambria" panose="02040503050406030204" pitchFamily="18" charset="0"/>
              </a:rPr>
              <a:t>22,75</a:t>
            </a:r>
          </a:p>
          <a:p>
            <a:r>
              <a:rPr lang="en-US" sz="1500" dirty="0" smtClean="0">
                <a:latin typeface="Cambria" panose="02040503050406030204" pitchFamily="18" charset="0"/>
              </a:rPr>
              <a:t>Location</a:t>
            </a:r>
            <a:r>
              <a:rPr lang="en-US" sz="1500" dirty="0">
                <a:latin typeface="Cambria" panose="02040503050406030204" pitchFamily="18" charset="0"/>
              </a:rPr>
              <a:t>: Ho Chi </a:t>
            </a:r>
            <a:r>
              <a:rPr lang="en-US" sz="1500" dirty="0" smtClean="0">
                <a:latin typeface="Cambria" panose="02040503050406030204" pitchFamily="18" charset="0"/>
              </a:rPr>
              <a:t>Minh</a:t>
            </a:r>
          </a:p>
          <a:p>
            <a:r>
              <a:rPr lang="en-US" sz="1500" dirty="0" smtClean="0">
                <a:latin typeface="Cambria" panose="02040503050406030204" pitchFamily="18" charset="0"/>
              </a:rPr>
              <a:t>Training </a:t>
            </a:r>
            <a:r>
              <a:rPr lang="en-US" sz="1500" dirty="0">
                <a:latin typeface="Cambria" panose="02040503050406030204" pitchFamily="18" charset="0"/>
              </a:rPr>
              <a:t>System: state</a:t>
            </a:r>
          </a:p>
        </p:txBody>
      </p:sp>
      <p:sp>
        <p:nvSpPr>
          <p:cNvPr id="33" name="TextBox 32"/>
          <p:cNvSpPr txBox="1"/>
          <p:nvPr/>
        </p:nvSpPr>
        <p:spPr>
          <a:xfrm>
            <a:off x="1919884" y="3209365"/>
            <a:ext cx="3579214" cy="338554"/>
          </a:xfrm>
          <a:prstGeom prst="rect">
            <a:avLst/>
          </a:prstGeom>
          <a:noFill/>
        </p:spPr>
        <p:txBody>
          <a:bodyPr wrap="square" rtlCol="0">
            <a:spAutoFit/>
          </a:bodyPr>
          <a:lstStyle/>
          <a:p>
            <a:r>
              <a:rPr lang="en-US" dirty="0" smtClean="0">
                <a:latin typeface="Cambria" panose="02040503050406030204" pitchFamily="18" charset="0"/>
              </a:rPr>
              <a:t>QTKD: A00: 28, A01: 27, D01: 27</a:t>
            </a:r>
          </a:p>
        </p:txBody>
      </p:sp>
      <p:sp>
        <p:nvSpPr>
          <p:cNvPr id="34" name="TextBox 33"/>
          <p:cNvSpPr txBox="1"/>
          <p:nvPr/>
        </p:nvSpPr>
        <p:spPr>
          <a:xfrm>
            <a:off x="1919884" y="3739159"/>
            <a:ext cx="3429000" cy="584775"/>
          </a:xfrm>
          <a:prstGeom prst="rect">
            <a:avLst/>
          </a:prstGeom>
          <a:noFill/>
        </p:spPr>
        <p:txBody>
          <a:bodyPr wrap="square" rtlCol="0">
            <a:spAutoFit/>
          </a:bodyPr>
          <a:lstStyle/>
          <a:p>
            <a:r>
              <a:rPr lang="en-US" dirty="0">
                <a:latin typeface="Cambria" panose="02040503050406030204" pitchFamily="18" charset="0"/>
              </a:rPr>
              <a:t>=&gt; QTKD</a:t>
            </a:r>
            <a:r>
              <a:rPr lang="en-US">
                <a:latin typeface="Cambria" panose="02040503050406030204" pitchFamily="18" charset="0"/>
              </a:rPr>
              <a:t>: </a:t>
            </a:r>
            <a:r>
              <a:rPr lang="en-US" smtClean="0">
                <a:latin typeface="Cambria" panose="02040503050406030204" pitchFamily="18" charset="0"/>
              </a:rPr>
              <a:t>27,33</a:t>
            </a:r>
            <a:endParaRPr lang="en-US" dirty="0">
              <a:latin typeface="Cambria" panose="02040503050406030204" pitchFamily="18" charset="0"/>
            </a:endParaRPr>
          </a:p>
          <a:p>
            <a:endParaRPr lang="en-US" dirty="0"/>
          </a:p>
        </p:txBody>
      </p:sp>
      <p:sp>
        <p:nvSpPr>
          <p:cNvPr id="35" name="Title 1"/>
          <p:cNvSpPr txBox="1">
            <a:spLocks/>
          </p:cNvSpPr>
          <p:nvPr/>
        </p:nvSpPr>
        <p:spPr>
          <a:xfrm>
            <a:off x="3447578" y="294041"/>
            <a:ext cx="5086822" cy="649298"/>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dirty="0">
                <a:solidFill>
                  <a:schemeClr val="tx1"/>
                </a:solidFill>
                <a:effectLst>
                  <a:outerShdw blurRad="38100" dist="38100" dir="2700000" algn="tl">
                    <a:srgbClr val="000000">
                      <a:alpha val="43137"/>
                    </a:srgbClr>
                  </a:outerShdw>
                </a:effectLst>
                <a:latin typeface="Cambria" pitchFamily="18" charset="0"/>
              </a:rPr>
              <a:t>CORRELATION ALGORITHM</a:t>
            </a:r>
          </a:p>
        </p:txBody>
      </p:sp>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1000" y="3209365"/>
            <a:ext cx="1143000" cy="1143000"/>
          </a:xfrm>
          <a:prstGeom prst="rect">
            <a:avLst/>
          </a:prstGeom>
        </p:spPr>
      </p:pic>
    </p:spTree>
    <p:extLst>
      <p:ext uri="{BB962C8B-B14F-4D97-AF65-F5344CB8AC3E}">
        <p14:creationId xmlns:p14="http://schemas.microsoft.com/office/powerpoint/2010/main" val="198595910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algorith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4990" y="869950"/>
            <a:ext cx="723900" cy="7239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94836" y="1663702"/>
            <a:ext cx="1272214" cy="1272214"/>
          </a:xfrm>
          <a:prstGeom prst="rect">
            <a:avLst/>
          </a:prstGeom>
        </p:spPr>
      </p:pic>
      <p:sp>
        <p:nvSpPr>
          <p:cNvPr id="30" name="Rounded Rectangle 29"/>
          <p:cNvSpPr/>
          <p:nvPr/>
        </p:nvSpPr>
        <p:spPr>
          <a:xfrm>
            <a:off x="3886200" y="1673371"/>
            <a:ext cx="3369782" cy="1104900"/>
          </a:xfrm>
          <a:prstGeom prst="roundRect">
            <a:avLst/>
          </a:prstGeom>
          <a:gradFill flip="none" rotWithShape="1">
            <a:gsLst>
              <a:gs pos="0">
                <a:srgbClr val="00D05E"/>
              </a:gs>
              <a:gs pos="35000">
                <a:srgbClr val="00F66F"/>
              </a:gs>
              <a:gs pos="100000">
                <a:srgbClr val="00D05E"/>
              </a:gs>
            </a:gsLst>
            <a:path path="circle">
              <a:fillToRect l="50000" t="-80000" r="50000" b="180000"/>
            </a:path>
            <a:tileRect/>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000618" y="1856489"/>
            <a:ext cx="3140946" cy="784830"/>
          </a:xfrm>
          <a:prstGeom prst="rect">
            <a:avLst/>
          </a:prstGeom>
          <a:noFill/>
        </p:spPr>
        <p:txBody>
          <a:bodyPr wrap="square" rtlCol="0">
            <a:spAutoFit/>
          </a:bodyPr>
          <a:lstStyle/>
          <a:p>
            <a:r>
              <a:rPr lang="en-US" sz="1500" dirty="0">
                <a:latin typeface="Cambria" panose="02040503050406030204" pitchFamily="18" charset="0"/>
              </a:rPr>
              <a:t>CNTT: 21, QTKD: 21,5, NNA: </a:t>
            </a:r>
            <a:r>
              <a:rPr lang="en-US" sz="1500" dirty="0" smtClean="0">
                <a:latin typeface="Cambria" panose="02040503050406030204" pitchFamily="18" charset="0"/>
              </a:rPr>
              <a:t>22,75</a:t>
            </a:r>
          </a:p>
          <a:p>
            <a:r>
              <a:rPr lang="en-US" sz="1500" dirty="0" smtClean="0">
                <a:latin typeface="Cambria" panose="02040503050406030204" pitchFamily="18" charset="0"/>
              </a:rPr>
              <a:t>Location</a:t>
            </a:r>
            <a:r>
              <a:rPr lang="en-US" sz="1500" dirty="0">
                <a:latin typeface="Cambria" panose="02040503050406030204" pitchFamily="18" charset="0"/>
              </a:rPr>
              <a:t>: Ho Chi </a:t>
            </a:r>
            <a:r>
              <a:rPr lang="en-US" sz="1500" dirty="0" smtClean="0">
                <a:latin typeface="Cambria" panose="02040503050406030204" pitchFamily="18" charset="0"/>
              </a:rPr>
              <a:t>Minh</a:t>
            </a:r>
          </a:p>
          <a:p>
            <a:r>
              <a:rPr lang="en-US" sz="1500" dirty="0" smtClean="0">
                <a:latin typeface="Cambria" panose="02040503050406030204" pitchFamily="18" charset="0"/>
              </a:rPr>
              <a:t>Training </a:t>
            </a:r>
            <a:r>
              <a:rPr lang="en-US" sz="1500" dirty="0">
                <a:latin typeface="Cambria" panose="02040503050406030204" pitchFamily="18" charset="0"/>
              </a:rPr>
              <a:t>System: state</a:t>
            </a:r>
          </a:p>
        </p:txBody>
      </p:sp>
      <p:pic>
        <p:nvPicPr>
          <p:cNvPr id="32" name="Picture 3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1000" y="3209365"/>
            <a:ext cx="1143000" cy="1143000"/>
          </a:xfrm>
          <a:prstGeom prst="rect">
            <a:avLst/>
          </a:prstGeom>
        </p:spPr>
      </p:pic>
      <p:sp>
        <p:nvSpPr>
          <p:cNvPr id="35" name="Title 1"/>
          <p:cNvSpPr txBox="1">
            <a:spLocks/>
          </p:cNvSpPr>
          <p:nvPr/>
        </p:nvSpPr>
        <p:spPr>
          <a:xfrm>
            <a:off x="3447578" y="294041"/>
            <a:ext cx="5086822" cy="649298"/>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dirty="0">
                <a:solidFill>
                  <a:schemeClr val="tx1"/>
                </a:solidFill>
                <a:effectLst>
                  <a:outerShdw blurRad="38100" dist="38100" dir="2700000" algn="tl">
                    <a:srgbClr val="000000">
                      <a:alpha val="43137"/>
                    </a:srgbClr>
                  </a:outerShdw>
                </a:effectLst>
                <a:latin typeface="Cambria" pitchFamily="18" charset="0"/>
              </a:rPr>
              <a:t>CORRELATION ALGORITHM</a:t>
            </a:r>
          </a:p>
        </p:txBody>
      </p:sp>
      <p:sp>
        <p:nvSpPr>
          <p:cNvPr id="20" name="Rounded Rectangle 19"/>
          <p:cNvSpPr/>
          <p:nvPr/>
        </p:nvSpPr>
        <p:spPr>
          <a:xfrm>
            <a:off x="1745926" y="3186026"/>
            <a:ext cx="2368874" cy="1078469"/>
          </a:xfrm>
          <a:prstGeom prst="roundRect">
            <a:avLst/>
          </a:prstGeom>
          <a:solidFill>
            <a:srgbClr val="C00000"/>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954358" y="3353696"/>
            <a:ext cx="2280412" cy="784830"/>
          </a:xfrm>
          <a:prstGeom prst="rect">
            <a:avLst/>
          </a:prstGeom>
          <a:noFill/>
        </p:spPr>
        <p:txBody>
          <a:bodyPr wrap="square" rtlCol="0">
            <a:spAutoFit/>
          </a:bodyPr>
          <a:lstStyle/>
          <a:p>
            <a:r>
              <a:rPr lang="en-US" sz="1500" dirty="0" smtClean="0">
                <a:solidFill>
                  <a:schemeClr val="bg1"/>
                </a:solidFill>
                <a:latin typeface="Cambria" panose="02040503050406030204" pitchFamily="18" charset="0"/>
              </a:rPr>
              <a:t>QTKD</a:t>
            </a:r>
            <a:r>
              <a:rPr lang="en-US" sz="1500" smtClean="0">
                <a:solidFill>
                  <a:schemeClr val="bg1"/>
                </a:solidFill>
                <a:latin typeface="Cambria" panose="02040503050406030204" pitchFamily="18" charset="0"/>
              </a:rPr>
              <a:t>: 27,33</a:t>
            </a:r>
            <a:r>
              <a:rPr lang="en-US" sz="1500" dirty="0" smtClean="0">
                <a:solidFill>
                  <a:schemeClr val="bg1"/>
                </a:solidFill>
                <a:latin typeface="Cambria" panose="02040503050406030204" pitchFamily="18" charset="0"/>
              </a:rPr>
              <a:t>, NNA: 27</a:t>
            </a:r>
          </a:p>
          <a:p>
            <a:r>
              <a:rPr lang="en-US" sz="1500" smtClean="0">
                <a:solidFill>
                  <a:schemeClr val="bg1"/>
                </a:solidFill>
                <a:latin typeface="Cambria" panose="02040503050406030204" pitchFamily="18" charset="0"/>
              </a:rPr>
              <a:t>Location: </a:t>
            </a:r>
            <a:r>
              <a:rPr lang="en-US" sz="1500" dirty="0" smtClean="0">
                <a:solidFill>
                  <a:schemeClr val="bg1"/>
                </a:solidFill>
                <a:latin typeface="Cambria" panose="02040503050406030204" pitchFamily="18" charset="0"/>
              </a:rPr>
              <a:t>Ha </a:t>
            </a:r>
            <a:r>
              <a:rPr lang="en-US" sz="1500" dirty="0" err="1" smtClean="0">
                <a:solidFill>
                  <a:schemeClr val="bg1"/>
                </a:solidFill>
                <a:latin typeface="Cambria" panose="02040503050406030204" pitchFamily="18" charset="0"/>
              </a:rPr>
              <a:t>Noi</a:t>
            </a:r>
            <a:endParaRPr lang="en-US" sz="1500" dirty="0" smtClean="0">
              <a:solidFill>
                <a:schemeClr val="bg1"/>
              </a:solidFill>
              <a:latin typeface="Cambria" panose="02040503050406030204" pitchFamily="18" charset="0"/>
            </a:endParaRPr>
          </a:p>
          <a:p>
            <a:r>
              <a:rPr lang="en-US" sz="1500" dirty="0" smtClean="0">
                <a:solidFill>
                  <a:schemeClr val="bg1"/>
                </a:solidFill>
                <a:latin typeface="Cambria" panose="02040503050406030204" pitchFamily="18" charset="0"/>
              </a:rPr>
              <a:t>Train System: state</a:t>
            </a:r>
            <a:endParaRPr lang="en-US" sz="1500" dirty="0">
              <a:solidFill>
                <a:schemeClr val="bg1"/>
              </a:solidFill>
              <a:latin typeface="Cambria" panose="02040503050406030204" pitchFamily="18" charset="0"/>
            </a:endParaRPr>
          </a:p>
        </p:txBody>
      </p:sp>
      <p:pic>
        <p:nvPicPr>
          <p:cNvPr id="16" name="Picture 2" descr="C:\Users\ASUS\Desktop\DocDoAn\Doc-captone\Picture-ct\kHgZZEF.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11052" y="3186025"/>
            <a:ext cx="1048228" cy="1166339"/>
          </a:xfrm>
          <a:prstGeom prst="rect">
            <a:avLst/>
          </a:prstGeom>
          <a:noFill/>
          <a:extLst>
            <a:ext uri="{909E8E84-426E-40DD-AFC4-6F175D3DCCD1}">
              <a14:hiddenFill xmlns:a14="http://schemas.microsoft.com/office/drawing/2010/main">
                <a:solidFill>
                  <a:srgbClr val="FFFFFF"/>
                </a:solidFill>
              </a14:hiddenFill>
            </a:ext>
          </a:extLst>
        </p:spPr>
      </p:pic>
      <p:sp>
        <p:nvSpPr>
          <p:cNvPr id="22" name="Rounded Rectangle 21"/>
          <p:cNvSpPr/>
          <p:nvPr/>
        </p:nvSpPr>
        <p:spPr>
          <a:xfrm>
            <a:off x="5486400" y="3209365"/>
            <a:ext cx="2368874" cy="1078469"/>
          </a:xfrm>
          <a:prstGeom prst="round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5694832" y="3273033"/>
            <a:ext cx="2280412" cy="1015663"/>
          </a:xfrm>
          <a:prstGeom prst="rect">
            <a:avLst/>
          </a:prstGeom>
          <a:noFill/>
        </p:spPr>
        <p:txBody>
          <a:bodyPr wrap="square" rtlCol="0">
            <a:spAutoFit/>
          </a:bodyPr>
          <a:lstStyle/>
          <a:p>
            <a:r>
              <a:rPr lang="en-US" sz="1500">
                <a:solidFill>
                  <a:schemeClr val="bg1"/>
                </a:solidFill>
                <a:latin typeface="Cambria" panose="02040503050406030204" pitchFamily="18" charset="0"/>
              </a:rPr>
              <a:t>CNTT: </a:t>
            </a:r>
            <a:r>
              <a:rPr lang="en-US" sz="1500" smtClean="0">
                <a:solidFill>
                  <a:schemeClr val="bg1"/>
                </a:solidFill>
                <a:latin typeface="Cambria" panose="02040503050406030204" pitchFamily="18" charset="0"/>
              </a:rPr>
              <a:t>19, QTKD: 19, </a:t>
            </a:r>
          </a:p>
          <a:p>
            <a:r>
              <a:rPr lang="en-US" sz="1500" smtClean="0">
                <a:solidFill>
                  <a:schemeClr val="bg1"/>
                </a:solidFill>
                <a:latin typeface="Cambria" panose="02040503050406030204" pitchFamily="18" charset="0"/>
              </a:rPr>
              <a:t>NNA: 20</a:t>
            </a:r>
          </a:p>
          <a:p>
            <a:r>
              <a:rPr lang="en-US" sz="1500" smtClean="0">
                <a:solidFill>
                  <a:schemeClr val="bg1"/>
                </a:solidFill>
                <a:latin typeface="Cambria" panose="02040503050406030204" pitchFamily="18" charset="0"/>
              </a:rPr>
              <a:t>Location: Ho Chi Minh</a:t>
            </a:r>
            <a:endParaRPr lang="en-US" sz="1500" dirty="0" smtClean="0">
              <a:solidFill>
                <a:schemeClr val="bg1"/>
              </a:solidFill>
              <a:latin typeface="Cambria" panose="02040503050406030204" pitchFamily="18" charset="0"/>
            </a:endParaRPr>
          </a:p>
          <a:p>
            <a:r>
              <a:rPr lang="en-US" sz="1500" dirty="0" smtClean="0">
                <a:solidFill>
                  <a:schemeClr val="bg1"/>
                </a:solidFill>
                <a:latin typeface="Cambria" panose="02040503050406030204" pitchFamily="18" charset="0"/>
              </a:rPr>
              <a:t>Train System</a:t>
            </a:r>
            <a:r>
              <a:rPr lang="en-US" sz="1500" smtClean="0">
                <a:solidFill>
                  <a:schemeClr val="bg1"/>
                </a:solidFill>
                <a:latin typeface="Cambria" panose="02040503050406030204" pitchFamily="18" charset="0"/>
              </a:rPr>
              <a:t>: private</a:t>
            </a:r>
            <a:endParaRPr lang="en-US" sz="1500" dirty="0">
              <a:solidFill>
                <a:schemeClr val="bg1"/>
              </a:solidFill>
              <a:latin typeface="Cambria" panose="02040503050406030204" pitchFamily="18" charset="0"/>
            </a:endParaRPr>
          </a:p>
        </p:txBody>
      </p:sp>
    </p:spTree>
    <p:extLst>
      <p:ext uri="{BB962C8B-B14F-4D97-AF65-F5344CB8AC3E}">
        <p14:creationId xmlns:p14="http://schemas.microsoft.com/office/powerpoint/2010/main" val="201097987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571750"/>
            <a:ext cx="6172200" cy="609600"/>
          </a:xfrm>
        </p:spPr>
        <p:style>
          <a:lnRef idx="1">
            <a:schemeClr val="accent1"/>
          </a:lnRef>
          <a:fillRef idx="2">
            <a:schemeClr val="accent1"/>
          </a:fillRef>
          <a:effectRef idx="1">
            <a:schemeClr val="accent1"/>
          </a:effectRef>
          <a:fontRef idx="minor">
            <a:schemeClr val="dk1"/>
          </a:fontRef>
        </p:style>
        <p:txBody>
          <a:bodyPr>
            <a:noAutofit/>
          </a:bodyPr>
          <a:lstStyle/>
          <a:p>
            <a:pPr algn="ctr"/>
            <a:r>
              <a:rPr lang="en-US" sz="3500" b="1" dirty="0" smtClean="0">
                <a:solidFill>
                  <a:schemeClr val="tx1"/>
                </a:solidFill>
                <a:effectLst>
                  <a:outerShdw blurRad="38100" dist="38100" dir="2700000" algn="tl">
                    <a:srgbClr val="000000">
                      <a:alpha val="43137"/>
                    </a:srgbClr>
                  </a:outerShdw>
                </a:effectLst>
                <a:latin typeface="Cambria" pitchFamily="18" charset="0"/>
              </a:rPr>
              <a:t>ADVANTAGE/DISADVANTAGE</a:t>
            </a:r>
            <a:endParaRPr lang="en-US" sz="3500" b="1" dirty="0">
              <a:solidFill>
                <a:schemeClr val="tx1"/>
              </a:solidFill>
              <a:effectLst>
                <a:outerShdw blurRad="38100" dist="38100" dir="2700000" algn="tl">
                  <a:srgbClr val="000000">
                    <a:alpha val="43137"/>
                  </a:srgbClr>
                </a:outerShdw>
              </a:effectLst>
              <a:latin typeface="Cambria" pitchFamily="18" charset="0"/>
            </a:endParaRPr>
          </a:p>
        </p:txBody>
      </p:sp>
      <p:pic>
        <p:nvPicPr>
          <p:cNvPr id="4"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403850"/>
            <a:ext cx="25400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790115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600200" cy="0"/>
          </a:xfrm>
          <a:prstGeom prst="line">
            <a:avLst/>
          </a:prstGeom>
        </p:spPr>
        <p:style>
          <a:lnRef idx="1">
            <a:schemeClr val="accent1"/>
          </a:lnRef>
          <a:fillRef idx="0">
            <a:schemeClr val="accent1"/>
          </a:fillRef>
          <a:effectRef idx="0">
            <a:schemeClr val="accent1"/>
          </a:effectRef>
          <a:fontRef idx="minor">
            <a:schemeClr val="tx1"/>
          </a:fontRef>
        </p:style>
      </p:cxnSp>
      <p:pic>
        <p:nvPicPr>
          <p:cNvPr id="7170" name="Picture 2" descr="C:\Users\ASUS\Desktop\Slide-UniStar\advantag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0789" y="968739"/>
            <a:ext cx="745091" cy="685800"/>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ADVANTAGE</a:t>
            </a:r>
          </a:p>
        </p:txBody>
      </p:sp>
      <p:pic>
        <p:nvPicPr>
          <p:cNvPr id="14"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674811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600200" cy="0"/>
          </a:xfrm>
          <a:prstGeom prst="line">
            <a:avLst/>
          </a:prstGeom>
        </p:spPr>
        <p:style>
          <a:lnRef idx="1">
            <a:schemeClr val="accent1"/>
          </a:lnRef>
          <a:fillRef idx="0">
            <a:schemeClr val="accent1"/>
          </a:fillRef>
          <a:effectRef idx="0">
            <a:schemeClr val="accent1"/>
          </a:effectRef>
          <a:fontRef idx="minor">
            <a:schemeClr val="tx1"/>
          </a:fontRef>
        </p:style>
      </p:cxnSp>
      <p:pic>
        <p:nvPicPr>
          <p:cNvPr id="7170" name="Picture 2" descr="C:\Users\ASUS\Desktop\Slide-UniStar\advantag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0789" y="968739"/>
            <a:ext cx="745091" cy="685800"/>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ADVANTAGE</a:t>
            </a:r>
          </a:p>
        </p:txBody>
      </p:sp>
      <p:pic>
        <p:nvPicPr>
          <p:cNvPr id="14"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0" name="Chevron 9"/>
          <p:cNvSpPr/>
          <p:nvPr/>
        </p:nvSpPr>
        <p:spPr>
          <a:xfrm rot="5400000">
            <a:off x="846018" y="1769796"/>
            <a:ext cx="517762" cy="457200"/>
          </a:xfrm>
          <a:prstGeom prst="chevron">
            <a:avLst>
              <a:gd name="adj" fmla="val 41195"/>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5" name="Straight Connector 14"/>
          <p:cNvCxnSpPr/>
          <p:nvPr/>
        </p:nvCxnSpPr>
        <p:spPr>
          <a:xfrm>
            <a:off x="1333499" y="1998396"/>
            <a:ext cx="9144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Rectangle: Rounded Corners 11"/>
          <p:cNvSpPr/>
          <p:nvPr/>
        </p:nvSpPr>
        <p:spPr>
          <a:xfrm>
            <a:off x="2171698" y="1691700"/>
            <a:ext cx="5715002" cy="683203"/>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Cambria" panose="02040503050406030204" pitchFamily="18" charset="0"/>
              </a:rPr>
              <a:t>MBTI personality test will help student know which career is suitable</a:t>
            </a:r>
            <a:endParaRPr lang="vi-VN" sz="2000" dirty="0">
              <a:solidFill>
                <a:schemeClr val="tx1"/>
              </a:solidFill>
              <a:latin typeface="Cambria" pitchFamily="18" charset="0"/>
            </a:endParaRPr>
          </a:p>
        </p:txBody>
      </p:sp>
    </p:spTree>
    <p:extLst>
      <p:ext uri="{BB962C8B-B14F-4D97-AF65-F5344CB8AC3E}">
        <p14:creationId xmlns:p14="http://schemas.microsoft.com/office/powerpoint/2010/main" val="286035952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1447800" y="1200150"/>
            <a:ext cx="16002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ADVANTAGE</a:t>
            </a:r>
          </a:p>
        </p:txBody>
      </p:sp>
      <p:pic>
        <p:nvPicPr>
          <p:cNvPr id="7" name="Picture 2" descr="C:\Users\ASUS\Desktop\Danh2\capstone-client\src\assets\image\logo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ASUS\Desktop\Slide-UniStar\advantag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0789" y="968739"/>
            <a:ext cx="745091" cy="685800"/>
          </a:xfrm>
          <a:prstGeom prst="rect">
            <a:avLst/>
          </a:prstGeom>
          <a:noFill/>
          <a:extLst>
            <a:ext uri="{909E8E84-426E-40DD-AFC4-6F175D3DCCD1}">
              <a14:hiddenFill xmlns:a14="http://schemas.microsoft.com/office/drawing/2010/main">
                <a:solidFill>
                  <a:srgbClr val="FFFFFF"/>
                </a:solidFill>
              </a14:hiddenFill>
            </a:ext>
          </a:extLst>
        </p:spPr>
      </p:pic>
      <p:sp>
        <p:nvSpPr>
          <p:cNvPr id="9" name="Chevron 8"/>
          <p:cNvSpPr/>
          <p:nvPr/>
        </p:nvSpPr>
        <p:spPr>
          <a:xfrm rot="5400000">
            <a:off x="846018" y="1769796"/>
            <a:ext cx="517762" cy="457200"/>
          </a:xfrm>
          <a:prstGeom prst="chevron">
            <a:avLst>
              <a:gd name="adj" fmla="val 41195"/>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0" name="Straight Connector 9"/>
          <p:cNvCxnSpPr/>
          <p:nvPr/>
        </p:nvCxnSpPr>
        <p:spPr>
          <a:xfrm>
            <a:off x="1333499" y="1998396"/>
            <a:ext cx="9144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Rectangle: Rounded Corners 11"/>
          <p:cNvSpPr/>
          <p:nvPr/>
        </p:nvSpPr>
        <p:spPr>
          <a:xfrm>
            <a:off x="2171698" y="1691700"/>
            <a:ext cx="5715002" cy="683203"/>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Cambria" panose="02040503050406030204" pitchFamily="18" charset="0"/>
              </a:rPr>
              <a:t>MBTI personality test will help student know which career is suitable</a:t>
            </a:r>
            <a:endParaRPr lang="vi-VN" sz="2000" dirty="0">
              <a:solidFill>
                <a:schemeClr val="tx1"/>
              </a:solidFill>
              <a:latin typeface="Cambria" pitchFamily="18" charset="0"/>
            </a:endParaRPr>
          </a:p>
        </p:txBody>
      </p:sp>
      <p:sp>
        <p:nvSpPr>
          <p:cNvPr id="12" name="Chevron 11"/>
          <p:cNvSpPr/>
          <p:nvPr/>
        </p:nvSpPr>
        <p:spPr>
          <a:xfrm rot="5400000">
            <a:off x="846018" y="2711880"/>
            <a:ext cx="517762" cy="457200"/>
          </a:xfrm>
          <a:prstGeom prst="chevron">
            <a:avLst>
              <a:gd name="adj" fmla="val 41195"/>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3" name="Straight Connector 12"/>
          <p:cNvCxnSpPr/>
          <p:nvPr/>
        </p:nvCxnSpPr>
        <p:spPr>
          <a:xfrm>
            <a:off x="1333499" y="2940480"/>
            <a:ext cx="9144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Rectangle: Rounded Corners 11"/>
          <p:cNvSpPr/>
          <p:nvPr/>
        </p:nvSpPr>
        <p:spPr>
          <a:xfrm>
            <a:off x="2171698" y="2681600"/>
            <a:ext cx="5715001" cy="45720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Cambria" panose="02040503050406030204" pitchFamily="18" charset="0"/>
              </a:rPr>
              <a:t>Easy-to-use and </a:t>
            </a:r>
            <a:r>
              <a:rPr lang="en-US" sz="2000" dirty="0" smtClean="0">
                <a:solidFill>
                  <a:schemeClr val="tx1"/>
                </a:solidFill>
                <a:latin typeface="Cambria" panose="02040503050406030204" pitchFamily="18" charset="0"/>
              </a:rPr>
              <a:t>clear information</a:t>
            </a:r>
            <a:endParaRPr lang="vi-VN" sz="2000" dirty="0">
              <a:solidFill>
                <a:schemeClr val="tx1"/>
              </a:solidFill>
              <a:latin typeface="Cambria" pitchFamily="18" charset="0"/>
            </a:endParaRPr>
          </a:p>
        </p:txBody>
      </p:sp>
    </p:spTree>
    <p:extLst>
      <p:ext uri="{BB962C8B-B14F-4D97-AF65-F5344CB8AC3E}">
        <p14:creationId xmlns:p14="http://schemas.microsoft.com/office/powerpoint/2010/main" val="161519235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1447800" y="1200150"/>
            <a:ext cx="16002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ADVANTAGE</a:t>
            </a:r>
          </a:p>
        </p:txBody>
      </p:sp>
      <p:pic>
        <p:nvPicPr>
          <p:cNvPr id="7" name="Picture 2" descr="C:\Users\ASUS\Desktop\Danh2\capstone-client\src\assets\image\logo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ASUS\Desktop\Slide-UniStar\advantag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0789" y="968739"/>
            <a:ext cx="745091" cy="685800"/>
          </a:xfrm>
          <a:prstGeom prst="rect">
            <a:avLst/>
          </a:prstGeom>
          <a:noFill/>
          <a:extLst>
            <a:ext uri="{909E8E84-426E-40DD-AFC4-6F175D3DCCD1}">
              <a14:hiddenFill xmlns:a14="http://schemas.microsoft.com/office/drawing/2010/main">
                <a:solidFill>
                  <a:srgbClr val="FFFFFF"/>
                </a:solidFill>
              </a14:hiddenFill>
            </a:ext>
          </a:extLst>
        </p:spPr>
      </p:pic>
      <p:sp>
        <p:nvSpPr>
          <p:cNvPr id="9" name="Chevron 8"/>
          <p:cNvSpPr/>
          <p:nvPr/>
        </p:nvSpPr>
        <p:spPr>
          <a:xfrm rot="5400000">
            <a:off x="846018" y="1769796"/>
            <a:ext cx="517762" cy="457200"/>
          </a:xfrm>
          <a:prstGeom prst="chevron">
            <a:avLst>
              <a:gd name="adj" fmla="val 41195"/>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0" name="Straight Connector 9"/>
          <p:cNvCxnSpPr/>
          <p:nvPr/>
        </p:nvCxnSpPr>
        <p:spPr>
          <a:xfrm>
            <a:off x="1333499" y="1998396"/>
            <a:ext cx="9144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Rectangle: Rounded Corners 11"/>
          <p:cNvSpPr/>
          <p:nvPr/>
        </p:nvSpPr>
        <p:spPr>
          <a:xfrm>
            <a:off x="2171698" y="1691700"/>
            <a:ext cx="5715002" cy="683203"/>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Cambria" panose="02040503050406030204" pitchFamily="18" charset="0"/>
              </a:rPr>
              <a:t>MBTI personality test will help student know which career is suitable</a:t>
            </a:r>
            <a:endParaRPr lang="vi-VN" sz="2000" dirty="0">
              <a:solidFill>
                <a:schemeClr val="tx1"/>
              </a:solidFill>
              <a:latin typeface="Cambria" pitchFamily="18" charset="0"/>
            </a:endParaRPr>
          </a:p>
        </p:txBody>
      </p:sp>
      <p:sp>
        <p:nvSpPr>
          <p:cNvPr id="12" name="Chevron 11"/>
          <p:cNvSpPr/>
          <p:nvPr/>
        </p:nvSpPr>
        <p:spPr>
          <a:xfrm rot="5400000">
            <a:off x="846018" y="2711880"/>
            <a:ext cx="517762" cy="457200"/>
          </a:xfrm>
          <a:prstGeom prst="chevron">
            <a:avLst>
              <a:gd name="adj" fmla="val 41195"/>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3" name="Straight Connector 12"/>
          <p:cNvCxnSpPr/>
          <p:nvPr/>
        </p:nvCxnSpPr>
        <p:spPr>
          <a:xfrm>
            <a:off x="1333499" y="2940480"/>
            <a:ext cx="9144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Rectangle: Rounded Corners 11"/>
          <p:cNvSpPr/>
          <p:nvPr/>
        </p:nvSpPr>
        <p:spPr>
          <a:xfrm>
            <a:off x="2171698" y="2681600"/>
            <a:ext cx="5715001" cy="45720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Cambria" panose="02040503050406030204" pitchFamily="18" charset="0"/>
              </a:rPr>
              <a:t>Easy-to-use and </a:t>
            </a:r>
            <a:r>
              <a:rPr lang="en-US" sz="2000" dirty="0" smtClean="0">
                <a:solidFill>
                  <a:schemeClr val="tx1"/>
                </a:solidFill>
                <a:latin typeface="Cambria" panose="02040503050406030204" pitchFamily="18" charset="0"/>
              </a:rPr>
              <a:t>clear information</a:t>
            </a:r>
            <a:endParaRPr lang="vi-VN" sz="2000" dirty="0">
              <a:solidFill>
                <a:schemeClr val="tx1"/>
              </a:solidFill>
              <a:latin typeface="Cambria" pitchFamily="18" charset="0"/>
            </a:endParaRPr>
          </a:p>
        </p:txBody>
      </p:sp>
      <p:sp>
        <p:nvSpPr>
          <p:cNvPr id="15" name="Chevron 14"/>
          <p:cNvSpPr/>
          <p:nvPr/>
        </p:nvSpPr>
        <p:spPr>
          <a:xfrm rot="5400000">
            <a:off x="846018" y="3705708"/>
            <a:ext cx="517762" cy="457200"/>
          </a:xfrm>
          <a:prstGeom prst="chevron">
            <a:avLst>
              <a:gd name="adj" fmla="val 41195"/>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6" name="Straight Connector 15"/>
          <p:cNvCxnSpPr/>
          <p:nvPr/>
        </p:nvCxnSpPr>
        <p:spPr>
          <a:xfrm>
            <a:off x="1333499" y="3919664"/>
            <a:ext cx="9144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Rectangle: Rounded Corners 11"/>
          <p:cNvSpPr/>
          <p:nvPr/>
        </p:nvSpPr>
        <p:spPr>
          <a:xfrm>
            <a:off x="2171698" y="3538666"/>
            <a:ext cx="5715001" cy="695926"/>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Cambria" panose="02040503050406030204" pitchFamily="18" charset="0"/>
              </a:rPr>
              <a:t>Strong interact review rating and Q&amp;A system</a:t>
            </a:r>
            <a:endParaRPr lang="vi-VN" sz="2000" dirty="0">
              <a:solidFill>
                <a:schemeClr val="tx1"/>
              </a:solidFill>
              <a:latin typeface="Cambria" pitchFamily="18" charset="0"/>
            </a:endParaRPr>
          </a:p>
        </p:txBody>
      </p:sp>
    </p:spTree>
    <p:extLst>
      <p:ext uri="{BB962C8B-B14F-4D97-AF65-F5344CB8AC3E}">
        <p14:creationId xmlns:p14="http://schemas.microsoft.com/office/powerpoint/2010/main" val="330534238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600200" cy="0"/>
          </a:xfrm>
          <a:prstGeom prst="line">
            <a:avLst/>
          </a:prstGeom>
        </p:spPr>
        <p:style>
          <a:lnRef idx="1">
            <a:schemeClr val="accent1"/>
          </a:lnRef>
          <a:fillRef idx="0">
            <a:schemeClr val="accent1"/>
          </a:fillRef>
          <a:effectRef idx="0">
            <a:schemeClr val="accent1"/>
          </a:effectRef>
          <a:fontRef idx="minor">
            <a:schemeClr val="tx1"/>
          </a:fontRef>
        </p:style>
      </p:cxnSp>
      <p:pic>
        <p:nvPicPr>
          <p:cNvPr id="8194" name="Picture 2" descr="C:\Users\ASUS\Desktop\Slide-UniStar\disadvantag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1979" y="974183"/>
            <a:ext cx="745134" cy="685800"/>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DISADVANTAGE</a:t>
            </a:r>
          </a:p>
        </p:txBody>
      </p:sp>
      <p:pic>
        <p:nvPicPr>
          <p:cNvPr id="14"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7525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600200" cy="0"/>
          </a:xfrm>
          <a:prstGeom prst="line">
            <a:avLst/>
          </a:prstGeom>
        </p:spPr>
        <p:style>
          <a:lnRef idx="1">
            <a:schemeClr val="accent1"/>
          </a:lnRef>
          <a:fillRef idx="0">
            <a:schemeClr val="accent1"/>
          </a:fillRef>
          <a:effectRef idx="0">
            <a:schemeClr val="accent1"/>
          </a:effectRef>
          <a:fontRef idx="minor">
            <a:schemeClr val="tx1"/>
          </a:fontRef>
        </p:style>
      </p:cxnSp>
      <p:pic>
        <p:nvPicPr>
          <p:cNvPr id="8194" name="Picture 2" descr="C:\Users\ASUS\Desktop\Slide-UniStar\disadvantag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1979" y="974183"/>
            <a:ext cx="745134" cy="685800"/>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DISADVANTAGE</a:t>
            </a:r>
          </a:p>
        </p:txBody>
      </p:sp>
      <p:pic>
        <p:nvPicPr>
          <p:cNvPr id="14"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0" name="Chevron 9"/>
          <p:cNvSpPr/>
          <p:nvPr/>
        </p:nvSpPr>
        <p:spPr>
          <a:xfrm rot="5400000">
            <a:off x="884118" y="2190752"/>
            <a:ext cx="517762" cy="457200"/>
          </a:xfrm>
          <a:prstGeom prst="chevron">
            <a:avLst>
              <a:gd name="adj" fmla="val 41195"/>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5" name="Straight Connector 14"/>
          <p:cNvCxnSpPr/>
          <p:nvPr/>
        </p:nvCxnSpPr>
        <p:spPr>
          <a:xfrm>
            <a:off x="1371599" y="2419352"/>
            <a:ext cx="9144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Rectangle: Rounded Corners 11"/>
          <p:cNvSpPr/>
          <p:nvPr/>
        </p:nvSpPr>
        <p:spPr>
          <a:xfrm>
            <a:off x="2285999" y="2160470"/>
            <a:ext cx="5499101" cy="501365"/>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Cambria" pitchFamily="18" charset="0"/>
              </a:rPr>
              <a:t>N</a:t>
            </a:r>
            <a:r>
              <a:rPr lang="vi-VN" sz="2000" dirty="0" smtClean="0">
                <a:solidFill>
                  <a:schemeClr val="tx1"/>
                </a:solidFill>
                <a:latin typeface="Cambria" pitchFamily="18" charset="0"/>
              </a:rPr>
              <a:t>ot </a:t>
            </a:r>
            <a:r>
              <a:rPr lang="vi-VN" sz="2000" dirty="0">
                <a:solidFill>
                  <a:schemeClr val="tx1"/>
                </a:solidFill>
                <a:latin typeface="Cambria" pitchFamily="18" charset="0"/>
              </a:rPr>
              <a:t>have mobile </a:t>
            </a:r>
            <a:r>
              <a:rPr lang="vi-VN" sz="2000" dirty="0" smtClean="0">
                <a:solidFill>
                  <a:schemeClr val="tx1"/>
                </a:solidFill>
                <a:latin typeface="Cambria" pitchFamily="18" charset="0"/>
              </a:rPr>
              <a:t>app</a:t>
            </a:r>
            <a:r>
              <a:rPr lang="en-US" sz="2000" dirty="0" err="1" smtClean="0">
                <a:solidFill>
                  <a:schemeClr val="tx1"/>
                </a:solidFill>
                <a:latin typeface="Cambria" pitchFamily="18" charset="0"/>
              </a:rPr>
              <a:t>lication</a:t>
            </a:r>
            <a:endParaRPr lang="vi-VN" sz="2000" dirty="0">
              <a:solidFill>
                <a:schemeClr val="tx1"/>
              </a:solidFill>
              <a:latin typeface="Cambria" pitchFamily="18" charset="0"/>
            </a:endParaRPr>
          </a:p>
        </p:txBody>
      </p:sp>
    </p:spTree>
    <p:extLst>
      <p:ext uri="{BB962C8B-B14F-4D97-AF65-F5344CB8AC3E}">
        <p14:creationId xmlns:p14="http://schemas.microsoft.com/office/powerpoint/2010/main" val="102148505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600200" cy="0"/>
          </a:xfrm>
          <a:prstGeom prst="line">
            <a:avLst/>
          </a:prstGeom>
        </p:spPr>
        <p:style>
          <a:lnRef idx="1">
            <a:schemeClr val="accent1"/>
          </a:lnRef>
          <a:fillRef idx="0">
            <a:schemeClr val="accent1"/>
          </a:fillRef>
          <a:effectRef idx="0">
            <a:schemeClr val="accent1"/>
          </a:effectRef>
          <a:fontRef idx="minor">
            <a:schemeClr val="tx1"/>
          </a:fontRef>
        </p:style>
      </p:cxnSp>
      <p:pic>
        <p:nvPicPr>
          <p:cNvPr id="8194" name="Picture 2" descr="C:\Users\ASUS\Desktop\Slide-UniStar\disadvantag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1979" y="974183"/>
            <a:ext cx="745134" cy="685800"/>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DISADVANTAGE</a:t>
            </a:r>
          </a:p>
        </p:txBody>
      </p:sp>
      <p:pic>
        <p:nvPicPr>
          <p:cNvPr id="14"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0" name="Chevron 9"/>
          <p:cNvSpPr/>
          <p:nvPr/>
        </p:nvSpPr>
        <p:spPr>
          <a:xfrm rot="5400000">
            <a:off x="884118" y="2190752"/>
            <a:ext cx="517762" cy="457200"/>
          </a:xfrm>
          <a:prstGeom prst="chevron">
            <a:avLst>
              <a:gd name="adj" fmla="val 41195"/>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5" name="Straight Connector 14"/>
          <p:cNvCxnSpPr/>
          <p:nvPr/>
        </p:nvCxnSpPr>
        <p:spPr>
          <a:xfrm>
            <a:off x="1371599" y="2419352"/>
            <a:ext cx="9144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Rectangle: Rounded Corners 11"/>
          <p:cNvSpPr/>
          <p:nvPr/>
        </p:nvSpPr>
        <p:spPr>
          <a:xfrm>
            <a:off x="2285999" y="2160470"/>
            <a:ext cx="5499101" cy="501365"/>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Cambria" pitchFamily="18" charset="0"/>
              </a:rPr>
              <a:t>N</a:t>
            </a:r>
            <a:r>
              <a:rPr lang="vi-VN" sz="2000" dirty="0" smtClean="0">
                <a:solidFill>
                  <a:schemeClr val="tx1"/>
                </a:solidFill>
                <a:latin typeface="Cambria" pitchFamily="18" charset="0"/>
              </a:rPr>
              <a:t>ot </a:t>
            </a:r>
            <a:r>
              <a:rPr lang="vi-VN" sz="2000" dirty="0">
                <a:solidFill>
                  <a:schemeClr val="tx1"/>
                </a:solidFill>
                <a:latin typeface="Cambria" pitchFamily="18" charset="0"/>
              </a:rPr>
              <a:t>have mobile </a:t>
            </a:r>
            <a:r>
              <a:rPr lang="vi-VN" sz="2000" dirty="0" smtClean="0">
                <a:solidFill>
                  <a:schemeClr val="tx1"/>
                </a:solidFill>
                <a:latin typeface="Cambria" pitchFamily="18" charset="0"/>
              </a:rPr>
              <a:t>app</a:t>
            </a:r>
            <a:r>
              <a:rPr lang="en-US" sz="2000" dirty="0" err="1" smtClean="0">
                <a:solidFill>
                  <a:schemeClr val="tx1"/>
                </a:solidFill>
                <a:latin typeface="Cambria" pitchFamily="18" charset="0"/>
              </a:rPr>
              <a:t>lication</a:t>
            </a:r>
            <a:endParaRPr lang="vi-VN" sz="2000" dirty="0">
              <a:solidFill>
                <a:schemeClr val="tx1"/>
              </a:solidFill>
              <a:latin typeface="Cambria" pitchFamily="18" charset="0"/>
            </a:endParaRPr>
          </a:p>
        </p:txBody>
      </p:sp>
      <p:sp>
        <p:nvSpPr>
          <p:cNvPr id="18" name="Chevron 17"/>
          <p:cNvSpPr/>
          <p:nvPr/>
        </p:nvSpPr>
        <p:spPr>
          <a:xfrm rot="5400000">
            <a:off x="884118" y="3465946"/>
            <a:ext cx="517762" cy="457200"/>
          </a:xfrm>
          <a:prstGeom prst="chevron">
            <a:avLst>
              <a:gd name="adj" fmla="val 41195"/>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p:cNvCxnSpPr/>
          <p:nvPr/>
        </p:nvCxnSpPr>
        <p:spPr>
          <a:xfrm>
            <a:off x="1371599" y="3694546"/>
            <a:ext cx="9144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Rectangle: Rounded Corners 11"/>
          <p:cNvSpPr/>
          <p:nvPr/>
        </p:nvSpPr>
        <p:spPr>
          <a:xfrm>
            <a:off x="2298700" y="3435629"/>
            <a:ext cx="5486400" cy="517762"/>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tx1"/>
                </a:solidFill>
                <a:latin typeface="Cambria" pitchFamily="18" charset="0"/>
              </a:rPr>
              <a:t>Not support multiple </a:t>
            </a:r>
            <a:r>
              <a:rPr lang="en-GB" sz="2000" dirty="0" err="1" smtClean="0">
                <a:solidFill>
                  <a:schemeClr val="tx1"/>
                </a:solidFill>
                <a:latin typeface="Cambria" pitchFamily="18" charset="0"/>
              </a:rPr>
              <a:t>broswer</a:t>
            </a:r>
            <a:endParaRPr lang="vi-VN" sz="2000" dirty="0">
              <a:solidFill>
                <a:schemeClr val="tx1"/>
              </a:solidFill>
              <a:latin typeface="Cambria" pitchFamily="18" charset="0"/>
            </a:endParaRPr>
          </a:p>
        </p:txBody>
      </p:sp>
    </p:spTree>
    <p:extLst>
      <p:ext uri="{BB962C8B-B14F-4D97-AF65-F5344CB8AC3E}">
        <p14:creationId xmlns:p14="http://schemas.microsoft.com/office/powerpoint/2010/main" val="3145179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descr="C:\Users\ASUS\Desktop\Slide-UniStar\chon-truong-khi-di-du-hoc-o-nhat-ba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 y="1657350"/>
            <a:ext cx="3355868" cy="246888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Rounded Corners 11"/>
          <p:cNvSpPr/>
          <p:nvPr/>
        </p:nvSpPr>
        <p:spPr>
          <a:xfrm>
            <a:off x="4251960" y="1775460"/>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latin typeface="Cambria" pitchFamily="18" charset="0"/>
              </a:rPr>
              <a:t>There are too many new things</a:t>
            </a:r>
            <a:endParaRPr lang="vi-VN" sz="2000" dirty="0">
              <a:solidFill>
                <a:schemeClr val="tx1"/>
              </a:solidFill>
              <a:latin typeface="Cambria" pitchFamily="18" charset="0"/>
            </a:endParaRPr>
          </a:p>
        </p:txBody>
      </p:sp>
      <p:sp>
        <p:nvSpPr>
          <p:cNvPr id="10" name="Rectangle: Rounded Corners 11"/>
          <p:cNvSpPr/>
          <p:nvPr/>
        </p:nvSpPr>
        <p:spPr>
          <a:xfrm>
            <a:off x="4251960" y="2560320"/>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tx1"/>
                </a:solidFill>
                <a:latin typeface="Cambria" pitchFamily="18" charset="0"/>
              </a:rPr>
              <a:t>They </a:t>
            </a:r>
            <a:r>
              <a:rPr lang="en-GB" sz="2000" dirty="0">
                <a:solidFill>
                  <a:schemeClr val="tx1"/>
                </a:solidFill>
                <a:latin typeface="Cambria" pitchFamily="18" charset="0"/>
              </a:rPr>
              <a:t>do not know what </a:t>
            </a:r>
            <a:r>
              <a:rPr lang="en-GB" sz="2000" dirty="0" smtClean="0">
                <a:solidFill>
                  <a:schemeClr val="tx1"/>
                </a:solidFill>
                <a:latin typeface="Cambria" pitchFamily="18" charset="0"/>
              </a:rPr>
              <a:t>they </a:t>
            </a:r>
            <a:r>
              <a:rPr lang="en-GB" sz="2000" dirty="0">
                <a:solidFill>
                  <a:schemeClr val="tx1"/>
                </a:solidFill>
                <a:latin typeface="Cambria" pitchFamily="18" charset="0"/>
              </a:rPr>
              <a:t>want to do and </a:t>
            </a:r>
            <a:r>
              <a:rPr lang="en-GB" sz="2000" dirty="0" smtClean="0">
                <a:solidFill>
                  <a:schemeClr val="tx1"/>
                </a:solidFill>
                <a:latin typeface="Cambria" pitchFamily="18" charset="0"/>
              </a:rPr>
              <a:t>how?</a:t>
            </a:r>
            <a:endParaRPr lang="vi-VN" sz="2000" dirty="0">
              <a:solidFill>
                <a:schemeClr val="tx1"/>
              </a:solidFill>
              <a:latin typeface="Cambria" pitchFamily="18" charset="0"/>
            </a:endParaRPr>
          </a:p>
        </p:txBody>
      </p:sp>
      <p:sp>
        <p:nvSpPr>
          <p:cNvPr id="13"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14"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083845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571750"/>
            <a:ext cx="5105400" cy="609599"/>
          </a:xfrm>
        </p:spPr>
        <p:style>
          <a:lnRef idx="1">
            <a:schemeClr val="accent1"/>
          </a:lnRef>
          <a:fillRef idx="2">
            <a:schemeClr val="accent1"/>
          </a:fillRef>
          <a:effectRef idx="1">
            <a:schemeClr val="accent1"/>
          </a:effectRef>
          <a:fontRef idx="minor">
            <a:schemeClr val="dk1"/>
          </a:fontRef>
        </p:style>
        <p:txBody>
          <a:bodyPr>
            <a:noAutofit/>
          </a:bodyPr>
          <a:lstStyle/>
          <a:p>
            <a:pPr algn="ctr"/>
            <a:r>
              <a:rPr lang="en-US" sz="3500" b="1" smtClean="0">
                <a:solidFill>
                  <a:schemeClr val="tx1"/>
                </a:solidFill>
                <a:effectLst>
                  <a:outerShdw blurRad="38100" dist="38100" dir="2700000" algn="tl">
                    <a:srgbClr val="000000">
                      <a:alpha val="43137"/>
                    </a:srgbClr>
                  </a:outerShdw>
                </a:effectLst>
                <a:latin typeface="Cambria" pitchFamily="18" charset="0"/>
              </a:rPr>
              <a:t>FUTURE PLAN</a:t>
            </a:r>
            <a:endParaRPr lang="en-US" sz="3500" b="1">
              <a:solidFill>
                <a:schemeClr val="tx1"/>
              </a:solidFill>
              <a:effectLst>
                <a:outerShdw blurRad="38100" dist="38100" dir="2700000" algn="tl">
                  <a:srgbClr val="000000">
                    <a:alpha val="43137"/>
                  </a:srgbClr>
                </a:outerShdw>
              </a:effectLst>
              <a:latin typeface="Cambria" pitchFamily="18" charset="0"/>
            </a:endParaRPr>
          </a:p>
        </p:txBody>
      </p:sp>
      <p:pic>
        <p:nvPicPr>
          <p:cNvPr id="4"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403850"/>
            <a:ext cx="25400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077955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6002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FUTURE PLAN</a:t>
            </a:r>
          </a:p>
        </p:txBody>
      </p:sp>
      <p:pic>
        <p:nvPicPr>
          <p:cNvPr id="13"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C:\Users\ASUS\Desktop\Slide-UniStar\Walking-to-the-futur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77676" y="943338"/>
            <a:ext cx="831512" cy="58348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1375" y="2052637"/>
            <a:ext cx="1190625" cy="1190625"/>
          </a:xfrm>
          <a:prstGeom prst="rect">
            <a:avLst/>
          </a:prstGeom>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01900" y="2052636"/>
            <a:ext cx="1190625" cy="1190625"/>
          </a:xfrm>
          <a:prstGeom prst="rect">
            <a:avLst/>
          </a:prstGeom>
        </p:spPr>
      </p:pic>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86200" y="3409950"/>
            <a:ext cx="2133600" cy="1247692"/>
          </a:xfrm>
          <a:prstGeom prst="rect">
            <a:avLst/>
          </a:prstGeom>
        </p:spPr>
      </p:pic>
      <p:pic>
        <p:nvPicPr>
          <p:cNvPr id="3" name="Picture 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994400" y="3275011"/>
            <a:ext cx="1538289" cy="1538289"/>
          </a:xfrm>
          <a:prstGeom prst="rect">
            <a:avLst/>
          </a:prstGeom>
        </p:spPr>
      </p:pic>
    </p:spTree>
    <p:extLst>
      <p:ext uri="{BB962C8B-B14F-4D97-AF65-F5344CB8AC3E}">
        <p14:creationId xmlns:p14="http://schemas.microsoft.com/office/powerpoint/2010/main" val="119125159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571750"/>
            <a:ext cx="5105400" cy="609599"/>
          </a:xfrm>
        </p:spPr>
        <p:style>
          <a:lnRef idx="1">
            <a:schemeClr val="accent1"/>
          </a:lnRef>
          <a:fillRef idx="2">
            <a:schemeClr val="accent1"/>
          </a:fillRef>
          <a:effectRef idx="1">
            <a:schemeClr val="accent1"/>
          </a:effectRef>
          <a:fontRef idx="minor">
            <a:schemeClr val="dk1"/>
          </a:fontRef>
        </p:style>
        <p:txBody>
          <a:bodyPr>
            <a:noAutofit/>
          </a:bodyPr>
          <a:lstStyle/>
          <a:p>
            <a:pPr algn="ctr"/>
            <a:r>
              <a:rPr lang="en-US" sz="3500" b="1" smtClean="0">
                <a:solidFill>
                  <a:schemeClr val="tx1"/>
                </a:solidFill>
                <a:effectLst>
                  <a:outerShdw blurRad="38100" dist="38100" dir="2700000" algn="tl">
                    <a:srgbClr val="000000">
                      <a:alpha val="43137"/>
                    </a:srgbClr>
                  </a:outerShdw>
                </a:effectLst>
                <a:latin typeface="Cambria" pitchFamily="18" charset="0"/>
              </a:rPr>
              <a:t>DEMO</a:t>
            </a:r>
            <a:endParaRPr lang="en-US" sz="3500" b="1">
              <a:solidFill>
                <a:schemeClr val="tx1"/>
              </a:solidFill>
              <a:effectLst>
                <a:outerShdw blurRad="38100" dist="38100" dir="2700000" algn="tl">
                  <a:srgbClr val="000000">
                    <a:alpha val="43137"/>
                  </a:srgbClr>
                </a:outerShdw>
              </a:effectLst>
              <a:latin typeface="Cambria" pitchFamily="18" charset="0"/>
            </a:endParaRPr>
          </a:p>
        </p:txBody>
      </p:sp>
      <p:pic>
        <p:nvPicPr>
          <p:cNvPr id="4"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403850"/>
            <a:ext cx="25400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650397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571750"/>
            <a:ext cx="5410200" cy="1371600"/>
          </a:xfrm>
        </p:spPr>
        <p:style>
          <a:lnRef idx="1">
            <a:schemeClr val="accent1"/>
          </a:lnRef>
          <a:fillRef idx="2">
            <a:schemeClr val="accent1"/>
          </a:fillRef>
          <a:effectRef idx="1">
            <a:schemeClr val="accent1"/>
          </a:effectRef>
          <a:fontRef idx="minor">
            <a:schemeClr val="dk1"/>
          </a:fontRef>
        </p:style>
        <p:txBody>
          <a:bodyPr>
            <a:noAutofit/>
          </a:bodyPr>
          <a:lstStyle/>
          <a:p>
            <a:pPr algn="ctr"/>
            <a:r>
              <a:rPr lang="en-US" sz="3500" b="1" smtClean="0">
                <a:solidFill>
                  <a:schemeClr val="tx1"/>
                </a:solidFill>
                <a:effectLst>
                  <a:outerShdw blurRad="38100" dist="38100" dir="2700000" algn="tl">
                    <a:srgbClr val="000000">
                      <a:alpha val="43137"/>
                    </a:srgbClr>
                  </a:outerShdw>
                </a:effectLst>
                <a:latin typeface="Cambria" pitchFamily="18" charset="0"/>
              </a:rPr>
              <a:t>THANK FOR LISTENING</a:t>
            </a:r>
            <a:br>
              <a:rPr lang="en-US" sz="3500" b="1" smtClean="0">
                <a:solidFill>
                  <a:schemeClr val="tx1"/>
                </a:solidFill>
                <a:effectLst>
                  <a:outerShdw blurRad="38100" dist="38100" dir="2700000" algn="tl">
                    <a:srgbClr val="000000">
                      <a:alpha val="43137"/>
                    </a:srgbClr>
                  </a:outerShdw>
                </a:effectLst>
                <a:latin typeface="Cambria" pitchFamily="18" charset="0"/>
              </a:rPr>
            </a:br>
            <a:r>
              <a:rPr lang="en-US" sz="3500" b="1" smtClean="0">
                <a:solidFill>
                  <a:schemeClr val="tx1"/>
                </a:solidFill>
                <a:effectLst>
                  <a:outerShdw blurRad="38100" dist="38100" dir="2700000" algn="tl">
                    <a:srgbClr val="000000">
                      <a:alpha val="43137"/>
                    </a:srgbClr>
                  </a:outerShdw>
                </a:effectLst>
                <a:latin typeface="Cambria" pitchFamily="18" charset="0"/>
              </a:rPr>
              <a:t>Q&amp;A</a:t>
            </a:r>
            <a:endParaRPr lang="en-US" sz="3500" b="1">
              <a:solidFill>
                <a:schemeClr val="tx1"/>
              </a:solidFill>
              <a:effectLst>
                <a:outerShdw blurRad="38100" dist="38100" dir="2700000" algn="tl">
                  <a:srgbClr val="000000">
                    <a:alpha val="43137"/>
                  </a:srgbClr>
                </a:outerShdw>
              </a:effectLst>
              <a:latin typeface="Cambria" pitchFamily="18" charset="0"/>
            </a:endParaRPr>
          </a:p>
        </p:txBody>
      </p:sp>
      <p:pic>
        <p:nvPicPr>
          <p:cNvPr id="4"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403850"/>
            <a:ext cx="25400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91429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descr="C:\Users\ASUS\Desktop\Slide-UniStar\chon-truong-khi-di-du-hoc-o-nhat-ba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 y="1657350"/>
            <a:ext cx="3355868" cy="246888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Rounded Corners 11"/>
          <p:cNvSpPr/>
          <p:nvPr/>
        </p:nvSpPr>
        <p:spPr>
          <a:xfrm>
            <a:off x="4251960" y="1775460"/>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latin typeface="Cambria" pitchFamily="18" charset="0"/>
              </a:rPr>
              <a:t>There are too many new things</a:t>
            </a:r>
            <a:endParaRPr lang="vi-VN" sz="2000" dirty="0">
              <a:solidFill>
                <a:schemeClr val="tx1"/>
              </a:solidFill>
              <a:latin typeface="Cambria" pitchFamily="18" charset="0"/>
            </a:endParaRPr>
          </a:p>
        </p:txBody>
      </p:sp>
      <p:sp>
        <p:nvSpPr>
          <p:cNvPr id="10" name="Rectangle: Rounded Corners 11"/>
          <p:cNvSpPr/>
          <p:nvPr/>
        </p:nvSpPr>
        <p:spPr>
          <a:xfrm>
            <a:off x="4251960" y="2560320"/>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latin typeface="Cambria" pitchFamily="18" charset="0"/>
              </a:rPr>
              <a:t>They do not know what they want to do and how?</a:t>
            </a:r>
            <a:endParaRPr lang="vi-VN" sz="2000" dirty="0">
              <a:solidFill>
                <a:schemeClr val="tx1"/>
              </a:solidFill>
              <a:latin typeface="Cambria" pitchFamily="18" charset="0"/>
            </a:endParaRPr>
          </a:p>
        </p:txBody>
      </p:sp>
      <p:sp>
        <p:nvSpPr>
          <p:cNvPr id="11" name="Rectangle: Rounded Corners 11"/>
          <p:cNvSpPr/>
          <p:nvPr/>
        </p:nvSpPr>
        <p:spPr>
          <a:xfrm>
            <a:off x="4259580" y="3333750"/>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latin typeface="Cambria" pitchFamily="18" charset="0"/>
              </a:rPr>
              <a:t>They wonder what they should </a:t>
            </a:r>
            <a:r>
              <a:rPr lang="en-GB" sz="2000" dirty="0" smtClean="0">
                <a:solidFill>
                  <a:schemeClr val="tx1"/>
                </a:solidFill>
                <a:latin typeface="Cambria" pitchFamily="18" charset="0"/>
              </a:rPr>
              <a:t>learn?</a:t>
            </a:r>
            <a:endParaRPr lang="vi-VN" sz="2000" dirty="0">
              <a:solidFill>
                <a:schemeClr val="tx1"/>
              </a:solidFill>
              <a:latin typeface="Cambria" pitchFamily="18" charset="0"/>
            </a:endParaRPr>
          </a:p>
        </p:txBody>
      </p:sp>
      <p:sp>
        <p:nvSpPr>
          <p:cNvPr id="13"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14"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86203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16"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17"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C:\Users\ASUS\Desktop\Slide-UniStar\omF3igiPFB1JWXbb4H5FhdxV.jpe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3727" y="1584388"/>
            <a:ext cx="2760082" cy="2766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51169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Rounded Corners 11"/>
          <p:cNvSpPr/>
          <p:nvPr/>
        </p:nvSpPr>
        <p:spPr>
          <a:xfrm>
            <a:off x="4251960" y="1775460"/>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dirty="0">
                <a:solidFill>
                  <a:schemeClr val="tx1"/>
                </a:solidFill>
                <a:latin typeface="Cambria" pitchFamily="18" charset="0"/>
              </a:rPr>
              <a:t>Personality?</a:t>
            </a:r>
          </a:p>
        </p:txBody>
      </p:sp>
      <p:sp>
        <p:nvSpPr>
          <p:cNvPr id="10"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11"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C:\Users\ASUS\Desktop\Slide-UniStar\omF3igiPFB1JWXbb4H5FhdxV.jpe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3727" y="1584388"/>
            <a:ext cx="2760082" cy="2766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79029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1078</TotalTime>
  <Words>3590</Words>
  <Application>Microsoft Office PowerPoint</Application>
  <PresentationFormat>On-screen Show (16:9)</PresentationFormat>
  <Paragraphs>398</Paragraphs>
  <Slides>63</Slides>
  <Notes>61</Notes>
  <HiddenSlides>0</HiddenSlides>
  <MMClips>0</MMClip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Oriel</vt:lpstr>
      <vt:lpstr>university admission counseling system for high school students</vt:lpstr>
      <vt:lpstr>OUTLINE</vt:lpstr>
      <vt:lpstr>PROBLEMS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PROPOSED SOLUTION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TECHNOLOGIES</vt:lpstr>
      <vt:lpstr>PowerPoint Presentation</vt:lpstr>
      <vt:lpstr>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ADVANTAGE/DISADVANTAGE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PLAN</vt:lpstr>
      <vt:lpstr>PowerPoint Presentation</vt:lpstr>
      <vt:lpstr>DEMO</vt:lpstr>
      <vt:lpstr>THANK FOR LISTENING Q&amp;A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Lê Thành Danh</dc:creator>
  <cp:lastModifiedBy>Lê Thành Danh</cp:lastModifiedBy>
  <cp:revision>353</cp:revision>
  <dcterms:created xsi:type="dcterms:W3CDTF">2017-11-18T06:29:56Z</dcterms:created>
  <dcterms:modified xsi:type="dcterms:W3CDTF">2017-11-29T12:10:18Z</dcterms:modified>
</cp:coreProperties>
</file>