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2" autoAdjust="0"/>
    <p:restoredTop sz="76027" autoAdjust="0"/>
  </p:normalViewPr>
  <p:slideViewPr>
    <p:cSldViewPr>
      <p:cViewPr>
        <p:scale>
          <a:sx n="75" d="100"/>
          <a:sy n="75" d="100"/>
        </p:scale>
        <p:origin x="-499"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12/24/2017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quý</a:t>
            </a:r>
            <a:r>
              <a:rPr lang="en-US" baseline="0" dirty="0" smtClean="0"/>
              <a:t> </a:t>
            </a:r>
            <a:r>
              <a:rPr lang="en-US" baseline="0" dirty="0" err="1" smtClean="0"/>
              <a:t>vị</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và</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hội</a:t>
            </a:r>
            <a:r>
              <a:rPr lang="en-US" baseline="0" dirty="0" smtClean="0"/>
              <a:t> </a:t>
            </a:r>
            <a:r>
              <a:rPr lang="en-US" baseline="0" dirty="0" err="1" smtClean="0"/>
              <a:t>trường</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sz="1000" dirty="0" smtClean="0">
                <a:solidFill>
                  <a:schemeClr val="tx1"/>
                </a:solidFill>
              </a:rPr>
              <a:t>University admission counseling system for high school students</a:t>
            </a:r>
            <a:r>
              <a:rPr lang="en-US" baseline="0" dirty="0" smtClean="0"/>
              <a:t>” hay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tiếng</a:t>
            </a:r>
            <a:r>
              <a:rPr lang="en-US" baseline="0" dirty="0" smtClean="0"/>
              <a:t> </a:t>
            </a:r>
            <a:r>
              <a:rPr lang="en-US" baseline="0" dirty="0" err="1" smtClean="0"/>
              <a:t>việt</a:t>
            </a:r>
            <a:r>
              <a:rPr lang="en-US" baseline="0" dirty="0" smtClean="0"/>
              <a:t> </a:t>
            </a:r>
            <a:r>
              <a:rPr lang="en-US" baseline="0" dirty="0" err="1" smtClean="0"/>
              <a:t>là</a:t>
            </a:r>
            <a:r>
              <a:rPr lang="en-US" baseline="0" dirty="0" smtClean="0"/>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thống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tuyển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baseline="0" dirty="0" err="1" smtClean="0"/>
              <a:t>dưới</a:t>
            </a:r>
            <a:r>
              <a:rPr lang="en-US" baseline="0" dirty="0" smtClean="0"/>
              <a:t> </a:t>
            </a:r>
            <a:r>
              <a:rPr lang="en-US" baseline="0" dirty="0" err="1" smtClean="0"/>
              <a:t>sự</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của</a:t>
            </a:r>
            <a:r>
              <a:rPr lang="en-US" baseline="0" dirty="0" smtClean="0"/>
              <a:t> </a:t>
            </a:r>
            <a:r>
              <a:rPr lang="en-US" baseline="0" dirty="0" err="1" smtClean="0"/>
              <a:t>thầy</a:t>
            </a:r>
            <a:r>
              <a:rPr lang="en-US" baseline="0" dirty="0" smtClean="0"/>
              <a:t> </a:t>
            </a:r>
            <a:r>
              <a:rPr lang="en-US" dirty="0" err="1" smtClean="0">
                <a:solidFill>
                  <a:schemeClr val="tx1"/>
                </a:solidFill>
                <a:latin typeface="Cambria" pitchFamily="18" charset="0"/>
              </a:rPr>
              <a:t>Lâm</a:t>
            </a:r>
            <a:r>
              <a:rPr lang="en-US" dirty="0" smtClean="0">
                <a:solidFill>
                  <a:schemeClr val="tx1"/>
                </a:solidFill>
                <a:latin typeface="Cambria" pitchFamily="18" charset="0"/>
              </a:rPr>
              <a:t> </a:t>
            </a:r>
            <a:r>
              <a:rPr lang="en-US" dirty="0" err="1" smtClean="0">
                <a:solidFill>
                  <a:schemeClr val="tx1"/>
                </a:solidFill>
                <a:latin typeface="Cambria" pitchFamily="18" charset="0"/>
              </a:rPr>
              <a:t>Hữu</a:t>
            </a:r>
            <a:r>
              <a:rPr lang="en-US" dirty="0" smtClean="0">
                <a:solidFill>
                  <a:schemeClr val="tx1"/>
                </a:solidFill>
                <a:latin typeface="Cambria" pitchFamily="18" charset="0"/>
              </a:rPr>
              <a:t> </a:t>
            </a:r>
            <a:r>
              <a:rPr lang="en-US" dirty="0" err="1" smtClean="0">
                <a:solidFill>
                  <a:schemeClr val="tx1"/>
                </a:solidFill>
                <a:latin typeface="Cambria" pitchFamily="18" charset="0"/>
              </a:rPr>
              <a:t>Khánh</a:t>
            </a:r>
            <a:r>
              <a:rPr lang="en-US" dirty="0" smtClean="0">
                <a:solidFill>
                  <a:schemeClr val="tx1"/>
                </a:solidFill>
                <a:latin typeface="Cambria" pitchFamily="18" charset="0"/>
              </a:rPr>
              <a:t> </a:t>
            </a:r>
            <a:r>
              <a:rPr lang="en-US" dirty="0" err="1" smtClean="0">
                <a:solidFill>
                  <a:schemeClr val="tx1"/>
                </a:solidFill>
                <a:latin typeface="Cambria" pitchFamily="18" charset="0"/>
              </a:rPr>
              <a:t>Phương</a:t>
            </a:r>
            <a:endParaRPr lang="en-US" dirty="0" smtClean="0">
              <a:solidFill>
                <a:schemeClr val="tx1"/>
              </a:solidFill>
              <a:latin typeface="Cambria" pitchFamily="18" charset="0"/>
            </a:endParaRPr>
          </a:p>
          <a:p>
            <a:pPr marL="0" marR="0" lvl="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nhóm</a:t>
            </a:r>
            <a:r>
              <a:rPr lang="en-US" baseline="0" dirty="0" smtClean="0"/>
              <a:t> 5,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p>
          <a:p>
            <a:pPr marL="0" marR="0" indent="0" algn="l" defTabSz="816282"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Sự lựa chọn của họ có đang thật sự theo sở thích của họ hay nó đang bị ảnh hưởng bởi những thông tin, những lời nói từ gia đình và bạn bè của họ.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816282" rtl="0" eaLnBrk="1" fontAlgn="auto" latinLnBrk="0" hangingPunct="1">
              <a:lnSpc>
                <a:spcPct val="100000"/>
              </a:lnSpc>
              <a:spcBef>
                <a:spcPts val="0"/>
              </a:spcBef>
              <a:spcAft>
                <a:spcPts val="0"/>
              </a:spcAft>
              <a:buClrTx/>
              <a:buSzTx/>
              <a:buFontTx/>
              <a:buChar char="-"/>
              <a:tabLst/>
              <a:defRPr/>
            </a:pPr>
            <a:r>
              <a:rPr lang="en-US" sz="1000" b="0" i="0" kern="1200" baseline="0" smtClean="0">
                <a:solidFill>
                  <a:schemeClr val="tx1"/>
                </a:solidFill>
                <a:effectLst/>
                <a:latin typeface="+mn-lt"/>
                <a:ea typeface="+mn-ea"/>
                <a:cs typeface="+mn-cs"/>
              </a:rPr>
              <a:t>Gia đình &amp; bạn bè: có ảnh hưởng ko ít đến cuộc sống của chúng ta, nhưng tương lai thì lại chính do chúng ta quyết định.</a:t>
            </a:r>
          </a:p>
          <a:p>
            <a:pPr marL="171450" marR="0" indent="-171450" algn="l" defTabSz="816282" rtl="0" eaLnBrk="1" fontAlgn="auto" latinLnBrk="0" hangingPunct="1">
              <a:lnSpc>
                <a:spcPct val="100000"/>
              </a:lnSpc>
              <a:spcBef>
                <a:spcPts val="0"/>
              </a:spcBef>
              <a:spcAft>
                <a:spcPts val="0"/>
              </a:spcAft>
              <a:buClrTx/>
              <a:buSzTx/>
              <a:buFontTx/>
              <a:buChar char="-"/>
              <a:tabLst/>
              <a:defRPr/>
            </a:pPr>
            <a:r>
              <a:rPr lang="en-US" sz="1000" b="0" i="0" kern="1200" baseline="0" smtClean="0">
                <a:solidFill>
                  <a:schemeClr val="tx1"/>
                </a:solidFill>
                <a:effectLst/>
                <a:latin typeface="+mn-lt"/>
                <a:ea typeface="+mn-ea"/>
                <a:cs typeface="+mn-cs"/>
              </a:rPr>
              <a:t>Và đâu là sự lựa chọn đúng.</a:t>
            </a:r>
          </a:p>
          <a:p>
            <a:pPr marL="171450" marR="0" indent="-171450" algn="l" defTabSz="816282" rtl="0" eaLnBrk="1" fontAlgn="auto" latinLnBrk="0" hangingPunct="1">
              <a:lnSpc>
                <a:spcPct val="100000"/>
              </a:lnSpc>
              <a:spcBef>
                <a:spcPts val="0"/>
              </a:spcBef>
              <a:spcAft>
                <a:spcPts val="0"/>
              </a:spcAft>
              <a:buClrTx/>
              <a:buSzTx/>
              <a:buFontTx/>
              <a:buChar char="-"/>
              <a:tabLst/>
              <a:defRPr/>
            </a:pPr>
            <a:endParaRPr lang="en-US" sz="1000" b="0" i="0" kern="1200" baseline="0" smtClean="0">
              <a:solidFill>
                <a:schemeClr val="tx1"/>
              </a:solidFill>
              <a:effectLst/>
              <a:latin typeface="+mn-lt"/>
              <a:ea typeface="+mn-ea"/>
              <a:cs typeface="+mn-cs"/>
            </a:endParaRPr>
          </a:p>
          <a:p>
            <a:pPr marL="171450" marR="0" indent="-171450" algn="l" defTabSz="816282" rtl="0" eaLnBrk="1" fontAlgn="auto" latinLnBrk="0" hangingPunct="1">
              <a:lnSpc>
                <a:spcPct val="100000"/>
              </a:lnSpc>
              <a:spcBef>
                <a:spcPts val="0"/>
              </a:spcBef>
              <a:spcAft>
                <a:spcPts val="0"/>
              </a:spcAft>
              <a:buClrTx/>
              <a:buSzTx/>
              <a:buFontTx/>
              <a:buChar char="-"/>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a:t>
            </a: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Họ cần</a:t>
            </a:r>
            <a:r>
              <a:rPr lang="en-US" sz="1000" b="0" i="0" kern="1200" baseline="0" smtClean="0">
                <a:solidFill>
                  <a:schemeClr val="tx1"/>
                </a:solidFill>
                <a:effectLst/>
                <a:latin typeface="+mn-lt"/>
                <a:ea typeface="+mn-ea"/>
                <a:cs typeface="+mn-cs"/>
              </a:rPr>
              <a:t> một nơi để tương tác, trao đổi những khó khăn, thắc mắc mà họ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Họ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mọi 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cần có thêm nhiều sự lựa chọn hay gợi ý để so sánh, đánh giá và từ đó có thể dễ dàng chọn ra được một trường thích hợp. ---&gt; </a:t>
            </a: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baseline="0" smtClean="0">
                <a:solidFill>
                  <a:schemeClr val="tx1"/>
                </a:solidFill>
                <a:effectLst/>
                <a:latin typeface="+mn-lt"/>
                <a:ea typeface="+mn-ea"/>
                <a:cs typeface="+mn-cs"/>
              </a:rPr>
              <a:t>Hàng năm, sinh viên lớp mười hai phải chọn những trường đại học phù hợp với họ. Có rất nhiều trang web cung cấp thông tin tuyển sinh cho sinh viên như: kenhtuyensinh.vn, tuoitre.vn ... Tất cả các thông tin đều đặt ở định dạng bài báo để học sinh tìm kiếm thông tin khó tìm.</a:t>
            </a: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Hệ thống của chúng tôi </a:t>
            </a:r>
            <a:r>
              <a:rPr lang="vi-VN" sz="1000" b="0" i="0" kern="1200" baseline="0" smtClean="0">
                <a:solidFill>
                  <a:schemeClr val="tx1"/>
                </a:solidFill>
                <a:effectLst/>
                <a:latin typeface="+mn-lt"/>
                <a:ea typeface="+mn-ea"/>
                <a:cs typeface="+mn-cs"/>
              </a:rPr>
              <a:t>yêu cầu xây dựng một trang web để</a:t>
            </a:r>
            <a:r>
              <a:rPr lang="en-US" sz="1000" b="0" i="0" kern="1200" baseline="0" smtClean="0">
                <a:solidFill>
                  <a:schemeClr val="tx1"/>
                </a:solidFill>
                <a:effectLst/>
                <a:latin typeface="+mn-lt"/>
                <a:ea typeface="+mn-ea"/>
                <a:cs typeface="+mn-cs"/>
              </a:rPr>
              <a:t> </a:t>
            </a:r>
            <a:r>
              <a:rPr lang="vi-VN" sz="1000" b="0" i="0" kern="1200" baseline="0" smtClean="0">
                <a:solidFill>
                  <a:schemeClr val="tx1"/>
                </a:solidFill>
                <a:effectLst/>
                <a:latin typeface="+mn-lt"/>
                <a:ea typeface="+mn-ea"/>
                <a:cs typeface="+mn-cs"/>
              </a:rPr>
              <a:t>cấu trúc thông tin của trường đại học</a:t>
            </a:r>
            <a:r>
              <a:rPr lang="en-US" sz="1000" b="0" i="0" kern="1200" baseline="0" smtClean="0">
                <a:solidFill>
                  <a:schemeClr val="tx1"/>
                </a:solidFill>
                <a:effectLst/>
                <a:latin typeface="+mn-lt"/>
                <a:ea typeface="+mn-ea"/>
                <a:cs typeface="+mn-cs"/>
              </a:rPr>
              <a:t>.</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baseline="0" smtClean="0">
                <a:solidFill>
                  <a:schemeClr val="tx1"/>
                </a:solidFill>
                <a:effectLst/>
                <a:latin typeface="+mn-lt"/>
                <a:ea typeface="+mn-ea"/>
                <a:cs typeface="+mn-cs"/>
              </a:rPr>
              <a:t>Liệt kê tất cả các trường đại học: theo khu vực</a:t>
            </a:r>
            <a:r>
              <a:rPr lang="en-US" sz="1000" b="0" i="0" kern="1200" baseline="0" smtClean="0">
                <a:solidFill>
                  <a:schemeClr val="tx1"/>
                </a:solidFill>
                <a:effectLst/>
                <a:latin typeface="+mn-lt"/>
                <a:ea typeface="+mn-ea"/>
                <a:cs typeface="+mn-cs"/>
              </a:rPr>
              <a:t>, ngành, tên.</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baseline="0" smtClean="0">
                <a:solidFill>
                  <a:schemeClr val="tx1"/>
                </a:solidFill>
                <a:effectLst/>
                <a:latin typeface="+mn-lt"/>
                <a:ea typeface="+mn-ea"/>
                <a:cs typeface="+mn-cs"/>
              </a:rPr>
              <a:t>Bài báo liên quan đến từng chuyên ngành</a:t>
            </a:r>
            <a:r>
              <a:rPr lang="en-US" sz="1000" b="0" i="0" kern="1200" baseline="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Nhóm chúng tôi xin được trình bày các nội dung chính sau đây</a:t>
            </a:r>
          </a:p>
          <a:p>
            <a:r>
              <a:rPr lang="en-US" dirty="0" err="1" smtClean="0"/>
              <a:t>Phần</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 HS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tin </a:t>
            </a:r>
            <a:r>
              <a:rPr lang="en-US" baseline="0" dirty="0" err="1" smtClean="0"/>
              <a:t>để</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chọn</a:t>
            </a:r>
            <a:r>
              <a:rPr lang="en-US" baseline="0" dirty="0" smtClean="0"/>
              <a:t> </a:t>
            </a:r>
            <a:r>
              <a:rPr lang="en-US" baseline="0" dirty="0" err="1" smtClean="0"/>
              <a:t>trường</a:t>
            </a:r>
            <a:r>
              <a:rPr lang="en-US" baseline="0" dirty="0" smtClean="0"/>
              <a:t> )</a:t>
            </a:r>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và</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và</a:t>
            </a:r>
            <a:r>
              <a:rPr lang="en-US" baseline="0" dirty="0" smtClean="0"/>
              <a:t> demo</a:t>
            </a:r>
          </a:p>
          <a:p>
            <a:r>
              <a:rPr lang="en-US" baseline="0" dirty="0" err="1" smtClean="0"/>
              <a:t>Phần</a:t>
            </a:r>
            <a:r>
              <a:rPr lang="en-US" baseline="0" dirty="0" smtClean="0"/>
              <a:t> </a:t>
            </a:r>
            <a:r>
              <a:rPr lang="en-US" baseline="0" dirty="0" err="1" smtClean="0"/>
              <a:t>thứ</a:t>
            </a:r>
            <a:r>
              <a:rPr lang="en-US" baseline="0" dirty="0" smtClean="0"/>
              <a:t> 3: </a:t>
            </a:r>
            <a:r>
              <a:rPr lang="en-US" baseline="0" dirty="0" err="1" smtClean="0"/>
              <a:t>Thuật</a:t>
            </a:r>
            <a:r>
              <a:rPr lang="en-US" baseline="0" dirty="0" smtClean="0"/>
              <a:t> </a:t>
            </a:r>
            <a:r>
              <a:rPr lang="en-US" baseline="0" dirty="0" err="1" smtClean="0"/>
              <a:t>toán</a:t>
            </a:r>
            <a:r>
              <a:rPr lang="en-US" baseline="0" dirty="0" smtClean="0"/>
              <a:t> </a:t>
            </a:r>
          </a:p>
          <a:p>
            <a:r>
              <a:rPr lang="en-US" baseline="0" dirty="0" err="1" smtClean="0"/>
              <a:t>Phần</a:t>
            </a:r>
            <a:r>
              <a:rPr lang="en-US" baseline="0" dirty="0" smtClean="0"/>
              <a:t> </a:t>
            </a:r>
            <a:r>
              <a:rPr lang="en-US" baseline="0" dirty="0" err="1" smtClean="0"/>
              <a:t>thứ</a:t>
            </a:r>
            <a:r>
              <a:rPr lang="en-US" baseline="0" dirty="0" smtClean="0"/>
              <a:t> 4: </a:t>
            </a:r>
            <a:r>
              <a:rPr lang="en-US" baseline="0" dirty="0" err="1" smtClean="0"/>
              <a:t>Công</a:t>
            </a:r>
            <a:r>
              <a:rPr lang="en-US" baseline="0" dirty="0" smtClean="0"/>
              <a:t> </a:t>
            </a:r>
            <a:r>
              <a:rPr lang="en-US" baseline="0" dirty="0" err="1" smtClean="0"/>
              <a:t>nghệ</a:t>
            </a:r>
            <a:r>
              <a:rPr lang="en-US" baseline="0" dirty="0" smtClean="0"/>
              <a:t> </a:t>
            </a:r>
          </a:p>
          <a:p>
            <a:r>
              <a:rPr lang="en-US" baseline="0" dirty="0" err="1" smtClean="0"/>
              <a:t>Phần</a:t>
            </a:r>
            <a:r>
              <a:rPr lang="en-US" baseline="0" dirty="0" smtClean="0"/>
              <a:t> </a:t>
            </a:r>
            <a:r>
              <a:rPr lang="en-US" baseline="0" dirty="0" err="1" smtClean="0"/>
              <a:t>thứ</a:t>
            </a:r>
            <a:r>
              <a:rPr lang="en-US" baseline="0" dirty="0" smtClean="0"/>
              <a:t> 5: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 </a:t>
            </a:r>
            <a:r>
              <a:rPr lang="en-US" baseline="0" dirty="0" err="1" smtClean="0"/>
              <a:t>lợi</a:t>
            </a:r>
            <a:r>
              <a:rPr lang="en-US" baseline="0" dirty="0" smtClean="0"/>
              <a:t> </a:t>
            </a:r>
            <a:r>
              <a:rPr lang="en-US" baseline="0" dirty="0" err="1" smtClean="0"/>
              <a:t>thế</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p>
          <a:p>
            <a:r>
              <a:rPr lang="en-US" dirty="0" err="1" smtClean="0"/>
              <a:t>Phần</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cho</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Hiện tại,</a:t>
            </a:r>
            <a:r>
              <a:rPr lang="en-US" sz="1000" b="0" i="0" kern="1200" baseline="0" dirty="0" smtClean="0">
                <a:solidFill>
                  <a:schemeClr val="tx1"/>
                </a:solidFill>
                <a:effectLst/>
                <a:latin typeface="+mn-lt"/>
                <a:ea typeface="+mn-ea"/>
                <a:cs typeface="+mn-cs"/>
              </a:rPr>
              <a:t> các trang web thông tin ngày nay không hỗ trợ tìm kiếm một cách chi tiết thông tin về trường đại học cũng như các ngành nghề, trong khi đó nhu cầu về tìm kiếm thông tin của các học sinh về trường đại học là cực lớn vì nó trực tiếp quyết định tương lai của họ. Học sinh không thể tìm thấy thông tin về những ngôi trường hay ngành nghề mình quan tâm, trong khi số lượng trường và ngành đào tạo rất đa dạng và phong phú. Do đó chúng tôi phát triển một công cụ tìm kiếm giúp học sinh có thể dễ dàng tìm kiếm thông tin về các trường đại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Mục tìm</a:t>
            </a:r>
            <a:r>
              <a:rPr lang="en-US" sz="1000" b="0" i="0" kern="1200" baseline="0" dirty="0" smtClean="0">
                <a:solidFill>
                  <a:schemeClr val="tx1"/>
                </a:solidFill>
                <a:effectLst/>
                <a:latin typeface="+mn-lt"/>
                <a:ea typeface="+mn-ea"/>
                <a:cs typeface="+mn-cs"/>
              </a:rPr>
              <a:t> kiếm của chúng tôi bao gồm: </a:t>
            </a: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qua ngành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theo khu vực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theo tên trường</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hệ thống cung cấp thông tin về các trường đại học cao đẳng, với những thông tin chính xác được sắp xếp 1 cách rõ ràng và chi tiết, trang thông tin của 1 trường sẽ bao gồm các mục như sau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chi tiết về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Đưa ra những gợi ý về các trường tương tự giúp cho bạn có thêm nhiều sự lựa chọn hơn.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---&gt; search trường theo ngành cntt và tphcm</a:t>
            </a: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Như: thông tin, ngành học, các bài báo về trường, xem những đánh giá về trường và cùng tham gia đánh giá</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sym typeface="Wingdings" panose="05000000000000000000" pitchFamily="2" charset="2"/>
              </a:rPr>
              <a:t> Xem thông tin trong trang trường -&gt;xem rating và đánh giá của trường-&gt; chọn ngành công nghệ thông tin rồi xem -&gt; xem rating về ngành -&gt; demo chức năng review</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kern="1200" dirty="0" smtClean="0">
                <a:solidFill>
                  <a:schemeClr val="tx1"/>
                </a:solidFill>
                <a:latin typeface="+mn-lt"/>
                <a:ea typeface="+mn-ea"/>
                <a:cs typeface="+mn-cs"/>
              </a:rPr>
              <a:t>Như các vấn đề đã nêu ở trên, để những học sinh chuẩn bị bước vào ngưỡng cửa đại học có thể hiểu rõ hơn về bản thân, điểm mạnh điểm yếu trong tính cách của mình, và từ đó tìm cho mình một chuyên ngành hay trường đại học phù hợp, nhóm chúng tôi xin đề xuất giải pháp có tên bài trắc nghiệm MBTI</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000" kern="1200" dirty="0" smtClean="0">
                <a:solidFill>
                  <a:schemeClr val="tx1"/>
                </a:solidFill>
                <a:latin typeface="+mn-lt"/>
                <a:ea typeface="+mn-ea"/>
                <a:cs typeface="+mn-cs"/>
              </a:rPr>
              <a:t>MBTI là gì</a:t>
            </a:r>
            <a:r>
              <a:rPr lang="en-US" sz="1000" kern="1200" baseline="0" dirty="0" smtClean="0">
                <a:solidFill>
                  <a:schemeClr val="tx1"/>
                </a:solidFill>
                <a:latin typeface="+mn-lt"/>
                <a:ea typeface="+mn-ea"/>
                <a:cs typeface="+mn-cs"/>
              </a:rPr>
              <a:t> ?</a:t>
            </a:r>
            <a:r>
              <a:rPr lang="vi-VN" sz="1000" kern="1200" dirty="0" smtClean="0">
                <a:solidFill>
                  <a:schemeClr val="tx1"/>
                </a:solidFill>
                <a:latin typeface="+mn-lt"/>
                <a:ea typeface="+mn-ea"/>
                <a:cs typeface="+mn-cs"/>
              </a:rPr>
              <a:t> trắc nghiệm MBTI là viết tắt của cụm từ Myers Briggs Type Indication, một phương pháp sử dụng những câu hỏi trắc nghiệm tâm lý để tìm hiểu tâm lý, tính cách cũng như cách mà con người nhận thức về thế giới xung quanh, cách con người đưa ra quyết định cho một vấn đề nào đó.</a:t>
            </a:r>
          </a:p>
          <a:p>
            <a:pPr rtl="0"/>
            <a:r>
              <a:rPr lang="vi-VN" sz="1000" kern="1200" dirty="0" smtClean="0">
                <a:solidFill>
                  <a:schemeClr val="tx1"/>
                </a:solidFill>
                <a:latin typeface="+mn-lt"/>
                <a:ea typeface="+mn-ea"/>
                <a:cs typeface="+mn-cs"/>
              </a:rPr>
              <a:t>MBTI sẽ chia con người thành 16 loại tính cách khác nhau, mỗi loại có 1 nét đặc trưng riêng và phù hợp với một ngành nghề nhất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dirty="0" smtClean="0"/>
              <a:t>vấn đề nào đó</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000" kern="1200" dirty="0" smtClean="0">
                <a:solidFill>
                  <a:schemeClr val="tx1"/>
                </a:solidFill>
                <a:latin typeface="+mn-lt"/>
                <a:ea typeface="+mn-ea"/>
                <a:cs typeface="+mn-cs"/>
              </a:rPr>
              <a:t>Tại sao chúng tôi lại sử dụng MBTI làm cơ sở ?</a:t>
            </a:r>
          </a:p>
          <a:p>
            <a:pPr rtl="0"/>
            <a:r>
              <a:rPr lang="vi-VN" sz="1000" kern="1200" dirty="0" smtClean="0">
                <a:solidFill>
                  <a:schemeClr val="tx1"/>
                </a:solidFill>
                <a:latin typeface="+mn-lt"/>
                <a:ea typeface="+mn-ea"/>
                <a:cs typeface="+mn-cs"/>
              </a:rPr>
              <a:t>MBTI có một lịch sử rất lâu đời và đáng tin cậy. lần đầu tiên xuất hiện vào năm 1921 và qua nhiều thập kỷ phát triển thì chỉ số phân loại Myers Briggs đã được công bố chính thức vào năm 1962</a:t>
            </a: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kern="1200" dirty="0" smtClean="0">
                <a:solidFill>
                  <a:schemeClr val="tx1"/>
                </a:solidFill>
                <a:latin typeface="+mn-lt"/>
                <a:ea typeface="+mn-ea"/>
                <a:cs typeface="+mn-cs"/>
              </a:rPr>
              <a:t>V</a:t>
            </a:r>
            <a:r>
              <a:rPr lang="vi-VN" sz="1000" kern="1200" dirty="0" smtClean="0">
                <a:solidFill>
                  <a:schemeClr val="tx1"/>
                </a:solidFill>
                <a:latin typeface="+mn-lt"/>
                <a:ea typeface="+mn-ea"/>
                <a:cs typeface="+mn-cs"/>
              </a:rPr>
              <a:t>à cho đến hiện nay, MBTI đã trở nên phổ biến và được sử dụng rộng rãi trên thế giới với hơn 3,5 triệu lượt đánh giá được tiến hành mỗi năm. không chỉ hssv mà một số các cty, doanh nghiệp cũng lấy MBTI làm tiêu chí để tuyển dụng nhân sự</a:t>
            </a: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làm</a:t>
            </a:r>
            <a:r>
              <a:rPr lang="en-US" sz="1000" b="0" i="0" kern="1200" baseline="0" dirty="0" smtClean="0">
                <a:solidFill>
                  <a:schemeClr val="tx1"/>
                </a:solidFill>
                <a:effectLst/>
                <a:latin typeface="+mn-lt"/>
                <a:ea typeface="+mn-ea"/>
                <a:cs typeface="+mn-cs"/>
              </a:rPr>
              <a:t> 1 </a:t>
            </a:r>
            <a:r>
              <a:rPr lang="en-US" sz="1000" b="0" i="0" kern="1200" baseline="0" dirty="0" err="1" smtClean="0">
                <a:solidFill>
                  <a:schemeClr val="tx1"/>
                </a:solidFill>
                <a:effectLst/>
                <a:latin typeface="+mn-lt"/>
                <a:ea typeface="+mn-ea"/>
                <a:cs typeface="+mn-cs"/>
              </a:rPr>
              <a:t>bài</a:t>
            </a:r>
            <a:r>
              <a:rPr lang="en-US" sz="1000" b="0" i="0" kern="1200" baseline="0" dirty="0" smtClean="0">
                <a:solidFill>
                  <a:schemeClr val="tx1"/>
                </a:solidFill>
                <a:effectLst/>
                <a:latin typeface="+mn-lt"/>
                <a:ea typeface="+mn-ea"/>
                <a:cs typeface="+mn-cs"/>
              </a:rPr>
              <a:t> test MBTI </a:t>
            </a:r>
            <a:r>
              <a:rPr lang="en-US" sz="1000" b="0" i="0" kern="1200" baseline="0" dirty="0" err="1" smtClean="0">
                <a:solidFill>
                  <a:schemeClr val="tx1"/>
                </a:solidFill>
                <a:effectLst/>
                <a:latin typeface="+mn-lt"/>
                <a:ea typeface="+mn-ea"/>
                <a:cs typeface="+mn-cs"/>
              </a:rPr>
              <a:t>gồm</a:t>
            </a:r>
            <a:r>
              <a:rPr lang="en-US" sz="1000" b="0" i="0" kern="1200" baseline="0" dirty="0" smtClean="0">
                <a:solidFill>
                  <a:schemeClr val="tx1"/>
                </a:solidFill>
                <a:effectLst/>
                <a:latin typeface="+mn-lt"/>
                <a:ea typeface="+mn-ea"/>
                <a:cs typeface="+mn-cs"/>
              </a:rPr>
              <a:t> 70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hỏi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mỗi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hỏi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2 </a:t>
            </a:r>
            <a:r>
              <a:rPr lang="en-US" sz="1000" b="0" i="0" kern="1200" baseline="0" dirty="0" err="1" smtClean="0">
                <a:solidFill>
                  <a:schemeClr val="tx1"/>
                </a:solidFill>
                <a:effectLst/>
                <a:latin typeface="+mn-lt"/>
                <a:ea typeface="+mn-ea"/>
                <a:cs typeface="+mn-cs"/>
              </a:rPr>
              <a:t>đáp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dựa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trên</a:t>
            </a:r>
            <a:r>
              <a:rPr lang="en-US" sz="1000" b="0" i="0" kern="1200" baseline="0" dirty="0" smtClean="0">
                <a:solidFill>
                  <a:schemeClr val="tx1"/>
                </a:solidFill>
                <a:effectLst/>
                <a:latin typeface="+mn-lt"/>
                <a:ea typeface="+mn-ea"/>
                <a:cs typeface="+mn-cs"/>
              </a:rPr>
              <a:t> 4 </a:t>
            </a:r>
            <a:r>
              <a:rPr lang="en-US" sz="1000" b="0" i="0" kern="1200" baseline="0" dirty="0" err="1" smtClean="0">
                <a:solidFill>
                  <a:schemeClr val="tx1"/>
                </a:solidFill>
                <a:effectLst/>
                <a:latin typeface="+mn-lt"/>
                <a:ea typeface="+mn-ea"/>
                <a:cs typeface="+mn-cs"/>
              </a:rPr>
              <a:t>tiêu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chí</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3639113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dirty="0" smtClean="0">
                <a:solidFill>
                  <a:schemeClr val="tx1"/>
                </a:solidFill>
                <a:effectLst/>
                <a:latin typeface="+mn-lt"/>
                <a:ea typeface="+mn-ea"/>
                <a:cs typeface="+mn-cs"/>
              </a:rPr>
              <a:t>Xu hướng tự nhiên</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của</a:t>
            </a:r>
            <a:r>
              <a:rPr lang="en-US" sz="1000" b="1" i="0" kern="1200" baseline="0" dirty="0" smtClean="0">
                <a:solidFill>
                  <a:schemeClr val="tx1"/>
                </a:solidFill>
                <a:effectLst/>
                <a:latin typeface="+mn-lt"/>
                <a:ea typeface="+mn-ea"/>
                <a:cs typeface="+mn-cs"/>
              </a:rPr>
              <a:t> con </a:t>
            </a:r>
            <a:r>
              <a:rPr lang="en-US" sz="1000" b="1" i="0" kern="1200" baseline="0" dirty="0" err="1" smtClean="0">
                <a:solidFill>
                  <a:schemeClr val="tx1"/>
                </a:solidFill>
                <a:effectLst/>
                <a:latin typeface="+mn-lt"/>
                <a:ea typeface="+mn-ea"/>
                <a:cs typeface="+mn-cs"/>
              </a:rPr>
              <a:t>người</a:t>
            </a:r>
            <a:r>
              <a:rPr lang="vi-VN" sz="1000" b="1" i="0" kern="1200" dirty="0" smtClean="0">
                <a:solidFill>
                  <a:schemeClr val="tx1"/>
                </a:solidFill>
                <a:effectLst/>
                <a:latin typeface="+mn-lt"/>
                <a:ea typeface="+mn-ea"/>
                <a:cs typeface="+mn-cs"/>
              </a:rPr>
              <a:t>:</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Là</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người</a:t>
            </a:r>
            <a:r>
              <a:rPr lang="vi-VN" sz="1000" b="1" i="0" kern="1200" dirty="0" smtClean="0">
                <a:solidFill>
                  <a:schemeClr val="tx1"/>
                </a:solidFill>
                <a:effectLst/>
                <a:latin typeface="+mn-lt"/>
                <a:ea typeface="+mn-ea"/>
                <a:cs typeface="+mn-cs"/>
              </a:rPr>
              <a:t> Hướng ngoại</a:t>
            </a:r>
            <a:r>
              <a:rPr lang="en-US" sz="1000" b="1" i="0" kern="1200" baseline="0" dirty="0" smtClean="0">
                <a:solidFill>
                  <a:schemeClr val="tx1"/>
                </a:solidFill>
                <a:effectLst/>
                <a:latin typeface="+mn-lt"/>
                <a:ea typeface="+mn-ea"/>
                <a:cs typeface="+mn-cs"/>
              </a:rPr>
              <a:t> hay </a:t>
            </a:r>
            <a:r>
              <a:rPr lang="en-US" sz="1000" b="1" i="0" kern="1200" baseline="0" dirty="0" err="1" smtClean="0">
                <a:solidFill>
                  <a:schemeClr val="tx1"/>
                </a:solidFill>
                <a:effectLst/>
                <a:latin typeface="+mn-lt"/>
                <a:ea typeface="+mn-ea"/>
                <a:cs typeface="+mn-cs"/>
              </a:rPr>
              <a:t>người</a:t>
            </a:r>
            <a:r>
              <a:rPr lang="vi-VN" sz="1000" b="1" i="0" kern="1200" dirty="0" smtClean="0">
                <a:solidFill>
                  <a:schemeClr val="tx1"/>
                </a:solidFill>
                <a:effectLst/>
                <a:latin typeface="+mn-lt"/>
                <a:ea typeface="+mn-ea"/>
                <a:cs typeface="+mn-cs"/>
              </a:rPr>
              <a:t> Hướng nội</a:t>
            </a:r>
            <a:endParaRPr lang="en-US" sz="10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1" i="0" kern="1200" dirty="0" err="1" smtClean="0">
                <a:solidFill>
                  <a:schemeClr val="tx1"/>
                </a:solidFill>
                <a:effectLst/>
                <a:latin typeface="+mn-lt"/>
                <a:ea typeface="+mn-ea"/>
                <a:cs typeface="+mn-cs"/>
              </a:rPr>
              <a:t>Tìm</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hiểu</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và</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nhận</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thức</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thế</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giới</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xung</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quanh</a:t>
            </a:r>
            <a:r>
              <a:rPr lang="en-US" sz="1000" b="1" i="0" kern="1200" dirty="0" smtClean="0">
                <a:solidFill>
                  <a:schemeClr val="tx1"/>
                </a:solidFill>
                <a:effectLst/>
                <a:latin typeface="+mn-lt"/>
                <a:ea typeface="+mn-ea"/>
                <a:cs typeface="+mn-cs"/>
              </a:rPr>
              <a:t>: Theo </a:t>
            </a:r>
            <a:r>
              <a:rPr lang="en-US" sz="1000" b="1" i="0" kern="1200" dirty="0" err="1" smtClean="0">
                <a:solidFill>
                  <a:schemeClr val="tx1"/>
                </a:solidFill>
                <a:effectLst/>
                <a:latin typeface="+mn-lt"/>
                <a:ea typeface="+mn-ea"/>
                <a:cs typeface="+mn-cs"/>
              </a:rPr>
              <a:t>Giác</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quan</a:t>
            </a:r>
            <a:r>
              <a:rPr lang="en-US" sz="1000" b="1" i="0" kern="1200" baseline="0" dirty="0" smtClean="0">
                <a:solidFill>
                  <a:schemeClr val="tx1"/>
                </a:solidFill>
                <a:effectLst/>
                <a:latin typeface="+mn-lt"/>
                <a:ea typeface="+mn-ea"/>
                <a:cs typeface="+mn-cs"/>
              </a:rPr>
              <a:t> hay </a:t>
            </a:r>
            <a:r>
              <a:rPr lang="en-US" sz="1000" b="1" i="0" kern="1200" baseline="0" dirty="0" err="1" smtClean="0">
                <a:solidFill>
                  <a:schemeClr val="tx1"/>
                </a:solidFill>
                <a:effectLst/>
                <a:latin typeface="+mn-lt"/>
                <a:ea typeface="+mn-ea"/>
                <a:cs typeface="+mn-cs"/>
              </a:rPr>
              <a:t>theo</a:t>
            </a:r>
            <a:r>
              <a:rPr lang="en-US" sz="1000" b="1" i="0" kern="1200" baseline="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iNtuition</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Trực</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giác</a:t>
            </a:r>
            <a:endParaRPr lang="en-US" sz="1000" b="1"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1" i="0" kern="1200" dirty="0" err="1" smtClean="0">
                <a:solidFill>
                  <a:schemeClr val="tx1"/>
                </a:solidFill>
                <a:effectLst/>
                <a:latin typeface="+mn-lt"/>
                <a:ea typeface="+mn-ea"/>
                <a:cs typeface="+mn-cs"/>
              </a:rPr>
              <a:t>Đưa</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ra</a:t>
            </a:r>
            <a:r>
              <a:rPr lang="en-US" sz="1000" b="1" i="0" kern="1200" baseline="0" dirty="0" smtClean="0">
                <a:solidFill>
                  <a:schemeClr val="tx1"/>
                </a:solidFill>
                <a:effectLst/>
                <a:latin typeface="+mn-lt"/>
                <a:ea typeface="+mn-ea"/>
                <a:cs typeface="+mn-cs"/>
              </a:rPr>
              <a:t> q</a:t>
            </a:r>
            <a:r>
              <a:rPr lang="vi-VN" sz="1000" b="1" i="0" kern="1200" dirty="0" smtClean="0">
                <a:solidFill>
                  <a:schemeClr val="tx1"/>
                </a:solidFill>
                <a:effectLst/>
                <a:latin typeface="+mn-lt"/>
                <a:ea typeface="+mn-ea"/>
                <a:cs typeface="+mn-cs"/>
              </a:rPr>
              <a:t>uyết định và lựa chọn: </a:t>
            </a:r>
            <a:r>
              <a:rPr lang="en-US" sz="1000" b="1" i="0" kern="1200" dirty="0" err="1" smtClean="0">
                <a:solidFill>
                  <a:schemeClr val="tx1"/>
                </a:solidFill>
                <a:effectLst/>
                <a:latin typeface="+mn-lt"/>
                <a:ea typeface="+mn-ea"/>
                <a:cs typeface="+mn-cs"/>
              </a:rPr>
              <a:t>Dựa</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theo</a:t>
            </a:r>
            <a:r>
              <a:rPr lang="en-US" sz="1000" b="1" i="0" kern="1200" baseline="0" dirty="0" smtClean="0">
                <a:solidFill>
                  <a:schemeClr val="tx1"/>
                </a:solidFill>
                <a:effectLst/>
                <a:latin typeface="+mn-lt"/>
                <a:ea typeface="+mn-ea"/>
                <a:cs typeface="+mn-cs"/>
              </a:rPr>
              <a:t> </a:t>
            </a:r>
            <a:r>
              <a:rPr lang="vi-VN" sz="1000" b="1" i="0" kern="1200" dirty="0" smtClean="0">
                <a:solidFill>
                  <a:schemeClr val="tx1"/>
                </a:solidFill>
                <a:effectLst/>
                <a:latin typeface="+mn-lt"/>
                <a:ea typeface="+mn-ea"/>
                <a:cs typeface="+mn-cs"/>
              </a:rPr>
              <a:t>Lý trí</a:t>
            </a:r>
            <a:r>
              <a:rPr lang="en-US" sz="1000" b="1" i="0" kern="1200" baseline="0" dirty="0" smtClean="0">
                <a:solidFill>
                  <a:schemeClr val="tx1"/>
                </a:solidFill>
                <a:effectLst/>
                <a:latin typeface="+mn-lt"/>
                <a:ea typeface="+mn-ea"/>
                <a:cs typeface="+mn-cs"/>
              </a:rPr>
              <a:t> hay </a:t>
            </a:r>
            <a:r>
              <a:rPr lang="vi-VN" sz="1000" b="1" i="0" kern="1200" dirty="0" smtClean="0">
                <a:solidFill>
                  <a:schemeClr val="tx1"/>
                </a:solidFill>
                <a:effectLst/>
                <a:latin typeface="+mn-lt"/>
                <a:ea typeface="+mn-ea"/>
                <a:cs typeface="+mn-cs"/>
              </a:rPr>
              <a:t>Cảm xúc</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dirty="0" smtClean="0">
                <a:solidFill>
                  <a:schemeClr val="tx1"/>
                </a:solidFill>
                <a:effectLst/>
                <a:latin typeface="+mn-lt"/>
                <a:ea typeface="+mn-ea"/>
                <a:cs typeface="+mn-cs"/>
              </a:rPr>
              <a:t>Cách thức hành động:</a:t>
            </a:r>
            <a:r>
              <a:rPr lang="en-US" sz="1000" b="1" i="0" kern="1200" dirty="0" smtClean="0">
                <a:solidFill>
                  <a:schemeClr val="tx1"/>
                </a:solidFill>
                <a:effectLst/>
                <a:latin typeface="+mn-lt"/>
                <a:ea typeface="+mn-ea"/>
                <a:cs typeface="+mn-cs"/>
              </a:rPr>
              <a:t> </a:t>
            </a:r>
            <a:r>
              <a:rPr lang="en-US" sz="1000" b="1" i="0" kern="1200" dirty="0" err="1" smtClean="0">
                <a:solidFill>
                  <a:schemeClr val="tx1"/>
                </a:solidFill>
                <a:effectLst/>
                <a:latin typeface="+mn-lt"/>
                <a:ea typeface="+mn-ea"/>
                <a:cs typeface="+mn-cs"/>
              </a:rPr>
              <a:t>Là</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người</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hành</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động</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luôn</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theo</a:t>
            </a:r>
            <a:r>
              <a:rPr lang="vi-VN" sz="1000" b="1" i="0" kern="1200" dirty="0" smtClean="0">
                <a:solidFill>
                  <a:schemeClr val="tx1"/>
                </a:solidFill>
                <a:effectLst/>
                <a:latin typeface="+mn-lt"/>
                <a:ea typeface="+mn-ea"/>
                <a:cs typeface="+mn-cs"/>
              </a:rPr>
              <a:t> Nguyên tắc</a:t>
            </a:r>
            <a:r>
              <a:rPr lang="en-US" sz="1000" b="1" i="0" kern="1200" baseline="0" dirty="0" smtClean="0">
                <a:solidFill>
                  <a:schemeClr val="tx1"/>
                </a:solidFill>
                <a:effectLst/>
                <a:latin typeface="+mn-lt"/>
                <a:ea typeface="+mn-ea"/>
                <a:cs typeface="+mn-cs"/>
              </a:rPr>
              <a:t> hay </a:t>
            </a:r>
            <a:r>
              <a:rPr lang="en-US" sz="1000" b="1" i="0" kern="1200" baseline="0" dirty="0" err="1" smtClean="0">
                <a:solidFill>
                  <a:schemeClr val="tx1"/>
                </a:solidFill>
                <a:effectLst/>
                <a:latin typeface="+mn-lt"/>
                <a:ea typeface="+mn-ea"/>
                <a:cs typeface="+mn-cs"/>
              </a:rPr>
              <a:t>là</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có</a:t>
            </a:r>
            <a:r>
              <a:rPr lang="en-US" sz="1000" b="1" i="0" kern="1200" baseline="0" dirty="0" smtClean="0">
                <a:solidFill>
                  <a:schemeClr val="tx1"/>
                </a:solidFill>
                <a:effectLst/>
                <a:latin typeface="+mn-lt"/>
                <a:ea typeface="+mn-ea"/>
                <a:cs typeface="+mn-cs"/>
              </a:rPr>
              <a:t> </a:t>
            </a:r>
            <a:r>
              <a:rPr lang="en-US" sz="1000" b="1" i="0" kern="1200" baseline="0" dirty="0" err="1" smtClean="0">
                <a:solidFill>
                  <a:schemeClr val="tx1"/>
                </a:solidFill>
                <a:effectLst/>
                <a:latin typeface="+mn-lt"/>
                <a:ea typeface="+mn-ea"/>
                <a:cs typeface="+mn-cs"/>
              </a:rPr>
              <a:t>sự</a:t>
            </a:r>
            <a:r>
              <a:rPr lang="vi-VN" sz="1000" b="1" i="0" kern="1200" dirty="0" smtClean="0">
                <a:solidFill>
                  <a:schemeClr val="tx1"/>
                </a:solidFill>
                <a:effectLst/>
                <a:latin typeface="+mn-lt"/>
                <a:ea typeface="+mn-ea"/>
                <a:cs typeface="+mn-cs"/>
              </a:rPr>
              <a:t> Linh hoạt</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được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nhóm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dùng</a:t>
            </a:r>
            <a:r>
              <a:rPr lang="en-US" sz="1000" b="0" i="0" kern="1200" baseline="0" dirty="0" smtClean="0">
                <a:solidFill>
                  <a:schemeClr val="tx1"/>
                </a:solidFill>
                <a:effectLst/>
                <a:latin typeface="+mn-lt"/>
                <a:ea typeface="+mn-ea"/>
                <a:cs typeface="+mn-cs"/>
              </a:rPr>
              <a: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Trắc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nghiệm</a:t>
            </a:r>
            <a:r>
              <a:rPr lang="en-US" sz="1000" b="0" i="0" kern="1200" baseline="0" dirty="0" smtClean="0">
                <a:solidFill>
                  <a:schemeClr val="tx1"/>
                </a:solidFill>
                <a:effectLst/>
                <a:latin typeface="+mn-lt"/>
                <a:ea typeface="+mn-ea"/>
                <a:cs typeface="+mn-cs"/>
              </a:rPr>
              <a:t> MBTI:  Sau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hoàn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bài</a:t>
            </a:r>
            <a:r>
              <a:rPr lang="en-US" sz="1000" b="0" i="0" kern="1200" baseline="0" dirty="0" smtClean="0">
                <a:solidFill>
                  <a:schemeClr val="tx1"/>
                </a:solidFill>
                <a:effectLst/>
                <a:latin typeface="+mn-lt"/>
                <a:ea typeface="+mn-ea"/>
                <a:cs typeface="+mn-cs"/>
              </a:rPr>
              <a:t> test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dung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biết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được</a:t>
            </a:r>
            <a:r>
              <a:rPr lang="en-US" sz="1000" b="0" i="0" kern="1200" baseline="0" dirty="0" smtClean="0">
                <a:solidFill>
                  <a:schemeClr val="tx1"/>
                </a:solidFill>
                <a:effectLst/>
                <a:latin typeface="+mn-lt"/>
                <a:ea typeface="+mn-ea"/>
                <a:cs typeface="+mn-cs"/>
              </a:rPr>
              <a: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	- </a:t>
            </a: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nhóm</a:t>
            </a:r>
            <a:r>
              <a:rPr lang="en-US" sz="1000" b="0" i="0" kern="1200" baseline="0" dirty="0" smtClean="0">
                <a:solidFill>
                  <a:schemeClr val="tx1"/>
                </a:solidFill>
                <a:effectLst/>
                <a:latin typeface="+mn-lt"/>
                <a:ea typeface="+mn-ea"/>
                <a:cs typeface="+mn-cs"/>
              </a:rPr>
              <a:t> 16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thuộc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loại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nào</a:t>
            </a:r>
            <a:r>
              <a:rPr lang="en-US" sz="1000" b="0" i="0" kern="1200" baseline="0" dirty="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a:t>
            </a:r>
            <a:r>
              <a:rPr lang="en-US" smtClean="0"/>
              <a:t>những</a:t>
            </a:r>
            <a:r>
              <a:rPr lang="vi-VN" smtClean="0"/>
              <a:t> học sinh phổ thông</a:t>
            </a:r>
            <a:r>
              <a:rPr lang="en-US" smtClean="0"/>
              <a:t> s</a:t>
            </a:r>
            <a:r>
              <a:rPr lang="vi-VN" sz="1000" b="0" i="0" kern="1200" smtClean="0">
                <a:solidFill>
                  <a:schemeClr val="tx1"/>
                </a:solidFill>
                <a:effectLst/>
                <a:latin typeface="+mn-lt"/>
                <a:ea typeface="+mn-ea"/>
                <a:cs typeface="+mn-cs"/>
              </a:rPr>
              <a:t>au khi rời ghế nhà trườn</a:t>
            </a:r>
            <a:r>
              <a:rPr lang="en-US" sz="1000" b="0" i="0" kern="1200" smtClean="0">
                <a:solidFill>
                  <a:schemeClr val="tx1"/>
                </a:solidFill>
                <a:effectLst/>
                <a:latin typeface="+mn-lt"/>
                <a:ea typeface="+mn-ea"/>
                <a:cs typeface="+mn-cs"/>
              </a:rPr>
              <a:t>g</a:t>
            </a:r>
            <a:r>
              <a:rPr lang="vi-VN" sz="1000" b="0" i="0" kern="1200" smtClean="0">
                <a:solidFill>
                  <a:schemeClr val="tx1"/>
                </a:solidFill>
                <a:effectLst/>
                <a:latin typeface="+mn-lt"/>
                <a:ea typeface="+mn-ea"/>
                <a:cs typeface="+mn-cs"/>
              </a:rPr>
              <a:t>, </a:t>
            </a:r>
            <a:r>
              <a:rPr lang="en-US" sz="1000" b="0" i="0" kern="1200" smtClean="0">
                <a:solidFill>
                  <a:schemeClr val="tx1"/>
                </a:solidFill>
                <a:effectLst/>
                <a:latin typeface="+mn-lt"/>
                <a:ea typeface="+mn-ea"/>
                <a:cs typeface="+mn-cs"/>
              </a:rPr>
              <a:t>họ</a:t>
            </a:r>
            <a:r>
              <a:rPr lang="en-US" sz="1000" b="0" i="0" kern="1200" baseline="0" smtClean="0">
                <a:solidFill>
                  <a:schemeClr val="tx1"/>
                </a:solidFill>
                <a:effectLst/>
                <a:latin typeface="+mn-lt"/>
                <a:ea typeface="+mn-ea"/>
                <a:cs typeface="+mn-cs"/>
              </a:rPr>
              <a:t> </a:t>
            </a:r>
            <a:r>
              <a:rPr lang="vi-VN" sz="1000" b="0" i="0" kern="1200" smtClean="0">
                <a:solidFill>
                  <a:schemeClr val="tx1"/>
                </a:solidFill>
                <a:effectLst/>
                <a:latin typeface="+mn-lt"/>
                <a:ea typeface="+mn-ea"/>
                <a:cs typeface="+mn-cs"/>
              </a:rPr>
              <a:t>phải đối diện với việc lựa chọn con đường học tập cho riêng mình</a:t>
            </a:r>
            <a:r>
              <a:rPr lang="en-US" sz="1000" b="0" i="0" kern="120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Và dựa trên cơ sở đó</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nghề phù hợp với nhóm tính cách của bạn. ---&gt;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Và cuối cùng là</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cho bạn những </a:t>
            </a:r>
            <a:r>
              <a:rPr lang="vi-VN" sz="1000" b="0" i="0" kern="1200" smtClean="0">
                <a:solidFill>
                  <a:schemeClr val="tx1"/>
                </a:solidFill>
                <a:effectLst/>
                <a:latin typeface="+mn-lt"/>
                <a:ea typeface="+mn-ea"/>
                <a:cs typeface="+mn-cs"/>
              </a:rPr>
              <a:t>trường phù hợp với loại tính cách</a:t>
            </a:r>
            <a:r>
              <a:rPr lang="en-US" sz="1000" b="0" i="0" kern="1200" smtClean="0">
                <a:solidFill>
                  <a:schemeClr val="tx1"/>
                </a:solidFill>
                <a:effectLst/>
                <a:latin typeface="+mn-lt"/>
                <a:ea typeface="+mn-ea"/>
                <a:cs typeface="+mn-cs"/>
              </a:rPr>
              <a:t> của</a:t>
            </a:r>
            <a:r>
              <a:rPr lang="en-US" sz="1000" b="0" i="0" kern="1200" baseline="0" smtClean="0">
                <a:solidFill>
                  <a:schemeClr val="tx1"/>
                </a:solidFill>
                <a:effectLst/>
                <a:latin typeface="+mn-lt"/>
                <a:ea typeface="+mn-ea"/>
                <a:cs typeface="+mn-cs"/>
              </a:rPr>
              <a:t> bạn</a:t>
            </a:r>
            <a:r>
              <a:rPr lang="vi-VN" sz="1000" b="0" i="0" kern="1200" smtClean="0">
                <a:solidFill>
                  <a:schemeClr val="tx1"/>
                </a:solidFill>
                <a:effectLst/>
                <a:latin typeface="+mn-lt"/>
                <a:ea typeface="+mn-ea"/>
                <a:cs typeface="+mn-cs"/>
              </a:rPr>
              <a:t> dựa theo 2 tiêu chí số ngành trùng </a:t>
            </a:r>
            <a:r>
              <a:rPr lang="en-US" sz="1000" b="0" i="0" kern="1200" smtClean="0">
                <a:solidFill>
                  <a:schemeClr val="tx1"/>
                </a:solidFill>
                <a:effectLst/>
                <a:latin typeface="+mn-lt"/>
                <a:ea typeface="+mn-ea"/>
                <a:cs typeface="+mn-cs"/>
              </a:rPr>
              <a:t>và</a:t>
            </a:r>
            <a:r>
              <a:rPr lang="vi-VN" sz="1000" b="0" i="0" kern="1200" smtClean="0">
                <a:solidFill>
                  <a:schemeClr val="tx1"/>
                </a:solidFill>
                <a:effectLst/>
                <a:latin typeface="+mn-lt"/>
                <a:ea typeface="+mn-ea"/>
                <a:cs typeface="+mn-cs"/>
              </a:rPr>
              <a:t> review</a:t>
            </a:r>
            <a:r>
              <a:rPr lang="en-US" sz="1000" b="0" i="0" kern="1200" smtClean="0">
                <a:solidFill>
                  <a:schemeClr val="tx1"/>
                </a:solidFill>
                <a:effectLst/>
                <a:latin typeface="+mn-lt"/>
                <a:ea typeface="+mn-ea"/>
                <a:cs typeface="+mn-cs"/>
              </a:rPr>
              <a: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làm bài test MBTI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 Click “Trắc nghiệm MBTI” -&gt; Fill in question and click “Xem kết quả” -&gt; The MBTI type and recommendation will show</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họ có </a:t>
            </a:r>
            <a:r>
              <a:rPr lang="vi-VN" sz="1000" b="0" i="0" kern="1200" smtClean="0">
                <a:solidFill>
                  <a:schemeClr val="tx1"/>
                </a:solidFill>
                <a:effectLst/>
                <a:latin typeface="+mn-lt"/>
                <a:ea typeface="+mn-ea"/>
                <a:cs typeface="+mn-cs"/>
              </a:rPr>
              <a:t>thể </a:t>
            </a:r>
            <a:r>
              <a:rPr lang="en-US" sz="1000" b="0" i="0" kern="1200" smtClean="0">
                <a:solidFill>
                  <a:schemeClr val="tx1"/>
                </a:solidFill>
                <a:effectLst/>
                <a:latin typeface="+mn-lt"/>
                <a:ea typeface="+mn-ea"/>
                <a:cs typeface="+mn-cs"/>
              </a:rPr>
              <a:t> tương</a:t>
            </a:r>
            <a:r>
              <a:rPr lang="en-US" sz="1000" b="0" i="0" kern="1200" baseline="0" smtClean="0">
                <a:solidFill>
                  <a:schemeClr val="tx1"/>
                </a:solidFill>
                <a:effectLst/>
                <a:latin typeface="+mn-lt"/>
                <a:ea typeface="+mn-ea"/>
                <a:cs typeface="+mn-cs"/>
              </a:rPr>
              <a:t> tác, </a:t>
            </a:r>
            <a:r>
              <a:rPr lang="vi-VN" sz="1000" b="0" i="0" kern="1200" smtClean="0">
                <a:solidFill>
                  <a:schemeClr val="tx1"/>
                </a:solidFill>
                <a:effectLst/>
                <a:latin typeface="+mn-lt"/>
                <a:ea typeface="+mn-ea"/>
                <a:cs typeface="+mn-cs"/>
              </a:rPr>
              <a:t>trao đổi, thảo luận, bày bỏ ý kiến</a:t>
            </a:r>
            <a:r>
              <a:rPr lang="en-US" sz="1000" b="0" i="0" kern="1200" smtClean="0">
                <a:solidFill>
                  <a:schemeClr val="tx1"/>
                </a:solidFill>
                <a:effectLst/>
                <a:latin typeface="+mn-lt"/>
                <a:ea typeface="+mn-ea"/>
                <a:cs typeface="+mn-cs"/>
              </a:rPr>
              <a:t> cùng</a:t>
            </a:r>
            <a:r>
              <a:rPr lang="en-US" sz="1000" b="0" i="0" kern="1200" baseline="0" smtClean="0">
                <a:solidFill>
                  <a:schemeClr val="tx1"/>
                </a:solidFill>
                <a:effectLst/>
                <a:latin typeface="+mn-lt"/>
                <a:ea typeface="+mn-ea"/>
                <a:cs typeface="+mn-cs"/>
              </a:rPr>
              <a:t> với mọi ng</a:t>
            </a:r>
            <a:r>
              <a:rPr lang="vi-VN" sz="1000" b="0" i="0" kern="1200" smtClean="0">
                <a:solidFill>
                  <a:schemeClr val="tx1"/>
                </a:solidFill>
                <a:effectLst/>
                <a:latin typeface="+mn-lt"/>
                <a:ea typeface="+mn-ea"/>
                <a:cs typeface="+mn-cs"/>
              </a:rPr>
              <a:t>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Họ</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trao đổi, và họ cũng có thể chia sẽ những hiểu biết của họ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a:t>
            </a:r>
            <a:r>
              <a:rPr lang="en-US" sz="1000" b="0" i="0" kern="1200" baseline="0" dirty="0" err="1" smtClean="0">
                <a:solidFill>
                  <a:schemeClr val="tx1"/>
                </a:solidFill>
                <a:effectLst/>
                <a:latin typeface="+mn-lt"/>
                <a:ea typeface="+mn-ea"/>
                <a:cs typeface="+mn-cs"/>
              </a:rPr>
              <a:t>nhau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tâm</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ngay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lập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nhưng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cũng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thậm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chí</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ng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err="1" smtClean="0">
                <a:solidFill>
                  <a:schemeClr val="tx1"/>
                </a:solidFill>
                <a:effectLst/>
                <a:latin typeface="+mn-lt"/>
                <a:ea typeface="+mn-ea"/>
                <a:cs typeface="+mn-cs"/>
              </a:rPr>
              <a:t>của</a:t>
            </a:r>
            <a:r>
              <a:rPr lang="en-US" sz="1000" b="0" i="0" kern="1200" baseline="0" smtClean="0">
                <a:solidFill>
                  <a:schemeClr val="tx1"/>
                </a:solidFill>
                <a:effectLst/>
                <a:latin typeface="+mn-lt"/>
                <a:ea typeface="+mn-ea"/>
                <a:cs typeface="+mn-cs"/>
              </a:rPr>
              <a:t> họ. </a:t>
            </a:r>
            <a:r>
              <a:rPr lang="en-US" sz="1000" b="0" i="0" kern="1200" dirty="0" smtClean="0">
                <a:solidFill>
                  <a:schemeClr val="tx1"/>
                </a:solidFill>
                <a:effectLst/>
                <a:latin typeface="+mn-lt"/>
                <a:ea typeface="+mn-ea"/>
                <a:cs typeface="+mn-cs"/>
              </a:rPr>
              <a:t>---&gt;</a:t>
            </a:r>
            <a:endParaRPr lang="vi-VN"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Họ</a:t>
            </a:r>
            <a:r>
              <a:rPr lang="en-US" baseline="0" smtClean="0"/>
              <a:t> bỡ ngỡ trước quá nhiều điều mới mẻ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Có quá nhiều thứ, quá nhiều điều mới mẻ -</a:t>
            </a:r>
            <a:r>
              <a:rPr lang="en-US" baseline="0" smtClean="0">
                <a:sym typeface="Wingdings" pitchFamily="2" charset="2"/>
              </a:rPr>
              <a:t></a:t>
            </a:r>
            <a:endParaRPr lang="en-US" baseline="0"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Công</a:t>
            </a:r>
            <a:r>
              <a:rPr lang="en-US" baseline="0" dirty="0" smtClean="0"/>
              <a:t> </a:t>
            </a:r>
            <a:r>
              <a:rPr lang="en-US" baseline="0" dirty="0" err="1" smtClean="0"/>
              <a:t>thức</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là</a:t>
            </a:r>
            <a:r>
              <a:rPr lang="en-US" baseline="0" dirty="0" smtClean="0"/>
              <a:t> </a:t>
            </a:r>
            <a:r>
              <a:rPr lang="en-US" baseline="0" dirty="0" err="1" smtClean="0"/>
              <a:t>như</a:t>
            </a:r>
            <a:r>
              <a:rPr lang="en-US" baseline="0" dirty="0" smtClean="0"/>
              <a:t> </a:t>
            </a:r>
            <a:r>
              <a:rPr lang="en-US" baseline="0" dirty="0" err="1" smtClean="0"/>
              <a:t>sau</a:t>
            </a:r>
            <a:endParaRPr lang="en-US" baseline="0" dirty="0" smtClean="0"/>
          </a:p>
          <a:p>
            <a:pPr marL="0" marR="0" lvl="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công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số</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pearson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54</a:t>
            </a:fld>
            <a:endParaRPr lang="en-US"/>
          </a:p>
        </p:txBody>
      </p:sp>
    </p:spTree>
    <p:extLst>
      <p:ext uri="{BB962C8B-B14F-4D97-AF65-F5344CB8AC3E}">
        <p14:creationId xmlns:p14="http://schemas.microsoft.com/office/powerpoint/2010/main" val="6586053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X: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gốc</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Y: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độ</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55</a:t>
            </a:fld>
            <a:endParaRPr lang="en-US"/>
          </a:p>
        </p:txBody>
      </p:sp>
    </p:spTree>
    <p:extLst>
      <p:ext uri="{BB962C8B-B14F-4D97-AF65-F5344CB8AC3E}">
        <p14:creationId xmlns:p14="http://schemas.microsoft.com/office/powerpoint/2010/main" val="7967646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a:t>
            </a:r>
            <a:r>
              <a:rPr lang="en-US" baseline="0" dirty="0" smtClean="0"/>
              <a:t> </a:t>
            </a:r>
            <a:r>
              <a:rPr lang="en-US" baseline="0" dirty="0" err="1" smtClean="0"/>
              <a:t>số</a:t>
            </a:r>
            <a:r>
              <a:rPr lang="en-US" baseline="0" dirty="0" smtClean="0"/>
              <a:t> n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giữa</a:t>
            </a:r>
            <a:r>
              <a:rPr lang="en-US" baseline="0" dirty="0" smtClean="0"/>
              <a:t> 2 </a:t>
            </a:r>
            <a:r>
              <a:rPr lang="en-US" baseline="0" smtClean="0"/>
              <a:t>trường</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56</a:t>
            </a:fld>
            <a:endParaRPr lang="en-US"/>
          </a:p>
        </p:txBody>
      </p:sp>
    </p:spTree>
    <p:extLst>
      <p:ext uri="{BB962C8B-B14F-4D97-AF65-F5344CB8AC3E}">
        <p14:creationId xmlns:p14="http://schemas.microsoft.com/office/powerpoint/2010/main" val="25768466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a:t>
            </a:r>
            <a:r>
              <a:rPr lang="en-US" baseline="0" dirty="0" err="1" smtClean="0"/>
              <a:t>trường</a:t>
            </a:r>
            <a:r>
              <a:rPr lang="en-US" baseline="0" dirty="0" smtClean="0"/>
              <a:t> </a:t>
            </a:r>
            <a:r>
              <a:rPr lang="en-US" baseline="0" smtClean="0"/>
              <a:t>gốc</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57</a:t>
            </a:fld>
            <a:endParaRPr lang="en-US"/>
          </a:p>
        </p:txBody>
      </p:sp>
    </p:spTree>
    <p:extLst>
      <p:ext uri="{BB962C8B-B14F-4D97-AF65-F5344CB8AC3E}">
        <p14:creationId xmlns:p14="http://schemas.microsoft.com/office/powerpoint/2010/main" val="20644435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thuộc</a:t>
            </a:r>
            <a:r>
              <a:rPr lang="en-US" baseline="0" dirty="0" smtClean="0"/>
              <a:t> </a:t>
            </a:r>
            <a:r>
              <a:rPr lang="en-US" baseline="0" dirty="0" err="1" smtClean="0"/>
              <a:t>cùng</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dirty="0" smtClean="0"/>
              <a:t> a = 1</a:t>
            </a:r>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khác</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smtClean="0"/>
              <a:t> a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58</a:t>
            </a:fld>
            <a:endParaRPr lang="en-US"/>
          </a:p>
        </p:txBody>
      </p:sp>
    </p:spTree>
    <p:extLst>
      <p:ext uri="{BB962C8B-B14F-4D97-AF65-F5344CB8AC3E}">
        <p14:creationId xmlns:p14="http://schemas.microsoft.com/office/powerpoint/2010/main" val="37544125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tạo</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tào</a:t>
            </a:r>
            <a:r>
              <a:rPr lang="en-US" baseline="0" dirty="0" smtClean="0"/>
              <a:t> </a:t>
            </a:r>
            <a:r>
              <a:rPr lang="en-US" baseline="0" dirty="0" err="1" smtClean="0"/>
              <a:t>thì</a:t>
            </a:r>
            <a:r>
              <a:rPr lang="en-US" baseline="0" dirty="0" smtClean="0"/>
              <a:t> b = 1</a:t>
            </a:r>
          </a:p>
          <a:p>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thì</a:t>
            </a:r>
            <a:r>
              <a:rPr lang="en-US" baseline="0" dirty="0" smtClean="0"/>
              <a:t> b =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59</a:t>
            </a:fld>
            <a:endParaRPr lang="en-US"/>
          </a:p>
        </p:txBody>
      </p:sp>
    </p:spTree>
    <p:extLst>
      <p:ext uri="{BB962C8B-B14F-4D97-AF65-F5344CB8AC3E}">
        <p14:creationId xmlns:p14="http://schemas.microsoft.com/office/powerpoint/2010/main" val="362119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Họ</a:t>
            </a:r>
            <a:r>
              <a:rPr lang="vi-VN" smtClean="0"/>
              <a:t> chưa biết mình muốn làm gì và ở đâu, </a:t>
            </a:r>
            <a:r>
              <a:rPr lang="en-US" smtClean="0"/>
              <a:t>[</a:t>
            </a:r>
            <a:r>
              <a:rPr lang="vi-VN" smtClean="0"/>
              <a:t>như thế nào là chấp nhận được và như thế nào là kỳ vọng?</a:t>
            </a:r>
            <a:r>
              <a:rPr lang="en-US" smtClean="0"/>
              <a:t> ]</a:t>
            </a:r>
            <a:r>
              <a:rPr lang="en-US" baseline="0"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trường</a:t>
            </a:r>
            <a:r>
              <a:rPr lang="en-US" baseline="0" dirty="0" smtClean="0"/>
              <a:t> </a:t>
            </a:r>
            <a:r>
              <a:rPr lang="en-US" baseline="0" dirty="0" err="1" smtClean="0"/>
              <a:t>đại</a:t>
            </a:r>
            <a:r>
              <a:rPr lang="en-US" baseline="0" dirty="0" smtClean="0"/>
              <a:t> </a:t>
            </a:r>
            <a:r>
              <a:rPr lang="en-US" baseline="0" dirty="0" err="1" smtClean="0"/>
              <a:t>học</a:t>
            </a:r>
            <a:r>
              <a:rPr lang="en-US" baseline="0" dirty="0" smtClean="0"/>
              <a:t> </a:t>
            </a:r>
            <a:r>
              <a:rPr lang="en-US" baseline="0" dirty="0" err="1" smtClean="0"/>
              <a:t>nông</a:t>
            </a:r>
            <a:r>
              <a:rPr lang="en-US" baseline="0" dirty="0" smtClean="0"/>
              <a:t> </a:t>
            </a:r>
            <a:r>
              <a:rPr lang="en-US" baseline="0" dirty="0" err="1" smtClean="0"/>
              <a:t>lâm</a:t>
            </a:r>
            <a:r>
              <a:rPr lang="en-US" baseline="0" dirty="0" smtClean="0"/>
              <a:t> </a:t>
            </a:r>
            <a:r>
              <a:rPr lang="en-US" baseline="0" dirty="0" err="1" smtClean="0"/>
              <a:t>có</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60</a:t>
            </a:fld>
            <a:endParaRPr lang="en-US"/>
          </a:p>
        </p:txBody>
      </p:sp>
    </p:spTree>
    <p:extLst>
      <p:ext uri="{BB962C8B-B14F-4D97-AF65-F5344CB8AC3E}">
        <p14:creationId xmlns:p14="http://schemas.microsoft.com/office/powerpoint/2010/main" val="1502397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61</a:t>
            </a:fld>
            <a:endParaRPr lang="en-US"/>
          </a:p>
        </p:txBody>
      </p:sp>
    </p:spTree>
    <p:extLst>
      <p:ext uri="{BB962C8B-B14F-4D97-AF65-F5344CB8AC3E}">
        <p14:creationId xmlns:p14="http://schemas.microsoft.com/office/powerpoint/2010/main" val="20536143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62</a:t>
            </a:fld>
            <a:endParaRPr lang="en-US"/>
          </a:p>
        </p:txBody>
      </p:sp>
    </p:spTree>
    <p:extLst>
      <p:ext uri="{BB962C8B-B14F-4D97-AF65-F5344CB8AC3E}">
        <p14:creationId xmlns:p14="http://schemas.microsoft.com/office/powerpoint/2010/main" val="1502397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Trường</a:t>
            </a:r>
            <a:r>
              <a:rPr lang="en-US" baseline="0" dirty="0" smtClean="0"/>
              <a:t> ĐH </a:t>
            </a:r>
            <a:r>
              <a:rPr lang="en-US" baseline="0" dirty="0" err="1" smtClean="0"/>
              <a:t>ngoại</a:t>
            </a:r>
            <a:r>
              <a:rPr lang="en-US" baseline="0" dirty="0" smtClean="0"/>
              <a:t> </a:t>
            </a:r>
            <a:r>
              <a:rPr lang="en-US" baseline="0" dirty="0" err="1" smtClean="0"/>
              <a:t>thương</a:t>
            </a:r>
            <a:r>
              <a:rPr lang="en-US" baseline="0" dirty="0" smtClean="0"/>
              <a:t> </a:t>
            </a:r>
            <a:r>
              <a:rPr lang="en-US" baseline="0" dirty="0" err="1" smtClean="0"/>
              <a:t>có</a:t>
            </a:r>
            <a:r>
              <a:rPr lang="en-US" baseline="0" dirty="0" smtClean="0"/>
              <a:t> </a:t>
            </a:r>
            <a:r>
              <a:rPr lang="en-US" baseline="0" dirty="0" err="1" smtClean="0"/>
              <a:t>ngành</a:t>
            </a:r>
            <a:r>
              <a:rPr lang="en-US" baseline="0" dirty="0" smtClean="0"/>
              <a:t> QTKD </a:t>
            </a:r>
            <a:r>
              <a:rPr lang="en-US" baseline="0" dirty="0" err="1" smtClean="0"/>
              <a:t>và</a:t>
            </a:r>
            <a:r>
              <a:rPr lang="en-US" baseline="0" dirty="0" smtClean="0"/>
              <a:t> NNA </a:t>
            </a:r>
            <a:r>
              <a:rPr lang="en-US" baseline="0" dirty="0" err="1" smtClean="0"/>
              <a:t>trùng</a:t>
            </a:r>
            <a:r>
              <a:rPr lang="en-US" baseline="0" dirty="0" smtClean="0"/>
              <a:t> </a:t>
            </a:r>
            <a:r>
              <a:rPr lang="en-US" baseline="0" dirty="0" err="1" smtClean="0"/>
              <a:t>với</a:t>
            </a:r>
            <a:r>
              <a:rPr lang="en-US" baseline="0" dirty="0" smtClean="0"/>
              <a:t> ĐH </a:t>
            </a:r>
            <a:r>
              <a:rPr lang="en-US" baseline="0" dirty="0" err="1" smtClean="0"/>
              <a:t>nông</a:t>
            </a:r>
            <a:r>
              <a:rPr lang="en-US" baseline="0" dirty="0" smtClean="0"/>
              <a:t> </a:t>
            </a:r>
            <a:r>
              <a:rPr lang="en-US" baseline="0" dirty="0" err="1" smtClean="0"/>
              <a:t>lâm</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63</a:t>
            </a:fld>
            <a:endParaRPr lang="en-US"/>
          </a:p>
        </p:txBody>
      </p:sp>
    </p:spTree>
    <p:extLst>
      <p:ext uri="{BB962C8B-B14F-4D97-AF65-F5344CB8AC3E}">
        <p14:creationId xmlns:p14="http://schemas.microsoft.com/office/powerpoint/2010/main" val="7254720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Trường</a:t>
            </a:r>
            <a:r>
              <a:rPr lang="en-US" baseline="0" dirty="0" smtClean="0"/>
              <a:t> ĐH </a:t>
            </a:r>
            <a:r>
              <a:rPr lang="en-US" baseline="0" dirty="0" err="1" smtClean="0"/>
              <a:t>hutech</a:t>
            </a:r>
            <a:r>
              <a:rPr lang="en-US" baseline="0" dirty="0" smtClean="0"/>
              <a:t> </a:t>
            </a:r>
            <a:r>
              <a:rPr lang="en-US" baseline="0" dirty="0" err="1" smtClean="0"/>
              <a:t>có</a:t>
            </a:r>
            <a:r>
              <a:rPr lang="en-US" baseline="0" dirty="0" smtClean="0"/>
              <a:t> </a:t>
            </a:r>
            <a:r>
              <a:rPr lang="en-US" baseline="0" dirty="0" err="1" smtClean="0"/>
              <a:t>ngành</a:t>
            </a:r>
            <a:r>
              <a:rPr lang="en-US" baseline="0" dirty="0" smtClean="0"/>
              <a:t> CNTT, QTKD, NNA </a:t>
            </a:r>
            <a:r>
              <a:rPr lang="en-US" baseline="0" dirty="0" err="1" smtClean="0"/>
              <a:t>trùng</a:t>
            </a:r>
            <a:r>
              <a:rPr lang="en-US" baseline="0" dirty="0" smtClean="0"/>
              <a:t> </a:t>
            </a:r>
            <a:r>
              <a:rPr lang="en-US" baseline="0" dirty="0" err="1" smtClean="0"/>
              <a:t>với</a:t>
            </a:r>
            <a:r>
              <a:rPr lang="en-US" baseline="0" dirty="0" smtClean="0"/>
              <a:t> ĐH </a:t>
            </a:r>
            <a:r>
              <a:rPr lang="en-US" baseline="0" dirty="0" err="1" smtClean="0"/>
              <a:t>nông</a:t>
            </a:r>
            <a:r>
              <a:rPr lang="en-US" baseline="0" dirty="0" smtClean="0"/>
              <a:t> </a:t>
            </a:r>
            <a:r>
              <a:rPr lang="en-US" baseline="0" dirty="0" err="1" smtClean="0"/>
              <a:t>lâm</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64</a:t>
            </a:fld>
            <a:endParaRPr lang="en-US"/>
          </a:p>
        </p:txBody>
      </p:sp>
    </p:spTree>
    <p:extLst>
      <p:ext uri="{BB962C8B-B14F-4D97-AF65-F5344CB8AC3E}">
        <p14:creationId xmlns:p14="http://schemas.microsoft.com/office/powerpoint/2010/main" val="3491550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Từ</a:t>
            </a:r>
            <a:r>
              <a:rPr lang="en-US" baseline="0" dirty="0" smtClean="0"/>
              <a:t> </a:t>
            </a:r>
            <a:r>
              <a:rPr lang="en-US" baseline="0" dirty="0" err="1" smtClean="0"/>
              <a:t>đó</a:t>
            </a:r>
            <a:r>
              <a:rPr lang="en-US" baseline="0" dirty="0" smtClean="0"/>
              <a:t> </a:t>
            </a:r>
            <a:r>
              <a:rPr lang="en-US" baseline="0" dirty="0" err="1" smtClean="0"/>
              <a:t>suy</a:t>
            </a:r>
            <a:r>
              <a:rPr lang="en-US" baseline="0" dirty="0" smtClean="0"/>
              <a:t> </a:t>
            </a:r>
            <a:r>
              <a:rPr lang="en-US" baseline="0" dirty="0" err="1" smtClean="0"/>
              <a:t>ra</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t = 3</a:t>
            </a:r>
          </a:p>
          <a:p>
            <a:r>
              <a:rPr lang="en-US" baseline="0" dirty="0" err="1" smtClean="0"/>
              <a:t>Vị</a:t>
            </a:r>
            <a:r>
              <a:rPr lang="en-US" baseline="0" dirty="0" smtClean="0"/>
              <a:t> </a:t>
            </a:r>
            <a:r>
              <a:rPr lang="en-US" baseline="0" dirty="0" err="1" smtClean="0"/>
              <a:t>trí</a:t>
            </a:r>
            <a:r>
              <a:rPr lang="en-US" baseline="0" dirty="0" smtClean="0"/>
              <a:t> ĐH </a:t>
            </a:r>
            <a:r>
              <a:rPr lang="en-US" baseline="0" dirty="0" err="1" smtClean="0"/>
              <a:t>Ngoại</a:t>
            </a:r>
            <a:r>
              <a:rPr lang="en-US" baseline="0" dirty="0" smtClean="0"/>
              <a:t> </a:t>
            </a:r>
            <a:r>
              <a:rPr lang="en-US" baseline="0" dirty="0" err="1" smtClean="0"/>
              <a:t>thương</a:t>
            </a:r>
            <a:r>
              <a:rPr lang="en-US" baseline="0" dirty="0" smtClean="0"/>
              <a:t> </a:t>
            </a:r>
            <a:r>
              <a:rPr lang="en-US" baseline="0" dirty="0" err="1" smtClean="0"/>
              <a:t>khác</a:t>
            </a:r>
            <a:r>
              <a:rPr lang="en-US" baseline="0" dirty="0" smtClean="0"/>
              <a:t> </a:t>
            </a:r>
            <a:r>
              <a:rPr lang="en-US" baseline="0" dirty="0" err="1" smtClean="0"/>
              <a:t>với</a:t>
            </a:r>
            <a:r>
              <a:rPr lang="en-US" baseline="0" dirty="0" smtClean="0"/>
              <a:t> </a:t>
            </a:r>
            <a:r>
              <a:rPr lang="en-US" baseline="0" dirty="0" err="1" smtClean="0"/>
              <a:t>nông</a:t>
            </a:r>
            <a:r>
              <a:rPr lang="en-US" baseline="0" dirty="0" smtClean="0"/>
              <a:t> </a:t>
            </a:r>
            <a:r>
              <a:rPr lang="en-US" baseline="0" dirty="0" err="1" smtClean="0"/>
              <a:t>lâm</a:t>
            </a:r>
            <a:r>
              <a:rPr lang="en-US" baseline="0" dirty="0" smtClean="0"/>
              <a:t> =&gt; </a:t>
            </a:r>
            <a:r>
              <a:rPr lang="en-US" baseline="0" dirty="0" err="1" smtClean="0"/>
              <a:t>tham</a:t>
            </a:r>
            <a:r>
              <a:rPr lang="en-US" baseline="0" dirty="0" smtClean="0"/>
              <a:t> </a:t>
            </a:r>
            <a:r>
              <a:rPr lang="en-US" baseline="0" dirty="0" err="1" smtClean="0"/>
              <a:t>số</a:t>
            </a:r>
            <a:r>
              <a:rPr lang="en-US" baseline="0" dirty="0" smtClean="0"/>
              <a:t> a =0</a:t>
            </a:r>
          </a:p>
          <a:p>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tạo</a:t>
            </a:r>
            <a:r>
              <a:rPr lang="en-US" baseline="0" dirty="0" smtClean="0"/>
              <a:t> ĐH </a:t>
            </a:r>
            <a:r>
              <a:rPr lang="en-US" baseline="0" dirty="0" err="1" smtClean="0"/>
              <a:t>ngoại</a:t>
            </a:r>
            <a:r>
              <a:rPr lang="en-US" baseline="0" dirty="0" smtClean="0"/>
              <a:t> </a:t>
            </a:r>
            <a:r>
              <a:rPr lang="en-US" baseline="0" dirty="0" err="1" smtClean="0"/>
              <a:t>thương</a:t>
            </a:r>
            <a:r>
              <a:rPr lang="en-US" baseline="0" dirty="0" smtClean="0"/>
              <a:t> </a:t>
            </a:r>
            <a:r>
              <a:rPr lang="en-US" baseline="0" dirty="0" err="1" smtClean="0"/>
              <a:t>và</a:t>
            </a:r>
            <a:r>
              <a:rPr lang="en-US" baseline="0" dirty="0" smtClean="0"/>
              <a:t> </a:t>
            </a:r>
            <a:r>
              <a:rPr lang="en-US" baseline="0" dirty="0" err="1" smtClean="0"/>
              <a:t>nông</a:t>
            </a:r>
            <a:r>
              <a:rPr lang="en-US" baseline="0" dirty="0" smtClean="0"/>
              <a:t> </a:t>
            </a:r>
            <a:r>
              <a:rPr lang="en-US" baseline="0" dirty="0" err="1" smtClean="0"/>
              <a:t>lâm</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công</a:t>
            </a:r>
            <a:r>
              <a:rPr lang="en-US" baseline="0" dirty="0" smtClean="0"/>
              <a:t> </a:t>
            </a:r>
            <a:r>
              <a:rPr lang="en-US" baseline="0" dirty="0" err="1" smtClean="0"/>
              <a:t>lập</a:t>
            </a:r>
            <a:r>
              <a:rPr lang="en-US" baseline="0" dirty="0" smtClean="0"/>
              <a:t> =&gt; </a:t>
            </a:r>
            <a:r>
              <a:rPr lang="en-US" baseline="0" dirty="0" err="1" smtClean="0"/>
              <a:t>tham</a:t>
            </a:r>
            <a:r>
              <a:rPr lang="en-US" baseline="0" dirty="0" smtClean="0"/>
              <a:t> </a:t>
            </a:r>
            <a:r>
              <a:rPr lang="en-US" baseline="0" dirty="0" err="1" smtClean="0"/>
              <a:t>số</a:t>
            </a:r>
            <a:r>
              <a:rPr lang="en-US" baseline="0" dirty="0" smtClean="0"/>
              <a:t> b = 1</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65</a:t>
            </a:fld>
            <a:endParaRPr lang="en-US"/>
          </a:p>
        </p:txBody>
      </p:sp>
    </p:spTree>
    <p:extLst>
      <p:ext uri="{BB962C8B-B14F-4D97-AF65-F5344CB8AC3E}">
        <p14:creationId xmlns:p14="http://schemas.microsoft.com/office/powerpoint/2010/main" val="37665730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trên</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giữa</a:t>
            </a:r>
            <a:r>
              <a:rPr lang="en-US" baseline="0" dirty="0" smtClean="0"/>
              <a:t> </a:t>
            </a:r>
            <a:r>
              <a:rPr lang="en-US" baseline="0" dirty="0" err="1" smtClean="0"/>
              <a:t>trường</a:t>
            </a:r>
            <a:r>
              <a:rPr lang="en-US" baseline="0" dirty="0" smtClean="0"/>
              <a:t> ĐH </a:t>
            </a:r>
            <a:r>
              <a:rPr lang="en-US" baseline="0" dirty="0" err="1" smtClean="0"/>
              <a:t>Nông</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ngoại</a:t>
            </a:r>
            <a:r>
              <a:rPr lang="en-US" baseline="0" dirty="0" smtClean="0"/>
              <a:t> </a:t>
            </a:r>
            <a:r>
              <a:rPr lang="en-US" baseline="0" dirty="0" err="1" smtClean="0"/>
              <a:t>thương</a:t>
            </a:r>
            <a:r>
              <a:rPr lang="en-US" baseline="0" dirty="0" smtClean="0"/>
              <a:t> </a:t>
            </a:r>
            <a:r>
              <a:rPr lang="en-US" baseline="0" dirty="0" err="1" smtClean="0"/>
              <a:t>là</a:t>
            </a:r>
            <a:r>
              <a:rPr lang="en-US" baseline="0" dirty="0" smtClean="0"/>
              <a:t> 0,6</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66</a:t>
            </a:fld>
            <a:endParaRPr lang="en-US"/>
          </a:p>
        </p:txBody>
      </p:sp>
    </p:spTree>
    <p:extLst>
      <p:ext uri="{BB962C8B-B14F-4D97-AF65-F5344CB8AC3E}">
        <p14:creationId xmlns:p14="http://schemas.microsoft.com/office/powerpoint/2010/main" val="23913192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ĐH </a:t>
            </a:r>
            <a:r>
              <a:rPr lang="en-US" baseline="0" dirty="0" err="1" smtClean="0"/>
              <a:t>hutech</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cũng</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là</a:t>
            </a:r>
            <a:r>
              <a:rPr lang="en-US" baseline="0" dirty="0" smtClean="0"/>
              <a:t> 0,77</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67</a:t>
            </a:fld>
            <a:endParaRPr lang="en-US"/>
          </a:p>
        </p:txBody>
      </p:sp>
    </p:spTree>
    <p:extLst>
      <p:ext uri="{BB962C8B-B14F-4D97-AF65-F5344CB8AC3E}">
        <p14:creationId xmlns:p14="http://schemas.microsoft.com/office/powerpoint/2010/main" val="1705384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Vì</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t>
            </a:r>
            <a:r>
              <a:rPr lang="en-US" baseline="0" dirty="0" err="1" smtClean="0"/>
              <a:t>Hutech</a:t>
            </a:r>
            <a:r>
              <a:rPr lang="en-US" baseline="0" dirty="0" smtClean="0"/>
              <a:t> </a:t>
            </a:r>
            <a:r>
              <a:rPr lang="en-US" baseline="0" dirty="0" err="1" smtClean="0"/>
              <a:t>cao</a:t>
            </a:r>
            <a:r>
              <a:rPr lang="en-US" baseline="0" dirty="0" smtClean="0"/>
              <a:t> </a:t>
            </a:r>
            <a:r>
              <a:rPr lang="en-US" baseline="0" dirty="0" err="1" smtClean="0"/>
              <a:t>hơn</a:t>
            </a:r>
            <a:r>
              <a:rPr lang="en-US" baseline="0" dirty="0" smtClean="0"/>
              <a:t> </a:t>
            </a:r>
            <a:r>
              <a:rPr lang="en-US" baseline="0" dirty="0" err="1" smtClean="0"/>
              <a:t>Ngoại</a:t>
            </a:r>
            <a:r>
              <a:rPr lang="en-US" baseline="0" dirty="0" smtClean="0"/>
              <a:t> </a:t>
            </a:r>
            <a:r>
              <a:rPr lang="en-US" baseline="0" dirty="0" err="1" smtClean="0"/>
              <a:t>thương</a:t>
            </a:r>
            <a:r>
              <a:rPr lang="en-US" baseline="0" dirty="0" smtClean="0"/>
              <a:t>, </a:t>
            </a:r>
            <a:r>
              <a:rPr lang="en-US" baseline="0" dirty="0" err="1" smtClean="0"/>
              <a:t>nên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gợi</a:t>
            </a:r>
            <a:r>
              <a:rPr lang="en-US" baseline="0" dirty="0" smtClean="0"/>
              <a:t> ý </a:t>
            </a:r>
            <a:r>
              <a:rPr lang="en-US" baseline="0" dirty="0" err="1" smtClean="0"/>
              <a:t>trường</a:t>
            </a:r>
            <a:r>
              <a:rPr lang="en-US" baseline="0" dirty="0" smtClean="0"/>
              <a:t> </a:t>
            </a:r>
            <a:r>
              <a:rPr lang="en-US" baseline="0" dirty="0" err="1" smtClean="0"/>
              <a:t>Hutech</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vào</a:t>
            </a:r>
            <a:r>
              <a:rPr lang="en-US" baseline="0" dirty="0" smtClean="0"/>
              <a:t> </a:t>
            </a:r>
            <a:r>
              <a:rPr lang="en-US" baseline="0" dirty="0" err="1" smtClean="0"/>
              <a:t>xem</a:t>
            </a:r>
            <a:r>
              <a:rPr lang="en-US" baseline="0" dirty="0" smtClean="0"/>
              <a:t> </a:t>
            </a:r>
            <a:r>
              <a:rPr lang="en-US" baseline="0" dirty="0" err="1" smtClean="0"/>
              <a:t>trường</a:t>
            </a:r>
            <a:r>
              <a:rPr lang="en-US" baseline="0" dirty="0" smtClean="0"/>
              <a:t> ĐH </a:t>
            </a:r>
            <a:r>
              <a:rPr lang="en-US" baseline="0" dirty="0" err="1" smtClean="0"/>
              <a:t>nông</a:t>
            </a:r>
            <a:r>
              <a:rPr lang="en-US" baseline="0" dirty="0" smtClean="0"/>
              <a:t> </a:t>
            </a:r>
            <a:r>
              <a:rPr lang="en-US" baseline="0" dirty="0" err="1" smtClean="0"/>
              <a:t>lâm</a:t>
            </a:r>
            <a:r>
              <a:rPr lang="en-US" baseline="0" dirty="0" smtClean="0"/>
              <a:t>.</a:t>
            </a:r>
            <a:endParaRPr lang="en-GB" dirty="0"/>
          </a:p>
        </p:txBody>
      </p:sp>
      <p:sp>
        <p:nvSpPr>
          <p:cNvPr id="4" name="Slide Number Placeholder 3"/>
          <p:cNvSpPr>
            <a:spLocks noGrp="1"/>
          </p:cNvSpPr>
          <p:nvPr>
            <p:ph type="sldNum" sz="quarter" idx="10"/>
          </p:nvPr>
        </p:nvSpPr>
        <p:spPr/>
        <p:txBody>
          <a:bodyPr/>
          <a:lstStyle/>
          <a:p>
            <a:fld id="{D04A47DB-1F8B-496C-952E-53D0A0D3ABF6}" type="slidenum">
              <a:rPr lang="en-US" smtClean="0"/>
              <a:t>68</a:t>
            </a:fld>
            <a:endParaRPr lang="en-US"/>
          </a:p>
        </p:txBody>
      </p:sp>
    </p:spTree>
    <p:extLst>
      <p:ext uri="{BB962C8B-B14F-4D97-AF65-F5344CB8AC3E}">
        <p14:creationId xmlns:p14="http://schemas.microsoft.com/office/powerpoint/2010/main" val="8360160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Suitability </a:t>
            </a:r>
            <a:r>
              <a:rPr lang="en-US" sz="1000" kern="1200" dirty="0" smtClean="0">
                <a:solidFill>
                  <a:schemeClr val="tx1"/>
                </a:solidFill>
                <a:effectLst/>
                <a:latin typeface="+mn-lt"/>
                <a:ea typeface="+mn-ea"/>
                <a:cs typeface="+mn-cs"/>
              </a:rPr>
              <a:t>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phù</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hợp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loại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cách</a:t>
            </a:r>
            <a:r>
              <a:rPr lang="en-US" sz="1000" kern="1200" baseline="0" dirty="0" smtClean="0">
                <a:solidFill>
                  <a:schemeClr val="tx1"/>
                </a:solidFill>
                <a:effectLst/>
                <a:latin typeface="+mn-lt"/>
                <a:ea typeface="+mn-ea"/>
                <a:cs typeface="+mn-cs"/>
              </a:rPr>
              <a:t> MBTI.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phù</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hợp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màn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hình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quả</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cách</a:t>
            </a:r>
            <a:r>
              <a:rPr lang="en-US" sz="1000" kern="1200" baseline="0" dirty="0" smtClean="0">
                <a:solidFill>
                  <a:schemeClr val="tx1"/>
                </a:solidFill>
                <a:effectLst/>
                <a:latin typeface="+mn-lt"/>
                <a:ea typeface="+mn-ea"/>
                <a:cs typeface="+mn-cs"/>
              </a:rPr>
              <a:t> MBTI.</a:t>
            </a:r>
            <a:endParaRPr lang="en-US" sz="10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69</a:t>
            </a:fld>
            <a:endParaRPr lang="en-US"/>
          </a:p>
        </p:txBody>
      </p:sp>
    </p:spTree>
    <p:extLst>
      <p:ext uri="{BB962C8B-B14F-4D97-AF65-F5344CB8AC3E}">
        <p14:creationId xmlns:p14="http://schemas.microsoft.com/office/powerpoint/2010/main" val="149118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000" b="0" i="0" kern="1200" smtClean="0">
                <a:solidFill>
                  <a:schemeClr val="tx1"/>
                </a:solidFill>
                <a:effectLst/>
                <a:latin typeface="+mn-lt"/>
                <a:ea typeface="+mn-ea"/>
                <a:cs typeface="+mn-cs"/>
              </a:rPr>
              <a:t>Học ngành </a:t>
            </a:r>
            <a:r>
              <a:rPr lang="en-US" sz="1000" b="0" i="0" kern="1200" smtClean="0">
                <a:solidFill>
                  <a:schemeClr val="tx1"/>
                </a:solidFill>
                <a:effectLst/>
                <a:latin typeface="+mn-lt"/>
                <a:ea typeface="+mn-ea"/>
                <a:cs typeface="+mn-cs"/>
              </a:rPr>
              <a:t>nào</a:t>
            </a:r>
            <a:r>
              <a:rPr lang="vi-VN" sz="1000" b="0" i="0" kern="1200" smtClean="0">
                <a:solidFill>
                  <a:schemeClr val="tx1"/>
                </a:solidFill>
                <a:effectLst/>
                <a:latin typeface="+mn-lt"/>
                <a:ea typeface="+mn-ea"/>
                <a:cs typeface="+mn-cs"/>
              </a:rPr>
              <a:t>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a:t>
            </a:r>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r>
              <a:rPr lang="en-US" sz="1000" b="0" i="0" kern="1200" smtClean="0">
                <a:solidFill>
                  <a:schemeClr val="tx1"/>
                </a:solidFill>
                <a:effectLst/>
                <a:latin typeface="+mn-lt"/>
                <a:ea typeface="+mn-ea"/>
                <a:cs typeface="+mn-cs"/>
              </a:rPr>
              <a: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Công</a:t>
            </a:r>
            <a:r>
              <a:rPr lang="en-US" baseline="0" dirty="0" smtClean="0"/>
              <a:t> </a:t>
            </a:r>
            <a:r>
              <a:rPr lang="en-US" baseline="0" dirty="0" err="1" smtClean="0"/>
              <a:t>thức</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độ</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là</a:t>
            </a:r>
            <a:r>
              <a:rPr lang="en-US" baseline="0" dirty="0" smtClean="0"/>
              <a:t> </a:t>
            </a:r>
            <a:r>
              <a:rPr lang="en-US" baseline="0" dirty="0" err="1" smtClean="0"/>
              <a:t>như</a:t>
            </a:r>
            <a:r>
              <a:rPr lang="en-US" baseline="0" dirty="0" smtClean="0"/>
              <a:t> </a:t>
            </a:r>
            <a:r>
              <a:rPr lang="en-US" baseline="0" dirty="0" err="1" smtClean="0"/>
              <a:t>sau</a:t>
            </a:r>
            <a:endParaRPr lang="en-US" baseline="0" dirty="0"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70</a:t>
            </a:fld>
            <a:endParaRPr lang="en-US"/>
          </a:p>
        </p:txBody>
      </p:sp>
    </p:spTree>
    <p:extLst>
      <p:ext uri="{BB962C8B-B14F-4D97-AF65-F5344CB8AC3E}">
        <p14:creationId xmlns:p14="http://schemas.microsoft.com/office/powerpoint/2010/main" val="38482293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Tham</a:t>
            </a:r>
            <a:r>
              <a:rPr lang="en-US" dirty="0" smtClean="0"/>
              <a:t> </a:t>
            </a:r>
            <a:r>
              <a:rPr lang="en-US" dirty="0" err="1" smtClean="0"/>
              <a:t>số</a:t>
            </a:r>
            <a:r>
              <a:rPr lang="en-US" baseline="0" dirty="0" smtClean="0"/>
              <a:t> n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của</a:t>
            </a:r>
            <a:r>
              <a:rPr lang="en-US" baseline="0" dirty="0" smtClean="0"/>
              <a:t> </a:t>
            </a:r>
            <a:r>
              <a:rPr lang="en-US" baseline="0" dirty="0" err="1" smtClean="0"/>
              <a:t>trường</a:t>
            </a:r>
            <a:r>
              <a:rPr lang="en-US" baseline="0" dirty="0" smtClean="0"/>
              <a:t> </a:t>
            </a:r>
            <a:r>
              <a:rPr lang="en-US" baseline="0" dirty="0" err="1" smtClean="0"/>
              <a:t>với</a:t>
            </a:r>
            <a:r>
              <a:rPr lang="en-US" baseline="0" dirty="0" smtClean="0"/>
              <a:t> </a:t>
            </a:r>
            <a:r>
              <a:rPr lang="en-US" baseline="0" dirty="0" err="1" smtClean="0"/>
              <a:t>tính</a:t>
            </a:r>
            <a:r>
              <a:rPr lang="en-US" baseline="0" dirty="0" smtClean="0"/>
              <a:t> </a:t>
            </a:r>
            <a:r>
              <a:rPr lang="en-US" baseline="0" dirty="0" err="1" smtClean="0"/>
              <a:t>cách</a:t>
            </a:r>
            <a:r>
              <a:rPr lang="en-US" baseline="0" dirty="0" smtClean="0"/>
              <a:t> MBTI </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71</a:t>
            </a:fld>
            <a:endParaRPr lang="en-US"/>
          </a:p>
        </p:txBody>
      </p:sp>
    </p:spTree>
    <p:extLst>
      <p:ext uri="{BB962C8B-B14F-4D97-AF65-F5344CB8AC3E}">
        <p14:creationId xmlns:p14="http://schemas.microsoft.com/office/powerpoint/2010/main" val="27059537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16282" rtl="0" eaLnBrk="1" fontAlgn="auto" latinLnBrk="0" hangingPunct="1">
              <a:lnSpc>
                <a:spcPct val="100000"/>
              </a:lnSpc>
              <a:spcBef>
                <a:spcPts val="0"/>
              </a:spcBef>
              <a:spcAft>
                <a:spcPts val="0"/>
              </a:spcAft>
              <a:buClrTx/>
              <a:buSzTx/>
              <a:buFontTx/>
              <a:buNone/>
              <a:tabLst/>
              <a:defRPr/>
            </a:pPr>
            <a:r>
              <a:rPr lang="en-US" baseline="0" dirty="0" smtClean="0"/>
              <a:t>a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a:t>
            </a:r>
            <a:r>
              <a:rPr lang="en-US" baseline="0" dirty="0" err="1" smtClean="0"/>
              <a:t>loại</a:t>
            </a:r>
            <a:r>
              <a:rPr lang="en-US" baseline="0" dirty="0" smtClean="0"/>
              <a:t> MBTI</a:t>
            </a:r>
            <a:endParaRPr lang="en-US" dirty="0" smtClean="0"/>
          </a:p>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72</a:t>
            </a:fld>
            <a:endParaRPr lang="en-US"/>
          </a:p>
        </p:txBody>
      </p:sp>
    </p:spTree>
    <p:extLst>
      <p:ext uri="{BB962C8B-B14F-4D97-AF65-F5344CB8AC3E}">
        <p14:creationId xmlns:p14="http://schemas.microsoft.com/office/powerpoint/2010/main" val="31568345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Tham</a:t>
            </a:r>
            <a:r>
              <a:rPr lang="en-US" baseline="0" dirty="0" smtClean="0"/>
              <a:t> </a:t>
            </a:r>
            <a:r>
              <a:rPr lang="en-US" baseline="0" dirty="0" err="1" smtClean="0"/>
              <a:t>số</a:t>
            </a:r>
            <a:r>
              <a:rPr lang="en-US" baseline="0" dirty="0" smtClean="0"/>
              <a:t> b </a:t>
            </a:r>
            <a:r>
              <a:rPr lang="en-US" baseline="0"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gợi</a:t>
            </a:r>
            <a:r>
              <a:rPr lang="en-US" baseline="0" dirty="0" smtClean="0"/>
              <a:t> ý </a:t>
            </a:r>
            <a:r>
              <a:rPr lang="en-US" baseline="0" dirty="0" err="1" smtClean="0"/>
              <a:t>học</a:t>
            </a:r>
            <a:r>
              <a:rPr lang="en-US" baseline="0" dirty="0" smtClean="0"/>
              <a:t> </a:t>
            </a:r>
            <a:r>
              <a:rPr lang="en-US" baseline="0" dirty="0" err="1" smtClean="0"/>
              <a:t>trường</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review</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73</a:t>
            </a:fld>
            <a:endParaRPr lang="en-US"/>
          </a:p>
        </p:txBody>
      </p:sp>
    </p:spTree>
    <p:extLst>
      <p:ext uri="{BB962C8B-B14F-4D97-AF65-F5344CB8AC3E}">
        <p14:creationId xmlns:p14="http://schemas.microsoft.com/office/powerpoint/2010/main" val="36930607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Trường</a:t>
            </a:r>
            <a:r>
              <a:rPr lang="en-US" baseline="0" dirty="0" smtClean="0"/>
              <a:t> ĐH FPT </a:t>
            </a:r>
            <a:r>
              <a:rPr lang="en-US" baseline="0" dirty="0" err="1" smtClean="0"/>
              <a:t>có</a:t>
            </a:r>
            <a:r>
              <a:rPr lang="en-US" baseline="0" dirty="0" smtClean="0"/>
              <a:t> 3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ngành</a:t>
            </a:r>
            <a:r>
              <a:rPr lang="en-US" baseline="0" dirty="0" smtClean="0"/>
              <a:t> </a:t>
            </a:r>
            <a:r>
              <a:rPr lang="en-US" baseline="0" dirty="0" err="1" smtClean="0"/>
              <a:t>được</a:t>
            </a:r>
            <a:r>
              <a:rPr lang="en-US" baseline="0" dirty="0" smtClean="0"/>
              <a:t> </a:t>
            </a:r>
            <a:r>
              <a:rPr lang="en-US" baseline="0" dirty="0" err="1" smtClean="0"/>
              <a:t>gợi</a:t>
            </a:r>
            <a:r>
              <a:rPr lang="en-US" baseline="0" dirty="0" smtClean="0"/>
              <a:t> </a:t>
            </a:r>
            <a:r>
              <a:rPr lang="en-US" baseline="0" dirty="0" err="1" smtClean="0"/>
              <a:t>cho</a:t>
            </a:r>
            <a:r>
              <a:rPr lang="en-US" baseline="0" dirty="0" smtClean="0"/>
              <a:t> </a:t>
            </a:r>
            <a:r>
              <a:rPr lang="en-US" baseline="0" dirty="0" err="1" smtClean="0"/>
              <a:t>loại</a:t>
            </a:r>
            <a:r>
              <a:rPr lang="en-US" baseline="0" dirty="0" smtClean="0"/>
              <a:t> </a:t>
            </a:r>
            <a:r>
              <a:rPr lang="en-US" baseline="0" dirty="0" err="1" smtClean="0"/>
              <a:t>tính</a:t>
            </a:r>
            <a:r>
              <a:rPr lang="en-US" baseline="0" dirty="0" smtClean="0"/>
              <a:t> </a:t>
            </a:r>
            <a:r>
              <a:rPr lang="en-US" baseline="0" dirty="0" err="1" smtClean="0"/>
              <a:t>cách</a:t>
            </a:r>
            <a:r>
              <a:rPr lang="en-US" baseline="0" dirty="0" smtClean="0"/>
              <a:t> ESTP.</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74</a:t>
            </a:fld>
            <a:endParaRPr lang="en-US"/>
          </a:p>
        </p:txBody>
      </p:sp>
    </p:spTree>
    <p:extLst>
      <p:ext uri="{BB962C8B-B14F-4D97-AF65-F5344CB8AC3E}">
        <p14:creationId xmlns:p14="http://schemas.microsoft.com/office/powerpoint/2010/main" val="32331404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a:t>
            </a:r>
            <a:r>
              <a:rPr lang="en-US" baseline="0" dirty="0" err="1" smtClean="0"/>
              <a:t>trường</a:t>
            </a:r>
            <a:r>
              <a:rPr lang="en-US" baseline="0" dirty="0" smtClean="0"/>
              <a:t> </a:t>
            </a:r>
            <a:r>
              <a:rPr lang="en-US" baseline="0" dirty="0" err="1" smtClean="0"/>
              <a:t>Nông</a:t>
            </a:r>
            <a:r>
              <a:rPr lang="en-US" baseline="0" dirty="0" smtClean="0"/>
              <a:t> </a:t>
            </a:r>
            <a:r>
              <a:rPr lang="en-US" baseline="0" dirty="0" err="1" smtClean="0"/>
              <a:t>lâm</a:t>
            </a:r>
            <a:r>
              <a:rPr lang="en-US" baseline="0" dirty="0" smtClean="0"/>
              <a:t> </a:t>
            </a:r>
            <a:r>
              <a:rPr lang="en-US" baseline="0" dirty="0" err="1" smtClean="0"/>
              <a:t>là</a:t>
            </a:r>
            <a:r>
              <a:rPr lang="en-US" baseline="0" dirty="0" smtClean="0"/>
              <a:t> 4 </a:t>
            </a:r>
            <a:r>
              <a:rPr lang="en-US" baseline="0" dirty="0" err="1" smtClean="0"/>
              <a:t>ngành</a:t>
            </a:r>
            <a:r>
              <a:rPr lang="en-US" baseline="0" dirty="0" smtClean="0"/>
              <a:t> </a:t>
            </a:r>
            <a:r>
              <a:rPr lang="en-US" baseline="0" dirty="0" err="1" smtClean="0"/>
              <a:t>trùng</a:t>
            </a:r>
            <a:r>
              <a:rPr lang="en-US" baseline="0" dirty="0" smtClean="0"/>
              <a:t>, ĐH </a:t>
            </a:r>
            <a:r>
              <a:rPr lang="en-US" baseline="0" dirty="0" err="1" smtClean="0"/>
              <a:t>Đông</a:t>
            </a:r>
            <a:r>
              <a:rPr lang="en-US" baseline="0" dirty="0" smtClean="0"/>
              <a:t> Á </a:t>
            </a:r>
            <a:r>
              <a:rPr lang="en-US" baseline="0" dirty="0" err="1" smtClean="0"/>
              <a:t>là</a:t>
            </a:r>
            <a:r>
              <a:rPr lang="en-US" baseline="0" dirty="0" smtClean="0"/>
              <a:t> 2 </a:t>
            </a:r>
            <a:r>
              <a:rPr lang="en-US" baseline="0" dirty="0" err="1" smtClean="0"/>
              <a:t>ngành</a:t>
            </a:r>
            <a:r>
              <a:rPr lang="en-US" baseline="0" dirty="0" smtClean="0"/>
              <a:t> </a:t>
            </a:r>
            <a:r>
              <a:rPr lang="en-US" baseline="0" dirty="0" err="1" smtClean="0"/>
              <a:t>trùng</a:t>
            </a:r>
            <a:endParaRPr lang="en-US" baseline="0" dirty="0"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75</a:t>
            </a:fld>
            <a:endParaRPr lang="en-US"/>
          </a:p>
        </p:txBody>
      </p:sp>
    </p:spTree>
    <p:extLst>
      <p:ext uri="{BB962C8B-B14F-4D97-AF65-F5344CB8AC3E}">
        <p14:creationId xmlns:p14="http://schemas.microsoft.com/office/powerpoint/2010/main" val="28875426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a:t>
            </a:r>
            <a:r>
              <a:rPr lang="en-US" baseline="0" dirty="0" err="1" smtClean="0"/>
              <a:t>trường</a:t>
            </a:r>
            <a:r>
              <a:rPr lang="en-US" baseline="0" dirty="0" smtClean="0"/>
              <a:t> </a:t>
            </a:r>
            <a:r>
              <a:rPr lang="en-US" baseline="0" dirty="0" err="1" smtClean="0"/>
              <a:t>Nông</a:t>
            </a:r>
            <a:r>
              <a:rPr lang="en-US" baseline="0" dirty="0" smtClean="0"/>
              <a:t> </a:t>
            </a:r>
            <a:r>
              <a:rPr lang="en-US" baseline="0" dirty="0" err="1" smtClean="0"/>
              <a:t>lâm</a:t>
            </a:r>
            <a:r>
              <a:rPr lang="en-US" baseline="0" dirty="0" smtClean="0"/>
              <a:t> </a:t>
            </a:r>
            <a:r>
              <a:rPr lang="en-US" baseline="0" dirty="0" err="1" smtClean="0"/>
              <a:t>là</a:t>
            </a:r>
            <a:r>
              <a:rPr lang="en-US" baseline="0" dirty="0" smtClean="0"/>
              <a:t> 4 </a:t>
            </a:r>
            <a:r>
              <a:rPr lang="en-US" baseline="0" dirty="0" err="1" smtClean="0"/>
              <a:t>ngành</a:t>
            </a:r>
            <a:r>
              <a:rPr lang="en-US" baseline="0" dirty="0" smtClean="0"/>
              <a:t> </a:t>
            </a:r>
            <a:r>
              <a:rPr lang="en-US" baseline="0" dirty="0" err="1" smtClean="0"/>
              <a:t>trùng</a:t>
            </a:r>
            <a:r>
              <a:rPr lang="en-US" baseline="0" dirty="0" smtClean="0"/>
              <a:t>, ĐH </a:t>
            </a:r>
            <a:r>
              <a:rPr lang="en-US" baseline="0" dirty="0" err="1" smtClean="0"/>
              <a:t>Đông</a:t>
            </a:r>
            <a:r>
              <a:rPr lang="en-US" baseline="0" dirty="0" smtClean="0"/>
              <a:t> Á </a:t>
            </a:r>
            <a:r>
              <a:rPr lang="en-US" baseline="0" dirty="0" err="1" smtClean="0"/>
              <a:t>là</a:t>
            </a:r>
            <a:r>
              <a:rPr lang="en-US" baseline="0" dirty="0" smtClean="0"/>
              <a:t> 2 </a:t>
            </a:r>
            <a:r>
              <a:rPr lang="en-US" baseline="0" dirty="0" err="1" smtClean="0"/>
              <a:t>ngành</a:t>
            </a:r>
            <a:r>
              <a:rPr lang="en-US" baseline="0" dirty="0" smtClean="0"/>
              <a:t> </a:t>
            </a:r>
            <a:r>
              <a:rPr lang="en-US" baseline="0" dirty="0" err="1" smtClean="0"/>
              <a:t>trùng</a:t>
            </a:r>
            <a:endParaRPr lang="en-US" baseline="0" dirty="0" smtClean="0"/>
          </a:p>
          <a:p>
            <a:pPr marL="171450" indent="-171450">
              <a:buFont typeface="Symbol" panose="05050102010706020507" pitchFamily="18" charset="2"/>
              <a:buChar char="Þ"/>
            </a:pPr>
            <a:r>
              <a:rPr lang="en-US" baseline="0" dirty="0" err="1" smtClean="0"/>
              <a:t>Tham</a:t>
            </a:r>
            <a:r>
              <a:rPr lang="en-US" baseline="0" dirty="0" smtClean="0"/>
              <a:t> </a:t>
            </a:r>
            <a:r>
              <a:rPr lang="en-US" baseline="0" dirty="0" err="1" smtClean="0"/>
              <a:t>số</a:t>
            </a:r>
            <a:r>
              <a:rPr lang="en-US" baseline="0" dirty="0" smtClean="0"/>
              <a:t> a = 4</a:t>
            </a:r>
          </a:p>
          <a:p>
            <a:pPr marL="0" indent="0">
              <a:buFont typeface="Symbol" panose="05050102010706020507" pitchFamily="18" charset="2"/>
              <a:buNone/>
            </a:pPr>
            <a:r>
              <a:rPr lang="en-US" baseline="0" dirty="0" err="1" smtClean="0"/>
              <a:t>Số</a:t>
            </a:r>
            <a:r>
              <a:rPr lang="en-US" baseline="0" dirty="0" smtClean="0"/>
              <a:t> </a:t>
            </a:r>
            <a:r>
              <a:rPr lang="en-US" baseline="0" dirty="0" err="1" smtClean="0"/>
              <a:t>lương</a:t>
            </a:r>
            <a:r>
              <a:rPr lang="en-US" baseline="0" dirty="0" smtClean="0"/>
              <a:t> </a:t>
            </a:r>
            <a:r>
              <a:rPr lang="en-US" baseline="0" dirty="0" err="1" smtClean="0"/>
              <a:t>gợi</a:t>
            </a:r>
            <a:r>
              <a:rPr lang="en-US" baseline="0" dirty="0" smtClean="0"/>
              <a:t> ý </a:t>
            </a:r>
            <a:r>
              <a:rPr lang="en-US" baseline="0" dirty="0" err="1" smtClean="0"/>
              <a:t>học</a:t>
            </a:r>
            <a:r>
              <a:rPr lang="en-US" baseline="0" dirty="0" smtClean="0"/>
              <a:t> </a:t>
            </a:r>
            <a:r>
              <a:rPr lang="en-US" baseline="0" dirty="0" err="1" smtClean="0"/>
              <a:t>trường</a:t>
            </a:r>
            <a:r>
              <a:rPr lang="en-US" baseline="0" dirty="0" smtClean="0"/>
              <a:t> ĐH FPT </a:t>
            </a:r>
            <a:r>
              <a:rPr lang="en-US" baseline="0" dirty="0" err="1" smtClean="0"/>
              <a:t>là</a:t>
            </a:r>
            <a:r>
              <a:rPr lang="en-US" baseline="0" dirty="0" smtClean="0"/>
              <a:t> 99% =&gt; b = 0,99</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76</a:t>
            </a:fld>
            <a:endParaRPr lang="en-US"/>
          </a:p>
        </p:txBody>
      </p:sp>
    </p:spTree>
    <p:extLst>
      <p:ext uri="{BB962C8B-B14F-4D97-AF65-F5344CB8AC3E}">
        <p14:creationId xmlns:p14="http://schemas.microsoft.com/office/powerpoint/2010/main" val="9729407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trên</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giữa</a:t>
            </a:r>
            <a:r>
              <a:rPr lang="en-US" baseline="0" dirty="0" smtClean="0"/>
              <a:t> </a:t>
            </a:r>
            <a:r>
              <a:rPr lang="en-US" baseline="0" dirty="0" err="1" smtClean="0"/>
              <a:t>trường</a:t>
            </a:r>
            <a:r>
              <a:rPr lang="en-US" baseline="0" dirty="0" smtClean="0"/>
              <a:t> ĐH FPT </a:t>
            </a:r>
            <a:r>
              <a:rPr lang="en-US" baseline="0" dirty="0" err="1" smtClean="0"/>
              <a:t>và</a:t>
            </a:r>
            <a:r>
              <a:rPr lang="en-US" baseline="0" dirty="0" smtClean="0"/>
              <a:t> </a:t>
            </a:r>
            <a:r>
              <a:rPr lang="en-US" baseline="0" dirty="0" err="1" smtClean="0"/>
              <a:t>loại</a:t>
            </a:r>
            <a:r>
              <a:rPr lang="en-US" baseline="0" dirty="0" smtClean="0"/>
              <a:t> </a:t>
            </a:r>
            <a:r>
              <a:rPr lang="en-US" baseline="0" dirty="0" err="1" smtClean="0"/>
              <a:t>tính</a:t>
            </a:r>
            <a:r>
              <a:rPr lang="en-US" baseline="0" dirty="0" smtClean="0"/>
              <a:t> </a:t>
            </a:r>
            <a:r>
              <a:rPr lang="en-US" baseline="0" dirty="0" err="1" smtClean="0"/>
              <a:t>cách</a:t>
            </a:r>
            <a:r>
              <a:rPr lang="en-US" baseline="0" dirty="0" smtClean="0"/>
              <a:t> ESTP </a:t>
            </a:r>
            <a:r>
              <a:rPr lang="en-US" baseline="0" dirty="0" err="1" smtClean="0"/>
              <a:t>là</a:t>
            </a:r>
            <a:r>
              <a:rPr lang="en-US" baseline="0" dirty="0" smtClean="0"/>
              <a:t> 0,82</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77</a:t>
            </a:fld>
            <a:endParaRPr lang="en-US"/>
          </a:p>
        </p:txBody>
      </p:sp>
    </p:spTree>
    <p:extLst>
      <p:ext uri="{BB962C8B-B14F-4D97-AF65-F5344CB8AC3E}">
        <p14:creationId xmlns:p14="http://schemas.microsoft.com/office/powerpoint/2010/main" val="25789517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ĐH </a:t>
            </a:r>
            <a:r>
              <a:rPr lang="en-US" baseline="0" dirty="0" err="1" smtClean="0"/>
              <a:t>Nông</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Đông</a:t>
            </a:r>
            <a:r>
              <a:rPr lang="en-US" baseline="0" dirty="0" smtClean="0"/>
              <a:t> Á, </a:t>
            </a:r>
            <a:r>
              <a:rPr lang="en-US" baseline="0" dirty="0" err="1" smtClean="0"/>
              <a:t>độ</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là</a:t>
            </a:r>
            <a:r>
              <a:rPr lang="en-US" baseline="0" dirty="0" smtClean="0"/>
              <a:t> 0,76 </a:t>
            </a:r>
            <a:r>
              <a:rPr lang="en-US" baseline="0" dirty="0" err="1" smtClean="0"/>
              <a:t>và</a:t>
            </a:r>
            <a:r>
              <a:rPr lang="en-US" baseline="0" dirty="0" smtClean="0"/>
              <a:t> 0,62</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78</a:t>
            </a:fld>
            <a:endParaRPr lang="en-US"/>
          </a:p>
        </p:txBody>
      </p:sp>
    </p:spTree>
    <p:extLst>
      <p:ext uri="{BB962C8B-B14F-4D97-AF65-F5344CB8AC3E}">
        <p14:creationId xmlns:p14="http://schemas.microsoft.com/office/powerpoint/2010/main" val="27290021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đó</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là</a:t>
            </a:r>
            <a:r>
              <a:rPr lang="en-US" baseline="0" dirty="0" smtClean="0"/>
              <a:t> ĐH FPT, </a:t>
            </a:r>
            <a:r>
              <a:rPr lang="en-US" baseline="0" dirty="0" err="1" smtClean="0"/>
              <a:t>Nông</a:t>
            </a:r>
            <a:r>
              <a:rPr lang="en-US" baseline="0" dirty="0" smtClean="0"/>
              <a:t> </a:t>
            </a:r>
            <a:r>
              <a:rPr lang="en-US" baseline="0" dirty="0" err="1" smtClean="0"/>
              <a:t>Lâm</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ĐH </a:t>
            </a:r>
            <a:r>
              <a:rPr lang="en-US" baseline="0" dirty="0" err="1" smtClean="0"/>
              <a:t>Đông</a:t>
            </a:r>
            <a:r>
              <a:rPr lang="en-US" baseline="0" dirty="0" smtClean="0"/>
              <a:t> Á</a:t>
            </a:r>
          </a:p>
          <a:p>
            <a:endParaRPr lang="en-US" baseline="0" dirty="0"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79</a:t>
            </a:fld>
            <a:endParaRPr lang="en-US"/>
          </a:p>
        </p:txBody>
      </p:sp>
    </p:spTree>
    <p:extLst>
      <p:ext uri="{BB962C8B-B14F-4D97-AF65-F5344CB8AC3E}">
        <p14:creationId xmlns:p14="http://schemas.microsoft.com/office/powerpoint/2010/main" val="3083221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Và</a:t>
            </a:r>
            <a:r>
              <a:rPr lang="en-US" sz="1000" b="0" i="0" kern="1200" baseline="0" smtClean="0">
                <a:solidFill>
                  <a:schemeClr val="tx1"/>
                </a:solidFill>
                <a:effectLst/>
                <a:latin typeface="+mn-lt"/>
                <a:ea typeface="+mn-ea"/>
                <a:cs typeface="+mn-cs"/>
              </a:rPr>
              <a:t> vấn đề tiếp theo</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họ hiểu được điểm mạnh, điểm yếu, tính cách của bản thân, thì họ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thực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hiện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pháp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xuất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công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thống</a:t>
            </a:r>
            <a:r>
              <a:rPr lang="en-US" sz="1000" b="0" i="0" kern="1200" baseline="0" dirty="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thực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hiện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pháp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xuất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công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thống</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a:p>
            <a:pPr marL="0" indent="0">
              <a:buNone/>
            </a:pPr>
            <a:r>
              <a:rPr lang="en-US" sz="1000" b="0" i="0" kern="1200" baseline="0" dirty="0" smtClean="0">
                <a:solidFill>
                  <a:schemeClr val="tx1"/>
                </a:solidFill>
                <a:effectLst/>
                <a:latin typeface="+mn-lt"/>
                <a:ea typeface="+mn-ea"/>
                <a:cs typeface="+mn-cs"/>
                <a:sym typeface="Wingdings" panose="05000000000000000000" pitchFamily="2" charset="2"/>
              </a:rPr>
              <a:t> Spring boot </a:t>
            </a:r>
            <a:r>
              <a:rPr lang="en-US" baseline="0" dirty="0" smtClean="0"/>
              <a:t>Framework:  </a:t>
            </a:r>
            <a:r>
              <a:rPr lang="en-US" baseline="0" dirty="0" err="1" smtClean="0"/>
              <a:t>Đảm</a:t>
            </a:r>
            <a:r>
              <a:rPr lang="en-US" baseline="0" dirty="0" smtClean="0"/>
              <a:t> </a:t>
            </a:r>
            <a:r>
              <a:rPr lang="en-US" baseline="0" dirty="0" err="1" smtClean="0"/>
              <a:t>nhận</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web </a:t>
            </a:r>
            <a:r>
              <a:rPr lang="en-US" baseline="0" dirty="0" err="1" smtClean="0"/>
              <a:t>theo</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MVC,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Restful API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cho</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indent="0">
              <a:buNone/>
            </a:pPr>
            <a:r>
              <a:rPr lang="en-US" baseline="0" dirty="0" smtClean="0"/>
              <a:t>Angular : </a:t>
            </a:r>
            <a:r>
              <a:rPr lang="en-US" baseline="0" dirty="0" err="1" smtClean="0"/>
              <a:t>Đảm</a:t>
            </a:r>
            <a:r>
              <a:rPr lang="en-US" baseline="0" dirty="0" smtClean="0"/>
              <a:t> </a:t>
            </a:r>
            <a:r>
              <a:rPr lang="en-US" baseline="0" dirty="0" err="1" smtClean="0"/>
              <a:t>nhận</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UI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server qua </a:t>
            </a:r>
            <a:r>
              <a:rPr lang="en-US" baseline="0" dirty="0" err="1" smtClean="0"/>
              <a:t>Restfull</a:t>
            </a:r>
            <a:r>
              <a:rPr lang="en-US" baseline="0" dirty="0" smtClean="0"/>
              <a:t> API.</a:t>
            </a:r>
          </a:p>
        </p:txBody>
      </p:sp>
      <p:sp>
        <p:nvSpPr>
          <p:cNvPr id="4" name="Slide Number Placeholder 3"/>
          <p:cNvSpPr>
            <a:spLocks noGrp="1"/>
          </p:cNvSpPr>
          <p:nvPr>
            <p:ph type="sldNum" sz="quarter" idx="10"/>
          </p:nvPr>
        </p:nvSpPr>
        <p:spPr/>
        <p:txBody>
          <a:bodyPr/>
          <a:lstStyle/>
          <a:p>
            <a:fld id="{D04A47DB-1F8B-496C-952E-53D0A0D3ABF6}" type="slidenum">
              <a:rPr lang="en-US" smtClean="0"/>
              <a:t>81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Trắc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nghiệm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cách</a:t>
            </a:r>
            <a:r>
              <a:rPr lang="en-US" sz="1000" b="0" i="0" kern="1200" baseline="0" dirty="0" smtClean="0">
                <a:solidFill>
                  <a:schemeClr val="tx1"/>
                </a:solidFill>
                <a:effectLst/>
                <a:latin typeface="+mn-lt"/>
                <a:ea typeface="+mn-ea"/>
                <a:cs typeface="+mn-cs"/>
              </a:rPr>
              <a:t> MBTI </a:t>
            </a:r>
            <a:r>
              <a:rPr lang="en-US" sz="1000" b="0" i="0" kern="1200" baseline="0" dirty="0" err="1" smtClean="0">
                <a:solidFill>
                  <a:schemeClr val="tx1"/>
                </a:solidFill>
                <a:effectLst/>
                <a:latin typeface="+mn-lt"/>
                <a:ea typeface="+mn-ea"/>
                <a:cs typeface="+mn-cs"/>
              </a:rPr>
              <a:t>giúp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học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sinh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biết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học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nào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phù</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hợp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cách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minh</a:t>
            </a:r>
          </a:p>
        </p:txBody>
      </p:sp>
      <p:sp>
        <p:nvSpPr>
          <p:cNvPr id="4" name="Slide Number Placeholder 3"/>
          <p:cNvSpPr>
            <a:spLocks noGrp="1"/>
          </p:cNvSpPr>
          <p:nvPr>
            <p:ph type="sldNum" sz="quarter" idx="10"/>
          </p:nvPr>
        </p:nvSpPr>
        <p:spPr/>
        <p:txBody>
          <a:bodyPr/>
          <a:lstStyle/>
          <a:p>
            <a:fld id="{D04A47DB-1F8B-496C-952E-53D0A0D3ABF6}" type="slidenum">
              <a:rPr lang="en-US" smtClean="0"/>
              <a:t>83</a:t>
            </a:fld>
            <a:endParaRPr lang="en-US"/>
          </a:p>
        </p:txBody>
      </p:sp>
    </p:spTree>
    <p:extLst>
      <p:ext uri="{BB962C8B-B14F-4D97-AF65-F5344CB8AC3E}">
        <p14:creationId xmlns:p14="http://schemas.microsoft.com/office/powerpoint/2010/main" val="21469771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Dễ</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a:t>
            </a:r>
            <a:r>
              <a:rPr lang="en-US" baseline="0" dirty="0" err="1" smtClean="0"/>
              <a:t>thông</a:t>
            </a:r>
            <a:r>
              <a:rPr lang="en-US" baseline="0" dirty="0" smtClean="0"/>
              <a:t> tin </a:t>
            </a:r>
            <a:r>
              <a:rPr lang="en-US" baseline="0" dirty="0" err="1" smtClean="0"/>
              <a:t>rõ</a:t>
            </a:r>
            <a:r>
              <a:rPr lang="en-US" baseline="0" dirty="0" smtClean="0"/>
              <a:t> </a:t>
            </a:r>
            <a:r>
              <a:rPr lang="en-US" baseline="0" dirty="0" err="1" smtClean="0"/>
              <a:t>ràng</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84</a:t>
            </a:fld>
            <a:endParaRPr lang="en-US"/>
          </a:p>
        </p:txBody>
      </p:sp>
    </p:spTree>
    <p:extLst>
      <p:ext uri="{BB962C8B-B14F-4D97-AF65-F5344CB8AC3E}">
        <p14:creationId xmlns:p14="http://schemas.microsoft.com/office/powerpoint/2010/main" val="24269755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Hộ</a:t>
            </a:r>
            <a:r>
              <a:rPr lang="en-US" baseline="0" dirty="0" smtClean="0"/>
              <a:t> </a:t>
            </a:r>
            <a:r>
              <a:rPr lang="en-US" baseline="0" dirty="0" err="1" smtClean="0"/>
              <a:t>trợ</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cao</a:t>
            </a:r>
            <a:r>
              <a:rPr lang="en-US" baseline="0" dirty="0" smtClean="0"/>
              <a:t> </a:t>
            </a:r>
            <a:r>
              <a:rPr lang="en-US" baseline="0" dirty="0" err="1" smtClean="0"/>
              <a:t>với</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review </a:t>
            </a:r>
            <a:r>
              <a:rPr lang="en-US" baseline="0" dirty="0" err="1" smtClean="0"/>
              <a:t>và</a:t>
            </a:r>
            <a:r>
              <a:rPr lang="en-US" baseline="0" dirty="0" smtClean="0"/>
              <a:t> Q&amp;A</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85</a:t>
            </a:fld>
            <a:endParaRPr lang="en-US"/>
          </a:p>
        </p:txBody>
      </p:sp>
    </p:spTree>
    <p:extLst>
      <p:ext uri="{BB962C8B-B14F-4D97-AF65-F5344CB8AC3E}">
        <p14:creationId xmlns:p14="http://schemas.microsoft.com/office/powerpoint/2010/main" val="31245229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Tiếp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theo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k</a:t>
            </a:r>
            <a:r>
              <a:rPr lang="vi-VN" sz="1000" b="0" i="0" kern="1200" dirty="0" smtClean="0">
                <a:solidFill>
                  <a:schemeClr val="tx1"/>
                </a:solidFill>
                <a:effectLst/>
                <a:latin typeface="+mn-lt"/>
                <a:ea typeface="+mn-ea"/>
                <a:cs typeface="+mn-cs"/>
              </a:rPr>
              <a:t>ế hoạch tương lai của chúng tô</a:t>
            </a:r>
            <a:r>
              <a:rPr lang="en-US" sz="1000" b="0" i="0" kern="1200" dirty="0" err="1" smtClean="0">
                <a:solidFill>
                  <a:schemeClr val="tx1"/>
                </a:solidFill>
                <a:effectLst/>
                <a:latin typeface="+mn-lt"/>
                <a:ea typeface="+mn-ea"/>
                <a:cs typeface="+mn-cs"/>
              </a:rPr>
              <a:t>i</a:t>
            </a: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87</a:t>
            </a:fld>
            <a:endParaRPr lang="en-US"/>
          </a:p>
        </p:txBody>
      </p:sp>
    </p:spTree>
    <p:extLst>
      <p:ext uri="{BB962C8B-B14F-4D97-AF65-F5344CB8AC3E}">
        <p14:creationId xmlns:p14="http://schemas.microsoft.com/office/powerpoint/2010/main" val="25422812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Đôi lúc họ ko thể biết được bản thân họ đang thích gì, không quyết định được mục tiêu, họ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12/24/2017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12/24/2017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12/24/2017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12/24/2017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12/24/2017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12/24/2017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12/24/2017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jpeg"/><Relationship Id="rId4" Type="http://schemas.openxmlformats.org/officeDocument/2006/relationships/image" Target="../media/image27.jpe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300.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jp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jp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370.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9.jpe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9.jpeg"/><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9.jpe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9.jpeg"/><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43.jpe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9.jpeg"/><Relationship Id="rId4" Type="http://schemas.openxmlformats.org/officeDocument/2006/relationships/image" Target="../media/image41.png"/></Relationships>
</file>

<file path=ppt/slides/_rels/slide79.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9.jpe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6.png"/><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SE61626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a:t>
            </a:r>
            <a:r>
              <a:rPr lang="en-US">
                <a:solidFill>
                  <a:schemeClr val="tx1"/>
                </a:solidFill>
                <a:latin typeface="Cambria" pitchFamily="18" charset="0"/>
              </a:rPr>
              <a:t>SE61352</a:t>
            </a:r>
            <a:endParaRPr lang="en-US" smtClean="0">
              <a:solidFill>
                <a:schemeClr val="tx1"/>
              </a:solidFill>
              <a:latin typeface="Cambria" pitchFamily="18" charset="0"/>
            </a:endParaRPr>
          </a:p>
          <a:p>
            <a:pPr>
              <a:lnSpc>
                <a:spcPct val="150000"/>
              </a:lnSpc>
            </a:pPr>
            <a:r>
              <a:rPr lang="en-US" smtClean="0">
                <a:solidFill>
                  <a:schemeClr val="tx1"/>
                </a:solidFill>
                <a:latin typeface="Cambria" pitchFamily="18" charset="0"/>
              </a:rPr>
              <a:t>Nguyễn Lê Minh – </a:t>
            </a:r>
            <a:r>
              <a:rPr lang="en-US">
                <a:solidFill>
                  <a:schemeClr val="tx1"/>
                </a:solidFill>
                <a:latin typeface="Cambria" pitchFamily="18" charset="0"/>
              </a:rPr>
              <a:t>SE61530</a:t>
            </a:r>
            <a:endParaRPr lang="en-US" smtClean="0">
              <a:solidFill>
                <a:schemeClr val="tx1"/>
              </a:solidFill>
              <a:latin typeface="Cambria" pitchFamily="18" charset="0"/>
            </a:endParaRP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
        <p:nvSpPr>
          <p:cNvPr id="2" name="Slide Number Placeholder 1"/>
          <p:cNvSpPr>
            <a:spLocks noGrp="1"/>
          </p:cNvSpPr>
          <p:nvPr>
            <p:ph type="sldNum" sz="quarter" idx="12"/>
          </p:nvPr>
        </p:nvSpPr>
        <p:spPr/>
        <p:txBody>
          <a:bodyPr/>
          <a:lstStyle/>
          <a:p>
            <a:fld id="{3F1FBF64-040A-44E3-9FF6-48F17F9E2AB1}" type="slidenum">
              <a:rPr lang="en-US" smtClean="0"/>
              <a:t>1</a:t>
            </a:fld>
            <a:endParaRPr lang="en-US"/>
          </a:p>
        </p:txBody>
      </p:sp>
    </p:spTree>
    <p:extLst>
      <p:ext uri="{BB962C8B-B14F-4D97-AF65-F5344CB8AC3E}">
        <p14:creationId xmlns:p14="http://schemas.microsoft.com/office/powerpoint/2010/main" val="2229899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10</a:t>
            </a:fld>
            <a:endParaRPr lang="en-US"/>
          </a:p>
        </p:txBody>
      </p:sp>
    </p:spTree>
    <p:extLst>
      <p:ext uri="{BB962C8B-B14F-4D97-AF65-F5344CB8AC3E}">
        <p14:creationId xmlns:p14="http://schemas.microsoft.com/office/powerpoint/2010/main" val="1307396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Which is the right choice</a:t>
            </a:r>
            <a:r>
              <a:rPr lang="en-US" sz="2000" dirty="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11</a:t>
            </a:fld>
            <a:endParaRPr lang="en-US"/>
          </a:p>
        </p:txBody>
      </p:sp>
    </p:spTree>
    <p:extLst>
      <p:ext uri="{BB962C8B-B14F-4D97-AF65-F5344CB8AC3E}">
        <p14:creationId xmlns:p14="http://schemas.microsoft.com/office/powerpoint/2010/main" val="1621501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12</a:t>
            </a:fld>
            <a:endParaRPr lang="en-US"/>
          </a:p>
        </p:txBody>
      </p:sp>
    </p:spTree>
    <p:extLst>
      <p:ext uri="{BB962C8B-B14F-4D97-AF65-F5344CB8AC3E}">
        <p14:creationId xmlns:p14="http://schemas.microsoft.com/office/powerpoint/2010/main" val="4168282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13</a:t>
            </a:fld>
            <a:endParaRPr lang="en-US"/>
          </a:p>
        </p:txBody>
      </p:sp>
    </p:spTree>
    <p:extLst>
      <p:ext uri="{BB962C8B-B14F-4D97-AF65-F5344CB8AC3E}">
        <p14:creationId xmlns:p14="http://schemas.microsoft.com/office/powerpoint/2010/main" val="3600576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Discuss and find the answer</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14</a:t>
            </a:fld>
            <a:endParaRPr lang="en-US"/>
          </a:p>
        </p:txBody>
      </p:sp>
    </p:spTree>
    <p:extLst>
      <p:ext uri="{BB962C8B-B14F-4D97-AF65-F5344CB8AC3E}">
        <p14:creationId xmlns:p14="http://schemas.microsoft.com/office/powerpoint/2010/main" val="3986113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15</a:t>
            </a:fld>
            <a:endParaRPr lang="en-US"/>
          </a:p>
        </p:txBody>
      </p:sp>
    </p:spTree>
    <p:extLst>
      <p:ext uri="{BB962C8B-B14F-4D97-AF65-F5344CB8AC3E}">
        <p14:creationId xmlns:p14="http://schemas.microsoft.com/office/powerpoint/2010/main" val="2791865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SUS\Desktop\Slide Captone\Slide-UniStar\Icon\messa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4973" y="1876649"/>
            <a:ext cx="1085405" cy="10854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SUS\Desktop\Slide Captone\Slide-UniStar\Icon\mess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4973" y="313906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09924" y="4304173"/>
            <a:ext cx="2257675" cy="461665"/>
          </a:xfrm>
          <a:prstGeom prst="rect">
            <a:avLst/>
          </a:prstGeom>
          <a:noFill/>
        </p:spPr>
        <p:txBody>
          <a:bodyPr wrap="square" rtlCol="0">
            <a:spAutoFit/>
          </a:bodyPr>
          <a:lstStyle/>
          <a:p>
            <a:pPr algn="ctr"/>
            <a:r>
              <a:rPr lang="en-US" sz="2400" smtClean="0">
                <a:latin typeface="Cambria" pitchFamily="18" charset="0"/>
              </a:rPr>
              <a:t>Suggestions </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16</a:t>
            </a:fld>
            <a:endParaRPr lang="en-US"/>
          </a:p>
        </p:txBody>
      </p:sp>
    </p:spTree>
    <p:extLst>
      <p:ext uri="{BB962C8B-B14F-4D97-AF65-F5344CB8AC3E}">
        <p14:creationId xmlns:p14="http://schemas.microsoft.com/office/powerpoint/2010/main" val="2100873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INTRODUCTION</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68125" y="1657350"/>
            <a:ext cx="3070475" cy="461665"/>
          </a:xfrm>
          <a:prstGeom prst="rect">
            <a:avLst/>
          </a:prstGeom>
          <a:noFill/>
        </p:spPr>
        <p:txBody>
          <a:bodyPr wrap="square" rtlCol="0">
            <a:spAutoFit/>
          </a:bodyPr>
          <a:lstStyle/>
          <a:p>
            <a:pPr algn="ctr"/>
            <a:r>
              <a:rPr lang="en-US" sz="2400" smtClean="0">
                <a:latin typeface="Cambria" pitchFamily="18" charset="0"/>
              </a:rPr>
              <a:t>What is </a:t>
            </a:r>
            <a:r>
              <a:rPr lang="en-US" sz="2400" smtClean="0">
                <a:solidFill>
                  <a:srgbClr val="FF3300"/>
                </a:solidFill>
                <a:latin typeface="Cambria" pitchFamily="18" charset="0"/>
              </a:rPr>
              <a:t>UNISTART</a:t>
            </a:r>
            <a:r>
              <a:rPr lang="en-US" sz="2400" smtClean="0">
                <a:latin typeface="Cambria" pitchFamily="18" charset="0"/>
              </a:rPr>
              <a:t> ?</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17</a:t>
            </a:fld>
            <a:endParaRPr lang="en-US"/>
          </a:p>
        </p:txBody>
      </p:sp>
      <p:pic>
        <p:nvPicPr>
          <p:cNvPr id="1026" name="Picture 2" descr="C:\Users\ASUS\Desktop\icon_engagmemen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021" y="2989605"/>
            <a:ext cx="1752600" cy="1120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SUS\Desktop\01-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266950"/>
            <a:ext cx="2337529" cy="23375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C:\Users\ASUS\Desktop\28127746-9f32e1ec-66fb-11e7-827b-491f6835679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2571235"/>
            <a:ext cx="1957516" cy="195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42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18</a:t>
            </a:fld>
            <a:endParaRPr lang="en-US"/>
          </a:p>
        </p:txBody>
      </p:sp>
    </p:spTree>
    <p:extLst>
      <p:ext uri="{BB962C8B-B14F-4D97-AF65-F5344CB8AC3E}">
        <p14:creationId xmlns:p14="http://schemas.microsoft.com/office/powerpoint/2010/main" val="1687244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7389" y="1400040"/>
            <a:ext cx="6683611" cy="362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5"/>
          </p:nvPr>
        </p:nvSpPr>
        <p:spPr/>
        <p:txBody>
          <a:bodyPr/>
          <a:lstStyle/>
          <a:p>
            <a:fld id="{3F1FBF64-040A-44E3-9FF6-48F17F9E2AB1}" type="slidenum">
              <a:rPr lang="en-US" smtClean="0"/>
              <a:t>19</a:t>
            </a:fld>
            <a:endParaRPr lang="en-US"/>
          </a:p>
        </p:txBody>
      </p:sp>
    </p:spTree>
    <p:extLst>
      <p:ext uri="{BB962C8B-B14F-4D97-AF65-F5344CB8AC3E}">
        <p14:creationId xmlns:p14="http://schemas.microsoft.com/office/powerpoint/2010/main" val="3691973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normAutofit/>
          </a:bodyPr>
          <a:lstStyle/>
          <a:p>
            <a:r>
              <a:rPr lang="en-US" dirty="0" smtClean="0">
                <a:latin typeface="Cambria" pitchFamily="18" charset="0"/>
              </a:rPr>
              <a:t>Problems</a:t>
            </a:r>
            <a:endParaRPr lang="en-US" dirty="0">
              <a:latin typeface="Cambria" pitchFamily="18" charset="0"/>
            </a:endParaRPr>
          </a:p>
          <a:p>
            <a:r>
              <a:rPr lang="en-US" dirty="0" smtClean="0">
                <a:latin typeface="Cambria" pitchFamily="18" charset="0"/>
              </a:rPr>
              <a:t>Proposed solution &amp; Demo</a:t>
            </a:r>
            <a:endParaRPr lang="en-US" dirty="0">
              <a:latin typeface="Cambria" pitchFamily="18" charset="0"/>
            </a:endParaRPr>
          </a:p>
          <a:p>
            <a:r>
              <a:rPr lang="en-US" dirty="0" smtClean="0">
                <a:latin typeface="Cambria" pitchFamily="18" charset="0"/>
              </a:rPr>
              <a:t>Algorithm</a:t>
            </a:r>
          </a:p>
          <a:p>
            <a:r>
              <a:rPr lang="en-US" dirty="0" smtClean="0">
                <a:latin typeface="Cambria" pitchFamily="18" charset="0"/>
              </a:rPr>
              <a:t>Technology</a:t>
            </a:r>
            <a:endParaRPr lang="en-US" dirty="0">
              <a:latin typeface="Cambria" pitchFamily="18" charset="0"/>
            </a:endParaRPr>
          </a:p>
          <a:p>
            <a:r>
              <a:rPr lang="en-US" dirty="0" smtClean="0">
                <a:latin typeface="Cambria" pitchFamily="18" charset="0"/>
              </a:rPr>
              <a:t>Advantage</a:t>
            </a:r>
            <a:endParaRPr lang="en-US" dirty="0">
              <a:latin typeface="Cambria" pitchFamily="18" charset="0"/>
            </a:endParaRPr>
          </a:p>
          <a:p>
            <a:r>
              <a:rPr lang="en-US" dirty="0" smtClean="0">
                <a:latin typeface="Cambria" pitchFamily="18" charset="0"/>
              </a:rPr>
              <a:t>Future plan</a:t>
            </a:r>
            <a:endParaRPr lang="en-US" dirty="0">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5"/>
          </p:nvPr>
        </p:nvSpPr>
        <p:spPr/>
        <p:txBody>
          <a:bodyPr/>
          <a:lstStyle/>
          <a:p>
            <a:fld id="{3F1FBF64-040A-44E3-9FF6-48F17F9E2AB1}" type="slidenum">
              <a:rPr lang="en-US" smtClean="0"/>
              <a:t>2</a:t>
            </a:fld>
            <a:endParaRPr lang="en-US"/>
          </a:p>
        </p:txBody>
      </p:sp>
    </p:spTree>
    <p:extLst>
      <p:ext uri="{BB962C8B-B14F-4D97-AF65-F5344CB8AC3E}">
        <p14:creationId xmlns:p14="http://schemas.microsoft.com/office/powerpoint/2010/main" val="3334256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20</a:t>
            </a:fld>
            <a:endParaRPr lang="en-US"/>
          </a:p>
        </p:txBody>
      </p:sp>
    </p:spTree>
    <p:extLst>
      <p:ext uri="{BB962C8B-B14F-4D97-AF65-F5344CB8AC3E}">
        <p14:creationId xmlns:p14="http://schemas.microsoft.com/office/powerpoint/2010/main" val="4249962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21</a:t>
            </a:fld>
            <a:endParaRPr lang="en-US"/>
          </a:p>
        </p:txBody>
      </p:sp>
    </p:spTree>
    <p:extLst>
      <p:ext uri="{BB962C8B-B14F-4D97-AF65-F5344CB8AC3E}">
        <p14:creationId xmlns:p14="http://schemas.microsoft.com/office/powerpoint/2010/main" val="2087466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22</a:t>
            </a:fld>
            <a:endParaRPr lang="en-US"/>
          </a:p>
        </p:txBody>
      </p:sp>
    </p:spTree>
    <p:extLst>
      <p:ext uri="{BB962C8B-B14F-4D97-AF65-F5344CB8AC3E}">
        <p14:creationId xmlns:p14="http://schemas.microsoft.com/office/powerpoint/2010/main" val="1050817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23</a:t>
            </a:fld>
            <a:endParaRPr lang="en-US"/>
          </a:p>
        </p:txBody>
      </p:sp>
    </p:spTree>
    <p:extLst>
      <p:ext uri="{BB962C8B-B14F-4D97-AF65-F5344CB8AC3E}">
        <p14:creationId xmlns:p14="http://schemas.microsoft.com/office/powerpoint/2010/main" val="247688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24</a:t>
            </a:fld>
            <a:endParaRPr lang="en-US"/>
          </a:p>
        </p:txBody>
      </p:sp>
    </p:spTree>
    <p:extLst>
      <p:ext uri="{BB962C8B-B14F-4D97-AF65-F5344CB8AC3E}">
        <p14:creationId xmlns:p14="http://schemas.microsoft.com/office/powerpoint/2010/main" val="2135404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25</a:t>
            </a:fld>
            <a:endParaRPr lang="en-US"/>
          </a:p>
        </p:txBody>
      </p:sp>
    </p:spTree>
    <p:extLst>
      <p:ext uri="{BB962C8B-B14F-4D97-AF65-F5344CB8AC3E}">
        <p14:creationId xmlns:p14="http://schemas.microsoft.com/office/powerpoint/2010/main" val="2481301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26</a:t>
            </a:fld>
            <a:endParaRPr lang="en-US"/>
          </a:p>
        </p:txBody>
      </p:sp>
    </p:spTree>
    <p:extLst>
      <p:ext uri="{BB962C8B-B14F-4D97-AF65-F5344CB8AC3E}">
        <p14:creationId xmlns:p14="http://schemas.microsoft.com/office/powerpoint/2010/main" val="3286224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27</a:t>
            </a:fld>
            <a:endParaRPr lang="en-US"/>
          </a:p>
        </p:txBody>
      </p:sp>
    </p:spTree>
    <p:extLst>
      <p:ext uri="{BB962C8B-B14F-4D97-AF65-F5344CB8AC3E}">
        <p14:creationId xmlns:p14="http://schemas.microsoft.com/office/powerpoint/2010/main" val="337187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b="1" smtClean="0">
                <a:latin typeface="Cambria" panose="02040503050406030204" pitchFamily="18" charset="0"/>
              </a:rPr>
              <a:t>SEARCH MAJOR, LOCATION, UNIVERSITY.</a:t>
            </a:r>
            <a:endParaRPr lang="en-US" b="1">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28</a:t>
            </a:fld>
            <a:endParaRPr lang="en-US"/>
          </a:p>
        </p:txBody>
      </p:sp>
    </p:spTree>
    <p:extLst>
      <p:ext uri="{BB962C8B-B14F-4D97-AF65-F5344CB8AC3E}">
        <p14:creationId xmlns:p14="http://schemas.microsoft.com/office/powerpoint/2010/main" val="2325984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b="1" dirty="0" smtClean="0">
                <a:latin typeface="Cambria" panose="02040503050406030204" pitchFamily="18" charset="0"/>
              </a:rPr>
              <a:t>RATING, REVIEW, COLLECT INFORMATION</a:t>
            </a:r>
            <a:endParaRPr lang="en-US" b="1" dirty="0">
              <a:latin typeface="Cambria" panose="02040503050406030204" pitchFamily="18" charset="0"/>
            </a:endParaRPr>
          </a:p>
          <a:p>
            <a:r>
              <a:rPr lang="en-US" dirty="0">
                <a:latin typeface="Cambria" panose="02040503050406030204" pitchFamily="18" charset="0"/>
              </a:rPr>
              <a:t>Scenario:</a:t>
            </a:r>
          </a:p>
          <a:p>
            <a:pPr lvl="1"/>
            <a:r>
              <a:rPr lang="en-GB" err="1" smtClean="0">
                <a:latin typeface="Cambria" panose="02040503050406030204" pitchFamily="18" charset="0"/>
              </a:rPr>
              <a:t>Mr.Danh</a:t>
            </a:r>
            <a:r>
              <a:rPr lang="en-GB" smtClean="0">
                <a:latin typeface="Cambria" panose="02040503050406030204" pitchFamily="18" charset="0"/>
              </a:rPr>
              <a:t> chooses </a:t>
            </a:r>
            <a:r>
              <a:rPr lang="en-GB" dirty="0">
                <a:latin typeface="Cambria" panose="02040503050406030204" pitchFamily="18" charset="0"/>
              </a:rPr>
              <a:t>FPT University</a:t>
            </a:r>
            <a:r>
              <a:rPr lang="en-GB">
                <a:latin typeface="Cambria" panose="02040503050406030204" pitchFamily="18" charset="0"/>
              </a:rPr>
              <a:t>, </a:t>
            </a:r>
            <a:r>
              <a:rPr lang="en-GB" smtClean="0">
                <a:latin typeface="Cambria" panose="02040503050406030204" pitchFamily="18" charset="0"/>
              </a:rPr>
              <a:t>he </a:t>
            </a:r>
            <a:r>
              <a:rPr lang="en-GB" dirty="0">
                <a:latin typeface="Cambria" panose="02040503050406030204" pitchFamily="18" charset="0"/>
              </a:rPr>
              <a:t>can view information of FU then write review for FU</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29</a:t>
            </a:fld>
            <a:endParaRPr lang="en-US"/>
          </a:p>
        </p:txBody>
      </p:sp>
    </p:spTree>
    <p:extLst>
      <p:ext uri="{BB962C8B-B14F-4D97-AF65-F5344CB8AC3E}">
        <p14:creationId xmlns:p14="http://schemas.microsoft.com/office/powerpoint/2010/main" val="52557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3</a:t>
            </a:fld>
            <a:endParaRPr lang="en-US"/>
          </a:p>
        </p:txBody>
      </p:sp>
    </p:spTree>
    <p:extLst>
      <p:ext uri="{BB962C8B-B14F-4D97-AF65-F5344CB8AC3E}">
        <p14:creationId xmlns:p14="http://schemas.microsoft.com/office/powerpoint/2010/main" val="1587943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30</a:t>
            </a:fld>
            <a:endParaRPr lang="en-US"/>
          </a:p>
        </p:txBody>
      </p:sp>
    </p:spTree>
    <p:extLst>
      <p:ext uri="{BB962C8B-B14F-4D97-AF65-F5344CB8AC3E}">
        <p14:creationId xmlns:p14="http://schemas.microsoft.com/office/powerpoint/2010/main" val="1601564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13666" y="1387255"/>
            <a:ext cx="4824013"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Introduction to MBTI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31</a:t>
            </a:fld>
            <a:endParaRPr lang="en-US"/>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83" y="2256199"/>
            <a:ext cx="2812978" cy="2775742"/>
          </a:xfrm>
          <a:prstGeom prst="rect">
            <a:avLst/>
          </a:prstGeom>
        </p:spPr>
      </p:pic>
    </p:spTree>
    <p:extLst>
      <p:ext uri="{BB962C8B-B14F-4D97-AF65-F5344CB8AC3E}">
        <p14:creationId xmlns:p14="http://schemas.microsoft.com/office/powerpoint/2010/main" val="2533954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483539" y="1504950"/>
            <a:ext cx="3697487" cy="707886"/>
          </a:xfrm>
          <a:prstGeom prst="rect">
            <a:avLst/>
          </a:prstGeom>
          <a:noFill/>
        </p:spPr>
        <p:txBody>
          <a:bodyPr wrap="none" lIns="91440" tIns="45720" rIns="91440" bIns="45720">
            <a:spAutoFit/>
          </a:bodyPr>
          <a:lstStyle/>
          <a:p>
            <a:pPr algn="ctr"/>
            <a:r>
              <a:rPr lang="en-US" sz="40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Why use MBTI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32</a:t>
            </a:fld>
            <a:endParaRPr lang="en-US"/>
          </a:p>
        </p:txBody>
      </p:sp>
      <p:sp>
        <p:nvSpPr>
          <p:cNvPr id="18" name="Rectangle: Rounded Corners 11"/>
          <p:cNvSpPr/>
          <p:nvPr/>
        </p:nvSpPr>
        <p:spPr>
          <a:xfrm>
            <a:off x="3225800" y="2640064"/>
            <a:ext cx="4343402" cy="533398"/>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mbria" pitchFamily="18" charset="0"/>
              </a:rPr>
              <a:t>Long history with hightly trusted</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3032953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483539" y="1504950"/>
            <a:ext cx="3697487" cy="707886"/>
          </a:xfrm>
          <a:prstGeom prst="rect">
            <a:avLst/>
          </a:prstGeom>
          <a:noFill/>
        </p:spPr>
        <p:txBody>
          <a:bodyPr wrap="none" lIns="91440" tIns="45720" rIns="91440" bIns="45720">
            <a:spAutoFit/>
          </a:bodyPr>
          <a:lstStyle/>
          <a:p>
            <a:pPr algn="ctr"/>
            <a:r>
              <a:rPr lang="en-US" sz="40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Why use MBTI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33</a:t>
            </a:fld>
            <a:endParaRPr lang="en-US"/>
          </a:p>
        </p:txBody>
      </p:sp>
      <p:sp>
        <p:nvSpPr>
          <p:cNvPr id="15" name="Rectangle: Rounded Corners 11"/>
          <p:cNvSpPr/>
          <p:nvPr/>
        </p:nvSpPr>
        <p:spPr>
          <a:xfrm>
            <a:off x="3234980" y="3528789"/>
            <a:ext cx="4343401" cy="1024161"/>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mbria" pitchFamily="18" charset="0"/>
              </a:rPr>
              <a:t>T</a:t>
            </a:r>
            <a:r>
              <a:rPr lang="en-US" sz="2000" smtClean="0">
                <a:solidFill>
                  <a:schemeClr val="tx1"/>
                </a:solidFill>
                <a:latin typeface="Cambria" pitchFamily="18" charset="0"/>
              </a:rPr>
              <a:t>he </a:t>
            </a:r>
            <a:r>
              <a:rPr lang="en-US" sz="2000">
                <a:solidFill>
                  <a:schemeClr val="tx1"/>
                </a:solidFill>
                <a:latin typeface="Cambria" pitchFamily="18" charset="0"/>
              </a:rPr>
              <a:t>most widely used personality </a:t>
            </a:r>
            <a:r>
              <a:rPr lang="en-US" sz="2000" smtClean="0">
                <a:solidFill>
                  <a:schemeClr val="tx1"/>
                </a:solidFill>
                <a:latin typeface="Cambria" pitchFamily="18" charset="0"/>
              </a:rPr>
              <a:t>test </a:t>
            </a:r>
            <a:r>
              <a:rPr lang="en-US" sz="2000">
                <a:solidFill>
                  <a:schemeClr val="tx1"/>
                </a:solidFill>
                <a:latin typeface="Cambria" pitchFamily="18" charset="0"/>
              </a:rPr>
              <a:t>in the </a:t>
            </a:r>
            <a:r>
              <a:rPr lang="en-US" sz="2000" smtClean="0">
                <a:solidFill>
                  <a:schemeClr val="tx1"/>
                </a:solidFill>
                <a:latin typeface="Cambria" pitchFamily="18" charset="0"/>
              </a:rPr>
              <a:t>world with 3.5 million each year</a:t>
            </a:r>
            <a:endParaRPr lang="vi-VN" sz="2000" dirty="0">
              <a:solidFill>
                <a:schemeClr val="tx1"/>
              </a:solidFill>
              <a:latin typeface="Cambria" pitchFamily="18" charset="0"/>
            </a:endParaRPr>
          </a:p>
        </p:txBody>
      </p:sp>
      <p:sp>
        <p:nvSpPr>
          <p:cNvPr id="18" name="Rectangle: Rounded Corners 11"/>
          <p:cNvSpPr/>
          <p:nvPr/>
        </p:nvSpPr>
        <p:spPr>
          <a:xfrm>
            <a:off x="3225800" y="2640064"/>
            <a:ext cx="4343402" cy="533398"/>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Long history with hightly trusted</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2195625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64320" y="1427444"/>
            <a:ext cx="4266361" cy="707886"/>
          </a:xfrm>
          <a:prstGeom prst="rect">
            <a:avLst/>
          </a:prstGeom>
          <a:noFill/>
        </p:spPr>
        <p:txBody>
          <a:bodyPr wrap="none" lIns="91440" tIns="45720" rIns="91440" bIns="45720">
            <a:spAutoFit/>
          </a:bodyPr>
          <a:lstStyle/>
          <a:p>
            <a:pPr algn="ctr"/>
            <a:r>
              <a:rPr lang="en-US" sz="4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How to use MBTI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34</a:t>
            </a:fld>
            <a:endParaRPr lang="en-US"/>
          </a:p>
        </p:txBody>
      </p:sp>
      <p:sp>
        <p:nvSpPr>
          <p:cNvPr id="3" name="Rectangle 2"/>
          <p:cNvSpPr/>
          <p:nvPr/>
        </p:nvSpPr>
        <p:spPr>
          <a:xfrm>
            <a:off x="3274687" y="2362623"/>
            <a:ext cx="4549529" cy="2554545"/>
          </a:xfrm>
          <a:prstGeom prst="rect">
            <a:avLst/>
          </a:prstGeom>
          <a:noFill/>
        </p:spPr>
        <p:txBody>
          <a:bodyPr wrap="square" lIns="91440" tIns="45720" rIns="91440" bIns="45720">
            <a:spAutoFit/>
          </a:bodyPr>
          <a:lstStyle/>
          <a:p>
            <a:pPr algn="ctr"/>
            <a:r>
              <a:rPr lang="en-US" sz="4000" b="1" cap="none" spc="300" dirty="0" smtClean="0">
                <a:ln w="11430" cmpd="sng">
                  <a:solidFill>
                    <a:schemeClr val="accent1">
                      <a:tint val="10000"/>
                    </a:schemeClr>
                  </a:solidFill>
                  <a:prstDash val="solid"/>
                  <a:miter lim="800000"/>
                </a:ln>
                <a:solidFill>
                  <a:schemeClr val="bg2">
                    <a:lumMod val="50000"/>
                  </a:schemeClr>
                </a:solidFill>
                <a:effectLst>
                  <a:glow rad="45500">
                    <a:schemeClr val="accent1">
                      <a:satMod val="220000"/>
                      <a:alpha val="35000"/>
                    </a:schemeClr>
                  </a:glow>
                </a:effectLst>
                <a:latin typeface="Cambria" pitchFamily="18" charset="0"/>
              </a:rPr>
              <a:t>70 Question with 2 answer per each rely on 4 criteria</a:t>
            </a:r>
            <a:endParaRPr lang="en-US" sz="4000" b="1" cap="none" spc="300" dirty="0">
              <a:ln w="11430" cmpd="sng">
                <a:solidFill>
                  <a:schemeClr val="accent1">
                    <a:tint val="10000"/>
                  </a:schemeClr>
                </a:solidFill>
                <a:prstDash val="solid"/>
                <a:miter lim="800000"/>
              </a:ln>
              <a:solidFill>
                <a:schemeClr val="bg2">
                  <a:lumMod val="50000"/>
                </a:schemeClr>
              </a:solidFill>
              <a:effectLst>
                <a:glow rad="45500">
                  <a:schemeClr val="accent1">
                    <a:satMod val="220000"/>
                    <a:alpha val="35000"/>
                  </a:schemeClr>
                </a:glow>
              </a:effectLst>
              <a:latin typeface="Cambria" pitchFamily="18" charset="0"/>
            </a:endParaRPr>
          </a:p>
        </p:txBody>
      </p:sp>
      <p:pic>
        <p:nvPicPr>
          <p:cNvPr id="15" name="Picture 2" descr="C:\Users\ASUS\Desktop\Slide-UniStar\MBTI_squar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329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64320" y="1427444"/>
            <a:ext cx="4266361" cy="707886"/>
          </a:xfrm>
          <a:prstGeom prst="rect">
            <a:avLst/>
          </a:prstGeom>
          <a:noFill/>
        </p:spPr>
        <p:txBody>
          <a:bodyPr wrap="none" lIns="91440" tIns="45720" rIns="91440" bIns="45720">
            <a:spAutoFit/>
          </a:bodyPr>
          <a:lstStyle/>
          <a:p>
            <a:pPr algn="ctr"/>
            <a:r>
              <a:rPr lang="en-US" sz="4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How to use MBTI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35</a:t>
            </a:fld>
            <a:endParaRPr lang="en-US"/>
          </a:p>
        </p:txBody>
      </p:sp>
      <p:sp>
        <p:nvSpPr>
          <p:cNvPr id="18" name="Rectangle: Rounded Corners 11"/>
          <p:cNvSpPr/>
          <p:nvPr/>
        </p:nvSpPr>
        <p:spPr>
          <a:xfrm>
            <a:off x="3712538" y="2330825"/>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smtClean="0">
                <a:solidFill>
                  <a:schemeClr val="tx1"/>
                </a:solidFill>
                <a:latin typeface="Cambria" pitchFamily="18" charset="0"/>
              </a:rPr>
              <a:t>Extraversion</a:t>
            </a:r>
            <a:r>
              <a:rPr lang="en-US" sz="2000" smtClean="0">
                <a:solidFill>
                  <a:schemeClr val="tx1"/>
                </a:solidFill>
                <a:latin typeface="Cambria" pitchFamily="18" charset="0"/>
              </a:rPr>
              <a:t> / </a:t>
            </a:r>
            <a:r>
              <a:rPr lang="vi-VN" sz="2000">
                <a:solidFill>
                  <a:schemeClr val="tx1"/>
                </a:solidFill>
                <a:latin typeface="Cambria" pitchFamily="18" charset="0"/>
              </a:rPr>
              <a:t>Introversion</a:t>
            </a:r>
            <a:endParaRPr lang="vi-VN" sz="2000" dirty="0">
              <a:solidFill>
                <a:schemeClr val="tx1"/>
              </a:solidFill>
              <a:latin typeface="Cambria" pitchFamily="18" charset="0"/>
            </a:endParaRPr>
          </a:p>
        </p:txBody>
      </p:sp>
      <p:sp>
        <p:nvSpPr>
          <p:cNvPr id="3" name="Rectangle 2"/>
          <p:cNvSpPr/>
          <p:nvPr/>
        </p:nvSpPr>
        <p:spPr>
          <a:xfrm>
            <a:off x="0" y="2310641"/>
            <a:ext cx="2819400" cy="1323439"/>
          </a:xfrm>
          <a:prstGeom prst="rect">
            <a:avLst/>
          </a:prstGeom>
          <a:noFill/>
        </p:spPr>
        <p:txBody>
          <a:bodyPr wrap="square" lIns="91440" tIns="45720" rIns="91440" bIns="45720">
            <a:spAutoFit/>
          </a:bodyPr>
          <a:lstStyle/>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Four</a:t>
            </a:r>
          </a:p>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Criteria</a:t>
            </a:r>
            <a:endParaRPr lang="en-US" sz="4000"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endParaRPr>
          </a:p>
        </p:txBody>
      </p:sp>
    </p:spTree>
    <p:extLst>
      <p:ext uri="{BB962C8B-B14F-4D97-AF65-F5344CB8AC3E}">
        <p14:creationId xmlns:p14="http://schemas.microsoft.com/office/powerpoint/2010/main" val="4243827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64320" y="1427444"/>
            <a:ext cx="4266361" cy="707886"/>
          </a:xfrm>
          <a:prstGeom prst="rect">
            <a:avLst/>
          </a:prstGeom>
          <a:noFill/>
        </p:spPr>
        <p:txBody>
          <a:bodyPr wrap="none" lIns="91440" tIns="45720" rIns="91440" bIns="45720">
            <a:spAutoFit/>
          </a:bodyPr>
          <a:lstStyle/>
          <a:p>
            <a:pPr algn="ctr"/>
            <a:r>
              <a:rPr lang="en-US" sz="4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How to use MBTI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36</a:t>
            </a:fld>
            <a:endParaRPr lang="en-US"/>
          </a:p>
        </p:txBody>
      </p:sp>
      <p:sp>
        <p:nvSpPr>
          <p:cNvPr id="18" name="Rectangle: Rounded Corners 11"/>
          <p:cNvSpPr/>
          <p:nvPr/>
        </p:nvSpPr>
        <p:spPr>
          <a:xfrm>
            <a:off x="3712538" y="2330825"/>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smtClean="0">
                <a:solidFill>
                  <a:schemeClr val="tx1"/>
                </a:solidFill>
                <a:latin typeface="Cambria" pitchFamily="18" charset="0"/>
              </a:rPr>
              <a:t>Extraversion</a:t>
            </a:r>
            <a:r>
              <a:rPr lang="en-US" sz="2000" smtClean="0">
                <a:solidFill>
                  <a:schemeClr val="tx1"/>
                </a:solidFill>
                <a:latin typeface="Cambria" pitchFamily="18" charset="0"/>
              </a:rPr>
              <a:t> / </a:t>
            </a:r>
            <a:r>
              <a:rPr lang="vi-VN" sz="2000">
                <a:solidFill>
                  <a:schemeClr val="tx1"/>
                </a:solidFill>
                <a:latin typeface="Cambria" pitchFamily="18" charset="0"/>
              </a:rPr>
              <a:t>Introversion</a:t>
            </a:r>
            <a:endParaRPr lang="vi-VN" sz="2000" dirty="0">
              <a:solidFill>
                <a:schemeClr val="tx1"/>
              </a:solidFill>
              <a:latin typeface="Cambria" pitchFamily="18" charset="0"/>
            </a:endParaRPr>
          </a:p>
        </p:txBody>
      </p:sp>
      <p:sp>
        <p:nvSpPr>
          <p:cNvPr id="3" name="Rectangle 2"/>
          <p:cNvSpPr/>
          <p:nvPr/>
        </p:nvSpPr>
        <p:spPr>
          <a:xfrm>
            <a:off x="0" y="2310641"/>
            <a:ext cx="2819400" cy="1323439"/>
          </a:xfrm>
          <a:prstGeom prst="rect">
            <a:avLst/>
          </a:prstGeom>
          <a:noFill/>
        </p:spPr>
        <p:txBody>
          <a:bodyPr wrap="square" lIns="91440" tIns="45720" rIns="91440" bIns="45720">
            <a:spAutoFit/>
          </a:bodyPr>
          <a:lstStyle/>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Four</a:t>
            </a:r>
          </a:p>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Criteria</a:t>
            </a:r>
            <a:endParaRPr lang="en-US" sz="4000"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endParaRPr>
          </a:p>
        </p:txBody>
      </p:sp>
      <p:sp>
        <p:nvSpPr>
          <p:cNvPr id="27" name="Rectangle: Rounded Corners 11"/>
          <p:cNvSpPr/>
          <p:nvPr/>
        </p:nvSpPr>
        <p:spPr>
          <a:xfrm>
            <a:off x="3698960" y="2972360"/>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mbria" pitchFamily="18" charset="0"/>
              </a:rPr>
              <a:t>Sensing / iNtuition</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2484995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64320" y="1427444"/>
            <a:ext cx="4266361" cy="707886"/>
          </a:xfrm>
          <a:prstGeom prst="rect">
            <a:avLst/>
          </a:prstGeom>
          <a:noFill/>
        </p:spPr>
        <p:txBody>
          <a:bodyPr wrap="none" lIns="91440" tIns="45720" rIns="91440" bIns="45720">
            <a:spAutoFit/>
          </a:bodyPr>
          <a:lstStyle/>
          <a:p>
            <a:pPr algn="ctr"/>
            <a:r>
              <a:rPr lang="en-US" sz="4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How to use MBTI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37</a:t>
            </a:fld>
            <a:endParaRPr lang="en-US"/>
          </a:p>
        </p:txBody>
      </p:sp>
      <p:sp>
        <p:nvSpPr>
          <p:cNvPr id="18" name="Rectangle: Rounded Corners 11"/>
          <p:cNvSpPr/>
          <p:nvPr/>
        </p:nvSpPr>
        <p:spPr>
          <a:xfrm>
            <a:off x="3712538" y="2330825"/>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smtClean="0">
                <a:solidFill>
                  <a:schemeClr val="tx1"/>
                </a:solidFill>
                <a:latin typeface="Cambria" pitchFamily="18" charset="0"/>
              </a:rPr>
              <a:t>Extraversion</a:t>
            </a:r>
            <a:r>
              <a:rPr lang="en-US" sz="2000" smtClean="0">
                <a:solidFill>
                  <a:schemeClr val="tx1"/>
                </a:solidFill>
                <a:latin typeface="Cambria" pitchFamily="18" charset="0"/>
              </a:rPr>
              <a:t> / </a:t>
            </a:r>
            <a:r>
              <a:rPr lang="vi-VN" sz="2000">
                <a:solidFill>
                  <a:schemeClr val="tx1"/>
                </a:solidFill>
                <a:latin typeface="Cambria" pitchFamily="18" charset="0"/>
              </a:rPr>
              <a:t>Introversion</a:t>
            </a:r>
            <a:endParaRPr lang="vi-VN" sz="2000" dirty="0">
              <a:solidFill>
                <a:schemeClr val="tx1"/>
              </a:solidFill>
              <a:latin typeface="Cambria" pitchFamily="18" charset="0"/>
            </a:endParaRPr>
          </a:p>
        </p:txBody>
      </p:sp>
      <p:sp>
        <p:nvSpPr>
          <p:cNvPr id="3" name="Rectangle 2"/>
          <p:cNvSpPr/>
          <p:nvPr/>
        </p:nvSpPr>
        <p:spPr>
          <a:xfrm>
            <a:off x="0" y="2310641"/>
            <a:ext cx="2819400" cy="1323439"/>
          </a:xfrm>
          <a:prstGeom prst="rect">
            <a:avLst/>
          </a:prstGeom>
          <a:noFill/>
        </p:spPr>
        <p:txBody>
          <a:bodyPr wrap="square" lIns="91440" tIns="45720" rIns="91440" bIns="45720">
            <a:spAutoFit/>
          </a:bodyPr>
          <a:lstStyle/>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Four</a:t>
            </a:r>
          </a:p>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Criteria</a:t>
            </a:r>
            <a:endParaRPr lang="en-US" sz="4000"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endParaRPr>
          </a:p>
        </p:txBody>
      </p:sp>
      <p:sp>
        <p:nvSpPr>
          <p:cNvPr id="26" name="Rectangle: Rounded Corners 11"/>
          <p:cNvSpPr/>
          <p:nvPr/>
        </p:nvSpPr>
        <p:spPr>
          <a:xfrm>
            <a:off x="3686890" y="3628904"/>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Thinking</a:t>
            </a:r>
            <a:r>
              <a:rPr lang="en-US" sz="2000">
                <a:solidFill>
                  <a:schemeClr val="tx1"/>
                </a:solidFill>
                <a:latin typeface="Cambria" pitchFamily="18" charset="0"/>
              </a:rPr>
              <a:t> / </a:t>
            </a:r>
            <a:r>
              <a:rPr lang="vi-VN" sz="2000">
                <a:solidFill>
                  <a:schemeClr val="tx1"/>
                </a:solidFill>
                <a:latin typeface="Cambria" pitchFamily="18" charset="0"/>
              </a:rPr>
              <a:t>Feeling</a:t>
            </a:r>
            <a:endParaRPr lang="vi-VN" sz="2000" dirty="0">
              <a:solidFill>
                <a:schemeClr val="tx1"/>
              </a:solidFill>
              <a:latin typeface="Cambria" pitchFamily="18" charset="0"/>
            </a:endParaRPr>
          </a:p>
        </p:txBody>
      </p:sp>
      <p:sp>
        <p:nvSpPr>
          <p:cNvPr id="27" name="Rectangle: Rounded Corners 11"/>
          <p:cNvSpPr/>
          <p:nvPr/>
        </p:nvSpPr>
        <p:spPr>
          <a:xfrm>
            <a:off x="3698960" y="2972360"/>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mbria" pitchFamily="18" charset="0"/>
              </a:rPr>
              <a:t>Sensing / iNtuition</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2795068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64320" y="1427444"/>
            <a:ext cx="4266361" cy="707886"/>
          </a:xfrm>
          <a:prstGeom prst="rect">
            <a:avLst/>
          </a:prstGeom>
          <a:noFill/>
        </p:spPr>
        <p:txBody>
          <a:bodyPr wrap="none" lIns="91440" tIns="45720" rIns="91440" bIns="45720">
            <a:spAutoFit/>
          </a:bodyPr>
          <a:lstStyle/>
          <a:p>
            <a:pPr algn="ctr"/>
            <a:r>
              <a:rPr lang="en-US" sz="4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How to use MBTI ?</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38</a:t>
            </a:fld>
            <a:endParaRPr lang="en-US"/>
          </a:p>
        </p:txBody>
      </p:sp>
      <p:sp>
        <p:nvSpPr>
          <p:cNvPr id="18" name="Rectangle: Rounded Corners 11"/>
          <p:cNvSpPr/>
          <p:nvPr/>
        </p:nvSpPr>
        <p:spPr>
          <a:xfrm>
            <a:off x="3712538" y="2330825"/>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smtClean="0">
                <a:solidFill>
                  <a:schemeClr val="tx1"/>
                </a:solidFill>
                <a:latin typeface="Cambria" pitchFamily="18" charset="0"/>
              </a:rPr>
              <a:t>Extraversion</a:t>
            </a:r>
            <a:r>
              <a:rPr lang="en-US" sz="2000" smtClean="0">
                <a:solidFill>
                  <a:schemeClr val="tx1"/>
                </a:solidFill>
                <a:latin typeface="Cambria" pitchFamily="18" charset="0"/>
              </a:rPr>
              <a:t> / </a:t>
            </a:r>
            <a:r>
              <a:rPr lang="vi-VN" sz="2000">
                <a:solidFill>
                  <a:schemeClr val="tx1"/>
                </a:solidFill>
                <a:latin typeface="Cambria" pitchFamily="18" charset="0"/>
              </a:rPr>
              <a:t>Introversion</a:t>
            </a:r>
            <a:endParaRPr lang="vi-VN" sz="2000" dirty="0">
              <a:solidFill>
                <a:schemeClr val="tx1"/>
              </a:solidFill>
              <a:latin typeface="Cambria" pitchFamily="18" charset="0"/>
            </a:endParaRPr>
          </a:p>
        </p:txBody>
      </p:sp>
      <p:sp>
        <p:nvSpPr>
          <p:cNvPr id="3" name="Rectangle 2"/>
          <p:cNvSpPr/>
          <p:nvPr/>
        </p:nvSpPr>
        <p:spPr>
          <a:xfrm>
            <a:off x="0" y="2310641"/>
            <a:ext cx="2819400" cy="1323439"/>
          </a:xfrm>
          <a:prstGeom prst="rect">
            <a:avLst/>
          </a:prstGeom>
          <a:noFill/>
        </p:spPr>
        <p:txBody>
          <a:bodyPr wrap="square" lIns="91440" tIns="45720" rIns="91440" bIns="45720">
            <a:spAutoFit/>
          </a:bodyPr>
          <a:lstStyle/>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Four</a:t>
            </a:r>
          </a:p>
          <a:p>
            <a:pPr algn="ctr"/>
            <a:r>
              <a:rPr lang="en-US" sz="40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rPr>
              <a:t>Criteria</a:t>
            </a:r>
            <a:endParaRPr lang="en-US" sz="4000"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ambria" pitchFamily="18" charset="0"/>
            </a:endParaRPr>
          </a:p>
        </p:txBody>
      </p:sp>
      <p:sp>
        <p:nvSpPr>
          <p:cNvPr id="25" name="Rectangle: Rounded Corners 11"/>
          <p:cNvSpPr/>
          <p:nvPr/>
        </p:nvSpPr>
        <p:spPr>
          <a:xfrm>
            <a:off x="3683742" y="4324350"/>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Judging</a:t>
            </a:r>
            <a:r>
              <a:rPr lang="en-US" sz="2000">
                <a:solidFill>
                  <a:schemeClr val="tx1"/>
                </a:solidFill>
                <a:latin typeface="Cambria" pitchFamily="18" charset="0"/>
              </a:rPr>
              <a:t> / </a:t>
            </a:r>
            <a:r>
              <a:rPr lang="vi-VN" sz="2000">
                <a:solidFill>
                  <a:schemeClr val="tx1"/>
                </a:solidFill>
                <a:latin typeface="Cambria" pitchFamily="18" charset="0"/>
              </a:rPr>
              <a:t>Perceiving</a:t>
            </a:r>
            <a:endParaRPr lang="vi-VN" sz="2000" dirty="0">
              <a:solidFill>
                <a:schemeClr val="tx1"/>
              </a:solidFill>
              <a:latin typeface="Cambria" pitchFamily="18" charset="0"/>
            </a:endParaRPr>
          </a:p>
        </p:txBody>
      </p:sp>
      <p:sp>
        <p:nvSpPr>
          <p:cNvPr id="26" name="Rectangle: Rounded Corners 11"/>
          <p:cNvSpPr/>
          <p:nvPr/>
        </p:nvSpPr>
        <p:spPr>
          <a:xfrm>
            <a:off x="3686890" y="3628904"/>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Thinking</a:t>
            </a:r>
            <a:r>
              <a:rPr lang="en-US" sz="2000">
                <a:solidFill>
                  <a:schemeClr val="tx1"/>
                </a:solidFill>
                <a:latin typeface="Cambria" pitchFamily="18" charset="0"/>
              </a:rPr>
              <a:t> / </a:t>
            </a:r>
            <a:r>
              <a:rPr lang="vi-VN" sz="2000">
                <a:solidFill>
                  <a:schemeClr val="tx1"/>
                </a:solidFill>
                <a:latin typeface="Cambria" pitchFamily="18" charset="0"/>
              </a:rPr>
              <a:t>Feeling</a:t>
            </a:r>
            <a:endParaRPr lang="vi-VN" sz="2000" dirty="0">
              <a:solidFill>
                <a:schemeClr val="tx1"/>
              </a:solidFill>
              <a:latin typeface="Cambria" pitchFamily="18" charset="0"/>
            </a:endParaRPr>
          </a:p>
        </p:txBody>
      </p:sp>
      <p:sp>
        <p:nvSpPr>
          <p:cNvPr id="27" name="Rectangle: Rounded Corners 11"/>
          <p:cNvSpPr/>
          <p:nvPr/>
        </p:nvSpPr>
        <p:spPr>
          <a:xfrm>
            <a:off x="3698960" y="2972360"/>
            <a:ext cx="3618375" cy="42468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mbria" pitchFamily="18" charset="0"/>
              </a:rPr>
              <a:t>Sensing / iNtuition</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2160505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624232"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2" name="Slide Number Placeholder 1"/>
          <p:cNvSpPr>
            <a:spLocks noGrp="1"/>
          </p:cNvSpPr>
          <p:nvPr>
            <p:ph type="sldNum" sz="quarter" idx="15"/>
          </p:nvPr>
        </p:nvSpPr>
        <p:spPr/>
        <p:txBody>
          <a:bodyPr/>
          <a:lstStyle/>
          <a:p>
            <a:fld id="{3F1FBF64-040A-44E3-9FF6-48F17F9E2AB1}" type="slidenum">
              <a:rPr lang="en-US" smtClean="0"/>
              <a:t>39</a:t>
            </a:fld>
            <a:endParaRPr lang="en-US"/>
          </a:p>
        </p:txBody>
      </p:sp>
    </p:spTree>
    <p:extLst>
      <p:ext uri="{BB962C8B-B14F-4D97-AF65-F5344CB8AC3E}">
        <p14:creationId xmlns:p14="http://schemas.microsoft.com/office/powerpoint/2010/main" val="3300814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4</a:t>
            </a:fld>
            <a:endParaRPr lang="en-US"/>
          </a:p>
        </p:txBody>
      </p:sp>
    </p:spTree>
    <p:extLst>
      <p:ext uri="{BB962C8B-B14F-4D97-AF65-F5344CB8AC3E}">
        <p14:creationId xmlns:p14="http://schemas.microsoft.com/office/powerpoint/2010/main" val="4057073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399"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624232"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24" name="TextBox 23"/>
          <p:cNvSpPr txBox="1"/>
          <p:nvPr/>
        </p:nvSpPr>
        <p:spPr>
          <a:xfrm>
            <a:off x="4624232" y="2876549"/>
            <a:ext cx="2438400" cy="461665"/>
          </a:xfrm>
          <a:prstGeom prst="rect">
            <a:avLst/>
          </a:prstGeom>
          <a:noFill/>
        </p:spPr>
        <p:txBody>
          <a:bodyPr wrap="square" rtlCol="0">
            <a:spAutoFit/>
          </a:bodyPr>
          <a:lstStyle/>
          <a:p>
            <a:r>
              <a:rPr lang="en-US" sz="2400">
                <a:latin typeface="Cambria" pitchFamily="18" charset="0"/>
              </a:rPr>
              <a:t>Suitable major</a:t>
            </a:r>
          </a:p>
        </p:txBody>
      </p:sp>
      <p:sp>
        <p:nvSpPr>
          <p:cNvPr id="2" name="Slide Number Placeholder 1"/>
          <p:cNvSpPr>
            <a:spLocks noGrp="1"/>
          </p:cNvSpPr>
          <p:nvPr>
            <p:ph type="sldNum" sz="quarter" idx="15"/>
          </p:nvPr>
        </p:nvSpPr>
        <p:spPr/>
        <p:txBody>
          <a:bodyPr/>
          <a:lstStyle/>
          <a:p>
            <a:fld id="{3F1FBF64-040A-44E3-9FF6-48F17F9E2AB1}" type="slidenum">
              <a:rPr lang="en-US" smtClean="0"/>
              <a:t>40</a:t>
            </a:fld>
            <a:endParaRPr lang="en-US"/>
          </a:p>
        </p:txBody>
      </p:sp>
    </p:spTree>
    <p:extLst>
      <p:ext uri="{BB962C8B-B14F-4D97-AF65-F5344CB8AC3E}">
        <p14:creationId xmlns:p14="http://schemas.microsoft.com/office/powerpoint/2010/main" val="5187424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39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39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24230"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14" name="TextBox 13"/>
          <p:cNvSpPr txBox="1"/>
          <p:nvPr/>
        </p:nvSpPr>
        <p:spPr>
          <a:xfrm>
            <a:off x="4624230" y="2876549"/>
            <a:ext cx="2438400" cy="461665"/>
          </a:xfrm>
          <a:prstGeom prst="rect">
            <a:avLst/>
          </a:prstGeom>
          <a:noFill/>
        </p:spPr>
        <p:txBody>
          <a:bodyPr wrap="square" rtlCol="0">
            <a:spAutoFit/>
          </a:bodyPr>
          <a:lstStyle/>
          <a:p>
            <a:r>
              <a:rPr lang="en-US" sz="2400">
                <a:latin typeface="Cambria" pitchFamily="18" charset="0"/>
              </a:rPr>
              <a:t>Suitable major</a:t>
            </a:r>
          </a:p>
        </p:txBody>
      </p:sp>
      <p:sp>
        <p:nvSpPr>
          <p:cNvPr id="15" name="TextBox 14"/>
          <p:cNvSpPr txBox="1"/>
          <p:nvPr/>
        </p:nvSpPr>
        <p:spPr>
          <a:xfrm>
            <a:off x="4624230" y="3689382"/>
            <a:ext cx="3657600" cy="461665"/>
          </a:xfrm>
          <a:prstGeom prst="rect">
            <a:avLst/>
          </a:prstGeom>
          <a:noFill/>
        </p:spPr>
        <p:txBody>
          <a:bodyPr wrap="square" rtlCol="0">
            <a:spAutoFit/>
          </a:bodyPr>
          <a:lstStyle/>
          <a:p>
            <a:r>
              <a:rPr lang="en-US" sz="2400" dirty="0">
                <a:latin typeface="Cambria" pitchFamily="18" charset="0"/>
              </a:rPr>
              <a:t>Recommended University</a:t>
            </a: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41</a:t>
            </a:fld>
            <a:endParaRPr lang="en-US"/>
          </a:p>
        </p:txBody>
      </p:sp>
    </p:spTree>
    <p:extLst>
      <p:ext uri="{BB962C8B-B14F-4D97-AF65-F5344CB8AC3E}">
        <p14:creationId xmlns:p14="http://schemas.microsoft.com/office/powerpoint/2010/main" val="729259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077218"/>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b="1" smtClean="0">
                <a:latin typeface="Cambria" panose="02040503050406030204" pitchFamily="18" charset="0"/>
              </a:rPr>
              <a:t>TEST MBTI</a:t>
            </a:r>
            <a:endParaRPr lang="en-US" b="1">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to take </a:t>
            </a:r>
            <a:r>
              <a:rPr lang="en-US">
                <a:latin typeface="Cambria" panose="02040503050406030204" pitchFamily="18" charset="0"/>
              </a:rPr>
              <a:t>the MBTI </a:t>
            </a:r>
            <a:r>
              <a:rPr lang="en-US" smtClean="0">
                <a:latin typeface="Cambria" panose="02040503050406030204" pitchFamily="18" charset="0"/>
              </a:rPr>
              <a:t>test to know the personality of himself</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42</a:t>
            </a:fld>
            <a:endParaRPr lang="en-US"/>
          </a:p>
        </p:txBody>
      </p:sp>
    </p:spTree>
    <p:extLst>
      <p:ext uri="{BB962C8B-B14F-4D97-AF65-F5344CB8AC3E}">
        <p14:creationId xmlns:p14="http://schemas.microsoft.com/office/powerpoint/2010/main" val="17703454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43</a:t>
            </a:fld>
            <a:endParaRPr lang="en-US"/>
          </a:p>
        </p:txBody>
      </p:sp>
    </p:spTree>
    <p:extLst>
      <p:ext uri="{BB962C8B-B14F-4D97-AF65-F5344CB8AC3E}">
        <p14:creationId xmlns:p14="http://schemas.microsoft.com/office/powerpoint/2010/main" val="2061849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44</a:t>
            </a:fld>
            <a:endParaRPr lang="en-US"/>
          </a:p>
        </p:txBody>
      </p:sp>
    </p:spTree>
    <p:extLst>
      <p:ext uri="{BB962C8B-B14F-4D97-AF65-F5344CB8AC3E}">
        <p14:creationId xmlns:p14="http://schemas.microsoft.com/office/powerpoint/2010/main" val="2610526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45</a:t>
            </a:fld>
            <a:endParaRPr lang="en-US"/>
          </a:p>
        </p:txBody>
      </p:sp>
    </p:spTree>
    <p:extLst>
      <p:ext uri="{BB962C8B-B14F-4D97-AF65-F5344CB8AC3E}">
        <p14:creationId xmlns:p14="http://schemas.microsoft.com/office/powerpoint/2010/main" val="551473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46</a:t>
            </a:fld>
            <a:endParaRPr lang="en-US"/>
          </a:p>
        </p:txBody>
      </p:sp>
    </p:spTree>
    <p:extLst>
      <p:ext uri="{BB962C8B-B14F-4D97-AF65-F5344CB8AC3E}">
        <p14:creationId xmlns:p14="http://schemas.microsoft.com/office/powerpoint/2010/main" val="522314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47</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442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48</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SUS\Desktop\DocDoAn\Doc-captone\Picture-ct\administrator-icon-51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050" y="2266950"/>
            <a:ext cx="1310640" cy="131064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362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05008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49</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SUS\Desktop\DocDoAn\Doc-captone\Picture-ct\administrator-icon-51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050" y="2266950"/>
            <a:ext cx="1310640" cy="13106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SUS\Desktop\DocDoAn\Doc-captone\Picture-ct\img_52373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39325" y="2404747"/>
            <a:ext cx="1637875" cy="14024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362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5029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036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5</a:t>
            </a:fld>
            <a:endParaRPr lang="en-US"/>
          </a:p>
        </p:txBody>
      </p:sp>
    </p:spTree>
    <p:extLst>
      <p:ext uri="{BB962C8B-B14F-4D97-AF65-F5344CB8AC3E}">
        <p14:creationId xmlns:p14="http://schemas.microsoft.com/office/powerpoint/2010/main" val="1916742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b="1" dirty="0" smtClean="0">
                <a:latin typeface="Cambria" panose="02040503050406030204" pitchFamily="18" charset="0"/>
              </a:rPr>
              <a:t>Q &amp; A</a:t>
            </a:r>
            <a:endParaRPr lang="en-US" b="1" dirty="0">
              <a:latin typeface="Cambria" panose="02040503050406030204" pitchFamily="18" charset="0"/>
            </a:endParaRPr>
          </a:p>
          <a:p>
            <a:r>
              <a:rPr lang="en-US" dirty="0">
                <a:latin typeface="Cambria" panose="02040503050406030204" pitchFamily="18" charset="0"/>
              </a:rPr>
              <a:t>Scenario:</a:t>
            </a:r>
          </a:p>
          <a:p>
            <a:pPr lvl="1"/>
            <a:r>
              <a:rPr lang="en-US" smtClean="0">
                <a:latin typeface="Cambria" panose="02040503050406030204" pitchFamily="18" charset="0"/>
              </a:rPr>
              <a:t>Mr.Danh want to suggest some questions about “university’s information and fee” then find answers for those questions.</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50</a:t>
            </a:fld>
            <a:endParaRPr lang="en-US"/>
          </a:p>
        </p:txBody>
      </p:sp>
    </p:spTree>
    <p:extLst>
      <p:ext uri="{BB962C8B-B14F-4D97-AF65-F5344CB8AC3E}">
        <p14:creationId xmlns:p14="http://schemas.microsoft.com/office/powerpoint/2010/main" val="34910373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51</a:t>
            </a:fld>
            <a:endParaRPr lang="en-US"/>
          </a:p>
        </p:txBody>
      </p:sp>
    </p:spTree>
    <p:extLst>
      <p:ext uri="{BB962C8B-B14F-4D97-AF65-F5344CB8AC3E}">
        <p14:creationId xmlns:p14="http://schemas.microsoft.com/office/powerpoint/2010/main" val="28922059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1"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6" name="Slide Number Placeholder 5"/>
          <p:cNvSpPr>
            <a:spLocks noGrp="1"/>
          </p:cNvSpPr>
          <p:nvPr>
            <p:ph type="sldNum" sz="quarter" idx="15"/>
          </p:nvPr>
        </p:nvSpPr>
        <p:spPr/>
        <p:txBody>
          <a:bodyPr/>
          <a:lstStyle/>
          <a:p>
            <a:fld id="{3F1FBF64-040A-44E3-9FF6-48F17F9E2AB1}" type="slidenum">
              <a:rPr lang="en-US" smtClean="0"/>
              <a:t>52</a:t>
            </a:fld>
            <a:endParaRPr lang="en-US"/>
          </a:p>
        </p:txBody>
      </p:sp>
    </p:spTree>
    <p:extLst>
      <p:ext uri="{BB962C8B-B14F-4D97-AF65-F5344CB8AC3E}">
        <p14:creationId xmlns:p14="http://schemas.microsoft.com/office/powerpoint/2010/main" val="15865236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350510"/>
            <a:ext cx="1758950" cy="356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C:\Users\ASUS\Desktop\Slide-UniStar\Correlate-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5" name="Notched Right Arrow 4"/>
          <p:cNvSpPr/>
          <p:nvPr/>
        </p:nvSpPr>
        <p:spPr>
          <a:xfrm>
            <a:off x="3171190" y="2419352"/>
            <a:ext cx="2315210" cy="687379"/>
          </a:xfrm>
          <a:prstGeom prst="notchedRightArrow">
            <a:avLst>
              <a:gd name="adj1" fmla="val 55912"/>
              <a:gd name="adj2" fmla="val 7956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5"/>
          </p:nvPr>
        </p:nvSpPr>
        <p:spPr/>
        <p:txBody>
          <a:bodyPr/>
          <a:lstStyle/>
          <a:p>
            <a:fld id="{3F1FBF64-040A-44E3-9FF6-48F17F9E2AB1}" type="slidenum">
              <a:rPr lang="en-US" smtClean="0"/>
              <a:t>53</a:t>
            </a:fld>
            <a:endParaRPr lang="en-US"/>
          </a:p>
        </p:txBody>
      </p:sp>
    </p:spTree>
    <p:extLst>
      <p:ext uri="{BB962C8B-B14F-4D97-AF65-F5344CB8AC3E}">
        <p14:creationId xmlns:p14="http://schemas.microsoft.com/office/powerpoint/2010/main" val="17095382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2" name="Slide Number Placeholder 1"/>
          <p:cNvSpPr>
            <a:spLocks noGrp="1"/>
          </p:cNvSpPr>
          <p:nvPr>
            <p:ph type="sldNum" sz="quarter" idx="15"/>
          </p:nvPr>
        </p:nvSpPr>
        <p:spPr/>
        <p:txBody>
          <a:bodyPr/>
          <a:lstStyle/>
          <a:p>
            <a:fld id="{3F1FBF64-040A-44E3-9FF6-48F17F9E2AB1}" type="slidenum">
              <a:rPr lang="en-US" smtClean="0"/>
              <a:t>54</a:t>
            </a:fld>
            <a:endParaRPr lang="en-US"/>
          </a:p>
        </p:txBody>
      </p:sp>
    </p:spTree>
    <p:extLst>
      <p:ext uri="{BB962C8B-B14F-4D97-AF65-F5344CB8AC3E}">
        <p14:creationId xmlns:p14="http://schemas.microsoft.com/office/powerpoint/2010/main" val="3033644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77612" y="2711333"/>
            <a:ext cx="7648081"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x</a:t>
            </a:r>
            <a:r>
              <a:rPr lang="en-US" sz="1800" b="1" dirty="0" smtClean="0">
                <a:latin typeface="Cambria" panose="02040503050406030204" pitchFamily="18" charset="0"/>
              </a:rPr>
              <a:t>: </a:t>
            </a:r>
            <a:r>
              <a:rPr lang="en-GB" b="1" dirty="0">
                <a:latin typeface="Cambria" panose="02040503050406030204" pitchFamily="18" charset="0"/>
              </a:rPr>
              <a:t>The origin university's latest year score</a:t>
            </a:r>
            <a:endParaRPr lang="en-US" b="1"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y</a:t>
            </a:r>
            <a:r>
              <a:rPr lang="en-US" b="1" dirty="0" smtClean="0">
                <a:latin typeface="Cambria" panose="02040503050406030204" pitchFamily="18" charset="0"/>
              </a:rPr>
              <a:t>: </a:t>
            </a:r>
            <a:r>
              <a:rPr lang="en-GB" b="1" dirty="0">
                <a:latin typeface="Cambria" panose="02040503050406030204" pitchFamily="18" charset="0"/>
              </a:rPr>
              <a:t>The university's latest year score needs correlation</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b="1" i="1">
                                        <a:solidFill>
                                          <a:srgbClr val="FF0000"/>
                                        </a:solidFill>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55</a:t>
            </a:fld>
            <a:endParaRPr lang="en-US"/>
          </a:p>
        </p:txBody>
      </p:sp>
    </p:spTree>
    <p:extLst>
      <p:ext uri="{BB962C8B-B14F-4D97-AF65-F5344CB8AC3E}">
        <p14:creationId xmlns:p14="http://schemas.microsoft.com/office/powerpoint/2010/main" val="11447881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b="1" dirty="0">
                <a:solidFill>
                  <a:srgbClr val="FF0000"/>
                </a:solidFill>
                <a:latin typeface="Cambria" panose="02040503050406030204" pitchFamily="18" charset="0"/>
              </a:rPr>
              <a:t>n</a:t>
            </a:r>
            <a:r>
              <a:rPr lang="en-US" b="1" dirty="0" smtClean="0">
                <a:latin typeface="Cambria" panose="02040503050406030204" pitchFamily="18" charset="0"/>
              </a:rPr>
              <a:t>: Number </a:t>
            </a:r>
            <a:r>
              <a:rPr lang="en-US" b="1"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a:rPr lang="en-US" sz="2400" b="1">
                                <a:solidFill>
                                  <a:srgbClr val="FF0000"/>
                                </a:solidFill>
                                <a:latin typeface="Cambria Math" panose="02040503050406030204" pitchFamily="18" charset="0"/>
                                <a:ea typeface="Times New Roman" panose="02020603050405020304" pitchFamily="18" charset="0"/>
                              </a:rPr>
                              <m:t>𝐧</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0</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6</m:t>
                    </m:r>
                    <m:r>
                      <a:rPr lang="en-US" sz="2400" i="1">
                        <a:latin typeface="Cambria Math" panose="02040503050406030204" pitchFamily="18" charset="0"/>
                        <a:ea typeface="Times New Roman" panose="02020603050405020304" pitchFamily="18" charset="0"/>
                      </a:rPr>
                      <m:t>+</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0</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0</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56</a:t>
            </a:fld>
            <a:endParaRPr lang="en-US"/>
          </a:p>
        </p:txBody>
      </p:sp>
    </p:spTree>
    <p:extLst>
      <p:ext uri="{BB962C8B-B14F-4D97-AF65-F5344CB8AC3E}">
        <p14:creationId xmlns:p14="http://schemas.microsoft.com/office/powerpoint/2010/main" val="41853588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t</a:t>
            </a:r>
            <a:r>
              <a:rPr lang="en-US" b="1" dirty="0" smtClean="0">
                <a:latin typeface="Cambria" panose="02040503050406030204" pitchFamily="18" charset="0"/>
              </a:rPr>
              <a:t>: </a:t>
            </a:r>
            <a:r>
              <a:rPr lang="en-US" b="1" dirty="0">
                <a:latin typeface="Cambria" panose="02040503050406030204" pitchFamily="18" charset="0"/>
              </a:rPr>
              <a:t>The largest number of similar majors</a:t>
            </a: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a:rPr lang="en-US" sz="2400" b="1">
                                <a:solidFill>
                                  <a:srgbClr val="FF0000"/>
                                </a:solidFill>
                                <a:latin typeface="Cambria Math" panose="02040503050406030204" pitchFamily="18" charset="0"/>
                                <a:ea typeface="Times New Roman" panose="02020603050405020304" pitchFamily="18" charset="0"/>
                              </a:rPr>
                              <m:t>𝐭</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6"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57</a:t>
            </a:fld>
            <a:endParaRPr lang="en-US"/>
          </a:p>
        </p:txBody>
      </p:sp>
    </p:spTree>
    <p:extLst>
      <p:ext uri="{BB962C8B-B14F-4D97-AF65-F5344CB8AC3E}">
        <p14:creationId xmlns:p14="http://schemas.microsoft.com/office/powerpoint/2010/main" val="4907325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latin typeface="Cambria" panose="02040503050406030204" pitchFamily="18" charset="0"/>
              </a:rPr>
              <a:t>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a</a:t>
            </a:r>
            <a:r>
              <a:rPr lang="en-US" b="1" dirty="0" smtClean="0">
                <a:latin typeface="Cambria" panose="02040503050406030204" pitchFamily="18" charset="0"/>
              </a:rPr>
              <a:t>: Location </a:t>
            </a:r>
            <a:r>
              <a:rPr lang="en-US" b="1" dirty="0">
                <a:latin typeface="Cambria" panose="02040503050406030204" pitchFamily="18" charset="0"/>
              </a:rPr>
              <a:t>point </a:t>
            </a:r>
            <a:r>
              <a:rPr lang="en-US" b="1" dirty="0" smtClean="0">
                <a:latin typeface="Cambria" panose="02040503050406030204" pitchFamily="18" charset="0"/>
              </a:rPr>
              <a:t>(0 or 1)</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smtClean="0">
                    <a:latin typeface="Times New Roman" panose="02020603050405020304" pitchFamily="18" charset="0"/>
                    <a:ea typeface="Times New Roman" panose="02020603050405020304" pitchFamily="18" charset="0"/>
                  </a:rPr>
                  <a:t>C = </a:t>
                </a:r>
                <a:r>
                  <a:rPr lang="en-US"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effectLst/>
                            <a:latin typeface="Cambria Math"/>
                            <a:ea typeface="Times New Roman" panose="02020603050405020304" pitchFamily="18" charset="0"/>
                          </a:rPr>
                        </m:ctrlPr>
                      </m:dPr>
                      <m:e>
                        <m:f>
                          <m:fPr>
                            <m:ctrlPr>
                              <a:rPr lang="en-US" sz="2400" i="1">
                                <a:effectLst/>
                                <a:latin typeface="Cambria Math"/>
                                <a:ea typeface="Times New Roman" panose="02020603050405020304" pitchFamily="18" charset="0"/>
                              </a:rPr>
                            </m:ctrlPr>
                          </m:fPr>
                          <m:num>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r>
                                  <a:rPr lang="en-US" sz="2400" i="0">
                                    <a:effectLst/>
                                    <a:latin typeface="Cambria Math" panose="02040503050406030204" pitchFamily="18" charset="0"/>
                                    <a:ea typeface="Times New Roman" panose="02020603050405020304" pitchFamily="18" charset="0"/>
                                  </a:rPr>
                                  <m:t>(</m:t>
                                </m:r>
                                <m:sSub>
                                  <m:sSubPr>
                                    <m:ctrlPr>
                                      <a:rPr lang="en-US" sz="2400" b="1"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x</m:t>
                                    </m:r>
                                  </m:e>
                                  <m:sub>
                                    <m:r>
                                      <a:rPr lang="en-US" sz="2400" b="1" i="0">
                                        <a:effectLst/>
                                        <a:latin typeface="Cambria Math" panose="02040503050406030204" pitchFamily="18" charset="0"/>
                                        <a:ea typeface="Times New Roman" panose="02020603050405020304" pitchFamily="18" charset="0"/>
                                      </a:rPr>
                                      <m:t>𝐢</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r>
                                  <a:rPr lang="en-US" sz="2400" i="0">
                                    <a:effectLst/>
                                    <a:latin typeface="Cambria Math" panose="02040503050406030204" pitchFamily="18" charset="0"/>
                                    <a:ea typeface="Times New Roman" panose="02020603050405020304" pitchFamily="18" charset="0"/>
                                  </a:rPr>
                                  <m:t>)(</m:t>
                                </m:r>
                                <m:sSub>
                                  <m:sSubPr>
                                    <m:ctrlPr>
                                      <a:rPr lang="en-US" sz="2400"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r>
                                  <a:rPr lang="en-US" sz="2400" i="0">
                                    <a:effectLst/>
                                    <a:latin typeface="Cambria Math" panose="02040503050406030204" pitchFamily="18" charset="0"/>
                                    <a:ea typeface="Times New Roman" panose="02020603050405020304" pitchFamily="18" charset="0"/>
                                  </a:rPr>
                                  <m:t>)</m:t>
                                </m:r>
                              </m:e>
                            </m:nary>
                          </m:num>
                          <m:den>
                            <m:rad>
                              <m:radPr>
                                <m:degHide m:val="on"/>
                                <m:ctrlPr>
                                  <a:rPr lang="en-US" sz="2400" i="1">
                                    <a:effectLst/>
                                    <a:latin typeface="Cambria Math"/>
                                    <a:ea typeface="Times New Roman" panose="02020603050405020304" pitchFamily="18" charset="0"/>
                                  </a:rPr>
                                </m:ctrlPr>
                              </m:radPr>
                              <m:deg/>
                              <m:e>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x</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e>
                                        </m:d>
                                      </m:e>
                                      <m:sup>
                                        <m:r>
                                          <a:rPr lang="en-US" sz="2400" i="0">
                                            <a:effectLst/>
                                            <a:latin typeface="Cambria Math" panose="02040503050406030204" pitchFamily="18" charset="0"/>
                                            <a:ea typeface="Times New Roman" panose="02020603050405020304" pitchFamily="18" charset="0"/>
                                          </a:rPr>
                                          <m:t>2</m:t>
                                        </m:r>
                                      </m:sup>
                                    </m:sSup>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e>
                                            </m:d>
                                          </m:e>
                                          <m:sup>
                                            <m:r>
                                              <a:rPr lang="en-US" sz="2400" i="0">
                                                <a:effectLst/>
                                                <a:latin typeface="Cambria Math" panose="02040503050406030204" pitchFamily="18" charset="0"/>
                                                <a:ea typeface="Times New Roman" panose="02020603050405020304" pitchFamily="18" charset="0"/>
                                              </a:rPr>
                                              <m:t>2</m:t>
                                            </m:r>
                                          </m:sup>
                                        </m:sSup>
                                      </m:e>
                                    </m:nary>
                                  </m:e>
                                </m:nary>
                              </m:e>
                            </m:rad>
                          </m:den>
                        </m:f>
                        <m:r>
                          <a:rPr lang="en-US" sz="2400" i="1">
                            <a:effectLst/>
                            <a:latin typeface="Cambria Math" panose="02040503050406030204" pitchFamily="18" charset="0"/>
                            <a:ea typeface="Times New Roman" panose="02020603050405020304" pitchFamily="18" charset="0"/>
                          </a:rPr>
                          <m:t>∗ </m:t>
                        </m:r>
                        <m:f>
                          <m:fPr>
                            <m:ctrlPr>
                              <a:rPr lang="en-US" sz="2400" i="1">
                                <a:effectLst/>
                                <a:latin typeface="Cambria Math"/>
                                <a:ea typeface="Times New Roman" panose="02020603050405020304" pitchFamily="18" charset="0"/>
                              </a:rPr>
                            </m:ctrlPr>
                          </m:fPr>
                          <m:num>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num>
                          <m:den>
                            <m:r>
                              <m:rPr>
                                <m:sty m:val="p"/>
                              </m:rPr>
                              <a:rPr lang="en-US" sz="2400" b="0" i="0" smtClean="0">
                                <a:solidFill>
                                  <a:schemeClr val="tx1"/>
                                </a:solidFill>
                                <a:effectLst/>
                                <a:latin typeface="Cambria Math" panose="02040503050406030204" pitchFamily="18" charset="0"/>
                                <a:ea typeface="Times New Roman" panose="02020603050405020304" pitchFamily="18" charset="0"/>
                              </a:rPr>
                              <m:t>t</m:t>
                            </m:r>
                          </m:den>
                        </m:f>
                      </m:e>
                    </m:d>
                    <m:r>
                      <a:rPr lang="en-US" sz="2400" i="1">
                        <a:effectLst/>
                        <a:latin typeface="Cambria Math" panose="02040503050406030204" pitchFamily="18" charset="0"/>
                        <a:ea typeface="Times New Roman" panose="02020603050405020304" pitchFamily="18" charset="0"/>
                      </a:rPr>
                      <m:t>∗ 0,6+</m:t>
                    </m:r>
                    <m:r>
                      <a:rPr lang="en-US" sz="2400" b="1" i="0" smtClean="0">
                        <a:solidFill>
                          <a:srgbClr val="FF0000"/>
                        </a:solidFill>
                        <a:effectLst/>
                        <a:latin typeface="Cambria Math" panose="02040503050406030204" pitchFamily="18" charset="0"/>
                        <a:ea typeface="Times New Roman" panose="02020603050405020304" pitchFamily="18" charset="0"/>
                      </a:rPr>
                      <m:t>𝐚</m:t>
                    </m:r>
                    <m:r>
                      <a:rPr lang="en-US" sz="2400" i="1">
                        <a:effectLst/>
                        <a:latin typeface="Cambria Math" panose="02040503050406030204" pitchFamily="18" charset="0"/>
                        <a:ea typeface="Times New Roman" panose="02020603050405020304" pitchFamily="18" charset="0"/>
                      </a:rPr>
                      <m:t>∗ 0,2+</m:t>
                    </m:r>
                    <m:r>
                      <m:rPr>
                        <m:sty m:val="p"/>
                      </m:rPr>
                      <a:rPr lang="en-US" sz="2400" i="0">
                        <a:effectLst/>
                        <a:latin typeface="Cambria Math" panose="02040503050406030204" pitchFamily="18" charset="0"/>
                        <a:ea typeface="Times New Roman" panose="02020603050405020304" pitchFamily="18" charset="0"/>
                      </a:rPr>
                      <m:t>b</m:t>
                    </m:r>
                    <m:r>
                      <a:rPr lang="en-US" sz="2400" i="1">
                        <a:effectLst/>
                        <a:latin typeface="Cambria Math" panose="02040503050406030204" pitchFamily="18" charset="0"/>
                        <a:ea typeface="Times New Roman" panose="02020603050405020304" pitchFamily="18" charset="0"/>
                      </a:rPr>
                      <m:t>∗ 0,2 </m:t>
                    </m:r>
                  </m:oMath>
                </a14:m>
                <a:endParaRPr lang="en-US" sz="2400" dirty="0">
                  <a:effectLst/>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2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58</a:t>
            </a:fld>
            <a:endParaRPr lang="en-US"/>
          </a:p>
        </p:txBody>
      </p:sp>
    </p:spTree>
    <p:extLst>
      <p:ext uri="{BB962C8B-B14F-4D97-AF65-F5344CB8AC3E}">
        <p14:creationId xmlns:p14="http://schemas.microsoft.com/office/powerpoint/2010/main" val="21557738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latin typeface="Cambria" panose="02040503050406030204" pitchFamily="18" charset="0"/>
              </a:rPr>
              <a:t>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dirty="0" smtClean="0">
                <a:latin typeface="Cambria" panose="02040503050406030204" pitchFamily="18" charset="0"/>
              </a:rPr>
              <a:t>a: Location </a:t>
            </a:r>
            <a:r>
              <a:rPr lang="en-US" dirty="0">
                <a:latin typeface="Cambria" panose="02040503050406030204" pitchFamily="18" charset="0"/>
              </a:rPr>
              <a:t>point </a:t>
            </a:r>
            <a:r>
              <a:rPr lang="en-US" dirty="0" smtClean="0">
                <a:latin typeface="Cambria" panose="02040503050406030204" pitchFamily="18" charset="0"/>
              </a:rPr>
              <a:t>(0 or 1)</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800" y="1523795"/>
                <a:ext cx="8458200"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r>
                  <a:rPr lang="en-US" sz="2400"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a:rPr lang="en-US" sz="2400" b="1">
                        <a:solidFill>
                          <a:srgbClr val="FF0000"/>
                        </a:solidFill>
                        <a:latin typeface="Cambria Math" panose="02040503050406030204" pitchFamily="18" charset="0"/>
                        <a:ea typeface="Times New Roman" panose="02020603050405020304" pitchFamily="18" charset="0"/>
                      </a:rPr>
                      <m:t>𝐛</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800" y="1523795"/>
                <a:ext cx="8458200" cy="976165"/>
              </a:xfrm>
              <a:prstGeom prst="rect">
                <a:avLst/>
              </a:prstGeom>
              <a:blipFill rotWithShape="0">
                <a:blip r:embed="rId5"/>
                <a:stretch>
                  <a:fillRect/>
                </a:stretch>
              </a:blipFill>
            </p:spPr>
            <p:txBody>
              <a:bodyPr/>
              <a:lstStyle/>
              <a:p>
                <a:r>
                  <a:rPr lang="en-US">
                    <a:noFill/>
                  </a:rPr>
                  <a:t> </a:t>
                </a:r>
              </a:p>
            </p:txBody>
          </p:sp>
        </mc:Fallback>
      </mc:AlternateContent>
      <p:sp>
        <p:nvSpPr>
          <p:cNvPr id="23" name="TextBox 22"/>
          <p:cNvSpPr txBox="1"/>
          <p:nvPr/>
        </p:nvSpPr>
        <p:spPr>
          <a:xfrm>
            <a:off x="1477614" y="4444221"/>
            <a:ext cx="57056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b</a:t>
            </a:r>
            <a:r>
              <a:rPr lang="en-US" dirty="0" smtClean="0">
                <a:latin typeface="Cambria" panose="02040503050406030204" pitchFamily="18" charset="0"/>
              </a:rPr>
              <a:t>: </a:t>
            </a:r>
            <a:r>
              <a:rPr lang="en-US" b="1" dirty="0" smtClean="0">
                <a:latin typeface="Cambria" panose="02040503050406030204" pitchFamily="18" charset="0"/>
              </a:rPr>
              <a:t>Training system point (0 or 1)</a:t>
            </a:r>
            <a:endParaRPr lang="en-US" b="1" dirty="0">
              <a:latin typeface="Cambria" panose="02040503050406030204" pitchFamily="18" charset="0"/>
            </a:endParaRPr>
          </a:p>
        </p:txBody>
      </p:sp>
      <p:sp>
        <p:nvSpPr>
          <p:cNvPr id="2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59</a:t>
            </a:fld>
            <a:endParaRPr lang="en-US"/>
          </a:p>
        </p:txBody>
      </p:sp>
    </p:spTree>
    <p:extLst>
      <p:ext uri="{BB962C8B-B14F-4D97-AF65-F5344CB8AC3E}">
        <p14:creationId xmlns:p14="http://schemas.microsoft.com/office/powerpoint/2010/main" val="2329953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Cambria" pitchFamily="18" charset="0"/>
              </a:rPr>
              <a:t>They </a:t>
            </a:r>
            <a:r>
              <a:rPr lang="en-GB" sz="2000" dirty="0">
                <a:solidFill>
                  <a:schemeClr val="tx1"/>
                </a:solidFill>
                <a:latin typeface="Cambria" pitchFamily="18" charset="0"/>
              </a:rPr>
              <a:t>do not know what </a:t>
            </a:r>
            <a:r>
              <a:rPr lang="en-GB" sz="2000" dirty="0" smtClean="0">
                <a:solidFill>
                  <a:schemeClr val="tx1"/>
                </a:solidFill>
                <a:latin typeface="Cambria" pitchFamily="18" charset="0"/>
              </a:rPr>
              <a:t>they </a:t>
            </a:r>
            <a:r>
              <a:rPr lang="en-GB" sz="2000" dirty="0">
                <a:solidFill>
                  <a:schemeClr val="tx1"/>
                </a:solidFill>
                <a:latin typeface="Cambria" pitchFamily="18" charset="0"/>
              </a:rPr>
              <a:t>want to do and </a:t>
            </a:r>
            <a:r>
              <a:rPr lang="en-GB" sz="2000" dirty="0" smtClean="0">
                <a:solidFill>
                  <a:schemeClr val="tx1"/>
                </a:solidFill>
                <a:latin typeface="Cambria" pitchFamily="18" charset="0"/>
              </a:rPr>
              <a:t>how?</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6</a:t>
            </a:fld>
            <a:endParaRPr lang="en-US"/>
          </a:p>
        </p:txBody>
      </p:sp>
    </p:spTree>
    <p:extLst>
      <p:ext uri="{BB962C8B-B14F-4D97-AF65-F5344CB8AC3E}">
        <p14:creationId xmlns:p14="http://schemas.microsoft.com/office/powerpoint/2010/main" val="35069089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0" y="858928"/>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60</a:t>
            </a:fld>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22" name="Rounded Rectangle 21"/>
          <p:cNvSpPr/>
          <p:nvPr/>
        </p:nvSpPr>
        <p:spPr>
          <a:xfrm>
            <a:off x="3782668" y="1545943"/>
            <a:ext cx="3913532" cy="11498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782668" y="1564107"/>
            <a:ext cx="3913532" cy="113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46539" y="1714474"/>
            <a:ext cx="3205604" cy="830997"/>
          </a:xfrm>
          <a:prstGeom prst="rect">
            <a:avLst/>
          </a:prstGeom>
          <a:noFill/>
        </p:spPr>
        <p:txBody>
          <a:bodyPr wrap="square" rtlCol="0">
            <a:spAutoFit/>
          </a:bodyPr>
          <a:lstStyle/>
          <a:p>
            <a:r>
              <a:rPr lang="en-US" dirty="0">
                <a:latin typeface="Cambria" panose="02040503050406030204" pitchFamily="18" charset="0"/>
              </a:rPr>
              <a:t>CNTT: 21, QTKD: 21,5, NNA: 22,75</a:t>
            </a:r>
          </a:p>
          <a:p>
            <a:r>
              <a:rPr lang="en-US" dirty="0">
                <a:latin typeface="Cambria" panose="02040503050406030204" pitchFamily="18" charset="0"/>
              </a:rPr>
              <a:t>Location: Ho Chi Minh</a:t>
            </a:r>
          </a:p>
          <a:p>
            <a:r>
              <a:rPr lang="en-US" dirty="0">
                <a:latin typeface="Cambria" panose="02040503050406030204" pitchFamily="18" charset="0"/>
              </a:rPr>
              <a:t>Training System: </a:t>
            </a:r>
            <a:r>
              <a:rPr lang="en-US" dirty="0" smtClean="0">
                <a:latin typeface="Cambria" panose="02040503050406030204" pitchFamily="18" charset="0"/>
              </a:rPr>
              <a:t>state</a:t>
            </a:r>
            <a:endParaRPr lang="en-US" dirty="0">
              <a:latin typeface="Cambria" panose="02040503050406030204" pitchFamily="18" charset="0"/>
            </a:endParaRPr>
          </a:p>
        </p:txBody>
      </p:sp>
    </p:spTree>
    <p:extLst>
      <p:ext uri="{BB962C8B-B14F-4D97-AF65-F5344CB8AC3E}">
        <p14:creationId xmlns:p14="http://schemas.microsoft.com/office/powerpoint/2010/main" val="15875169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61</a:t>
            </a:fld>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26" name="TextBox 25"/>
          <p:cNvSpPr txBox="1"/>
          <p:nvPr/>
        </p:nvSpPr>
        <p:spPr>
          <a:xfrm>
            <a:off x="3713112" y="3154323"/>
            <a:ext cx="3579214" cy="338554"/>
          </a:xfrm>
          <a:prstGeom prst="rect">
            <a:avLst/>
          </a:prstGeom>
          <a:noFill/>
        </p:spPr>
        <p:txBody>
          <a:bodyPr wrap="square" rtlCol="0">
            <a:spAutoFit/>
          </a:bodyPr>
          <a:lstStyle/>
          <a:p>
            <a:r>
              <a:rPr lang="en-US" dirty="0" smtClean="0">
                <a:latin typeface="Cambria" panose="02040503050406030204" pitchFamily="18" charset="0"/>
              </a:rPr>
              <a:t>QTKD: A00: 28, A01: 27, D01: 27</a:t>
            </a: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4244" y="3154323"/>
            <a:ext cx="955028" cy="955028"/>
          </a:xfrm>
          <a:prstGeom prst="rect">
            <a:avLst/>
          </a:prstGeom>
        </p:spPr>
      </p:pic>
      <p:sp>
        <p:nvSpPr>
          <p:cNvPr id="16" name="Rounded Rectangle 15"/>
          <p:cNvSpPr/>
          <p:nvPr/>
        </p:nvSpPr>
        <p:spPr>
          <a:xfrm>
            <a:off x="3782668" y="1545943"/>
            <a:ext cx="3913532" cy="11498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82668" y="1564107"/>
            <a:ext cx="3913532" cy="113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146539" y="1714474"/>
            <a:ext cx="3205604" cy="830997"/>
          </a:xfrm>
          <a:prstGeom prst="rect">
            <a:avLst/>
          </a:prstGeom>
          <a:noFill/>
        </p:spPr>
        <p:txBody>
          <a:bodyPr wrap="square" rtlCol="0">
            <a:spAutoFit/>
          </a:bodyPr>
          <a:lstStyle/>
          <a:p>
            <a:r>
              <a:rPr lang="en-US" dirty="0">
                <a:latin typeface="Cambria" panose="02040503050406030204" pitchFamily="18" charset="0"/>
              </a:rPr>
              <a:t>CNTT: 21, QTKD: 21,5, NNA: 22,75</a:t>
            </a:r>
          </a:p>
          <a:p>
            <a:r>
              <a:rPr lang="en-US" dirty="0">
                <a:latin typeface="Cambria" panose="02040503050406030204" pitchFamily="18" charset="0"/>
              </a:rPr>
              <a:t>Location: Ho Chi Minh</a:t>
            </a:r>
          </a:p>
          <a:p>
            <a:r>
              <a:rPr lang="en-US" dirty="0">
                <a:latin typeface="Cambria" panose="02040503050406030204" pitchFamily="18" charset="0"/>
              </a:rPr>
              <a:t>Training System: </a:t>
            </a:r>
            <a:r>
              <a:rPr lang="en-US" dirty="0" smtClean="0">
                <a:latin typeface="Cambria" panose="02040503050406030204" pitchFamily="18" charset="0"/>
              </a:rPr>
              <a:t>state</a:t>
            </a:r>
            <a:endParaRPr lang="en-US" dirty="0">
              <a:latin typeface="Cambria" panose="02040503050406030204" pitchFamily="18" charset="0"/>
            </a:endParaRPr>
          </a:p>
        </p:txBody>
      </p:sp>
    </p:spTree>
    <p:extLst>
      <p:ext uri="{BB962C8B-B14F-4D97-AF65-F5344CB8AC3E}">
        <p14:creationId xmlns:p14="http://schemas.microsoft.com/office/powerpoint/2010/main" val="254370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3713112" y="3154323"/>
            <a:ext cx="3579214" cy="338554"/>
          </a:xfrm>
          <a:prstGeom prst="rect">
            <a:avLst/>
          </a:prstGeom>
          <a:noFill/>
        </p:spPr>
        <p:txBody>
          <a:bodyPr wrap="square" rtlCol="0">
            <a:spAutoFit/>
          </a:bodyPr>
          <a:lstStyle/>
          <a:p>
            <a:r>
              <a:rPr lang="en-US" dirty="0" smtClean="0">
                <a:latin typeface="Cambria" panose="02040503050406030204" pitchFamily="18" charset="0"/>
              </a:rPr>
              <a:t>QTKD: A00: 28, A01: 27, D01: 27</a:t>
            </a:r>
          </a:p>
        </p:txBody>
      </p:sp>
      <p:sp>
        <p:nvSpPr>
          <p:cNvPr id="34" name="TextBox 33"/>
          <p:cNvSpPr txBox="1"/>
          <p:nvPr/>
        </p:nvSpPr>
        <p:spPr>
          <a:xfrm>
            <a:off x="3713112" y="3514671"/>
            <a:ext cx="3429000" cy="584775"/>
          </a:xfrm>
          <a:prstGeom prst="rect">
            <a:avLst/>
          </a:prstGeom>
          <a:noFill/>
        </p:spPr>
        <p:txBody>
          <a:bodyPr wrap="square" rtlCol="0">
            <a:spAutoFit/>
          </a:bodyPr>
          <a:lstStyle/>
          <a:p>
            <a:r>
              <a:rPr lang="en-US" dirty="0">
                <a:latin typeface="Cambria" panose="02040503050406030204" pitchFamily="18" charset="0"/>
              </a:rPr>
              <a:t>=&gt; QTKD</a:t>
            </a:r>
            <a:r>
              <a:rPr lang="en-US">
                <a:latin typeface="Cambria" panose="02040503050406030204" pitchFamily="18" charset="0"/>
              </a:rPr>
              <a:t>: </a:t>
            </a:r>
            <a:r>
              <a:rPr lang="en-US" smtClean="0">
                <a:latin typeface="Cambria" panose="02040503050406030204" pitchFamily="18" charset="0"/>
              </a:rPr>
              <a:t>27,33</a:t>
            </a:r>
            <a:endParaRPr lang="en-US" dirty="0">
              <a:latin typeface="Cambria" panose="02040503050406030204" pitchFamily="18" charset="0"/>
            </a:endParaRPr>
          </a:p>
          <a:p>
            <a:endParaRPr lang="en-US" dirty="0"/>
          </a:p>
        </p:txBody>
      </p:sp>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62</a:t>
            </a:fld>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4244" y="3154323"/>
            <a:ext cx="955028" cy="955028"/>
          </a:xfrm>
          <a:prstGeom prst="rect">
            <a:avLst/>
          </a:prstGeom>
        </p:spPr>
      </p:pic>
      <p:sp>
        <p:nvSpPr>
          <p:cNvPr id="16" name="Rounded Rectangle 15"/>
          <p:cNvSpPr/>
          <p:nvPr/>
        </p:nvSpPr>
        <p:spPr>
          <a:xfrm>
            <a:off x="3782668" y="1545943"/>
            <a:ext cx="3913532" cy="11498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82668" y="1564107"/>
            <a:ext cx="3913532" cy="113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146539" y="1714474"/>
            <a:ext cx="3205604" cy="830997"/>
          </a:xfrm>
          <a:prstGeom prst="rect">
            <a:avLst/>
          </a:prstGeom>
          <a:noFill/>
        </p:spPr>
        <p:txBody>
          <a:bodyPr wrap="square" rtlCol="0">
            <a:spAutoFit/>
          </a:bodyPr>
          <a:lstStyle/>
          <a:p>
            <a:r>
              <a:rPr lang="en-US" dirty="0">
                <a:latin typeface="Cambria" panose="02040503050406030204" pitchFamily="18" charset="0"/>
              </a:rPr>
              <a:t>CNTT: 21, QTKD: 21,5, NNA: 22,75</a:t>
            </a:r>
          </a:p>
          <a:p>
            <a:r>
              <a:rPr lang="en-US" dirty="0">
                <a:latin typeface="Cambria" panose="02040503050406030204" pitchFamily="18" charset="0"/>
              </a:rPr>
              <a:t>Location: Ho Chi Minh</a:t>
            </a:r>
          </a:p>
          <a:p>
            <a:r>
              <a:rPr lang="en-US" dirty="0">
                <a:latin typeface="Cambria" panose="02040503050406030204" pitchFamily="18" charset="0"/>
              </a:rPr>
              <a:t>Training System: </a:t>
            </a:r>
            <a:r>
              <a:rPr lang="en-US" dirty="0" smtClean="0">
                <a:latin typeface="Cambria" panose="02040503050406030204" pitchFamily="18" charset="0"/>
              </a:rPr>
              <a:t>state</a:t>
            </a:r>
            <a:endParaRPr lang="en-US" dirty="0">
              <a:latin typeface="Cambria" panose="02040503050406030204" pitchFamily="18" charset="0"/>
            </a:endParaRPr>
          </a:p>
        </p:txBody>
      </p:sp>
    </p:spTree>
    <p:extLst>
      <p:ext uri="{BB962C8B-B14F-4D97-AF65-F5344CB8AC3E}">
        <p14:creationId xmlns:p14="http://schemas.microsoft.com/office/powerpoint/2010/main" val="134540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63</a:t>
            </a:fld>
            <a:endParaRPr lang="en-US"/>
          </a:p>
        </p:txBody>
      </p:sp>
      <p:sp>
        <p:nvSpPr>
          <p:cNvPr id="19" name="Rounded Rectangle 18"/>
          <p:cNvSpPr/>
          <p:nvPr/>
        </p:nvSpPr>
        <p:spPr>
          <a:xfrm>
            <a:off x="3782668" y="1545943"/>
            <a:ext cx="3913532" cy="11498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82668" y="1564107"/>
            <a:ext cx="3913532" cy="113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146539" y="1714474"/>
            <a:ext cx="3205604" cy="830997"/>
          </a:xfrm>
          <a:prstGeom prst="rect">
            <a:avLst/>
          </a:prstGeom>
          <a:noFill/>
        </p:spPr>
        <p:txBody>
          <a:bodyPr wrap="square" rtlCol="0">
            <a:spAutoFit/>
          </a:bodyPr>
          <a:lstStyle/>
          <a:p>
            <a:r>
              <a:rPr lang="en-US" dirty="0">
                <a:latin typeface="Cambria" panose="02040503050406030204" pitchFamily="18" charset="0"/>
              </a:rPr>
              <a:t>CNTT: 21, QTKD: 21,5, NNA: 22,75</a:t>
            </a:r>
          </a:p>
          <a:p>
            <a:r>
              <a:rPr lang="en-US" dirty="0">
                <a:latin typeface="Cambria" panose="02040503050406030204" pitchFamily="18" charset="0"/>
              </a:rPr>
              <a:t>Location: Ho Chi Minh</a:t>
            </a:r>
          </a:p>
          <a:p>
            <a:r>
              <a:rPr lang="en-US" dirty="0">
                <a:latin typeface="Cambria" panose="02040503050406030204" pitchFamily="18" charset="0"/>
              </a:rPr>
              <a:t>Training System: </a:t>
            </a:r>
            <a:r>
              <a:rPr lang="en-US" dirty="0" smtClean="0">
                <a:latin typeface="Cambria" panose="02040503050406030204" pitchFamily="18" charset="0"/>
              </a:rPr>
              <a:t>state</a:t>
            </a:r>
            <a:endParaRPr lang="en-US" dirty="0">
              <a:latin typeface="Cambria" panose="02040503050406030204" pitchFamily="18" charset="0"/>
            </a:endParaRP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3112958"/>
            <a:ext cx="955028" cy="955028"/>
          </a:xfrm>
          <a:prstGeom prst="rect">
            <a:avLst/>
          </a:prstGeom>
        </p:spPr>
      </p:pic>
      <p:sp>
        <p:nvSpPr>
          <p:cNvPr id="27" name="Rounded Rectangle 26"/>
          <p:cNvSpPr/>
          <p:nvPr/>
        </p:nvSpPr>
        <p:spPr>
          <a:xfrm>
            <a:off x="1500826" y="3093606"/>
            <a:ext cx="2789548" cy="9743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500826" y="3112959"/>
            <a:ext cx="2789548" cy="932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866918" y="3163594"/>
            <a:ext cx="2358571" cy="830997"/>
          </a:xfrm>
          <a:prstGeom prst="rect">
            <a:avLst/>
          </a:prstGeom>
          <a:noFill/>
        </p:spPr>
        <p:txBody>
          <a:bodyPr wrap="square" rtlCol="0">
            <a:spAutoFit/>
          </a:bodyPr>
          <a:lstStyle/>
          <a:p>
            <a:r>
              <a:rPr lang="en-US" dirty="0">
                <a:latin typeface="Cambria" panose="02040503050406030204" pitchFamily="18" charset="0"/>
              </a:rPr>
              <a:t>QTKD: 27,33, NNA: 27</a:t>
            </a:r>
          </a:p>
          <a:p>
            <a:r>
              <a:rPr lang="en-US" dirty="0">
                <a:latin typeface="Cambria" panose="02040503050406030204" pitchFamily="18" charset="0"/>
              </a:rPr>
              <a:t>Location: Ha </a:t>
            </a:r>
            <a:r>
              <a:rPr lang="en-US" dirty="0" err="1">
                <a:latin typeface="Cambria" panose="02040503050406030204" pitchFamily="18" charset="0"/>
              </a:rPr>
              <a:t>Noi</a:t>
            </a:r>
            <a:endParaRPr lang="en-US" dirty="0">
              <a:latin typeface="Cambria" panose="02040503050406030204" pitchFamily="18" charset="0"/>
            </a:endParaRPr>
          </a:p>
          <a:p>
            <a:r>
              <a:rPr lang="en-US" dirty="0">
                <a:latin typeface="Cambria" panose="02040503050406030204" pitchFamily="18" charset="0"/>
              </a:rPr>
              <a:t>Train System: </a:t>
            </a:r>
            <a:r>
              <a:rPr lang="en-US" dirty="0" smtClean="0">
                <a:latin typeface="Cambria" panose="02040503050406030204" pitchFamily="18" charset="0"/>
              </a:rPr>
              <a:t>state</a:t>
            </a:r>
            <a:endParaRPr lang="en-US" dirty="0">
              <a:latin typeface="Cambria" panose="02040503050406030204" pitchFamily="18" charset="0"/>
            </a:endParaRPr>
          </a:p>
        </p:txBody>
      </p:sp>
    </p:spTree>
    <p:extLst>
      <p:ext uri="{BB962C8B-B14F-4D97-AF65-F5344CB8AC3E}">
        <p14:creationId xmlns:p14="http://schemas.microsoft.com/office/powerpoint/2010/main" val="27837004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6" name="Picture 2" descr="C:\Users\ASUS\Desktop\DocDoAn\Doc-captone\Picture-ct\kHgZZE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2797" y="3148348"/>
            <a:ext cx="863480" cy="960774"/>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5423905" y="3141533"/>
            <a:ext cx="2769842" cy="93908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5"/>
          </p:nvPr>
        </p:nvSpPr>
        <p:spPr>
          <a:xfrm>
            <a:off x="8129015" y="4315088"/>
            <a:ext cx="609600" cy="390906"/>
          </a:xfrm>
        </p:spPr>
        <p:txBody>
          <a:bodyPr/>
          <a:lstStyle/>
          <a:p>
            <a:fld id="{3F1FBF64-040A-44E3-9FF6-48F17F9E2AB1}" type="slidenum">
              <a:rPr lang="en-US" smtClean="0"/>
              <a:t>64</a:t>
            </a:fld>
            <a:endParaRPr lang="en-US" dirty="0"/>
          </a:p>
        </p:txBody>
      </p:sp>
      <p:sp>
        <p:nvSpPr>
          <p:cNvPr id="19" name="Rounded Rectangle 18"/>
          <p:cNvSpPr/>
          <p:nvPr/>
        </p:nvSpPr>
        <p:spPr>
          <a:xfrm>
            <a:off x="3782668" y="1545943"/>
            <a:ext cx="3913532" cy="11498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82668" y="1564107"/>
            <a:ext cx="3913532" cy="113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146539" y="1714474"/>
            <a:ext cx="3205604" cy="830997"/>
          </a:xfrm>
          <a:prstGeom prst="rect">
            <a:avLst/>
          </a:prstGeom>
          <a:noFill/>
        </p:spPr>
        <p:txBody>
          <a:bodyPr wrap="square" rtlCol="0">
            <a:spAutoFit/>
          </a:bodyPr>
          <a:lstStyle/>
          <a:p>
            <a:r>
              <a:rPr lang="en-US" dirty="0">
                <a:latin typeface="Cambria" panose="02040503050406030204" pitchFamily="18" charset="0"/>
              </a:rPr>
              <a:t>CNTT: 21, QTKD: 21,5, NNA: 22,75</a:t>
            </a:r>
          </a:p>
          <a:p>
            <a:r>
              <a:rPr lang="en-US" dirty="0">
                <a:latin typeface="Cambria" panose="02040503050406030204" pitchFamily="18" charset="0"/>
              </a:rPr>
              <a:t>Location: Ho Chi Minh</a:t>
            </a:r>
          </a:p>
          <a:p>
            <a:r>
              <a:rPr lang="en-US" dirty="0">
                <a:latin typeface="Cambria" panose="02040503050406030204" pitchFamily="18" charset="0"/>
              </a:rPr>
              <a:t>Training System: </a:t>
            </a:r>
            <a:r>
              <a:rPr lang="en-US" dirty="0" smtClean="0">
                <a:latin typeface="Cambria" panose="02040503050406030204" pitchFamily="18" charset="0"/>
              </a:rPr>
              <a:t>state</a:t>
            </a:r>
            <a:endParaRPr lang="en-US" dirty="0">
              <a:latin typeface="Cambria" panose="02040503050406030204" pitchFamily="18" charset="0"/>
            </a:endParaRPr>
          </a:p>
        </p:txBody>
      </p:sp>
      <p:sp>
        <p:nvSpPr>
          <p:cNvPr id="3" name="Oval 2"/>
          <p:cNvSpPr/>
          <p:nvPr/>
        </p:nvSpPr>
        <p:spPr>
          <a:xfrm>
            <a:off x="5423905" y="3148348"/>
            <a:ext cx="2769841" cy="9322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93416" y="3265452"/>
            <a:ext cx="2435599" cy="738664"/>
          </a:xfrm>
          <a:prstGeom prst="rect">
            <a:avLst/>
          </a:prstGeom>
          <a:noFill/>
        </p:spPr>
        <p:txBody>
          <a:bodyPr wrap="square" rtlCol="0">
            <a:spAutoFit/>
          </a:bodyPr>
          <a:lstStyle/>
          <a:p>
            <a:r>
              <a:rPr lang="en-US" sz="1400" dirty="0">
                <a:latin typeface="Cambria" panose="02040503050406030204" pitchFamily="18" charset="0"/>
              </a:rPr>
              <a:t>CNTT: 19, QTKD: 19, NNA: 20</a:t>
            </a:r>
          </a:p>
          <a:p>
            <a:r>
              <a:rPr lang="en-US" sz="1400" dirty="0">
                <a:latin typeface="Cambria" panose="02040503050406030204" pitchFamily="18" charset="0"/>
              </a:rPr>
              <a:t>Location: Ho Chi Minh</a:t>
            </a:r>
          </a:p>
          <a:p>
            <a:r>
              <a:rPr lang="en-US" sz="1400" dirty="0">
                <a:latin typeface="Cambria" panose="02040503050406030204" pitchFamily="18" charset="0"/>
              </a:rPr>
              <a:t>Train System: </a:t>
            </a:r>
            <a:r>
              <a:rPr lang="en-US" sz="1400" dirty="0" smtClean="0">
                <a:latin typeface="Cambria" panose="02040503050406030204" pitchFamily="18" charset="0"/>
              </a:rPr>
              <a:t>private</a:t>
            </a:r>
            <a:endParaRPr lang="en-US" sz="1400" dirty="0">
              <a:latin typeface="Cambria" panose="02040503050406030204" pitchFamily="18" charset="0"/>
            </a:endParaRP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3112958"/>
            <a:ext cx="955028" cy="955028"/>
          </a:xfrm>
          <a:prstGeom prst="rect">
            <a:avLst/>
          </a:prstGeom>
        </p:spPr>
      </p:pic>
      <p:sp>
        <p:nvSpPr>
          <p:cNvPr id="39" name="Rounded Rectangle 38"/>
          <p:cNvSpPr/>
          <p:nvPr/>
        </p:nvSpPr>
        <p:spPr>
          <a:xfrm>
            <a:off x="1500826" y="3093606"/>
            <a:ext cx="2789548" cy="9743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500826" y="3112959"/>
            <a:ext cx="2789548" cy="932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866918" y="3163594"/>
            <a:ext cx="2358571" cy="830997"/>
          </a:xfrm>
          <a:prstGeom prst="rect">
            <a:avLst/>
          </a:prstGeom>
          <a:noFill/>
        </p:spPr>
        <p:txBody>
          <a:bodyPr wrap="square" rtlCol="0">
            <a:spAutoFit/>
          </a:bodyPr>
          <a:lstStyle/>
          <a:p>
            <a:r>
              <a:rPr lang="en-US" dirty="0">
                <a:latin typeface="Cambria" panose="02040503050406030204" pitchFamily="18" charset="0"/>
              </a:rPr>
              <a:t>QTKD: 27,33, NNA: 27</a:t>
            </a:r>
          </a:p>
          <a:p>
            <a:r>
              <a:rPr lang="en-US" dirty="0">
                <a:latin typeface="Cambria" panose="02040503050406030204" pitchFamily="18" charset="0"/>
              </a:rPr>
              <a:t>Location: Ha </a:t>
            </a:r>
            <a:r>
              <a:rPr lang="en-US" dirty="0" err="1">
                <a:latin typeface="Cambria" panose="02040503050406030204" pitchFamily="18" charset="0"/>
              </a:rPr>
              <a:t>Noi</a:t>
            </a:r>
            <a:endParaRPr lang="en-US" dirty="0">
              <a:latin typeface="Cambria" panose="02040503050406030204" pitchFamily="18" charset="0"/>
            </a:endParaRPr>
          </a:p>
          <a:p>
            <a:r>
              <a:rPr lang="en-US" dirty="0">
                <a:latin typeface="Cambria" panose="02040503050406030204" pitchFamily="18" charset="0"/>
              </a:rPr>
              <a:t>Train System: </a:t>
            </a:r>
            <a:r>
              <a:rPr lang="en-US" dirty="0" smtClean="0">
                <a:latin typeface="Cambria" panose="02040503050406030204" pitchFamily="18" charset="0"/>
              </a:rPr>
              <a:t>state</a:t>
            </a:r>
            <a:endParaRPr lang="en-US" dirty="0">
              <a:latin typeface="Cambria" panose="02040503050406030204" pitchFamily="18" charset="0"/>
            </a:endParaRPr>
          </a:p>
        </p:txBody>
      </p:sp>
    </p:spTree>
    <p:extLst>
      <p:ext uri="{BB962C8B-B14F-4D97-AF65-F5344CB8AC3E}">
        <p14:creationId xmlns:p14="http://schemas.microsoft.com/office/powerpoint/2010/main" val="39467156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6" name="Picture 2" descr="C:\Users\ASUS\Desktop\DocDoAn\Doc-captone\Picture-ct\kHgZZE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2797" y="3148348"/>
            <a:ext cx="863480" cy="960774"/>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5423905" y="3141533"/>
            <a:ext cx="2769842" cy="93908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5"/>
          </p:nvPr>
        </p:nvSpPr>
        <p:spPr>
          <a:xfrm>
            <a:off x="8129015" y="4315088"/>
            <a:ext cx="609600" cy="390906"/>
          </a:xfrm>
        </p:spPr>
        <p:txBody>
          <a:bodyPr/>
          <a:lstStyle/>
          <a:p>
            <a:fld id="{3F1FBF64-040A-44E3-9FF6-48F17F9E2AB1}" type="slidenum">
              <a:rPr lang="en-US" smtClean="0"/>
              <a:t>65</a:t>
            </a:fld>
            <a:endParaRPr lang="en-US" dirty="0"/>
          </a:p>
        </p:txBody>
      </p:sp>
      <p:sp>
        <p:nvSpPr>
          <p:cNvPr id="19" name="Rounded Rectangle 18"/>
          <p:cNvSpPr/>
          <p:nvPr/>
        </p:nvSpPr>
        <p:spPr>
          <a:xfrm>
            <a:off x="3782668" y="1545943"/>
            <a:ext cx="3913532" cy="11498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82668" y="1564107"/>
            <a:ext cx="3913532" cy="113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146539" y="1714474"/>
            <a:ext cx="3205604" cy="830997"/>
          </a:xfrm>
          <a:prstGeom prst="rect">
            <a:avLst/>
          </a:prstGeom>
          <a:noFill/>
        </p:spPr>
        <p:txBody>
          <a:bodyPr wrap="square" rtlCol="0">
            <a:spAutoFit/>
          </a:bodyPr>
          <a:lstStyle/>
          <a:p>
            <a:r>
              <a:rPr lang="en-US" dirty="0">
                <a:latin typeface="Cambria" panose="02040503050406030204" pitchFamily="18" charset="0"/>
              </a:rPr>
              <a:t>CNTT: 21, QTKD: 21,5, NNA: 22,75</a:t>
            </a:r>
          </a:p>
          <a:p>
            <a:r>
              <a:rPr lang="en-US" dirty="0">
                <a:latin typeface="Cambria" panose="02040503050406030204" pitchFamily="18" charset="0"/>
              </a:rPr>
              <a:t>Location: Ho Chi Minh</a:t>
            </a:r>
          </a:p>
          <a:p>
            <a:r>
              <a:rPr lang="en-US" dirty="0">
                <a:latin typeface="Cambria" panose="02040503050406030204" pitchFamily="18" charset="0"/>
              </a:rPr>
              <a:t>Training System: </a:t>
            </a:r>
            <a:r>
              <a:rPr lang="en-US" dirty="0" smtClean="0">
                <a:latin typeface="Cambria" panose="02040503050406030204" pitchFamily="18" charset="0"/>
              </a:rPr>
              <a:t>state</a:t>
            </a:r>
            <a:endParaRPr lang="en-US" dirty="0">
              <a:latin typeface="Cambria" panose="02040503050406030204" pitchFamily="18" charset="0"/>
            </a:endParaRPr>
          </a:p>
        </p:txBody>
      </p:sp>
      <p:sp>
        <p:nvSpPr>
          <p:cNvPr id="3" name="Oval 2"/>
          <p:cNvSpPr/>
          <p:nvPr/>
        </p:nvSpPr>
        <p:spPr>
          <a:xfrm>
            <a:off x="5423905" y="3148348"/>
            <a:ext cx="2769841" cy="9322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93416" y="3265452"/>
            <a:ext cx="2435599" cy="738664"/>
          </a:xfrm>
          <a:prstGeom prst="rect">
            <a:avLst/>
          </a:prstGeom>
          <a:noFill/>
        </p:spPr>
        <p:txBody>
          <a:bodyPr wrap="square" rtlCol="0">
            <a:spAutoFit/>
          </a:bodyPr>
          <a:lstStyle/>
          <a:p>
            <a:r>
              <a:rPr lang="en-US" sz="1400" dirty="0">
                <a:latin typeface="Cambria" panose="02040503050406030204" pitchFamily="18" charset="0"/>
              </a:rPr>
              <a:t>CNTT: 19, QTKD: 19, NNA: 20</a:t>
            </a:r>
          </a:p>
          <a:p>
            <a:r>
              <a:rPr lang="en-US" sz="1400" dirty="0">
                <a:latin typeface="Cambria" panose="02040503050406030204" pitchFamily="18" charset="0"/>
              </a:rPr>
              <a:t>Location: Ho Chi Minh</a:t>
            </a:r>
          </a:p>
          <a:p>
            <a:r>
              <a:rPr lang="en-US" sz="1400" dirty="0">
                <a:latin typeface="Cambria" panose="02040503050406030204" pitchFamily="18" charset="0"/>
              </a:rPr>
              <a:t>Train System: </a:t>
            </a:r>
            <a:r>
              <a:rPr lang="en-US" sz="1400" dirty="0" smtClean="0">
                <a:latin typeface="Cambria" panose="02040503050406030204" pitchFamily="18" charset="0"/>
              </a:rPr>
              <a:t>private</a:t>
            </a:r>
            <a:endParaRPr lang="en-US" sz="1400" dirty="0">
              <a:latin typeface="Cambria" panose="02040503050406030204" pitchFamily="18" charset="0"/>
            </a:endParaRP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3112958"/>
            <a:ext cx="955028" cy="955028"/>
          </a:xfrm>
          <a:prstGeom prst="rect">
            <a:avLst/>
          </a:prstGeom>
        </p:spPr>
      </p:pic>
      <p:sp>
        <p:nvSpPr>
          <p:cNvPr id="39" name="Rounded Rectangle 38"/>
          <p:cNvSpPr/>
          <p:nvPr/>
        </p:nvSpPr>
        <p:spPr>
          <a:xfrm>
            <a:off x="1500826" y="3093606"/>
            <a:ext cx="2789548" cy="9743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500826" y="3112959"/>
            <a:ext cx="2789548" cy="932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866918" y="3163594"/>
            <a:ext cx="2358571" cy="830997"/>
          </a:xfrm>
          <a:prstGeom prst="rect">
            <a:avLst/>
          </a:prstGeom>
          <a:noFill/>
        </p:spPr>
        <p:txBody>
          <a:bodyPr wrap="square" rtlCol="0">
            <a:spAutoFit/>
          </a:bodyPr>
          <a:lstStyle/>
          <a:p>
            <a:r>
              <a:rPr lang="en-US" dirty="0">
                <a:latin typeface="Cambria" panose="02040503050406030204" pitchFamily="18" charset="0"/>
              </a:rPr>
              <a:t>QTKD: 27,33, NNA: 27</a:t>
            </a:r>
          </a:p>
          <a:p>
            <a:r>
              <a:rPr lang="en-US" dirty="0">
                <a:latin typeface="Cambria" panose="02040503050406030204" pitchFamily="18" charset="0"/>
              </a:rPr>
              <a:t>Location: Ha </a:t>
            </a:r>
            <a:r>
              <a:rPr lang="en-US" dirty="0" err="1">
                <a:latin typeface="Cambria" panose="02040503050406030204" pitchFamily="18" charset="0"/>
              </a:rPr>
              <a:t>Noi</a:t>
            </a:r>
            <a:endParaRPr lang="en-US" dirty="0">
              <a:latin typeface="Cambria" panose="02040503050406030204" pitchFamily="18" charset="0"/>
            </a:endParaRPr>
          </a:p>
          <a:p>
            <a:r>
              <a:rPr lang="en-US" dirty="0">
                <a:latin typeface="Cambria" panose="02040503050406030204" pitchFamily="18" charset="0"/>
              </a:rPr>
              <a:t>Train System: </a:t>
            </a:r>
            <a:r>
              <a:rPr lang="en-US" dirty="0" smtClean="0">
                <a:latin typeface="Cambria" panose="02040503050406030204" pitchFamily="18" charset="0"/>
              </a:rPr>
              <a:t>state</a:t>
            </a:r>
            <a:endParaRPr lang="en-US" dirty="0">
              <a:latin typeface="Cambria" panose="02040503050406030204" pitchFamily="18" charset="0"/>
            </a:endParaRPr>
          </a:p>
        </p:txBody>
      </p:sp>
      <p:sp>
        <p:nvSpPr>
          <p:cNvPr id="5" name="Notched Right Arrow 4"/>
          <p:cNvSpPr/>
          <p:nvPr/>
        </p:nvSpPr>
        <p:spPr>
          <a:xfrm>
            <a:off x="1990303" y="4534176"/>
            <a:ext cx="1524000" cy="457200"/>
          </a:xfrm>
          <a:prstGeom prst="notch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523481" y="4372514"/>
            <a:ext cx="842796" cy="618862"/>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38253" y="4515402"/>
            <a:ext cx="708974" cy="338554"/>
          </a:xfrm>
          <a:prstGeom prst="rect">
            <a:avLst/>
          </a:prstGeom>
          <a:noFill/>
        </p:spPr>
        <p:txBody>
          <a:bodyPr wrap="square" rtlCol="0">
            <a:spAutoFit/>
          </a:bodyPr>
          <a:lstStyle/>
          <a:p>
            <a:r>
              <a:rPr lang="en-US" dirty="0"/>
              <a:t>t</a:t>
            </a:r>
            <a:r>
              <a:rPr lang="en-US" dirty="0" smtClean="0"/>
              <a:t> = 3</a:t>
            </a:r>
            <a:endParaRPr lang="en-US" dirty="0"/>
          </a:p>
        </p:txBody>
      </p:sp>
    </p:spTree>
    <p:extLst>
      <p:ext uri="{BB962C8B-B14F-4D97-AF65-F5344CB8AC3E}">
        <p14:creationId xmlns:p14="http://schemas.microsoft.com/office/powerpoint/2010/main" val="10079485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66</a:t>
            </a:fld>
            <a:endParaRPr lang="en-US"/>
          </a:p>
        </p:txBody>
      </p:sp>
      <p:sp>
        <p:nvSpPr>
          <p:cNvPr id="43" name="Oval 42"/>
          <p:cNvSpPr/>
          <p:nvPr/>
        </p:nvSpPr>
        <p:spPr>
          <a:xfrm>
            <a:off x="2101850" y="3882465"/>
            <a:ext cx="1143000" cy="1143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0.6</a:t>
            </a:r>
            <a:endParaRPr lang="en-US" sz="2000" b="1" dirty="0">
              <a:solidFill>
                <a:schemeClr val="bg1"/>
              </a:solidFill>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2" y="2528417"/>
            <a:ext cx="955028" cy="955028"/>
          </a:xfrm>
          <a:prstGeom prst="rect">
            <a:avLst/>
          </a:prstGeom>
        </p:spPr>
      </p:pic>
      <p:pic>
        <p:nvPicPr>
          <p:cNvPr id="20" name="Picture 2" descr="C:\Users\ASUS\Desktop\DocDoAn\Doc-captone\Picture-ct\kHgZZE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4518" y="2506347"/>
            <a:ext cx="863480" cy="960774"/>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1533763" y="2492741"/>
            <a:ext cx="2789548" cy="9743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33763" y="2512094"/>
            <a:ext cx="2789548" cy="932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899855" y="2562729"/>
            <a:ext cx="2358571" cy="830997"/>
          </a:xfrm>
          <a:prstGeom prst="rect">
            <a:avLst/>
          </a:prstGeom>
          <a:noFill/>
        </p:spPr>
        <p:txBody>
          <a:bodyPr wrap="square" rtlCol="0">
            <a:spAutoFit/>
          </a:bodyPr>
          <a:lstStyle/>
          <a:p>
            <a:r>
              <a:rPr lang="en-US" dirty="0">
                <a:latin typeface="Cambria" panose="02040503050406030204" pitchFamily="18" charset="0"/>
              </a:rPr>
              <a:t>QTKD: 27,33, NNA: 27</a:t>
            </a:r>
          </a:p>
          <a:p>
            <a:r>
              <a:rPr lang="en-US" dirty="0">
                <a:latin typeface="Cambria" panose="02040503050406030204" pitchFamily="18" charset="0"/>
              </a:rPr>
              <a:t>Location: Ha </a:t>
            </a:r>
            <a:r>
              <a:rPr lang="en-US" dirty="0" err="1">
                <a:latin typeface="Cambria" panose="02040503050406030204" pitchFamily="18" charset="0"/>
              </a:rPr>
              <a:t>Noi</a:t>
            </a:r>
            <a:endParaRPr lang="en-US" dirty="0">
              <a:latin typeface="Cambria" panose="02040503050406030204" pitchFamily="18" charset="0"/>
            </a:endParaRPr>
          </a:p>
          <a:p>
            <a:r>
              <a:rPr lang="en-US" dirty="0">
                <a:latin typeface="Cambria" panose="02040503050406030204" pitchFamily="18" charset="0"/>
              </a:rPr>
              <a:t>Train System: </a:t>
            </a:r>
            <a:r>
              <a:rPr lang="en-US" dirty="0" smtClean="0">
                <a:latin typeface="Cambria" panose="02040503050406030204" pitchFamily="18" charset="0"/>
              </a:rPr>
              <a:t>state</a:t>
            </a:r>
            <a:endParaRPr lang="en-US" dirty="0">
              <a:latin typeface="Cambria" panose="02040503050406030204" pitchFamily="18" charset="0"/>
            </a:endParaRPr>
          </a:p>
        </p:txBody>
      </p:sp>
      <p:sp>
        <p:nvSpPr>
          <p:cNvPr id="24" name="Rounded Rectangle 23"/>
          <p:cNvSpPr/>
          <p:nvPr/>
        </p:nvSpPr>
        <p:spPr>
          <a:xfrm>
            <a:off x="5623380" y="2492741"/>
            <a:ext cx="2769842" cy="93908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23380" y="2499556"/>
            <a:ext cx="2769841" cy="9322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845360" y="2611627"/>
            <a:ext cx="2416441" cy="738664"/>
          </a:xfrm>
          <a:prstGeom prst="rect">
            <a:avLst/>
          </a:prstGeom>
          <a:noFill/>
        </p:spPr>
        <p:txBody>
          <a:bodyPr wrap="square" rtlCol="0">
            <a:spAutoFit/>
          </a:bodyPr>
          <a:lstStyle/>
          <a:p>
            <a:r>
              <a:rPr lang="en-US" sz="1400" dirty="0">
                <a:latin typeface="Cambria" panose="02040503050406030204" pitchFamily="18" charset="0"/>
              </a:rPr>
              <a:t>CNTT: 19, QTKD: 19, NNA: 20</a:t>
            </a:r>
          </a:p>
          <a:p>
            <a:r>
              <a:rPr lang="en-US" sz="1400" dirty="0">
                <a:latin typeface="Cambria" panose="02040503050406030204" pitchFamily="18" charset="0"/>
              </a:rPr>
              <a:t>Location: Ho Chi Minh</a:t>
            </a:r>
          </a:p>
          <a:p>
            <a:r>
              <a:rPr lang="en-US" sz="1400" dirty="0">
                <a:latin typeface="Cambria" panose="02040503050406030204" pitchFamily="18" charset="0"/>
              </a:rPr>
              <a:t>Train System: </a:t>
            </a:r>
            <a:r>
              <a:rPr lang="en-US" sz="1400" dirty="0" smtClean="0">
                <a:latin typeface="Cambria" panose="02040503050406030204" pitchFamily="18" charset="0"/>
              </a:rPr>
              <a:t>private</a:t>
            </a:r>
            <a:endParaRPr lang="en-US" sz="14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7" name="Rectangle 26"/>
              <p:cNvSpPr/>
              <p:nvPr/>
            </p:nvSpPr>
            <p:spPr>
              <a:xfrm>
                <a:off x="1752600" y="1538270"/>
                <a:ext cx="5867401" cy="678904"/>
              </a:xfrm>
              <a:prstGeom prst="rect">
                <a:avLst/>
              </a:prstGeom>
            </p:spPr>
            <p:txBody>
              <a:bodyPr wrap="square">
                <a:spAutoFit/>
              </a:bodyPr>
              <a:lstStyle/>
              <a:p>
                <a:pPr marL="182880" marR="0" algn="just">
                  <a:spcBef>
                    <a:spcPts val="0"/>
                  </a:spcBef>
                  <a:spcAft>
                    <a:spcPts val="230"/>
                  </a:spcAft>
                </a:pPr>
                <a:r>
                  <a:rPr lang="en-US" dirty="0" smtClean="0">
                    <a:solidFill>
                      <a:srgbClr val="FF0000"/>
                    </a:solidFill>
                    <a:latin typeface="Times New Roman" panose="02020603050405020304" pitchFamily="18" charset="0"/>
                    <a:ea typeface="Times New Roman" panose="02020603050405020304" pitchFamily="18" charset="0"/>
                  </a:rPr>
                  <a:t>C =  </a:t>
                </a:r>
                <a14:m>
                  <m:oMath xmlns:m="http://schemas.openxmlformats.org/officeDocument/2006/math">
                    <m:d>
                      <m:dPr>
                        <m:ctrlPr>
                          <a:rPr lang="en-US" i="1">
                            <a:solidFill>
                              <a:srgbClr val="FF0000"/>
                            </a:solidFill>
                            <a:effectLst/>
                            <a:latin typeface="Cambria Math"/>
                            <a:ea typeface="Times New Roman" panose="02020603050405020304" pitchFamily="18" charset="0"/>
                          </a:rPr>
                        </m:ctrlPr>
                      </m:dPr>
                      <m:e>
                        <m:f>
                          <m:fPr>
                            <m:ctrlPr>
                              <a:rPr lang="en-US" i="1">
                                <a:solidFill>
                                  <a:srgbClr val="FF0000"/>
                                </a:solidFill>
                                <a:effectLst/>
                                <a:latin typeface="Cambria Math"/>
                                <a:ea typeface="Times New Roman" panose="02020603050405020304" pitchFamily="18" charset="0"/>
                              </a:rPr>
                            </m:ctrlPr>
                          </m:fPr>
                          <m:num>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r>
                                  <a:rPr lang="en-US" i="0">
                                    <a:solidFill>
                                      <a:srgbClr val="FF0000"/>
                                    </a:solidFill>
                                    <a:effectLst/>
                                    <a:latin typeface="Cambria Math" panose="02040503050406030204" pitchFamily="18" charset="0"/>
                                    <a:ea typeface="Times New Roman" panose="02020603050405020304" pitchFamily="18" charset="0"/>
                                  </a:rPr>
                                  <m:t>(</m:t>
                                </m:r>
                                <m:sSub>
                                  <m:sSubPr>
                                    <m:ctrlPr>
                                      <a:rPr lang="en-US" b="1" i="1">
                                        <a:solidFill>
                                          <a:srgbClr val="FF0000"/>
                                        </a:solidFill>
                                        <a:effectLst/>
                                        <a:latin typeface="Cambria Math"/>
                                        <a:ea typeface="Times New Roman" panose="02020603050405020304" pitchFamily="18" charset="0"/>
                                      </a:rPr>
                                    </m:ctrlPr>
                                  </m:sSubPr>
                                  <m:e>
                                    <m:r>
                                      <m:rPr>
                                        <m:sty m:val="p"/>
                                      </m:rPr>
                                      <a:rPr lang="en-US" b="0" i="0" smtClean="0">
                                        <a:solidFill>
                                          <a:srgbClr val="FF0000"/>
                                        </a:solidFill>
                                        <a:effectLst/>
                                        <a:latin typeface="Cambria Math" panose="02040503050406030204" pitchFamily="18" charset="0"/>
                                        <a:ea typeface="Times New Roman" panose="02020603050405020304" pitchFamily="18" charset="0"/>
                                      </a:rPr>
                                      <m:t>x</m:t>
                                    </m:r>
                                  </m:e>
                                  <m:sub>
                                    <m:r>
                                      <a:rPr lang="en-US" b="1" i="0">
                                        <a:solidFill>
                                          <a:srgbClr val="FF0000"/>
                                        </a:solidFill>
                                        <a:effectLst/>
                                        <a:latin typeface="Cambria Math" panose="02040503050406030204" pitchFamily="18" charset="0"/>
                                        <a:ea typeface="Times New Roman" panose="02020603050405020304" pitchFamily="18" charset="0"/>
                                      </a:rPr>
                                      <m:t>𝐢</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x</m:t>
                                    </m:r>
                                  </m:e>
                                </m:acc>
                                <m:r>
                                  <a:rPr lang="en-US" i="0">
                                    <a:solidFill>
                                      <a:srgbClr val="FF0000"/>
                                    </a:solidFill>
                                    <a:effectLst/>
                                    <a:latin typeface="Cambria Math" panose="02040503050406030204" pitchFamily="18" charset="0"/>
                                    <a:ea typeface="Times New Roman" panose="02020603050405020304" pitchFamily="18" charset="0"/>
                                  </a:rPr>
                                  <m:t>)(</m:t>
                                </m:r>
                                <m:sSub>
                                  <m:sSubPr>
                                    <m:ctrlPr>
                                      <a:rPr lang="en-US" i="1">
                                        <a:solidFill>
                                          <a:srgbClr val="FF0000"/>
                                        </a:solidFill>
                                        <a:effectLst/>
                                        <a:latin typeface="Cambria Math"/>
                                        <a:ea typeface="Times New Roman" panose="02020603050405020304" pitchFamily="18" charset="0"/>
                                      </a:rPr>
                                    </m:ctrlPr>
                                  </m:sSubPr>
                                  <m:e>
                                    <m:r>
                                      <m:rPr>
                                        <m:sty m:val="p"/>
                                      </m:rPr>
                                      <a:rPr lang="en-US" b="0" i="0" smtClean="0">
                                        <a:solidFill>
                                          <a:srgbClr val="FF0000"/>
                                        </a:solidFill>
                                        <a:effectLst/>
                                        <a:latin typeface="Cambria Math" panose="02040503050406030204" pitchFamily="18" charset="0"/>
                                        <a:ea typeface="Times New Roman" panose="02020603050405020304" pitchFamily="18" charset="0"/>
                                      </a:rPr>
                                      <m:t>y</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y</m:t>
                                    </m:r>
                                  </m:e>
                                </m:acc>
                                <m:r>
                                  <a:rPr lang="en-US" i="0">
                                    <a:solidFill>
                                      <a:srgbClr val="FF0000"/>
                                    </a:solidFill>
                                    <a:effectLst/>
                                    <a:latin typeface="Cambria Math" panose="02040503050406030204" pitchFamily="18" charset="0"/>
                                    <a:ea typeface="Times New Roman" panose="02020603050405020304" pitchFamily="18" charset="0"/>
                                  </a:rPr>
                                  <m:t>)</m:t>
                                </m:r>
                              </m:e>
                            </m:nary>
                          </m:num>
                          <m:den>
                            <m:rad>
                              <m:radPr>
                                <m:degHide m:val="on"/>
                                <m:ctrlPr>
                                  <a:rPr lang="en-US" i="1">
                                    <a:solidFill>
                                      <a:srgbClr val="FF0000"/>
                                    </a:solidFill>
                                    <a:effectLst/>
                                    <a:latin typeface="Cambria Math"/>
                                    <a:ea typeface="Times New Roman" panose="02020603050405020304" pitchFamily="18" charset="0"/>
                                  </a:rPr>
                                </m:ctrlPr>
                              </m:radPr>
                              <m:deg/>
                              <m:e>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sSup>
                                      <m:sSupPr>
                                        <m:ctrlPr>
                                          <a:rPr lang="en-US" i="1">
                                            <a:solidFill>
                                              <a:srgbClr val="FF0000"/>
                                            </a:solidFill>
                                            <a:effectLst/>
                                            <a:latin typeface="Cambria Math"/>
                                            <a:ea typeface="Times New Roman" panose="02020603050405020304" pitchFamily="18" charset="0"/>
                                          </a:rPr>
                                        </m:ctrlPr>
                                      </m:sSupPr>
                                      <m:e>
                                        <m:d>
                                          <m:dPr>
                                            <m:ctrlPr>
                                              <a:rPr lang="en-US" i="1">
                                                <a:solidFill>
                                                  <a:srgbClr val="FF0000"/>
                                                </a:solidFill>
                                                <a:effectLst/>
                                                <a:latin typeface="Cambria Math"/>
                                                <a:ea typeface="Times New Roman" panose="02020603050405020304" pitchFamily="18" charset="0"/>
                                              </a:rPr>
                                            </m:ctrlPr>
                                          </m:dPr>
                                          <m:e>
                                            <m:sSub>
                                              <m:sSubPr>
                                                <m:ctrlPr>
                                                  <a:rPr lang="en-US" i="1">
                                                    <a:solidFill>
                                                      <a:srgbClr val="FF0000"/>
                                                    </a:solidFill>
                                                    <a:effectLst/>
                                                    <a:latin typeface="Cambria Math"/>
                                                    <a:ea typeface="Times New Roman" panose="02020603050405020304" pitchFamily="18" charset="0"/>
                                                  </a:rPr>
                                                </m:ctrlPr>
                                              </m:sSubPr>
                                              <m:e>
                                                <m:r>
                                                  <m:rPr>
                                                    <m:sty m:val="p"/>
                                                  </m:rPr>
                                                  <a:rPr lang="en-US" i="0">
                                                    <a:solidFill>
                                                      <a:srgbClr val="FF0000"/>
                                                    </a:solidFill>
                                                    <a:effectLst/>
                                                    <a:latin typeface="Cambria Math" panose="02040503050406030204" pitchFamily="18" charset="0"/>
                                                    <a:ea typeface="Times New Roman" panose="02020603050405020304" pitchFamily="18" charset="0"/>
                                                  </a:rPr>
                                                  <m:t>x</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x</m:t>
                                                </m:r>
                                              </m:e>
                                            </m:acc>
                                          </m:e>
                                        </m:d>
                                      </m:e>
                                      <m:sup>
                                        <m:r>
                                          <a:rPr lang="en-US" i="0">
                                            <a:solidFill>
                                              <a:srgbClr val="FF0000"/>
                                            </a:solidFill>
                                            <a:effectLst/>
                                            <a:latin typeface="Cambria Math" panose="02040503050406030204" pitchFamily="18" charset="0"/>
                                            <a:ea typeface="Times New Roman" panose="02020603050405020304" pitchFamily="18" charset="0"/>
                                          </a:rPr>
                                          <m:t>2</m:t>
                                        </m:r>
                                      </m:sup>
                                    </m:sSup>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sSup>
                                          <m:sSupPr>
                                            <m:ctrlPr>
                                              <a:rPr lang="en-US" i="1">
                                                <a:solidFill>
                                                  <a:srgbClr val="FF0000"/>
                                                </a:solidFill>
                                                <a:effectLst/>
                                                <a:latin typeface="Cambria Math"/>
                                                <a:ea typeface="Times New Roman" panose="02020603050405020304" pitchFamily="18" charset="0"/>
                                              </a:rPr>
                                            </m:ctrlPr>
                                          </m:sSupPr>
                                          <m:e>
                                            <m:d>
                                              <m:dPr>
                                                <m:ctrlPr>
                                                  <a:rPr lang="en-US" i="1">
                                                    <a:solidFill>
                                                      <a:srgbClr val="FF0000"/>
                                                    </a:solidFill>
                                                    <a:effectLst/>
                                                    <a:latin typeface="Cambria Math"/>
                                                    <a:ea typeface="Times New Roman" panose="02020603050405020304" pitchFamily="18" charset="0"/>
                                                  </a:rPr>
                                                </m:ctrlPr>
                                              </m:dPr>
                                              <m:e>
                                                <m:sSub>
                                                  <m:sSubPr>
                                                    <m:ctrlPr>
                                                      <a:rPr lang="en-US" i="1">
                                                        <a:solidFill>
                                                          <a:srgbClr val="FF0000"/>
                                                        </a:solidFill>
                                                        <a:effectLst/>
                                                        <a:latin typeface="Cambria Math"/>
                                                        <a:ea typeface="Times New Roman" panose="02020603050405020304" pitchFamily="18" charset="0"/>
                                                      </a:rPr>
                                                    </m:ctrlPr>
                                                  </m:sSubPr>
                                                  <m:e>
                                                    <m:r>
                                                      <m:rPr>
                                                        <m:sty m:val="p"/>
                                                      </m:rPr>
                                                      <a:rPr lang="en-US" i="0">
                                                        <a:solidFill>
                                                          <a:srgbClr val="FF0000"/>
                                                        </a:solidFill>
                                                        <a:effectLst/>
                                                        <a:latin typeface="Cambria Math" panose="02040503050406030204" pitchFamily="18" charset="0"/>
                                                        <a:ea typeface="Times New Roman" panose="02020603050405020304" pitchFamily="18" charset="0"/>
                                                      </a:rPr>
                                                      <m:t>y</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y</m:t>
                                                    </m:r>
                                                  </m:e>
                                                </m:acc>
                                              </m:e>
                                            </m:d>
                                          </m:e>
                                          <m:sup>
                                            <m:r>
                                              <a:rPr lang="en-US" i="0">
                                                <a:solidFill>
                                                  <a:srgbClr val="FF0000"/>
                                                </a:solidFill>
                                                <a:effectLst/>
                                                <a:latin typeface="Cambria Math" panose="02040503050406030204" pitchFamily="18" charset="0"/>
                                                <a:ea typeface="Times New Roman" panose="02020603050405020304" pitchFamily="18" charset="0"/>
                                              </a:rPr>
                                              <m:t>2</m:t>
                                            </m:r>
                                          </m:sup>
                                        </m:sSup>
                                      </m:e>
                                    </m:nary>
                                  </m:e>
                                </m:nary>
                              </m:e>
                            </m:rad>
                          </m:den>
                        </m:f>
                        <m:r>
                          <a:rPr lang="en-US" i="1">
                            <a:solidFill>
                              <a:srgbClr val="FF0000"/>
                            </a:solidFill>
                            <a:effectLst/>
                            <a:latin typeface="Cambria Math" panose="02040503050406030204" pitchFamily="18" charset="0"/>
                            <a:ea typeface="Times New Roman" panose="02020603050405020304" pitchFamily="18" charset="0"/>
                          </a:rPr>
                          <m:t>∗ </m:t>
                        </m:r>
                        <m:f>
                          <m:fPr>
                            <m:ctrlPr>
                              <a:rPr lang="en-US" i="1">
                                <a:solidFill>
                                  <a:srgbClr val="FF0000"/>
                                </a:solidFill>
                                <a:effectLst/>
                                <a:latin typeface="Cambria Math"/>
                                <a:ea typeface="Times New Roman" panose="02020603050405020304" pitchFamily="18" charset="0"/>
                              </a:rPr>
                            </m:ctrlPr>
                          </m:fPr>
                          <m:num>
                            <m:r>
                              <m:rPr>
                                <m:sty m:val="p"/>
                              </m:rPr>
                              <a:rPr lang="en-US" b="0" i="0" smtClean="0">
                                <a:solidFill>
                                  <a:srgbClr val="FF0000"/>
                                </a:solidFill>
                                <a:effectLst/>
                                <a:latin typeface="Cambria Math" panose="02040503050406030204" pitchFamily="18" charset="0"/>
                                <a:ea typeface="Times New Roman" panose="02020603050405020304" pitchFamily="18" charset="0"/>
                              </a:rPr>
                              <m:t>n</m:t>
                            </m:r>
                          </m:num>
                          <m:den>
                            <m:r>
                              <m:rPr>
                                <m:sty m:val="p"/>
                              </m:rPr>
                              <a:rPr lang="en-US" b="0" i="0" smtClean="0">
                                <a:solidFill>
                                  <a:srgbClr val="FF0000"/>
                                </a:solidFill>
                                <a:effectLst/>
                                <a:latin typeface="Cambria Math" panose="02040503050406030204" pitchFamily="18" charset="0"/>
                                <a:ea typeface="Times New Roman" panose="02020603050405020304" pitchFamily="18" charset="0"/>
                              </a:rPr>
                              <m:t>t</m:t>
                            </m:r>
                          </m:den>
                        </m:f>
                      </m:e>
                    </m:d>
                    <m:r>
                      <a:rPr lang="en-US" i="1">
                        <a:solidFill>
                          <a:srgbClr val="FF0000"/>
                        </a:solidFill>
                        <a:effectLst/>
                        <a:latin typeface="Cambria Math" panose="02040503050406030204" pitchFamily="18" charset="0"/>
                        <a:ea typeface="Times New Roman" panose="02020603050405020304" pitchFamily="18" charset="0"/>
                      </a:rPr>
                      <m:t>∗ 0,6+</m:t>
                    </m:r>
                    <m:r>
                      <m:rPr>
                        <m:sty m:val="p"/>
                      </m:rPr>
                      <a:rPr lang="en-US" b="0" i="0" smtClean="0">
                        <a:solidFill>
                          <a:srgbClr val="FF0000"/>
                        </a:solidFill>
                        <a:effectLst/>
                        <a:latin typeface="Cambria Math" panose="02040503050406030204" pitchFamily="18" charset="0"/>
                        <a:ea typeface="Times New Roman" panose="02020603050405020304" pitchFamily="18" charset="0"/>
                      </a:rPr>
                      <m:t>a</m:t>
                    </m:r>
                    <m:r>
                      <a:rPr lang="en-US" i="1">
                        <a:solidFill>
                          <a:srgbClr val="FF0000"/>
                        </a:solidFill>
                        <a:effectLst/>
                        <a:latin typeface="Cambria Math" panose="02040503050406030204" pitchFamily="18" charset="0"/>
                        <a:ea typeface="Times New Roman" panose="02020603050405020304" pitchFamily="18" charset="0"/>
                      </a:rPr>
                      <m:t>∗ 0,2+</m:t>
                    </m:r>
                    <m:r>
                      <m:rPr>
                        <m:sty m:val="p"/>
                      </m:rPr>
                      <a:rPr lang="en-US" i="0">
                        <a:solidFill>
                          <a:srgbClr val="FF0000"/>
                        </a:solidFill>
                        <a:effectLst/>
                        <a:latin typeface="Cambria Math" panose="02040503050406030204" pitchFamily="18" charset="0"/>
                        <a:ea typeface="Times New Roman" panose="02020603050405020304" pitchFamily="18" charset="0"/>
                      </a:rPr>
                      <m:t>b</m:t>
                    </m:r>
                    <m:r>
                      <a:rPr lang="en-US" i="1">
                        <a:solidFill>
                          <a:srgbClr val="FF0000"/>
                        </a:solidFill>
                        <a:effectLst/>
                        <a:latin typeface="Cambria Math" panose="02040503050406030204" pitchFamily="18" charset="0"/>
                        <a:ea typeface="Times New Roman" panose="02020603050405020304" pitchFamily="18" charset="0"/>
                      </a:rPr>
                      <m:t>∗ 0,2 </m:t>
                    </m:r>
                  </m:oMath>
                </a14:m>
                <a:endParaRPr lang="en-US" dirty="0">
                  <a:solidFill>
                    <a:srgbClr val="FF0000"/>
                  </a:solidFill>
                  <a:effectLst/>
                  <a:latin typeface="Times New Roman" panose="02020603050405020304" pitchFamily="18" charset="0"/>
                  <a:ea typeface="Times New Roman" panose="020206030504050203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1752600" y="1538270"/>
                <a:ext cx="5867401" cy="678904"/>
              </a:xfrm>
              <a:prstGeom prst="rect">
                <a:avLst/>
              </a:prstGeom>
              <a:blipFill rotWithShape="0">
                <a:blip r:embed="rId7"/>
                <a:stretch>
                  <a:fillRect t="-34821" b="-47321"/>
                </a:stretch>
              </a:blipFill>
            </p:spPr>
            <p:txBody>
              <a:bodyPr/>
              <a:lstStyle/>
              <a:p>
                <a:r>
                  <a:rPr lang="en-US">
                    <a:noFill/>
                  </a:rPr>
                  <a:t> </a:t>
                </a:r>
              </a:p>
            </p:txBody>
          </p:sp>
        </mc:Fallback>
      </mc:AlternateContent>
    </p:spTree>
    <p:extLst>
      <p:ext uri="{BB962C8B-B14F-4D97-AF65-F5344CB8AC3E}">
        <p14:creationId xmlns:p14="http://schemas.microsoft.com/office/powerpoint/2010/main" val="19151077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67</a:t>
            </a:fld>
            <a:endParaRPr lang="en-US"/>
          </a:p>
        </p:txBody>
      </p:sp>
      <p:sp>
        <p:nvSpPr>
          <p:cNvPr id="3" name="Oval 2"/>
          <p:cNvSpPr/>
          <p:nvPr/>
        </p:nvSpPr>
        <p:spPr>
          <a:xfrm>
            <a:off x="6096000" y="3790950"/>
            <a:ext cx="1143000" cy="1143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0.77</a:t>
            </a:r>
            <a:endParaRPr lang="en-US" sz="2000" b="1" dirty="0">
              <a:solidFill>
                <a:schemeClr val="bg1"/>
              </a:solidFill>
            </a:endParaRPr>
          </a:p>
        </p:txBody>
      </p:sp>
      <p:sp>
        <p:nvSpPr>
          <p:cNvPr id="43" name="Oval 42"/>
          <p:cNvSpPr/>
          <p:nvPr/>
        </p:nvSpPr>
        <p:spPr>
          <a:xfrm>
            <a:off x="2101850" y="3882465"/>
            <a:ext cx="1143000" cy="1143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0.6</a:t>
            </a:r>
            <a:endParaRPr lang="en-US" sz="2000" b="1" dirty="0">
              <a:solidFill>
                <a:schemeClr val="bg1"/>
              </a:solidFill>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2" y="2528417"/>
            <a:ext cx="955028" cy="955028"/>
          </a:xfrm>
          <a:prstGeom prst="rect">
            <a:avLst/>
          </a:prstGeom>
        </p:spPr>
      </p:pic>
      <p:pic>
        <p:nvPicPr>
          <p:cNvPr id="20" name="Picture 2" descr="C:\Users\ASUS\Desktop\DocDoAn\Doc-captone\Picture-ct\kHgZZE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4518" y="2506347"/>
            <a:ext cx="863480" cy="960774"/>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1533763" y="2492741"/>
            <a:ext cx="2789548" cy="9743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33763" y="2512094"/>
            <a:ext cx="2789548" cy="932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899855" y="2562729"/>
            <a:ext cx="2358571" cy="830997"/>
          </a:xfrm>
          <a:prstGeom prst="rect">
            <a:avLst/>
          </a:prstGeom>
          <a:noFill/>
        </p:spPr>
        <p:txBody>
          <a:bodyPr wrap="square" rtlCol="0">
            <a:spAutoFit/>
          </a:bodyPr>
          <a:lstStyle/>
          <a:p>
            <a:r>
              <a:rPr lang="en-US" dirty="0">
                <a:latin typeface="Cambria" panose="02040503050406030204" pitchFamily="18" charset="0"/>
              </a:rPr>
              <a:t>QTKD: 27,33, NNA: 27</a:t>
            </a:r>
          </a:p>
          <a:p>
            <a:r>
              <a:rPr lang="en-US" dirty="0">
                <a:latin typeface="Cambria" panose="02040503050406030204" pitchFamily="18" charset="0"/>
              </a:rPr>
              <a:t>Location: Ha </a:t>
            </a:r>
            <a:r>
              <a:rPr lang="en-US" dirty="0" err="1">
                <a:latin typeface="Cambria" panose="02040503050406030204" pitchFamily="18" charset="0"/>
              </a:rPr>
              <a:t>Noi</a:t>
            </a:r>
            <a:endParaRPr lang="en-US" dirty="0">
              <a:latin typeface="Cambria" panose="02040503050406030204" pitchFamily="18" charset="0"/>
            </a:endParaRPr>
          </a:p>
          <a:p>
            <a:r>
              <a:rPr lang="en-US" dirty="0">
                <a:latin typeface="Cambria" panose="02040503050406030204" pitchFamily="18" charset="0"/>
              </a:rPr>
              <a:t>Train System: </a:t>
            </a:r>
            <a:r>
              <a:rPr lang="en-US" dirty="0" smtClean="0">
                <a:latin typeface="Cambria" panose="02040503050406030204" pitchFamily="18" charset="0"/>
              </a:rPr>
              <a:t>state</a:t>
            </a:r>
            <a:endParaRPr lang="en-US" dirty="0">
              <a:latin typeface="Cambria" panose="02040503050406030204" pitchFamily="18" charset="0"/>
            </a:endParaRPr>
          </a:p>
        </p:txBody>
      </p:sp>
      <p:sp>
        <p:nvSpPr>
          <p:cNvPr id="24" name="Rounded Rectangle 23"/>
          <p:cNvSpPr/>
          <p:nvPr/>
        </p:nvSpPr>
        <p:spPr>
          <a:xfrm>
            <a:off x="5623380" y="2492741"/>
            <a:ext cx="2769842" cy="93908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23380" y="2499556"/>
            <a:ext cx="2769841" cy="9322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845360" y="2611627"/>
            <a:ext cx="2416441" cy="738664"/>
          </a:xfrm>
          <a:prstGeom prst="rect">
            <a:avLst/>
          </a:prstGeom>
          <a:noFill/>
        </p:spPr>
        <p:txBody>
          <a:bodyPr wrap="square" rtlCol="0">
            <a:spAutoFit/>
          </a:bodyPr>
          <a:lstStyle/>
          <a:p>
            <a:r>
              <a:rPr lang="en-US" sz="1400" dirty="0">
                <a:latin typeface="Cambria" panose="02040503050406030204" pitchFamily="18" charset="0"/>
              </a:rPr>
              <a:t>CNTT: 19, QTKD: 19, NNA: 20</a:t>
            </a:r>
          </a:p>
          <a:p>
            <a:r>
              <a:rPr lang="en-US" sz="1400" dirty="0">
                <a:latin typeface="Cambria" panose="02040503050406030204" pitchFamily="18" charset="0"/>
              </a:rPr>
              <a:t>Location: Ho Chi Minh</a:t>
            </a:r>
          </a:p>
          <a:p>
            <a:r>
              <a:rPr lang="en-US" sz="1400" dirty="0">
                <a:latin typeface="Cambria" panose="02040503050406030204" pitchFamily="18" charset="0"/>
              </a:rPr>
              <a:t>Train System: </a:t>
            </a:r>
            <a:r>
              <a:rPr lang="en-US" sz="1400" dirty="0" smtClean="0">
                <a:latin typeface="Cambria" panose="02040503050406030204" pitchFamily="18" charset="0"/>
              </a:rPr>
              <a:t>private</a:t>
            </a:r>
            <a:endParaRPr lang="en-US" sz="14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7" name="Rectangle 26"/>
              <p:cNvSpPr/>
              <p:nvPr/>
            </p:nvSpPr>
            <p:spPr>
              <a:xfrm>
                <a:off x="1752600" y="1538270"/>
                <a:ext cx="5867401" cy="678904"/>
              </a:xfrm>
              <a:prstGeom prst="rect">
                <a:avLst/>
              </a:prstGeom>
            </p:spPr>
            <p:txBody>
              <a:bodyPr wrap="square">
                <a:spAutoFit/>
              </a:bodyPr>
              <a:lstStyle/>
              <a:p>
                <a:pPr marL="182880" marR="0" algn="just">
                  <a:spcBef>
                    <a:spcPts val="0"/>
                  </a:spcBef>
                  <a:spcAft>
                    <a:spcPts val="230"/>
                  </a:spcAft>
                </a:pPr>
                <a:r>
                  <a:rPr lang="en-US" dirty="0" smtClean="0">
                    <a:solidFill>
                      <a:srgbClr val="FF0000"/>
                    </a:solidFill>
                    <a:latin typeface="Times New Roman" panose="02020603050405020304" pitchFamily="18" charset="0"/>
                    <a:ea typeface="Times New Roman" panose="02020603050405020304" pitchFamily="18" charset="0"/>
                  </a:rPr>
                  <a:t>C =  </a:t>
                </a:r>
                <a14:m>
                  <m:oMath xmlns:m="http://schemas.openxmlformats.org/officeDocument/2006/math">
                    <m:d>
                      <m:dPr>
                        <m:ctrlPr>
                          <a:rPr lang="en-US" i="1">
                            <a:solidFill>
                              <a:srgbClr val="FF0000"/>
                            </a:solidFill>
                            <a:effectLst/>
                            <a:latin typeface="Cambria Math"/>
                            <a:ea typeface="Times New Roman" panose="02020603050405020304" pitchFamily="18" charset="0"/>
                          </a:rPr>
                        </m:ctrlPr>
                      </m:dPr>
                      <m:e>
                        <m:f>
                          <m:fPr>
                            <m:ctrlPr>
                              <a:rPr lang="en-US" i="1">
                                <a:solidFill>
                                  <a:srgbClr val="FF0000"/>
                                </a:solidFill>
                                <a:effectLst/>
                                <a:latin typeface="Cambria Math"/>
                                <a:ea typeface="Times New Roman" panose="02020603050405020304" pitchFamily="18" charset="0"/>
                              </a:rPr>
                            </m:ctrlPr>
                          </m:fPr>
                          <m:num>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r>
                                  <a:rPr lang="en-US" i="0">
                                    <a:solidFill>
                                      <a:srgbClr val="FF0000"/>
                                    </a:solidFill>
                                    <a:effectLst/>
                                    <a:latin typeface="Cambria Math" panose="02040503050406030204" pitchFamily="18" charset="0"/>
                                    <a:ea typeface="Times New Roman" panose="02020603050405020304" pitchFamily="18" charset="0"/>
                                  </a:rPr>
                                  <m:t>(</m:t>
                                </m:r>
                                <m:sSub>
                                  <m:sSubPr>
                                    <m:ctrlPr>
                                      <a:rPr lang="en-US" b="1" i="1">
                                        <a:solidFill>
                                          <a:srgbClr val="FF0000"/>
                                        </a:solidFill>
                                        <a:effectLst/>
                                        <a:latin typeface="Cambria Math"/>
                                        <a:ea typeface="Times New Roman" panose="02020603050405020304" pitchFamily="18" charset="0"/>
                                      </a:rPr>
                                    </m:ctrlPr>
                                  </m:sSubPr>
                                  <m:e>
                                    <m:r>
                                      <m:rPr>
                                        <m:sty m:val="p"/>
                                      </m:rPr>
                                      <a:rPr lang="en-US" b="0" i="0" smtClean="0">
                                        <a:solidFill>
                                          <a:srgbClr val="FF0000"/>
                                        </a:solidFill>
                                        <a:effectLst/>
                                        <a:latin typeface="Cambria Math" panose="02040503050406030204" pitchFamily="18" charset="0"/>
                                        <a:ea typeface="Times New Roman" panose="02020603050405020304" pitchFamily="18" charset="0"/>
                                      </a:rPr>
                                      <m:t>x</m:t>
                                    </m:r>
                                  </m:e>
                                  <m:sub>
                                    <m:r>
                                      <a:rPr lang="en-US" b="1" i="0">
                                        <a:solidFill>
                                          <a:srgbClr val="FF0000"/>
                                        </a:solidFill>
                                        <a:effectLst/>
                                        <a:latin typeface="Cambria Math" panose="02040503050406030204" pitchFamily="18" charset="0"/>
                                        <a:ea typeface="Times New Roman" panose="02020603050405020304" pitchFamily="18" charset="0"/>
                                      </a:rPr>
                                      <m:t>𝐢</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x</m:t>
                                    </m:r>
                                  </m:e>
                                </m:acc>
                                <m:r>
                                  <a:rPr lang="en-US" i="0">
                                    <a:solidFill>
                                      <a:srgbClr val="FF0000"/>
                                    </a:solidFill>
                                    <a:effectLst/>
                                    <a:latin typeface="Cambria Math" panose="02040503050406030204" pitchFamily="18" charset="0"/>
                                    <a:ea typeface="Times New Roman" panose="02020603050405020304" pitchFamily="18" charset="0"/>
                                  </a:rPr>
                                  <m:t>)(</m:t>
                                </m:r>
                                <m:sSub>
                                  <m:sSubPr>
                                    <m:ctrlPr>
                                      <a:rPr lang="en-US" i="1">
                                        <a:solidFill>
                                          <a:srgbClr val="FF0000"/>
                                        </a:solidFill>
                                        <a:effectLst/>
                                        <a:latin typeface="Cambria Math"/>
                                        <a:ea typeface="Times New Roman" panose="02020603050405020304" pitchFamily="18" charset="0"/>
                                      </a:rPr>
                                    </m:ctrlPr>
                                  </m:sSubPr>
                                  <m:e>
                                    <m:r>
                                      <m:rPr>
                                        <m:sty m:val="p"/>
                                      </m:rPr>
                                      <a:rPr lang="en-US" b="0" i="0" smtClean="0">
                                        <a:solidFill>
                                          <a:srgbClr val="FF0000"/>
                                        </a:solidFill>
                                        <a:effectLst/>
                                        <a:latin typeface="Cambria Math" panose="02040503050406030204" pitchFamily="18" charset="0"/>
                                        <a:ea typeface="Times New Roman" panose="02020603050405020304" pitchFamily="18" charset="0"/>
                                      </a:rPr>
                                      <m:t>y</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y</m:t>
                                    </m:r>
                                  </m:e>
                                </m:acc>
                                <m:r>
                                  <a:rPr lang="en-US" i="0">
                                    <a:solidFill>
                                      <a:srgbClr val="FF0000"/>
                                    </a:solidFill>
                                    <a:effectLst/>
                                    <a:latin typeface="Cambria Math" panose="02040503050406030204" pitchFamily="18" charset="0"/>
                                    <a:ea typeface="Times New Roman" panose="02020603050405020304" pitchFamily="18" charset="0"/>
                                  </a:rPr>
                                  <m:t>)</m:t>
                                </m:r>
                              </m:e>
                            </m:nary>
                          </m:num>
                          <m:den>
                            <m:rad>
                              <m:radPr>
                                <m:degHide m:val="on"/>
                                <m:ctrlPr>
                                  <a:rPr lang="en-US" i="1">
                                    <a:solidFill>
                                      <a:srgbClr val="FF0000"/>
                                    </a:solidFill>
                                    <a:effectLst/>
                                    <a:latin typeface="Cambria Math"/>
                                    <a:ea typeface="Times New Roman" panose="02020603050405020304" pitchFamily="18" charset="0"/>
                                  </a:rPr>
                                </m:ctrlPr>
                              </m:radPr>
                              <m:deg/>
                              <m:e>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sSup>
                                      <m:sSupPr>
                                        <m:ctrlPr>
                                          <a:rPr lang="en-US" i="1">
                                            <a:solidFill>
                                              <a:srgbClr val="FF0000"/>
                                            </a:solidFill>
                                            <a:effectLst/>
                                            <a:latin typeface="Cambria Math"/>
                                            <a:ea typeface="Times New Roman" panose="02020603050405020304" pitchFamily="18" charset="0"/>
                                          </a:rPr>
                                        </m:ctrlPr>
                                      </m:sSupPr>
                                      <m:e>
                                        <m:d>
                                          <m:dPr>
                                            <m:ctrlPr>
                                              <a:rPr lang="en-US" i="1">
                                                <a:solidFill>
                                                  <a:srgbClr val="FF0000"/>
                                                </a:solidFill>
                                                <a:effectLst/>
                                                <a:latin typeface="Cambria Math"/>
                                                <a:ea typeface="Times New Roman" panose="02020603050405020304" pitchFamily="18" charset="0"/>
                                              </a:rPr>
                                            </m:ctrlPr>
                                          </m:dPr>
                                          <m:e>
                                            <m:sSub>
                                              <m:sSubPr>
                                                <m:ctrlPr>
                                                  <a:rPr lang="en-US" i="1">
                                                    <a:solidFill>
                                                      <a:srgbClr val="FF0000"/>
                                                    </a:solidFill>
                                                    <a:effectLst/>
                                                    <a:latin typeface="Cambria Math"/>
                                                    <a:ea typeface="Times New Roman" panose="02020603050405020304" pitchFamily="18" charset="0"/>
                                                  </a:rPr>
                                                </m:ctrlPr>
                                              </m:sSubPr>
                                              <m:e>
                                                <m:r>
                                                  <m:rPr>
                                                    <m:sty m:val="p"/>
                                                  </m:rPr>
                                                  <a:rPr lang="en-US" i="0">
                                                    <a:solidFill>
                                                      <a:srgbClr val="FF0000"/>
                                                    </a:solidFill>
                                                    <a:effectLst/>
                                                    <a:latin typeface="Cambria Math" panose="02040503050406030204" pitchFamily="18" charset="0"/>
                                                    <a:ea typeface="Times New Roman" panose="02020603050405020304" pitchFamily="18" charset="0"/>
                                                  </a:rPr>
                                                  <m:t>x</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x</m:t>
                                                </m:r>
                                              </m:e>
                                            </m:acc>
                                          </m:e>
                                        </m:d>
                                      </m:e>
                                      <m:sup>
                                        <m:r>
                                          <a:rPr lang="en-US" i="0">
                                            <a:solidFill>
                                              <a:srgbClr val="FF0000"/>
                                            </a:solidFill>
                                            <a:effectLst/>
                                            <a:latin typeface="Cambria Math" panose="02040503050406030204" pitchFamily="18" charset="0"/>
                                            <a:ea typeface="Times New Roman" panose="02020603050405020304" pitchFamily="18" charset="0"/>
                                          </a:rPr>
                                          <m:t>2</m:t>
                                        </m:r>
                                      </m:sup>
                                    </m:sSup>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sSup>
                                          <m:sSupPr>
                                            <m:ctrlPr>
                                              <a:rPr lang="en-US" i="1">
                                                <a:solidFill>
                                                  <a:srgbClr val="FF0000"/>
                                                </a:solidFill>
                                                <a:effectLst/>
                                                <a:latin typeface="Cambria Math"/>
                                                <a:ea typeface="Times New Roman" panose="02020603050405020304" pitchFamily="18" charset="0"/>
                                              </a:rPr>
                                            </m:ctrlPr>
                                          </m:sSupPr>
                                          <m:e>
                                            <m:d>
                                              <m:dPr>
                                                <m:ctrlPr>
                                                  <a:rPr lang="en-US" i="1">
                                                    <a:solidFill>
                                                      <a:srgbClr val="FF0000"/>
                                                    </a:solidFill>
                                                    <a:effectLst/>
                                                    <a:latin typeface="Cambria Math"/>
                                                    <a:ea typeface="Times New Roman" panose="02020603050405020304" pitchFamily="18" charset="0"/>
                                                  </a:rPr>
                                                </m:ctrlPr>
                                              </m:dPr>
                                              <m:e>
                                                <m:sSub>
                                                  <m:sSubPr>
                                                    <m:ctrlPr>
                                                      <a:rPr lang="en-US" i="1">
                                                        <a:solidFill>
                                                          <a:srgbClr val="FF0000"/>
                                                        </a:solidFill>
                                                        <a:effectLst/>
                                                        <a:latin typeface="Cambria Math"/>
                                                        <a:ea typeface="Times New Roman" panose="02020603050405020304" pitchFamily="18" charset="0"/>
                                                      </a:rPr>
                                                    </m:ctrlPr>
                                                  </m:sSubPr>
                                                  <m:e>
                                                    <m:r>
                                                      <m:rPr>
                                                        <m:sty m:val="p"/>
                                                      </m:rPr>
                                                      <a:rPr lang="en-US" i="0">
                                                        <a:solidFill>
                                                          <a:srgbClr val="FF0000"/>
                                                        </a:solidFill>
                                                        <a:effectLst/>
                                                        <a:latin typeface="Cambria Math" panose="02040503050406030204" pitchFamily="18" charset="0"/>
                                                        <a:ea typeface="Times New Roman" panose="02020603050405020304" pitchFamily="18" charset="0"/>
                                                      </a:rPr>
                                                      <m:t>y</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y</m:t>
                                                    </m:r>
                                                  </m:e>
                                                </m:acc>
                                              </m:e>
                                            </m:d>
                                          </m:e>
                                          <m:sup>
                                            <m:r>
                                              <a:rPr lang="en-US" i="0">
                                                <a:solidFill>
                                                  <a:srgbClr val="FF0000"/>
                                                </a:solidFill>
                                                <a:effectLst/>
                                                <a:latin typeface="Cambria Math" panose="02040503050406030204" pitchFamily="18" charset="0"/>
                                                <a:ea typeface="Times New Roman" panose="02020603050405020304" pitchFamily="18" charset="0"/>
                                              </a:rPr>
                                              <m:t>2</m:t>
                                            </m:r>
                                          </m:sup>
                                        </m:sSup>
                                      </m:e>
                                    </m:nary>
                                  </m:e>
                                </m:nary>
                              </m:e>
                            </m:rad>
                          </m:den>
                        </m:f>
                        <m:r>
                          <a:rPr lang="en-US" i="1">
                            <a:solidFill>
                              <a:srgbClr val="FF0000"/>
                            </a:solidFill>
                            <a:effectLst/>
                            <a:latin typeface="Cambria Math" panose="02040503050406030204" pitchFamily="18" charset="0"/>
                            <a:ea typeface="Times New Roman" panose="02020603050405020304" pitchFamily="18" charset="0"/>
                          </a:rPr>
                          <m:t>∗ </m:t>
                        </m:r>
                        <m:f>
                          <m:fPr>
                            <m:ctrlPr>
                              <a:rPr lang="en-US" i="1">
                                <a:solidFill>
                                  <a:srgbClr val="FF0000"/>
                                </a:solidFill>
                                <a:effectLst/>
                                <a:latin typeface="Cambria Math"/>
                                <a:ea typeface="Times New Roman" panose="02020603050405020304" pitchFamily="18" charset="0"/>
                              </a:rPr>
                            </m:ctrlPr>
                          </m:fPr>
                          <m:num>
                            <m:r>
                              <m:rPr>
                                <m:sty m:val="p"/>
                              </m:rPr>
                              <a:rPr lang="en-US" b="0" i="0" smtClean="0">
                                <a:solidFill>
                                  <a:srgbClr val="FF0000"/>
                                </a:solidFill>
                                <a:effectLst/>
                                <a:latin typeface="Cambria Math" panose="02040503050406030204" pitchFamily="18" charset="0"/>
                                <a:ea typeface="Times New Roman" panose="02020603050405020304" pitchFamily="18" charset="0"/>
                              </a:rPr>
                              <m:t>n</m:t>
                            </m:r>
                          </m:num>
                          <m:den>
                            <m:r>
                              <m:rPr>
                                <m:sty m:val="p"/>
                              </m:rPr>
                              <a:rPr lang="en-US" b="0" i="0" smtClean="0">
                                <a:solidFill>
                                  <a:srgbClr val="FF0000"/>
                                </a:solidFill>
                                <a:effectLst/>
                                <a:latin typeface="Cambria Math" panose="02040503050406030204" pitchFamily="18" charset="0"/>
                                <a:ea typeface="Times New Roman" panose="02020603050405020304" pitchFamily="18" charset="0"/>
                              </a:rPr>
                              <m:t>t</m:t>
                            </m:r>
                          </m:den>
                        </m:f>
                      </m:e>
                    </m:d>
                    <m:r>
                      <a:rPr lang="en-US" i="1">
                        <a:solidFill>
                          <a:srgbClr val="FF0000"/>
                        </a:solidFill>
                        <a:effectLst/>
                        <a:latin typeface="Cambria Math" panose="02040503050406030204" pitchFamily="18" charset="0"/>
                        <a:ea typeface="Times New Roman" panose="02020603050405020304" pitchFamily="18" charset="0"/>
                      </a:rPr>
                      <m:t>∗ 0,6+</m:t>
                    </m:r>
                    <m:r>
                      <m:rPr>
                        <m:sty m:val="p"/>
                      </m:rPr>
                      <a:rPr lang="en-US" b="0" i="0" smtClean="0">
                        <a:solidFill>
                          <a:srgbClr val="FF0000"/>
                        </a:solidFill>
                        <a:effectLst/>
                        <a:latin typeface="Cambria Math" panose="02040503050406030204" pitchFamily="18" charset="0"/>
                        <a:ea typeface="Times New Roman" panose="02020603050405020304" pitchFamily="18" charset="0"/>
                      </a:rPr>
                      <m:t>a</m:t>
                    </m:r>
                    <m:r>
                      <a:rPr lang="en-US" i="1">
                        <a:solidFill>
                          <a:srgbClr val="FF0000"/>
                        </a:solidFill>
                        <a:effectLst/>
                        <a:latin typeface="Cambria Math" panose="02040503050406030204" pitchFamily="18" charset="0"/>
                        <a:ea typeface="Times New Roman" panose="02020603050405020304" pitchFamily="18" charset="0"/>
                      </a:rPr>
                      <m:t>∗ 0,2+</m:t>
                    </m:r>
                    <m:r>
                      <m:rPr>
                        <m:sty m:val="p"/>
                      </m:rPr>
                      <a:rPr lang="en-US" i="0">
                        <a:solidFill>
                          <a:srgbClr val="FF0000"/>
                        </a:solidFill>
                        <a:effectLst/>
                        <a:latin typeface="Cambria Math" panose="02040503050406030204" pitchFamily="18" charset="0"/>
                        <a:ea typeface="Times New Roman" panose="02020603050405020304" pitchFamily="18" charset="0"/>
                      </a:rPr>
                      <m:t>b</m:t>
                    </m:r>
                    <m:r>
                      <a:rPr lang="en-US" i="1">
                        <a:solidFill>
                          <a:srgbClr val="FF0000"/>
                        </a:solidFill>
                        <a:effectLst/>
                        <a:latin typeface="Cambria Math" panose="02040503050406030204" pitchFamily="18" charset="0"/>
                        <a:ea typeface="Times New Roman" panose="02020603050405020304" pitchFamily="18" charset="0"/>
                      </a:rPr>
                      <m:t>∗ 0,2 </m:t>
                    </m:r>
                  </m:oMath>
                </a14:m>
                <a:endParaRPr lang="en-US" dirty="0">
                  <a:solidFill>
                    <a:srgbClr val="FF0000"/>
                  </a:solidFill>
                  <a:effectLst/>
                  <a:latin typeface="Times New Roman" panose="02020603050405020304" pitchFamily="18" charset="0"/>
                  <a:ea typeface="Times New Roman" panose="020206030504050203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1752600" y="1538270"/>
                <a:ext cx="5867401" cy="678904"/>
              </a:xfrm>
              <a:prstGeom prst="rect">
                <a:avLst/>
              </a:prstGeom>
              <a:blipFill rotWithShape="0">
                <a:blip r:embed="rId7"/>
                <a:stretch>
                  <a:fillRect t="-34821" b="-47321"/>
                </a:stretch>
              </a:blipFill>
            </p:spPr>
            <p:txBody>
              <a:bodyPr/>
              <a:lstStyle/>
              <a:p>
                <a:r>
                  <a:rPr lang="en-US">
                    <a:noFill/>
                  </a:rPr>
                  <a:t> </a:t>
                </a:r>
              </a:p>
            </p:txBody>
          </p:sp>
        </mc:Fallback>
      </mc:AlternateContent>
    </p:spTree>
    <p:extLst>
      <p:ext uri="{BB962C8B-B14F-4D97-AF65-F5344CB8AC3E}">
        <p14:creationId xmlns:p14="http://schemas.microsoft.com/office/powerpoint/2010/main" val="3173138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68</a:t>
            </a:fld>
            <a:endParaRPr lang="en-US"/>
          </a:p>
        </p:txBody>
      </p:sp>
      <p:sp>
        <p:nvSpPr>
          <p:cNvPr id="3" name="Oval 2"/>
          <p:cNvSpPr/>
          <p:nvPr/>
        </p:nvSpPr>
        <p:spPr>
          <a:xfrm>
            <a:off x="6096000" y="3790950"/>
            <a:ext cx="1143000" cy="1143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0.77</a:t>
            </a:r>
            <a:endParaRPr lang="en-US" sz="2000" b="1" dirty="0">
              <a:solidFill>
                <a:schemeClr val="bg1"/>
              </a:solidFill>
            </a:endParaRPr>
          </a:p>
        </p:txBody>
      </p:sp>
      <p:sp>
        <p:nvSpPr>
          <p:cNvPr id="43" name="Oval 42"/>
          <p:cNvSpPr/>
          <p:nvPr/>
        </p:nvSpPr>
        <p:spPr>
          <a:xfrm>
            <a:off x="2101850" y="3882465"/>
            <a:ext cx="1143000" cy="1143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0.6</a:t>
            </a:r>
            <a:endParaRPr lang="en-US" sz="2000" b="1" dirty="0">
              <a:solidFill>
                <a:schemeClr val="bg1"/>
              </a:solidFill>
            </a:endParaRPr>
          </a:p>
        </p:txBody>
      </p:sp>
      <p:sp>
        <p:nvSpPr>
          <p:cNvPr id="4" name="Chevron 3"/>
          <p:cNvSpPr/>
          <p:nvPr/>
        </p:nvSpPr>
        <p:spPr>
          <a:xfrm flipH="1">
            <a:off x="4320469" y="4072965"/>
            <a:ext cx="557436" cy="762000"/>
          </a:xfrm>
          <a:prstGeom prst="chevron">
            <a:avLst>
              <a:gd name="adj" fmla="val 6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2" y="2528417"/>
            <a:ext cx="955028" cy="955028"/>
          </a:xfrm>
          <a:prstGeom prst="rect">
            <a:avLst/>
          </a:prstGeom>
        </p:spPr>
      </p:pic>
      <p:pic>
        <p:nvPicPr>
          <p:cNvPr id="20" name="Picture 2" descr="C:\Users\ASUS\Desktop\DocDoAn\Doc-captone\Picture-ct\kHgZZE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24518" y="2506347"/>
            <a:ext cx="863480" cy="960774"/>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1533763" y="2492741"/>
            <a:ext cx="2789548" cy="97438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33763" y="2512094"/>
            <a:ext cx="2789548" cy="932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899855" y="2562729"/>
            <a:ext cx="2358571" cy="830997"/>
          </a:xfrm>
          <a:prstGeom prst="rect">
            <a:avLst/>
          </a:prstGeom>
          <a:noFill/>
        </p:spPr>
        <p:txBody>
          <a:bodyPr wrap="square" rtlCol="0">
            <a:spAutoFit/>
          </a:bodyPr>
          <a:lstStyle/>
          <a:p>
            <a:r>
              <a:rPr lang="en-US" dirty="0">
                <a:latin typeface="Cambria" panose="02040503050406030204" pitchFamily="18" charset="0"/>
              </a:rPr>
              <a:t>QTKD: 27,33, NNA: 27</a:t>
            </a:r>
          </a:p>
          <a:p>
            <a:r>
              <a:rPr lang="en-US" dirty="0">
                <a:latin typeface="Cambria" panose="02040503050406030204" pitchFamily="18" charset="0"/>
              </a:rPr>
              <a:t>Location: Ha </a:t>
            </a:r>
            <a:r>
              <a:rPr lang="en-US" dirty="0" err="1">
                <a:latin typeface="Cambria" panose="02040503050406030204" pitchFamily="18" charset="0"/>
              </a:rPr>
              <a:t>Noi</a:t>
            </a:r>
            <a:endParaRPr lang="en-US" dirty="0">
              <a:latin typeface="Cambria" panose="02040503050406030204" pitchFamily="18" charset="0"/>
            </a:endParaRPr>
          </a:p>
          <a:p>
            <a:r>
              <a:rPr lang="en-US" dirty="0">
                <a:latin typeface="Cambria" panose="02040503050406030204" pitchFamily="18" charset="0"/>
              </a:rPr>
              <a:t>Train System: </a:t>
            </a:r>
            <a:r>
              <a:rPr lang="en-US" dirty="0" smtClean="0">
                <a:latin typeface="Cambria" panose="02040503050406030204" pitchFamily="18" charset="0"/>
              </a:rPr>
              <a:t>state</a:t>
            </a:r>
            <a:endParaRPr lang="en-US" dirty="0">
              <a:latin typeface="Cambria" panose="02040503050406030204" pitchFamily="18" charset="0"/>
            </a:endParaRPr>
          </a:p>
        </p:txBody>
      </p:sp>
      <p:sp>
        <p:nvSpPr>
          <p:cNvPr id="24" name="Rounded Rectangle 23"/>
          <p:cNvSpPr/>
          <p:nvPr/>
        </p:nvSpPr>
        <p:spPr>
          <a:xfrm>
            <a:off x="5623380" y="2492741"/>
            <a:ext cx="2769842" cy="93908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23380" y="2499556"/>
            <a:ext cx="2769841" cy="9322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845360" y="2611627"/>
            <a:ext cx="2416441" cy="738664"/>
          </a:xfrm>
          <a:prstGeom prst="rect">
            <a:avLst/>
          </a:prstGeom>
          <a:noFill/>
        </p:spPr>
        <p:txBody>
          <a:bodyPr wrap="square" rtlCol="0">
            <a:spAutoFit/>
          </a:bodyPr>
          <a:lstStyle/>
          <a:p>
            <a:r>
              <a:rPr lang="en-US" sz="1400" dirty="0">
                <a:latin typeface="Cambria" panose="02040503050406030204" pitchFamily="18" charset="0"/>
              </a:rPr>
              <a:t>CNTT: 19, QTKD: 19, NNA: 20</a:t>
            </a:r>
          </a:p>
          <a:p>
            <a:r>
              <a:rPr lang="en-US" sz="1400" dirty="0">
                <a:latin typeface="Cambria" panose="02040503050406030204" pitchFamily="18" charset="0"/>
              </a:rPr>
              <a:t>Location: Ho Chi Minh</a:t>
            </a:r>
          </a:p>
          <a:p>
            <a:r>
              <a:rPr lang="en-US" sz="1400" dirty="0">
                <a:latin typeface="Cambria" panose="02040503050406030204" pitchFamily="18" charset="0"/>
              </a:rPr>
              <a:t>Train System: </a:t>
            </a:r>
            <a:r>
              <a:rPr lang="en-US" sz="1400" dirty="0" smtClean="0">
                <a:latin typeface="Cambria" panose="02040503050406030204" pitchFamily="18" charset="0"/>
              </a:rPr>
              <a:t>private</a:t>
            </a:r>
            <a:endParaRPr lang="en-US" sz="14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7" name="Rectangle 26"/>
              <p:cNvSpPr/>
              <p:nvPr/>
            </p:nvSpPr>
            <p:spPr>
              <a:xfrm>
                <a:off x="1752600" y="1538270"/>
                <a:ext cx="5867401" cy="678904"/>
              </a:xfrm>
              <a:prstGeom prst="rect">
                <a:avLst/>
              </a:prstGeom>
            </p:spPr>
            <p:txBody>
              <a:bodyPr wrap="square">
                <a:spAutoFit/>
              </a:bodyPr>
              <a:lstStyle/>
              <a:p>
                <a:pPr marL="182880" marR="0" algn="just">
                  <a:spcBef>
                    <a:spcPts val="0"/>
                  </a:spcBef>
                  <a:spcAft>
                    <a:spcPts val="230"/>
                  </a:spcAft>
                </a:pPr>
                <a:r>
                  <a:rPr lang="en-US" dirty="0" smtClean="0">
                    <a:solidFill>
                      <a:srgbClr val="FF0000"/>
                    </a:solidFill>
                    <a:latin typeface="Times New Roman" panose="02020603050405020304" pitchFamily="18" charset="0"/>
                    <a:ea typeface="Times New Roman" panose="02020603050405020304" pitchFamily="18" charset="0"/>
                  </a:rPr>
                  <a:t>C =  </a:t>
                </a:r>
                <a14:m>
                  <m:oMath xmlns:m="http://schemas.openxmlformats.org/officeDocument/2006/math">
                    <m:d>
                      <m:dPr>
                        <m:ctrlPr>
                          <a:rPr lang="en-US" i="1">
                            <a:solidFill>
                              <a:srgbClr val="FF0000"/>
                            </a:solidFill>
                            <a:effectLst/>
                            <a:latin typeface="Cambria Math"/>
                            <a:ea typeface="Times New Roman" panose="02020603050405020304" pitchFamily="18" charset="0"/>
                          </a:rPr>
                        </m:ctrlPr>
                      </m:dPr>
                      <m:e>
                        <m:f>
                          <m:fPr>
                            <m:ctrlPr>
                              <a:rPr lang="en-US" i="1">
                                <a:solidFill>
                                  <a:srgbClr val="FF0000"/>
                                </a:solidFill>
                                <a:effectLst/>
                                <a:latin typeface="Cambria Math"/>
                                <a:ea typeface="Times New Roman" panose="02020603050405020304" pitchFamily="18" charset="0"/>
                              </a:rPr>
                            </m:ctrlPr>
                          </m:fPr>
                          <m:num>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r>
                                  <a:rPr lang="en-US" i="0">
                                    <a:solidFill>
                                      <a:srgbClr val="FF0000"/>
                                    </a:solidFill>
                                    <a:effectLst/>
                                    <a:latin typeface="Cambria Math" panose="02040503050406030204" pitchFamily="18" charset="0"/>
                                    <a:ea typeface="Times New Roman" panose="02020603050405020304" pitchFamily="18" charset="0"/>
                                  </a:rPr>
                                  <m:t>(</m:t>
                                </m:r>
                                <m:sSub>
                                  <m:sSubPr>
                                    <m:ctrlPr>
                                      <a:rPr lang="en-US" b="1" i="1">
                                        <a:solidFill>
                                          <a:srgbClr val="FF0000"/>
                                        </a:solidFill>
                                        <a:effectLst/>
                                        <a:latin typeface="Cambria Math"/>
                                        <a:ea typeface="Times New Roman" panose="02020603050405020304" pitchFamily="18" charset="0"/>
                                      </a:rPr>
                                    </m:ctrlPr>
                                  </m:sSubPr>
                                  <m:e>
                                    <m:r>
                                      <m:rPr>
                                        <m:sty m:val="p"/>
                                      </m:rPr>
                                      <a:rPr lang="en-US" b="0" i="0" smtClean="0">
                                        <a:solidFill>
                                          <a:srgbClr val="FF0000"/>
                                        </a:solidFill>
                                        <a:effectLst/>
                                        <a:latin typeface="Cambria Math" panose="02040503050406030204" pitchFamily="18" charset="0"/>
                                        <a:ea typeface="Times New Roman" panose="02020603050405020304" pitchFamily="18" charset="0"/>
                                      </a:rPr>
                                      <m:t>x</m:t>
                                    </m:r>
                                  </m:e>
                                  <m:sub>
                                    <m:r>
                                      <a:rPr lang="en-US" b="1" i="0">
                                        <a:solidFill>
                                          <a:srgbClr val="FF0000"/>
                                        </a:solidFill>
                                        <a:effectLst/>
                                        <a:latin typeface="Cambria Math" panose="02040503050406030204" pitchFamily="18" charset="0"/>
                                        <a:ea typeface="Times New Roman" panose="02020603050405020304" pitchFamily="18" charset="0"/>
                                      </a:rPr>
                                      <m:t>𝐢</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x</m:t>
                                    </m:r>
                                  </m:e>
                                </m:acc>
                                <m:r>
                                  <a:rPr lang="en-US" i="0">
                                    <a:solidFill>
                                      <a:srgbClr val="FF0000"/>
                                    </a:solidFill>
                                    <a:effectLst/>
                                    <a:latin typeface="Cambria Math" panose="02040503050406030204" pitchFamily="18" charset="0"/>
                                    <a:ea typeface="Times New Roman" panose="02020603050405020304" pitchFamily="18" charset="0"/>
                                  </a:rPr>
                                  <m:t>)(</m:t>
                                </m:r>
                                <m:sSub>
                                  <m:sSubPr>
                                    <m:ctrlPr>
                                      <a:rPr lang="en-US" i="1">
                                        <a:solidFill>
                                          <a:srgbClr val="FF0000"/>
                                        </a:solidFill>
                                        <a:effectLst/>
                                        <a:latin typeface="Cambria Math"/>
                                        <a:ea typeface="Times New Roman" panose="02020603050405020304" pitchFamily="18" charset="0"/>
                                      </a:rPr>
                                    </m:ctrlPr>
                                  </m:sSubPr>
                                  <m:e>
                                    <m:r>
                                      <m:rPr>
                                        <m:sty m:val="p"/>
                                      </m:rPr>
                                      <a:rPr lang="en-US" b="0" i="0" smtClean="0">
                                        <a:solidFill>
                                          <a:srgbClr val="FF0000"/>
                                        </a:solidFill>
                                        <a:effectLst/>
                                        <a:latin typeface="Cambria Math" panose="02040503050406030204" pitchFamily="18" charset="0"/>
                                        <a:ea typeface="Times New Roman" panose="02020603050405020304" pitchFamily="18" charset="0"/>
                                      </a:rPr>
                                      <m:t>y</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y</m:t>
                                    </m:r>
                                  </m:e>
                                </m:acc>
                                <m:r>
                                  <a:rPr lang="en-US" i="0">
                                    <a:solidFill>
                                      <a:srgbClr val="FF0000"/>
                                    </a:solidFill>
                                    <a:effectLst/>
                                    <a:latin typeface="Cambria Math" panose="02040503050406030204" pitchFamily="18" charset="0"/>
                                    <a:ea typeface="Times New Roman" panose="02020603050405020304" pitchFamily="18" charset="0"/>
                                  </a:rPr>
                                  <m:t>)</m:t>
                                </m:r>
                              </m:e>
                            </m:nary>
                          </m:num>
                          <m:den>
                            <m:rad>
                              <m:radPr>
                                <m:degHide m:val="on"/>
                                <m:ctrlPr>
                                  <a:rPr lang="en-US" i="1">
                                    <a:solidFill>
                                      <a:srgbClr val="FF0000"/>
                                    </a:solidFill>
                                    <a:effectLst/>
                                    <a:latin typeface="Cambria Math"/>
                                    <a:ea typeface="Times New Roman" panose="02020603050405020304" pitchFamily="18" charset="0"/>
                                  </a:rPr>
                                </m:ctrlPr>
                              </m:radPr>
                              <m:deg/>
                              <m:e>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sSup>
                                      <m:sSupPr>
                                        <m:ctrlPr>
                                          <a:rPr lang="en-US" i="1">
                                            <a:solidFill>
                                              <a:srgbClr val="FF0000"/>
                                            </a:solidFill>
                                            <a:effectLst/>
                                            <a:latin typeface="Cambria Math"/>
                                            <a:ea typeface="Times New Roman" panose="02020603050405020304" pitchFamily="18" charset="0"/>
                                          </a:rPr>
                                        </m:ctrlPr>
                                      </m:sSupPr>
                                      <m:e>
                                        <m:d>
                                          <m:dPr>
                                            <m:ctrlPr>
                                              <a:rPr lang="en-US" i="1">
                                                <a:solidFill>
                                                  <a:srgbClr val="FF0000"/>
                                                </a:solidFill>
                                                <a:effectLst/>
                                                <a:latin typeface="Cambria Math"/>
                                                <a:ea typeface="Times New Roman" panose="02020603050405020304" pitchFamily="18" charset="0"/>
                                              </a:rPr>
                                            </m:ctrlPr>
                                          </m:dPr>
                                          <m:e>
                                            <m:sSub>
                                              <m:sSubPr>
                                                <m:ctrlPr>
                                                  <a:rPr lang="en-US" i="1">
                                                    <a:solidFill>
                                                      <a:srgbClr val="FF0000"/>
                                                    </a:solidFill>
                                                    <a:effectLst/>
                                                    <a:latin typeface="Cambria Math"/>
                                                    <a:ea typeface="Times New Roman" panose="02020603050405020304" pitchFamily="18" charset="0"/>
                                                  </a:rPr>
                                                </m:ctrlPr>
                                              </m:sSubPr>
                                              <m:e>
                                                <m:r>
                                                  <m:rPr>
                                                    <m:sty m:val="p"/>
                                                  </m:rPr>
                                                  <a:rPr lang="en-US" i="0">
                                                    <a:solidFill>
                                                      <a:srgbClr val="FF0000"/>
                                                    </a:solidFill>
                                                    <a:effectLst/>
                                                    <a:latin typeface="Cambria Math" panose="02040503050406030204" pitchFamily="18" charset="0"/>
                                                    <a:ea typeface="Times New Roman" panose="02020603050405020304" pitchFamily="18" charset="0"/>
                                                  </a:rPr>
                                                  <m:t>x</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x</m:t>
                                                </m:r>
                                              </m:e>
                                            </m:acc>
                                          </m:e>
                                        </m:d>
                                      </m:e>
                                      <m:sup>
                                        <m:r>
                                          <a:rPr lang="en-US" i="0">
                                            <a:solidFill>
                                              <a:srgbClr val="FF0000"/>
                                            </a:solidFill>
                                            <a:effectLst/>
                                            <a:latin typeface="Cambria Math" panose="02040503050406030204" pitchFamily="18" charset="0"/>
                                            <a:ea typeface="Times New Roman" panose="02020603050405020304" pitchFamily="18" charset="0"/>
                                          </a:rPr>
                                          <m:t>2</m:t>
                                        </m:r>
                                      </m:sup>
                                    </m:sSup>
                                    <m:nary>
                                      <m:naryPr>
                                        <m:chr m:val="∑"/>
                                        <m:limLoc m:val="undOvr"/>
                                        <m:ctrlPr>
                                          <a:rPr lang="en-US" i="1">
                                            <a:solidFill>
                                              <a:srgbClr val="FF0000"/>
                                            </a:solidFill>
                                            <a:effectLst/>
                                            <a:latin typeface="Cambria Math"/>
                                            <a:ea typeface="Times New Roman" panose="02020603050405020304" pitchFamily="18" charset="0"/>
                                          </a:rPr>
                                        </m:ctrlPr>
                                      </m:naryPr>
                                      <m:sub>
                                        <m:r>
                                          <m:rPr>
                                            <m:sty m:val="p"/>
                                          </m:rPr>
                                          <a:rPr lang="en-US" i="0">
                                            <a:solidFill>
                                              <a:srgbClr val="FF0000"/>
                                            </a:solidFill>
                                            <a:effectLst/>
                                            <a:latin typeface="Cambria Math" panose="02040503050406030204" pitchFamily="18" charset="0"/>
                                            <a:ea typeface="Times New Roman" panose="02020603050405020304" pitchFamily="18" charset="0"/>
                                          </a:rPr>
                                          <m:t>i</m:t>
                                        </m:r>
                                        <m:r>
                                          <a:rPr lang="en-US" i="0">
                                            <a:solidFill>
                                              <a:srgbClr val="FF0000"/>
                                            </a:solidFill>
                                            <a:effectLst/>
                                            <a:latin typeface="Cambria Math" panose="02040503050406030204" pitchFamily="18" charset="0"/>
                                            <a:ea typeface="Times New Roman" panose="02020603050405020304" pitchFamily="18" charset="0"/>
                                          </a:rPr>
                                          <m:t>=1</m:t>
                                        </m:r>
                                      </m:sub>
                                      <m:sup>
                                        <m:r>
                                          <m:rPr>
                                            <m:sty m:val="p"/>
                                          </m:rPr>
                                          <a:rPr lang="en-US" b="0" i="0" smtClean="0">
                                            <a:solidFill>
                                              <a:srgbClr val="FF0000"/>
                                            </a:solidFill>
                                            <a:effectLst/>
                                            <a:latin typeface="Cambria Math" panose="02040503050406030204" pitchFamily="18" charset="0"/>
                                            <a:ea typeface="Times New Roman" panose="02020603050405020304" pitchFamily="18" charset="0"/>
                                          </a:rPr>
                                          <m:t>n</m:t>
                                        </m:r>
                                      </m:sup>
                                      <m:e>
                                        <m:sSup>
                                          <m:sSupPr>
                                            <m:ctrlPr>
                                              <a:rPr lang="en-US" i="1">
                                                <a:solidFill>
                                                  <a:srgbClr val="FF0000"/>
                                                </a:solidFill>
                                                <a:effectLst/>
                                                <a:latin typeface="Cambria Math"/>
                                                <a:ea typeface="Times New Roman" panose="02020603050405020304" pitchFamily="18" charset="0"/>
                                              </a:rPr>
                                            </m:ctrlPr>
                                          </m:sSupPr>
                                          <m:e>
                                            <m:d>
                                              <m:dPr>
                                                <m:ctrlPr>
                                                  <a:rPr lang="en-US" i="1">
                                                    <a:solidFill>
                                                      <a:srgbClr val="FF0000"/>
                                                    </a:solidFill>
                                                    <a:effectLst/>
                                                    <a:latin typeface="Cambria Math"/>
                                                    <a:ea typeface="Times New Roman" panose="02020603050405020304" pitchFamily="18" charset="0"/>
                                                  </a:rPr>
                                                </m:ctrlPr>
                                              </m:dPr>
                                              <m:e>
                                                <m:sSub>
                                                  <m:sSubPr>
                                                    <m:ctrlPr>
                                                      <a:rPr lang="en-US" i="1">
                                                        <a:solidFill>
                                                          <a:srgbClr val="FF0000"/>
                                                        </a:solidFill>
                                                        <a:effectLst/>
                                                        <a:latin typeface="Cambria Math"/>
                                                        <a:ea typeface="Times New Roman" panose="02020603050405020304" pitchFamily="18" charset="0"/>
                                                      </a:rPr>
                                                    </m:ctrlPr>
                                                  </m:sSubPr>
                                                  <m:e>
                                                    <m:r>
                                                      <m:rPr>
                                                        <m:sty m:val="p"/>
                                                      </m:rPr>
                                                      <a:rPr lang="en-US" i="0">
                                                        <a:solidFill>
                                                          <a:srgbClr val="FF0000"/>
                                                        </a:solidFill>
                                                        <a:effectLst/>
                                                        <a:latin typeface="Cambria Math" panose="02040503050406030204" pitchFamily="18" charset="0"/>
                                                        <a:ea typeface="Times New Roman" panose="02020603050405020304" pitchFamily="18" charset="0"/>
                                                      </a:rPr>
                                                      <m:t>y</m:t>
                                                    </m:r>
                                                  </m:e>
                                                  <m:sub>
                                                    <m:r>
                                                      <m:rPr>
                                                        <m:sty m:val="p"/>
                                                      </m:rPr>
                                                      <a:rPr lang="en-US" i="0">
                                                        <a:solidFill>
                                                          <a:srgbClr val="FF0000"/>
                                                        </a:solidFill>
                                                        <a:effectLst/>
                                                        <a:latin typeface="Cambria Math" panose="02040503050406030204" pitchFamily="18" charset="0"/>
                                                        <a:ea typeface="Times New Roman" panose="02020603050405020304" pitchFamily="18" charset="0"/>
                                                      </a:rPr>
                                                      <m:t>i</m:t>
                                                    </m:r>
                                                  </m:sub>
                                                </m:sSub>
                                                <m:r>
                                                  <a:rPr lang="en-US" i="0">
                                                    <a:solidFill>
                                                      <a:srgbClr val="FF0000"/>
                                                    </a:solidFill>
                                                    <a:effectLst/>
                                                    <a:latin typeface="Cambria Math" panose="02040503050406030204" pitchFamily="18" charset="0"/>
                                                    <a:ea typeface="Times New Roman" panose="02020603050405020304" pitchFamily="18" charset="0"/>
                                                  </a:rPr>
                                                  <m:t>− </m:t>
                                                </m:r>
                                                <m:acc>
                                                  <m:accPr>
                                                    <m:chr m:val="̅"/>
                                                    <m:ctrlPr>
                                                      <a:rPr lang="en-US" i="1">
                                                        <a:solidFill>
                                                          <a:srgbClr val="FF0000"/>
                                                        </a:solidFill>
                                                        <a:effectLst/>
                                                        <a:latin typeface="Cambria Math"/>
                                                        <a:ea typeface="Times New Roman" panose="02020603050405020304" pitchFamily="18" charset="0"/>
                                                      </a:rPr>
                                                    </m:ctrlPr>
                                                  </m:accPr>
                                                  <m:e>
                                                    <m:r>
                                                      <m:rPr>
                                                        <m:sty m:val="p"/>
                                                      </m:rPr>
                                                      <a:rPr lang="en-US" i="0">
                                                        <a:solidFill>
                                                          <a:srgbClr val="FF0000"/>
                                                        </a:solidFill>
                                                        <a:effectLst/>
                                                        <a:latin typeface="Cambria Math" panose="02040503050406030204" pitchFamily="18" charset="0"/>
                                                        <a:ea typeface="Times New Roman" panose="02020603050405020304" pitchFamily="18" charset="0"/>
                                                      </a:rPr>
                                                      <m:t>y</m:t>
                                                    </m:r>
                                                  </m:e>
                                                </m:acc>
                                              </m:e>
                                            </m:d>
                                          </m:e>
                                          <m:sup>
                                            <m:r>
                                              <a:rPr lang="en-US" i="0">
                                                <a:solidFill>
                                                  <a:srgbClr val="FF0000"/>
                                                </a:solidFill>
                                                <a:effectLst/>
                                                <a:latin typeface="Cambria Math" panose="02040503050406030204" pitchFamily="18" charset="0"/>
                                                <a:ea typeface="Times New Roman" panose="02020603050405020304" pitchFamily="18" charset="0"/>
                                              </a:rPr>
                                              <m:t>2</m:t>
                                            </m:r>
                                          </m:sup>
                                        </m:sSup>
                                      </m:e>
                                    </m:nary>
                                  </m:e>
                                </m:nary>
                              </m:e>
                            </m:rad>
                          </m:den>
                        </m:f>
                        <m:r>
                          <a:rPr lang="en-US" i="1">
                            <a:solidFill>
                              <a:srgbClr val="FF0000"/>
                            </a:solidFill>
                            <a:effectLst/>
                            <a:latin typeface="Cambria Math" panose="02040503050406030204" pitchFamily="18" charset="0"/>
                            <a:ea typeface="Times New Roman" panose="02020603050405020304" pitchFamily="18" charset="0"/>
                          </a:rPr>
                          <m:t>∗ </m:t>
                        </m:r>
                        <m:f>
                          <m:fPr>
                            <m:ctrlPr>
                              <a:rPr lang="en-US" i="1">
                                <a:solidFill>
                                  <a:srgbClr val="FF0000"/>
                                </a:solidFill>
                                <a:effectLst/>
                                <a:latin typeface="Cambria Math"/>
                                <a:ea typeface="Times New Roman" panose="02020603050405020304" pitchFamily="18" charset="0"/>
                              </a:rPr>
                            </m:ctrlPr>
                          </m:fPr>
                          <m:num>
                            <m:r>
                              <m:rPr>
                                <m:sty m:val="p"/>
                              </m:rPr>
                              <a:rPr lang="en-US" b="0" i="0" smtClean="0">
                                <a:solidFill>
                                  <a:srgbClr val="FF0000"/>
                                </a:solidFill>
                                <a:effectLst/>
                                <a:latin typeface="Cambria Math" panose="02040503050406030204" pitchFamily="18" charset="0"/>
                                <a:ea typeface="Times New Roman" panose="02020603050405020304" pitchFamily="18" charset="0"/>
                              </a:rPr>
                              <m:t>n</m:t>
                            </m:r>
                          </m:num>
                          <m:den>
                            <m:r>
                              <m:rPr>
                                <m:sty m:val="p"/>
                              </m:rPr>
                              <a:rPr lang="en-US" b="0" i="0" smtClean="0">
                                <a:solidFill>
                                  <a:srgbClr val="FF0000"/>
                                </a:solidFill>
                                <a:effectLst/>
                                <a:latin typeface="Cambria Math" panose="02040503050406030204" pitchFamily="18" charset="0"/>
                                <a:ea typeface="Times New Roman" panose="02020603050405020304" pitchFamily="18" charset="0"/>
                              </a:rPr>
                              <m:t>t</m:t>
                            </m:r>
                          </m:den>
                        </m:f>
                      </m:e>
                    </m:d>
                    <m:r>
                      <a:rPr lang="en-US" i="1">
                        <a:solidFill>
                          <a:srgbClr val="FF0000"/>
                        </a:solidFill>
                        <a:effectLst/>
                        <a:latin typeface="Cambria Math" panose="02040503050406030204" pitchFamily="18" charset="0"/>
                        <a:ea typeface="Times New Roman" panose="02020603050405020304" pitchFamily="18" charset="0"/>
                      </a:rPr>
                      <m:t>∗ 0,6+</m:t>
                    </m:r>
                    <m:r>
                      <m:rPr>
                        <m:sty m:val="p"/>
                      </m:rPr>
                      <a:rPr lang="en-US" b="0" i="0" smtClean="0">
                        <a:solidFill>
                          <a:srgbClr val="FF0000"/>
                        </a:solidFill>
                        <a:effectLst/>
                        <a:latin typeface="Cambria Math" panose="02040503050406030204" pitchFamily="18" charset="0"/>
                        <a:ea typeface="Times New Roman" panose="02020603050405020304" pitchFamily="18" charset="0"/>
                      </a:rPr>
                      <m:t>a</m:t>
                    </m:r>
                    <m:r>
                      <a:rPr lang="en-US" i="1">
                        <a:solidFill>
                          <a:srgbClr val="FF0000"/>
                        </a:solidFill>
                        <a:effectLst/>
                        <a:latin typeface="Cambria Math" panose="02040503050406030204" pitchFamily="18" charset="0"/>
                        <a:ea typeface="Times New Roman" panose="02020603050405020304" pitchFamily="18" charset="0"/>
                      </a:rPr>
                      <m:t>∗ 0,2+</m:t>
                    </m:r>
                    <m:r>
                      <m:rPr>
                        <m:sty m:val="p"/>
                      </m:rPr>
                      <a:rPr lang="en-US" i="0">
                        <a:solidFill>
                          <a:srgbClr val="FF0000"/>
                        </a:solidFill>
                        <a:effectLst/>
                        <a:latin typeface="Cambria Math" panose="02040503050406030204" pitchFamily="18" charset="0"/>
                        <a:ea typeface="Times New Roman" panose="02020603050405020304" pitchFamily="18" charset="0"/>
                      </a:rPr>
                      <m:t>b</m:t>
                    </m:r>
                    <m:r>
                      <a:rPr lang="en-US" i="1">
                        <a:solidFill>
                          <a:srgbClr val="FF0000"/>
                        </a:solidFill>
                        <a:effectLst/>
                        <a:latin typeface="Cambria Math" panose="02040503050406030204" pitchFamily="18" charset="0"/>
                        <a:ea typeface="Times New Roman" panose="02020603050405020304" pitchFamily="18" charset="0"/>
                      </a:rPr>
                      <m:t>∗ 0,2 </m:t>
                    </m:r>
                  </m:oMath>
                </a14:m>
                <a:endParaRPr lang="en-US" dirty="0">
                  <a:solidFill>
                    <a:srgbClr val="FF0000"/>
                  </a:solidFill>
                  <a:effectLst/>
                  <a:latin typeface="Times New Roman" panose="02020603050405020304" pitchFamily="18" charset="0"/>
                  <a:ea typeface="Times New Roman" panose="02020603050405020304" pitchFamily="18" charset="0"/>
                </a:endParaRPr>
              </a:p>
            </p:txBody>
          </p:sp>
        </mc:Choice>
        <mc:Fallback xmlns="">
          <p:sp>
            <p:nvSpPr>
              <p:cNvPr id="27" name="Rectangle 26"/>
              <p:cNvSpPr>
                <a:spLocks noRot="1" noChangeAspect="1" noMove="1" noResize="1" noEditPoints="1" noAdjustHandles="1" noChangeArrowheads="1" noChangeShapeType="1" noTextEdit="1"/>
              </p:cNvSpPr>
              <p:nvPr/>
            </p:nvSpPr>
            <p:spPr>
              <a:xfrm>
                <a:off x="1752600" y="1538270"/>
                <a:ext cx="5867401" cy="678904"/>
              </a:xfrm>
              <a:prstGeom prst="rect">
                <a:avLst/>
              </a:prstGeom>
              <a:blipFill rotWithShape="0">
                <a:blip r:embed="rId7"/>
                <a:stretch>
                  <a:fillRect t="-34821" b="-47321"/>
                </a:stretch>
              </a:blipFill>
            </p:spPr>
            <p:txBody>
              <a:bodyPr/>
              <a:lstStyle/>
              <a:p>
                <a:r>
                  <a:rPr lang="en-US">
                    <a:noFill/>
                  </a:rPr>
                  <a:t> </a:t>
                </a:r>
              </a:p>
            </p:txBody>
          </p:sp>
        </mc:Fallback>
      </mc:AlternateContent>
    </p:spTree>
    <p:extLst>
      <p:ext uri="{BB962C8B-B14F-4D97-AF65-F5344CB8AC3E}">
        <p14:creationId xmlns:p14="http://schemas.microsoft.com/office/powerpoint/2010/main" val="6992035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SUITABILITY ALGORITHM</a:t>
            </a: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69</a:t>
            </a:fld>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593850"/>
            <a:ext cx="4648200" cy="3202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546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do not know what they want to do and how?</a:t>
            </a:r>
            <a:endParaRPr lang="vi-VN" sz="2000" dirty="0">
              <a:solidFill>
                <a:schemeClr val="tx1"/>
              </a:solidFill>
              <a:latin typeface="Cambria" pitchFamily="18" charset="0"/>
            </a:endParaRP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wonder what they should </a:t>
            </a:r>
            <a:r>
              <a:rPr lang="en-GB" sz="2000" dirty="0" smtClean="0">
                <a:solidFill>
                  <a:schemeClr val="tx1"/>
                </a:solidFill>
                <a:latin typeface="Cambria" pitchFamily="18" charset="0"/>
              </a:rPr>
              <a:t>learn?</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7</a:t>
            </a:fld>
            <a:endParaRPr lang="en-US"/>
          </a:p>
        </p:txBody>
      </p:sp>
    </p:spTree>
    <p:extLst>
      <p:ext uri="{BB962C8B-B14F-4D97-AF65-F5344CB8AC3E}">
        <p14:creationId xmlns:p14="http://schemas.microsoft.com/office/powerpoint/2010/main" val="24875482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70</a:t>
            </a:fld>
            <a:endParaRPr lang="en-US"/>
          </a:p>
        </p:txBody>
      </p:sp>
      <p:sp>
        <p:nvSpPr>
          <p:cNvPr id="18" name="TextBox 17"/>
          <p:cNvSpPr txBox="1"/>
          <p:nvPr/>
        </p:nvSpPr>
        <p:spPr>
          <a:xfrm>
            <a:off x="5466232" y="1913074"/>
            <a:ext cx="2839568" cy="784830"/>
          </a:xfrm>
          <a:prstGeom prst="rect">
            <a:avLst/>
          </a:prstGeom>
          <a:noFill/>
        </p:spPr>
        <p:txBody>
          <a:bodyPr wrap="square" rtlCol="0">
            <a:spAutoFit/>
          </a:bodyPr>
          <a:lstStyle/>
          <a:p>
            <a:r>
              <a:rPr lang="en-US" sz="1500" smtClean="0">
                <a:solidFill>
                  <a:schemeClr val="bg1"/>
                </a:solidFill>
                <a:latin typeface="Cambria" panose="02040503050406030204" pitchFamily="18" charset="0"/>
              </a:rPr>
              <a:t>CNTT 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TextBox 20"/>
              <p:cNvSpPr txBox="1"/>
              <p:nvPr/>
            </p:nvSpPr>
            <p:spPr>
              <a:xfrm>
                <a:off x="762000" y="1809750"/>
                <a:ext cx="7391400" cy="832792"/>
              </a:xfrm>
              <a:prstGeom prst="rect">
                <a:avLst/>
              </a:prstGeom>
              <a:noFill/>
            </p:spPr>
            <p:txBody>
              <a:bodyPr wrap="square" rtlCol="0">
                <a:spAutoFit/>
              </a:bodyPr>
              <a:lstStyle/>
              <a:p>
                <a:pPr algn="ctr"/>
                <a:r>
                  <a:rPr lang="en-US" sz="2400" dirty="0">
                    <a:latin typeface="Cambria Math" pitchFamily="18" charset="0"/>
                    <a:ea typeface="Cambria Math" pitchFamily="18" charset="0"/>
                  </a:rPr>
                  <a:t>Suitability = 0,7 * </a:t>
                </a:r>
                <a14:m>
                  <m:oMath xmlns:m="http://schemas.openxmlformats.org/officeDocument/2006/math">
                    <m:f>
                      <m:fPr>
                        <m:ctrlPr>
                          <a:rPr lang="en-US" sz="2400" i="1">
                            <a:latin typeface="Cambria Math"/>
                            <a:ea typeface="Cambria Math" pitchFamily="18" charset="0"/>
                          </a:rPr>
                        </m:ctrlPr>
                      </m:fPr>
                      <m:num>
                        <m:r>
                          <a:rPr lang="en-US" sz="2400" i="1">
                            <a:latin typeface="Cambria Math" panose="02040503050406030204" pitchFamily="18" charset="0"/>
                            <a:ea typeface="Cambria Math" pitchFamily="18" charset="0"/>
                          </a:rPr>
                          <m:t>𝑛</m:t>
                        </m:r>
                      </m:num>
                      <m:den>
                        <m:r>
                          <a:rPr lang="en-US" sz="2400" i="1">
                            <a:latin typeface="Cambria Math" panose="02040503050406030204" pitchFamily="18" charset="0"/>
                            <a:ea typeface="Cambria Math" pitchFamily="18" charset="0"/>
                          </a:rPr>
                          <m:t>𝑎</m:t>
                        </m:r>
                      </m:den>
                    </m:f>
                  </m:oMath>
                </a14:m>
                <a:r>
                  <a:rPr lang="en-US" sz="2400" dirty="0">
                    <a:latin typeface="Cambria Math" pitchFamily="18" charset="0"/>
                    <a:ea typeface="Cambria Math" pitchFamily="18" charset="0"/>
                  </a:rPr>
                  <a:t> + 0,3 * b</a:t>
                </a:r>
              </a:p>
              <a:p>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62000" y="1809750"/>
                <a:ext cx="7391400" cy="832792"/>
              </a:xfrm>
              <a:prstGeom prst="rect">
                <a:avLst/>
              </a:prstGeom>
              <a:blipFill rotWithShape="1">
                <a:blip r:embed="rId5"/>
                <a:stretch>
                  <a:fillRect l="-412" t="-1471" b="-8824"/>
                </a:stretch>
              </a:blipFill>
            </p:spPr>
            <p:txBody>
              <a:bodyPr/>
              <a:lstStyle/>
              <a:p>
                <a:r>
                  <a:rPr lang="en-US">
                    <a:noFill/>
                  </a:rPr>
                  <a:t> </a:t>
                </a:r>
              </a:p>
            </p:txBody>
          </p:sp>
        </mc:Fallback>
      </mc:AlternateContent>
    </p:spTree>
    <p:extLst>
      <p:ext uri="{BB962C8B-B14F-4D97-AF65-F5344CB8AC3E}">
        <p14:creationId xmlns:p14="http://schemas.microsoft.com/office/powerpoint/2010/main" val="4765842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71</a:t>
            </a:fld>
            <a:endParaRPr lang="en-US"/>
          </a:p>
        </p:txBody>
      </p:sp>
      <p:sp>
        <p:nvSpPr>
          <p:cNvPr id="18" name="TextBox 17"/>
          <p:cNvSpPr txBox="1"/>
          <p:nvPr/>
        </p:nvSpPr>
        <p:spPr>
          <a:xfrm>
            <a:off x="5466232" y="1913074"/>
            <a:ext cx="2839568" cy="784830"/>
          </a:xfrm>
          <a:prstGeom prst="rect">
            <a:avLst/>
          </a:prstGeom>
          <a:noFill/>
        </p:spPr>
        <p:txBody>
          <a:bodyPr wrap="square" rtlCol="0">
            <a:spAutoFit/>
          </a:bodyPr>
          <a:lstStyle/>
          <a:p>
            <a:r>
              <a:rPr lang="en-US" sz="1500" smtClean="0">
                <a:solidFill>
                  <a:schemeClr val="bg1"/>
                </a:solidFill>
                <a:latin typeface="Cambria" panose="02040503050406030204" pitchFamily="18" charset="0"/>
              </a:rPr>
              <a:t>CNTT 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TextBox 20"/>
              <p:cNvSpPr txBox="1"/>
              <p:nvPr/>
            </p:nvSpPr>
            <p:spPr>
              <a:xfrm>
                <a:off x="762000" y="1809750"/>
                <a:ext cx="7391400" cy="832792"/>
              </a:xfrm>
              <a:prstGeom prst="rect">
                <a:avLst/>
              </a:prstGeom>
              <a:noFill/>
            </p:spPr>
            <p:txBody>
              <a:bodyPr wrap="square" rtlCol="0">
                <a:spAutoFit/>
              </a:bodyPr>
              <a:lstStyle/>
              <a:p>
                <a:pPr algn="ctr"/>
                <a:r>
                  <a:rPr lang="en-US" sz="2400" dirty="0">
                    <a:latin typeface="Cambria Math" pitchFamily="18" charset="0"/>
                    <a:ea typeface="Cambria Math" pitchFamily="18" charset="0"/>
                  </a:rPr>
                  <a:t>Suitability = 0,7 * </a:t>
                </a:r>
                <a14:m>
                  <m:oMath xmlns:m="http://schemas.openxmlformats.org/officeDocument/2006/math">
                    <m:f>
                      <m:fPr>
                        <m:ctrlPr>
                          <a:rPr lang="en-US" sz="2400" i="1">
                            <a:latin typeface="Cambria Math"/>
                            <a:ea typeface="Cambria Math" pitchFamily="18" charset="0"/>
                          </a:rPr>
                        </m:ctrlPr>
                      </m:fPr>
                      <m:num>
                        <m:r>
                          <a:rPr lang="en-US" sz="2400" b="1" i="0" smtClean="0">
                            <a:solidFill>
                              <a:srgbClr val="FF0000"/>
                            </a:solidFill>
                            <a:latin typeface="Cambria Math" pitchFamily="18" charset="0"/>
                            <a:ea typeface="Cambria Math" pitchFamily="18" charset="0"/>
                          </a:rPr>
                          <m:t>𝐧</m:t>
                        </m:r>
                      </m:num>
                      <m:den>
                        <m:r>
                          <m:rPr>
                            <m:sty m:val="p"/>
                          </m:rPr>
                          <a:rPr lang="en-US" sz="2400" i="0">
                            <a:latin typeface="Cambria Math" pitchFamily="18" charset="0"/>
                            <a:ea typeface="Cambria Math" pitchFamily="18" charset="0"/>
                          </a:rPr>
                          <m:t>a</m:t>
                        </m:r>
                      </m:den>
                    </m:f>
                  </m:oMath>
                </a14:m>
                <a:r>
                  <a:rPr lang="en-US" sz="2400" dirty="0">
                    <a:latin typeface="Cambria Math" pitchFamily="18" charset="0"/>
                    <a:ea typeface="Cambria Math" pitchFamily="18" charset="0"/>
                  </a:rPr>
                  <a:t> + 0,3 * b</a:t>
                </a:r>
              </a:p>
              <a:p>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62000" y="1809750"/>
                <a:ext cx="7391400" cy="832792"/>
              </a:xfrm>
              <a:prstGeom prst="rect">
                <a:avLst/>
              </a:prstGeom>
              <a:blipFill rotWithShape="0">
                <a:blip r:embed="rId5"/>
                <a:stretch>
                  <a:fillRect t="-1471"/>
                </a:stretch>
              </a:blipFill>
            </p:spPr>
            <p:txBody>
              <a:bodyPr/>
              <a:lstStyle/>
              <a:p>
                <a:r>
                  <a:rPr lang="en-US">
                    <a:noFill/>
                  </a:rPr>
                  <a:t> </a:t>
                </a:r>
              </a:p>
            </p:txBody>
          </p:sp>
        </mc:Fallback>
      </mc:AlternateContent>
      <p:sp>
        <p:nvSpPr>
          <p:cNvPr id="22" name="TextBox 21"/>
          <p:cNvSpPr txBox="1"/>
          <p:nvPr/>
        </p:nvSpPr>
        <p:spPr>
          <a:xfrm>
            <a:off x="685800" y="2633980"/>
            <a:ext cx="7772400" cy="830997"/>
          </a:xfrm>
          <a:prstGeom prst="rect">
            <a:avLst/>
          </a:prstGeom>
          <a:noFill/>
        </p:spPr>
        <p:txBody>
          <a:bodyPr wrap="square" rtlCol="0">
            <a:spAutoFit/>
          </a:bodyPr>
          <a:lstStyle/>
          <a:p>
            <a:r>
              <a:rPr lang="en-US" b="1" dirty="0">
                <a:solidFill>
                  <a:srgbClr val="FF0000"/>
                </a:solidFill>
              </a:rPr>
              <a:t>n</a:t>
            </a:r>
            <a:r>
              <a:rPr lang="en-US" dirty="0"/>
              <a:t>: number of similar majors of  university with suggested major based on MBTI type</a:t>
            </a:r>
          </a:p>
          <a:p>
            <a:endParaRPr lang="en-US" dirty="0"/>
          </a:p>
        </p:txBody>
      </p:sp>
    </p:spTree>
    <p:extLst>
      <p:ext uri="{BB962C8B-B14F-4D97-AF65-F5344CB8AC3E}">
        <p14:creationId xmlns:p14="http://schemas.microsoft.com/office/powerpoint/2010/main" val="19920696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72</a:t>
            </a:fld>
            <a:endParaRPr lang="en-US"/>
          </a:p>
        </p:txBody>
      </p:sp>
      <p:sp>
        <p:nvSpPr>
          <p:cNvPr id="18" name="TextBox 17"/>
          <p:cNvSpPr txBox="1"/>
          <p:nvPr/>
        </p:nvSpPr>
        <p:spPr>
          <a:xfrm>
            <a:off x="5466232" y="1913074"/>
            <a:ext cx="2839568" cy="784830"/>
          </a:xfrm>
          <a:prstGeom prst="rect">
            <a:avLst/>
          </a:prstGeom>
          <a:noFill/>
        </p:spPr>
        <p:txBody>
          <a:bodyPr wrap="square" rtlCol="0">
            <a:spAutoFit/>
          </a:bodyPr>
          <a:lstStyle/>
          <a:p>
            <a:r>
              <a:rPr lang="en-US" sz="1500" smtClean="0">
                <a:solidFill>
                  <a:schemeClr val="bg1"/>
                </a:solidFill>
                <a:latin typeface="Cambria" panose="02040503050406030204" pitchFamily="18" charset="0"/>
              </a:rPr>
              <a:t>CNTT 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TextBox 20"/>
              <p:cNvSpPr txBox="1"/>
              <p:nvPr/>
            </p:nvSpPr>
            <p:spPr>
              <a:xfrm>
                <a:off x="762000" y="1809750"/>
                <a:ext cx="7391400" cy="832792"/>
              </a:xfrm>
              <a:prstGeom prst="rect">
                <a:avLst/>
              </a:prstGeom>
              <a:noFill/>
            </p:spPr>
            <p:txBody>
              <a:bodyPr wrap="square" rtlCol="0">
                <a:spAutoFit/>
              </a:bodyPr>
              <a:lstStyle/>
              <a:p>
                <a:pPr algn="ctr"/>
                <a:r>
                  <a:rPr lang="en-US" sz="2400" dirty="0">
                    <a:latin typeface="Cambria Math" pitchFamily="18" charset="0"/>
                    <a:ea typeface="Cambria Math" pitchFamily="18" charset="0"/>
                  </a:rPr>
                  <a:t>Suitability = 0,7 * </a:t>
                </a:r>
                <a14:m>
                  <m:oMath xmlns:m="http://schemas.openxmlformats.org/officeDocument/2006/math">
                    <m:f>
                      <m:fPr>
                        <m:ctrlPr>
                          <a:rPr lang="en-US" sz="2400" i="1">
                            <a:latin typeface="Cambria Math"/>
                            <a:ea typeface="Cambria Math" pitchFamily="18" charset="0"/>
                          </a:rPr>
                        </m:ctrlPr>
                      </m:fPr>
                      <m:num>
                        <m:r>
                          <m:rPr>
                            <m:sty m:val="p"/>
                          </m:rPr>
                          <a:rPr lang="en-US" sz="2400" i="0">
                            <a:latin typeface="Cambria Math" pitchFamily="18" charset="0"/>
                            <a:ea typeface="Cambria Math" pitchFamily="18" charset="0"/>
                          </a:rPr>
                          <m:t>n</m:t>
                        </m:r>
                      </m:num>
                      <m:den>
                        <m:r>
                          <a:rPr lang="en-US" sz="2400" b="1" i="0" smtClean="0">
                            <a:solidFill>
                              <a:srgbClr val="FF0000"/>
                            </a:solidFill>
                            <a:latin typeface="Cambria Math" pitchFamily="18" charset="0"/>
                            <a:ea typeface="Cambria Math" pitchFamily="18" charset="0"/>
                          </a:rPr>
                          <m:t>𝐚</m:t>
                        </m:r>
                      </m:den>
                    </m:f>
                  </m:oMath>
                </a14:m>
                <a:r>
                  <a:rPr lang="en-US" sz="2400" dirty="0">
                    <a:latin typeface="Cambria Math" pitchFamily="18" charset="0"/>
                    <a:ea typeface="Cambria Math" pitchFamily="18" charset="0"/>
                  </a:rPr>
                  <a:t> + 0,3 * b</a:t>
                </a:r>
              </a:p>
              <a:p>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62000" y="1809750"/>
                <a:ext cx="7391400" cy="832792"/>
              </a:xfrm>
              <a:prstGeom prst="rect">
                <a:avLst/>
              </a:prstGeom>
              <a:blipFill rotWithShape="0">
                <a:blip r:embed="rId5"/>
                <a:stretch>
                  <a:fillRect t="-1471"/>
                </a:stretch>
              </a:blipFill>
            </p:spPr>
            <p:txBody>
              <a:bodyPr/>
              <a:lstStyle/>
              <a:p>
                <a:r>
                  <a:rPr lang="en-US">
                    <a:noFill/>
                  </a:rPr>
                  <a:t> </a:t>
                </a:r>
              </a:p>
            </p:txBody>
          </p:sp>
        </mc:Fallback>
      </mc:AlternateContent>
      <p:sp>
        <p:nvSpPr>
          <p:cNvPr id="22" name="TextBox 21"/>
          <p:cNvSpPr txBox="1"/>
          <p:nvPr/>
        </p:nvSpPr>
        <p:spPr>
          <a:xfrm>
            <a:off x="685800" y="2633980"/>
            <a:ext cx="7772400" cy="830997"/>
          </a:xfrm>
          <a:prstGeom prst="rect">
            <a:avLst/>
          </a:prstGeom>
          <a:noFill/>
        </p:spPr>
        <p:txBody>
          <a:bodyPr wrap="square" rtlCol="0">
            <a:spAutoFit/>
          </a:bodyPr>
          <a:lstStyle/>
          <a:p>
            <a:r>
              <a:rPr lang="en-US"/>
              <a:t>n: number of similar majors of  university with suggested major based on MBTI type</a:t>
            </a:r>
          </a:p>
          <a:p>
            <a:endParaRPr lang="en-US"/>
          </a:p>
        </p:txBody>
      </p:sp>
      <p:sp>
        <p:nvSpPr>
          <p:cNvPr id="23" name="TextBox 22"/>
          <p:cNvSpPr txBox="1"/>
          <p:nvPr/>
        </p:nvSpPr>
        <p:spPr>
          <a:xfrm>
            <a:off x="685800" y="3434914"/>
            <a:ext cx="7162800" cy="338554"/>
          </a:xfrm>
          <a:prstGeom prst="rect">
            <a:avLst/>
          </a:prstGeom>
          <a:noFill/>
        </p:spPr>
        <p:txBody>
          <a:bodyPr wrap="square" rtlCol="0">
            <a:spAutoFit/>
          </a:bodyPr>
          <a:lstStyle/>
          <a:p>
            <a:r>
              <a:rPr lang="en-US" b="1" dirty="0">
                <a:solidFill>
                  <a:srgbClr val="FF0000"/>
                </a:solidFill>
              </a:rPr>
              <a:t>a</a:t>
            </a:r>
            <a:r>
              <a:rPr lang="en-US" dirty="0"/>
              <a:t>: The largest number of </a:t>
            </a:r>
            <a:r>
              <a:rPr lang="en-US"/>
              <a:t>similar </a:t>
            </a:r>
            <a:r>
              <a:rPr lang="en-US" smtClean="0"/>
              <a:t>majors</a:t>
            </a:r>
            <a:endParaRPr lang="en-US" dirty="0"/>
          </a:p>
        </p:txBody>
      </p:sp>
    </p:spTree>
    <p:extLst>
      <p:ext uri="{BB962C8B-B14F-4D97-AF65-F5344CB8AC3E}">
        <p14:creationId xmlns:p14="http://schemas.microsoft.com/office/powerpoint/2010/main" val="1609556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73</a:t>
            </a:fld>
            <a:endParaRPr lang="en-US"/>
          </a:p>
        </p:txBody>
      </p:sp>
      <p:sp>
        <p:nvSpPr>
          <p:cNvPr id="18" name="TextBox 17"/>
          <p:cNvSpPr txBox="1"/>
          <p:nvPr/>
        </p:nvSpPr>
        <p:spPr>
          <a:xfrm>
            <a:off x="5466232" y="1913074"/>
            <a:ext cx="2839568" cy="784830"/>
          </a:xfrm>
          <a:prstGeom prst="rect">
            <a:avLst/>
          </a:prstGeom>
          <a:noFill/>
        </p:spPr>
        <p:txBody>
          <a:bodyPr wrap="square" rtlCol="0">
            <a:spAutoFit/>
          </a:bodyPr>
          <a:lstStyle/>
          <a:p>
            <a:r>
              <a:rPr lang="en-US" sz="1500" smtClean="0">
                <a:solidFill>
                  <a:schemeClr val="bg1"/>
                </a:solidFill>
                <a:latin typeface="Cambria" panose="02040503050406030204" pitchFamily="18" charset="0"/>
              </a:rPr>
              <a:t>CNTT 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TextBox 20"/>
              <p:cNvSpPr txBox="1"/>
              <p:nvPr/>
            </p:nvSpPr>
            <p:spPr>
              <a:xfrm>
                <a:off x="762000" y="1809750"/>
                <a:ext cx="7391400" cy="832792"/>
              </a:xfrm>
              <a:prstGeom prst="rect">
                <a:avLst/>
              </a:prstGeom>
              <a:noFill/>
            </p:spPr>
            <p:txBody>
              <a:bodyPr wrap="square" rtlCol="0">
                <a:spAutoFit/>
              </a:bodyPr>
              <a:lstStyle/>
              <a:p>
                <a:pPr algn="ctr"/>
                <a:r>
                  <a:rPr lang="en-US" sz="2400" dirty="0">
                    <a:latin typeface="Cambria Math" pitchFamily="18" charset="0"/>
                    <a:ea typeface="Cambria Math" pitchFamily="18" charset="0"/>
                  </a:rPr>
                  <a:t>Suitability = 0,7 * </a:t>
                </a:r>
                <a14:m>
                  <m:oMath xmlns:m="http://schemas.openxmlformats.org/officeDocument/2006/math">
                    <m:f>
                      <m:fPr>
                        <m:ctrlPr>
                          <a:rPr lang="en-US" sz="2400" i="1">
                            <a:latin typeface="Cambria Math"/>
                            <a:ea typeface="Cambria Math" pitchFamily="18" charset="0"/>
                          </a:rPr>
                        </m:ctrlPr>
                      </m:fPr>
                      <m:num>
                        <m:r>
                          <m:rPr>
                            <m:sty m:val="p"/>
                          </m:rPr>
                          <a:rPr lang="en-US" sz="2400" b="0" i="0">
                            <a:latin typeface="Cambria Math" pitchFamily="18" charset="0"/>
                            <a:ea typeface="Cambria Math" pitchFamily="18" charset="0"/>
                          </a:rPr>
                          <m:t>n</m:t>
                        </m:r>
                      </m:num>
                      <m:den>
                        <m:r>
                          <m:rPr>
                            <m:sty m:val="p"/>
                          </m:rPr>
                          <a:rPr lang="en-US" sz="2400" b="0" i="0" smtClean="0">
                            <a:solidFill>
                              <a:schemeClr val="tx1"/>
                            </a:solidFill>
                            <a:latin typeface="Cambria Math" pitchFamily="18" charset="0"/>
                            <a:ea typeface="Cambria Math" pitchFamily="18" charset="0"/>
                          </a:rPr>
                          <m:t>a</m:t>
                        </m:r>
                      </m:den>
                    </m:f>
                  </m:oMath>
                </a14:m>
                <a:r>
                  <a:rPr lang="en-US" sz="2400" dirty="0">
                    <a:latin typeface="Cambria Math" pitchFamily="18" charset="0"/>
                    <a:ea typeface="Cambria Math" pitchFamily="18" charset="0"/>
                  </a:rPr>
                  <a:t> + 0,3 * </a:t>
                </a:r>
                <a:r>
                  <a:rPr lang="en-US" sz="2400" b="1" dirty="0">
                    <a:solidFill>
                      <a:srgbClr val="FF0000"/>
                    </a:solidFill>
                    <a:latin typeface="Cambria Math" pitchFamily="18" charset="0"/>
                    <a:ea typeface="Cambria Math" pitchFamily="18" charset="0"/>
                  </a:rPr>
                  <a:t>b</a:t>
                </a:r>
              </a:p>
              <a:p>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62000" y="1809750"/>
                <a:ext cx="7391400" cy="832792"/>
              </a:xfrm>
              <a:prstGeom prst="rect">
                <a:avLst/>
              </a:prstGeom>
              <a:blipFill rotWithShape="0">
                <a:blip r:embed="rId5"/>
                <a:stretch>
                  <a:fillRect t="-1471"/>
                </a:stretch>
              </a:blipFill>
            </p:spPr>
            <p:txBody>
              <a:bodyPr/>
              <a:lstStyle/>
              <a:p>
                <a:r>
                  <a:rPr lang="en-US">
                    <a:noFill/>
                  </a:rPr>
                  <a:t> </a:t>
                </a:r>
              </a:p>
            </p:txBody>
          </p:sp>
        </mc:Fallback>
      </mc:AlternateContent>
      <p:sp>
        <p:nvSpPr>
          <p:cNvPr id="22" name="TextBox 21"/>
          <p:cNvSpPr txBox="1"/>
          <p:nvPr/>
        </p:nvSpPr>
        <p:spPr>
          <a:xfrm>
            <a:off x="685800" y="2633980"/>
            <a:ext cx="7772400" cy="830997"/>
          </a:xfrm>
          <a:prstGeom prst="rect">
            <a:avLst/>
          </a:prstGeom>
          <a:noFill/>
        </p:spPr>
        <p:txBody>
          <a:bodyPr wrap="square" rtlCol="0">
            <a:spAutoFit/>
          </a:bodyPr>
          <a:lstStyle/>
          <a:p>
            <a:r>
              <a:rPr lang="en-US" dirty="0"/>
              <a:t>n: number of similar majors of  university with suggested major based on MBTI type</a:t>
            </a:r>
          </a:p>
          <a:p>
            <a:endParaRPr lang="en-US" dirty="0"/>
          </a:p>
        </p:txBody>
      </p:sp>
      <p:sp>
        <p:nvSpPr>
          <p:cNvPr id="23" name="TextBox 22"/>
          <p:cNvSpPr txBox="1"/>
          <p:nvPr/>
        </p:nvSpPr>
        <p:spPr>
          <a:xfrm>
            <a:off x="685800" y="3434914"/>
            <a:ext cx="7162800" cy="338554"/>
          </a:xfrm>
          <a:prstGeom prst="rect">
            <a:avLst/>
          </a:prstGeom>
          <a:noFill/>
        </p:spPr>
        <p:txBody>
          <a:bodyPr wrap="square" rtlCol="0">
            <a:spAutoFit/>
          </a:bodyPr>
          <a:lstStyle/>
          <a:p>
            <a:r>
              <a:rPr lang="en-US"/>
              <a:t>a: The largest number of similar </a:t>
            </a:r>
            <a:r>
              <a:rPr lang="en-US" smtClean="0"/>
              <a:t>majors</a:t>
            </a:r>
            <a:endParaRPr lang="en-US"/>
          </a:p>
        </p:txBody>
      </p:sp>
      <p:sp>
        <p:nvSpPr>
          <p:cNvPr id="24" name="TextBox 23"/>
          <p:cNvSpPr txBox="1"/>
          <p:nvPr/>
        </p:nvSpPr>
        <p:spPr>
          <a:xfrm>
            <a:off x="685800" y="4036427"/>
            <a:ext cx="7162800" cy="338554"/>
          </a:xfrm>
          <a:prstGeom prst="rect">
            <a:avLst/>
          </a:prstGeom>
          <a:noFill/>
        </p:spPr>
        <p:txBody>
          <a:bodyPr wrap="square" rtlCol="0">
            <a:spAutoFit/>
          </a:bodyPr>
          <a:lstStyle/>
          <a:p>
            <a:r>
              <a:rPr lang="en-US" b="1" dirty="0">
                <a:solidFill>
                  <a:srgbClr val="FF0000"/>
                </a:solidFill>
              </a:rPr>
              <a:t>b</a:t>
            </a:r>
            <a:r>
              <a:rPr lang="en-US" dirty="0"/>
              <a:t>: recommended study university point ( 0 to 1 )</a:t>
            </a:r>
          </a:p>
        </p:txBody>
      </p:sp>
    </p:spTree>
    <p:extLst>
      <p:ext uri="{BB962C8B-B14F-4D97-AF65-F5344CB8AC3E}">
        <p14:creationId xmlns:p14="http://schemas.microsoft.com/office/powerpoint/2010/main" val="34760847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74</a:t>
            </a:fld>
            <a:endParaRPr lang="en-US"/>
          </a:p>
        </p:txBody>
      </p:sp>
      <mc:AlternateContent xmlns:mc="http://schemas.openxmlformats.org/markup-compatibility/2006" xmlns:a14="http://schemas.microsoft.com/office/drawing/2010/main">
        <mc:Choice Requires="a14">
          <p:sp>
            <p:nvSpPr>
              <p:cNvPr id="3" name="Rectangle 2"/>
              <p:cNvSpPr/>
              <p:nvPr/>
            </p:nvSpPr>
            <p:spPr>
              <a:xfrm>
                <a:off x="4330718" y="1339717"/>
                <a:ext cx="3282442" cy="433393"/>
              </a:xfrm>
              <a:prstGeom prst="rect">
                <a:avLst/>
              </a:prstGeom>
            </p:spPr>
            <p:txBody>
              <a:bodyPr wrap="square">
                <a:spAutoFit/>
              </a:bodyPr>
              <a:lstStyle/>
              <a:p>
                <a:pPr algn="ctr"/>
                <a:r>
                  <a:rPr lang="en-US" dirty="0" smtClean="0">
                    <a:solidFill>
                      <a:srgbClr val="FF3300"/>
                    </a:solidFill>
                    <a:latin typeface="Cambria Math" pitchFamily="18" charset="0"/>
                    <a:ea typeface="Cambria Math" pitchFamily="18" charset="0"/>
                  </a:rPr>
                  <a:t>Suitability = 0,7 * </a:t>
                </a:r>
                <a14:m>
                  <m:oMath xmlns:m="http://schemas.openxmlformats.org/officeDocument/2006/math">
                    <m:f>
                      <m:fPr>
                        <m:ctrlPr>
                          <a:rPr lang="en-US" i="1">
                            <a:solidFill>
                              <a:srgbClr val="FF3300"/>
                            </a:solidFill>
                            <a:latin typeface="Cambria Math"/>
                            <a:ea typeface="Cambria Math" pitchFamily="18" charset="0"/>
                          </a:rPr>
                        </m:ctrlPr>
                      </m:fPr>
                      <m:num>
                        <m:r>
                          <a:rPr lang="en-US" i="1">
                            <a:solidFill>
                              <a:srgbClr val="FF3300"/>
                            </a:solidFill>
                            <a:latin typeface="Cambria Math" panose="02040503050406030204" pitchFamily="18" charset="0"/>
                            <a:ea typeface="Cambria Math" pitchFamily="18" charset="0"/>
                          </a:rPr>
                          <m:t>𝑛</m:t>
                        </m:r>
                      </m:num>
                      <m:den>
                        <m:r>
                          <a:rPr lang="en-US" i="1">
                            <a:solidFill>
                              <a:srgbClr val="FF3300"/>
                            </a:solidFill>
                            <a:latin typeface="Cambria Math" panose="02040503050406030204" pitchFamily="18" charset="0"/>
                            <a:ea typeface="Cambria Math" pitchFamily="18" charset="0"/>
                          </a:rPr>
                          <m:t>𝑎</m:t>
                        </m:r>
                      </m:den>
                    </m:f>
                  </m:oMath>
                </a14:m>
                <a:r>
                  <a:rPr lang="en-US" dirty="0">
                    <a:solidFill>
                      <a:srgbClr val="FF3300"/>
                    </a:solidFill>
                    <a:latin typeface="Cambria Math" pitchFamily="18" charset="0"/>
                    <a:ea typeface="Cambria Math" pitchFamily="18" charset="0"/>
                  </a:rPr>
                  <a:t> + 0,3 * b</a:t>
                </a:r>
              </a:p>
            </p:txBody>
          </p:sp>
        </mc:Choice>
        <mc:Fallback xmlns="">
          <p:sp>
            <p:nvSpPr>
              <p:cNvPr id="3" name="Rectangle 2"/>
              <p:cNvSpPr>
                <a:spLocks noRot="1" noChangeAspect="1" noMove="1" noResize="1" noEditPoints="1" noAdjustHandles="1" noChangeArrowheads="1" noChangeShapeType="1" noTextEdit="1"/>
              </p:cNvSpPr>
              <p:nvPr/>
            </p:nvSpPr>
            <p:spPr>
              <a:xfrm>
                <a:off x="4330718" y="1339717"/>
                <a:ext cx="3282442" cy="433393"/>
              </a:xfrm>
              <a:prstGeom prst="rect">
                <a:avLst/>
              </a:prstGeom>
              <a:blipFill rotWithShape="0">
                <a:blip r:embed="rId4"/>
                <a:stretch>
                  <a:fillRect b="-1408"/>
                </a:stretch>
              </a:blipFill>
            </p:spPr>
            <p:txBody>
              <a:bodyPr/>
              <a:lstStyle/>
              <a:p>
                <a:r>
                  <a:rPr lang="en-US">
                    <a:noFill/>
                  </a:rPr>
                  <a:t> </a:t>
                </a:r>
              </a:p>
            </p:txBody>
          </p:sp>
        </mc:Fallback>
      </mc:AlternateContent>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637" y="1897302"/>
            <a:ext cx="774326" cy="649435"/>
          </a:xfrm>
          <a:prstGeom prst="rect">
            <a:avLst/>
          </a:prstGeom>
        </p:spPr>
      </p:pic>
      <p:sp>
        <p:nvSpPr>
          <p:cNvPr id="17" name="Rounded Rectangle 16"/>
          <p:cNvSpPr/>
          <p:nvPr/>
        </p:nvSpPr>
        <p:spPr>
          <a:xfrm>
            <a:off x="512348" y="270375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2348" y="270375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9121" y="2879204"/>
            <a:ext cx="1709242" cy="523220"/>
          </a:xfrm>
          <a:prstGeom prst="rect">
            <a:avLst/>
          </a:prstGeom>
          <a:noFill/>
        </p:spPr>
        <p:txBody>
          <a:bodyPr wrap="square" rtlCol="0">
            <a:spAutoFit/>
          </a:bodyPr>
          <a:lstStyle/>
          <a:p>
            <a:r>
              <a:rPr lang="en-US" sz="1400" dirty="0"/>
              <a:t>Similar majors: </a:t>
            </a:r>
            <a:r>
              <a:rPr lang="en-US" sz="1400" dirty="0" smtClean="0"/>
              <a:t>3</a:t>
            </a:r>
            <a:endParaRPr lang="en-US" sz="1400" dirty="0"/>
          </a:p>
          <a:p>
            <a:r>
              <a:rPr lang="en-US" sz="1400" dirty="0" smtClean="0"/>
              <a:t>Recommend: </a:t>
            </a:r>
            <a:r>
              <a:rPr lang="en-US" sz="1400" dirty="0"/>
              <a:t>99</a:t>
            </a:r>
            <a:r>
              <a:rPr lang="en-US" sz="1400" dirty="0" smtClean="0"/>
              <a:t>%</a:t>
            </a:r>
            <a:endParaRPr lang="en-US" sz="1400" dirty="0"/>
          </a:p>
        </p:txBody>
      </p:sp>
      <p:pic>
        <p:nvPicPr>
          <p:cNvPr id="2" name="Picture 1"/>
          <p:cNvPicPr>
            <a:picLocks noChangeAspect="1"/>
          </p:cNvPicPr>
          <p:nvPr/>
        </p:nvPicPr>
        <p:blipFill>
          <a:blip r:embed="rId6"/>
          <a:stretch>
            <a:fillRect/>
          </a:stretch>
        </p:blipFill>
        <p:spPr>
          <a:xfrm>
            <a:off x="3104813" y="889363"/>
            <a:ext cx="641535" cy="704430"/>
          </a:xfrm>
          <a:prstGeom prst="rect">
            <a:avLst/>
          </a:prstGeom>
        </p:spPr>
      </p:pic>
    </p:spTree>
    <p:extLst>
      <p:ext uri="{BB962C8B-B14F-4D97-AF65-F5344CB8AC3E}">
        <p14:creationId xmlns:p14="http://schemas.microsoft.com/office/powerpoint/2010/main" val="17865795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75</a:t>
            </a:fld>
            <a:endParaRPr lang="en-US"/>
          </a:p>
        </p:txBody>
      </p:sp>
      <mc:AlternateContent xmlns:mc="http://schemas.openxmlformats.org/markup-compatibility/2006" xmlns:a14="http://schemas.microsoft.com/office/drawing/2010/main">
        <mc:Choice Requires="a14">
          <p:sp>
            <p:nvSpPr>
              <p:cNvPr id="3" name="Rectangle 2"/>
              <p:cNvSpPr/>
              <p:nvPr/>
            </p:nvSpPr>
            <p:spPr>
              <a:xfrm>
                <a:off x="4330718" y="1339717"/>
                <a:ext cx="3282442" cy="433393"/>
              </a:xfrm>
              <a:prstGeom prst="rect">
                <a:avLst/>
              </a:prstGeom>
            </p:spPr>
            <p:txBody>
              <a:bodyPr wrap="square">
                <a:spAutoFit/>
              </a:bodyPr>
              <a:lstStyle/>
              <a:p>
                <a:pPr algn="ctr"/>
                <a:r>
                  <a:rPr lang="en-US" dirty="0" smtClean="0">
                    <a:solidFill>
                      <a:srgbClr val="FF3300"/>
                    </a:solidFill>
                    <a:latin typeface="Cambria Math" pitchFamily="18" charset="0"/>
                    <a:ea typeface="Cambria Math" pitchFamily="18" charset="0"/>
                  </a:rPr>
                  <a:t>Suitability = 0,7 * </a:t>
                </a:r>
                <a14:m>
                  <m:oMath xmlns:m="http://schemas.openxmlformats.org/officeDocument/2006/math">
                    <m:f>
                      <m:fPr>
                        <m:ctrlPr>
                          <a:rPr lang="en-US" i="1">
                            <a:solidFill>
                              <a:srgbClr val="FF3300"/>
                            </a:solidFill>
                            <a:latin typeface="Cambria Math"/>
                            <a:ea typeface="Cambria Math" pitchFamily="18" charset="0"/>
                          </a:rPr>
                        </m:ctrlPr>
                      </m:fPr>
                      <m:num>
                        <m:r>
                          <a:rPr lang="en-US" i="1">
                            <a:solidFill>
                              <a:srgbClr val="FF3300"/>
                            </a:solidFill>
                            <a:latin typeface="Cambria Math" panose="02040503050406030204" pitchFamily="18" charset="0"/>
                            <a:ea typeface="Cambria Math" pitchFamily="18" charset="0"/>
                          </a:rPr>
                          <m:t>𝑛</m:t>
                        </m:r>
                      </m:num>
                      <m:den>
                        <m:r>
                          <a:rPr lang="en-US" i="1">
                            <a:solidFill>
                              <a:srgbClr val="FF3300"/>
                            </a:solidFill>
                            <a:latin typeface="Cambria Math" panose="02040503050406030204" pitchFamily="18" charset="0"/>
                            <a:ea typeface="Cambria Math" pitchFamily="18" charset="0"/>
                          </a:rPr>
                          <m:t>𝑎</m:t>
                        </m:r>
                      </m:den>
                    </m:f>
                  </m:oMath>
                </a14:m>
                <a:r>
                  <a:rPr lang="en-US" dirty="0">
                    <a:solidFill>
                      <a:srgbClr val="FF3300"/>
                    </a:solidFill>
                    <a:latin typeface="Cambria Math" pitchFamily="18" charset="0"/>
                    <a:ea typeface="Cambria Math" pitchFamily="18" charset="0"/>
                  </a:rPr>
                  <a:t> + 0,3 * b</a:t>
                </a:r>
              </a:p>
            </p:txBody>
          </p:sp>
        </mc:Choice>
        <mc:Fallback xmlns="">
          <p:sp>
            <p:nvSpPr>
              <p:cNvPr id="3" name="Rectangle 2"/>
              <p:cNvSpPr>
                <a:spLocks noRot="1" noChangeAspect="1" noMove="1" noResize="1" noEditPoints="1" noAdjustHandles="1" noChangeArrowheads="1" noChangeShapeType="1" noTextEdit="1"/>
              </p:cNvSpPr>
              <p:nvPr/>
            </p:nvSpPr>
            <p:spPr>
              <a:xfrm>
                <a:off x="4330718" y="1339717"/>
                <a:ext cx="3282442" cy="433393"/>
              </a:xfrm>
              <a:prstGeom prst="rect">
                <a:avLst/>
              </a:prstGeom>
              <a:blipFill rotWithShape="0">
                <a:blip r:embed="rId4"/>
                <a:stretch>
                  <a:fillRect b="-1408"/>
                </a:stretch>
              </a:blipFill>
            </p:spPr>
            <p:txBody>
              <a:bodyPr/>
              <a:lstStyle/>
              <a:p>
                <a:r>
                  <a:rPr lang="en-US">
                    <a:noFill/>
                  </a:rPr>
                  <a:t> </a:t>
                </a:r>
              </a:p>
            </p:txBody>
          </p:sp>
        </mc:Fallback>
      </mc:AlternateContent>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637" y="1897302"/>
            <a:ext cx="774326" cy="64943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228" y="1850661"/>
            <a:ext cx="784801" cy="784801"/>
          </a:xfrm>
          <a:prstGeom prst="rect">
            <a:avLst/>
          </a:prstGeom>
        </p:spPr>
      </p:pic>
      <p:sp>
        <p:nvSpPr>
          <p:cNvPr id="17" name="Rounded Rectangle 16"/>
          <p:cNvSpPr/>
          <p:nvPr/>
        </p:nvSpPr>
        <p:spPr>
          <a:xfrm>
            <a:off x="512348" y="270375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2348" y="270375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9121" y="2879204"/>
            <a:ext cx="1709242" cy="523220"/>
          </a:xfrm>
          <a:prstGeom prst="rect">
            <a:avLst/>
          </a:prstGeom>
          <a:noFill/>
        </p:spPr>
        <p:txBody>
          <a:bodyPr wrap="square" rtlCol="0">
            <a:spAutoFit/>
          </a:bodyPr>
          <a:lstStyle/>
          <a:p>
            <a:r>
              <a:rPr lang="en-US" sz="1400" dirty="0"/>
              <a:t>Similar majors: </a:t>
            </a:r>
            <a:r>
              <a:rPr lang="en-US" sz="1400" dirty="0" smtClean="0"/>
              <a:t>3</a:t>
            </a:r>
            <a:endParaRPr lang="en-US" sz="1400" dirty="0"/>
          </a:p>
          <a:p>
            <a:r>
              <a:rPr lang="en-US" sz="1400" dirty="0" smtClean="0"/>
              <a:t>Recommend: </a:t>
            </a:r>
            <a:r>
              <a:rPr lang="en-US" sz="1400" dirty="0"/>
              <a:t>99</a:t>
            </a:r>
            <a:r>
              <a:rPr lang="en-US" sz="1400" dirty="0" smtClean="0"/>
              <a:t>%</a:t>
            </a:r>
            <a:endParaRPr lang="en-US" sz="1400" dirty="0"/>
          </a:p>
        </p:txBody>
      </p:sp>
      <p:sp>
        <p:nvSpPr>
          <p:cNvPr id="23" name="Oval 22"/>
          <p:cNvSpPr/>
          <p:nvPr/>
        </p:nvSpPr>
        <p:spPr>
          <a:xfrm>
            <a:off x="3215279" y="2729660"/>
            <a:ext cx="1909260" cy="8060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81246" y="2723187"/>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1246" y="2723187"/>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428019" y="2898637"/>
            <a:ext cx="1709242" cy="523220"/>
          </a:xfrm>
          <a:prstGeom prst="rect">
            <a:avLst/>
          </a:prstGeom>
          <a:noFill/>
        </p:spPr>
        <p:txBody>
          <a:bodyPr wrap="square" rtlCol="0">
            <a:spAutoFit/>
          </a:bodyPr>
          <a:lstStyle/>
          <a:p>
            <a:r>
              <a:rPr lang="en-US" sz="1400" dirty="0"/>
              <a:t>Similar majors: 4</a:t>
            </a:r>
          </a:p>
          <a:p>
            <a:r>
              <a:rPr lang="en-US" sz="1400" dirty="0"/>
              <a:t>Recommend </a:t>
            </a:r>
            <a:r>
              <a:rPr lang="en-US" sz="1400" dirty="0" smtClean="0"/>
              <a:t>: 20%</a:t>
            </a:r>
            <a:endParaRPr lang="en-US" sz="1400" dirty="0"/>
          </a:p>
        </p:txBody>
      </p:sp>
      <p:sp>
        <p:nvSpPr>
          <p:cNvPr id="31" name="Rounded Rectangle 30"/>
          <p:cNvSpPr/>
          <p:nvPr/>
        </p:nvSpPr>
        <p:spPr>
          <a:xfrm>
            <a:off x="6032295" y="273858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32295" y="273858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79068" y="2914034"/>
            <a:ext cx="1709242" cy="523220"/>
          </a:xfrm>
          <a:prstGeom prst="rect">
            <a:avLst/>
          </a:prstGeom>
          <a:noFill/>
        </p:spPr>
        <p:txBody>
          <a:bodyPr wrap="square" rtlCol="0">
            <a:spAutoFit/>
          </a:bodyPr>
          <a:lstStyle/>
          <a:p>
            <a:r>
              <a:rPr lang="en-US" sz="1400" dirty="0"/>
              <a:t>Similar majors: 2</a:t>
            </a:r>
          </a:p>
          <a:p>
            <a:r>
              <a:rPr lang="en-US" sz="1400" dirty="0"/>
              <a:t>Recommend </a:t>
            </a:r>
            <a:r>
              <a:rPr lang="en-US" sz="1400" dirty="0" smtClean="0"/>
              <a:t>: 90%</a:t>
            </a:r>
            <a:endParaRPr lang="en-US" sz="1400" dirty="0"/>
          </a:p>
        </p:txBody>
      </p:sp>
      <p:pic>
        <p:nvPicPr>
          <p:cNvPr id="2" name="Picture 1"/>
          <p:cNvPicPr>
            <a:picLocks noChangeAspect="1"/>
          </p:cNvPicPr>
          <p:nvPr/>
        </p:nvPicPr>
        <p:blipFill>
          <a:blip r:embed="rId7"/>
          <a:stretch>
            <a:fillRect/>
          </a:stretch>
        </p:blipFill>
        <p:spPr>
          <a:xfrm>
            <a:off x="3104813" y="889363"/>
            <a:ext cx="641535" cy="704430"/>
          </a:xfrm>
          <a:prstGeom prst="rect">
            <a:avLst/>
          </a:prstGeom>
        </p:spPr>
      </p:pic>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72294" y="1791495"/>
            <a:ext cx="966939" cy="854978"/>
          </a:xfrm>
          <a:prstGeom prst="rect">
            <a:avLst/>
          </a:prstGeom>
        </p:spPr>
      </p:pic>
    </p:spTree>
    <p:extLst>
      <p:ext uri="{BB962C8B-B14F-4D97-AF65-F5344CB8AC3E}">
        <p14:creationId xmlns:p14="http://schemas.microsoft.com/office/powerpoint/2010/main" val="34382050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76</a:t>
            </a:fld>
            <a:endParaRPr lang="en-US"/>
          </a:p>
        </p:txBody>
      </p:sp>
      <mc:AlternateContent xmlns:mc="http://schemas.openxmlformats.org/markup-compatibility/2006" xmlns:a14="http://schemas.microsoft.com/office/drawing/2010/main">
        <mc:Choice Requires="a14">
          <p:sp>
            <p:nvSpPr>
              <p:cNvPr id="3" name="Rectangle 2"/>
              <p:cNvSpPr/>
              <p:nvPr/>
            </p:nvSpPr>
            <p:spPr>
              <a:xfrm>
                <a:off x="4330718" y="1339717"/>
                <a:ext cx="3282442" cy="433393"/>
              </a:xfrm>
              <a:prstGeom prst="rect">
                <a:avLst/>
              </a:prstGeom>
            </p:spPr>
            <p:txBody>
              <a:bodyPr wrap="square">
                <a:spAutoFit/>
              </a:bodyPr>
              <a:lstStyle/>
              <a:p>
                <a:pPr algn="ctr"/>
                <a:r>
                  <a:rPr lang="en-US" dirty="0" smtClean="0">
                    <a:solidFill>
                      <a:srgbClr val="FF3300"/>
                    </a:solidFill>
                    <a:latin typeface="Cambria Math" pitchFamily="18" charset="0"/>
                    <a:ea typeface="Cambria Math" pitchFamily="18" charset="0"/>
                  </a:rPr>
                  <a:t>Suitability = 0,7 * </a:t>
                </a:r>
                <a14:m>
                  <m:oMath xmlns:m="http://schemas.openxmlformats.org/officeDocument/2006/math">
                    <m:f>
                      <m:fPr>
                        <m:ctrlPr>
                          <a:rPr lang="en-US" i="1">
                            <a:solidFill>
                              <a:srgbClr val="FF3300"/>
                            </a:solidFill>
                            <a:latin typeface="Cambria Math"/>
                            <a:ea typeface="Cambria Math" pitchFamily="18" charset="0"/>
                          </a:rPr>
                        </m:ctrlPr>
                      </m:fPr>
                      <m:num>
                        <m:r>
                          <a:rPr lang="en-US" i="1">
                            <a:solidFill>
                              <a:srgbClr val="FF3300"/>
                            </a:solidFill>
                            <a:latin typeface="Cambria Math" panose="02040503050406030204" pitchFamily="18" charset="0"/>
                            <a:ea typeface="Cambria Math" pitchFamily="18" charset="0"/>
                          </a:rPr>
                          <m:t>𝑛</m:t>
                        </m:r>
                      </m:num>
                      <m:den>
                        <m:r>
                          <a:rPr lang="en-US" i="1">
                            <a:solidFill>
                              <a:srgbClr val="FF3300"/>
                            </a:solidFill>
                            <a:latin typeface="Cambria Math" panose="02040503050406030204" pitchFamily="18" charset="0"/>
                            <a:ea typeface="Cambria Math" pitchFamily="18" charset="0"/>
                          </a:rPr>
                          <m:t>𝑎</m:t>
                        </m:r>
                      </m:den>
                    </m:f>
                  </m:oMath>
                </a14:m>
                <a:r>
                  <a:rPr lang="en-US" dirty="0">
                    <a:solidFill>
                      <a:srgbClr val="FF3300"/>
                    </a:solidFill>
                    <a:latin typeface="Cambria Math" pitchFamily="18" charset="0"/>
                    <a:ea typeface="Cambria Math" pitchFamily="18" charset="0"/>
                  </a:rPr>
                  <a:t> + 0,3 * b</a:t>
                </a:r>
              </a:p>
            </p:txBody>
          </p:sp>
        </mc:Choice>
        <mc:Fallback xmlns="">
          <p:sp>
            <p:nvSpPr>
              <p:cNvPr id="3" name="Rectangle 2"/>
              <p:cNvSpPr>
                <a:spLocks noRot="1" noChangeAspect="1" noMove="1" noResize="1" noEditPoints="1" noAdjustHandles="1" noChangeArrowheads="1" noChangeShapeType="1" noTextEdit="1"/>
              </p:cNvSpPr>
              <p:nvPr/>
            </p:nvSpPr>
            <p:spPr>
              <a:xfrm>
                <a:off x="4330718" y="1339717"/>
                <a:ext cx="3282442" cy="433393"/>
              </a:xfrm>
              <a:prstGeom prst="rect">
                <a:avLst/>
              </a:prstGeom>
              <a:blipFill rotWithShape="0">
                <a:blip r:embed="rId4"/>
                <a:stretch>
                  <a:fillRect b="-1408"/>
                </a:stretch>
              </a:blipFill>
            </p:spPr>
            <p:txBody>
              <a:bodyPr/>
              <a:lstStyle/>
              <a:p>
                <a:r>
                  <a:rPr lang="en-US">
                    <a:noFill/>
                  </a:rPr>
                  <a:t> </a:t>
                </a:r>
              </a:p>
            </p:txBody>
          </p:sp>
        </mc:Fallback>
      </mc:AlternateContent>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637" y="1897302"/>
            <a:ext cx="774326" cy="64943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228" y="1850661"/>
            <a:ext cx="784801" cy="784801"/>
          </a:xfrm>
          <a:prstGeom prst="rect">
            <a:avLst/>
          </a:prstGeom>
        </p:spPr>
      </p:pic>
      <p:sp>
        <p:nvSpPr>
          <p:cNvPr id="17" name="Rounded Rectangle 16"/>
          <p:cNvSpPr/>
          <p:nvPr/>
        </p:nvSpPr>
        <p:spPr>
          <a:xfrm>
            <a:off x="512348" y="270375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2348" y="270375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9121" y="2879204"/>
            <a:ext cx="1709242" cy="523220"/>
          </a:xfrm>
          <a:prstGeom prst="rect">
            <a:avLst/>
          </a:prstGeom>
          <a:noFill/>
        </p:spPr>
        <p:txBody>
          <a:bodyPr wrap="square" rtlCol="0">
            <a:spAutoFit/>
          </a:bodyPr>
          <a:lstStyle/>
          <a:p>
            <a:r>
              <a:rPr lang="en-US" sz="1400" dirty="0"/>
              <a:t>Similar majors: </a:t>
            </a:r>
            <a:r>
              <a:rPr lang="en-US" sz="1400" dirty="0" smtClean="0"/>
              <a:t>3</a:t>
            </a:r>
            <a:endParaRPr lang="en-US" sz="1400" dirty="0"/>
          </a:p>
          <a:p>
            <a:r>
              <a:rPr lang="en-US" sz="1400" dirty="0" smtClean="0"/>
              <a:t>Recommend: </a:t>
            </a:r>
            <a:r>
              <a:rPr lang="en-US" sz="1400" dirty="0"/>
              <a:t>99</a:t>
            </a:r>
            <a:r>
              <a:rPr lang="en-US" sz="1400" dirty="0" smtClean="0"/>
              <a:t>%</a:t>
            </a:r>
            <a:endParaRPr lang="en-US" sz="1400" dirty="0"/>
          </a:p>
        </p:txBody>
      </p:sp>
      <p:sp>
        <p:nvSpPr>
          <p:cNvPr id="23" name="Oval 22"/>
          <p:cNvSpPr/>
          <p:nvPr/>
        </p:nvSpPr>
        <p:spPr>
          <a:xfrm>
            <a:off x="3215279" y="2729660"/>
            <a:ext cx="1909260" cy="8060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81246" y="2723187"/>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1246" y="2723187"/>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428019" y="2898637"/>
            <a:ext cx="1709242" cy="523220"/>
          </a:xfrm>
          <a:prstGeom prst="rect">
            <a:avLst/>
          </a:prstGeom>
          <a:noFill/>
        </p:spPr>
        <p:txBody>
          <a:bodyPr wrap="square" rtlCol="0">
            <a:spAutoFit/>
          </a:bodyPr>
          <a:lstStyle/>
          <a:p>
            <a:r>
              <a:rPr lang="en-US" sz="1400" dirty="0"/>
              <a:t>Similar majors: </a:t>
            </a:r>
            <a:r>
              <a:rPr lang="en-US" sz="1400" b="1" dirty="0">
                <a:solidFill>
                  <a:srgbClr val="FF0000"/>
                </a:solidFill>
              </a:rPr>
              <a:t>4</a:t>
            </a:r>
          </a:p>
          <a:p>
            <a:r>
              <a:rPr lang="en-US" sz="1400" dirty="0"/>
              <a:t>Recommend </a:t>
            </a:r>
            <a:r>
              <a:rPr lang="en-US" sz="1400" dirty="0" smtClean="0"/>
              <a:t>: 20%</a:t>
            </a:r>
            <a:endParaRPr lang="en-US" sz="1400" dirty="0"/>
          </a:p>
        </p:txBody>
      </p:sp>
      <p:sp>
        <p:nvSpPr>
          <p:cNvPr id="31" name="Rounded Rectangle 30"/>
          <p:cNvSpPr/>
          <p:nvPr/>
        </p:nvSpPr>
        <p:spPr>
          <a:xfrm>
            <a:off x="6032295" y="273858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32295" y="273858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79068" y="2914034"/>
            <a:ext cx="1709242" cy="523220"/>
          </a:xfrm>
          <a:prstGeom prst="rect">
            <a:avLst/>
          </a:prstGeom>
          <a:noFill/>
        </p:spPr>
        <p:txBody>
          <a:bodyPr wrap="square" rtlCol="0">
            <a:spAutoFit/>
          </a:bodyPr>
          <a:lstStyle/>
          <a:p>
            <a:r>
              <a:rPr lang="en-US" sz="1400" dirty="0"/>
              <a:t>Similar majors: 2</a:t>
            </a:r>
          </a:p>
          <a:p>
            <a:r>
              <a:rPr lang="en-US" sz="1400" dirty="0"/>
              <a:t>Recommend </a:t>
            </a:r>
            <a:r>
              <a:rPr lang="en-US" sz="1400" dirty="0" smtClean="0"/>
              <a:t>: 90%</a:t>
            </a:r>
            <a:endParaRPr lang="en-US" sz="1400" dirty="0"/>
          </a:p>
        </p:txBody>
      </p:sp>
      <p:sp>
        <p:nvSpPr>
          <p:cNvPr id="39" name="Notched Right Arrow 38"/>
          <p:cNvSpPr/>
          <p:nvPr/>
        </p:nvSpPr>
        <p:spPr>
          <a:xfrm>
            <a:off x="2209800" y="4038790"/>
            <a:ext cx="1524000" cy="457200"/>
          </a:xfrm>
          <a:prstGeom prst="notch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590578" y="3910275"/>
            <a:ext cx="842796" cy="618862"/>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686300" y="4050429"/>
            <a:ext cx="708974" cy="338554"/>
          </a:xfrm>
          <a:prstGeom prst="rect">
            <a:avLst/>
          </a:prstGeom>
          <a:noFill/>
        </p:spPr>
        <p:txBody>
          <a:bodyPr wrap="square" rtlCol="0">
            <a:spAutoFit/>
          </a:bodyPr>
          <a:lstStyle/>
          <a:p>
            <a:r>
              <a:rPr lang="en-US" dirty="0" smtClean="0"/>
              <a:t>a = </a:t>
            </a:r>
            <a:r>
              <a:rPr lang="en-US" b="1" dirty="0" smtClean="0">
                <a:solidFill>
                  <a:srgbClr val="FF0000"/>
                </a:solidFill>
              </a:rPr>
              <a:t>4</a:t>
            </a:r>
            <a:endParaRPr lang="en-US" b="1" dirty="0">
              <a:solidFill>
                <a:srgbClr val="FF0000"/>
              </a:solidFill>
            </a:endParaRPr>
          </a:p>
        </p:txBody>
      </p:sp>
      <p:pic>
        <p:nvPicPr>
          <p:cNvPr id="2" name="Picture 1"/>
          <p:cNvPicPr>
            <a:picLocks noChangeAspect="1"/>
          </p:cNvPicPr>
          <p:nvPr/>
        </p:nvPicPr>
        <p:blipFill>
          <a:blip r:embed="rId7"/>
          <a:stretch>
            <a:fillRect/>
          </a:stretch>
        </p:blipFill>
        <p:spPr>
          <a:xfrm>
            <a:off x="3104813" y="889363"/>
            <a:ext cx="641535" cy="704430"/>
          </a:xfrm>
          <a:prstGeom prst="rect">
            <a:avLst/>
          </a:prstGeom>
        </p:spPr>
      </p:pic>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72294" y="1791495"/>
            <a:ext cx="966939" cy="854978"/>
          </a:xfrm>
          <a:prstGeom prst="rect">
            <a:avLst/>
          </a:prstGeom>
        </p:spPr>
      </p:pic>
    </p:spTree>
    <p:extLst>
      <p:ext uri="{BB962C8B-B14F-4D97-AF65-F5344CB8AC3E}">
        <p14:creationId xmlns:p14="http://schemas.microsoft.com/office/powerpoint/2010/main" val="2921043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77</a:t>
            </a:fld>
            <a:endParaRPr lang="en-US"/>
          </a:p>
        </p:txBody>
      </p:sp>
      <mc:AlternateContent xmlns:mc="http://schemas.openxmlformats.org/markup-compatibility/2006" xmlns:a14="http://schemas.microsoft.com/office/drawing/2010/main">
        <mc:Choice Requires="a14">
          <p:sp>
            <p:nvSpPr>
              <p:cNvPr id="3" name="Rectangle 2"/>
              <p:cNvSpPr/>
              <p:nvPr/>
            </p:nvSpPr>
            <p:spPr>
              <a:xfrm>
                <a:off x="4330718" y="1339717"/>
                <a:ext cx="3282442" cy="433393"/>
              </a:xfrm>
              <a:prstGeom prst="rect">
                <a:avLst/>
              </a:prstGeom>
            </p:spPr>
            <p:txBody>
              <a:bodyPr wrap="square">
                <a:spAutoFit/>
              </a:bodyPr>
              <a:lstStyle/>
              <a:p>
                <a:pPr algn="ctr"/>
                <a:r>
                  <a:rPr lang="en-US" dirty="0" smtClean="0">
                    <a:solidFill>
                      <a:srgbClr val="FF3300"/>
                    </a:solidFill>
                    <a:latin typeface="Cambria Math" pitchFamily="18" charset="0"/>
                    <a:ea typeface="Cambria Math" pitchFamily="18" charset="0"/>
                  </a:rPr>
                  <a:t>Suitability = 0,7 * </a:t>
                </a:r>
                <a14:m>
                  <m:oMath xmlns:m="http://schemas.openxmlformats.org/officeDocument/2006/math">
                    <m:f>
                      <m:fPr>
                        <m:ctrlPr>
                          <a:rPr lang="en-US" i="1">
                            <a:solidFill>
                              <a:srgbClr val="FF3300"/>
                            </a:solidFill>
                            <a:latin typeface="Cambria Math"/>
                            <a:ea typeface="Cambria Math" pitchFamily="18" charset="0"/>
                          </a:rPr>
                        </m:ctrlPr>
                      </m:fPr>
                      <m:num>
                        <m:r>
                          <a:rPr lang="en-US" i="1">
                            <a:solidFill>
                              <a:srgbClr val="FF3300"/>
                            </a:solidFill>
                            <a:latin typeface="Cambria Math" panose="02040503050406030204" pitchFamily="18" charset="0"/>
                            <a:ea typeface="Cambria Math" pitchFamily="18" charset="0"/>
                          </a:rPr>
                          <m:t>𝑛</m:t>
                        </m:r>
                      </m:num>
                      <m:den>
                        <m:r>
                          <a:rPr lang="en-US" i="1">
                            <a:solidFill>
                              <a:srgbClr val="FF3300"/>
                            </a:solidFill>
                            <a:latin typeface="Cambria Math" panose="02040503050406030204" pitchFamily="18" charset="0"/>
                            <a:ea typeface="Cambria Math" pitchFamily="18" charset="0"/>
                          </a:rPr>
                          <m:t>𝑎</m:t>
                        </m:r>
                      </m:den>
                    </m:f>
                  </m:oMath>
                </a14:m>
                <a:r>
                  <a:rPr lang="en-US" dirty="0">
                    <a:solidFill>
                      <a:srgbClr val="FF3300"/>
                    </a:solidFill>
                    <a:latin typeface="Cambria Math" pitchFamily="18" charset="0"/>
                    <a:ea typeface="Cambria Math" pitchFamily="18" charset="0"/>
                  </a:rPr>
                  <a:t> + 0,3 * b</a:t>
                </a:r>
              </a:p>
            </p:txBody>
          </p:sp>
        </mc:Choice>
        <mc:Fallback xmlns="">
          <p:sp>
            <p:nvSpPr>
              <p:cNvPr id="3" name="Rectangle 2"/>
              <p:cNvSpPr>
                <a:spLocks noRot="1" noChangeAspect="1" noMove="1" noResize="1" noEditPoints="1" noAdjustHandles="1" noChangeArrowheads="1" noChangeShapeType="1" noTextEdit="1"/>
              </p:cNvSpPr>
              <p:nvPr/>
            </p:nvSpPr>
            <p:spPr>
              <a:xfrm>
                <a:off x="4330718" y="1339717"/>
                <a:ext cx="3282442" cy="433393"/>
              </a:xfrm>
              <a:prstGeom prst="rect">
                <a:avLst/>
              </a:prstGeom>
              <a:blipFill rotWithShape="0">
                <a:blip r:embed="rId4"/>
                <a:stretch>
                  <a:fillRect b="-1408"/>
                </a:stretch>
              </a:blipFill>
            </p:spPr>
            <p:txBody>
              <a:bodyPr/>
              <a:lstStyle/>
              <a:p>
                <a:r>
                  <a:rPr lang="en-US">
                    <a:noFill/>
                  </a:rPr>
                  <a:t> </a:t>
                </a:r>
              </a:p>
            </p:txBody>
          </p:sp>
        </mc:Fallback>
      </mc:AlternateContent>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637" y="1897302"/>
            <a:ext cx="774326" cy="64943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228" y="1850661"/>
            <a:ext cx="784801" cy="784801"/>
          </a:xfrm>
          <a:prstGeom prst="rect">
            <a:avLst/>
          </a:prstGeom>
        </p:spPr>
      </p:pic>
      <p:sp>
        <p:nvSpPr>
          <p:cNvPr id="17" name="Rounded Rectangle 16"/>
          <p:cNvSpPr/>
          <p:nvPr/>
        </p:nvSpPr>
        <p:spPr>
          <a:xfrm>
            <a:off x="512348" y="270375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2348" y="270375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9121" y="2879204"/>
            <a:ext cx="1709242" cy="523220"/>
          </a:xfrm>
          <a:prstGeom prst="rect">
            <a:avLst/>
          </a:prstGeom>
          <a:noFill/>
        </p:spPr>
        <p:txBody>
          <a:bodyPr wrap="square" rtlCol="0">
            <a:spAutoFit/>
          </a:bodyPr>
          <a:lstStyle/>
          <a:p>
            <a:r>
              <a:rPr lang="en-US" sz="1400" dirty="0"/>
              <a:t>Similar majors: </a:t>
            </a:r>
            <a:r>
              <a:rPr lang="en-US" sz="1400" dirty="0" smtClean="0"/>
              <a:t>3</a:t>
            </a:r>
            <a:endParaRPr lang="en-US" sz="1400" dirty="0"/>
          </a:p>
          <a:p>
            <a:r>
              <a:rPr lang="en-US" sz="1400" dirty="0"/>
              <a:t>Recommend </a:t>
            </a:r>
            <a:r>
              <a:rPr lang="en-US" sz="1400" dirty="0" smtClean="0"/>
              <a:t>: </a:t>
            </a:r>
            <a:r>
              <a:rPr lang="en-US" sz="1400" dirty="0"/>
              <a:t>99</a:t>
            </a:r>
            <a:r>
              <a:rPr lang="en-US" sz="1400" dirty="0" smtClean="0"/>
              <a:t>%</a:t>
            </a:r>
            <a:endParaRPr lang="en-US" sz="1400" dirty="0"/>
          </a:p>
        </p:txBody>
      </p:sp>
      <p:sp>
        <p:nvSpPr>
          <p:cNvPr id="23" name="Oval 22"/>
          <p:cNvSpPr/>
          <p:nvPr/>
        </p:nvSpPr>
        <p:spPr>
          <a:xfrm>
            <a:off x="3215279" y="2729660"/>
            <a:ext cx="1909260" cy="8060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81246" y="2723187"/>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1246" y="2723187"/>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428019" y="2898637"/>
            <a:ext cx="1709242" cy="523220"/>
          </a:xfrm>
          <a:prstGeom prst="rect">
            <a:avLst/>
          </a:prstGeom>
          <a:noFill/>
        </p:spPr>
        <p:txBody>
          <a:bodyPr wrap="square" rtlCol="0">
            <a:spAutoFit/>
          </a:bodyPr>
          <a:lstStyle/>
          <a:p>
            <a:r>
              <a:rPr lang="en-US" sz="1400" dirty="0"/>
              <a:t>Similar majors: 4</a:t>
            </a:r>
          </a:p>
          <a:p>
            <a:r>
              <a:rPr lang="en-US" sz="1400" dirty="0"/>
              <a:t>Recommend </a:t>
            </a:r>
            <a:r>
              <a:rPr lang="en-US" sz="1400" dirty="0" smtClean="0"/>
              <a:t>: 20%</a:t>
            </a:r>
            <a:endParaRPr lang="en-US" sz="1400" dirty="0"/>
          </a:p>
        </p:txBody>
      </p:sp>
      <p:sp>
        <p:nvSpPr>
          <p:cNvPr id="31" name="Rounded Rectangle 30"/>
          <p:cNvSpPr/>
          <p:nvPr/>
        </p:nvSpPr>
        <p:spPr>
          <a:xfrm>
            <a:off x="6032295" y="273858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32295" y="273858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79068" y="2914034"/>
            <a:ext cx="1709242" cy="523220"/>
          </a:xfrm>
          <a:prstGeom prst="rect">
            <a:avLst/>
          </a:prstGeom>
          <a:noFill/>
        </p:spPr>
        <p:txBody>
          <a:bodyPr wrap="square" rtlCol="0">
            <a:spAutoFit/>
          </a:bodyPr>
          <a:lstStyle/>
          <a:p>
            <a:r>
              <a:rPr lang="en-US" sz="1400" dirty="0"/>
              <a:t>Similar majors: 2</a:t>
            </a:r>
          </a:p>
          <a:p>
            <a:r>
              <a:rPr lang="en-US" sz="1400" dirty="0"/>
              <a:t>Recommend </a:t>
            </a:r>
            <a:r>
              <a:rPr lang="en-US" sz="1400" dirty="0" smtClean="0"/>
              <a:t>: 90%</a:t>
            </a:r>
            <a:endParaRPr lang="en-US" sz="1400" dirty="0"/>
          </a:p>
        </p:txBody>
      </p:sp>
      <p:sp>
        <p:nvSpPr>
          <p:cNvPr id="34" name="Oval 33"/>
          <p:cNvSpPr/>
          <p:nvPr/>
        </p:nvSpPr>
        <p:spPr>
          <a:xfrm>
            <a:off x="684334" y="3786020"/>
            <a:ext cx="1459815" cy="116938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0.82</a:t>
            </a:r>
            <a:endParaRPr lang="en-US" sz="2400" b="1" dirty="0">
              <a:solidFill>
                <a:schemeClr val="bg1"/>
              </a:solidFill>
            </a:endParaRPr>
          </a:p>
        </p:txBody>
      </p:sp>
      <p:pic>
        <p:nvPicPr>
          <p:cNvPr id="39" name="Picture 38"/>
          <p:cNvPicPr>
            <a:picLocks noChangeAspect="1"/>
          </p:cNvPicPr>
          <p:nvPr/>
        </p:nvPicPr>
        <p:blipFill>
          <a:blip r:embed="rId7"/>
          <a:stretch>
            <a:fillRect/>
          </a:stretch>
        </p:blipFill>
        <p:spPr>
          <a:xfrm>
            <a:off x="3104813" y="889363"/>
            <a:ext cx="641535" cy="704430"/>
          </a:xfrm>
          <a:prstGeom prst="rect">
            <a:avLst/>
          </a:prstGeom>
        </p:spPr>
      </p:pic>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72294" y="1791495"/>
            <a:ext cx="966939" cy="854978"/>
          </a:xfrm>
          <a:prstGeom prst="rect">
            <a:avLst/>
          </a:prstGeom>
        </p:spPr>
      </p:pic>
    </p:spTree>
    <p:extLst>
      <p:ext uri="{BB962C8B-B14F-4D97-AF65-F5344CB8AC3E}">
        <p14:creationId xmlns:p14="http://schemas.microsoft.com/office/powerpoint/2010/main" val="22095677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78</a:t>
            </a:fld>
            <a:endParaRPr lang="en-US"/>
          </a:p>
        </p:txBody>
      </p:sp>
      <mc:AlternateContent xmlns:mc="http://schemas.openxmlformats.org/markup-compatibility/2006" xmlns:a14="http://schemas.microsoft.com/office/drawing/2010/main">
        <mc:Choice Requires="a14">
          <p:sp>
            <p:nvSpPr>
              <p:cNvPr id="3" name="Rectangle 2"/>
              <p:cNvSpPr/>
              <p:nvPr/>
            </p:nvSpPr>
            <p:spPr>
              <a:xfrm>
                <a:off x="4330718" y="1339717"/>
                <a:ext cx="3282442" cy="433393"/>
              </a:xfrm>
              <a:prstGeom prst="rect">
                <a:avLst/>
              </a:prstGeom>
            </p:spPr>
            <p:txBody>
              <a:bodyPr wrap="square">
                <a:spAutoFit/>
              </a:bodyPr>
              <a:lstStyle/>
              <a:p>
                <a:pPr algn="ctr"/>
                <a:r>
                  <a:rPr lang="en-US" dirty="0" smtClean="0">
                    <a:solidFill>
                      <a:srgbClr val="FF3300"/>
                    </a:solidFill>
                    <a:latin typeface="Cambria Math" pitchFamily="18" charset="0"/>
                    <a:ea typeface="Cambria Math" pitchFamily="18" charset="0"/>
                  </a:rPr>
                  <a:t>Suitability = 0,7 * </a:t>
                </a:r>
                <a14:m>
                  <m:oMath xmlns:m="http://schemas.openxmlformats.org/officeDocument/2006/math">
                    <m:f>
                      <m:fPr>
                        <m:ctrlPr>
                          <a:rPr lang="en-US" i="1">
                            <a:solidFill>
                              <a:srgbClr val="FF3300"/>
                            </a:solidFill>
                            <a:latin typeface="Cambria Math"/>
                            <a:ea typeface="Cambria Math" pitchFamily="18" charset="0"/>
                          </a:rPr>
                        </m:ctrlPr>
                      </m:fPr>
                      <m:num>
                        <m:r>
                          <a:rPr lang="en-US" i="1">
                            <a:solidFill>
                              <a:srgbClr val="FF3300"/>
                            </a:solidFill>
                            <a:latin typeface="Cambria Math" panose="02040503050406030204" pitchFamily="18" charset="0"/>
                            <a:ea typeface="Cambria Math" pitchFamily="18" charset="0"/>
                          </a:rPr>
                          <m:t>𝑛</m:t>
                        </m:r>
                      </m:num>
                      <m:den>
                        <m:r>
                          <a:rPr lang="en-US" i="1">
                            <a:solidFill>
                              <a:srgbClr val="FF3300"/>
                            </a:solidFill>
                            <a:latin typeface="Cambria Math" panose="02040503050406030204" pitchFamily="18" charset="0"/>
                            <a:ea typeface="Cambria Math" pitchFamily="18" charset="0"/>
                          </a:rPr>
                          <m:t>𝑎</m:t>
                        </m:r>
                      </m:den>
                    </m:f>
                  </m:oMath>
                </a14:m>
                <a:r>
                  <a:rPr lang="en-US" dirty="0">
                    <a:solidFill>
                      <a:srgbClr val="FF3300"/>
                    </a:solidFill>
                    <a:latin typeface="Cambria Math" pitchFamily="18" charset="0"/>
                    <a:ea typeface="Cambria Math" pitchFamily="18" charset="0"/>
                  </a:rPr>
                  <a:t> + 0,3 * b</a:t>
                </a:r>
              </a:p>
            </p:txBody>
          </p:sp>
        </mc:Choice>
        <mc:Fallback xmlns="">
          <p:sp>
            <p:nvSpPr>
              <p:cNvPr id="3" name="Rectangle 2"/>
              <p:cNvSpPr>
                <a:spLocks noRot="1" noChangeAspect="1" noMove="1" noResize="1" noEditPoints="1" noAdjustHandles="1" noChangeArrowheads="1" noChangeShapeType="1" noTextEdit="1"/>
              </p:cNvSpPr>
              <p:nvPr/>
            </p:nvSpPr>
            <p:spPr>
              <a:xfrm>
                <a:off x="4330718" y="1339717"/>
                <a:ext cx="3282442" cy="433393"/>
              </a:xfrm>
              <a:prstGeom prst="rect">
                <a:avLst/>
              </a:prstGeom>
              <a:blipFill rotWithShape="0">
                <a:blip r:embed="rId4"/>
                <a:stretch>
                  <a:fillRect b="-1408"/>
                </a:stretch>
              </a:blipFill>
            </p:spPr>
            <p:txBody>
              <a:bodyPr/>
              <a:lstStyle/>
              <a:p>
                <a:r>
                  <a:rPr lang="en-US">
                    <a:noFill/>
                  </a:rPr>
                  <a:t> </a:t>
                </a:r>
              </a:p>
            </p:txBody>
          </p:sp>
        </mc:Fallback>
      </mc:AlternateContent>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637" y="1897302"/>
            <a:ext cx="774326" cy="64943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228" y="1850661"/>
            <a:ext cx="784801" cy="784801"/>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2294" y="1791495"/>
            <a:ext cx="966939" cy="854978"/>
          </a:xfrm>
          <a:prstGeom prst="rect">
            <a:avLst/>
          </a:prstGeom>
        </p:spPr>
      </p:pic>
      <p:sp>
        <p:nvSpPr>
          <p:cNvPr id="17" name="Rounded Rectangle 16"/>
          <p:cNvSpPr/>
          <p:nvPr/>
        </p:nvSpPr>
        <p:spPr>
          <a:xfrm>
            <a:off x="512348" y="270375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2348" y="270375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9121" y="2879204"/>
            <a:ext cx="1709242" cy="523220"/>
          </a:xfrm>
          <a:prstGeom prst="rect">
            <a:avLst/>
          </a:prstGeom>
          <a:noFill/>
        </p:spPr>
        <p:txBody>
          <a:bodyPr wrap="square" rtlCol="0">
            <a:spAutoFit/>
          </a:bodyPr>
          <a:lstStyle/>
          <a:p>
            <a:r>
              <a:rPr lang="en-US" sz="1400" dirty="0"/>
              <a:t>Similar majors: </a:t>
            </a:r>
            <a:r>
              <a:rPr lang="en-US" sz="1400" dirty="0" smtClean="0"/>
              <a:t>3</a:t>
            </a:r>
            <a:endParaRPr lang="en-US" sz="1400" dirty="0"/>
          </a:p>
          <a:p>
            <a:r>
              <a:rPr lang="en-US" sz="1400" dirty="0"/>
              <a:t>Recommend </a:t>
            </a:r>
            <a:r>
              <a:rPr lang="en-US" sz="1400" dirty="0" smtClean="0"/>
              <a:t>: </a:t>
            </a:r>
            <a:r>
              <a:rPr lang="en-US" sz="1400" dirty="0"/>
              <a:t>99</a:t>
            </a:r>
            <a:r>
              <a:rPr lang="en-US" sz="1400" dirty="0" smtClean="0"/>
              <a:t>%</a:t>
            </a:r>
            <a:endParaRPr lang="en-US" sz="1400" dirty="0"/>
          </a:p>
        </p:txBody>
      </p:sp>
      <p:sp>
        <p:nvSpPr>
          <p:cNvPr id="23" name="Oval 22"/>
          <p:cNvSpPr/>
          <p:nvPr/>
        </p:nvSpPr>
        <p:spPr>
          <a:xfrm>
            <a:off x="3215279" y="2729660"/>
            <a:ext cx="1909260" cy="8060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81246" y="2723187"/>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1246" y="2723187"/>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428019" y="2898637"/>
            <a:ext cx="1709242" cy="523220"/>
          </a:xfrm>
          <a:prstGeom prst="rect">
            <a:avLst/>
          </a:prstGeom>
          <a:noFill/>
        </p:spPr>
        <p:txBody>
          <a:bodyPr wrap="square" rtlCol="0">
            <a:spAutoFit/>
          </a:bodyPr>
          <a:lstStyle/>
          <a:p>
            <a:r>
              <a:rPr lang="en-US" sz="1400" dirty="0"/>
              <a:t>Similar majors: 4</a:t>
            </a:r>
          </a:p>
          <a:p>
            <a:r>
              <a:rPr lang="en-US" sz="1400" dirty="0"/>
              <a:t>Recommend </a:t>
            </a:r>
            <a:r>
              <a:rPr lang="en-US" sz="1400" dirty="0" smtClean="0"/>
              <a:t>: 20%</a:t>
            </a:r>
            <a:endParaRPr lang="en-US" sz="1400" dirty="0"/>
          </a:p>
        </p:txBody>
      </p:sp>
      <p:sp>
        <p:nvSpPr>
          <p:cNvPr id="31" name="Rounded Rectangle 30"/>
          <p:cNvSpPr/>
          <p:nvPr/>
        </p:nvSpPr>
        <p:spPr>
          <a:xfrm>
            <a:off x="6032295" y="273858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32295" y="273858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79068" y="2914034"/>
            <a:ext cx="1709242" cy="523220"/>
          </a:xfrm>
          <a:prstGeom prst="rect">
            <a:avLst/>
          </a:prstGeom>
          <a:noFill/>
        </p:spPr>
        <p:txBody>
          <a:bodyPr wrap="square" rtlCol="0">
            <a:spAutoFit/>
          </a:bodyPr>
          <a:lstStyle/>
          <a:p>
            <a:r>
              <a:rPr lang="en-US" sz="1400" dirty="0"/>
              <a:t>Similar majors: 2</a:t>
            </a:r>
          </a:p>
          <a:p>
            <a:r>
              <a:rPr lang="en-US" sz="1400" dirty="0"/>
              <a:t>Recommend </a:t>
            </a:r>
            <a:r>
              <a:rPr lang="en-US" sz="1400" dirty="0" smtClean="0"/>
              <a:t>: 90%</a:t>
            </a:r>
            <a:endParaRPr lang="en-US" sz="1400" dirty="0"/>
          </a:p>
        </p:txBody>
      </p:sp>
      <p:sp>
        <p:nvSpPr>
          <p:cNvPr id="34" name="Oval 33"/>
          <p:cNvSpPr/>
          <p:nvPr/>
        </p:nvSpPr>
        <p:spPr>
          <a:xfrm>
            <a:off x="684334" y="3786020"/>
            <a:ext cx="1459815" cy="116938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0.82</a:t>
            </a:r>
            <a:endParaRPr lang="en-US" sz="2400" b="1" dirty="0">
              <a:solidFill>
                <a:schemeClr val="bg1"/>
              </a:solidFill>
            </a:endParaRPr>
          </a:p>
        </p:txBody>
      </p:sp>
      <p:sp>
        <p:nvSpPr>
          <p:cNvPr id="35" name="Oval 34"/>
          <p:cNvSpPr/>
          <p:nvPr/>
        </p:nvSpPr>
        <p:spPr>
          <a:xfrm>
            <a:off x="3552732" y="3786020"/>
            <a:ext cx="1459815" cy="116938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0.76</a:t>
            </a:r>
            <a:endParaRPr lang="en-US" sz="2400" b="1" dirty="0">
              <a:solidFill>
                <a:schemeClr val="bg1"/>
              </a:solidFill>
            </a:endParaRPr>
          </a:p>
        </p:txBody>
      </p:sp>
      <p:sp>
        <p:nvSpPr>
          <p:cNvPr id="36" name="Oval 35"/>
          <p:cNvSpPr/>
          <p:nvPr/>
        </p:nvSpPr>
        <p:spPr>
          <a:xfrm>
            <a:off x="6400643" y="3786020"/>
            <a:ext cx="1459815" cy="116938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0.62</a:t>
            </a:r>
            <a:endParaRPr lang="en-US" sz="2400" b="1" dirty="0">
              <a:solidFill>
                <a:schemeClr val="bg1"/>
              </a:solidFill>
            </a:endParaRPr>
          </a:p>
        </p:txBody>
      </p:sp>
      <p:pic>
        <p:nvPicPr>
          <p:cNvPr id="39" name="Picture 38"/>
          <p:cNvPicPr>
            <a:picLocks noChangeAspect="1"/>
          </p:cNvPicPr>
          <p:nvPr/>
        </p:nvPicPr>
        <p:blipFill>
          <a:blip r:embed="rId8"/>
          <a:stretch>
            <a:fillRect/>
          </a:stretch>
        </p:blipFill>
        <p:spPr>
          <a:xfrm>
            <a:off x="3104813" y="889363"/>
            <a:ext cx="641535" cy="704430"/>
          </a:xfrm>
          <a:prstGeom prst="rect">
            <a:avLst/>
          </a:prstGeom>
        </p:spPr>
      </p:pic>
    </p:spTree>
    <p:extLst>
      <p:ext uri="{BB962C8B-B14F-4D97-AF65-F5344CB8AC3E}">
        <p14:creationId xmlns:p14="http://schemas.microsoft.com/office/powerpoint/2010/main" val="41795377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79</a:t>
            </a:fld>
            <a:endParaRPr lang="en-US"/>
          </a:p>
        </p:txBody>
      </p:sp>
      <mc:AlternateContent xmlns:mc="http://schemas.openxmlformats.org/markup-compatibility/2006" xmlns:a14="http://schemas.microsoft.com/office/drawing/2010/main">
        <mc:Choice Requires="a14">
          <p:sp>
            <p:nvSpPr>
              <p:cNvPr id="3" name="Rectangle 2"/>
              <p:cNvSpPr/>
              <p:nvPr/>
            </p:nvSpPr>
            <p:spPr>
              <a:xfrm>
                <a:off x="4330718" y="1339717"/>
                <a:ext cx="3282442" cy="433393"/>
              </a:xfrm>
              <a:prstGeom prst="rect">
                <a:avLst/>
              </a:prstGeom>
            </p:spPr>
            <p:txBody>
              <a:bodyPr wrap="square">
                <a:spAutoFit/>
              </a:bodyPr>
              <a:lstStyle/>
              <a:p>
                <a:pPr algn="ctr"/>
                <a:r>
                  <a:rPr lang="en-US" dirty="0" smtClean="0">
                    <a:solidFill>
                      <a:srgbClr val="FF3300"/>
                    </a:solidFill>
                    <a:latin typeface="Cambria Math" pitchFamily="18" charset="0"/>
                    <a:ea typeface="Cambria Math" pitchFamily="18" charset="0"/>
                  </a:rPr>
                  <a:t>Suitability = 0,7 * </a:t>
                </a:r>
                <a14:m>
                  <m:oMath xmlns:m="http://schemas.openxmlformats.org/officeDocument/2006/math">
                    <m:f>
                      <m:fPr>
                        <m:ctrlPr>
                          <a:rPr lang="en-US" i="1">
                            <a:solidFill>
                              <a:srgbClr val="FF3300"/>
                            </a:solidFill>
                            <a:latin typeface="Cambria Math"/>
                            <a:ea typeface="Cambria Math" pitchFamily="18" charset="0"/>
                          </a:rPr>
                        </m:ctrlPr>
                      </m:fPr>
                      <m:num>
                        <m:r>
                          <a:rPr lang="en-US" i="1">
                            <a:solidFill>
                              <a:srgbClr val="FF3300"/>
                            </a:solidFill>
                            <a:latin typeface="Cambria Math" panose="02040503050406030204" pitchFamily="18" charset="0"/>
                            <a:ea typeface="Cambria Math" pitchFamily="18" charset="0"/>
                          </a:rPr>
                          <m:t>𝑛</m:t>
                        </m:r>
                      </m:num>
                      <m:den>
                        <m:r>
                          <a:rPr lang="en-US" i="1">
                            <a:solidFill>
                              <a:srgbClr val="FF3300"/>
                            </a:solidFill>
                            <a:latin typeface="Cambria Math" panose="02040503050406030204" pitchFamily="18" charset="0"/>
                            <a:ea typeface="Cambria Math" pitchFamily="18" charset="0"/>
                          </a:rPr>
                          <m:t>𝑎</m:t>
                        </m:r>
                      </m:den>
                    </m:f>
                  </m:oMath>
                </a14:m>
                <a:r>
                  <a:rPr lang="en-US" dirty="0">
                    <a:solidFill>
                      <a:srgbClr val="FF3300"/>
                    </a:solidFill>
                    <a:latin typeface="Cambria Math" pitchFamily="18" charset="0"/>
                    <a:ea typeface="Cambria Math" pitchFamily="18" charset="0"/>
                  </a:rPr>
                  <a:t> + 0,3 * b</a:t>
                </a:r>
              </a:p>
            </p:txBody>
          </p:sp>
        </mc:Choice>
        <mc:Fallback xmlns="">
          <p:sp>
            <p:nvSpPr>
              <p:cNvPr id="3" name="Rectangle 2"/>
              <p:cNvSpPr>
                <a:spLocks noRot="1" noChangeAspect="1" noMove="1" noResize="1" noEditPoints="1" noAdjustHandles="1" noChangeArrowheads="1" noChangeShapeType="1" noTextEdit="1"/>
              </p:cNvSpPr>
              <p:nvPr/>
            </p:nvSpPr>
            <p:spPr>
              <a:xfrm>
                <a:off x="4330718" y="1339717"/>
                <a:ext cx="3282442" cy="433393"/>
              </a:xfrm>
              <a:prstGeom prst="rect">
                <a:avLst/>
              </a:prstGeom>
              <a:blipFill rotWithShape="0">
                <a:blip r:embed="rId4"/>
                <a:stretch>
                  <a:fillRect b="-1408"/>
                </a:stretch>
              </a:blipFill>
            </p:spPr>
            <p:txBody>
              <a:bodyPr/>
              <a:lstStyle/>
              <a:p>
                <a:r>
                  <a:rPr lang="en-US">
                    <a:noFill/>
                  </a:rPr>
                  <a:t> </a:t>
                </a:r>
              </a:p>
            </p:txBody>
          </p:sp>
        </mc:Fallback>
      </mc:AlternateContent>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0637" y="1897302"/>
            <a:ext cx="774326" cy="64943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228" y="1850661"/>
            <a:ext cx="784801" cy="784801"/>
          </a:xfrm>
          <a:prstGeom prst="rect">
            <a:avLst/>
          </a:prstGeom>
        </p:spPr>
      </p:pic>
      <p:sp>
        <p:nvSpPr>
          <p:cNvPr id="17" name="Rounded Rectangle 16"/>
          <p:cNvSpPr/>
          <p:nvPr/>
        </p:nvSpPr>
        <p:spPr>
          <a:xfrm>
            <a:off x="512348" y="270375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12348" y="270375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9121" y="2879204"/>
            <a:ext cx="1709242" cy="523220"/>
          </a:xfrm>
          <a:prstGeom prst="rect">
            <a:avLst/>
          </a:prstGeom>
          <a:noFill/>
        </p:spPr>
        <p:txBody>
          <a:bodyPr wrap="square" rtlCol="0">
            <a:spAutoFit/>
          </a:bodyPr>
          <a:lstStyle/>
          <a:p>
            <a:r>
              <a:rPr lang="en-US" sz="1400" dirty="0"/>
              <a:t>Similar majors: </a:t>
            </a:r>
            <a:r>
              <a:rPr lang="en-US" sz="1400" dirty="0" smtClean="0"/>
              <a:t>3</a:t>
            </a:r>
            <a:endParaRPr lang="en-US" sz="1400" dirty="0"/>
          </a:p>
          <a:p>
            <a:r>
              <a:rPr lang="en-US" sz="1400" dirty="0"/>
              <a:t>Recommend </a:t>
            </a:r>
            <a:r>
              <a:rPr lang="en-US" sz="1400" dirty="0" smtClean="0"/>
              <a:t>: </a:t>
            </a:r>
            <a:r>
              <a:rPr lang="en-US" sz="1400" dirty="0"/>
              <a:t>99</a:t>
            </a:r>
            <a:r>
              <a:rPr lang="en-US" sz="1400" dirty="0" smtClean="0"/>
              <a:t>%</a:t>
            </a:r>
            <a:endParaRPr lang="en-US" sz="1400" dirty="0"/>
          </a:p>
        </p:txBody>
      </p:sp>
      <p:sp>
        <p:nvSpPr>
          <p:cNvPr id="23" name="Oval 22"/>
          <p:cNvSpPr/>
          <p:nvPr/>
        </p:nvSpPr>
        <p:spPr>
          <a:xfrm>
            <a:off x="3215279" y="2729660"/>
            <a:ext cx="1909260" cy="8060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281246" y="2723187"/>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81246" y="2723187"/>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428019" y="2898637"/>
            <a:ext cx="1709242" cy="523220"/>
          </a:xfrm>
          <a:prstGeom prst="rect">
            <a:avLst/>
          </a:prstGeom>
          <a:noFill/>
        </p:spPr>
        <p:txBody>
          <a:bodyPr wrap="square" rtlCol="0">
            <a:spAutoFit/>
          </a:bodyPr>
          <a:lstStyle/>
          <a:p>
            <a:r>
              <a:rPr lang="en-US" sz="1400" dirty="0"/>
              <a:t>Similar majors: 4</a:t>
            </a:r>
          </a:p>
          <a:p>
            <a:r>
              <a:rPr lang="en-US" sz="1400" dirty="0"/>
              <a:t>Recommend </a:t>
            </a:r>
            <a:r>
              <a:rPr lang="en-US" sz="1400" dirty="0" smtClean="0"/>
              <a:t>: 20%</a:t>
            </a:r>
            <a:endParaRPr lang="en-US" sz="1400" dirty="0"/>
          </a:p>
        </p:txBody>
      </p:sp>
      <p:sp>
        <p:nvSpPr>
          <p:cNvPr id="31" name="Rounded Rectangle 30"/>
          <p:cNvSpPr/>
          <p:nvPr/>
        </p:nvSpPr>
        <p:spPr>
          <a:xfrm>
            <a:off x="6032295" y="2738584"/>
            <a:ext cx="1856015" cy="812503"/>
          </a:xfrm>
          <a:prstGeom prst="roundRect">
            <a:avLst/>
          </a:prstGeom>
          <a:ln>
            <a:solidFill>
              <a:srgbClr val="94C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32295" y="2738584"/>
            <a:ext cx="1875788" cy="812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79068" y="2914034"/>
            <a:ext cx="1709242" cy="523220"/>
          </a:xfrm>
          <a:prstGeom prst="rect">
            <a:avLst/>
          </a:prstGeom>
          <a:noFill/>
        </p:spPr>
        <p:txBody>
          <a:bodyPr wrap="square" rtlCol="0">
            <a:spAutoFit/>
          </a:bodyPr>
          <a:lstStyle/>
          <a:p>
            <a:r>
              <a:rPr lang="en-US" sz="1400" dirty="0"/>
              <a:t>Similar majors: 2</a:t>
            </a:r>
          </a:p>
          <a:p>
            <a:r>
              <a:rPr lang="en-US" sz="1400" dirty="0"/>
              <a:t>Recommend </a:t>
            </a:r>
            <a:r>
              <a:rPr lang="en-US" sz="1400" dirty="0" smtClean="0"/>
              <a:t>: 90%</a:t>
            </a:r>
            <a:endParaRPr lang="en-US" sz="1400" dirty="0"/>
          </a:p>
        </p:txBody>
      </p:sp>
      <p:sp>
        <p:nvSpPr>
          <p:cNvPr id="34" name="Oval 33"/>
          <p:cNvSpPr/>
          <p:nvPr/>
        </p:nvSpPr>
        <p:spPr>
          <a:xfrm>
            <a:off x="684334" y="3786020"/>
            <a:ext cx="1459815" cy="116938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0.82</a:t>
            </a:r>
            <a:endParaRPr lang="en-US" sz="2400" b="1" dirty="0">
              <a:solidFill>
                <a:schemeClr val="bg1"/>
              </a:solidFill>
            </a:endParaRPr>
          </a:p>
        </p:txBody>
      </p:sp>
      <p:sp>
        <p:nvSpPr>
          <p:cNvPr id="35" name="Oval 34"/>
          <p:cNvSpPr/>
          <p:nvPr/>
        </p:nvSpPr>
        <p:spPr>
          <a:xfrm>
            <a:off x="3552732" y="3786020"/>
            <a:ext cx="1459815" cy="116938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0.76</a:t>
            </a:r>
            <a:endParaRPr lang="en-US" sz="2400" b="1" dirty="0">
              <a:solidFill>
                <a:schemeClr val="bg1"/>
              </a:solidFill>
            </a:endParaRPr>
          </a:p>
        </p:txBody>
      </p:sp>
      <p:sp>
        <p:nvSpPr>
          <p:cNvPr id="36" name="Oval 35"/>
          <p:cNvSpPr/>
          <p:nvPr/>
        </p:nvSpPr>
        <p:spPr>
          <a:xfrm>
            <a:off x="6400643" y="3786020"/>
            <a:ext cx="1459815" cy="116938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0.62</a:t>
            </a:r>
            <a:endParaRPr lang="en-US" sz="2400" b="1" dirty="0">
              <a:solidFill>
                <a:schemeClr val="bg1"/>
              </a:solidFill>
            </a:endParaRPr>
          </a:p>
        </p:txBody>
      </p:sp>
      <p:sp>
        <p:nvSpPr>
          <p:cNvPr id="37" name="Chevron 36"/>
          <p:cNvSpPr/>
          <p:nvPr/>
        </p:nvSpPr>
        <p:spPr>
          <a:xfrm rot="10800000" flipH="1">
            <a:off x="2629476" y="3989710"/>
            <a:ext cx="557436" cy="762000"/>
          </a:xfrm>
          <a:prstGeom prst="chevron">
            <a:avLst>
              <a:gd name="adj" fmla="val 6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hevron 37"/>
          <p:cNvSpPr/>
          <p:nvPr/>
        </p:nvSpPr>
        <p:spPr>
          <a:xfrm rot="10800000" flipH="1">
            <a:off x="5574649" y="3929443"/>
            <a:ext cx="557436" cy="762000"/>
          </a:xfrm>
          <a:prstGeom prst="chevron">
            <a:avLst>
              <a:gd name="adj" fmla="val 6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9" name="Picture 38"/>
          <p:cNvPicPr>
            <a:picLocks noChangeAspect="1"/>
          </p:cNvPicPr>
          <p:nvPr/>
        </p:nvPicPr>
        <p:blipFill>
          <a:blip r:embed="rId7"/>
          <a:stretch>
            <a:fillRect/>
          </a:stretch>
        </p:blipFill>
        <p:spPr>
          <a:xfrm>
            <a:off x="3104813" y="889363"/>
            <a:ext cx="641535" cy="704430"/>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72294" y="1791495"/>
            <a:ext cx="966939" cy="854978"/>
          </a:xfrm>
          <a:prstGeom prst="rect">
            <a:avLst/>
          </a:prstGeom>
        </p:spPr>
      </p:pic>
    </p:spTree>
    <p:extLst>
      <p:ext uri="{BB962C8B-B14F-4D97-AF65-F5344CB8AC3E}">
        <p14:creationId xmlns:p14="http://schemas.microsoft.com/office/powerpoint/2010/main" val="1225000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8</a:t>
            </a:fld>
            <a:endParaRPr lang="en-US"/>
          </a:p>
        </p:txBody>
      </p:sp>
    </p:spTree>
    <p:extLst>
      <p:ext uri="{BB962C8B-B14F-4D97-AF65-F5344CB8AC3E}">
        <p14:creationId xmlns:p14="http://schemas.microsoft.com/office/powerpoint/2010/main" val="8279623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80</a:t>
            </a:fld>
            <a:endParaRPr lang="en-US"/>
          </a:p>
        </p:txBody>
      </p:sp>
    </p:spTree>
    <p:extLst>
      <p:ext uri="{BB962C8B-B14F-4D97-AF65-F5344CB8AC3E}">
        <p14:creationId xmlns:p14="http://schemas.microsoft.com/office/powerpoint/2010/main" val="16450211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261" y="207645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7460" y="226695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81</a:t>
            </a:fld>
            <a:endParaRPr lang="en-US"/>
          </a:p>
        </p:txBody>
      </p:sp>
    </p:spTree>
    <p:extLst>
      <p:ext uri="{BB962C8B-B14F-4D97-AF65-F5344CB8AC3E}">
        <p14:creationId xmlns:p14="http://schemas.microsoft.com/office/powerpoint/2010/main" val="10737175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ADVANTAGE</a:t>
            </a:r>
            <a:endParaRPr lang="en-US" sz="3500" b="1" dirty="0">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82</a:t>
            </a:fld>
            <a:endParaRPr lang="en-US"/>
          </a:p>
        </p:txBody>
      </p:sp>
    </p:spTree>
    <p:extLst>
      <p:ext uri="{BB962C8B-B14F-4D97-AF65-F5344CB8AC3E}">
        <p14:creationId xmlns:p14="http://schemas.microsoft.com/office/powerpoint/2010/main" val="7659707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83</a:t>
            </a:fld>
            <a:endParaRPr lang="en-US"/>
          </a:p>
        </p:txBody>
      </p:sp>
    </p:spTree>
    <p:extLst>
      <p:ext uri="{BB962C8B-B14F-4D97-AF65-F5344CB8AC3E}">
        <p14:creationId xmlns:p14="http://schemas.microsoft.com/office/powerpoint/2010/main" val="31265770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84</a:t>
            </a:fld>
            <a:endParaRPr lang="en-US"/>
          </a:p>
        </p:txBody>
      </p:sp>
    </p:spTree>
    <p:extLst>
      <p:ext uri="{BB962C8B-B14F-4D97-AF65-F5344CB8AC3E}">
        <p14:creationId xmlns:p14="http://schemas.microsoft.com/office/powerpoint/2010/main" val="5407871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
        <p:nvSpPr>
          <p:cNvPr id="15" name="Chevron 14"/>
          <p:cNvSpPr/>
          <p:nvPr/>
        </p:nvSpPr>
        <p:spPr>
          <a:xfrm rot="5400000">
            <a:off x="846018" y="3705708"/>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p:nvPr/>
        </p:nvCxnSpPr>
        <p:spPr>
          <a:xfrm>
            <a:off x="1333499" y="3919664"/>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Rectangle: Rounded Corners 11"/>
          <p:cNvSpPr/>
          <p:nvPr/>
        </p:nvSpPr>
        <p:spPr>
          <a:xfrm>
            <a:off x="2171698" y="3538666"/>
            <a:ext cx="5715001" cy="69592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Strong interact review rating and Q&amp;A system</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85</a:t>
            </a:fld>
            <a:endParaRPr lang="en-US"/>
          </a:p>
        </p:txBody>
      </p:sp>
    </p:spTree>
    <p:extLst>
      <p:ext uri="{BB962C8B-B14F-4D97-AF65-F5344CB8AC3E}">
        <p14:creationId xmlns:p14="http://schemas.microsoft.com/office/powerpoint/2010/main" val="24223413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86</a:t>
            </a:fld>
            <a:endParaRPr lang="en-US"/>
          </a:p>
        </p:txBody>
      </p:sp>
    </p:spTree>
    <p:extLst>
      <p:ext uri="{BB962C8B-B14F-4D97-AF65-F5344CB8AC3E}">
        <p14:creationId xmlns:p14="http://schemas.microsoft.com/office/powerpoint/2010/main" val="51971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375" y="2052637"/>
            <a:ext cx="1190625" cy="11906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7900" y="2034858"/>
            <a:ext cx="1190625" cy="1190625"/>
          </a:xfrm>
          <a:prstGeom prst="rect">
            <a:avLst/>
          </a:prstGeom>
        </p:spPr>
      </p:pic>
      <p:sp>
        <p:nvSpPr>
          <p:cNvPr id="4" name="Slide Number Placeholder 3"/>
          <p:cNvSpPr>
            <a:spLocks noGrp="1"/>
          </p:cNvSpPr>
          <p:nvPr>
            <p:ph type="sldNum" sz="quarter" idx="15"/>
          </p:nvPr>
        </p:nvSpPr>
        <p:spPr/>
        <p:txBody>
          <a:bodyPr/>
          <a:lstStyle/>
          <a:p>
            <a:fld id="{3F1FBF64-040A-44E3-9FF6-48F17F9E2AB1}" type="slidenum">
              <a:rPr lang="en-US" smtClean="0"/>
              <a:t>87</a:t>
            </a:fld>
            <a:endParaRPr lang="en-US"/>
          </a:p>
        </p:txBody>
      </p:sp>
    </p:spTree>
    <p:extLst>
      <p:ext uri="{BB962C8B-B14F-4D97-AF65-F5344CB8AC3E}">
        <p14:creationId xmlns:p14="http://schemas.microsoft.com/office/powerpoint/2010/main" val="12412934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375" y="2052637"/>
            <a:ext cx="1190625" cy="11906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7900" y="2034858"/>
            <a:ext cx="1190625" cy="1190625"/>
          </a:xfrm>
          <a:prstGeom prst="rect">
            <a:avLst/>
          </a:prstGeom>
        </p:spPr>
      </p:pic>
      <p:sp>
        <p:nvSpPr>
          <p:cNvPr id="4" name="Slide Number Placeholder 3"/>
          <p:cNvSpPr>
            <a:spLocks noGrp="1"/>
          </p:cNvSpPr>
          <p:nvPr>
            <p:ph type="sldNum" sz="quarter" idx="15"/>
          </p:nvPr>
        </p:nvSpPr>
        <p:spPr/>
        <p:txBody>
          <a:bodyPr/>
          <a:lstStyle/>
          <a:p>
            <a:fld id="{3F1FBF64-040A-44E3-9FF6-48F17F9E2AB1}" type="slidenum">
              <a:rPr lang="en-US" smtClean="0"/>
              <a:t>88</a:t>
            </a:fld>
            <a:endParaRPr lang="en-US"/>
          </a:p>
        </p:txBody>
      </p:sp>
      <p:pic>
        <p:nvPicPr>
          <p:cNvPr id="1026" name="Picture 2" descr="C:\Users\ASUS\Desktop\DocDoAn\Doc-captone\Picture-ct\browsericon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6706" y="2952750"/>
            <a:ext cx="3975894" cy="170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4214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71750"/>
            <a:ext cx="54102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89</a:t>
            </a:fld>
            <a:endParaRPr lang="en-US"/>
          </a:p>
        </p:txBody>
      </p:sp>
    </p:spTree>
    <p:extLst>
      <p:ext uri="{BB962C8B-B14F-4D97-AF65-F5344CB8AC3E}">
        <p14:creationId xmlns:p14="http://schemas.microsoft.com/office/powerpoint/2010/main" val="2400418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9</a:t>
            </a:fld>
            <a:endParaRPr lang="en-US"/>
          </a:p>
        </p:txBody>
      </p:sp>
    </p:spTree>
    <p:extLst>
      <p:ext uri="{BB962C8B-B14F-4D97-AF65-F5344CB8AC3E}">
        <p14:creationId xmlns:p14="http://schemas.microsoft.com/office/powerpoint/2010/main" val="4248797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1113</TotalTime>
  <Words>5340</Words>
  <Application>Microsoft Office PowerPoint</Application>
  <PresentationFormat>On-screen Show (16:9)</PresentationFormat>
  <Paragraphs>704</Paragraphs>
  <Slides>89</Slides>
  <Notes>89</Notes>
  <HiddenSlides>2</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ADVANTAGE</vt:lpstr>
      <vt:lpstr>PowerPoint Presentation</vt:lpstr>
      <vt:lpstr>PowerPoint Presentation</vt:lpstr>
      <vt:lpstr>PowerPoint Presentation</vt:lpstr>
      <vt:lpstr>FUTURE PLAN</vt:lpstr>
      <vt:lpstr>PowerPoint Presentation</vt:lpstr>
      <vt:lpstr>PowerPoint Presentation</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361</cp:revision>
  <dcterms:created xsi:type="dcterms:W3CDTF">2017-11-18T06:29:56Z</dcterms:created>
  <dcterms:modified xsi:type="dcterms:W3CDTF">2017-12-24T13:56:49Z</dcterms:modified>
</cp:coreProperties>
</file>