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2" autoAdjust="0"/>
    <p:restoredTop sz="76027" autoAdjust="0"/>
  </p:normalViewPr>
  <p:slideViewPr>
    <p:cSldViewPr>
      <p:cViewPr>
        <p:scale>
          <a:sx n="75" d="100"/>
          <a:sy n="75" d="100"/>
        </p:scale>
        <p:origin x="-77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12/05/2017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Psychological_typ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vi.wikipedia.org/w/index.php?title=Katharine_Cook_Briggs&amp;action=edit&amp;redlink=1" TargetMode="External"/><Relationship Id="rId5" Type="http://schemas.openxmlformats.org/officeDocument/2006/relationships/hyperlink" Target="https://vi.wikipedia.org/wiki/1921" TargetMode="External"/><Relationship Id="rId4" Type="http://schemas.openxmlformats.org/officeDocument/2006/relationships/hyperlink" Target="https://vi.wikipedia.org/wiki/Carl_Jung"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quý</a:t>
            </a:r>
            <a:r>
              <a:rPr lang="en-US" baseline="0" dirty="0" smtClean="0"/>
              <a:t> </a:t>
            </a:r>
            <a:r>
              <a:rPr lang="en-US" baseline="0" dirty="0" err="1" smtClean="0"/>
              <a:t>vị</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và</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hội</a:t>
            </a:r>
            <a:r>
              <a:rPr lang="en-US" baseline="0" dirty="0" smtClean="0"/>
              <a:t> </a:t>
            </a:r>
            <a:r>
              <a:rPr lang="en-US" baseline="0" dirty="0" err="1" smtClean="0"/>
              <a:t>trường</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nhóm</a:t>
            </a:r>
            <a:r>
              <a:rPr lang="en-US" baseline="0" dirty="0" smtClean="0"/>
              <a:t> 5,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sz="1000" dirty="0" smtClean="0">
                <a:solidFill>
                  <a:schemeClr val="tx1"/>
                </a:solidFill>
              </a:rPr>
              <a:t>University admission counseling system for high school students</a:t>
            </a:r>
            <a:r>
              <a:rPr lang="en-US" baseline="0" dirty="0" smtClean="0"/>
              <a:t>” hay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tiếng</a:t>
            </a:r>
            <a:r>
              <a:rPr lang="en-US" baseline="0" dirty="0" smtClean="0"/>
              <a:t> </a:t>
            </a:r>
            <a:r>
              <a:rPr lang="en-US" baseline="0" dirty="0" err="1" smtClean="0"/>
              <a:t>việt</a:t>
            </a:r>
            <a:r>
              <a:rPr lang="en-US" baseline="0" dirty="0" smtClean="0"/>
              <a:t> </a:t>
            </a:r>
            <a:r>
              <a:rPr lang="en-US" baseline="0" dirty="0" err="1" smtClean="0"/>
              <a:t>là</a:t>
            </a:r>
            <a:r>
              <a:rPr lang="en-US" baseline="0" dirty="0" smtClean="0"/>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thống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tuyển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baseline="0" dirty="0" err="1" smtClean="0"/>
              <a:t>dưới</a:t>
            </a:r>
            <a:r>
              <a:rPr lang="en-US" baseline="0" dirty="0" smtClean="0"/>
              <a:t> </a:t>
            </a:r>
            <a:r>
              <a:rPr lang="en-US" baseline="0" dirty="0" err="1" smtClean="0"/>
              <a:t>sự</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của</a:t>
            </a:r>
            <a:r>
              <a:rPr lang="en-US" baseline="0" dirty="0" smtClean="0"/>
              <a:t> </a:t>
            </a:r>
            <a:r>
              <a:rPr lang="en-US" baseline="0" dirty="0" err="1" smtClean="0"/>
              <a:t>thầy</a:t>
            </a:r>
            <a:r>
              <a:rPr lang="en-US" baseline="0" dirty="0" smtClean="0"/>
              <a:t> </a:t>
            </a:r>
            <a:r>
              <a:rPr lang="en-US" dirty="0" err="1" smtClean="0">
                <a:solidFill>
                  <a:schemeClr val="tx1"/>
                </a:solidFill>
                <a:latin typeface="Cambria" pitchFamily="18" charset="0"/>
              </a:rPr>
              <a:t>Lâm</a:t>
            </a:r>
            <a:r>
              <a:rPr lang="en-US" dirty="0" smtClean="0">
                <a:solidFill>
                  <a:schemeClr val="tx1"/>
                </a:solidFill>
                <a:latin typeface="Cambria" pitchFamily="18" charset="0"/>
              </a:rPr>
              <a:t> </a:t>
            </a:r>
            <a:r>
              <a:rPr lang="en-US" dirty="0" err="1" smtClean="0">
                <a:solidFill>
                  <a:schemeClr val="tx1"/>
                </a:solidFill>
                <a:latin typeface="Cambria" pitchFamily="18" charset="0"/>
              </a:rPr>
              <a:t>Hữu</a:t>
            </a:r>
            <a:r>
              <a:rPr lang="en-US" dirty="0" smtClean="0">
                <a:solidFill>
                  <a:schemeClr val="tx1"/>
                </a:solidFill>
                <a:latin typeface="Cambria" pitchFamily="18" charset="0"/>
              </a:rPr>
              <a:t> </a:t>
            </a:r>
            <a:r>
              <a:rPr lang="en-US" dirty="0" err="1" smtClean="0">
                <a:solidFill>
                  <a:schemeClr val="tx1"/>
                </a:solidFill>
                <a:latin typeface="Cambria" pitchFamily="18" charset="0"/>
              </a:rPr>
              <a:t>Khánh</a:t>
            </a:r>
            <a:r>
              <a:rPr lang="en-US" dirty="0" smtClean="0">
                <a:solidFill>
                  <a:schemeClr val="tx1"/>
                </a:solidFill>
                <a:latin typeface="Cambria" pitchFamily="18" charset="0"/>
              </a:rPr>
              <a:t> </a:t>
            </a:r>
            <a:r>
              <a:rPr lang="en-US" dirty="0" err="1" smtClean="0">
                <a:solidFill>
                  <a:schemeClr val="tx1"/>
                </a:solidFill>
                <a:latin typeface="Cambria" pitchFamily="18" charset="0"/>
              </a:rPr>
              <a:t>Phương</a:t>
            </a:r>
            <a:endParaRPr lang="en-US" dirty="0" smtClean="0"/>
          </a:p>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cần có thêm nhiều sự lựa chọn hay gợi ý để so sánh, đánh giá và từ đó có thể dễ dàng chọn ra được một trường thích hợp. ---&gt; </a:t>
            </a: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Hiện tại,</a:t>
            </a:r>
            <a:r>
              <a:rPr lang="en-US" sz="1000" b="0" i="0" kern="1200" baseline="0" dirty="0" smtClean="0">
                <a:solidFill>
                  <a:schemeClr val="tx1"/>
                </a:solidFill>
                <a:effectLst/>
                <a:latin typeface="+mn-lt"/>
                <a:ea typeface="+mn-ea"/>
                <a:cs typeface="+mn-cs"/>
              </a:rPr>
              <a:t> các trang web thông tin ngày nay không hỗ trợ tìm kiếm một cách chi tiết thông tin về trường đại học cũng như các ngành nghề, trong khi đó nhu cầu về tìm kiếm thông tin của các học sinh về trường đại học là cực lớn vì nó trực tiếp quyết định tương lai của họ. Học sinh không thể tìm thấy thông tin về những ngôi trường hay ngành nghề mình quan tâm, trong khi số lượng trường và ngành đào tạo rất đa dạng và phong phú. Do đó chúng tôi phát triển một công cụ tìm kiếm giúp học sinh có thể dễ dàng tìm kiếm thông tin về các trường đại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Nhóm chúng tôi xin được trình bày các nội dung chính sau đây</a:t>
            </a:r>
          </a:p>
          <a:p>
            <a:r>
              <a:rPr lang="en-US" dirty="0" err="1" smtClean="0"/>
              <a:t>Phần</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 HS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tin </a:t>
            </a:r>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chọn</a:t>
            </a:r>
            <a:r>
              <a:rPr lang="en-US" baseline="0" dirty="0" smtClean="0"/>
              <a:t> </a:t>
            </a:r>
            <a:r>
              <a:rPr lang="en-US" baseline="0" dirty="0" err="1" smtClean="0"/>
              <a:t>trường</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và</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của</a:t>
            </a:r>
            <a:r>
              <a:rPr lang="en-US" baseline="0" dirty="0" smtClean="0"/>
              <a:t> </a:t>
            </a:r>
            <a:r>
              <a:rPr lang="en-US" baseline="0" err="1" smtClean="0"/>
              <a:t>chúng</a:t>
            </a:r>
            <a:r>
              <a:rPr lang="en-US" baseline="0" smtClean="0"/>
              <a:t> tôi</a:t>
            </a:r>
            <a:endParaRPr lang="en-US" baseline="0" dirty="0" smtClean="0"/>
          </a:p>
          <a:p>
            <a:r>
              <a:rPr lang="en-US" baseline="0" dirty="0" err="1" smtClean="0"/>
              <a:t>Phần</a:t>
            </a:r>
            <a:r>
              <a:rPr lang="en-US" baseline="0" dirty="0" smtClean="0"/>
              <a:t> </a:t>
            </a:r>
            <a:r>
              <a:rPr lang="en-US" baseline="0" err="1" smtClean="0"/>
              <a:t>thứ</a:t>
            </a:r>
            <a:r>
              <a:rPr lang="en-US" baseline="0" smtClean="0"/>
              <a:t> 3: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Demo</a:t>
            </a:r>
          </a:p>
          <a:p>
            <a:r>
              <a:rPr lang="en-US" baseline="0" dirty="0" err="1" smtClean="0"/>
              <a:t>Phần</a:t>
            </a:r>
            <a:r>
              <a:rPr lang="en-US" baseline="0" dirty="0" smtClean="0"/>
              <a:t> </a:t>
            </a:r>
            <a:r>
              <a:rPr lang="en-US" baseline="0" err="1" smtClean="0"/>
              <a:t>thứ</a:t>
            </a:r>
            <a:r>
              <a:rPr lang="en-US" baseline="0" smtClean="0"/>
              <a:t> 4: </a:t>
            </a:r>
            <a:r>
              <a:rPr lang="en-US" baseline="0" dirty="0" err="1" smtClean="0"/>
              <a:t>Thuật</a:t>
            </a:r>
            <a:r>
              <a:rPr lang="en-US" baseline="0" dirty="0" smtClean="0"/>
              <a:t> </a:t>
            </a:r>
            <a:r>
              <a:rPr lang="en-US" baseline="0" dirty="0" err="1" smtClean="0"/>
              <a:t>toán</a:t>
            </a:r>
            <a:r>
              <a:rPr lang="en-US" baseline="0" dirty="0" smtClean="0"/>
              <a:t> </a:t>
            </a:r>
          </a:p>
          <a:p>
            <a:r>
              <a:rPr lang="en-US" baseline="0" dirty="0" err="1" smtClean="0"/>
              <a:t>Phần</a:t>
            </a:r>
            <a:r>
              <a:rPr lang="en-US" baseline="0" dirty="0" smtClean="0"/>
              <a:t> </a:t>
            </a:r>
            <a:r>
              <a:rPr lang="en-US" baseline="0" err="1" smtClean="0"/>
              <a:t>thứ</a:t>
            </a:r>
            <a:r>
              <a:rPr lang="en-US" baseline="0" smtClean="0"/>
              <a:t> 5: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 </a:t>
            </a:r>
            <a:r>
              <a:rPr lang="en-US" baseline="0" dirty="0" err="1" smtClean="0"/>
              <a:t>lợi</a:t>
            </a:r>
            <a:r>
              <a:rPr lang="en-US" baseline="0" dirty="0" smtClean="0"/>
              <a:t> </a:t>
            </a:r>
            <a:r>
              <a:rPr lang="en-US" baseline="0" dirty="0" err="1" smtClean="0"/>
              <a:t>thế</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p>
          <a:p>
            <a:r>
              <a:rPr lang="en-US" dirty="0" err="1" smtClean="0"/>
              <a:t>Phần</a:t>
            </a:r>
            <a:r>
              <a:rPr lang="en-US" baseline="0" dirty="0" smtClean="0"/>
              <a:t> </a:t>
            </a:r>
            <a:r>
              <a:rPr lang="en-US" baseline="0" err="1" smtClean="0"/>
              <a:t>cuối</a:t>
            </a:r>
            <a:r>
              <a:rPr lang="en-US" baseline="0" smtClean="0"/>
              <a:t> cùng</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cho</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Mục tìm</a:t>
            </a:r>
            <a:r>
              <a:rPr lang="en-US" sz="1000" b="0" i="0" kern="1200" baseline="0" dirty="0" smtClean="0">
                <a:solidFill>
                  <a:schemeClr val="tx1"/>
                </a:solidFill>
                <a:effectLst/>
                <a:latin typeface="+mn-lt"/>
                <a:ea typeface="+mn-ea"/>
                <a:cs typeface="+mn-cs"/>
              </a:rPr>
              <a:t> kiếm của chúng tôi bao gồm: </a:t>
            </a: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qua ngành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theo khu vực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theo tên trường</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hệ thống cung cấp thông tin về các trường đại học cao đẳng, với những thông tin chính xác được sắp xếp 1 cách rõ ràng và chi tiết, trang thông tin của 1 trường sẽ bao gồm các mục như sau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chi tiết về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Đưa ra những gợi ý về các trường tương tự giúp cho bạn có thêm nhiều sự lựa chọn hơn.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---&gt; search trường theo ngành cntt và tphcm</a:t>
            </a: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Như: thông tin, ngành học, các bài báo về trường, xem những đánh giá về trường và cùng tham gia đánh giá</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sym typeface="Wingdings" panose="05000000000000000000" pitchFamily="2" charset="2"/>
              </a:rPr>
              <a:t> Xem thông tin trong trang trường -&gt;xem rating và đánh giá của trường-&gt; chọn ngành công nghệ thông tin rồi xem -&gt; xem rating về ngành -&gt; demo chức năng review</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r>
              <a:rPr lang="en-US" sz="1000" b="0" i="0" kern="1200" baseline="0" smtClean="0">
                <a:solidFill>
                  <a:schemeClr val="tx1"/>
                </a:solidFill>
                <a:effectLst/>
                <a:latin typeface="+mn-lt"/>
                <a:ea typeface="+mn-ea"/>
                <a:cs typeface="+mn-cs"/>
              </a:rPr>
              <a:t> và làm sao để biết được điểm mạnh, điểm yếu của bản thân và lựa chọn cho mình một chuyên ngành và trường đại học phù hợp, nhóm chúng tôi xin đề xuất bài trắc nghiêm MBTI</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MBTI là</a:t>
            </a:r>
            <a:r>
              <a:rPr lang="en-US" baseline="0" smtClean="0"/>
              <a:t> gì ? </a:t>
            </a:r>
            <a:r>
              <a:rPr lang="vi-VN" smtClean="0"/>
              <a:t>Trắc nghiệm MBTI là viết tắt của Myers-Briggs Type Indication, một phương pháp sử dụng những câu hỏi trắc nghiệm tâm lý để tìm hiểu tâm lý, tính cách cũng như cách mà con người nhận thức thế giới xung quanh, cách con người đưa ra quyết định cho một vấn đề nào đó</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Tại sao lại sử dụng MBTI ? </a:t>
            </a:r>
            <a:r>
              <a:rPr lang="vi-VN" sz="1000" b="0" i="0" kern="1200" smtClean="0">
                <a:solidFill>
                  <a:schemeClr val="tx1"/>
                </a:solidFill>
                <a:effectLst/>
                <a:latin typeface="+mn-lt"/>
                <a:ea typeface="+mn-ea"/>
                <a:cs typeface="+mn-cs"/>
              </a:rPr>
              <a:t>Phương pháp kiểm kê tính cách này khởi nguồn từ lý thuyết phân loại trong cuốn </a:t>
            </a:r>
            <a:r>
              <a:rPr lang="vi-VN" sz="1000" b="0" i="0" u="none" strike="noStrike" kern="1200" smtClean="0">
                <a:solidFill>
                  <a:schemeClr val="tx1"/>
                </a:solidFill>
                <a:effectLst/>
                <a:latin typeface="+mn-lt"/>
                <a:ea typeface="+mn-ea"/>
                <a:cs typeface="+mn-cs"/>
                <a:hlinkClick r:id="rId3"/>
              </a:rPr>
              <a:t>Psychological Types</a:t>
            </a:r>
            <a:r>
              <a:rPr lang="vi-VN" sz="1000" b="0" i="0" kern="1200" smtClean="0">
                <a:solidFill>
                  <a:schemeClr val="tx1"/>
                </a:solidFill>
                <a:effectLst/>
                <a:latin typeface="+mn-lt"/>
                <a:ea typeface="+mn-ea"/>
                <a:cs typeface="+mn-cs"/>
              </a:rPr>
              <a:t> của </a:t>
            </a:r>
            <a:r>
              <a:rPr lang="vi-VN" sz="1000" b="0" i="0" u="none" strike="noStrike" kern="1200" smtClean="0">
                <a:solidFill>
                  <a:schemeClr val="tx1"/>
                </a:solidFill>
                <a:effectLst/>
                <a:latin typeface="+mn-lt"/>
                <a:ea typeface="+mn-ea"/>
                <a:cs typeface="+mn-cs"/>
                <a:hlinkClick r:id="rId4" tooltip="Carl Jung"/>
              </a:rPr>
              <a:t>Carl Gustav Jung</a:t>
            </a:r>
            <a:r>
              <a:rPr lang="vi-VN" sz="1000" b="0" i="0" kern="1200" smtClean="0">
                <a:solidFill>
                  <a:schemeClr val="tx1"/>
                </a:solidFill>
                <a:effectLst/>
                <a:latin typeface="+mn-lt"/>
                <a:ea typeface="+mn-ea"/>
                <a:cs typeface="+mn-cs"/>
              </a:rPr>
              <a:t> xuất bản năm </a:t>
            </a:r>
            <a:r>
              <a:rPr lang="vi-VN" sz="1000" b="0" i="0" u="none" strike="noStrike" kern="1200" smtClean="0">
                <a:solidFill>
                  <a:schemeClr val="tx1"/>
                </a:solidFill>
                <a:effectLst/>
                <a:latin typeface="+mn-lt"/>
                <a:ea typeface="+mn-ea"/>
                <a:cs typeface="+mn-cs"/>
                <a:hlinkClick r:id="rId5" tooltip="1921"/>
              </a:rPr>
              <a:t>1921</a:t>
            </a:r>
            <a:r>
              <a:rPr lang="vi-VN" sz="1000" b="0" i="0" kern="1200" smtClean="0">
                <a:solidFill>
                  <a:schemeClr val="tx1"/>
                </a:solidFill>
                <a:effectLst/>
                <a:latin typeface="+mn-lt"/>
                <a:ea typeface="+mn-ea"/>
                <a:cs typeface="+mn-cs"/>
              </a:rPr>
              <a:t> và được phát triển bởi </a:t>
            </a:r>
            <a:r>
              <a:rPr lang="vi-VN" sz="1000" b="0" i="0" u="none" strike="noStrike" kern="1200" smtClean="0">
                <a:solidFill>
                  <a:schemeClr val="tx1"/>
                </a:solidFill>
                <a:effectLst/>
                <a:latin typeface="+mn-lt"/>
                <a:ea typeface="+mn-ea"/>
                <a:cs typeface="+mn-cs"/>
                <a:hlinkClick r:id="rId6" tooltip="Katharine Cook Briggs (trang chưa được viết)"/>
              </a:rPr>
              <a:t>Katharine Cook Briggs</a:t>
            </a:r>
            <a:r>
              <a:rPr lang="vi-VN" sz="1000" b="0" i="0" kern="1200" smtClean="0">
                <a:solidFill>
                  <a:schemeClr val="tx1"/>
                </a:solidFill>
                <a:effectLst/>
                <a:latin typeface="+mn-lt"/>
                <a:ea typeface="+mn-ea"/>
                <a:cs typeface="+mn-cs"/>
              </a:rPr>
              <a:t> cùng con gái của bà</a:t>
            </a:r>
            <a:r>
              <a:rPr lang="en-US" sz="1000" b="0" i="0" kern="1200" smtClean="0">
                <a:solidFill>
                  <a:schemeClr val="tx1"/>
                </a:solidFill>
                <a:effectLst/>
                <a:latin typeface="+mn-lt"/>
                <a:ea typeface="+mn-ea"/>
                <a:cs typeface="+mn-cs"/>
              </a:rPr>
              <a:t>. Các câu hỏi tâm lý ban đầu đã</a:t>
            </a:r>
            <a:r>
              <a:rPr lang="en-US" sz="1000" b="0" i="0" kern="1200" baseline="0" smtClean="0">
                <a:solidFill>
                  <a:schemeClr val="tx1"/>
                </a:solidFill>
                <a:effectLst/>
                <a:latin typeface="+mn-lt"/>
                <a:ea typeface="+mn-ea"/>
                <a:cs typeface="+mn-cs"/>
              </a:rPr>
              <a:t> phát triển thành </a:t>
            </a:r>
            <a:r>
              <a:rPr lang="en-US" sz="1000" b="0" i="0" kern="1200" smtClean="0">
                <a:solidFill>
                  <a:schemeClr val="tx1"/>
                </a:solidFill>
                <a:effectLst/>
                <a:latin typeface="+mn-lt"/>
                <a:ea typeface="+mn-ea"/>
                <a:cs typeface="+mn-cs"/>
              </a:rPr>
              <a:t>Chỉ số phân loại Myers-Briggs,</a:t>
            </a:r>
            <a:r>
              <a:rPr lang="en-US" sz="1000" b="0" i="0" kern="1200" baseline="0" smtClean="0">
                <a:solidFill>
                  <a:schemeClr val="tx1"/>
                </a:solidFill>
                <a:effectLst/>
                <a:latin typeface="+mn-lt"/>
                <a:ea typeface="+mn-ea"/>
                <a:cs typeface="+mn-cs"/>
              </a:rPr>
              <a:t> được công bố vào năm 1962. </a:t>
            </a:r>
            <a:r>
              <a:rPr lang="vi-VN" sz="1000" b="0" i="0" kern="1200" smtClean="0">
                <a:solidFill>
                  <a:schemeClr val="tx1"/>
                </a:solidFill>
                <a:effectLst/>
                <a:latin typeface="+mn-lt"/>
                <a:ea typeface="+mn-ea"/>
                <a:cs typeface="+mn-cs"/>
              </a:rPr>
              <a:t>Ngày nay MBTI đang trở nên phổ biến và được sử dụng như một phương pháp phân loại tính cách khá chính xác, giúp con người hiểu rõ bản thân và những người xung quanh hoặc tìm được công việc phù hợp</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sẽ cho người dùng làm 1 bài test MBTI gồm 70 câu hỏi, và mỗi câu hỏi có 2 đáp án dựa trên 4 tiêu chí sau:</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smtClean="0">
                <a:solidFill>
                  <a:schemeClr val="tx1"/>
                </a:solidFill>
                <a:effectLst/>
                <a:latin typeface="+mn-lt"/>
                <a:ea typeface="+mn-ea"/>
                <a:cs typeface="+mn-cs"/>
              </a:rPr>
              <a:t>Xu hướng tự nhiên: Extraversion (Hướng ngoại) / Introversion (Hướng nội)</a:t>
            </a:r>
            <a:endParaRPr lang="en-US" sz="1000" b="1"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effectLst/>
                <a:latin typeface="+mn-lt"/>
                <a:ea typeface="+mn-ea"/>
                <a:cs typeface="+mn-cs"/>
              </a:rPr>
              <a:t>Tìm hiểu và nhận thức thế giới: Sensing (Giác quan) / iNtuition (Trực giác)</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smtClean="0">
                <a:solidFill>
                  <a:schemeClr val="tx1"/>
                </a:solidFill>
                <a:effectLst/>
                <a:latin typeface="+mn-lt"/>
                <a:ea typeface="+mn-ea"/>
                <a:cs typeface="+mn-cs"/>
              </a:rPr>
              <a:t>Quyết định và lựa chọn: Thinking (Lý trí) / Feeling (Cảm xúc)</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smtClean="0">
                <a:solidFill>
                  <a:schemeClr val="tx1"/>
                </a:solidFill>
                <a:effectLst/>
                <a:latin typeface="+mn-lt"/>
                <a:ea typeface="+mn-ea"/>
                <a:cs typeface="+mn-cs"/>
              </a:rPr>
              <a:t>Cách thức hành động: Judging (Nguyên tắc) / Perceiving (Linh hoạt)</a:t>
            </a: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Để tìm ra được nhóm tính cách của người dùng.</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Sau khi hoàn thành bài test bạn sẽ biết được: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Và dựa trên cơ sở đó</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nghề phù hợp với nhóm tính cách của bạn. ---&gt;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Và cuối cùng là</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cho bạn những </a:t>
            </a:r>
            <a:r>
              <a:rPr lang="vi-VN" sz="1000" b="0" i="0" kern="1200" smtClean="0">
                <a:solidFill>
                  <a:schemeClr val="tx1"/>
                </a:solidFill>
                <a:effectLst/>
                <a:latin typeface="+mn-lt"/>
                <a:ea typeface="+mn-ea"/>
                <a:cs typeface="+mn-cs"/>
              </a:rPr>
              <a:t>trường phù hợp với loại tính cách</a:t>
            </a:r>
            <a:r>
              <a:rPr lang="en-US" sz="1000" b="0" i="0" kern="1200" smtClean="0">
                <a:solidFill>
                  <a:schemeClr val="tx1"/>
                </a:solidFill>
                <a:effectLst/>
                <a:latin typeface="+mn-lt"/>
                <a:ea typeface="+mn-ea"/>
                <a:cs typeface="+mn-cs"/>
              </a:rPr>
              <a:t> của</a:t>
            </a:r>
            <a:r>
              <a:rPr lang="en-US" sz="1000" b="0" i="0" kern="1200" baseline="0" smtClean="0">
                <a:solidFill>
                  <a:schemeClr val="tx1"/>
                </a:solidFill>
                <a:effectLst/>
                <a:latin typeface="+mn-lt"/>
                <a:ea typeface="+mn-ea"/>
                <a:cs typeface="+mn-cs"/>
              </a:rPr>
              <a:t> bạn</a:t>
            </a:r>
            <a:r>
              <a:rPr lang="vi-VN" sz="1000" b="0" i="0" kern="1200" smtClean="0">
                <a:solidFill>
                  <a:schemeClr val="tx1"/>
                </a:solidFill>
                <a:effectLst/>
                <a:latin typeface="+mn-lt"/>
                <a:ea typeface="+mn-ea"/>
                <a:cs typeface="+mn-cs"/>
              </a:rPr>
              <a:t> dựa theo 2 tiêu chí số ngành trùng </a:t>
            </a:r>
            <a:r>
              <a:rPr lang="en-US" sz="1000" b="0" i="0" kern="1200" smtClean="0">
                <a:solidFill>
                  <a:schemeClr val="tx1"/>
                </a:solidFill>
                <a:effectLst/>
                <a:latin typeface="+mn-lt"/>
                <a:ea typeface="+mn-ea"/>
                <a:cs typeface="+mn-cs"/>
              </a:rPr>
              <a:t>và</a:t>
            </a:r>
            <a:r>
              <a:rPr lang="vi-VN" sz="1000" b="0" i="0" kern="1200" smtClean="0">
                <a:solidFill>
                  <a:schemeClr val="tx1"/>
                </a:solidFill>
                <a:effectLst/>
                <a:latin typeface="+mn-lt"/>
                <a:ea typeface="+mn-ea"/>
                <a:cs typeface="+mn-cs"/>
              </a:rPr>
              <a:t> review</a:t>
            </a:r>
            <a:r>
              <a:rPr lang="en-US" sz="1000" b="0" i="0" kern="1200" smtClean="0">
                <a:solidFill>
                  <a:schemeClr val="tx1"/>
                </a:solidFill>
                <a:effectLst/>
                <a:latin typeface="+mn-lt"/>
                <a:ea typeface="+mn-ea"/>
                <a:cs typeface="+mn-cs"/>
              </a:rPr>
              <a: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làm bài test MBTI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 Click “Trắc nghiệm MBTI” -&gt; Fill in question and click “Xem kết quả” -&gt; The MBTI type and recommendation will show</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Đây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nơi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vi-VN" sz="1000" b="0" i="0" kern="1200" dirty="0" smtClean="0">
                <a:solidFill>
                  <a:schemeClr val="tx1"/>
                </a:solidFill>
                <a:effectLst/>
                <a:latin typeface="+mn-lt"/>
                <a:ea typeface="+mn-ea"/>
                <a:cs typeface="+mn-cs"/>
              </a:rPr>
              <a:t>thể trao đổi, thảo luận, bày bỏ ý kiến về những vấn đề cùng quan tâm</a:t>
            </a:r>
            <a:r>
              <a:rPr lang="en-US" sz="1000" b="0" i="0" kern="120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thể</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tự</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đặt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hỏi</a:t>
            </a:r>
            <a:r>
              <a:rPr lang="en-US" sz="1000" b="0" i="0" kern="1200" baseline="0" dirty="0" smtClean="0">
                <a:solidFill>
                  <a:schemeClr val="tx1"/>
                </a:solidFill>
                <a:effectLst/>
                <a:latin typeface="+mn-lt"/>
                <a:ea typeface="+mn-ea"/>
                <a:cs typeface="+mn-cs"/>
              </a:rPr>
              <a:t> hay </a:t>
            </a:r>
            <a:r>
              <a:rPr lang="en-US" sz="1000" b="0" i="0" kern="1200" baseline="0" dirty="0" err="1" smtClean="0">
                <a:solidFill>
                  <a:schemeClr val="tx1"/>
                </a:solidFill>
                <a:effectLst/>
                <a:latin typeface="+mn-lt"/>
                <a:ea typeface="+mn-ea"/>
                <a:cs typeface="+mn-cs"/>
              </a:rPr>
              <a:t>tự</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đưa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một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chủ</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mình</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chia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thảo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luận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thể</a:t>
            </a:r>
            <a:r>
              <a:rPr lang="en-US" sz="1000" b="0" i="0" kern="1200" baseline="0" dirty="0" smtClean="0">
                <a:solidFill>
                  <a:schemeClr val="tx1"/>
                </a:solidFill>
                <a:effectLst/>
                <a:latin typeface="+mn-lt"/>
                <a:ea typeface="+mn-ea"/>
                <a:cs typeface="+mn-cs"/>
              </a:rPr>
              <a:t> chia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hiểu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biết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tâm</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ngay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lập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nhưng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thậm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chí</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ng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---&gt;</a:t>
            </a:r>
            <a:endParaRPr lang="vi-VN"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Công</a:t>
            </a:r>
            <a:r>
              <a:rPr lang="en-US" baseline="0" dirty="0" smtClean="0"/>
              <a:t> </a:t>
            </a:r>
            <a:r>
              <a:rPr lang="en-US" baseline="0" dirty="0" err="1" smtClean="0"/>
              <a:t>thức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là</a:t>
            </a:r>
            <a:r>
              <a:rPr lang="en-US" baseline="0" dirty="0" smtClean="0"/>
              <a:t> </a:t>
            </a:r>
            <a:r>
              <a:rPr lang="en-US" baseline="0" dirty="0" err="1" smtClean="0"/>
              <a:t>như</a:t>
            </a:r>
            <a:r>
              <a:rPr lang="en-US" baseline="0" dirty="0" smtClean="0"/>
              <a:t> </a:t>
            </a:r>
            <a:r>
              <a:rPr lang="en-US" baseline="0" dirty="0" err="1" smtClean="0"/>
              <a:t>sau</a:t>
            </a:r>
            <a:endParaRPr lang="en-US" baseline="0" dirty="0" smtClean="0"/>
          </a:p>
          <a:p>
            <a:pPr marL="0" marR="0" lvl="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công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số</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pearson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65860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X: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gốc</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Y: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độ</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967646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a:t>
            </a:r>
            <a:r>
              <a:rPr lang="en-US" baseline="0" dirty="0" smtClean="0"/>
              <a:t> </a:t>
            </a:r>
            <a:r>
              <a:rPr lang="en-US" baseline="0" dirty="0" err="1" smtClean="0"/>
              <a:t>số</a:t>
            </a:r>
            <a:r>
              <a:rPr lang="en-US" baseline="0" dirty="0" smtClean="0"/>
              <a:t> n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giữa</a:t>
            </a:r>
            <a:r>
              <a:rPr lang="en-US" baseline="0" dirty="0" smtClean="0"/>
              <a:t> 2 </a:t>
            </a:r>
            <a:r>
              <a:rPr lang="en-US" baseline="0" smtClean="0"/>
              <a:t>trường</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2576846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smtClean="0"/>
              <a:t>gốc</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2064443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thuộc</a:t>
            </a:r>
            <a:r>
              <a:rPr lang="en-US" baseline="0" dirty="0" smtClean="0"/>
              <a:t> </a:t>
            </a:r>
            <a:r>
              <a:rPr lang="en-US" baseline="0" dirty="0" err="1" smtClean="0"/>
              <a:t>cùng</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dirty="0" smtClean="0"/>
              <a:t> a = 1</a:t>
            </a:r>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khác</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smtClean="0"/>
              <a:t> a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37544125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tạo</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tào</a:t>
            </a:r>
            <a:r>
              <a:rPr lang="en-US" baseline="0" dirty="0" smtClean="0"/>
              <a:t> </a:t>
            </a:r>
            <a:r>
              <a:rPr lang="en-US" baseline="0" dirty="0" err="1" smtClean="0"/>
              <a:t>thì</a:t>
            </a:r>
            <a:r>
              <a:rPr lang="en-US" baseline="0" dirty="0" smtClean="0"/>
              <a:t> b = 1</a:t>
            </a:r>
          </a:p>
          <a:p>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thì</a:t>
            </a:r>
            <a:r>
              <a:rPr lang="en-US" baseline="0" dirty="0" smtClean="0"/>
              <a:t> b =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3621190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55</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56</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Hutech ~= 0.77</a:t>
            </a:r>
          </a:p>
          <a:p>
            <a:r>
              <a:rPr lang="en-US" smtClean="0"/>
              <a:t>DH Ngoai Thuong</a:t>
            </a:r>
            <a:r>
              <a:rPr lang="en-US" baseline="0" smtClean="0"/>
              <a:t> = 0.6</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57</a:t>
            </a:fld>
            <a:endParaRPr lang="en-US"/>
          </a:p>
        </p:txBody>
      </p:sp>
    </p:spTree>
    <p:extLst>
      <p:ext uri="{BB962C8B-B14F-4D97-AF65-F5344CB8AC3E}">
        <p14:creationId xmlns:p14="http://schemas.microsoft.com/office/powerpoint/2010/main" val="7254720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59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62</a:t>
            </a:fld>
            <a:endParaRPr lang="en-US"/>
          </a:p>
        </p:txBody>
      </p:sp>
    </p:spTree>
    <p:extLst>
      <p:ext uri="{BB962C8B-B14F-4D97-AF65-F5344CB8AC3E}">
        <p14:creationId xmlns:p14="http://schemas.microsoft.com/office/powerpoint/2010/main" val="21469771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66</a:t>
            </a:fld>
            <a:endParaRPr lang="en-US"/>
          </a:p>
        </p:txBody>
      </p:sp>
    </p:spTree>
    <p:extLst>
      <p:ext uri="{BB962C8B-B14F-4D97-AF65-F5344CB8AC3E}">
        <p14:creationId xmlns:p14="http://schemas.microsoft.com/office/powerpoint/2010/main" val="25401878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67</a:t>
            </a:fld>
            <a:endParaRPr lang="en-US"/>
          </a:p>
        </p:txBody>
      </p:sp>
    </p:spTree>
    <p:extLst>
      <p:ext uri="{BB962C8B-B14F-4D97-AF65-F5344CB8AC3E}">
        <p14:creationId xmlns:p14="http://schemas.microsoft.com/office/powerpoint/2010/main" val="38536324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12/05/2017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12/05/2017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12/05/2017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12/05/2017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12/05/2017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12/05/2017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12/05/2017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12/05/2017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12/05/2017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jpeg"/><Relationship Id="rId4" Type="http://schemas.openxmlformats.org/officeDocument/2006/relationships/image" Target="../media/image23.jpe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9.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
        <p:nvSpPr>
          <p:cNvPr id="2" name="Slide Number Placeholder 1"/>
          <p:cNvSpPr>
            <a:spLocks noGrp="1"/>
          </p:cNvSpPr>
          <p:nvPr>
            <p:ph type="sldNum" sz="quarter" idx="12"/>
          </p:nvPr>
        </p:nvSpPr>
        <p:spPr/>
        <p:txBody>
          <a:bodyPr/>
          <a:lstStyle/>
          <a:p>
            <a:fld id="{3F1FBF64-040A-44E3-9FF6-48F17F9E2AB1}" type="slidenum">
              <a:rPr lang="en-US" smtClean="0"/>
              <a:t>1</a:t>
            </a:fld>
            <a:endParaRPr lang="en-US"/>
          </a:p>
        </p:txBody>
      </p:sp>
    </p:spTree>
    <p:extLst>
      <p:ext uri="{BB962C8B-B14F-4D97-AF65-F5344CB8AC3E}">
        <p14:creationId xmlns:p14="http://schemas.microsoft.com/office/powerpoint/2010/main" val="144974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10</a:t>
            </a:fld>
            <a:endParaRPr lang="en-US"/>
          </a:p>
        </p:txBody>
      </p:sp>
    </p:spTree>
    <p:extLst>
      <p:ext uri="{BB962C8B-B14F-4D97-AF65-F5344CB8AC3E}">
        <p14:creationId xmlns:p14="http://schemas.microsoft.com/office/powerpoint/2010/main" val="3961321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Which is the right choice</a:t>
            </a:r>
            <a:r>
              <a:rPr lang="en-US" sz="2000" dirty="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11</a:t>
            </a:fld>
            <a:endParaRPr lang="en-US"/>
          </a:p>
        </p:txBody>
      </p:sp>
    </p:spTree>
    <p:extLst>
      <p:ext uri="{BB962C8B-B14F-4D97-AF65-F5344CB8AC3E}">
        <p14:creationId xmlns:p14="http://schemas.microsoft.com/office/powerpoint/2010/main" val="1139566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12</a:t>
            </a:fld>
            <a:endParaRPr lang="en-US"/>
          </a:p>
        </p:txBody>
      </p:sp>
    </p:spTree>
    <p:extLst>
      <p:ext uri="{BB962C8B-B14F-4D97-AF65-F5344CB8AC3E}">
        <p14:creationId xmlns:p14="http://schemas.microsoft.com/office/powerpoint/2010/main" val="1697113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13</a:t>
            </a:fld>
            <a:endParaRPr lang="en-US"/>
          </a:p>
        </p:txBody>
      </p:sp>
    </p:spTree>
    <p:extLst>
      <p:ext uri="{BB962C8B-B14F-4D97-AF65-F5344CB8AC3E}">
        <p14:creationId xmlns:p14="http://schemas.microsoft.com/office/powerpoint/2010/main" val="1949387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Discuss and find the answer</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14</a:t>
            </a:fld>
            <a:endParaRPr lang="en-US"/>
          </a:p>
        </p:txBody>
      </p:sp>
    </p:spTree>
    <p:extLst>
      <p:ext uri="{BB962C8B-B14F-4D97-AF65-F5344CB8AC3E}">
        <p14:creationId xmlns:p14="http://schemas.microsoft.com/office/powerpoint/2010/main" val="3316767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15</a:t>
            </a:fld>
            <a:endParaRPr lang="en-US"/>
          </a:p>
        </p:txBody>
      </p:sp>
    </p:spTree>
    <p:extLst>
      <p:ext uri="{BB962C8B-B14F-4D97-AF65-F5344CB8AC3E}">
        <p14:creationId xmlns:p14="http://schemas.microsoft.com/office/powerpoint/2010/main" val="2935309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esktop\Slide Captone\Slide-UniStar\Icon\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4973" y="1876649"/>
            <a:ext cx="1085405" cy="10854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SUS\Desktop\Slide Captone\Slide-UniStar\Icon\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4973" y="313906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09924" y="4304173"/>
            <a:ext cx="2257675" cy="461665"/>
          </a:xfrm>
          <a:prstGeom prst="rect">
            <a:avLst/>
          </a:prstGeom>
          <a:noFill/>
        </p:spPr>
        <p:txBody>
          <a:bodyPr wrap="square" rtlCol="0">
            <a:spAutoFit/>
          </a:bodyPr>
          <a:lstStyle/>
          <a:p>
            <a:pPr algn="ctr"/>
            <a:r>
              <a:rPr lang="en-US" sz="2400" smtClean="0">
                <a:latin typeface="Cambria" pitchFamily="18" charset="0"/>
              </a:rPr>
              <a:t>Suggestions </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16</a:t>
            </a:fld>
            <a:endParaRPr lang="en-US"/>
          </a:p>
        </p:txBody>
      </p:sp>
    </p:spTree>
    <p:extLst>
      <p:ext uri="{BB962C8B-B14F-4D97-AF65-F5344CB8AC3E}">
        <p14:creationId xmlns:p14="http://schemas.microsoft.com/office/powerpoint/2010/main" val="246101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17</a:t>
            </a:fld>
            <a:endParaRPr lang="en-US"/>
          </a:p>
        </p:txBody>
      </p:sp>
    </p:spTree>
    <p:extLst>
      <p:ext uri="{BB962C8B-B14F-4D97-AF65-F5344CB8AC3E}">
        <p14:creationId xmlns:p14="http://schemas.microsoft.com/office/powerpoint/2010/main" val="492180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7389" y="1400040"/>
            <a:ext cx="6683611" cy="362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5"/>
          </p:nvPr>
        </p:nvSpPr>
        <p:spPr/>
        <p:txBody>
          <a:bodyPr/>
          <a:lstStyle/>
          <a:p>
            <a:fld id="{3F1FBF64-040A-44E3-9FF6-48F17F9E2AB1}" type="slidenum">
              <a:rPr lang="en-US" smtClean="0"/>
              <a:t>18</a:t>
            </a:fld>
            <a:endParaRPr lang="en-US"/>
          </a:p>
        </p:txBody>
      </p:sp>
    </p:spTree>
    <p:extLst>
      <p:ext uri="{BB962C8B-B14F-4D97-AF65-F5344CB8AC3E}">
        <p14:creationId xmlns:p14="http://schemas.microsoft.com/office/powerpoint/2010/main" val="3051956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19</a:t>
            </a:fld>
            <a:endParaRPr lang="en-US"/>
          </a:p>
        </p:txBody>
      </p:sp>
    </p:spTree>
    <p:extLst>
      <p:ext uri="{BB962C8B-B14F-4D97-AF65-F5344CB8AC3E}">
        <p14:creationId xmlns:p14="http://schemas.microsoft.com/office/powerpoint/2010/main" val="3437540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normAutofit/>
          </a:bodyPr>
          <a:lstStyle/>
          <a:p>
            <a:r>
              <a:rPr lang="en-US" dirty="0" smtClean="0">
                <a:latin typeface="Cambria" pitchFamily="18" charset="0"/>
              </a:rPr>
              <a:t>Problems</a:t>
            </a:r>
            <a:endParaRPr lang="en-US" dirty="0">
              <a:latin typeface="Cambria" pitchFamily="18" charset="0"/>
            </a:endParaRPr>
          </a:p>
          <a:p>
            <a:r>
              <a:rPr lang="en-US" dirty="0" smtClean="0">
                <a:latin typeface="Cambria" pitchFamily="18" charset="0"/>
              </a:rPr>
              <a:t>Proposed solution</a:t>
            </a:r>
            <a:endParaRPr lang="en-US" dirty="0">
              <a:latin typeface="Cambria" pitchFamily="18" charset="0"/>
            </a:endParaRPr>
          </a:p>
          <a:p>
            <a:r>
              <a:rPr lang="en-US" dirty="0" smtClean="0">
                <a:latin typeface="Cambria" pitchFamily="18" charset="0"/>
              </a:rPr>
              <a:t>Feature &amp; Demo</a:t>
            </a:r>
          </a:p>
          <a:p>
            <a:r>
              <a:rPr lang="en-US" dirty="0" smtClean="0">
                <a:latin typeface="Cambria" pitchFamily="18" charset="0"/>
              </a:rPr>
              <a:t>Algorithm</a:t>
            </a:r>
          </a:p>
          <a:p>
            <a:r>
              <a:rPr lang="en-US" dirty="0" smtClean="0">
                <a:latin typeface="Cambria" pitchFamily="18" charset="0"/>
              </a:rPr>
              <a:t>Technology</a:t>
            </a:r>
            <a:endParaRPr lang="en-US" dirty="0">
              <a:latin typeface="Cambria" pitchFamily="18" charset="0"/>
            </a:endParaRPr>
          </a:p>
          <a:p>
            <a:r>
              <a:rPr lang="en-US" dirty="0" smtClean="0">
                <a:latin typeface="Cambria" pitchFamily="18" charset="0"/>
              </a:rPr>
              <a:t>Advantage/ Disadvantage</a:t>
            </a:r>
            <a:endParaRPr lang="en-US" dirty="0">
              <a:latin typeface="Cambria" pitchFamily="18" charset="0"/>
            </a:endParaRPr>
          </a:p>
          <a:p>
            <a:r>
              <a:rPr lang="en-US" dirty="0" smtClean="0">
                <a:latin typeface="Cambria" pitchFamily="18" charset="0"/>
              </a:rPr>
              <a:t>Future plan</a:t>
            </a:r>
            <a:endParaRPr lang="en-US" dirty="0">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5"/>
          </p:nvPr>
        </p:nvSpPr>
        <p:spPr/>
        <p:txBody>
          <a:bodyPr/>
          <a:lstStyle/>
          <a:p>
            <a:fld id="{3F1FBF64-040A-44E3-9FF6-48F17F9E2AB1}" type="slidenum">
              <a:rPr lang="en-US" smtClean="0"/>
              <a:t>2</a:t>
            </a:fld>
            <a:endParaRPr lang="en-US"/>
          </a:p>
        </p:txBody>
      </p:sp>
    </p:spTree>
    <p:extLst>
      <p:ext uri="{BB962C8B-B14F-4D97-AF65-F5344CB8AC3E}">
        <p14:creationId xmlns:p14="http://schemas.microsoft.com/office/powerpoint/2010/main" val="873259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20</a:t>
            </a:fld>
            <a:endParaRPr lang="en-US"/>
          </a:p>
        </p:txBody>
      </p:sp>
    </p:spTree>
    <p:extLst>
      <p:ext uri="{BB962C8B-B14F-4D97-AF65-F5344CB8AC3E}">
        <p14:creationId xmlns:p14="http://schemas.microsoft.com/office/powerpoint/2010/main" val="3852529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21</a:t>
            </a:fld>
            <a:endParaRPr lang="en-US"/>
          </a:p>
        </p:txBody>
      </p:sp>
    </p:spTree>
    <p:extLst>
      <p:ext uri="{BB962C8B-B14F-4D97-AF65-F5344CB8AC3E}">
        <p14:creationId xmlns:p14="http://schemas.microsoft.com/office/powerpoint/2010/main" val="1313628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22</a:t>
            </a:fld>
            <a:endParaRPr lang="en-US"/>
          </a:p>
        </p:txBody>
      </p:sp>
    </p:spTree>
    <p:extLst>
      <p:ext uri="{BB962C8B-B14F-4D97-AF65-F5344CB8AC3E}">
        <p14:creationId xmlns:p14="http://schemas.microsoft.com/office/powerpoint/2010/main" val="2525833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23</a:t>
            </a:fld>
            <a:endParaRPr lang="en-US"/>
          </a:p>
        </p:txBody>
      </p:sp>
    </p:spTree>
    <p:extLst>
      <p:ext uri="{BB962C8B-B14F-4D97-AF65-F5344CB8AC3E}">
        <p14:creationId xmlns:p14="http://schemas.microsoft.com/office/powerpoint/2010/main" val="2520022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24</a:t>
            </a:fld>
            <a:endParaRPr lang="en-US"/>
          </a:p>
        </p:txBody>
      </p:sp>
    </p:spTree>
    <p:extLst>
      <p:ext uri="{BB962C8B-B14F-4D97-AF65-F5344CB8AC3E}">
        <p14:creationId xmlns:p14="http://schemas.microsoft.com/office/powerpoint/2010/main" val="1054080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25</a:t>
            </a:fld>
            <a:endParaRPr lang="en-US"/>
          </a:p>
        </p:txBody>
      </p:sp>
    </p:spTree>
    <p:extLst>
      <p:ext uri="{BB962C8B-B14F-4D97-AF65-F5344CB8AC3E}">
        <p14:creationId xmlns:p14="http://schemas.microsoft.com/office/powerpoint/2010/main" val="25766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26</a:t>
            </a:fld>
            <a:endParaRPr lang="en-US"/>
          </a:p>
        </p:txBody>
      </p:sp>
    </p:spTree>
    <p:extLst>
      <p:ext uri="{BB962C8B-B14F-4D97-AF65-F5344CB8AC3E}">
        <p14:creationId xmlns:p14="http://schemas.microsoft.com/office/powerpoint/2010/main" val="1829887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b="1" smtClean="0">
                <a:latin typeface="Cambria" panose="02040503050406030204" pitchFamily="18" charset="0"/>
              </a:rPr>
              <a:t>SEARCH MAJOR, LOCATION, UNIVERSITY.</a:t>
            </a:r>
            <a:endParaRPr lang="en-US" b="1">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27</a:t>
            </a:fld>
            <a:endParaRPr lang="en-US"/>
          </a:p>
        </p:txBody>
      </p:sp>
    </p:spTree>
    <p:extLst>
      <p:ext uri="{BB962C8B-B14F-4D97-AF65-F5344CB8AC3E}">
        <p14:creationId xmlns:p14="http://schemas.microsoft.com/office/powerpoint/2010/main" val="3718695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b="1" dirty="0" smtClean="0">
                <a:latin typeface="Cambria" panose="02040503050406030204" pitchFamily="18" charset="0"/>
              </a:rPr>
              <a:t>RATING, REVIEW, COLLECT INFORMATION</a:t>
            </a:r>
            <a:endParaRPr lang="en-US" b="1" dirty="0">
              <a:latin typeface="Cambria" panose="02040503050406030204" pitchFamily="18" charset="0"/>
            </a:endParaRPr>
          </a:p>
          <a:p>
            <a:r>
              <a:rPr lang="en-US" dirty="0">
                <a:latin typeface="Cambria" panose="02040503050406030204" pitchFamily="18" charset="0"/>
              </a:rPr>
              <a:t>Scenario:</a:t>
            </a:r>
          </a:p>
          <a:p>
            <a:pPr lvl="1"/>
            <a:r>
              <a:rPr lang="en-GB" dirty="0" err="1" smtClean="0">
                <a:latin typeface="Cambria" panose="02040503050406030204" pitchFamily="18" charset="0"/>
              </a:rPr>
              <a:t>Mr.Danh</a:t>
            </a:r>
            <a:r>
              <a:rPr lang="en-GB" dirty="0" smtClean="0">
                <a:latin typeface="Cambria" panose="02040503050406030204" pitchFamily="18" charset="0"/>
              </a:rPr>
              <a:t> </a:t>
            </a:r>
            <a:r>
              <a:rPr lang="en-GB" dirty="0">
                <a:latin typeface="Cambria" panose="02040503050406030204" pitchFamily="18" charset="0"/>
              </a:rPr>
              <a:t>choose FPT University, </a:t>
            </a:r>
            <a:r>
              <a:rPr lang="en-GB" dirty="0" err="1" smtClean="0">
                <a:latin typeface="Cambria" panose="02040503050406030204" pitchFamily="18" charset="0"/>
              </a:rPr>
              <a:t>Mr.Danh</a:t>
            </a:r>
            <a:r>
              <a:rPr lang="en-GB" dirty="0" smtClean="0">
                <a:latin typeface="Cambria" panose="02040503050406030204" pitchFamily="18" charset="0"/>
              </a:rPr>
              <a:t> </a:t>
            </a:r>
            <a:r>
              <a:rPr lang="en-GB" dirty="0">
                <a:latin typeface="Cambria" panose="02040503050406030204" pitchFamily="18" charset="0"/>
              </a:rPr>
              <a:t>can view information of FU then write review for FU</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28</a:t>
            </a:fld>
            <a:endParaRPr lang="en-US"/>
          </a:p>
        </p:txBody>
      </p:sp>
    </p:spTree>
    <p:extLst>
      <p:ext uri="{BB962C8B-B14F-4D97-AF65-F5344CB8AC3E}">
        <p14:creationId xmlns:p14="http://schemas.microsoft.com/office/powerpoint/2010/main" val="3032061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29</a:t>
            </a:fld>
            <a:endParaRPr lang="en-US"/>
          </a:p>
        </p:txBody>
      </p:sp>
    </p:spTree>
    <p:extLst>
      <p:ext uri="{BB962C8B-B14F-4D97-AF65-F5344CB8AC3E}">
        <p14:creationId xmlns:p14="http://schemas.microsoft.com/office/powerpoint/2010/main" val="3804000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3</a:t>
            </a:fld>
            <a:endParaRPr lang="en-US"/>
          </a:p>
        </p:txBody>
      </p:sp>
    </p:spTree>
    <p:extLst>
      <p:ext uri="{BB962C8B-B14F-4D97-AF65-F5344CB8AC3E}">
        <p14:creationId xmlns:p14="http://schemas.microsoft.com/office/powerpoint/2010/main" val="3655748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689432"/>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30</a:t>
            </a:fld>
            <a:endParaRPr lang="en-US"/>
          </a:p>
        </p:txBody>
      </p:sp>
      <p:sp>
        <p:nvSpPr>
          <p:cNvPr id="22" name="Rectangle: Rounded Corners 11"/>
          <p:cNvSpPr/>
          <p:nvPr/>
        </p:nvSpPr>
        <p:spPr>
          <a:xfrm>
            <a:off x="3447578" y="2576487"/>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What is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694207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689432"/>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31</a:t>
            </a:fld>
            <a:endParaRPr lang="en-US"/>
          </a:p>
        </p:txBody>
      </p:sp>
      <p:sp>
        <p:nvSpPr>
          <p:cNvPr id="21" name="Rectangle: Rounded Corners 11"/>
          <p:cNvSpPr/>
          <p:nvPr/>
        </p:nvSpPr>
        <p:spPr>
          <a:xfrm>
            <a:off x="3447578" y="3290969"/>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Why use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22" name="Rectangle: Rounded Corners 11"/>
          <p:cNvSpPr/>
          <p:nvPr/>
        </p:nvSpPr>
        <p:spPr>
          <a:xfrm>
            <a:off x="3447578" y="2576487"/>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What is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3297782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689432"/>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32</a:t>
            </a:fld>
            <a:endParaRPr lang="en-US"/>
          </a:p>
        </p:txBody>
      </p:sp>
      <p:sp>
        <p:nvSpPr>
          <p:cNvPr id="20" name="Rectangle: Rounded Corners 11"/>
          <p:cNvSpPr/>
          <p:nvPr/>
        </p:nvSpPr>
        <p:spPr>
          <a:xfrm>
            <a:off x="3447578" y="40195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How to use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21" name="Rectangle: Rounded Corners 11"/>
          <p:cNvSpPr/>
          <p:nvPr/>
        </p:nvSpPr>
        <p:spPr>
          <a:xfrm>
            <a:off x="3447578" y="3290969"/>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Why use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22" name="Rectangle: Rounded Corners 11"/>
          <p:cNvSpPr/>
          <p:nvPr/>
        </p:nvSpPr>
        <p:spPr>
          <a:xfrm>
            <a:off x="3447578" y="2576487"/>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What is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1907786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624232"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2" name="Slide Number Placeholder 1"/>
          <p:cNvSpPr>
            <a:spLocks noGrp="1"/>
          </p:cNvSpPr>
          <p:nvPr>
            <p:ph type="sldNum" sz="quarter" idx="15"/>
          </p:nvPr>
        </p:nvSpPr>
        <p:spPr/>
        <p:txBody>
          <a:bodyPr/>
          <a:lstStyle/>
          <a:p>
            <a:fld id="{3F1FBF64-040A-44E3-9FF6-48F17F9E2AB1}" type="slidenum">
              <a:rPr lang="en-US" smtClean="0"/>
              <a:t>33</a:t>
            </a:fld>
            <a:endParaRPr lang="en-US"/>
          </a:p>
        </p:txBody>
      </p:sp>
    </p:spTree>
    <p:extLst>
      <p:ext uri="{BB962C8B-B14F-4D97-AF65-F5344CB8AC3E}">
        <p14:creationId xmlns:p14="http://schemas.microsoft.com/office/powerpoint/2010/main" val="717476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399"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624232"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24" name="TextBox 23"/>
          <p:cNvSpPr txBox="1"/>
          <p:nvPr/>
        </p:nvSpPr>
        <p:spPr>
          <a:xfrm>
            <a:off x="4624232" y="2876549"/>
            <a:ext cx="2438400" cy="461665"/>
          </a:xfrm>
          <a:prstGeom prst="rect">
            <a:avLst/>
          </a:prstGeom>
          <a:noFill/>
        </p:spPr>
        <p:txBody>
          <a:bodyPr wrap="square" rtlCol="0">
            <a:spAutoFit/>
          </a:bodyPr>
          <a:lstStyle/>
          <a:p>
            <a:r>
              <a:rPr lang="en-US" sz="2400">
                <a:latin typeface="Cambria" pitchFamily="18" charset="0"/>
              </a:rPr>
              <a:t>Suitable major</a:t>
            </a:r>
          </a:p>
        </p:txBody>
      </p:sp>
      <p:sp>
        <p:nvSpPr>
          <p:cNvPr id="2" name="Slide Number Placeholder 1"/>
          <p:cNvSpPr>
            <a:spLocks noGrp="1"/>
          </p:cNvSpPr>
          <p:nvPr>
            <p:ph type="sldNum" sz="quarter" idx="15"/>
          </p:nvPr>
        </p:nvSpPr>
        <p:spPr/>
        <p:txBody>
          <a:bodyPr/>
          <a:lstStyle/>
          <a:p>
            <a:fld id="{3F1FBF64-040A-44E3-9FF6-48F17F9E2AB1}" type="slidenum">
              <a:rPr lang="en-US" smtClean="0"/>
              <a:t>34</a:t>
            </a:fld>
            <a:endParaRPr lang="en-US"/>
          </a:p>
        </p:txBody>
      </p:sp>
    </p:spTree>
    <p:extLst>
      <p:ext uri="{BB962C8B-B14F-4D97-AF65-F5344CB8AC3E}">
        <p14:creationId xmlns:p14="http://schemas.microsoft.com/office/powerpoint/2010/main" val="559433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39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39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24230"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14" name="TextBox 13"/>
          <p:cNvSpPr txBox="1"/>
          <p:nvPr/>
        </p:nvSpPr>
        <p:spPr>
          <a:xfrm>
            <a:off x="4624230" y="2876549"/>
            <a:ext cx="2438400" cy="461665"/>
          </a:xfrm>
          <a:prstGeom prst="rect">
            <a:avLst/>
          </a:prstGeom>
          <a:noFill/>
        </p:spPr>
        <p:txBody>
          <a:bodyPr wrap="square" rtlCol="0">
            <a:spAutoFit/>
          </a:bodyPr>
          <a:lstStyle/>
          <a:p>
            <a:r>
              <a:rPr lang="en-US" sz="2400">
                <a:latin typeface="Cambria" pitchFamily="18" charset="0"/>
              </a:rPr>
              <a:t>Suitable major</a:t>
            </a:r>
          </a:p>
        </p:txBody>
      </p:sp>
      <p:sp>
        <p:nvSpPr>
          <p:cNvPr id="15" name="TextBox 14"/>
          <p:cNvSpPr txBox="1"/>
          <p:nvPr/>
        </p:nvSpPr>
        <p:spPr>
          <a:xfrm>
            <a:off x="4624230" y="3689382"/>
            <a:ext cx="3657600" cy="461665"/>
          </a:xfrm>
          <a:prstGeom prst="rect">
            <a:avLst/>
          </a:prstGeom>
          <a:noFill/>
        </p:spPr>
        <p:txBody>
          <a:bodyPr wrap="square" rtlCol="0">
            <a:spAutoFit/>
          </a:bodyPr>
          <a:lstStyle/>
          <a:p>
            <a:r>
              <a:rPr lang="en-US" sz="2400">
                <a:latin typeface="Cambria" pitchFamily="18" charset="0"/>
              </a:rPr>
              <a:t>Recommended University</a:t>
            </a:r>
            <a:endParaRPr lang="en-US" sz="2400" dirty="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35</a:t>
            </a:fld>
            <a:endParaRPr lang="en-US"/>
          </a:p>
        </p:txBody>
      </p:sp>
    </p:spTree>
    <p:extLst>
      <p:ext uri="{BB962C8B-B14F-4D97-AF65-F5344CB8AC3E}">
        <p14:creationId xmlns:p14="http://schemas.microsoft.com/office/powerpoint/2010/main" val="131568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077218"/>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b="1" smtClean="0">
                <a:latin typeface="Cambria" panose="02040503050406030204" pitchFamily="18" charset="0"/>
              </a:rPr>
              <a:t>TEST MBTI</a:t>
            </a:r>
            <a:endParaRPr lang="en-US" b="1">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to take </a:t>
            </a:r>
            <a:r>
              <a:rPr lang="en-US">
                <a:latin typeface="Cambria" panose="02040503050406030204" pitchFamily="18" charset="0"/>
              </a:rPr>
              <a:t>the MBTI </a:t>
            </a:r>
            <a:r>
              <a:rPr lang="en-US" smtClean="0">
                <a:latin typeface="Cambria" panose="02040503050406030204" pitchFamily="18" charset="0"/>
              </a:rPr>
              <a:t>test to know the personality of himself</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36</a:t>
            </a:fld>
            <a:endParaRPr lang="en-US"/>
          </a:p>
        </p:txBody>
      </p:sp>
    </p:spTree>
    <p:extLst>
      <p:ext uri="{BB962C8B-B14F-4D97-AF65-F5344CB8AC3E}">
        <p14:creationId xmlns:p14="http://schemas.microsoft.com/office/powerpoint/2010/main" val="1406008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37</a:t>
            </a:fld>
            <a:endParaRPr lang="en-US"/>
          </a:p>
        </p:txBody>
      </p:sp>
    </p:spTree>
    <p:extLst>
      <p:ext uri="{BB962C8B-B14F-4D97-AF65-F5344CB8AC3E}">
        <p14:creationId xmlns:p14="http://schemas.microsoft.com/office/powerpoint/2010/main" val="1050559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38</a:t>
            </a:fld>
            <a:endParaRPr lang="en-US"/>
          </a:p>
        </p:txBody>
      </p:sp>
    </p:spTree>
    <p:extLst>
      <p:ext uri="{BB962C8B-B14F-4D97-AF65-F5344CB8AC3E}">
        <p14:creationId xmlns:p14="http://schemas.microsoft.com/office/powerpoint/2010/main" val="3022098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39</a:t>
            </a:fld>
            <a:endParaRPr lang="en-US"/>
          </a:p>
        </p:txBody>
      </p:sp>
    </p:spTree>
    <p:extLst>
      <p:ext uri="{BB962C8B-B14F-4D97-AF65-F5344CB8AC3E}">
        <p14:creationId xmlns:p14="http://schemas.microsoft.com/office/powerpoint/2010/main" val="3983086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4</a:t>
            </a:fld>
            <a:endParaRPr lang="en-US"/>
          </a:p>
        </p:txBody>
      </p:sp>
    </p:spTree>
    <p:extLst>
      <p:ext uri="{BB962C8B-B14F-4D97-AF65-F5344CB8AC3E}">
        <p14:creationId xmlns:p14="http://schemas.microsoft.com/office/powerpoint/2010/main" val="12033206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40</a:t>
            </a:fld>
            <a:endParaRPr lang="en-US"/>
          </a:p>
        </p:txBody>
      </p:sp>
    </p:spTree>
    <p:extLst>
      <p:ext uri="{BB962C8B-B14F-4D97-AF65-F5344CB8AC3E}">
        <p14:creationId xmlns:p14="http://schemas.microsoft.com/office/powerpoint/2010/main" val="3501170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41</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7747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42</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SUS\Desktop\DocDoAn\Doc-captone\Picture-ct\administrator-icon-51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050" y="2266950"/>
            <a:ext cx="1310640" cy="131064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362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4813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43</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SUS\Desktop\DocDoAn\Doc-captone\Picture-ct\administrator-icon-51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050" y="2266950"/>
            <a:ext cx="1310640" cy="13106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SUS\Desktop\DocDoAn\Doc-captone\Picture-ct\img_52373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9325" y="2404747"/>
            <a:ext cx="1637875" cy="14024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362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5029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9746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b="1" dirty="0" smtClean="0">
                <a:latin typeface="Cambria" panose="02040503050406030204" pitchFamily="18" charset="0"/>
              </a:rPr>
              <a:t>Q &amp; A</a:t>
            </a:r>
            <a:endParaRPr lang="en-US" b="1" dirty="0">
              <a:latin typeface="Cambria" panose="02040503050406030204" pitchFamily="18" charset="0"/>
            </a:endParaRPr>
          </a:p>
          <a:p>
            <a:r>
              <a:rPr lang="en-US" dirty="0">
                <a:latin typeface="Cambria" panose="02040503050406030204" pitchFamily="18" charset="0"/>
              </a:rPr>
              <a:t>Scenario:</a:t>
            </a:r>
          </a:p>
          <a:p>
            <a:pPr lvl="1"/>
            <a:r>
              <a:rPr lang="en-US" dirty="0" err="1" smtClean="0">
                <a:latin typeface="Cambria" panose="02040503050406030204" pitchFamily="18" charset="0"/>
              </a:rPr>
              <a:t>Mr.Danh</a:t>
            </a:r>
            <a:r>
              <a:rPr lang="en-US" dirty="0" smtClean="0">
                <a:latin typeface="Cambria" panose="02040503050406030204" pitchFamily="18" charset="0"/>
              </a:rPr>
              <a:t> want </a:t>
            </a:r>
            <a:r>
              <a:rPr lang="en-US" dirty="0">
                <a:latin typeface="Cambria" panose="02040503050406030204" pitchFamily="18" charset="0"/>
              </a:rPr>
              <a:t>to </a:t>
            </a:r>
            <a:r>
              <a:rPr lang="en-US" dirty="0" smtClean="0">
                <a:latin typeface="Cambria" panose="02040503050406030204" pitchFamily="18" charset="0"/>
              </a:rPr>
              <a:t>search </a:t>
            </a:r>
            <a:r>
              <a:rPr lang="en-US" dirty="0">
                <a:latin typeface="Cambria" panose="02040503050406030204" pitchFamily="18" charset="0"/>
              </a:rPr>
              <a:t>of all the universities there after having </a:t>
            </a:r>
            <a:r>
              <a:rPr lang="en-US" dirty="0"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44</a:t>
            </a:fld>
            <a:endParaRPr lang="en-US"/>
          </a:p>
        </p:txBody>
      </p:sp>
    </p:spTree>
    <p:extLst>
      <p:ext uri="{BB962C8B-B14F-4D97-AF65-F5344CB8AC3E}">
        <p14:creationId xmlns:p14="http://schemas.microsoft.com/office/powerpoint/2010/main" val="41660367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45</a:t>
            </a:fld>
            <a:endParaRPr lang="en-US"/>
          </a:p>
        </p:txBody>
      </p:sp>
    </p:spTree>
    <p:extLst>
      <p:ext uri="{BB962C8B-B14F-4D97-AF65-F5344CB8AC3E}">
        <p14:creationId xmlns:p14="http://schemas.microsoft.com/office/powerpoint/2010/main" val="437973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1"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6" name="Slide Number Placeholder 5"/>
          <p:cNvSpPr>
            <a:spLocks noGrp="1"/>
          </p:cNvSpPr>
          <p:nvPr>
            <p:ph type="sldNum" sz="quarter" idx="15"/>
          </p:nvPr>
        </p:nvSpPr>
        <p:spPr/>
        <p:txBody>
          <a:bodyPr/>
          <a:lstStyle/>
          <a:p>
            <a:fld id="{3F1FBF64-040A-44E3-9FF6-48F17F9E2AB1}" type="slidenum">
              <a:rPr lang="en-US" smtClean="0"/>
              <a:t>46</a:t>
            </a:fld>
            <a:endParaRPr lang="en-US"/>
          </a:p>
        </p:txBody>
      </p:sp>
    </p:spTree>
    <p:extLst>
      <p:ext uri="{BB962C8B-B14F-4D97-AF65-F5344CB8AC3E}">
        <p14:creationId xmlns:p14="http://schemas.microsoft.com/office/powerpoint/2010/main" val="593670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1"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47</a:t>
            </a:fld>
            <a:endParaRPr lang="en-US"/>
          </a:p>
        </p:txBody>
      </p:sp>
      <p:sp>
        <p:nvSpPr>
          <p:cNvPr id="14" name="Notched Right Arrow 13"/>
          <p:cNvSpPr/>
          <p:nvPr/>
        </p:nvSpPr>
        <p:spPr>
          <a:xfrm>
            <a:off x="3171190" y="2419352"/>
            <a:ext cx="2315210" cy="687379"/>
          </a:xfrm>
          <a:prstGeom prst="notchedRightArrow">
            <a:avLst>
              <a:gd name="adj1" fmla="val 55912"/>
              <a:gd name="adj2" fmla="val 795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138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350510"/>
            <a:ext cx="1758950" cy="356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C:\Users\ASUS\Desktop\Slide-UniStar\Correlate-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5" name="Notched Right Arrow 4"/>
          <p:cNvSpPr/>
          <p:nvPr/>
        </p:nvSpPr>
        <p:spPr>
          <a:xfrm>
            <a:off x="3171190" y="2419352"/>
            <a:ext cx="2315210" cy="687379"/>
          </a:xfrm>
          <a:prstGeom prst="notchedRightArrow">
            <a:avLst>
              <a:gd name="adj1" fmla="val 55912"/>
              <a:gd name="adj2" fmla="val 795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5"/>
          </p:nvPr>
        </p:nvSpPr>
        <p:spPr/>
        <p:txBody>
          <a:bodyPr/>
          <a:lstStyle/>
          <a:p>
            <a:fld id="{3F1FBF64-040A-44E3-9FF6-48F17F9E2AB1}" type="slidenum">
              <a:rPr lang="en-US" smtClean="0"/>
              <a:t>48</a:t>
            </a:fld>
            <a:endParaRPr lang="en-US"/>
          </a:p>
        </p:txBody>
      </p:sp>
    </p:spTree>
    <p:extLst>
      <p:ext uri="{BB962C8B-B14F-4D97-AF65-F5344CB8AC3E}">
        <p14:creationId xmlns:p14="http://schemas.microsoft.com/office/powerpoint/2010/main" val="1439052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5"/>
          </p:nvPr>
        </p:nvSpPr>
        <p:spPr/>
        <p:txBody>
          <a:bodyPr/>
          <a:lstStyle/>
          <a:p>
            <a:fld id="{3F1FBF64-040A-44E3-9FF6-48F17F9E2AB1}" type="slidenum">
              <a:rPr lang="en-US" smtClean="0"/>
              <a:t>49</a:t>
            </a:fld>
            <a:endParaRPr lang="en-US"/>
          </a:p>
        </p:txBody>
      </p:sp>
    </p:spTree>
    <p:extLst>
      <p:ext uri="{BB962C8B-B14F-4D97-AF65-F5344CB8AC3E}">
        <p14:creationId xmlns:p14="http://schemas.microsoft.com/office/powerpoint/2010/main" val="343152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5</a:t>
            </a:fld>
            <a:endParaRPr lang="en-US"/>
          </a:p>
        </p:txBody>
      </p:sp>
    </p:spTree>
    <p:extLst>
      <p:ext uri="{BB962C8B-B14F-4D97-AF65-F5344CB8AC3E}">
        <p14:creationId xmlns:p14="http://schemas.microsoft.com/office/powerpoint/2010/main" val="38815661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77612" y="2711333"/>
            <a:ext cx="7648081"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x</a:t>
            </a:r>
            <a:r>
              <a:rPr lang="en-US" sz="1800" b="1" dirty="0" smtClean="0">
                <a:latin typeface="Cambria" panose="02040503050406030204" pitchFamily="18" charset="0"/>
              </a:rPr>
              <a:t>: </a:t>
            </a:r>
            <a:r>
              <a:rPr lang="en-GB" b="1" dirty="0">
                <a:latin typeface="Cambria" panose="02040503050406030204" pitchFamily="18" charset="0"/>
              </a:rPr>
              <a:t>The origin university's latest year score</a:t>
            </a:r>
            <a:endParaRPr lang="en-US" b="1"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y</a:t>
            </a:r>
            <a:r>
              <a:rPr lang="en-US" b="1" dirty="0" smtClean="0">
                <a:latin typeface="Cambria" panose="02040503050406030204" pitchFamily="18" charset="0"/>
              </a:rPr>
              <a:t>: </a:t>
            </a:r>
            <a:r>
              <a:rPr lang="en-GB" b="1" dirty="0">
                <a:latin typeface="Cambria" panose="02040503050406030204" pitchFamily="18" charset="0"/>
              </a:rPr>
              <a:t>The university's latest year score needs correlation</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b="1" i="1">
                                        <a:solidFill>
                                          <a:srgbClr val="FF0000"/>
                                        </a:solidFill>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50</a:t>
            </a:fld>
            <a:endParaRPr lang="en-US"/>
          </a:p>
        </p:txBody>
      </p:sp>
    </p:spTree>
    <p:extLst>
      <p:ext uri="{BB962C8B-B14F-4D97-AF65-F5344CB8AC3E}">
        <p14:creationId xmlns:p14="http://schemas.microsoft.com/office/powerpoint/2010/main" val="2375070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b="1" dirty="0">
                <a:solidFill>
                  <a:srgbClr val="FF0000"/>
                </a:solidFill>
                <a:latin typeface="Cambria" panose="02040503050406030204" pitchFamily="18" charset="0"/>
              </a:rPr>
              <a:t>n</a:t>
            </a:r>
            <a:r>
              <a:rPr lang="en-US" b="1" dirty="0" smtClean="0">
                <a:latin typeface="Cambria" panose="02040503050406030204" pitchFamily="18" charset="0"/>
              </a:rPr>
              <a:t>: Number </a:t>
            </a:r>
            <a:r>
              <a:rPr lang="en-US" b="1"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a:rPr lang="en-US" sz="2400" b="1">
                                <a:solidFill>
                                  <a:srgbClr val="FF0000"/>
                                </a:solidFill>
                                <a:latin typeface="Cambria Math" panose="02040503050406030204" pitchFamily="18" charset="0"/>
                                <a:ea typeface="Times New Roman" panose="02020603050405020304" pitchFamily="18" charset="0"/>
                              </a:rPr>
                              <m:t>𝐧</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51</a:t>
            </a:fld>
            <a:endParaRPr lang="en-US"/>
          </a:p>
        </p:txBody>
      </p:sp>
    </p:spTree>
    <p:extLst>
      <p:ext uri="{BB962C8B-B14F-4D97-AF65-F5344CB8AC3E}">
        <p14:creationId xmlns:p14="http://schemas.microsoft.com/office/powerpoint/2010/main" val="3055338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t</a:t>
            </a:r>
            <a:r>
              <a:rPr lang="en-US" b="1" dirty="0" smtClean="0">
                <a:latin typeface="Cambria" panose="02040503050406030204" pitchFamily="18" charset="0"/>
              </a:rPr>
              <a:t>: </a:t>
            </a:r>
            <a:r>
              <a:rPr lang="en-US" b="1" dirty="0">
                <a:latin typeface="Cambria" panose="02040503050406030204" pitchFamily="18" charset="0"/>
              </a:rPr>
              <a:t>The largest number of similar majors</a:t>
            </a: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a:rPr lang="en-US" sz="2400" b="1">
                                <a:solidFill>
                                  <a:srgbClr val="FF0000"/>
                                </a:solidFill>
                                <a:latin typeface="Cambria Math" panose="02040503050406030204" pitchFamily="18" charset="0"/>
                                <a:ea typeface="Times New Roman" panose="02020603050405020304" pitchFamily="18" charset="0"/>
                              </a:rPr>
                              <m:t>𝐭</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6"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52</a:t>
            </a:fld>
            <a:endParaRPr lang="en-US"/>
          </a:p>
        </p:txBody>
      </p:sp>
    </p:spTree>
    <p:extLst>
      <p:ext uri="{BB962C8B-B14F-4D97-AF65-F5344CB8AC3E}">
        <p14:creationId xmlns:p14="http://schemas.microsoft.com/office/powerpoint/2010/main" val="3088691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latin typeface="Cambria" panose="02040503050406030204" pitchFamily="18" charset="0"/>
              </a:rPr>
              <a:t>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a</a:t>
            </a:r>
            <a:r>
              <a:rPr lang="en-US" b="1" dirty="0" smtClean="0">
                <a:latin typeface="Cambria" panose="02040503050406030204" pitchFamily="18" charset="0"/>
              </a:rPr>
              <a:t>: Location </a:t>
            </a:r>
            <a:r>
              <a:rPr lang="en-US" b="1" dirty="0">
                <a:latin typeface="Cambria" panose="02040503050406030204" pitchFamily="18" charset="0"/>
              </a:rPr>
              <a:t>point </a:t>
            </a:r>
            <a:r>
              <a:rPr lang="en-US" b="1" dirty="0" smtClean="0">
                <a:latin typeface="Cambria" panose="02040503050406030204" pitchFamily="18" charset="0"/>
              </a:rPr>
              <a:t>(0 or 1)</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smtClean="0">
                    <a:latin typeface="Times New Roman" panose="02020603050405020304" pitchFamily="18" charset="0"/>
                    <a:ea typeface="Times New Roman" panose="02020603050405020304" pitchFamily="18" charset="0"/>
                  </a:rPr>
                  <a:t>C = </a:t>
                </a:r>
                <a:r>
                  <a:rPr lang="en-US"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effectLst/>
                            <a:latin typeface="Cambria Math"/>
                            <a:ea typeface="Times New Roman" panose="02020603050405020304" pitchFamily="18" charset="0"/>
                          </a:rPr>
                        </m:ctrlPr>
                      </m:dPr>
                      <m:e>
                        <m:f>
                          <m:fPr>
                            <m:ctrlPr>
                              <a:rPr lang="en-US" sz="2400" i="1">
                                <a:effectLst/>
                                <a:latin typeface="Cambria Math"/>
                                <a:ea typeface="Times New Roman" panose="02020603050405020304" pitchFamily="18" charset="0"/>
                              </a:rPr>
                            </m:ctrlPr>
                          </m:fPr>
                          <m:num>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r>
                                  <a:rPr lang="en-US" sz="2400" i="0">
                                    <a:effectLst/>
                                    <a:latin typeface="Cambria Math" panose="02040503050406030204" pitchFamily="18" charset="0"/>
                                    <a:ea typeface="Times New Roman" panose="02020603050405020304" pitchFamily="18" charset="0"/>
                                  </a:rPr>
                                  <m:t>(</m:t>
                                </m:r>
                                <m:sSub>
                                  <m:sSubPr>
                                    <m:ctrlPr>
                                      <a:rPr lang="en-US" sz="2400" b="1"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x</m:t>
                                    </m:r>
                                  </m:e>
                                  <m:sub>
                                    <m:r>
                                      <a:rPr lang="en-US" sz="2400" b="1" i="0">
                                        <a:effectLst/>
                                        <a:latin typeface="Cambria Math" panose="02040503050406030204" pitchFamily="18" charset="0"/>
                                        <a:ea typeface="Times New Roman" panose="02020603050405020304" pitchFamily="18" charset="0"/>
                                      </a:rPr>
                                      <m:t>𝐢</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r>
                                  <a:rPr lang="en-US" sz="2400" i="0">
                                    <a:effectLst/>
                                    <a:latin typeface="Cambria Math" panose="02040503050406030204" pitchFamily="18" charset="0"/>
                                    <a:ea typeface="Times New Roman" panose="02020603050405020304" pitchFamily="18" charset="0"/>
                                  </a:rPr>
                                  <m:t>)(</m:t>
                                </m:r>
                                <m:sSub>
                                  <m:sSubPr>
                                    <m:ctrlPr>
                                      <a:rPr lang="en-US" sz="2400"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r>
                                  <a:rPr lang="en-US" sz="2400" i="0">
                                    <a:effectLst/>
                                    <a:latin typeface="Cambria Math" panose="02040503050406030204" pitchFamily="18" charset="0"/>
                                    <a:ea typeface="Times New Roman" panose="02020603050405020304" pitchFamily="18" charset="0"/>
                                  </a:rPr>
                                  <m:t>)</m:t>
                                </m:r>
                              </m:e>
                            </m:nary>
                          </m:num>
                          <m:den>
                            <m:rad>
                              <m:radPr>
                                <m:degHide m:val="on"/>
                                <m:ctrlPr>
                                  <a:rPr lang="en-US" sz="2400" i="1">
                                    <a:effectLst/>
                                    <a:latin typeface="Cambria Math"/>
                                    <a:ea typeface="Times New Roman" panose="02020603050405020304" pitchFamily="18" charset="0"/>
                                  </a:rPr>
                                </m:ctrlPr>
                              </m:radPr>
                              <m:deg/>
                              <m:e>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x</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e>
                                        </m:d>
                                      </m:e>
                                      <m:sup>
                                        <m:r>
                                          <a:rPr lang="en-US" sz="2400" i="0">
                                            <a:effectLst/>
                                            <a:latin typeface="Cambria Math" panose="02040503050406030204" pitchFamily="18" charset="0"/>
                                            <a:ea typeface="Times New Roman" panose="02020603050405020304" pitchFamily="18" charset="0"/>
                                          </a:rPr>
                                          <m:t>2</m:t>
                                        </m:r>
                                      </m:sup>
                                    </m:sSup>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e>
                                            </m:d>
                                          </m:e>
                                          <m:sup>
                                            <m:r>
                                              <a:rPr lang="en-US" sz="2400" i="0">
                                                <a:effectLst/>
                                                <a:latin typeface="Cambria Math" panose="02040503050406030204" pitchFamily="18" charset="0"/>
                                                <a:ea typeface="Times New Roman" panose="02020603050405020304" pitchFamily="18" charset="0"/>
                                              </a:rPr>
                                              <m:t>2</m:t>
                                            </m:r>
                                          </m:sup>
                                        </m:sSup>
                                      </m:e>
                                    </m:nary>
                                  </m:e>
                                </m:nary>
                              </m:e>
                            </m:rad>
                          </m:den>
                        </m:f>
                        <m:r>
                          <a:rPr lang="en-US" sz="2400" i="1">
                            <a:effectLst/>
                            <a:latin typeface="Cambria Math" panose="02040503050406030204" pitchFamily="18" charset="0"/>
                            <a:ea typeface="Times New Roman" panose="02020603050405020304" pitchFamily="18" charset="0"/>
                          </a:rPr>
                          <m:t>∗ </m:t>
                        </m:r>
                        <m:f>
                          <m:fPr>
                            <m:ctrlPr>
                              <a:rPr lang="en-US" sz="2400" i="1">
                                <a:effectLst/>
                                <a:latin typeface="Cambria Math"/>
                                <a:ea typeface="Times New Roman" panose="02020603050405020304" pitchFamily="18" charset="0"/>
                              </a:rPr>
                            </m:ctrlPr>
                          </m:fPr>
                          <m:num>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num>
                          <m:den>
                            <m:r>
                              <m:rPr>
                                <m:sty m:val="p"/>
                              </m:rPr>
                              <a:rPr lang="en-US" sz="2400" b="0" i="0" smtClean="0">
                                <a:solidFill>
                                  <a:schemeClr val="tx1"/>
                                </a:solidFill>
                                <a:effectLst/>
                                <a:latin typeface="Cambria Math" panose="02040503050406030204" pitchFamily="18" charset="0"/>
                                <a:ea typeface="Times New Roman" panose="02020603050405020304" pitchFamily="18" charset="0"/>
                              </a:rPr>
                              <m:t>t</m:t>
                            </m:r>
                          </m:den>
                        </m:f>
                      </m:e>
                    </m:d>
                    <m:r>
                      <a:rPr lang="en-US" sz="2400" i="1">
                        <a:effectLst/>
                        <a:latin typeface="Cambria Math" panose="02040503050406030204" pitchFamily="18" charset="0"/>
                        <a:ea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rPr>
                      <m:t>6</m:t>
                    </m:r>
                    <m:r>
                      <a:rPr lang="en-US" sz="2400" i="1">
                        <a:effectLst/>
                        <a:latin typeface="Cambria Math" panose="02040503050406030204" pitchFamily="18" charset="0"/>
                        <a:ea typeface="Times New Roman" panose="02020603050405020304" pitchFamily="18" charset="0"/>
                      </a:rPr>
                      <m:t>+</m:t>
                    </m:r>
                    <m:r>
                      <a:rPr lang="en-US" sz="2400" b="1" i="0" smtClean="0">
                        <a:solidFill>
                          <a:srgbClr val="FF0000"/>
                        </a:solidFill>
                        <a:effectLst/>
                        <a:latin typeface="Cambria Math" panose="02040503050406030204" pitchFamily="18" charset="0"/>
                        <a:ea typeface="Times New Roman" panose="02020603050405020304" pitchFamily="18" charset="0"/>
                      </a:rPr>
                      <m:t>𝐚</m:t>
                    </m:r>
                    <m:r>
                      <a:rPr lang="en-US" sz="2400" i="1">
                        <a:effectLst/>
                        <a:latin typeface="Cambria Math" panose="02040503050406030204" pitchFamily="18" charset="0"/>
                        <a:ea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rPr>
                      <m:t>+</m:t>
                    </m:r>
                    <m:r>
                      <m:rPr>
                        <m:sty m:val="p"/>
                      </m:rPr>
                      <a:rPr lang="en-US" sz="2400" i="0">
                        <a:effectLst/>
                        <a:latin typeface="Cambria Math" panose="02040503050406030204" pitchFamily="18" charset="0"/>
                        <a:ea typeface="Times New Roman" panose="02020603050405020304" pitchFamily="18" charset="0"/>
                      </a:rPr>
                      <m:t>b</m:t>
                    </m:r>
                    <m:r>
                      <a:rPr lang="en-US" sz="2400" i="1">
                        <a:effectLst/>
                        <a:latin typeface="Cambria Math" panose="02040503050406030204" pitchFamily="18" charset="0"/>
                        <a:ea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rPr>
                      <m:t> </m:t>
                    </m:r>
                  </m:oMath>
                </a14:m>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53</a:t>
            </a:fld>
            <a:endParaRPr lang="en-US"/>
          </a:p>
        </p:txBody>
      </p:sp>
    </p:spTree>
    <p:extLst>
      <p:ext uri="{BB962C8B-B14F-4D97-AF65-F5344CB8AC3E}">
        <p14:creationId xmlns:p14="http://schemas.microsoft.com/office/powerpoint/2010/main" val="16288547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latin typeface="Cambria" panose="02040503050406030204" pitchFamily="18" charset="0"/>
              </a:rPr>
              <a:t>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dirty="0" smtClean="0">
                <a:latin typeface="Cambria" panose="02040503050406030204" pitchFamily="18" charset="0"/>
              </a:rPr>
              <a:t>a: Location </a:t>
            </a:r>
            <a:r>
              <a:rPr lang="en-US" dirty="0">
                <a:latin typeface="Cambria" panose="02040503050406030204" pitchFamily="18" charset="0"/>
              </a:rPr>
              <a:t>point </a:t>
            </a:r>
            <a:r>
              <a:rPr lang="en-US" dirty="0" smtClean="0">
                <a:latin typeface="Cambria" panose="02040503050406030204" pitchFamily="18" charset="0"/>
              </a:rPr>
              <a:t>(0 or 1)</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800" y="1523795"/>
                <a:ext cx="8458200"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r>
                  <a:rPr lang="en-US" sz="2400"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a:rPr lang="en-US" sz="2400" b="1">
                        <a:solidFill>
                          <a:srgbClr val="FF0000"/>
                        </a:solidFill>
                        <a:latin typeface="Cambria Math" panose="02040503050406030204" pitchFamily="18" charset="0"/>
                        <a:ea typeface="Times New Roman" panose="02020603050405020304" pitchFamily="18" charset="0"/>
                      </a:rPr>
                      <m:t>𝐛</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800" y="1523795"/>
                <a:ext cx="8458200" cy="976165"/>
              </a:xfrm>
              <a:prstGeom prst="rect">
                <a:avLst/>
              </a:prstGeom>
              <a:blipFill rotWithShape="0">
                <a:blip r:embed="rId5"/>
                <a:stretch>
                  <a:fillRect/>
                </a:stretch>
              </a:blipFill>
            </p:spPr>
            <p:txBody>
              <a:bodyPr/>
              <a:lstStyle/>
              <a:p>
                <a:r>
                  <a:rPr lang="en-US">
                    <a:noFill/>
                  </a:rPr>
                  <a:t> </a:t>
                </a:r>
              </a:p>
            </p:txBody>
          </p:sp>
        </mc:Fallback>
      </mc:AlternateContent>
      <p:sp>
        <p:nvSpPr>
          <p:cNvPr id="23" name="TextBox 22"/>
          <p:cNvSpPr txBox="1"/>
          <p:nvPr/>
        </p:nvSpPr>
        <p:spPr>
          <a:xfrm>
            <a:off x="1477614" y="4444221"/>
            <a:ext cx="57056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b</a:t>
            </a:r>
            <a:r>
              <a:rPr lang="en-US" dirty="0" smtClean="0">
                <a:latin typeface="Cambria" panose="02040503050406030204" pitchFamily="18" charset="0"/>
              </a:rPr>
              <a:t>: </a:t>
            </a:r>
            <a:r>
              <a:rPr lang="en-US" b="1" dirty="0" smtClean="0">
                <a:latin typeface="Cambria" panose="02040503050406030204" pitchFamily="18" charset="0"/>
              </a:rPr>
              <a:t>Training system point (0 or 1)</a:t>
            </a:r>
            <a:endParaRPr lang="en-US" b="1" dirty="0">
              <a:latin typeface="Cambria" panose="02040503050406030204" pitchFamily="18" charset="0"/>
            </a:endParaRPr>
          </a:p>
        </p:txBody>
      </p:sp>
      <p:sp>
        <p:nvSpPr>
          <p:cNvPr id="2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54</a:t>
            </a:fld>
            <a:endParaRPr lang="en-US"/>
          </a:p>
        </p:txBody>
      </p:sp>
    </p:spTree>
    <p:extLst>
      <p:ext uri="{BB962C8B-B14F-4D97-AF65-F5344CB8AC3E}">
        <p14:creationId xmlns:p14="http://schemas.microsoft.com/office/powerpoint/2010/main" val="28681720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836" y="1663702"/>
            <a:ext cx="1272214" cy="1272214"/>
          </a:xfrm>
          <a:prstGeom prst="rect">
            <a:avLst/>
          </a:prstGeom>
        </p:spPr>
      </p:pic>
      <p:sp>
        <p:nvSpPr>
          <p:cNvPr id="30" name="Rounded Rectangle 29"/>
          <p:cNvSpPr/>
          <p:nvPr/>
        </p:nvSpPr>
        <p:spPr>
          <a:xfrm>
            <a:off x="3886200" y="1673371"/>
            <a:ext cx="3369782" cy="1104900"/>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00618" y="1856489"/>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sp>
        <p:nvSpPr>
          <p:cNvPr id="33" name="TextBox 32"/>
          <p:cNvSpPr txBox="1"/>
          <p:nvPr/>
        </p:nvSpPr>
        <p:spPr>
          <a:xfrm>
            <a:off x="1919884" y="3209365"/>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209365"/>
            <a:ext cx="1143000" cy="1143000"/>
          </a:xfrm>
          <a:prstGeom prst="rect">
            <a:avLst/>
          </a:prstGeom>
        </p:spPr>
      </p:pic>
      <p:sp>
        <p:nvSpPr>
          <p:cNvPr id="2" name="Slide Number Placeholder 1"/>
          <p:cNvSpPr>
            <a:spLocks noGrp="1"/>
          </p:cNvSpPr>
          <p:nvPr>
            <p:ph type="sldNum" sz="quarter" idx="15"/>
          </p:nvPr>
        </p:nvSpPr>
        <p:spPr/>
        <p:txBody>
          <a:bodyPr/>
          <a:lstStyle/>
          <a:p>
            <a:fld id="{3F1FBF64-040A-44E3-9FF6-48F17F9E2AB1}" type="slidenum">
              <a:rPr lang="en-US" smtClean="0"/>
              <a:t>55</a:t>
            </a:fld>
            <a:endParaRPr lang="en-US"/>
          </a:p>
        </p:txBody>
      </p:sp>
    </p:spTree>
    <p:extLst>
      <p:ext uri="{BB962C8B-B14F-4D97-AF65-F5344CB8AC3E}">
        <p14:creationId xmlns:p14="http://schemas.microsoft.com/office/powerpoint/2010/main" val="3238924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836" y="1663702"/>
            <a:ext cx="1272214" cy="1272214"/>
          </a:xfrm>
          <a:prstGeom prst="rect">
            <a:avLst/>
          </a:prstGeom>
        </p:spPr>
      </p:pic>
      <p:sp>
        <p:nvSpPr>
          <p:cNvPr id="30" name="Rounded Rectangle 29"/>
          <p:cNvSpPr/>
          <p:nvPr/>
        </p:nvSpPr>
        <p:spPr>
          <a:xfrm>
            <a:off x="3886200" y="1673371"/>
            <a:ext cx="3369782" cy="1104900"/>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00618" y="1856489"/>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sp>
        <p:nvSpPr>
          <p:cNvPr id="33" name="TextBox 32"/>
          <p:cNvSpPr txBox="1"/>
          <p:nvPr/>
        </p:nvSpPr>
        <p:spPr>
          <a:xfrm>
            <a:off x="1919884" y="3209365"/>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sp>
        <p:nvSpPr>
          <p:cNvPr id="34" name="TextBox 33"/>
          <p:cNvSpPr txBox="1"/>
          <p:nvPr/>
        </p:nvSpPr>
        <p:spPr>
          <a:xfrm>
            <a:off x="1919884" y="3739159"/>
            <a:ext cx="3429000" cy="584775"/>
          </a:xfrm>
          <a:prstGeom prst="rect">
            <a:avLst/>
          </a:prstGeom>
          <a:noFill/>
        </p:spPr>
        <p:txBody>
          <a:bodyPr wrap="square" rtlCol="0">
            <a:spAutoFit/>
          </a:bodyPr>
          <a:lstStyle/>
          <a:p>
            <a:r>
              <a:rPr lang="en-US" dirty="0">
                <a:latin typeface="Cambria" panose="02040503050406030204" pitchFamily="18" charset="0"/>
              </a:rPr>
              <a:t>=&gt; QTKD</a:t>
            </a:r>
            <a:r>
              <a:rPr lang="en-US">
                <a:latin typeface="Cambria" panose="02040503050406030204" pitchFamily="18" charset="0"/>
              </a:rPr>
              <a:t>: </a:t>
            </a:r>
            <a:r>
              <a:rPr lang="en-US" smtClean="0">
                <a:latin typeface="Cambria" panose="02040503050406030204" pitchFamily="18" charset="0"/>
              </a:rPr>
              <a:t>27,33</a:t>
            </a:r>
            <a:endParaRPr lang="en-US" dirty="0">
              <a:latin typeface="Cambria" panose="02040503050406030204" pitchFamily="18" charset="0"/>
            </a:endParaRPr>
          </a:p>
          <a:p>
            <a:endParaRPr lang="en-US" dirty="0"/>
          </a:p>
        </p:txBody>
      </p:sp>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209365"/>
            <a:ext cx="1143000" cy="1143000"/>
          </a:xfrm>
          <a:prstGeom prst="rect">
            <a:avLst/>
          </a:prstGeom>
        </p:spPr>
      </p:pic>
      <p:sp>
        <p:nvSpPr>
          <p:cNvPr id="2" name="Slide Number Placeholder 1"/>
          <p:cNvSpPr>
            <a:spLocks noGrp="1"/>
          </p:cNvSpPr>
          <p:nvPr>
            <p:ph type="sldNum" sz="quarter" idx="15"/>
          </p:nvPr>
        </p:nvSpPr>
        <p:spPr/>
        <p:txBody>
          <a:bodyPr/>
          <a:lstStyle/>
          <a:p>
            <a:fld id="{3F1FBF64-040A-44E3-9FF6-48F17F9E2AB1}" type="slidenum">
              <a:rPr lang="en-US" smtClean="0"/>
              <a:t>56</a:t>
            </a:fld>
            <a:endParaRPr lang="en-US"/>
          </a:p>
        </p:txBody>
      </p:sp>
    </p:spTree>
    <p:extLst>
      <p:ext uri="{BB962C8B-B14F-4D97-AF65-F5344CB8AC3E}">
        <p14:creationId xmlns:p14="http://schemas.microsoft.com/office/powerpoint/2010/main" val="3410567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836" y="1663702"/>
            <a:ext cx="1272214" cy="1272214"/>
          </a:xfrm>
          <a:prstGeom prst="rect">
            <a:avLst/>
          </a:prstGeom>
        </p:spPr>
      </p:pic>
      <p:sp>
        <p:nvSpPr>
          <p:cNvPr id="30" name="Rounded Rectangle 29"/>
          <p:cNvSpPr/>
          <p:nvPr/>
        </p:nvSpPr>
        <p:spPr>
          <a:xfrm>
            <a:off x="3886200" y="1673371"/>
            <a:ext cx="3369782" cy="1104900"/>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000618" y="1856489"/>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209365"/>
            <a:ext cx="1143000" cy="1143000"/>
          </a:xfrm>
          <a:prstGeom prst="rect">
            <a:avLst/>
          </a:prstGeom>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0" name="Rounded Rectangle 19"/>
          <p:cNvSpPr/>
          <p:nvPr/>
        </p:nvSpPr>
        <p:spPr>
          <a:xfrm>
            <a:off x="1745926" y="3186026"/>
            <a:ext cx="2368874" cy="1078469"/>
          </a:xfrm>
          <a:prstGeom prst="roundRect">
            <a:avLst/>
          </a:prstGeom>
          <a:solidFill>
            <a:srgbClr val="C0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54358" y="3353696"/>
            <a:ext cx="2280412" cy="784830"/>
          </a:xfrm>
          <a:prstGeom prst="rect">
            <a:avLst/>
          </a:prstGeom>
          <a:noFill/>
        </p:spPr>
        <p:txBody>
          <a:bodyPr wrap="square" rtlCol="0">
            <a:spAutoFit/>
          </a:bodyPr>
          <a:lstStyle/>
          <a:p>
            <a:r>
              <a:rPr lang="en-US" sz="1500" dirty="0" smtClean="0">
                <a:solidFill>
                  <a:schemeClr val="bg1"/>
                </a:solidFill>
                <a:latin typeface="Cambria" panose="02040503050406030204" pitchFamily="18" charset="0"/>
              </a:rPr>
              <a:t>QTKD</a:t>
            </a:r>
            <a:r>
              <a:rPr lang="en-US" sz="1500" smtClean="0">
                <a:solidFill>
                  <a:schemeClr val="bg1"/>
                </a:solidFill>
                <a:latin typeface="Cambria" panose="02040503050406030204" pitchFamily="18" charset="0"/>
              </a:rPr>
              <a:t>: 27,33</a:t>
            </a:r>
            <a:r>
              <a:rPr lang="en-US" sz="1500" dirty="0" smtClean="0">
                <a:solidFill>
                  <a:schemeClr val="bg1"/>
                </a:solidFill>
                <a:latin typeface="Cambria" panose="02040503050406030204" pitchFamily="18" charset="0"/>
              </a:rPr>
              <a:t>, NNA: 27</a:t>
            </a:r>
          </a:p>
          <a:p>
            <a:r>
              <a:rPr lang="en-US" sz="1500" smtClean="0">
                <a:solidFill>
                  <a:schemeClr val="bg1"/>
                </a:solidFill>
                <a:latin typeface="Cambria" panose="02040503050406030204" pitchFamily="18" charset="0"/>
              </a:rPr>
              <a:t>Location: </a:t>
            </a:r>
            <a:r>
              <a:rPr lang="en-US" sz="1500" dirty="0" smtClean="0">
                <a:solidFill>
                  <a:schemeClr val="bg1"/>
                </a:solidFill>
                <a:latin typeface="Cambria" panose="02040503050406030204" pitchFamily="18" charset="0"/>
              </a:rPr>
              <a:t>Ha </a:t>
            </a:r>
            <a:r>
              <a:rPr lang="en-US" sz="1500" dirty="0" err="1" smtClean="0">
                <a:solidFill>
                  <a:schemeClr val="bg1"/>
                </a:solidFill>
                <a:latin typeface="Cambria" panose="02040503050406030204" pitchFamily="18" charset="0"/>
              </a:rPr>
              <a:t>Noi</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 state</a:t>
            </a:r>
            <a:endParaRPr lang="en-US" sz="1500" dirty="0">
              <a:solidFill>
                <a:schemeClr val="bg1"/>
              </a:solidFill>
              <a:latin typeface="Cambria" panose="02040503050406030204" pitchFamily="18" charset="0"/>
            </a:endParaRPr>
          </a:p>
        </p:txBody>
      </p:sp>
      <p:pic>
        <p:nvPicPr>
          <p:cNvPr id="16" name="Picture 2" descr="C:\Users\ASUS\Desktop\DocDoAn\Doc-captone\Picture-ct\kHgZZE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1052" y="3186025"/>
            <a:ext cx="1048228" cy="1166339"/>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5486400" y="3209365"/>
            <a:ext cx="2368874" cy="107846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694832" y="3273033"/>
            <a:ext cx="2280412" cy="1015663"/>
          </a:xfrm>
          <a:prstGeom prst="rect">
            <a:avLst/>
          </a:prstGeom>
          <a:noFill/>
        </p:spPr>
        <p:txBody>
          <a:bodyPr wrap="square" rtlCol="0">
            <a:spAutoFit/>
          </a:bodyPr>
          <a:lstStyle/>
          <a:p>
            <a:r>
              <a:rPr lang="en-US" sz="1500">
                <a:solidFill>
                  <a:schemeClr val="bg1"/>
                </a:solidFill>
                <a:latin typeface="Cambria" panose="02040503050406030204" pitchFamily="18" charset="0"/>
              </a:rPr>
              <a:t>CNTT: </a:t>
            </a:r>
            <a:r>
              <a:rPr lang="en-US" sz="1500" smtClean="0">
                <a:solidFill>
                  <a:schemeClr val="bg1"/>
                </a:solidFill>
                <a:latin typeface="Cambria" panose="02040503050406030204" pitchFamily="18" charset="0"/>
              </a:rPr>
              <a:t>19, QTKD: 19, </a:t>
            </a:r>
          </a:p>
          <a:p>
            <a:r>
              <a:rPr lang="en-US" sz="1500" smtClean="0">
                <a:solidFill>
                  <a:schemeClr val="bg1"/>
                </a:solidFill>
                <a:latin typeface="Cambria" panose="02040503050406030204" pitchFamily="18" charset="0"/>
              </a:rPr>
              <a:t>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57</a:t>
            </a:fld>
            <a:endParaRPr lang="en-US"/>
          </a:p>
        </p:txBody>
      </p:sp>
    </p:spTree>
    <p:extLst>
      <p:ext uri="{BB962C8B-B14F-4D97-AF65-F5344CB8AC3E}">
        <p14:creationId xmlns:p14="http://schemas.microsoft.com/office/powerpoint/2010/main" val="31089223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58</a:t>
            </a:fld>
            <a:endParaRPr lang="en-US"/>
          </a:p>
        </p:txBody>
      </p:sp>
    </p:spTree>
    <p:extLst>
      <p:ext uri="{BB962C8B-B14F-4D97-AF65-F5344CB8AC3E}">
        <p14:creationId xmlns:p14="http://schemas.microsoft.com/office/powerpoint/2010/main" val="22331576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1" y="175088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7300" y="194138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59</a:t>
            </a:fld>
            <a:endParaRPr lang="en-US"/>
          </a:p>
        </p:txBody>
      </p:sp>
    </p:spTree>
    <p:extLst>
      <p:ext uri="{BB962C8B-B14F-4D97-AF65-F5344CB8AC3E}">
        <p14:creationId xmlns:p14="http://schemas.microsoft.com/office/powerpoint/2010/main" val="2026001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Cambria" pitchFamily="18" charset="0"/>
              </a:rPr>
              <a:t>They </a:t>
            </a:r>
            <a:r>
              <a:rPr lang="en-GB" sz="2000" dirty="0">
                <a:solidFill>
                  <a:schemeClr val="tx1"/>
                </a:solidFill>
                <a:latin typeface="Cambria" pitchFamily="18" charset="0"/>
              </a:rPr>
              <a:t>do not know what </a:t>
            </a:r>
            <a:r>
              <a:rPr lang="en-GB" sz="2000" dirty="0" smtClean="0">
                <a:solidFill>
                  <a:schemeClr val="tx1"/>
                </a:solidFill>
                <a:latin typeface="Cambria" pitchFamily="18" charset="0"/>
              </a:rPr>
              <a:t>they </a:t>
            </a:r>
            <a:r>
              <a:rPr lang="en-GB" sz="2000" dirty="0">
                <a:solidFill>
                  <a:schemeClr val="tx1"/>
                </a:solidFill>
                <a:latin typeface="Cambria" pitchFamily="18" charset="0"/>
              </a:rPr>
              <a:t>want to do and </a:t>
            </a:r>
            <a:r>
              <a:rPr lang="en-GB" sz="2000" dirty="0" smtClean="0">
                <a:solidFill>
                  <a:schemeClr val="tx1"/>
                </a:solidFill>
                <a:latin typeface="Cambria" pitchFamily="18" charset="0"/>
              </a:rPr>
              <a:t>how?</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6</a:t>
            </a:fld>
            <a:endParaRPr lang="en-US"/>
          </a:p>
        </p:txBody>
      </p:sp>
    </p:spTree>
    <p:extLst>
      <p:ext uri="{BB962C8B-B14F-4D97-AF65-F5344CB8AC3E}">
        <p14:creationId xmlns:p14="http://schemas.microsoft.com/office/powerpoint/2010/main" val="6938921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dirty="0"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dirty="0">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60</a:t>
            </a:fld>
            <a:endParaRPr lang="en-US"/>
          </a:p>
        </p:txBody>
      </p:sp>
    </p:spTree>
    <p:extLst>
      <p:ext uri="{BB962C8B-B14F-4D97-AF65-F5344CB8AC3E}">
        <p14:creationId xmlns:p14="http://schemas.microsoft.com/office/powerpoint/2010/main" val="41514505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61</a:t>
            </a:fld>
            <a:endParaRPr lang="en-US"/>
          </a:p>
        </p:txBody>
      </p:sp>
    </p:spTree>
    <p:extLst>
      <p:ext uri="{BB962C8B-B14F-4D97-AF65-F5344CB8AC3E}">
        <p14:creationId xmlns:p14="http://schemas.microsoft.com/office/powerpoint/2010/main" val="18802812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62</a:t>
            </a:fld>
            <a:endParaRPr lang="en-US"/>
          </a:p>
        </p:txBody>
      </p:sp>
    </p:spTree>
    <p:extLst>
      <p:ext uri="{BB962C8B-B14F-4D97-AF65-F5344CB8AC3E}">
        <p14:creationId xmlns:p14="http://schemas.microsoft.com/office/powerpoint/2010/main" val="30392311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63</a:t>
            </a:fld>
            <a:endParaRPr lang="en-US"/>
          </a:p>
        </p:txBody>
      </p:sp>
    </p:spTree>
    <p:extLst>
      <p:ext uri="{BB962C8B-B14F-4D97-AF65-F5344CB8AC3E}">
        <p14:creationId xmlns:p14="http://schemas.microsoft.com/office/powerpoint/2010/main" val="9443773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15" name="Chevron 14"/>
          <p:cNvSpPr/>
          <p:nvPr/>
        </p:nvSpPr>
        <p:spPr>
          <a:xfrm rot="5400000">
            <a:off x="846018" y="3705708"/>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a:off x="1333499" y="3919664"/>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Rounded Corners 11"/>
          <p:cNvSpPr/>
          <p:nvPr/>
        </p:nvSpPr>
        <p:spPr>
          <a:xfrm>
            <a:off x="2171698" y="3538666"/>
            <a:ext cx="5715001" cy="69592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Strong interact review rating and Q&amp;A system</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64</a:t>
            </a:fld>
            <a:endParaRPr lang="en-US"/>
          </a:p>
        </p:txBody>
      </p:sp>
    </p:spTree>
    <p:extLst>
      <p:ext uri="{BB962C8B-B14F-4D97-AF65-F5344CB8AC3E}">
        <p14:creationId xmlns:p14="http://schemas.microsoft.com/office/powerpoint/2010/main" val="17305195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65</a:t>
            </a:fld>
            <a:endParaRPr lang="en-US"/>
          </a:p>
        </p:txBody>
      </p:sp>
    </p:spTree>
    <p:extLst>
      <p:ext uri="{BB962C8B-B14F-4D97-AF65-F5344CB8AC3E}">
        <p14:creationId xmlns:p14="http://schemas.microsoft.com/office/powerpoint/2010/main" val="28825716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84118" y="2190752"/>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71599" y="2419352"/>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Rounded Corners 11"/>
          <p:cNvSpPr/>
          <p:nvPr/>
        </p:nvSpPr>
        <p:spPr>
          <a:xfrm>
            <a:off x="2285999" y="2160470"/>
            <a:ext cx="5499101" cy="501365"/>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itchFamily="18" charset="0"/>
              </a:rPr>
              <a:t>N</a:t>
            </a:r>
            <a:r>
              <a:rPr lang="vi-VN" sz="2000" dirty="0" smtClean="0">
                <a:solidFill>
                  <a:schemeClr val="tx1"/>
                </a:solidFill>
                <a:latin typeface="Cambria" pitchFamily="18" charset="0"/>
              </a:rPr>
              <a:t>ot </a:t>
            </a:r>
            <a:r>
              <a:rPr lang="vi-VN" sz="2000" dirty="0">
                <a:solidFill>
                  <a:schemeClr val="tx1"/>
                </a:solidFill>
                <a:latin typeface="Cambria" pitchFamily="18" charset="0"/>
              </a:rPr>
              <a:t>have mobile </a:t>
            </a:r>
            <a:r>
              <a:rPr lang="vi-VN" sz="2000" dirty="0" smtClean="0">
                <a:solidFill>
                  <a:schemeClr val="tx1"/>
                </a:solidFill>
                <a:latin typeface="Cambria" pitchFamily="18" charset="0"/>
              </a:rPr>
              <a:t>app</a:t>
            </a:r>
            <a:r>
              <a:rPr lang="en-US" sz="2000" dirty="0" err="1" smtClean="0">
                <a:solidFill>
                  <a:schemeClr val="tx1"/>
                </a:solidFill>
                <a:latin typeface="Cambria" pitchFamily="18" charset="0"/>
              </a:rPr>
              <a:t>lication</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66</a:t>
            </a:fld>
            <a:endParaRPr lang="en-US"/>
          </a:p>
        </p:txBody>
      </p:sp>
    </p:spTree>
    <p:extLst>
      <p:ext uri="{BB962C8B-B14F-4D97-AF65-F5344CB8AC3E}">
        <p14:creationId xmlns:p14="http://schemas.microsoft.com/office/powerpoint/2010/main" val="8234342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84118" y="2190752"/>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71599" y="2419352"/>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285999" y="2160470"/>
            <a:ext cx="5499101" cy="501365"/>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Cambria" pitchFamily="18" charset="0"/>
              </a:rPr>
              <a:t>N</a:t>
            </a:r>
            <a:r>
              <a:rPr lang="vi-VN" sz="2000" dirty="0" smtClean="0">
                <a:solidFill>
                  <a:schemeClr val="tx1"/>
                </a:solidFill>
                <a:latin typeface="Cambria" pitchFamily="18" charset="0"/>
              </a:rPr>
              <a:t>ot </a:t>
            </a:r>
            <a:r>
              <a:rPr lang="vi-VN" sz="2000" dirty="0">
                <a:solidFill>
                  <a:schemeClr val="tx1"/>
                </a:solidFill>
                <a:latin typeface="Cambria" pitchFamily="18" charset="0"/>
              </a:rPr>
              <a:t>have mobile </a:t>
            </a:r>
            <a:r>
              <a:rPr lang="vi-VN" sz="2000" dirty="0" smtClean="0">
                <a:solidFill>
                  <a:schemeClr val="tx1"/>
                </a:solidFill>
                <a:latin typeface="Cambria" pitchFamily="18" charset="0"/>
              </a:rPr>
              <a:t>app</a:t>
            </a:r>
            <a:r>
              <a:rPr lang="en-US" sz="2000" dirty="0" err="1" smtClean="0">
                <a:solidFill>
                  <a:schemeClr val="tx1"/>
                </a:solidFill>
                <a:latin typeface="Cambria" pitchFamily="18" charset="0"/>
              </a:rPr>
              <a:t>lication</a:t>
            </a:r>
            <a:endParaRPr lang="vi-VN" sz="2000" dirty="0">
              <a:solidFill>
                <a:schemeClr val="tx1"/>
              </a:solidFill>
              <a:latin typeface="Cambria" pitchFamily="18" charset="0"/>
            </a:endParaRPr>
          </a:p>
        </p:txBody>
      </p:sp>
      <p:sp>
        <p:nvSpPr>
          <p:cNvPr id="18" name="Chevron 17"/>
          <p:cNvSpPr/>
          <p:nvPr/>
        </p:nvSpPr>
        <p:spPr>
          <a:xfrm rot="5400000">
            <a:off x="884118" y="346594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p:cNvCxnSpPr/>
          <p:nvPr/>
        </p:nvCxnSpPr>
        <p:spPr>
          <a:xfrm>
            <a:off x="1371599" y="369454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11"/>
          <p:cNvSpPr/>
          <p:nvPr/>
        </p:nvSpPr>
        <p:spPr>
          <a:xfrm>
            <a:off x="2298700" y="3435629"/>
            <a:ext cx="5486400" cy="51776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Cambria" pitchFamily="18" charset="0"/>
              </a:rPr>
              <a:t>Not support multiple </a:t>
            </a:r>
            <a:r>
              <a:rPr lang="en-GB" sz="2000" dirty="0" err="1" smtClean="0">
                <a:solidFill>
                  <a:schemeClr val="tx1"/>
                </a:solidFill>
                <a:latin typeface="Cambria" pitchFamily="18" charset="0"/>
              </a:rPr>
              <a:t>broswer</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67</a:t>
            </a:fld>
            <a:endParaRPr lang="en-US"/>
          </a:p>
        </p:txBody>
      </p:sp>
    </p:spTree>
    <p:extLst>
      <p:ext uri="{BB962C8B-B14F-4D97-AF65-F5344CB8AC3E}">
        <p14:creationId xmlns:p14="http://schemas.microsoft.com/office/powerpoint/2010/main" val="41968342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68</a:t>
            </a:fld>
            <a:endParaRPr lang="en-US"/>
          </a:p>
        </p:txBody>
      </p:sp>
    </p:spTree>
    <p:extLst>
      <p:ext uri="{BB962C8B-B14F-4D97-AF65-F5344CB8AC3E}">
        <p14:creationId xmlns:p14="http://schemas.microsoft.com/office/powerpoint/2010/main" val="39403572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375" y="2052637"/>
            <a:ext cx="1190625" cy="11906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1900" y="2052636"/>
            <a:ext cx="1190625" cy="1190625"/>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3409950"/>
            <a:ext cx="2133600" cy="1247692"/>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94400" y="3275011"/>
            <a:ext cx="1538289" cy="1538289"/>
          </a:xfrm>
          <a:prstGeom prst="rect">
            <a:avLst/>
          </a:prstGeom>
        </p:spPr>
      </p:pic>
      <p:sp>
        <p:nvSpPr>
          <p:cNvPr id="4" name="Slide Number Placeholder 3"/>
          <p:cNvSpPr>
            <a:spLocks noGrp="1"/>
          </p:cNvSpPr>
          <p:nvPr>
            <p:ph type="sldNum" sz="quarter" idx="15"/>
          </p:nvPr>
        </p:nvSpPr>
        <p:spPr/>
        <p:txBody>
          <a:bodyPr/>
          <a:lstStyle/>
          <a:p>
            <a:fld id="{3F1FBF64-040A-44E3-9FF6-48F17F9E2AB1}" type="slidenum">
              <a:rPr lang="en-US" smtClean="0"/>
              <a:t>69</a:t>
            </a:fld>
            <a:endParaRPr lang="en-US"/>
          </a:p>
        </p:txBody>
      </p:sp>
    </p:spTree>
    <p:extLst>
      <p:ext uri="{BB962C8B-B14F-4D97-AF65-F5344CB8AC3E}">
        <p14:creationId xmlns:p14="http://schemas.microsoft.com/office/powerpoint/2010/main" val="1176705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do not know what they want to do and how?</a:t>
            </a:r>
            <a:endParaRPr lang="vi-VN" sz="2000" dirty="0">
              <a:solidFill>
                <a:schemeClr val="tx1"/>
              </a:solidFill>
              <a:latin typeface="Cambria" pitchFamily="18" charset="0"/>
            </a:endParaRP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wonder what they should </a:t>
            </a:r>
            <a:r>
              <a:rPr lang="en-GB" sz="2000" dirty="0" smtClean="0">
                <a:solidFill>
                  <a:schemeClr val="tx1"/>
                </a:solidFill>
                <a:latin typeface="Cambria" pitchFamily="18" charset="0"/>
              </a:rPr>
              <a:t>learn?</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7</a:t>
            </a:fld>
            <a:endParaRPr lang="en-US"/>
          </a:p>
        </p:txBody>
      </p:sp>
    </p:spTree>
    <p:extLst>
      <p:ext uri="{BB962C8B-B14F-4D97-AF65-F5344CB8AC3E}">
        <p14:creationId xmlns:p14="http://schemas.microsoft.com/office/powerpoint/2010/main" val="37012590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DEMO</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70</a:t>
            </a:fld>
            <a:endParaRPr lang="en-US"/>
          </a:p>
        </p:txBody>
      </p:sp>
    </p:spTree>
    <p:extLst>
      <p:ext uri="{BB962C8B-B14F-4D97-AF65-F5344CB8AC3E}">
        <p14:creationId xmlns:p14="http://schemas.microsoft.com/office/powerpoint/2010/main" val="28745601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71</a:t>
            </a:fld>
            <a:endParaRPr lang="en-US"/>
          </a:p>
        </p:txBody>
      </p:sp>
    </p:spTree>
    <p:extLst>
      <p:ext uri="{BB962C8B-B14F-4D97-AF65-F5344CB8AC3E}">
        <p14:creationId xmlns:p14="http://schemas.microsoft.com/office/powerpoint/2010/main" val="230670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8</a:t>
            </a:fld>
            <a:endParaRPr lang="en-US"/>
          </a:p>
        </p:txBody>
      </p:sp>
    </p:spTree>
    <p:extLst>
      <p:ext uri="{BB962C8B-B14F-4D97-AF65-F5344CB8AC3E}">
        <p14:creationId xmlns:p14="http://schemas.microsoft.com/office/powerpoint/2010/main" val="115735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9</a:t>
            </a:fld>
            <a:endParaRPr lang="en-US"/>
          </a:p>
        </p:txBody>
      </p:sp>
    </p:spTree>
    <p:extLst>
      <p:ext uri="{BB962C8B-B14F-4D97-AF65-F5344CB8AC3E}">
        <p14:creationId xmlns:p14="http://schemas.microsoft.com/office/powerpoint/2010/main" val="2520875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1078</TotalTime>
  <Words>3885</Words>
  <Application>Microsoft Office PowerPoint</Application>
  <PresentationFormat>On-screen Show (16:9)</PresentationFormat>
  <Paragraphs>501</Paragraphs>
  <Slides>71</Slides>
  <Notes>69</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ADVANTAGE/DISADVANTAGE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DEMO</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354</cp:revision>
  <dcterms:created xsi:type="dcterms:W3CDTF">2017-11-18T06:29:56Z</dcterms:created>
  <dcterms:modified xsi:type="dcterms:W3CDTF">2017-12-05T08:28:02Z</dcterms:modified>
</cp:coreProperties>
</file>