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63" r:id="rId4"/>
    <p:sldId id="258" r:id="rId5"/>
    <p:sldId id="296" r:id="rId6"/>
    <p:sldId id="294" r:id="rId7"/>
    <p:sldId id="295" r:id="rId8"/>
    <p:sldId id="259" r:id="rId9"/>
    <p:sldId id="303" r:id="rId10"/>
    <p:sldId id="297" r:id="rId11"/>
    <p:sldId id="298" r:id="rId12"/>
    <p:sldId id="291" r:id="rId13"/>
    <p:sldId id="292" r:id="rId14"/>
    <p:sldId id="293" r:id="rId15"/>
    <p:sldId id="260" r:id="rId16"/>
    <p:sldId id="299" r:id="rId17"/>
    <p:sldId id="300" r:id="rId18"/>
    <p:sldId id="301" r:id="rId19"/>
    <p:sldId id="302" r:id="rId20"/>
    <p:sldId id="262" r:id="rId21"/>
    <p:sldId id="264" r:id="rId22"/>
    <p:sldId id="265" r:id="rId23"/>
    <p:sldId id="270" r:id="rId24"/>
    <p:sldId id="271" r:id="rId25"/>
    <p:sldId id="272" r:id="rId26"/>
    <p:sldId id="273" r:id="rId27"/>
    <p:sldId id="277" r:id="rId28"/>
    <p:sldId id="274" r:id="rId29"/>
    <p:sldId id="275" r:id="rId30"/>
    <p:sldId id="278" r:id="rId31"/>
    <p:sldId id="281" r:id="rId32"/>
    <p:sldId id="287" r:id="rId33"/>
    <p:sldId id="284" r:id="rId34"/>
    <p:sldId id="285" r:id="rId35"/>
    <p:sldId id="283" r:id="rId36"/>
    <p:sldId id="286" r:id="rId37"/>
    <p:sldId id="288" r:id="rId38"/>
    <p:sldId id="289" r:id="rId39"/>
    <p:sldId id="304" r:id="rId40"/>
    <p:sldId id="305" r:id="rId41"/>
    <p:sldId id="306" r:id="rId42"/>
    <p:sldId id="307" r:id="rId43"/>
    <p:sldId id="308" r:id="rId44"/>
    <p:sldId id="309" r:id="rId45"/>
    <p:sldId id="310" r:id="rId46"/>
    <p:sldId id="311" r:id="rId47"/>
    <p:sldId id="312" r:id="rId48"/>
    <p:sldId id="319" r:id="rId49"/>
    <p:sldId id="320" r:id="rId50"/>
    <p:sldId id="313" r:id="rId51"/>
    <p:sldId id="314" r:id="rId52"/>
    <p:sldId id="315" r:id="rId53"/>
    <p:sldId id="316" r:id="rId54"/>
    <p:sldId id="317" r:id="rId55"/>
    <p:sldId id="318" r:id="rId56"/>
  </p:sldIdLst>
  <p:sldSz cx="9144000" cy="5143500" type="screen16x9"/>
  <p:notesSz cx="6858000" cy="9144000"/>
  <p:defaultTextStyle>
    <a:defPPr>
      <a:defRPr lang="en-US"/>
    </a:defPPr>
    <a:lvl1pPr marL="0" algn="l" defTabSz="816282" rtl="0" eaLnBrk="1" latinLnBrk="0" hangingPunct="1">
      <a:defRPr sz="1600" kern="1200">
        <a:solidFill>
          <a:schemeClr val="tx1"/>
        </a:solidFill>
        <a:latin typeface="+mn-lt"/>
        <a:ea typeface="+mn-ea"/>
        <a:cs typeface="+mn-cs"/>
      </a:defRPr>
    </a:lvl1pPr>
    <a:lvl2pPr marL="408141" algn="l" defTabSz="816282" rtl="0" eaLnBrk="1" latinLnBrk="0" hangingPunct="1">
      <a:defRPr sz="1600" kern="1200">
        <a:solidFill>
          <a:schemeClr val="tx1"/>
        </a:solidFill>
        <a:latin typeface="+mn-lt"/>
        <a:ea typeface="+mn-ea"/>
        <a:cs typeface="+mn-cs"/>
      </a:defRPr>
    </a:lvl2pPr>
    <a:lvl3pPr marL="816282" algn="l" defTabSz="816282" rtl="0" eaLnBrk="1" latinLnBrk="0" hangingPunct="1">
      <a:defRPr sz="1600" kern="1200">
        <a:solidFill>
          <a:schemeClr val="tx1"/>
        </a:solidFill>
        <a:latin typeface="+mn-lt"/>
        <a:ea typeface="+mn-ea"/>
        <a:cs typeface="+mn-cs"/>
      </a:defRPr>
    </a:lvl3pPr>
    <a:lvl4pPr marL="1224423" algn="l" defTabSz="816282" rtl="0" eaLnBrk="1" latinLnBrk="0" hangingPunct="1">
      <a:defRPr sz="1600" kern="1200">
        <a:solidFill>
          <a:schemeClr val="tx1"/>
        </a:solidFill>
        <a:latin typeface="+mn-lt"/>
        <a:ea typeface="+mn-ea"/>
        <a:cs typeface="+mn-cs"/>
      </a:defRPr>
    </a:lvl4pPr>
    <a:lvl5pPr marL="1632564" algn="l" defTabSz="816282" rtl="0" eaLnBrk="1" latinLnBrk="0" hangingPunct="1">
      <a:defRPr sz="1600" kern="1200">
        <a:solidFill>
          <a:schemeClr val="tx1"/>
        </a:solidFill>
        <a:latin typeface="+mn-lt"/>
        <a:ea typeface="+mn-ea"/>
        <a:cs typeface="+mn-cs"/>
      </a:defRPr>
    </a:lvl5pPr>
    <a:lvl6pPr marL="2040705" algn="l" defTabSz="816282" rtl="0" eaLnBrk="1" latinLnBrk="0" hangingPunct="1">
      <a:defRPr sz="1600" kern="1200">
        <a:solidFill>
          <a:schemeClr val="tx1"/>
        </a:solidFill>
        <a:latin typeface="+mn-lt"/>
        <a:ea typeface="+mn-ea"/>
        <a:cs typeface="+mn-cs"/>
      </a:defRPr>
    </a:lvl6pPr>
    <a:lvl7pPr marL="2448846" algn="l" defTabSz="816282" rtl="0" eaLnBrk="1" latinLnBrk="0" hangingPunct="1">
      <a:defRPr sz="1600" kern="1200">
        <a:solidFill>
          <a:schemeClr val="tx1"/>
        </a:solidFill>
        <a:latin typeface="+mn-lt"/>
        <a:ea typeface="+mn-ea"/>
        <a:cs typeface="+mn-cs"/>
      </a:defRPr>
    </a:lvl7pPr>
    <a:lvl8pPr marL="2856988" algn="l" defTabSz="816282" rtl="0" eaLnBrk="1" latinLnBrk="0" hangingPunct="1">
      <a:defRPr sz="1600" kern="1200">
        <a:solidFill>
          <a:schemeClr val="tx1"/>
        </a:solidFill>
        <a:latin typeface="+mn-lt"/>
        <a:ea typeface="+mn-ea"/>
        <a:cs typeface="+mn-cs"/>
      </a:defRPr>
    </a:lvl8pPr>
    <a:lvl9pPr marL="3265129" algn="l" defTabSz="816282"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2" autoAdjust="0"/>
    <p:restoredTop sz="77854" autoAdjust="0"/>
  </p:normalViewPr>
  <p:slideViewPr>
    <p:cSldViewPr>
      <p:cViewPr>
        <p:scale>
          <a:sx n="75" d="100"/>
          <a:sy n="75" d="100"/>
        </p:scale>
        <p:origin x="-1752" y="-4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15160-B695-43A8-9105-F02EE58D58F5}" type="datetimeFigureOut">
              <a:rPr lang="en-US" smtClean="0"/>
              <a:t>11/21/2017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A47DB-1F8B-496C-952E-53D0A0D3ABF6}" type="slidenum">
              <a:rPr lang="en-US" smtClean="0"/>
              <a:t>‹#›</a:t>
            </a:fld>
            <a:endParaRPr lang="en-US"/>
          </a:p>
        </p:txBody>
      </p:sp>
    </p:spTree>
    <p:extLst>
      <p:ext uri="{BB962C8B-B14F-4D97-AF65-F5344CB8AC3E}">
        <p14:creationId xmlns:p14="http://schemas.microsoft.com/office/powerpoint/2010/main" val="384258114"/>
      </p:ext>
    </p:extLst>
  </p:cSld>
  <p:clrMap bg1="lt1" tx1="dk1" bg2="lt2" tx2="dk2" accent1="accent1" accent2="accent2" accent3="accent3" accent4="accent4" accent5="accent5" accent6="accent6" hlink="hlink" folHlink="folHlink"/>
  <p:notesStyle>
    <a:lvl1pPr marL="0" algn="l" defTabSz="816282" rtl="0" eaLnBrk="1" latinLnBrk="0" hangingPunct="1">
      <a:defRPr sz="1000" kern="1200">
        <a:solidFill>
          <a:schemeClr val="tx1"/>
        </a:solidFill>
        <a:latin typeface="+mn-lt"/>
        <a:ea typeface="+mn-ea"/>
        <a:cs typeface="+mn-cs"/>
      </a:defRPr>
    </a:lvl1pPr>
    <a:lvl2pPr marL="408141" algn="l" defTabSz="816282" rtl="0" eaLnBrk="1" latinLnBrk="0" hangingPunct="1">
      <a:defRPr sz="1000" kern="1200">
        <a:solidFill>
          <a:schemeClr val="tx1"/>
        </a:solidFill>
        <a:latin typeface="+mn-lt"/>
        <a:ea typeface="+mn-ea"/>
        <a:cs typeface="+mn-cs"/>
      </a:defRPr>
    </a:lvl2pPr>
    <a:lvl3pPr marL="816282" algn="l" defTabSz="816282" rtl="0" eaLnBrk="1" latinLnBrk="0" hangingPunct="1">
      <a:defRPr sz="1000" kern="1200">
        <a:solidFill>
          <a:schemeClr val="tx1"/>
        </a:solidFill>
        <a:latin typeface="+mn-lt"/>
        <a:ea typeface="+mn-ea"/>
        <a:cs typeface="+mn-cs"/>
      </a:defRPr>
    </a:lvl3pPr>
    <a:lvl4pPr marL="1224423" algn="l" defTabSz="816282" rtl="0" eaLnBrk="1" latinLnBrk="0" hangingPunct="1">
      <a:defRPr sz="1000" kern="1200">
        <a:solidFill>
          <a:schemeClr val="tx1"/>
        </a:solidFill>
        <a:latin typeface="+mn-lt"/>
        <a:ea typeface="+mn-ea"/>
        <a:cs typeface="+mn-cs"/>
      </a:defRPr>
    </a:lvl4pPr>
    <a:lvl5pPr marL="1632564" algn="l" defTabSz="816282" rtl="0" eaLnBrk="1" latinLnBrk="0" hangingPunct="1">
      <a:defRPr sz="1000" kern="1200">
        <a:solidFill>
          <a:schemeClr val="tx1"/>
        </a:solidFill>
        <a:latin typeface="+mn-lt"/>
        <a:ea typeface="+mn-ea"/>
        <a:cs typeface="+mn-cs"/>
      </a:defRPr>
    </a:lvl5pPr>
    <a:lvl6pPr marL="2040705" algn="l" defTabSz="816282" rtl="0" eaLnBrk="1" latinLnBrk="0" hangingPunct="1">
      <a:defRPr sz="1000" kern="1200">
        <a:solidFill>
          <a:schemeClr val="tx1"/>
        </a:solidFill>
        <a:latin typeface="+mn-lt"/>
        <a:ea typeface="+mn-ea"/>
        <a:cs typeface="+mn-cs"/>
      </a:defRPr>
    </a:lvl6pPr>
    <a:lvl7pPr marL="2448846" algn="l" defTabSz="816282" rtl="0" eaLnBrk="1" latinLnBrk="0" hangingPunct="1">
      <a:defRPr sz="1000" kern="1200">
        <a:solidFill>
          <a:schemeClr val="tx1"/>
        </a:solidFill>
        <a:latin typeface="+mn-lt"/>
        <a:ea typeface="+mn-ea"/>
        <a:cs typeface="+mn-cs"/>
      </a:defRPr>
    </a:lvl7pPr>
    <a:lvl8pPr marL="2856988" algn="l" defTabSz="816282" rtl="0" eaLnBrk="1" latinLnBrk="0" hangingPunct="1">
      <a:defRPr sz="1000" kern="1200">
        <a:solidFill>
          <a:schemeClr val="tx1"/>
        </a:solidFill>
        <a:latin typeface="+mn-lt"/>
        <a:ea typeface="+mn-ea"/>
        <a:cs typeface="+mn-cs"/>
      </a:defRPr>
    </a:lvl8pPr>
    <a:lvl9pPr marL="3265129" algn="l" defTabSz="81628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Kính</a:t>
            </a:r>
            <a:r>
              <a:rPr lang="en-US" baseline="0" smtClean="0"/>
              <a:t> thưa quý hội đồng, quý vị phụ huynh và tất cả các bạn sinh viên đang có mặt trong hội trường ngày hôm nay.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smtClean="0"/>
              <a:t>Nhóm chúng tôi là nhóm 5, bao gồm các thành viên: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smtClean="0"/>
              <a:t>Nhóm chúng tôi xin được bảo vệ đề tài đồ án tốt nghiệp có tên là “</a:t>
            </a:r>
            <a:r>
              <a:rPr lang="en-US" sz="1000" smtClean="0">
                <a:solidFill>
                  <a:schemeClr val="tx1"/>
                </a:solidFill>
              </a:rPr>
              <a:t>University admission counseling system for high school students</a:t>
            </a:r>
            <a:r>
              <a:rPr lang="en-US" baseline="0" smtClean="0"/>
              <a:t>” hay còn có tên tiếng việt là “…</a:t>
            </a:r>
            <a:r>
              <a:rPr lang="en-US" sz="1000" kern="1200" smtClean="0">
                <a:solidFill>
                  <a:schemeClr val="tx1"/>
                </a:solidFill>
                <a:effectLst/>
                <a:latin typeface="+mn-lt"/>
                <a:ea typeface="+mn-ea"/>
                <a:cs typeface="+mn-cs"/>
              </a:rPr>
              <a:t>” </a:t>
            </a:r>
            <a:r>
              <a:rPr lang="en-US" baseline="0" smtClean="0"/>
              <a:t>dưới sự hướng dẫn của thầy </a:t>
            </a:r>
            <a:r>
              <a:rPr lang="en-US" smtClean="0">
                <a:solidFill>
                  <a:schemeClr val="tx1"/>
                </a:solidFill>
                <a:latin typeface="Cambria" pitchFamily="18" charset="0"/>
              </a:rPr>
              <a:t>Lâm Hữu Khánh Phương</a:t>
            </a:r>
            <a:endParaRPr lang="en-US" smtClean="0"/>
          </a:p>
          <a:p>
            <a:endParaRPr lang="en-US"/>
          </a:p>
        </p:txBody>
      </p:sp>
      <p:sp>
        <p:nvSpPr>
          <p:cNvPr id="4" name="Slide Number Placeholder 3"/>
          <p:cNvSpPr>
            <a:spLocks noGrp="1"/>
          </p:cNvSpPr>
          <p:nvPr>
            <p:ph type="sldNum" sz="quarter" idx="10"/>
          </p:nvPr>
        </p:nvSpPr>
        <p:spPr/>
        <p:txBody>
          <a:bodyPr/>
          <a:lstStyle/>
          <a:p>
            <a:fld id="{D04A47DB-1F8B-496C-952E-53D0A0D3ABF6}" type="slidenum">
              <a:rPr lang="en-US" smtClean="0"/>
              <a:t>1</a:t>
            </a:fld>
            <a:endParaRPr lang="en-US"/>
          </a:p>
        </p:txBody>
      </p:sp>
    </p:spTree>
    <p:extLst>
      <p:ext uri="{BB962C8B-B14F-4D97-AF65-F5344CB8AC3E}">
        <p14:creationId xmlns:p14="http://schemas.microsoft.com/office/powerpoint/2010/main" val="1542602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Gia đình &amp; bạn bè: có ảnh hưởng ko ít đến cuộc sống của chúng ta, nhưng tương lai thì lại chính do chúng ta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cho mình một nghề, nghĩa là chọn cho mình một tương lai. Việc chọn nghề thực sự quan trọng và vô cùng cần thiết. Chọn sai lầm một nghề nghĩa là đặt cho mình một tương lai không thực sự an toàn và vững chắc.</a:t>
            </a:r>
            <a:r>
              <a:rPr lang="en-US" sz="1000" b="0" i="0" kern="120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chia sẽ, trao đổi những thắc mắc và cùng nhau tìm ra câu trả lời.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 ---&gt;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Về chi phí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Về chi phí</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Địa điểm học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Về chi phí</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Địa điểm học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Điểm thi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Về chi phí</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Địa điểm học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Điểm thi</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Hay vì một số thứ khác khiến bạn không thể chọn trường đó.</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gặp khó khăn về việc tìm kiếm một ngôi trường tương tự mà không phải vướng bận về những lý do như Học phí và địa điểm.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Nhóm chúng tôi xin được trình bày các nội dung chính sau đây</a:t>
            </a:r>
          </a:p>
          <a:p>
            <a:r>
              <a:rPr lang="en-US" smtClean="0"/>
              <a:t>Phần</a:t>
            </a:r>
            <a:r>
              <a:rPr lang="en-US" baseline="0" smtClean="0"/>
              <a:t> thứ nhất: Tình hình hiện tại ( HS cần tìm kiếm thông tin để định hướng cho việc chọn trường )</a:t>
            </a:r>
          </a:p>
          <a:p>
            <a:r>
              <a:rPr lang="en-US" baseline="0" smtClean="0"/>
              <a:t>Phần thứ 2: Giải pháp và đề xuất của chúng tôi</a:t>
            </a:r>
          </a:p>
          <a:p>
            <a:r>
              <a:rPr lang="en-US" baseline="0" smtClean="0"/>
              <a:t>Phần thứ 3: </a:t>
            </a:r>
          </a:p>
          <a:p>
            <a:r>
              <a:rPr lang="en-US" baseline="0" smtClean="0"/>
              <a:t>Phần thứ 4: Các tính năng và Demo</a:t>
            </a:r>
          </a:p>
          <a:p>
            <a:r>
              <a:rPr lang="en-US" baseline="0" smtClean="0"/>
              <a:t>Phần thứ 5: Thuật toán </a:t>
            </a:r>
          </a:p>
          <a:p>
            <a:r>
              <a:rPr lang="en-US" baseline="0" smtClean="0"/>
              <a:t>Phần thứ 6: Đánh giá hệ thống ( lợi thế của chúng tôi )</a:t>
            </a:r>
          </a:p>
          <a:p>
            <a:r>
              <a:rPr lang="en-US" smtClean="0"/>
              <a:t>Phần</a:t>
            </a:r>
            <a:r>
              <a:rPr lang="en-US" baseline="0" smtClean="0"/>
              <a:t> cuối cùng: Định hướng và phát triển cho tương lai.</a:t>
            </a:r>
            <a:endParaRPr lang="en-US"/>
          </a:p>
        </p:txBody>
      </p:sp>
      <p:sp>
        <p:nvSpPr>
          <p:cNvPr id="4" name="Slide Number Placeholder 3"/>
          <p:cNvSpPr>
            <a:spLocks noGrp="1"/>
          </p:cNvSpPr>
          <p:nvPr>
            <p:ph type="sldNum" sz="quarter" idx="10"/>
          </p:nvPr>
        </p:nvSpPr>
        <p:spPr/>
        <p:txBody>
          <a:bodyPr/>
          <a:lstStyle/>
          <a:p>
            <a:fld id="{D04A47DB-1F8B-496C-952E-53D0A0D3ABF6}" type="slidenum">
              <a:rPr lang="en-US" smtClean="0"/>
              <a:t>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Trước những tình hình đó, nhóm chúng tôi đã đưa ra một số giải giải pháp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và sau đây là các giải pháp của chúng tôi, xin mới bạn “ “ tiếp tục phần trình bày</a:t>
            </a:r>
          </a:p>
        </p:txBody>
      </p:sp>
      <p:sp>
        <p:nvSpPr>
          <p:cNvPr id="4" name="Slide Number Placeholder 3"/>
          <p:cNvSpPr>
            <a:spLocks noGrp="1"/>
          </p:cNvSpPr>
          <p:nvPr>
            <p:ph type="sldNum" sz="quarter" idx="10"/>
          </p:nvPr>
        </p:nvSpPr>
        <p:spPr/>
        <p:txBody>
          <a:bodyPr/>
          <a:lstStyle/>
          <a:p>
            <a:fld id="{D04A47DB-1F8B-496C-952E-53D0A0D3ABF6}" type="slidenum">
              <a:rPr lang="en-US" smtClean="0"/>
              <a:t>20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thưa quý hội đồng, tôi xin tiếp tục phần trình bày của nhóm chúng tôi, để giải quyết tình hình đã đề cập trên, g</a:t>
            </a:r>
            <a:r>
              <a:rPr lang="en-US" sz="1000" kern="1200" smtClean="0">
                <a:solidFill>
                  <a:schemeClr val="tx1"/>
                </a:solidFill>
                <a:effectLst/>
                <a:latin typeface="+mn-lt"/>
                <a:ea typeface="+mn-ea"/>
                <a:cs typeface="+mn-cs"/>
              </a:rPr>
              <a:t>iải pháp đề xuất của chúng tôi là xây dựng một hệ thống Webside</a:t>
            </a:r>
            <a:r>
              <a:rPr lang="en-US" sz="1000" kern="1200" baseline="0" smtClean="0">
                <a:solidFill>
                  <a:schemeClr val="tx1"/>
                </a:solidFill>
                <a:effectLst/>
                <a:latin typeface="+mn-lt"/>
                <a:ea typeface="+mn-ea"/>
                <a:cs typeface="+mn-cs"/>
              </a:rPr>
              <a:t> </a:t>
            </a:r>
            <a:r>
              <a:rPr lang="en-US" sz="1000" kern="1200" smtClean="0">
                <a:solidFill>
                  <a:schemeClr val="tx1"/>
                </a:solidFill>
                <a:effectLst/>
                <a:latin typeface="+mn-lt"/>
                <a:ea typeface="+mn-ea"/>
                <a:cs typeface="+mn-cs"/>
              </a:rPr>
              <a:t>“UniStart" để cung cấp một môi trường quản lý tốt hơn</a:t>
            </a:r>
            <a:r>
              <a:rPr lang="en-US" sz="1000" kern="1200" dirty="0">
                <a:solidFill>
                  <a:schemeClr val="tx1"/>
                </a:solidFill>
                <a:effectLst/>
                <a:latin typeface="+mn-lt"/>
                <a:ea typeface="+mn-ea"/>
                <a:cs typeface="+mn-cs"/>
              </a:rPr>
              <a:t>.</a:t>
            </a:r>
            <a:endParaRPr lang="en-US" sz="10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A</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Tìm</a:t>
            </a:r>
            <a:r>
              <a:rPr lang="en-US" sz="1000" b="0" i="0" kern="1200" baseline="0" smtClean="0">
                <a:solidFill>
                  <a:schemeClr val="tx1"/>
                </a:solidFill>
                <a:effectLst/>
                <a:latin typeface="+mn-lt"/>
                <a:ea typeface="+mn-ea"/>
                <a:cs typeface="+mn-cs"/>
              </a:rPr>
              <a:t> kiếm trường qua ngành học</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Tìm</a:t>
            </a:r>
            <a:r>
              <a:rPr lang="en-US" sz="1000" b="0" i="0" kern="1200" baseline="0" smtClean="0">
                <a:solidFill>
                  <a:schemeClr val="tx1"/>
                </a:solidFill>
                <a:effectLst/>
                <a:latin typeface="+mn-lt"/>
                <a:ea typeface="+mn-ea"/>
                <a:cs typeface="+mn-cs"/>
              </a:rPr>
              <a:t> kiếm trường theo vị trí</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Tìm</a:t>
            </a:r>
            <a:r>
              <a:rPr lang="en-US" sz="1000" b="0" i="0" kern="1200" baseline="0" smtClean="0">
                <a:solidFill>
                  <a:schemeClr val="tx1"/>
                </a:solidFill>
                <a:effectLst/>
                <a:latin typeface="+mn-lt"/>
                <a:ea typeface="+mn-ea"/>
                <a:cs typeface="+mn-cs"/>
              </a:rPr>
              <a:t> kiếm theo tên trường</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cung cấp cho bạn những thông tin về các trường một cách ngắn ngọn, mạch lạc, dễ nhìn.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cung cấp cho bạn những thông tin về các trường một cách ngắn ngọn, mạch lạc, dễ nhìn.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Cung cấp những nhận xét, đánh giá một cách khách quan từ nhiều phía.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cung cấp cho bạn những thông tin về các trường một cách ngắn ngọn, mạch lạc, dễ nhìn.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Cung cấp những nhận xét, đánh giá một cách khách quan từ nhiều phía.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Đưa ra những gợi ý về các trường tương tự giúp cho bạn dễ dàng lựa chọn hơn.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Đầu tiên tôi xin phép được trình bày phần tình hình hiện tại.</a:t>
            </a:r>
          </a:p>
          <a:p>
            <a:r>
              <a:rPr lang="vi-VN" sz="1000" b="0" i="0" kern="1200" smtClean="0">
                <a:solidFill>
                  <a:schemeClr val="tx1"/>
                </a:solidFill>
                <a:effectLst/>
                <a:latin typeface="+mn-lt"/>
                <a:ea typeface="+mn-ea"/>
                <a:cs typeface="+mn-cs"/>
              </a:rPr>
              <a:t>Chọn trường</a:t>
            </a:r>
            <a:r>
              <a:rPr lang="en-US" sz="1000" b="0" i="0" kern="1200" smtClean="0">
                <a:solidFill>
                  <a:schemeClr val="tx1"/>
                </a:solidFill>
                <a:effectLst/>
                <a:latin typeface="+mn-lt"/>
                <a:ea typeface="+mn-ea"/>
                <a:cs typeface="+mn-cs"/>
              </a:rPr>
              <a:t>,</a:t>
            </a:r>
            <a:r>
              <a:rPr lang="en-US" sz="1000" b="0" i="0" kern="1200" baseline="0" smtClean="0">
                <a:solidFill>
                  <a:schemeClr val="tx1"/>
                </a:solidFill>
                <a:effectLst/>
                <a:latin typeface="+mn-lt"/>
                <a:ea typeface="+mn-ea"/>
                <a:cs typeface="+mn-cs"/>
              </a:rPr>
              <a:t> chọn </a:t>
            </a:r>
            <a:r>
              <a:rPr lang="vi-VN" sz="1000" b="0" i="0" kern="1200" smtClean="0">
                <a:solidFill>
                  <a:schemeClr val="tx1"/>
                </a:solidFill>
                <a:effectLst/>
                <a:latin typeface="+mn-lt"/>
                <a:ea typeface="+mn-ea"/>
                <a:cs typeface="+mn-cs"/>
              </a:rPr>
              <a:t>ngành nghe có vẻ dễ dàng, nhưng thật ra nó là kết quả của một quá trình học tập dài dăng dẳng, đồng thời cũng là một sự mở đầu cho con đường mới của các bạn học sinh. </a:t>
            </a:r>
            <a:endParaRPr lang="en-US" sz="1000" b="0" i="0" kern="1200" smtClean="0">
              <a:solidFill>
                <a:schemeClr val="tx1"/>
              </a:solidFill>
              <a:effectLst/>
              <a:latin typeface="+mn-lt"/>
              <a:ea typeface="+mn-ea"/>
              <a:cs typeface="+mn-cs"/>
            </a:endParaRPr>
          </a:p>
          <a:p>
            <a:r>
              <a:rPr lang="en-US" sz="1000" b="0" i="0" kern="1200" smtClean="0">
                <a:solidFill>
                  <a:schemeClr val="tx1"/>
                </a:solidFill>
                <a:effectLst/>
                <a:latin typeface="+mn-lt"/>
                <a:ea typeface="+mn-ea"/>
                <a:cs typeface="+mn-cs"/>
              </a:rPr>
              <a:t>V</a:t>
            </a:r>
            <a:r>
              <a:rPr lang="vi-VN" sz="1000" b="0" i="0" kern="1200" smtClean="0">
                <a:solidFill>
                  <a:schemeClr val="tx1"/>
                </a:solidFill>
                <a:effectLst/>
                <a:latin typeface="+mn-lt"/>
                <a:ea typeface="+mn-ea"/>
                <a:cs typeface="+mn-cs"/>
              </a:rPr>
              <a:t>iệc chọn trường đại học phù hợp có thể trở nên khó khăn vì học sinh thường có áp lực về việc phải đưa ra quyết định “đúng đắn” nhất.</a:t>
            </a:r>
            <a:endParaRPr lang="en-US" sz="1000" b="0" i="0" kern="1200" smtClean="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D04A47DB-1F8B-496C-952E-53D0A0D3ABF6}" type="slidenum">
              <a:rPr lang="en-US" smtClean="0"/>
              <a:t>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r>
              <a:rPr lang="en-US" sz="1000" b="0" i="0" kern="120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---&gt;</a:t>
            </a:r>
          </a:p>
        </p:txBody>
      </p:sp>
      <p:sp>
        <p:nvSpPr>
          <p:cNvPr id="4" name="Slide Number Placeholder 3"/>
          <p:cNvSpPr>
            <a:spLocks noGrp="1"/>
          </p:cNvSpPr>
          <p:nvPr>
            <p:ph type="sldNum" sz="quarter" idx="10"/>
          </p:nvPr>
        </p:nvSpPr>
        <p:spPr/>
        <p:txBody>
          <a:bodyPr/>
          <a:lstStyle/>
          <a:p>
            <a:fld id="{D04A47DB-1F8B-496C-952E-53D0A0D3ABF6}" type="slidenum">
              <a:rPr lang="en-US" smtClean="0"/>
              <a:t>32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những ngành phù hợp với tính cách của bạn. ---&gt;</a:t>
            </a:r>
          </a:p>
        </p:txBody>
      </p:sp>
      <p:sp>
        <p:nvSpPr>
          <p:cNvPr id="4" name="Slide Number Placeholder 3"/>
          <p:cNvSpPr>
            <a:spLocks noGrp="1"/>
          </p:cNvSpPr>
          <p:nvPr>
            <p:ph type="sldNum" sz="quarter" idx="10"/>
          </p:nvPr>
        </p:nvSpPr>
        <p:spPr/>
        <p:txBody>
          <a:bodyPr/>
          <a:lstStyle/>
          <a:p>
            <a:fld id="{D04A47DB-1F8B-496C-952E-53D0A0D3ABF6}" type="slidenum">
              <a:rPr lang="en-US" smtClean="0"/>
              <a:t>33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những ngành phù hợp với tính cách của bạn.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trường có những ngành phù hợp với bạn. ---&gt;</a:t>
            </a:r>
          </a:p>
        </p:txBody>
      </p:sp>
      <p:sp>
        <p:nvSpPr>
          <p:cNvPr id="4" name="Slide Number Placeholder 3"/>
          <p:cNvSpPr>
            <a:spLocks noGrp="1"/>
          </p:cNvSpPr>
          <p:nvPr>
            <p:ph type="sldNum" sz="quarter" idx="10"/>
          </p:nvPr>
        </p:nvSpPr>
        <p:spPr/>
        <p:txBody>
          <a:bodyPr/>
          <a:lstStyle/>
          <a:p>
            <a:fld id="{D04A47DB-1F8B-496C-952E-53D0A0D3ABF6}" type="slidenum">
              <a:rPr lang="en-US" smtClean="0"/>
              <a:t>34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Mọi người cùng nhau chia sẽ, thảo luận, bạn cũng có thể chia sẽ những hiểu biết của bạn với mọi người.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Mọi người cùng nhau chia sẽ, thảo luận, bạn cũng có thể chia sẽ những hiểu biết của bạn với mọi người.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nhau tìm ra câu trả lời cho những vấn đề cùng quan tâm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Có khi ngay lập tức nhưng cũng có khi vài ngày thậm chí là vài tuần sau mới có ng trả lời vấn đề của bạn.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---&gt;</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---&gt;</a:t>
            </a:r>
          </a:p>
        </p:txBody>
      </p:sp>
      <p:sp>
        <p:nvSpPr>
          <p:cNvPr id="4" name="Slide Number Placeholder 3"/>
          <p:cNvSpPr>
            <a:spLocks noGrp="1"/>
          </p:cNvSpPr>
          <p:nvPr>
            <p:ph type="sldNum" sz="quarter" idx="10"/>
          </p:nvPr>
        </p:nvSpPr>
        <p:spPr/>
        <p:txBody>
          <a:bodyPr/>
          <a:lstStyle/>
          <a:p>
            <a:fld id="{D04A47DB-1F8B-496C-952E-53D0A0D3ABF6}" type="slidenum">
              <a:rPr lang="en-US" smtClean="0"/>
              <a:t>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a:t>
            </a:r>
          </a:p>
        </p:txBody>
      </p:sp>
      <p:sp>
        <p:nvSpPr>
          <p:cNvPr id="4" name="Slide Number Placeholder 3"/>
          <p:cNvSpPr>
            <a:spLocks noGrp="1"/>
          </p:cNvSpPr>
          <p:nvPr>
            <p:ph type="sldNum" sz="quarter" idx="10"/>
          </p:nvPr>
        </p:nvSpPr>
        <p:spPr/>
        <p:txBody>
          <a:bodyPr/>
          <a:lstStyle/>
          <a:p>
            <a:fld id="{D04A47DB-1F8B-496C-952E-53D0A0D3ABF6}" type="slidenum">
              <a:rPr lang="en-US" smtClean="0"/>
              <a:t>40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thực hiện tìm kiếm tất cả các trường đại học có sau khi có thông tin ngành là “CNTT”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và vị trí “TP.HCM”.</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a:t>
            </a:r>
          </a:p>
        </p:txBody>
      </p:sp>
      <p:sp>
        <p:nvSpPr>
          <p:cNvPr id="4" name="Slide Number Placeholder 3"/>
          <p:cNvSpPr>
            <a:spLocks noGrp="1"/>
          </p:cNvSpPr>
          <p:nvPr>
            <p:ph type="sldNum" sz="quarter" idx="10"/>
          </p:nvPr>
        </p:nvSpPr>
        <p:spPr/>
        <p:txBody>
          <a:bodyPr/>
          <a:lstStyle/>
          <a:p>
            <a:fld id="{D04A47DB-1F8B-496C-952E-53D0A0D3ABF6}" type="slidenum">
              <a:rPr lang="en-US" smtClean="0"/>
              <a:t>42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tìm hiểu chi tiết hơn về trường ĐH.FPT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Như: thông tin, ngành học, các bài báo về trường, xem những đánh giá về trường và cùng tham gia đánh giá</a:t>
            </a:r>
          </a:p>
        </p:txBody>
      </p:sp>
      <p:sp>
        <p:nvSpPr>
          <p:cNvPr id="4" name="Slide Number Placeholder 3"/>
          <p:cNvSpPr>
            <a:spLocks noGrp="1"/>
          </p:cNvSpPr>
          <p:nvPr>
            <p:ph type="sldNum" sz="quarter" idx="10"/>
          </p:nvPr>
        </p:nvSpPr>
        <p:spPr/>
        <p:txBody>
          <a:bodyPr/>
          <a:lstStyle/>
          <a:p>
            <a:fld id="{D04A47DB-1F8B-496C-952E-53D0A0D3ABF6}" type="slidenum">
              <a:rPr lang="en-US" smtClean="0"/>
              <a:t>43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biết rõ hơn về tính cách của bản thân, mình sẽ thích hợp với những ngành nào, trường nào.</a:t>
            </a:r>
          </a:p>
        </p:txBody>
      </p:sp>
      <p:sp>
        <p:nvSpPr>
          <p:cNvPr id="4" name="Slide Number Placeholder 3"/>
          <p:cNvSpPr>
            <a:spLocks noGrp="1"/>
          </p:cNvSpPr>
          <p:nvPr>
            <p:ph type="sldNum" sz="quarter" idx="10"/>
          </p:nvPr>
        </p:nvSpPr>
        <p:spPr/>
        <p:txBody>
          <a:bodyPr/>
          <a:lstStyle/>
          <a:p>
            <a:fld id="{D04A47DB-1F8B-496C-952E-53D0A0D3ABF6}" type="slidenum">
              <a:rPr lang="en-US" smtClean="0"/>
              <a:t>44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đang </a:t>
            </a:r>
            <a:r>
              <a:rPr lang="en-US" sz="1000" b="0" i="0" kern="1200" baseline="0" smtClean="0">
                <a:solidFill>
                  <a:schemeClr val="tx1"/>
                </a:solidFill>
                <a:effectLst/>
                <a:latin typeface="+mn-lt"/>
                <a:ea typeface="+mn-ea"/>
                <a:cs typeface="+mn-cs"/>
              </a:rPr>
              <a:t>gặp phải một vài vấn đề thắc mắc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Và muốn đưa ra một số câu hỏi về “thông tin về trường và học phí ”để mình và mọi người cùng nhau thảo luận cùng nhau tìm ra câu trả lời.</a:t>
            </a:r>
          </a:p>
        </p:txBody>
      </p:sp>
      <p:sp>
        <p:nvSpPr>
          <p:cNvPr id="4" name="Slide Number Placeholder 3"/>
          <p:cNvSpPr>
            <a:spLocks noGrp="1"/>
          </p:cNvSpPr>
          <p:nvPr>
            <p:ph type="sldNum" sz="quarter" idx="10"/>
          </p:nvPr>
        </p:nvSpPr>
        <p:spPr/>
        <p:txBody>
          <a:bodyPr/>
          <a:lstStyle/>
          <a:p>
            <a:fld id="{D04A47DB-1F8B-496C-952E-53D0A0D3ABF6}" type="slidenum">
              <a:rPr lang="en-US" smtClean="0"/>
              <a:t>45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Kính thư quý hội đồng, tiếp theo tôi xin trình bày những giải thuật mà chúng tôi đã áp dụng trong hệ thống</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r>
              <a:rPr lang="en-US" sz="1000" b="0" i="0" kern="1200" smtClean="0">
                <a:solidFill>
                  <a:schemeClr val="tx1"/>
                </a:solidFill>
                <a:effectLst/>
                <a:latin typeface="+mn-lt"/>
                <a:ea typeface="+mn-ea"/>
                <a:cs typeface="+mn-cs"/>
              </a:rPr>
              <a:t>---&gt;</a:t>
            </a: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Tiếp</a:t>
            </a:r>
            <a:r>
              <a:rPr lang="en-US" sz="1000" b="0" i="0" kern="1200" baseline="0" smtClean="0">
                <a:solidFill>
                  <a:schemeClr val="tx1"/>
                </a:solidFill>
                <a:effectLst/>
                <a:latin typeface="+mn-lt"/>
                <a:ea typeface="+mn-ea"/>
                <a:cs typeface="+mn-cs"/>
              </a:rPr>
              <a:t> theo là những k</a:t>
            </a:r>
            <a:r>
              <a:rPr lang="vi-VN" sz="1000" b="0" i="0" kern="1200" smtClean="0">
                <a:solidFill>
                  <a:schemeClr val="tx1"/>
                </a:solidFill>
                <a:effectLst/>
                <a:latin typeface="+mn-lt"/>
                <a:ea typeface="+mn-ea"/>
                <a:cs typeface="+mn-cs"/>
              </a:rPr>
              <a:t>ế hoạch tương lai của chúng tô</a:t>
            </a:r>
            <a:r>
              <a:rPr lang="en-US" sz="1000" b="0" i="0" kern="1200" smtClean="0">
                <a:solidFill>
                  <a:schemeClr val="tx1"/>
                </a:solidFill>
                <a:effectLst/>
                <a:latin typeface="+mn-lt"/>
                <a:ea typeface="+mn-ea"/>
                <a:cs typeface="+mn-cs"/>
              </a:rPr>
              <a:t>i</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r>
              <a:rPr lang="en-US" sz="1000" b="0" i="0" kern="1200" smtClean="0">
                <a:solidFill>
                  <a:schemeClr val="tx1"/>
                </a:solidFill>
                <a:effectLst/>
                <a:latin typeface="+mn-lt"/>
                <a:ea typeface="+mn-ea"/>
                <a:cs typeface="+mn-cs"/>
              </a:rPr>
              <a:t>---&gt;</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p>
          <a:p>
            <a:r>
              <a:rPr lang="vi-VN" sz="1000" b="0" i="0" kern="1200" smtClean="0">
                <a:solidFill>
                  <a:schemeClr val="tx1"/>
                </a:solidFill>
                <a:effectLst/>
                <a:latin typeface="+mn-lt"/>
                <a:ea typeface="+mn-ea"/>
                <a:cs typeface="+mn-cs"/>
              </a:rPr>
              <a:t>Học ngành gì đây, ngành nào đang "hot", ngành nào đang hái ra tiền và ngành nào bảo đảm ra trường không thất nghiệp.</a:t>
            </a:r>
            <a:endParaRPr lang="en-US" sz="1000" b="0" i="0" kern="1200" smtClean="0">
              <a:solidFill>
                <a:schemeClr val="tx1"/>
              </a:solidFill>
              <a:effectLst/>
              <a:latin typeface="+mn-lt"/>
              <a:ea typeface="+mn-ea"/>
              <a:cs typeface="+mn-cs"/>
            </a:endParaRPr>
          </a:p>
          <a:p>
            <a:r>
              <a:rPr lang="vi-VN" sz="1000" b="0" i="0" kern="1200" smtClean="0">
                <a:solidFill>
                  <a:schemeClr val="tx1"/>
                </a:solidFill>
                <a:effectLst/>
                <a:latin typeface="+mn-lt"/>
                <a:ea typeface="+mn-ea"/>
                <a:cs typeface="+mn-cs"/>
              </a:rPr>
              <a:t>Xã hội đang phát triển, thay đổi từng ngày nên cũng ảnh hưởng không nhỏ đến quyết định của cá nhân học sinh khi đăng ký chọn trường.</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---&gt;</a:t>
            </a:r>
            <a:endParaRPr lang="en-US" smtClean="0"/>
          </a:p>
          <a:p>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---&gt;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 ---&gt;</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9</a:t>
            </a:fld>
            <a:endParaRPr lang="en-US"/>
          </a:p>
        </p:txBody>
      </p:sp>
    </p:spTree>
    <p:extLst>
      <p:ext uri="{BB962C8B-B14F-4D97-AF65-F5344CB8AC3E}">
        <p14:creationId xmlns:p14="http://schemas.microsoft.com/office/powerpoint/2010/main" val="71570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600" b="1">
                <a:solidFill>
                  <a:schemeClr val="tx2"/>
                </a:solidFill>
              </a:defRPr>
            </a:lvl1pPr>
            <a:lvl2pPr marL="408141" indent="0" algn="ctr">
              <a:buNone/>
            </a:lvl2pPr>
            <a:lvl3pPr marL="816282" indent="0" algn="ctr">
              <a:buNone/>
            </a:lvl3pPr>
            <a:lvl4pPr marL="1224423" indent="0" algn="ctr">
              <a:buNone/>
            </a:lvl4pPr>
            <a:lvl5pPr marL="1632564" indent="0" algn="ctr">
              <a:buNone/>
            </a:lvl5pPr>
            <a:lvl6pPr marL="2040705" indent="0" algn="ctr">
              <a:buNone/>
            </a:lvl6pPr>
            <a:lvl7pPr marL="2448846" indent="0" algn="ctr">
              <a:buNone/>
            </a:lvl7pPr>
            <a:lvl8pPr marL="2856988" indent="0" algn="ctr">
              <a:buNone/>
            </a:lvl8pPr>
            <a:lvl9pPr marL="326512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186049E3-20D1-48C3-B175-7757D648B8E6}" type="datetimeFigureOut">
              <a:rPr lang="en-US" smtClean="0"/>
              <a:t>11/21/2017</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3F1FBF64-040A-44E3-9FF6-48F17F9E2A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6049E3-20D1-48C3-B175-7757D648B8E6}" type="datetimeFigureOut">
              <a:rPr lang="en-US" smtClean="0"/>
              <a:t>11/21/2017</a:t>
            </a:fld>
            <a:endParaRPr lang="en-US"/>
          </a:p>
        </p:txBody>
      </p:sp>
      <p:sp>
        <p:nvSpPr>
          <p:cNvPr id="9" name="Slide Number Placeholder 8"/>
          <p:cNvSpPr>
            <a:spLocks noGrp="1"/>
          </p:cNvSpPr>
          <p:nvPr>
            <p:ph type="sldNum" sz="quarter" idx="15"/>
          </p:nvPr>
        </p:nvSpPr>
        <p:spPr/>
        <p:txBody>
          <a:bodyPr rtlCol="0"/>
          <a:lstStyle/>
          <a:p>
            <a:fld id="{3F1FBF64-040A-44E3-9FF6-48F17F9E2AB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26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600" b="1">
                <a:solidFill>
                  <a:schemeClr val="tx2"/>
                </a:solidFill>
              </a:defRPr>
            </a:lvl1pPr>
            <a:lvl2pPr>
              <a:buNone/>
              <a:defRPr sz="1600">
                <a:solidFill>
                  <a:schemeClr val="tx1">
                    <a:tint val="75000"/>
                  </a:schemeClr>
                </a:solidFill>
              </a:defRPr>
            </a:lvl2pPr>
            <a:lvl3pPr>
              <a:buNone/>
              <a:defRPr sz="1400">
                <a:solidFill>
                  <a:schemeClr val="tx1">
                    <a:tint val="75000"/>
                  </a:schemeClr>
                </a:solidFill>
              </a:defRPr>
            </a:lvl3pPr>
            <a:lvl4pPr>
              <a:buNone/>
              <a:defRPr sz="1300">
                <a:solidFill>
                  <a:schemeClr val="tx1">
                    <a:tint val="75000"/>
                  </a:schemeClr>
                </a:solidFill>
              </a:defRPr>
            </a:lvl4pPr>
            <a:lvl5pPr>
              <a:buNone/>
              <a:defRPr sz="1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86049E3-20D1-48C3-B175-7757D648B8E6}" type="datetimeFigureOut">
              <a:rPr lang="en-US" smtClean="0"/>
              <a:t>11/21/2017</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3F1FBF64-040A-44E3-9FF6-48F17F9E2AB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6049E3-20D1-48C3-B175-7757D648B8E6}"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FBF64-040A-44E3-9FF6-48F17F9E2AB1}" type="slidenum">
              <a:rPr lang="en-US" smtClean="0"/>
              <a:t>‹#›</a:t>
            </a:fld>
            <a:endParaRPr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6049E3-20D1-48C3-B175-7757D648B8E6}" type="datetimeFigureOut">
              <a:rPr lang="en-US" smtClean="0"/>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FBF64-040A-44E3-9FF6-48F17F9E2AB1}" type="slidenum">
              <a:rPr lang="en-US" smtClean="0"/>
              <a:t>‹#›</a:t>
            </a:fld>
            <a:endParaRPr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6049E3-20D1-48C3-B175-7757D648B8E6}" type="datetimeFigureOut">
              <a:rPr lang="en-US" smtClean="0"/>
              <a:t>11/21/2017</a:t>
            </a:fld>
            <a:endParaRPr lang="en-US"/>
          </a:p>
        </p:txBody>
      </p:sp>
      <p:sp>
        <p:nvSpPr>
          <p:cNvPr id="7" name="Slide Number Placeholder 6"/>
          <p:cNvSpPr>
            <a:spLocks noGrp="1"/>
          </p:cNvSpPr>
          <p:nvPr>
            <p:ph type="sldNum" sz="quarter" idx="11"/>
          </p:nvPr>
        </p:nvSpPr>
        <p:spPr/>
        <p:txBody>
          <a:bodyPr rtlCol="0"/>
          <a:lstStyle/>
          <a:p>
            <a:fld id="{3F1FBF64-040A-44E3-9FF6-48F17F9E2AB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049E3-20D1-48C3-B175-7757D648B8E6}" type="datetimeFigureOut">
              <a:rPr lang="en-US" smtClean="0"/>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 name="Title 1"/>
          <p:cNvSpPr>
            <a:spLocks noGrp="1"/>
          </p:cNvSpPr>
          <p:nvPr>
            <p:ph type="title"/>
          </p:nvPr>
        </p:nvSpPr>
        <p:spPr>
          <a:xfrm rot="5400000">
            <a:off x="4160521" y="2343150"/>
            <a:ext cx="4732020" cy="457200"/>
          </a:xfrm>
        </p:spPr>
        <p:txBody>
          <a:bodyPr anchor="b"/>
          <a:lstStyle>
            <a:lvl1pPr algn="l">
              <a:buNone/>
              <a:defRPr sz="18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1" y="205740"/>
            <a:ext cx="1527048" cy="3737610"/>
          </a:xfrm>
        </p:spPr>
        <p:txBody>
          <a:bodyPr/>
          <a:lstStyle>
            <a:lvl1pPr marL="0" indent="0">
              <a:spcBef>
                <a:spcPts val="357"/>
              </a:spcBef>
              <a:spcAft>
                <a:spcPts val="893"/>
              </a:spcAft>
              <a:buNone/>
              <a:defRPr sz="1000"/>
            </a:lvl1pPr>
            <a:lvl2pPr>
              <a:buNone/>
              <a:defRPr sz="1000"/>
            </a:lvl2pPr>
            <a:lvl3pPr>
              <a:buNone/>
              <a:defRPr sz="900"/>
            </a:lvl3pPr>
            <a:lvl4pPr>
              <a:buNone/>
              <a:defRPr sz="800"/>
            </a:lvl4pPr>
            <a:lvl5pPr>
              <a:buNone/>
              <a:defRPr sz="8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6049E3-20D1-48C3-B175-7757D648B8E6}" type="datetimeFigureOut">
              <a:rPr lang="en-US" smtClean="0"/>
              <a:t>11/21/2017</a:t>
            </a:fld>
            <a:endParaRPr lang="en-US"/>
          </a:p>
        </p:txBody>
      </p:sp>
      <p:sp>
        <p:nvSpPr>
          <p:cNvPr id="22" name="Slide Number Placeholder 21"/>
          <p:cNvSpPr>
            <a:spLocks noGrp="1"/>
          </p:cNvSpPr>
          <p:nvPr>
            <p:ph type="sldNum" sz="quarter" idx="15"/>
          </p:nvPr>
        </p:nvSpPr>
        <p:spPr/>
        <p:txBody>
          <a:bodyPr rtlCol="0"/>
          <a:lstStyle/>
          <a:p>
            <a:fld id="{3F1FBF64-040A-44E3-9FF6-48F17F9E2AB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18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29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198596"/>
            <a:ext cx="1524000" cy="3717036"/>
          </a:xfrm>
        </p:spPr>
        <p:txBody>
          <a:bodyPr rot="0" spcFirstLastPara="0" vertOverflow="overflow" horzOverflow="overflow" vert="horz" wrap="square" lIns="81628" tIns="40814" rIns="81628" bIns="40814" numCol="1" spcCol="244884" rtlCol="0" fromWordArt="0" anchor="t" anchorCtr="0" forceAA="0" compatLnSpc="1">
            <a:normAutofit/>
          </a:bodyPr>
          <a:lstStyle>
            <a:lvl1pPr marL="0" indent="0">
              <a:spcBef>
                <a:spcPts val="89"/>
              </a:spcBef>
              <a:spcAft>
                <a:spcPts val="357"/>
              </a:spcAft>
              <a:buFontTx/>
              <a:buNone/>
              <a:defRPr sz="1000"/>
            </a:lvl1pPr>
            <a:lvl2pPr>
              <a:defRPr sz="1000"/>
            </a:lvl2pPr>
            <a:lvl3pPr>
              <a:defRPr sz="900"/>
            </a:lvl3pPr>
            <a:lvl4pPr>
              <a:defRPr sz="800"/>
            </a:lvl4pPr>
            <a:lvl5pPr>
              <a:defRPr sz="8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7" name="Date Placeholder 16"/>
          <p:cNvSpPr>
            <a:spLocks noGrp="1"/>
          </p:cNvSpPr>
          <p:nvPr>
            <p:ph type="dt" sz="half" idx="10"/>
          </p:nvPr>
        </p:nvSpPr>
        <p:spPr/>
        <p:txBody>
          <a:bodyPr rtlCol="0"/>
          <a:lstStyle/>
          <a:p>
            <a:fld id="{186049E3-20D1-48C3-B175-7757D648B8E6}" type="datetimeFigureOut">
              <a:rPr lang="en-US" smtClean="0"/>
              <a:t>11/21/2017</a:t>
            </a:fld>
            <a:endParaRPr lang="en-US"/>
          </a:p>
        </p:txBody>
      </p:sp>
      <p:sp>
        <p:nvSpPr>
          <p:cNvPr id="18" name="Slide Number Placeholder 17"/>
          <p:cNvSpPr>
            <a:spLocks noGrp="1"/>
          </p:cNvSpPr>
          <p:nvPr>
            <p:ph type="sldNum" sz="quarter" idx="11"/>
          </p:nvPr>
        </p:nvSpPr>
        <p:spPr/>
        <p:txBody>
          <a:bodyPr rtlCol="0"/>
          <a:lstStyle/>
          <a:p>
            <a:fld id="{3F1FBF64-040A-44E3-9FF6-48F17F9E2AB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2" name="Title Placeholder 21"/>
          <p:cNvSpPr>
            <a:spLocks noGrp="1"/>
          </p:cNvSpPr>
          <p:nvPr>
            <p:ph type="title"/>
          </p:nvPr>
        </p:nvSpPr>
        <p:spPr>
          <a:xfrm>
            <a:off x="457200" y="205978"/>
            <a:ext cx="7467600" cy="857250"/>
          </a:xfrm>
          <a:prstGeom prst="rect">
            <a:avLst/>
          </a:prstGeom>
        </p:spPr>
        <p:txBody>
          <a:bodyPr vert="horz" lIns="81628" tIns="40814" rIns="81628" bIns="40814"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lIns="81628" tIns="40814" rIns="81628" bIns="40814">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3"/>
            <a:ext cx="1508760" cy="384048"/>
          </a:xfrm>
          <a:prstGeom prst="rect">
            <a:avLst/>
          </a:prstGeom>
        </p:spPr>
        <p:txBody>
          <a:bodyPr vert="horz" lIns="81628" tIns="40814" rIns="81628" bIns="40814" anchor="ctr" anchorCtr="0"/>
          <a:lstStyle>
            <a:lvl1pPr algn="r" eaLnBrk="1" latinLnBrk="0" hangingPunct="1">
              <a:defRPr kumimoji="0" sz="1000">
                <a:solidFill>
                  <a:schemeClr val="tx2"/>
                </a:solidFill>
              </a:defRPr>
            </a:lvl1pPr>
          </a:lstStyle>
          <a:p>
            <a:fld id="{186049E3-20D1-48C3-B175-7757D648B8E6}" type="datetimeFigureOut">
              <a:rPr lang="en-US" smtClean="0"/>
              <a:t>11/21/2017</a:t>
            </a:fld>
            <a:endParaRPr lang="en-US"/>
          </a:p>
        </p:txBody>
      </p:sp>
      <p:sp>
        <p:nvSpPr>
          <p:cNvPr id="3" name="Footer Placeholder 2"/>
          <p:cNvSpPr>
            <a:spLocks noGrp="1"/>
          </p:cNvSpPr>
          <p:nvPr>
            <p:ph type="ftr" sz="quarter" idx="3"/>
          </p:nvPr>
        </p:nvSpPr>
        <p:spPr>
          <a:xfrm rot="5400000">
            <a:off x="7390237" y="2757210"/>
            <a:ext cx="2400300" cy="365760"/>
          </a:xfrm>
          <a:prstGeom prst="rect">
            <a:avLst/>
          </a:prstGeom>
        </p:spPr>
        <p:txBody>
          <a:bodyPr vert="horz" lIns="81628" tIns="40814" rIns="81628" bIns="40814" anchor="ctr" anchorCtr="0"/>
          <a:lstStyle>
            <a:lvl1pPr algn="l" eaLnBrk="1" latinLnBrk="0" hangingPunct="1">
              <a:defRPr kumimoji="0" sz="10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7"/>
            <a:ext cx="609600" cy="390906"/>
          </a:xfrm>
          <a:prstGeom prst="rect">
            <a:avLst/>
          </a:prstGeom>
        </p:spPr>
        <p:txBody>
          <a:bodyPr vert="horz" lIns="81628" tIns="40814" rIns="81628" bIns="40814" anchor="ctr"/>
          <a:lstStyle>
            <a:lvl1pPr algn="ctr" eaLnBrk="1" latinLnBrk="0" hangingPunct="1">
              <a:defRPr kumimoji="0" sz="1300" b="1">
                <a:solidFill>
                  <a:srgbClr val="FFFFFF"/>
                </a:solidFill>
              </a:defRPr>
            </a:lvl1pPr>
          </a:lstStyle>
          <a:p>
            <a:fld id="{3F1FBF64-040A-44E3-9FF6-48F17F9E2A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2600" b="0" kern="1200" cap="small" baseline="0">
          <a:solidFill>
            <a:schemeClr val="tx2"/>
          </a:solidFill>
          <a:latin typeface="+mj-lt"/>
          <a:ea typeface="+mj-ea"/>
          <a:cs typeface="+mj-cs"/>
        </a:defRPr>
      </a:lvl1pPr>
    </p:titleStyle>
    <p:bodyStyle>
      <a:lvl1pPr marL="244884" indent="-244884" algn="l" rtl="0" eaLnBrk="1" latinLnBrk="0" hangingPunct="1">
        <a:spcBef>
          <a:spcPts val="536"/>
        </a:spcBef>
        <a:buClr>
          <a:schemeClr val="accent1"/>
        </a:buClr>
        <a:buSzPct val="70000"/>
        <a:buFont typeface="Wingdings"/>
        <a:buChar char=""/>
        <a:defRPr kumimoji="0" sz="2200" kern="1200">
          <a:solidFill>
            <a:schemeClr val="tx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tx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tx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tx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tx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tx2"/>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tx2"/>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tx2"/>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08141" algn="l" rtl="0" eaLnBrk="1" latinLnBrk="0" hangingPunct="1">
        <a:defRPr kumimoji="0" kern="1200">
          <a:solidFill>
            <a:schemeClr val="tx1"/>
          </a:solidFill>
          <a:latin typeface="+mn-lt"/>
          <a:ea typeface="+mn-ea"/>
          <a:cs typeface="+mn-cs"/>
        </a:defRPr>
      </a:lvl2pPr>
      <a:lvl3pPr marL="816282" algn="l" rtl="0" eaLnBrk="1" latinLnBrk="0" hangingPunct="1">
        <a:defRPr kumimoji="0" kern="1200">
          <a:solidFill>
            <a:schemeClr val="tx1"/>
          </a:solidFill>
          <a:latin typeface="+mn-lt"/>
          <a:ea typeface="+mn-ea"/>
          <a:cs typeface="+mn-cs"/>
        </a:defRPr>
      </a:lvl3pPr>
      <a:lvl4pPr marL="1224423" algn="l" rtl="0" eaLnBrk="1" latinLnBrk="0" hangingPunct="1">
        <a:defRPr kumimoji="0" kern="1200">
          <a:solidFill>
            <a:schemeClr val="tx1"/>
          </a:solidFill>
          <a:latin typeface="+mn-lt"/>
          <a:ea typeface="+mn-ea"/>
          <a:cs typeface="+mn-cs"/>
        </a:defRPr>
      </a:lvl4pPr>
      <a:lvl5pPr marL="1632564" algn="l" rtl="0" eaLnBrk="1" latinLnBrk="0" hangingPunct="1">
        <a:defRPr kumimoji="0" kern="1200">
          <a:solidFill>
            <a:schemeClr val="tx1"/>
          </a:solidFill>
          <a:latin typeface="+mn-lt"/>
          <a:ea typeface="+mn-ea"/>
          <a:cs typeface="+mn-cs"/>
        </a:defRPr>
      </a:lvl5pPr>
      <a:lvl6pPr marL="2040705" algn="l" rtl="0" eaLnBrk="1" latinLnBrk="0" hangingPunct="1">
        <a:defRPr kumimoji="0" kern="1200">
          <a:solidFill>
            <a:schemeClr val="tx1"/>
          </a:solidFill>
          <a:latin typeface="+mn-lt"/>
          <a:ea typeface="+mn-ea"/>
          <a:cs typeface="+mn-cs"/>
        </a:defRPr>
      </a:lvl6pPr>
      <a:lvl7pPr marL="2448846" algn="l" rtl="0" eaLnBrk="1" latinLnBrk="0" hangingPunct="1">
        <a:defRPr kumimoji="0" kern="1200">
          <a:solidFill>
            <a:schemeClr val="tx1"/>
          </a:solidFill>
          <a:latin typeface="+mn-lt"/>
          <a:ea typeface="+mn-ea"/>
          <a:cs typeface="+mn-cs"/>
        </a:defRPr>
      </a:lvl7pPr>
      <a:lvl8pPr marL="2856988" algn="l" rtl="0" eaLnBrk="1" latinLnBrk="0" hangingPunct="1">
        <a:defRPr kumimoji="0" kern="1200">
          <a:solidFill>
            <a:schemeClr val="tx1"/>
          </a:solidFill>
          <a:latin typeface="+mn-lt"/>
          <a:ea typeface="+mn-ea"/>
          <a:cs typeface="+mn-cs"/>
        </a:defRPr>
      </a:lvl8pPr>
      <a:lvl9pPr marL="326512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jpeg"/></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jpeg"/><Relationship Id="rId4" Type="http://schemas.openxmlformats.org/officeDocument/2006/relationships/image" Target="../media/image19.jpe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68800" y="2266950"/>
            <a:ext cx="4648200" cy="2438400"/>
          </a:xfrm>
        </p:spPr>
        <p:txBody>
          <a:bodyPr>
            <a:normAutofit/>
          </a:bodyPr>
          <a:lstStyle/>
          <a:p>
            <a:pPr>
              <a:lnSpc>
                <a:spcPct val="150000"/>
              </a:lnSpc>
            </a:pPr>
            <a:r>
              <a:rPr lang="en-US" smtClean="0">
                <a:solidFill>
                  <a:schemeClr val="tx1"/>
                </a:solidFill>
                <a:latin typeface="Cambria" pitchFamily="18" charset="0"/>
              </a:rPr>
              <a:t>Lâm Hữu Khánh Phương</a:t>
            </a:r>
          </a:p>
          <a:p>
            <a:pPr>
              <a:lnSpc>
                <a:spcPct val="150000"/>
              </a:lnSpc>
            </a:pPr>
            <a:r>
              <a:rPr lang="en-US" smtClean="0">
                <a:solidFill>
                  <a:schemeClr val="tx1"/>
                </a:solidFill>
                <a:latin typeface="Cambria" pitchFamily="18" charset="0"/>
              </a:rPr>
              <a:t>Ngô Nguyễn Thuý Vân – SE61222 – Leader</a:t>
            </a:r>
          </a:p>
          <a:p>
            <a:pPr>
              <a:lnSpc>
                <a:spcPct val="150000"/>
              </a:lnSpc>
            </a:pPr>
            <a:r>
              <a:rPr lang="en-US" smtClean="0">
                <a:solidFill>
                  <a:schemeClr val="tx1"/>
                </a:solidFill>
                <a:latin typeface="Cambria" pitchFamily="18" charset="0"/>
              </a:rPr>
              <a:t>Lê Thành Danh – SE61111</a:t>
            </a:r>
          </a:p>
          <a:p>
            <a:pPr>
              <a:lnSpc>
                <a:spcPct val="150000"/>
              </a:lnSpc>
            </a:pPr>
            <a:r>
              <a:rPr lang="en-US" smtClean="0">
                <a:solidFill>
                  <a:schemeClr val="tx1"/>
                </a:solidFill>
                <a:latin typeface="Cambria" pitchFamily="18" charset="0"/>
              </a:rPr>
              <a:t>Võ Mạnh Hùng – SE61234</a:t>
            </a:r>
          </a:p>
          <a:p>
            <a:pPr>
              <a:lnSpc>
                <a:spcPct val="150000"/>
              </a:lnSpc>
            </a:pPr>
            <a:r>
              <a:rPr lang="en-US" smtClean="0">
                <a:solidFill>
                  <a:schemeClr val="tx1"/>
                </a:solidFill>
                <a:latin typeface="Cambria" pitchFamily="18" charset="0"/>
              </a:rPr>
              <a:t>Nguyễn Lê Minh – SE61432</a:t>
            </a:r>
          </a:p>
        </p:txBody>
      </p:sp>
      <p:pic>
        <p:nvPicPr>
          <p:cNvPr id="102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3350"/>
            <a:ext cx="25400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27432" y="2411635"/>
            <a:ext cx="77329" cy="1981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344777" y="2343150"/>
            <a:ext cx="2133600" cy="584775"/>
          </a:xfrm>
          <a:prstGeom prst="rect">
            <a:avLst/>
          </a:prstGeom>
        </p:spPr>
        <p:txBody>
          <a:bodyPr wrap="square">
            <a:spAutoFit/>
          </a:bodyPr>
          <a:lstStyle/>
          <a:p>
            <a:r>
              <a:rPr lang="en-US" smtClean="0">
                <a:latin typeface="Cambria" pitchFamily="18" charset="0"/>
              </a:rPr>
              <a:t>Supervisor</a:t>
            </a:r>
          </a:p>
          <a:p>
            <a:r>
              <a:rPr lang="en-US" smtClean="0">
                <a:latin typeface="Cambria" pitchFamily="18" charset="0"/>
              </a:rPr>
              <a:t>Group Member</a:t>
            </a:r>
            <a:endParaRPr lang="en-US">
              <a:latin typeface="Cambria" pitchFamily="18" charset="0"/>
            </a:endParaRPr>
          </a:p>
        </p:txBody>
      </p:sp>
      <p:sp>
        <p:nvSpPr>
          <p:cNvPr id="10" name="Title 9"/>
          <p:cNvSpPr>
            <a:spLocks noGrp="1"/>
          </p:cNvSpPr>
          <p:nvPr>
            <p:ph type="ctrTitle"/>
          </p:nvPr>
        </p:nvSpPr>
        <p:spPr>
          <a:xfrm>
            <a:off x="2438400" y="768350"/>
            <a:ext cx="6477000" cy="998629"/>
          </a:xfrm>
        </p:spPr>
        <p:txBody>
          <a:bodyPr>
            <a:normAutofit/>
          </a:bodyPr>
          <a:lstStyle/>
          <a:p>
            <a:r>
              <a:rPr lang="en-US" sz="2500" smtClean="0">
                <a:solidFill>
                  <a:schemeClr val="tx1"/>
                </a:solidFill>
              </a:rPr>
              <a:t>university admission counseling system for high school students</a:t>
            </a:r>
            <a:endParaRPr lang="en-US" sz="2500">
              <a:solidFill>
                <a:schemeClr val="tx1"/>
              </a:solidFill>
              <a:latin typeface="Cambria" pitchFamily="18" charset="0"/>
            </a:endParaRPr>
          </a:p>
        </p:txBody>
      </p:sp>
    </p:spTree>
    <p:extLst>
      <p:ext uri="{BB962C8B-B14F-4D97-AF65-F5344CB8AC3E}">
        <p14:creationId xmlns:p14="http://schemas.microsoft.com/office/powerpoint/2010/main" val="1438696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Tính cách bản thân ?</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Tác động của gia </a:t>
            </a:r>
            <a:r>
              <a:rPr lang="vi-VN" sz="2000" smtClean="0">
                <a:solidFill>
                  <a:schemeClr val="tx1"/>
                </a:solidFill>
                <a:latin typeface="Cambria" pitchFamily="18" charset="0"/>
              </a:rPr>
              <a:t>đình</a:t>
            </a:r>
            <a:r>
              <a:rPr lang="en-US" sz="2000" smtClean="0">
                <a:solidFill>
                  <a:schemeClr val="tx1"/>
                </a:solidFill>
                <a:latin typeface="Cambria" pitchFamily="18" charset="0"/>
              </a:rPr>
              <a:t>, bạn bè</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70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Tính cách bản thân ?</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Tác động của gia </a:t>
            </a:r>
            <a:r>
              <a:rPr lang="vi-VN" sz="2000" smtClean="0">
                <a:solidFill>
                  <a:schemeClr val="tx1"/>
                </a:solidFill>
                <a:latin typeface="Cambria" pitchFamily="18" charset="0"/>
              </a:rPr>
              <a:t>đình</a:t>
            </a:r>
            <a:r>
              <a:rPr lang="en-US" sz="2000" smtClean="0">
                <a:solidFill>
                  <a:schemeClr val="tx1"/>
                </a:solidFill>
                <a:latin typeface="Cambria" pitchFamily="18" charset="0"/>
              </a:rPr>
              <a:t>, bạn bè</a:t>
            </a:r>
            <a:endParaRPr lang="vi-VN" sz="2000">
              <a:solidFill>
                <a:schemeClr val="tx1"/>
              </a:solidFill>
              <a:latin typeface="Cambria" pitchFamily="18" charset="0"/>
            </a:endParaRPr>
          </a:p>
        </p:txBody>
      </p:sp>
      <p:sp>
        <p:nvSpPr>
          <p:cNvPr id="14" name="Rectangle: Rounded Corners 11"/>
          <p:cNvSpPr/>
          <p:nvPr/>
        </p:nvSpPr>
        <p:spPr>
          <a:xfrm>
            <a:off x="4274820" y="35623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Đâu là lựa chọn đúng ?</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70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Nơi tương tác trao đổi với mọi người</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687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Nơi tương tác trao đổi với mọi người</a:t>
            </a: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Trực tiếp đưa ra câu hỏi</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86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Nơi tương tác trao đổi với mọi người</a:t>
            </a: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Trực tiếp đưa ra câu hỏi</a:t>
            </a:r>
          </a:p>
        </p:txBody>
      </p:sp>
      <p:sp>
        <p:nvSpPr>
          <p:cNvPr id="17" name="Chevron 16"/>
          <p:cNvSpPr/>
          <p:nvPr/>
        </p:nvSpPr>
        <p:spPr>
          <a:xfrm rot="5400000">
            <a:off x="1417519" y="37450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p:cNvCxnSpPr/>
          <p:nvPr/>
        </p:nvCxnSpPr>
        <p:spPr>
          <a:xfrm>
            <a:off x="1905000" y="39736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Rounded Corners 11"/>
          <p:cNvSpPr/>
          <p:nvPr/>
        </p:nvSpPr>
        <p:spPr>
          <a:xfrm>
            <a:off x="2743200" y="37147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Cùng nhau thảo luận và tìm ra câu tl</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86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610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1"/>
          <p:cNvSpPr/>
          <p:nvPr/>
        </p:nvSpPr>
        <p:spPr>
          <a:xfrm>
            <a:off x="3352800" y="2343150"/>
            <a:ext cx="1905000" cy="30480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Học phí</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09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1"/>
          <p:cNvSpPr/>
          <p:nvPr/>
        </p:nvSpPr>
        <p:spPr>
          <a:xfrm>
            <a:off x="3352800" y="2343150"/>
            <a:ext cx="1905000" cy="30480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Học phí</a:t>
            </a:r>
            <a:endParaRPr lang="vi-VN" sz="2000">
              <a:solidFill>
                <a:schemeClr val="tx1"/>
              </a:solidFill>
              <a:latin typeface="Cambria" pitchFamily="18" charset="0"/>
            </a:endParaRPr>
          </a:p>
        </p:txBody>
      </p:sp>
      <p:sp>
        <p:nvSpPr>
          <p:cNvPr id="13" name="Rectangle: Rounded Corners 11"/>
          <p:cNvSpPr/>
          <p:nvPr/>
        </p:nvSpPr>
        <p:spPr>
          <a:xfrm>
            <a:off x="3368040" y="3105150"/>
            <a:ext cx="190500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Vị trí</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09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1"/>
          <p:cNvSpPr/>
          <p:nvPr/>
        </p:nvSpPr>
        <p:spPr>
          <a:xfrm>
            <a:off x="3352800" y="2343150"/>
            <a:ext cx="1905000" cy="30480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Học phí</a:t>
            </a:r>
            <a:endParaRPr lang="vi-VN" sz="2000">
              <a:solidFill>
                <a:schemeClr val="tx1"/>
              </a:solidFill>
              <a:latin typeface="Cambria" pitchFamily="18" charset="0"/>
            </a:endParaRPr>
          </a:p>
        </p:txBody>
      </p:sp>
      <p:sp>
        <p:nvSpPr>
          <p:cNvPr id="13" name="Rectangle: Rounded Corners 11"/>
          <p:cNvSpPr/>
          <p:nvPr/>
        </p:nvSpPr>
        <p:spPr>
          <a:xfrm>
            <a:off x="3368040" y="3105150"/>
            <a:ext cx="190500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Vị trí</a:t>
            </a:r>
            <a:endParaRPr lang="vi-VN" sz="2000">
              <a:solidFill>
                <a:schemeClr val="tx1"/>
              </a:solidFill>
              <a:latin typeface="Cambria" pitchFamily="18" charset="0"/>
            </a:endParaRPr>
          </a:p>
        </p:txBody>
      </p:sp>
      <p:sp>
        <p:nvSpPr>
          <p:cNvPr id="14" name="Rectangle: Rounded Corners 11"/>
          <p:cNvSpPr/>
          <p:nvPr/>
        </p:nvSpPr>
        <p:spPr>
          <a:xfrm>
            <a:off x="3352800" y="3863340"/>
            <a:ext cx="192024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Điểm</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09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SUS\Desktop\Slide-UniStar\leaveschoo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1"/>
          <p:cNvSpPr/>
          <p:nvPr/>
        </p:nvSpPr>
        <p:spPr>
          <a:xfrm>
            <a:off x="3352800" y="2343150"/>
            <a:ext cx="1905000" cy="30480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Học phí</a:t>
            </a:r>
            <a:endParaRPr lang="vi-VN" sz="2000">
              <a:solidFill>
                <a:schemeClr val="tx1"/>
              </a:solidFill>
              <a:latin typeface="Cambria" pitchFamily="18" charset="0"/>
            </a:endParaRPr>
          </a:p>
        </p:txBody>
      </p:sp>
      <p:sp>
        <p:nvSpPr>
          <p:cNvPr id="13" name="Rectangle: Rounded Corners 11"/>
          <p:cNvSpPr/>
          <p:nvPr/>
        </p:nvSpPr>
        <p:spPr>
          <a:xfrm>
            <a:off x="3368040" y="3105150"/>
            <a:ext cx="190500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Vị trí</a:t>
            </a:r>
            <a:endParaRPr lang="vi-VN" sz="2000">
              <a:solidFill>
                <a:schemeClr val="tx1"/>
              </a:solidFill>
              <a:latin typeface="Cambria" pitchFamily="18" charset="0"/>
            </a:endParaRPr>
          </a:p>
        </p:txBody>
      </p:sp>
      <p:sp>
        <p:nvSpPr>
          <p:cNvPr id="14" name="Rectangle: Rounded Corners 11"/>
          <p:cNvSpPr/>
          <p:nvPr/>
        </p:nvSpPr>
        <p:spPr>
          <a:xfrm>
            <a:off x="3352800" y="3863340"/>
            <a:ext cx="192024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Điểm</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09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7578" y="359139"/>
            <a:ext cx="3352800" cy="584199"/>
          </a:xfrm>
        </p:spPr>
        <p:txBody>
          <a:bodyPr>
            <a:normAutofit/>
          </a:bodyPr>
          <a:lstStyle/>
          <a:p>
            <a:r>
              <a:rPr lang="en-US" sz="3000" b="1" smtClean="0">
                <a:solidFill>
                  <a:schemeClr val="tx1"/>
                </a:solidFill>
                <a:effectLst>
                  <a:outerShdw blurRad="38100" dist="38100" dir="2700000" algn="tl">
                    <a:srgbClr val="000000">
                      <a:alpha val="43137"/>
                    </a:srgbClr>
                  </a:outerShdw>
                </a:effectLst>
                <a:latin typeface="Cambria" pitchFamily="18" charset="0"/>
              </a:rPr>
              <a:t>OUTLINE</a:t>
            </a:r>
            <a:endParaRPr lang="en-US" sz="3000" b="1">
              <a:solidFill>
                <a:schemeClr val="tx1"/>
              </a:solidFill>
              <a:effectLst>
                <a:outerShdw blurRad="38100" dist="38100" dir="2700000" algn="tl">
                  <a:srgbClr val="000000">
                    <a:alpha val="43137"/>
                  </a:srgbClr>
                </a:outerShdw>
              </a:effectLst>
              <a:latin typeface="Cambria" pitchFamily="18" charset="0"/>
            </a:endParaRPr>
          </a:p>
        </p:txBody>
      </p:sp>
      <p:sp>
        <p:nvSpPr>
          <p:cNvPr id="3" name="Content Placeholder 2"/>
          <p:cNvSpPr>
            <a:spLocks noGrp="1"/>
          </p:cNvSpPr>
          <p:nvPr>
            <p:ph sz="quarter" idx="1"/>
          </p:nvPr>
        </p:nvSpPr>
        <p:spPr>
          <a:xfrm>
            <a:off x="1828800" y="1657350"/>
            <a:ext cx="5257800" cy="3198114"/>
          </a:xfrm>
        </p:spPr>
        <p:txBody>
          <a:bodyPr/>
          <a:lstStyle/>
          <a:p>
            <a:r>
              <a:rPr lang="en-US" smtClean="0">
                <a:latin typeface="Cambria" pitchFamily="18" charset="0"/>
              </a:rPr>
              <a:t>Problems</a:t>
            </a:r>
            <a:endParaRPr lang="en-US">
              <a:latin typeface="Cambria" pitchFamily="18" charset="0"/>
            </a:endParaRPr>
          </a:p>
          <a:p>
            <a:r>
              <a:rPr lang="en-US" smtClean="0">
                <a:latin typeface="Cambria" pitchFamily="18" charset="0"/>
              </a:rPr>
              <a:t>Proposed </a:t>
            </a:r>
            <a:r>
              <a:rPr lang="en-US">
                <a:latin typeface="Cambria" pitchFamily="18" charset="0"/>
              </a:rPr>
              <a:t>solution</a:t>
            </a:r>
          </a:p>
          <a:p>
            <a:r>
              <a:rPr lang="en-US" smtClean="0">
                <a:latin typeface="Cambria" pitchFamily="18" charset="0"/>
              </a:rPr>
              <a:t>Technology</a:t>
            </a:r>
            <a:endParaRPr lang="en-US">
              <a:latin typeface="Cambria" pitchFamily="18" charset="0"/>
            </a:endParaRPr>
          </a:p>
          <a:p>
            <a:r>
              <a:rPr lang="en-US" smtClean="0">
                <a:latin typeface="Cambria" pitchFamily="18" charset="0"/>
              </a:rPr>
              <a:t>Feature &amp; Demo</a:t>
            </a:r>
          </a:p>
          <a:p>
            <a:r>
              <a:rPr lang="en-US" smtClean="0">
                <a:latin typeface="Cambria" pitchFamily="18" charset="0"/>
              </a:rPr>
              <a:t>Algorithm</a:t>
            </a:r>
            <a:endParaRPr lang="en-US">
              <a:latin typeface="Cambria" pitchFamily="18" charset="0"/>
            </a:endParaRPr>
          </a:p>
          <a:p>
            <a:r>
              <a:rPr lang="en-US" smtClean="0">
                <a:latin typeface="Cambria" pitchFamily="18" charset="0"/>
              </a:rPr>
              <a:t>Advantage/ Disadvantage</a:t>
            </a:r>
            <a:endParaRPr lang="en-US">
              <a:latin typeface="Cambria" pitchFamily="18" charset="0"/>
            </a:endParaRPr>
          </a:p>
          <a:p>
            <a:r>
              <a:rPr lang="en-US" smtClean="0">
                <a:latin typeface="Cambria" pitchFamily="18" charset="0"/>
              </a:rPr>
              <a:t>Future plan</a:t>
            </a:r>
            <a:endParaRPr lang="en-US">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82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PROPOSED SOLUTION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862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276349"/>
            <a:ext cx="6531429" cy="367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0"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378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4315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702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850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z="2000" smtClean="0">
                <a:latin typeface="Cambria" pitchFamily="18" charset="0"/>
              </a:rPr>
              <a:t>Major</a:t>
            </a:r>
            <a:endParaRPr lang="en-US" sz="2000">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2171700" y="3105149"/>
            <a:ext cx="571500" cy="9144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0"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547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4075176" y="3105148"/>
            <a:ext cx="420624" cy="914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cxnSp>
        <p:nvCxnSpPr>
          <p:cNvPr id="31" name="Straight Connector 30"/>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2"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222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a:off x="6400800" y="3105150"/>
            <a:ext cx="228600" cy="914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sp>
        <p:nvSpPr>
          <p:cNvPr id="21" name="Oval 20"/>
          <p:cNvSpPr/>
          <p:nvPr/>
        </p:nvSpPr>
        <p:spPr>
          <a:xfrm>
            <a:off x="5753100" y="1938508"/>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2" name="Straight Connector 21"/>
          <p:cNvCxnSpPr>
            <a:stCxn id="21" idx="5"/>
          </p:cNvCxnSpPr>
          <p:nvPr/>
        </p:nvCxnSpPr>
        <p:spPr>
          <a:xfrm>
            <a:off x="5948222" y="2133630"/>
            <a:ext cx="314735" cy="666719"/>
          </a:xfrm>
          <a:prstGeom prst="line">
            <a:avLst/>
          </a:prstGeom>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5867400" y="2802920"/>
            <a:ext cx="1420586" cy="302230"/>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University</a:t>
            </a:r>
            <a:endParaRPr lang="en-US">
              <a:latin typeface="Cambria" pitchFamily="18" charset="0"/>
            </a:endParaRPr>
          </a:p>
        </p:txBody>
      </p:sp>
      <p:sp>
        <p:nvSpPr>
          <p:cNvPr id="28" name="Oval 27"/>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5"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571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ASUS\Desktop\Slide-UniStar\Audit-servic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2803" y="1991756"/>
            <a:ext cx="2561193" cy="2561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377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Tree>
    <p:extLst>
      <p:ext uri="{BB962C8B-B14F-4D97-AF65-F5344CB8AC3E}">
        <p14:creationId xmlns:p14="http://schemas.microsoft.com/office/powerpoint/2010/main" val="2090680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Tree>
    <p:extLst>
      <p:ext uri="{BB962C8B-B14F-4D97-AF65-F5344CB8AC3E}">
        <p14:creationId xmlns:p14="http://schemas.microsoft.com/office/powerpoint/2010/main" val="2697514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4580" y="2266949"/>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
        <p:nvSpPr>
          <p:cNvPr id="18" name="TextBox 17"/>
          <p:cNvSpPr txBox="1"/>
          <p:nvPr/>
        </p:nvSpPr>
        <p:spPr>
          <a:xfrm>
            <a:off x="5916930" y="3995498"/>
            <a:ext cx="2095500" cy="461665"/>
          </a:xfrm>
          <a:prstGeom prst="rect">
            <a:avLst/>
          </a:prstGeom>
          <a:noFill/>
        </p:spPr>
        <p:txBody>
          <a:bodyPr wrap="square" rtlCol="0">
            <a:spAutoFit/>
          </a:bodyPr>
          <a:lstStyle/>
          <a:p>
            <a:pPr algn="ctr"/>
            <a:r>
              <a:rPr lang="en-US" sz="2400" smtClean="0">
                <a:latin typeface="Cambria" pitchFamily="18" charset="0"/>
              </a:rPr>
              <a:t>Correlate</a:t>
            </a:r>
            <a:endParaRPr lang="en-US" sz="2400">
              <a:latin typeface="Cambria" pitchFamily="18" charset="0"/>
            </a:endParaRPr>
          </a:p>
        </p:txBody>
      </p:sp>
    </p:spTree>
    <p:extLst>
      <p:ext uri="{BB962C8B-B14F-4D97-AF65-F5344CB8AC3E}">
        <p14:creationId xmlns:p14="http://schemas.microsoft.com/office/powerpoint/2010/main" val="3923936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600" b="1">
                <a:solidFill>
                  <a:schemeClr val="tx1"/>
                </a:solidFill>
                <a:effectLst>
                  <a:outerShdw blurRad="38100" dist="38100" dir="2700000" algn="tl">
                    <a:srgbClr val="000000">
                      <a:alpha val="43137"/>
                    </a:srgbClr>
                  </a:outerShdw>
                </a:effectLst>
                <a:latin typeface="Cambria" pitchFamily="18" charset="0"/>
              </a:rPr>
              <a:t>PROBLEMS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8159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533" y="1809750"/>
            <a:ext cx="2930547" cy="265580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52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6251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Tree>
    <p:extLst>
      <p:ext uri="{BB962C8B-B14F-4D97-AF65-F5344CB8AC3E}">
        <p14:creationId xmlns:p14="http://schemas.microsoft.com/office/powerpoint/2010/main" val="1812317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
        <p:nvSpPr>
          <p:cNvPr id="24" name="TextBox 23"/>
          <p:cNvSpPr txBox="1"/>
          <p:nvPr/>
        </p:nvSpPr>
        <p:spPr>
          <a:xfrm>
            <a:off x="5105400" y="2876549"/>
            <a:ext cx="2438400" cy="461665"/>
          </a:xfrm>
          <a:prstGeom prst="rect">
            <a:avLst/>
          </a:prstGeom>
          <a:noFill/>
        </p:spPr>
        <p:txBody>
          <a:bodyPr wrap="square" rtlCol="0">
            <a:spAutoFit/>
          </a:bodyPr>
          <a:lstStyle/>
          <a:p>
            <a:r>
              <a:rPr lang="en-US" sz="2400" smtClean="0">
                <a:latin typeface="Cambria" pitchFamily="18" charset="0"/>
              </a:rPr>
              <a:t>Ngành phù hợp</a:t>
            </a:r>
            <a:endParaRPr lang="en-US" sz="2400">
              <a:latin typeface="Cambria" pitchFamily="18" charset="0"/>
            </a:endParaRPr>
          </a:p>
        </p:txBody>
      </p:sp>
    </p:spTree>
    <p:extLst>
      <p:ext uri="{BB962C8B-B14F-4D97-AF65-F5344CB8AC3E}">
        <p14:creationId xmlns:p14="http://schemas.microsoft.com/office/powerpoint/2010/main" val="1129280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6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70" y="368938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
        <p:nvSpPr>
          <p:cNvPr id="14" name="TextBox 13"/>
          <p:cNvSpPr txBox="1"/>
          <p:nvPr/>
        </p:nvSpPr>
        <p:spPr>
          <a:xfrm>
            <a:off x="5105400" y="2876549"/>
            <a:ext cx="2438400" cy="461665"/>
          </a:xfrm>
          <a:prstGeom prst="rect">
            <a:avLst/>
          </a:prstGeom>
          <a:noFill/>
        </p:spPr>
        <p:txBody>
          <a:bodyPr wrap="square" rtlCol="0">
            <a:spAutoFit/>
          </a:bodyPr>
          <a:lstStyle/>
          <a:p>
            <a:r>
              <a:rPr lang="en-US" sz="2400" smtClean="0">
                <a:latin typeface="Cambria" pitchFamily="18" charset="0"/>
              </a:rPr>
              <a:t>Ngành phù hợp</a:t>
            </a:r>
            <a:endParaRPr lang="en-US" sz="2400">
              <a:latin typeface="Cambria" pitchFamily="18" charset="0"/>
            </a:endParaRPr>
          </a:p>
        </p:txBody>
      </p:sp>
      <p:sp>
        <p:nvSpPr>
          <p:cNvPr id="15" name="TextBox 14"/>
          <p:cNvSpPr txBox="1"/>
          <p:nvPr/>
        </p:nvSpPr>
        <p:spPr>
          <a:xfrm>
            <a:off x="5105400" y="3689382"/>
            <a:ext cx="2438400" cy="461665"/>
          </a:xfrm>
          <a:prstGeom prst="rect">
            <a:avLst/>
          </a:prstGeom>
          <a:noFill/>
        </p:spPr>
        <p:txBody>
          <a:bodyPr wrap="square" rtlCol="0">
            <a:spAutoFit/>
          </a:bodyPr>
          <a:lstStyle/>
          <a:p>
            <a:r>
              <a:rPr lang="en-US" sz="2400" smtClean="0">
                <a:latin typeface="Cambria" pitchFamily="18" charset="0"/>
              </a:rPr>
              <a:t>Trường phù hợp</a:t>
            </a:r>
            <a:endParaRPr lang="en-US" sz="2400">
              <a:latin typeface="Cambria" pitchFamily="18" charset="0"/>
            </a:endParaRPr>
          </a:p>
        </p:txBody>
      </p: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80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733550"/>
            <a:ext cx="4171951" cy="312896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98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21" name="Picture 5" descr="C:\Users\ASUS\Desktop\Slide-UniStar\question-mark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Tree>
    <p:extLst>
      <p:ext uri="{BB962C8B-B14F-4D97-AF65-F5344CB8AC3E}">
        <p14:creationId xmlns:p14="http://schemas.microsoft.com/office/powerpoint/2010/main" val="2743473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Tree>
    <p:extLst>
      <p:ext uri="{BB962C8B-B14F-4D97-AF65-F5344CB8AC3E}">
        <p14:creationId xmlns:p14="http://schemas.microsoft.com/office/powerpoint/2010/main" val="977064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ASUS\Desktop\Slide-UniStar\puzzle_figuren_rot-weiss_fotolia_44163011_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2202372"/>
            <a:ext cx="2394987" cy="166096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
        <p:nvSpPr>
          <p:cNvPr id="18" name="TextBox 17"/>
          <p:cNvSpPr txBox="1"/>
          <p:nvPr/>
        </p:nvSpPr>
        <p:spPr>
          <a:xfrm>
            <a:off x="5788543" y="3995497"/>
            <a:ext cx="2095500" cy="461665"/>
          </a:xfrm>
          <a:prstGeom prst="rect">
            <a:avLst/>
          </a:prstGeom>
          <a:noFill/>
        </p:spPr>
        <p:txBody>
          <a:bodyPr wrap="square" rtlCol="0">
            <a:spAutoFit/>
          </a:bodyPr>
          <a:lstStyle/>
          <a:p>
            <a:pPr algn="ctr"/>
            <a:r>
              <a:rPr lang="en-US" sz="2400" smtClean="0">
                <a:latin typeface="Cambria" pitchFamily="18" charset="0"/>
              </a:rPr>
              <a:t>Solution</a:t>
            </a:r>
            <a:endParaRPr lang="en-US" sz="2400">
              <a:latin typeface="Cambria" pitchFamily="18" charset="0"/>
            </a:endParaRPr>
          </a:p>
        </p:txBody>
      </p:sp>
    </p:spTree>
    <p:extLst>
      <p:ext uri="{BB962C8B-B14F-4D97-AF65-F5344CB8AC3E}">
        <p14:creationId xmlns:p14="http://schemas.microsoft.com/office/powerpoint/2010/main" val="977064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TECHNOLOGIES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339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221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Te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6580" y="876300"/>
            <a:ext cx="704850" cy="7048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SUS\Desktop\Slide-UniStar\angular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733550"/>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D:\REI-Project\Document\Final report\photo.jp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184785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TECHNOLOGIES</a:t>
            </a:r>
          </a:p>
        </p:txBody>
      </p:sp>
      <p:pic>
        <p:nvPicPr>
          <p:cNvPr id="19"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5413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DEMO</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2064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229" y="99594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SEARCH MAJOR, LOCATION, UNIVERSITY.</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872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RATING, REVIEW, COLLECT INFORMATION</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4098" name="Picture 2" descr="C:\Users\ASUS\Desktop\Slide-UniStar\rat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400" y="876300"/>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6649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TEST MBTI</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10"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9" y="984312"/>
            <a:ext cx="754519" cy="545538"/>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560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Q &amp; A</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5845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ALGORITHM</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798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10 slide</a:t>
            </a:r>
            <a:endParaRPr lang="it-IT" dirty="0">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3790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10 slide 1</a:t>
            </a:r>
            <a:endParaRPr lang="it-IT" dirty="0">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18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10 slide -10</a:t>
            </a:r>
            <a:endParaRPr lang="it-IT" dirty="0">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1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Đứng trước ngưỡng cửa cuộc đời sẽ có rất nhiều bỡ ngỡ</a:t>
            </a:r>
          </a:p>
        </p:txBody>
      </p:sp>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7634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71750"/>
            <a:ext cx="6172200" cy="609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ADVANTAGE/DISADVANTAGE</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5136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 slide</a:t>
            </a:r>
            <a:endParaRPr lang="it-IT" dirty="0">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2288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 slide</a:t>
            </a:r>
            <a:endParaRPr lang="it-IT" dirty="0">
              <a:latin typeface="Cambria" panose="02040503050406030204" pitchFamily="18" charset="0"/>
            </a:endParaRPr>
          </a:p>
        </p:txBody>
      </p: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146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FUTURE PLAN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4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phat trien nhung cai disadvantage</a:t>
            </a:r>
            <a:endParaRPr lang="it-IT" dirty="0">
              <a:latin typeface="Cambria" panose="02040503050406030204" pitchFamily="18" charset="0"/>
            </a:endParaRPr>
          </a:p>
        </p:txBody>
      </p: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FUTURE PLAN</a:t>
            </a:r>
          </a:p>
        </p:txBody>
      </p:sp>
      <p:pic>
        <p:nvPicPr>
          <p:cNvPr id="13"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ASUS\Desktop\Slide-UniStar\Walking-to-the-futu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7676" y="943338"/>
            <a:ext cx="831512" cy="58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4296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1371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THANK FOR LISTENING</a:t>
            </a:r>
            <a:br>
              <a:rPr lang="en-US" sz="3500" b="1" smtClean="0">
                <a:solidFill>
                  <a:schemeClr val="tx1"/>
                </a:solidFill>
                <a:effectLst>
                  <a:outerShdw blurRad="38100" dist="38100" dir="2700000" algn="tl">
                    <a:srgbClr val="000000">
                      <a:alpha val="43137"/>
                    </a:srgbClr>
                  </a:outerShdw>
                </a:effectLst>
                <a:latin typeface="Cambria" pitchFamily="18" charset="0"/>
              </a:rPr>
            </a:br>
            <a:r>
              <a:rPr lang="en-US" sz="3500" b="1" smtClean="0">
                <a:solidFill>
                  <a:schemeClr val="tx1"/>
                </a:solidFill>
                <a:effectLst>
                  <a:outerShdw blurRad="38100" dist="38100" dir="2700000" algn="tl">
                    <a:srgbClr val="000000">
                      <a:alpha val="43137"/>
                    </a:srgbClr>
                  </a:outerShdw>
                </a:effectLst>
                <a:latin typeface="Cambria" pitchFamily="18" charset="0"/>
              </a:rPr>
              <a:t>Q&amp;A</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431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Đứng trước ngưỡng cửa cuộc đời sẽ có rất nhiều bỡ ngỡ</a:t>
            </a: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Bạn chưa biết mình muốn làm gì và ở đâu ?</a:t>
            </a: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188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Đứng trước ngưỡng cửa cuộc đời sẽ có rất nhiều bỡ ngỡ</a:t>
            </a: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Bạn chưa biết mình muốn làm gì và ở đâu ?</a:t>
            </a:r>
          </a:p>
        </p:txBody>
      </p:sp>
      <p:sp>
        <p:nvSpPr>
          <p:cNvPr id="11" name="Rectangle: Rounded Corners 11"/>
          <p:cNvSpPr/>
          <p:nvPr/>
        </p:nvSpPr>
        <p:spPr>
          <a:xfrm>
            <a:off x="4259580" y="33337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Học ngành gì đây, ngành nào đang "hot“ ?</a:t>
            </a: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188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7"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914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Tính cách bản thân ?</a:t>
            </a:r>
          </a:p>
        </p:txBody>
      </p:sp>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2594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1007</TotalTime>
  <Words>2503</Words>
  <Application>Microsoft Office PowerPoint</Application>
  <PresentationFormat>On-screen Show (16:9)</PresentationFormat>
  <Paragraphs>350</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Oriel</vt:lpstr>
      <vt:lpstr>university admission counseling system for high school students</vt:lpstr>
      <vt:lpstr>OUTLINE</vt:lpstr>
      <vt:lpstr>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vt:lpstr>
      <vt:lpstr>PowerPoint Presentation</vt:lpstr>
      <vt:lpstr>DEMO</vt:lpstr>
      <vt:lpstr>PowerPoint Presentation</vt:lpstr>
      <vt:lpstr>PowerPoint Presentation</vt:lpstr>
      <vt:lpstr>PowerPoint Presentation</vt:lpstr>
      <vt:lpstr>PowerPoint Presentation</vt:lpstr>
      <vt:lpstr>ALGORITHM</vt:lpstr>
      <vt:lpstr>PowerPoint Presentation</vt:lpstr>
      <vt:lpstr>PowerPoint Presentation</vt:lpstr>
      <vt:lpstr>PowerPoint Presentation</vt:lpstr>
      <vt:lpstr>ADVANTAGE/DISADVANTAGE</vt:lpstr>
      <vt:lpstr>PowerPoint Presentation</vt:lpstr>
      <vt:lpstr>PowerPoint Presentation</vt:lpstr>
      <vt:lpstr>FUTURE PLAN</vt:lpstr>
      <vt:lpstr>PowerPoint Presentation</vt:lpstr>
      <vt:lpstr>THANK FOR LISTENING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Thành Danh</dc:creator>
  <cp:lastModifiedBy>Lê Thành Danh</cp:lastModifiedBy>
  <cp:revision>316</cp:revision>
  <dcterms:created xsi:type="dcterms:W3CDTF">2017-11-18T06:29:56Z</dcterms:created>
  <dcterms:modified xsi:type="dcterms:W3CDTF">2017-11-20T20:17:51Z</dcterms:modified>
</cp:coreProperties>
</file>