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27" r:id="rId60"/>
    <p:sldId id="328"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Lst>
  <p:sldSz cx="9144000" cy="5143500" type="screen16x9"/>
  <p:notesSz cx="6858000" cy="9144000"/>
  <p:defaultTextStyle>
    <a:defPPr>
      <a:defRPr lang="en-US"/>
    </a:defPPr>
    <a:lvl1pPr marL="0" algn="l" defTabSz="816282" rtl="0" eaLnBrk="1" latinLnBrk="0" hangingPunct="1">
      <a:defRPr sz="1600" kern="1200">
        <a:solidFill>
          <a:schemeClr val="tx1"/>
        </a:solidFill>
        <a:latin typeface="+mn-lt"/>
        <a:ea typeface="+mn-ea"/>
        <a:cs typeface="+mn-cs"/>
      </a:defRPr>
    </a:lvl1pPr>
    <a:lvl2pPr marL="408141" algn="l" defTabSz="816282" rtl="0" eaLnBrk="1" latinLnBrk="0" hangingPunct="1">
      <a:defRPr sz="1600" kern="1200">
        <a:solidFill>
          <a:schemeClr val="tx1"/>
        </a:solidFill>
        <a:latin typeface="+mn-lt"/>
        <a:ea typeface="+mn-ea"/>
        <a:cs typeface="+mn-cs"/>
      </a:defRPr>
    </a:lvl2pPr>
    <a:lvl3pPr marL="816282" algn="l" defTabSz="816282" rtl="0" eaLnBrk="1" latinLnBrk="0" hangingPunct="1">
      <a:defRPr sz="1600" kern="1200">
        <a:solidFill>
          <a:schemeClr val="tx1"/>
        </a:solidFill>
        <a:latin typeface="+mn-lt"/>
        <a:ea typeface="+mn-ea"/>
        <a:cs typeface="+mn-cs"/>
      </a:defRPr>
    </a:lvl3pPr>
    <a:lvl4pPr marL="1224423" algn="l" defTabSz="816282" rtl="0" eaLnBrk="1" latinLnBrk="0" hangingPunct="1">
      <a:defRPr sz="1600" kern="1200">
        <a:solidFill>
          <a:schemeClr val="tx1"/>
        </a:solidFill>
        <a:latin typeface="+mn-lt"/>
        <a:ea typeface="+mn-ea"/>
        <a:cs typeface="+mn-cs"/>
      </a:defRPr>
    </a:lvl4pPr>
    <a:lvl5pPr marL="1632564" algn="l" defTabSz="816282" rtl="0" eaLnBrk="1" latinLnBrk="0" hangingPunct="1">
      <a:defRPr sz="1600" kern="1200">
        <a:solidFill>
          <a:schemeClr val="tx1"/>
        </a:solidFill>
        <a:latin typeface="+mn-lt"/>
        <a:ea typeface="+mn-ea"/>
        <a:cs typeface="+mn-cs"/>
      </a:defRPr>
    </a:lvl5pPr>
    <a:lvl6pPr marL="2040705" algn="l" defTabSz="816282" rtl="0" eaLnBrk="1" latinLnBrk="0" hangingPunct="1">
      <a:defRPr sz="1600" kern="1200">
        <a:solidFill>
          <a:schemeClr val="tx1"/>
        </a:solidFill>
        <a:latin typeface="+mn-lt"/>
        <a:ea typeface="+mn-ea"/>
        <a:cs typeface="+mn-cs"/>
      </a:defRPr>
    </a:lvl6pPr>
    <a:lvl7pPr marL="2448846" algn="l" defTabSz="816282" rtl="0" eaLnBrk="1" latinLnBrk="0" hangingPunct="1">
      <a:defRPr sz="1600" kern="1200">
        <a:solidFill>
          <a:schemeClr val="tx1"/>
        </a:solidFill>
        <a:latin typeface="+mn-lt"/>
        <a:ea typeface="+mn-ea"/>
        <a:cs typeface="+mn-cs"/>
      </a:defRPr>
    </a:lvl7pPr>
    <a:lvl8pPr marL="2856988" algn="l" defTabSz="816282" rtl="0" eaLnBrk="1" latinLnBrk="0" hangingPunct="1">
      <a:defRPr sz="1600" kern="1200">
        <a:solidFill>
          <a:schemeClr val="tx1"/>
        </a:solidFill>
        <a:latin typeface="+mn-lt"/>
        <a:ea typeface="+mn-ea"/>
        <a:cs typeface="+mn-cs"/>
      </a:defRPr>
    </a:lvl8pPr>
    <a:lvl9pPr marL="3265129" algn="l" defTabSz="816282"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2" autoAdjust="0"/>
    <p:restoredTop sz="76027" autoAdjust="0"/>
  </p:normalViewPr>
  <p:slideViewPr>
    <p:cSldViewPr>
      <p:cViewPr>
        <p:scale>
          <a:sx n="75" d="100"/>
          <a:sy n="75" d="100"/>
        </p:scale>
        <p:origin x="-1752" y="-3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E15160-B695-43A8-9105-F02EE58D58F5}" type="datetimeFigureOut">
              <a:rPr lang="en-US" smtClean="0"/>
              <a:t>12/05/2017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4A47DB-1F8B-496C-952E-53D0A0D3ABF6}" type="slidenum">
              <a:rPr lang="en-US" smtClean="0"/>
              <a:t>‹#›</a:t>
            </a:fld>
            <a:endParaRPr lang="en-US"/>
          </a:p>
        </p:txBody>
      </p:sp>
    </p:spTree>
    <p:extLst>
      <p:ext uri="{BB962C8B-B14F-4D97-AF65-F5344CB8AC3E}">
        <p14:creationId xmlns:p14="http://schemas.microsoft.com/office/powerpoint/2010/main" val="384258114"/>
      </p:ext>
    </p:extLst>
  </p:cSld>
  <p:clrMap bg1="lt1" tx1="dk1" bg2="lt2" tx2="dk2" accent1="accent1" accent2="accent2" accent3="accent3" accent4="accent4" accent5="accent5" accent6="accent6" hlink="hlink" folHlink="folHlink"/>
  <p:notesStyle>
    <a:lvl1pPr marL="0" algn="l" defTabSz="816282" rtl="0" eaLnBrk="1" latinLnBrk="0" hangingPunct="1">
      <a:defRPr sz="1000" kern="1200">
        <a:solidFill>
          <a:schemeClr val="tx1"/>
        </a:solidFill>
        <a:latin typeface="+mn-lt"/>
        <a:ea typeface="+mn-ea"/>
        <a:cs typeface="+mn-cs"/>
      </a:defRPr>
    </a:lvl1pPr>
    <a:lvl2pPr marL="408141" algn="l" defTabSz="816282" rtl="0" eaLnBrk="1" latinLnBrk="0" hangingPunct="1">
      <a:defRPr sz="1000" kern="1200">
        <a:solidFill>
          <a:schemeClr val="tx1"/>
        </a:solidFill>
        <a:latin typeface="+mn-lt"/>
        <a:ea typeface="+mn-ea"/>
        <a:cs typeface="+mn-cs"/>
      </a:defRPr>
    </a:lvl2pPr>
    <a:lvl3pPr marL="816282" algn="l" defTabSz="816282" rtl="0" eaLnBrk="1" latinLnBrk="0" hangingPunct="1">
      <a:defRPr sz="1000" kern="1200">
        <a:solidFill>
          <a:schemeClr val="tx1"/>
        </a:solidFill>
        <a:latin typeface="+mn-lt"/>
        <a:ea typeface="+mn-ea"/>
        <a:cs typeface="+mn-cs"/>
      </a:defRPr>
    </a:lvl3pPr>
    <a:lvl4pPr marL="1224423" algn="l" defTabSz="816282" rtl="0" eaLnBrk="1" latinLnBrk="0" hangingPunct="1">
      <a:defRPr sz="1000" kern="1200">
        <a:solidFill>
          <a:schemeClr val="tx1"/>
        </a:solidFill>
        <a:latin typeface="+mn-lt"/>
        <a:ea typeface="+mn-ea"/>
        <a:cs typeface="+mn-cs"/>
      </a:defRPr>
    </a:lvl4pPr>
    <a:lvl5pPr marL="1632564" algn="l" defTabSz="816282" rtl="0" eaLnBrk="1" latinLnBrk="0" hangingPunct="1">
      <a:defRPr sz="1000" kern="1200">
        <a:solidFill>
          <a:schemeClr val="tx1"/>
        </a:solidFill>
        <a:latin typeface="+mn-lt"/>
        <a:ea typeface="+mn-ea"/>
        <a:cs typeface="+mn-cs"/>
      </a:defRPr>
    </a:lvl5pPr>
    <a:lvl6pPr marL="2040705" algn="l" defTabSz="816282" rtl="0" eaLnBrk="1" latinLnBrk="0" hangingPunct="1">
      <a:defRPr sz="1000" kern="1200">
        <a:solidFill>
          <a:schemeClr val="tx1"/>
        </a:solidFill>
        <a:latin typeface="+mn-lt"/>
        <a:ea typeface="+mn-ea"/>
        <a:cs typeface="+mn-cs"/>
      </a:defRPr>
    </a:lvl6pPr>
    <a:lvl7pPr marL="2448846" algn="l" defTabSz="816282" rtl="0" eaLnBrk="1" latinLnBrk="0" hangingPunct="1">
      <a:defRPr sz="1000" kern="1200">
        <a:solidFill>
          <a:schemeClr val="tx1"/>
        </a:solidFill>
        <a:latin typeface="+mn-lt"/>
        <a:ea typeface="+mn-ea"/>
        <a:cs typeface="+mn-cs"/>
      </a:defRPr>
    </a:lvl7pPr>
    <a:lvl8pPr marL="2856988" algn="l" defTabSz="816282" rtl="0" eaLnBrk="1" latinLnBrk="0" hangingPunct="1">
      <a:defRPr sz="1000" kern="1200">
        <a:solidFill>
          <a:schemeClr val="tx1"/>
        </a:solidFill>
        <a:latin typeface="+mn-lt"/>
        <a:ea typeface="+mn-ea"/>
        <a:cs typeface="+mn-cs"/>
      </a:defRPr>
    </a:lvl8pPr>
    <a:lvl9pPr marL="3265129" algn="l" defTabSz="81628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n.wikipedia.org/wiki/Psychological_type"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vi.wikipedia.org/w/index.php?title=Katharine_Cook_Briggs&amp;action=edit&amp;redlink=1" TargetMode="External"/><Relationship Id="rId5" Type="http://schemas.openxmlformats.org/officeDocument/2006/relationships/hyperlink" Target="https://vi.wikipedia.org/wiki/1921" TargetMode="External"/><Relationship Id="rId4" Type="http://schemas.openxmlformats.org/officeDocument/2006/relationships/hyperlink" Target="https://vi.wikipedia.org/wiki/Carl_Jung"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err="1" smtClean="0"/>
              <a:t>Kính</a:t>
            </a:r>
            <a:r>
              <a:rPr lang="en-US" baseline="0" dirty="0" smtClean="0"/>
              <a:t> </a:t>
            </a:r>
            <a:r>
              <a:rPr lang="en-US" baseline="0" dirty="0" err="1" smtClean="0"/>
              <a:t>thưa</a:t>
            </a:r>
            <a:r>
              <a:rPr lang="en-US" baseline="0" dirty="0" smtClean="0"/>
              <a:t> </a:t>
            </a:r>
            <a:r>
              <a:rPr lang="en-US" baseline="0" dirty="0" err="1" smtClean="0"/>
              <a:t>quý</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quý</a:t>
            </a:r>
            <a:r>
              <a:rPr lang="en-US" baseline="0" dirty="0" smtClean="0"/>
              <a:t> </a:t>
            </a:r>
            <a:r>
              <a:rPr lang="en-US" baseline="0" dirty="0" err="1" smtClean="0"/>
              <a:t>vị</a:t>
            </a:r>
            <a:r>
              <a:rPr lang="en-US" baseline="0" dirty="0" smtClean="0"/>
              <a:t> </a:t>
            </a:r>
            <a:r>
              <a:rPr lang="en-US" baseline="0" dirty="0" err="1" smtClean="0"/>
              <a:t>phụ</a:t>
            </a:r>
            <a:r>
              <a:rPr lang="en-US" baseline="0" dirty="0" smtClean="0"/>
              <a:t> </a:t>
            </a:r>
            <a:r>
              <a:rPr lang="en-US" baseline="0" dirty="0" err="1" smtClean="0"/>
              <a:t>huynh</a:t>
            </a:r>
            <a:r>
              <a:rPr lang="en-US" baseline="0" dirty="0" smtClean="0"/>
              <a:t> </a:t>
            </a:r>
            <a:r>
              <a:rPr lang="en-US" baseline="0" dirty="0" err="1" smtClean="0"/>
              <a:t>và</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trong</a:t>
            </a:r>
            <a:r>
              <a:rPr lang="en-US" baseline="0" dirty="0" smtClean="0"/>
              <a:t> </a:t>
            </a:r>
            <a:r>
              <a:rPr lang="en-US" baseline="0" dirty="0" err="1" smtClean="0"/>
              <a:t>hội</a:t>
            </a:r>
            <a:r>
              <a:rPr lang="en-US" baseline="0" dirty="0" smtClean="0"/>
              <a:t> </a:t>
            </a:r>
            <a:r>
              <a:rPr lang="en-US" baseline="0" dirty="0" err="1" smtClean="0"/>
              <a:t>trường</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là</a:t>
            </a:r>
            <a:r>
              <a:rPr lang="en-US" baseline="0" dirty="0" smtClean="0"/>
              <a:t> </a:t>
            </a:r>
            <a:r>
              <a:rPr lang="en-US" baseline="0" dirty="0" err="1" smtClean="0"/>
              <a:t>nhóm</a:t>
            </a:r>
            <a:r>
              <a:rPr lang="en-US" baseline="0" dirty="0" smtClean="0"/>
              <a:t> 5,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được</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sz="1000" dirty="0" smtClean="0">
                <a:solidFill>
                  <a:schemeClr val="tx1"/>
                </a:solidFill>
              </a:rPr>
              <a:t>University admission counseling system for high school students</a:t>
            </a:r>
            <a:r>
              <a:rPr lang="en-US" baseline="0" dirty="0" smtClean="0"/>
              <a:t>” hay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tiếng</a:t>
            </a:r>
            <a:r>
              <a:rPr lang="en-US" baseline="0" dirty="0" smtClean="0"/>
              <a:t> </a:t>
            </a:r>
            <a:r>
              <a:rPr lang="en-US" baseline="0" dirty="0" err="1" smtClean="0"/>
              <a:t>việt</a:t>
            </a:r>
            <a:r>
              <a:rPr lang="en-US" baseline="0" dirty="0" smtClean="0"/>
              <a:t> </a:t>
            </a:r>
            <a:r>
              <a:rPr lang="en-US" baseline="0" dirty="0" err="1" smtClean="0"/>
              <a:t>là</a:t>
            </a:r>
            <a:r>
              <a:rPr lang="en-US" baseline="0" dirty="0" smtClean="0"/>
              <a:t> “</a:t>
            </a:r>
            <a:r>
              <a:rPr lang="en-US" sz="1000" kern="1200" dirty="0" err="1" smtClean="0">
                <a:solidFill>
                  <a:schemeClr val="tx1"/>
                </a:solidFill>
                <a:effectLst/>
                <a:latin typeface="+mn-lt"/>
                <a:ea typeface="+mn-ea"/>
                <a:cs typeface="+mn-cs"/>
              </a:rPr>
              <a:t>Hệ</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thống</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tư</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vấn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tuyển</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sinh</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đại</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học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cho</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học</a:t>
            </a: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sinh</a:t>
            </a:r>
            <a:r>
              <a:rPr lang="en-US" sz="1000" kern="1200" dirty="0" smtClean="0">
                <a:solidFill>
                  <a:schemeClr val="tx1"/>
                </a:solidFill>
                <a:effectLst/>
                <a:latin typeface="+mn-lt"/>
                <a:ea typeface="+mn-ea"/>
                <a:cs typeface="+mn-cs"/>
              </a:rPr>
              <a:t>” </a:t>
            </a:r>
            <a:r>
              <a:rPr lang="en-US" baseline="0" dirty="0" err="1" smtClean="0"/>
              <a:t>dưới</a:t>
            </a:r>
            <a:r>
              <a:rPr lang="en-US" baseline="0" dirty="0" smtClean="0"/>
              <a:t> </a:t>
            </a:r>
            <a:r>
              <a:rPr lang="en-US" baseline="0" dirty="0" err="1" smtClean="0"/>
              <a:t>sự</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 </a:t>
            </a:r>
            <a:r>
              <a:rPr lang="en-US" baseline="0" dirty="0" err="1" smtClean="0"/>
              <a:t>của</a:t>
            </a:r>
            <a:r>
              <a:rPr lang="en-US" baseline="0" dirty="0" smtClean="0"/>
              <a:t> </a:t>
            </a:r>
            <a:r>
              <a:rPr lang="en-US" baseline="0" dirty="0" err="1" smtClean="0"/>
              <a:t>thầy</a:t>
            </a:r>
            <a:r>
              <a:rPr lang="en-US" baseline="0" dirty="0" smtClean="0"/>
              <a:t> </a:t>
            </a:r>
            <a:r>
              <a:rPr lang="en-US" dirty="0" err="1" smtClean="0">
                <a:solidFill>
                  <a:schemeClr val="tx1"/>
                </a:solidFill>
                <a:latin typeface="Cambria" pitchFamily="18" charset="0"/>
              </a:rPr>
              <a:t>Lâm</a:t>
            </a:r>
            <a:r>
              <a:rPr lang="en-US" dirty="0" smtClean="0">
                <a:solidFill>
                  <a:schemeClr val="tx1"/>
                </a:solidFill>
                <a:latin typeface="Cambria" pitchFamily="18" charset="0"/>
              </a:rPr>
              <a:t> </a:t>
            </a:r>
            <a:r>
              <a:rPr lang="en-US" dirty="0" err="1" smtClean="0">
                <a:solidFill>
                  <a:schemeClr val="tx1"/>
                </a:solidFill>
                <a:latin typeface="Cambria" pitchFamily="18" charset="0"/>
              </a:rPr>
              <a:t>Hữu</a:t>
            </a:r>
            <a:r>
              <a:rPr lang="en-US" dirty="0" smtClean="0">
                <a:solidFill>
                  <a:schemeClr val="tx1"/>
                </a:solidFill>
                <a:latin typeface="Cambria" pitchFamily="18" charset="0"/>
              </a:rPr>
              <a:t> </a:t>
            </a:r>
            <a:r>
              <a:rPr lang="en-US" dirty="0" err="1" smtClean="0">
                <a:solidFill>
                  <a:schemeClr val="tx1"/>
                </a:solidFill>
                <a:latin typeface="Cambria" pitchFamily="18" charset="0"/>
              </a:rPr>
              <a:t>Khánh</a:t>
            </a:r>
            <a:r>
              <a:rPr lang="en-US" dirty="0" smtClean="0">
                <a:solidFill>
                  <a:schemeClr val="tx1"/>
                </a:solidFill>
                <a:latin typeface="Cambria" pitchFamily="18" charset="0"/>
              </a:rPr>
              <a:t> </a:t>
            </a:r>
            <a:r>
              <a:rPr lang="en-US" dirty="0" err="1" smtClean="0">
                <a:solidFill>
                  <a:schemeClr val="tx1"/>
                </a:solidFill>
                <a:latin typeface="Cambria" pitchFamily="18" charset="0"/>
              </a:rPr>
              <a:t>Phương</a:t>
            </a:r>
            <a:endParaRPr lang="en-US" dirty="0" smtClean="0"/>
          </a:p>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1</a:t>
            </a:fld>
            <a:endParaRPr lang="en-US"/>
          </a:p>
        </p:txBody>
      </p:sp>
    </p:spTree>
    <p:extLst>
      <p:ext uri="{BB962C8B-B14F-4D97-AF65-F5344CB8AC3E}">
        <p14:creationId xmlns:p14="http://schemas.microsoft.com/office/powerpoint/2010/main" val="1542602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Sự lựa chọn của bạn có đang thật sự theo sở thích của bạn hay nó đang bị ảnh hưởng bởi những thông tin, những lời nói từ gia đình và bạn bè của bạn.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Sự lựa chọn của bạn có đang thật sự theo sở thích của bạn hay nó đang bị ảnh hưởng bởi những thông tin, những lời nói từ gia đình và bạn bè của bạn.</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Gia đình &amp; bạn bè: có ảnh hưởng ko ít đến cuộc sống của chúng ta, nhưng tương lai thì lại chính do chúng ta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cho mình một nghề, nghĩa là chọn cho mình một tương lai. Việc chọn nghề thực sự quan trọng và vô cùng cần thiết. Chọn sai lầm một nghề nghĩa là đặt cho mình một tương lai không thực sự an toàn và vững chắc.</a:t>
            </a:r>
            <a:r>
              <a:rPr lang="en-US" sz="1000" b="0" i="0" kern="1200" smtClean="0">
                <a:solidFill>
                  <a:schemeClr val="tx1"/>
                </a:solidFill>
                <a:effectLst/>
                <a:latin typeface="+mn-lt"/>
                <a:ea typeface="+mn-ea"/>
                <a:cs typeface="+mn-cs"/>
              </a:rPr>
              <a:t>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muốn chính mình trực tiếp đưa ra câu hỏi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muốn chính mình trực tiếp đưa ra câu hỏi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Cùng chia sẽ, trao đổi những thắc mắc và cùng nhau tìm ra câu trả lời.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thật ra nó rất khó để đưa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H</a:t>
            </a:r>
            <a:r>
              <a:rPr lang="vi-VN" sz="1000" b="0" i="0" kern="1200" smtClean="0">
                <a:solidFill>
                  <a:schemeClr val="tx1"/>
                </a:solidFill>
                <a:effectLst/>
                <a:latin typeface="+mn-lt"/>
                <a:ea typeface="+mn-ea"/>
                <a:cs typeface="+mn-cs"/>
              </a:rPr>
              <a:t>ọc sinh thường có áp lực về việc phải đưa ra quyết định “đúng đắn” nhất</a:t>
            </a:r>
            <a:r>
              <a:rPr lang="en-US" sz="1000" b="0" i="0" kern="1200" smtClean="0">
                <a:solidFill>
                  <a:schemeClr val="tx1"/>
                </a:solidFill>
                <a:effectLst/>
                <a:latin typeface="+mn-lt"/>
                <a:ea typeface="+mn-ea"/>
                <a:cs typeface="+mn-cs"/>
              </a:rPr>
              <a:t> nó </a:t>
            </a:r>
            <a:r>
              <a:rPr lang="en-US" sz="1000" b="0" i="0" kern="1200" baseline="0" smtClean="0">
                <a:solidFill>
                  <a:schemeClr val="tx1"/>
                </a:solidFill>
                <a:effectLst/>
                <a:latin typeface="+mn-lt"/>
                <a:ea typeface="+mn-ea"/>
                <a:cs typeface="+mn-cs"/>
              </a:rPr>
              <a:t>khiến việc lựa chọn trường ĐH phù hợp trở nên rất khó khăn.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thật ra nó rất khó để đưa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H</a:t>
            </a:r>
            <a:r>
              <a:rPr lang="vi-VN" sz="1000" b="0" i="0" kern="1200" smtClean="0">
                <a:solidFill>
                  <a:schemeClr val="tx1"/>
                </a:solidFill>
                <a:effectLst/>
                <a:latin typeface="+mn-lt"/>
                <a:ea typeface="+mn-ea"/>
                <a:cs typeface="+mn-cs"/>
              </a:rPr>
              <a:t>ọc sinh thường có áp lực về việc phải đưa ra quyết định “đúng đắn” nhất</a:t>
            </a:r>
            <a:r>
              <a:rPr lang="en-US" sz="1000" b="0" i="0" kern="1200" smtClean="0">
                <a:solidFill>
                  <a:schemeClr val="tx1"/>
                </a:solidFill>
                <a:effectLst/>
                <a:latin typeface="+mn-lt"/>
                <a:ea typeface="+mn-ea"/>
                <a:cs typeface="+mn-cs"/>
              </a:rPr>
              <a:t> nó </a:t>
            </a:r>
            <a:r>
              <a:rPr lang="en-US" sz="1000" b="0" i="0" kern="1200" baseline="0" smtClean="0">
                <a:solidFill>
                  <a:schemeClr val="tx1"/>
                </a:solidFill>
                <a:effectLst/>
                <a:latin typeface="+mn-lt"/>
                <a:ea typeface="+mn-ea"/>
                <a:cs typeface="+mn-cs"/>
              </a:rPr>
              <a:t>khiến việc lựa chọn trường ĐH phù hợp trở nên rất khó khăn.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cần có thêm nhiều sự lựa chọn hay gợi ý để so sánh, đánh giá và từ đó có thể dễ dàng chọn ra được một trường thích hợp. ---&gt; </a:t>
            </a:r>
          </a:p>
        </p:txBody>
      </p:sp>
      <p:sp>
        <p:nvSpPr>
          <p:cNvPr id="4" name="Slide Number Placeholder 3"/>
          <p:cNvSpPr>
            <a:spLocks noGrp="1"/>
          </p:cNvSpPr>
          <p:nvPr>
            <p:ph type="sldNum" sz="quarter" idx="10"/>
          </p:nvPr>
        </p:nvSpPr>
        <p:spPr/>
        <p:txBody>
          <a:bodyPr/>
          <a:lstStyle/>
          <a:p>
            <a:fld id="{D04A47DB-1F8B-496C-952E-53D0A0D3ABF6}" type="slidenum">
              <a:rPr lang="en-US" smtClean="0"/>
              <a:t>16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Trước những tình hình đó, nhóm chúng tôi đã đưa ra một số giải giải pháp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và sau đây là các giải pháp của chúng tôi, xin mới bạn “ “ tiếp tục phần trình bày</a:t>
            </a:r>
          </a:p>
        </p:txBody>
      </p:sp>
      <p:sp>
        <p:nvSpPr>
          <p:cNvPr id="4" name="Slide Number Placeholder 3"/>
          <p:cNvSpPr>
            <a:spLocks noGrp="1"/>
          </p:cNvSpPr>
          <p:nvPr>
            <p:ph type="sldNum" sz="quarter" idx="10"/>
          </p:nvPr>
        </p:nvSpPr>
        <p:spPr/>
        <p:txBody>
          <a:bodyPr/>
          <a:lstStyle/>
          <a:p>
            <a:fld id="{D04A47DB-1F8B-496C-952E-53D0A0D3ABF6}" type="slidenum">
              <a:rPr lang="en-US" smtClean="0"/>
              <a:t>17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Kính</a:t>
            </a:r>
            <a:r>
              <a:rPr lang="en-US" baseline="0" smtClean="0"/>
              <a:t> thưa quý hội đồng, tôi xin tiếp tục phần trình bày của nhóm chúng tôi, để giải quyết tình hình đã đề cập trên, g</a:t>
            </a:r>
            <a:r>
              <a:rPr lang="en-US" sz="1000" kern="1200" smtClean="0">
                <a:solidFill>
                  <a:schemeClr val="tx1"/>
                </a:solidFill>
                <a:effectLst/>
                <a:latin typeface="+mn-lt"/>
                <a:ea typeface="+mn-ea"/>
                <a:cs typeface="+mn-cs"/>
              </a:rPr>
              <a:t>iải pháp đề xuất của chúng tôi là xây dựng một hệ thống Webside</a:t>
            </a:r>
            <a:r>
              <a:rPr lang="en-US" sz="1000" kern="1200" baseline="0" smtClean="0">
                <a:solidFill>
                  <a:schemeClr val="tx1"/>
                </a:solidFill>
                <a:effectLst/>
                <a:latin typeface="+mn-lt"/>
                <a:ea typeface="+mn-ea"/>
                <a:cs typeface="+mn-cs"/>
              </a:rPr>
              <a:t> </a:t>
            </a:r>
            <a:r>
              <a:rPr lang="en-US" sz="1000" kern="1200" smtClean="0">
                <a:solidFill>
                  <a:schemeClr val="tx1"/>
                </a:solidFill>
                <a:effectLst/>
                <a:latin typeface="+mn-lt"/>
                <a:ea typeface="+mn-ea"/>
                <a:cs typeface="+mn-cs"/>
              </a:rPr>
              <a:t>“UniStart" để cung cấp một môi trường quản lý tốt hơn</a:t>
            </a:r>
            <a:r>
              <a:rPr lang="en-US" sz="1000" kern="1200" dirty="0">
                <a:solidFill>
                  <a:schemeClr val="tx1"/>
                </a:solidFill>
                <a:effectLst/>
                <a:latin typeface="+mn-lt"/>
                <a:ea typeface="+mn-ea"/>
                <a:cs typeface="+mn-cs"/>
              </a:rPr>
              <a:t>.</a:t>
            </a:r>
            <a:endParaRPr lang="en-US" sz="10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Hiện tại,</a:t>
            </a:r>
            <a:r>
              <a:rPr lang="en-US" sz="1000" b="0" i="0" kern="1200" baseline="0" dirty="0" smtClean="0">
                <a:solidFill>
                  <a:schemeClr val="tx1"/>
                </a:solidFill>
                <a:effectLst/>
                <a:latin typeface="+mn-lt"/>
                <a:ea typeface="+mn-ea"/>
                <a:cs typeface="+mn-cs"/>
              </a:rPr>
              <a:t> các trang web thông tin ngày nay không hỗ trợ tìm kiếm một cách chi tiết thông tin về trường đại học cũng như các ngành nghề, trong khi đó nhu cầu về tìm kiếm thông tin của các học sinh về trường đại học là cực lớn vì nó trực tiếp quyết định tương lai của họ. Học sinh không thể tìm thấy thông tin về những ngôi trường hay ngành nghề mình quan tâm, trong khi số lượng trường và ngành đào tạo rất đa dạng và phong phú. Do đó chúng tôi phát triển một công cụ tìm kiếm giúp học sinh có thể dễ dàng tìm kiếm thông tin về các trường đại học.</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Nhóm chúng tôi xin được trình bày các nội dung chính sau đây</a:t>
            </a:r>
          </a:p>
          <a:p>
            <a:r>
              <a:rPr lang="en-US" dirty="0" err="1" smtClean="0"/>
              <a:t>Phần</a:t>
            </a:r>
            <a:r>
              <a:rPr lang="en-US" baseline="0" dirty="0" smtClean="0"/>
              <a:t> </a:t>
            </a: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 HS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thông</a:t>
            </a:r>
            <a:r>
              <a:rPr lang="en-US" baseline="0" dirty="0" smtClean="0"/>
              <a:t> tin </a:t>
            </a:r>
            <a:r>
              <a:rPr lang="en-US" baseline="0" dirty="0" err="1" smtClean="0"/>
              <a:t>để</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chọn</a:t>
            </a:r>
            <a:r>
              <a:rPr lang="en-US" baseline="0" dirty="0" smtClean="0"/>
              <a:t> </a:t>
            </a:r>
            <a:r>
              <a:rPr lang="en-US" baseline="0" dirty="0" err="1" smtClean="0"/>
              <a:t>trường</a:t>
            </a:r>
            <a:r>
              <a:rPr lang="en-US" baseline="0" dirty="0" smtClean="0"/>
              <a:t> )</a:t>
            </a:r>
          </a:p>
          <a:p>
            <a:r>
              <a:rPr lang="en-US" baseline="0" dirty="0" err="1" smtClean="0"/>
              <a:t>Phần</a:t>
            </a:r>
            <a:r>
              <a:rPr lang="en-US" baseline="0" dirty="0" smtClean="0"/>
              <a:t> </a:t>
            </a:r>
            <a:r>
              <a:rPr lang="en-US" baseline="0" dirty="0" err="1" smtClean="0"/>
              <a:t>thứ</a:t>
            </a:r>
            <a:r>
              <a:rPr lang="en-US" baseline="0" dirty="0" smtClean="0"/>
              <a:t> 2: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và</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của</a:t>
            </a:r>
            <a:r>
              <a:rPr lang="en-US" baseline="0" dirty="0" smtClean="0"/>
              <a:t> </a:t>
            </a:r>
            <a:r>
              <a:rPr lang="en-US" baseline="0" err="1" smtClean="0"/>
              <a:t>chúng</a:t>
            </a:r>
            <a:r>
              <a:rPr lang="en-US" baseline="0" smtClean="0"/>
              <a:t> tôi</a:t>
            </a:r>
            <a:endParaRPr lang="en-US" baseline="0" dirty="0" smtClean="0"/>
          </a:p>
          <a:p>
            <a:r>
              <a:rPr lang="en-US" baseline="0" dirty="0" err="1" smtClean="0"/>
              <a:t>Phần</a:t>
            </a:r>
            <a:r>
              <a:rPr lang="en-US" baseline="0" dirty="0" smtClean="0"/>
              <a:t> </a:t>
            </a:r>
            <a:r>
              <a:rPr lang="en-US" baseline="0" err="1" smtClean="0"/>
              <a:t>thứ</a:t>
            </a:r>
            <a:r>
              <a:rPr lang="en-US" baseline="0" smtClean="0"/>
              <a:t> 3: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Demo</a:t>
            </a:r>
          </a:p>
          <a:p>
            <a:r>
              <a:rPr lang="en-US" baseline="0" dirty="0" err="1" smtClean="0"/>
              <a:t>Phần</a:t>
            </a:r>
            <a:r>
              <a:rPr lang="en-US" baseline="0" dirty="0" smtClean="0"/>
              <a:t> </a:t>
            </a:r>
            <a:r>
              <a:rPr lang="en-US" baseline="0" err="1" smtClean="0"/>
              <a:t>thứ</a:t>
            </a:r>
            <a:r>
              <a:rPr lang="en-US" baseline="0" smtClean="0"/>
              <a:t> 4: </a:t>
            </a:r>
            <a:r>
              <a:rPr lang="en-US" baseline="0" dirty="0" err="1" smtClean="0"/>
              <a:t>Thuật</a:t>
            </a:r>
            <a:r>
              <a:rPr lang="en-US" baseline="0" dirty="0" smtClean="0"/>
              <a:t> </a:t>
            </a:r>
            <a:r>
              <a:rPr lang="en-US" baseline="0" dirty="0" err="1" smtClean="0"/>
              <a:t>toán</a:t>
            </a:r>
            <a:r>
              <a:rPr lang="en-US" baseline="0" dirty="0" smtClean="0"/>
              <a:t> </a:t>
            </a:r>
          </a:p>
          <a:p>
            <a:r>
              <a:rPr lang="en-US" baseline="0" dirty="0" err="1" smtClean="0"/>
              <a:t>Phần</a:t>
            </a:r>
            <a:r>
              <a:rPr lang="en-US" baseline="0" dirty="0" smtClean="0"/>
              <a:t> </a:t>
            </a:r>
            <a:r>
              <a:rPr lang="en-US" baseline="0" err="1" smtClean="0"/>
              <a:t>thứ</a:t>
            </a:r>
            <a:r>
              <a:rPr lang="en-US" baseline="0" smtClean="0"/>
              <a:t> 5: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 </a:t>
            </a:r>
            <a:r>
              <a:rPr lang="en-US" baseline="0" dirty="0" err="1" smtClean="0"/>
              <a:t>lợi</a:t>
            </a:r>
            <a:r>
              <a:rPr lang="en-US" baseline="0" dirty="0" smtClean="0"/>
              <a:t> </a:t>
            </a:r>
            <a:r>
              <a:rPr lang="en-US" baseline="0" dirty="0" err="1" smtClean="0"/>
              <a:t>thế</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p>
          <a:p>
            <a:r>
              <a:rPr lang="en-US" dirty="0" err="1" smtClean="0"/>
              <a:t>Phần</a:t>
            </a:r>
            <a:r>
              <a:rPr lang="en-US" baseline="0" dirty="0" smtClean="0"/>
              <a:t> </a:t>
            </a:r>
            <a:r>
              <a:rPr lang="en-US" baseline="0" err="1" smtClean="0"/>
              <a:t>cuối</a:t>
            </a:r>
            <a:r>
              <a:rPr lang="en-US" baseline="0" smtClean="0"/>
              <a:t> cùng</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và</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cho</a:t>
            </a:r>
            <a:r>
              <a:rPr lang="en-US" baseline="0" dirty="0" smtClean="0"/>
              <a:t> </a:t>
            </a:r>
            <a:r>
              <a:rPr lang="en-US" baseline="0" dirty="0" err="1" smtClean="0"/>
              <a:t>tương</a:t>
            </a:r>
            <a:r>
              <a:rPr lang="en-US" baseline="0" dirty="0" smtClean="0"/>
              <a:t> </a:t>
            </a:r>
            <a:r>
              <a:rPr lang="en-US" baseline="0" dirty="0" err="1" smtClean="0"/>
              <a:t>lai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Mục tìm</a:t>
            </a:r>
            <a:r>
              <a:rPr lang="en-US" sz="1000" b="0" i="0" kern="1200" baseline="0" dirty="0" smtClean="0">
                <a:solidFill>
                  <a:schemeClr val="tx1"/>
                </a:solidFill>
                <a:effectLst/>
                <a:latin typeface="+mn-lt"/>
                <a:ea typeface="+mn-ea"/>
                <a:cs typeface="+mn-cs"/>
              </a:rPr>
              <a:t> kiếm của chúng tôi bao gồm: </a:t>
            </a:r>
            <a:r>
              <a:rPr lang="en-US" sz="1000" b="0" i="0" kern="1200" dirty="0"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kiếm trường qua ngành học</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kiếm trường theo khu vực</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kiếm theo tên trường</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hệ thống cung cấp thông tin về các trường đại học cao đẳng, với những thông tin chính xác được sắp xếp 1 cách rõ ràng và chi tiết, trang thông tin của 1 trường sẽ bao gồm các mục như sau ---&gt;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Chúng tôi cung cấp cho bạn những thông tin giới thiệu về trường, các ngành học một cách ngắn ngọn, mạch lạc, dễ nhìn và dễ nắm bắt---&gt;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Chúng tôi cung cấp cho bạn những thông tin giới thiệu về trường, chi tiết về các ngành học một cách ngắn ngọn, mạch lạc, dễ nhìn và dễ nắm bắt-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Cung cấp những nhận xét, đánh giá một cách khách quan từ nhiều phía, giúp học sinh có cái nhìn rõ nét về ngôi trường mình đang tìm kiếm ---&gt;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Để</a:t>
            </a:r>
            <a:r>
              <a:rPr lang="en-US" sz="1000" b="0" i="0" kern="1200" baseline="0" dirty="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Chúng tôi cung cấp cho bạn những thông tin giới thiệu về trường, các ngành học một cách ngắn ngọn, mạch lạc, dễ nhìn và dễ nắm bắt-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Cung cấp những nhận xét, đánh giá một cách khách quan từ nhiều phía, giúp học sinh có cái nhìn rõ nét về ngôi trường mình đang tìm kiếm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Đưa ra những gợi ý về các trường tương tự giúp cho bạn có thêm nhiều sự lựa chọn hơn. ---&gt;</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smtClean="0"/>
              <a:t>Chúng</a:t>
            </a:r>
            <a:r>
              <a:rPr lang="en-US" baseline="0" dirty="0" smtClean="0"/>
              <a:t> tôi xin demo chức năng</a:t>
            </a:r>
            <a:endParaRPr lang="en-US"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D muốn</a:t>
            </a:r>
            <a:r>
              <a:rPr lang="en-US" sz="1000" b="0" i="0" kern="1200" baseline="0" dirty="0" smtClean="0">
                <a:solidFill>
                  <a:schemeClr val="tx1"/>
                </a:solidFill>
                <a:effectLst/>
                <a:latin typeface="+mn-lt"/>
                <a:ea typeface="+mn-ea"/>
                <a:cs typeface="+mn-cs"/>
              </a:rPr>
              <a:t> thực hiện tìm kiếm tất cả các trường đại học có sau khi có thông tin ngành là “CNTT”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và vị trí “TP.HCM”.</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---&gt; search trường theo ngành cntt và tphcm</a:t>
            </a:r>
          </a:p>
        </p:txBody>
      </p:sp>
      <p:sp>
        <p:nvSpPr>
          <p:cNvPr id="4" name="Slide Number Placeholder 3"/>
          <p:cNvSpPr>
            <a:spLocks noGrp="1"/>
          </p:cNvSpPr>
          <p:nvPr>
            <p:ph type="sldNum" sz="quarter" idx="10"/>
          </p:nvPr>
        </p:nvSpPr>
        <p:spPr/>
        <p:txBody>
          <a:bodyPr/>
          <a:lstStyle/>
          <a:p>
            <a:fld id="{D04A47DB-1F8B-496C-952E-53D0A0D3ABF6}" type="slidenum">
              <a:rPr lang="en-US" smtClean="0"/>
              <a:t>27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smtClean="0"/>
              <a:t>Chúng</a:t>
            </a:r>
            <a:r>
              <a:rPr lang="en-US" baseline="0" dirty="0" smtClean="0"/>
              <a:t> tôi xin demo chức năng</a:t>
            </a:r>
            <a:endParaRPr lang="en-US"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tx1"/>
                </a:solidFill>
                <a:effectLst/>
                <a:latin typeface="+mn-lt"/>
                <a:ea typeface="+mn-ea"/>
                <a:cs typeface="+mn-cs"/>
              </a:rPr>
              <a:t>D muốn</a:t>
            </a:r>
            <a:r>
              <a:rPr lang="en-US" sz="1000" b="0" i="0" kern="1200" baseline="0" dirty="0" smtClean="0">
                <a:solidFill>
                  <a:schemeClr val="tx1"/>
                </a:solidFill>
                <a:effectLst/>
                <a:latin typeface="+mn-lt"/>
                <a:ea typeface="+mn-ea"/>
                <a:cs typeface="+mn-cs"/>
              </a:rPr>
              <a:t> tìm hiểu chi tiết hơn về trường ĐH.FPT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Như: thông tin, ngành học, các bài báo về trường, xem những đánh giá về trường và cùng tham gia đánh giá</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sym typeface="Wingdings" panose="05000000000000000000" pitchFamily="2" charset="2"/>
              </a:rPr>
              <a:t> Xem thông tin trong trang trường -&gt;xem rating và đánh giá của trường-&gt; chọn ngành công nghệ thông tin rồi xem -&gt; xem rating về ngành -&gt; demo chức năng review</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r>
              <a:rPr lang="en-US" sz="1000" b="0" i="0" kern="1200" baseline="0" smtClean="0">
                <a:solidFill>
                  <a:schemeClr val="tx1"/>
                </a:solidFill>
                <a:effectLst/>
                <a:latin typeface="+mn-lt"/>
                <a:ea typeface="+mn-ea"/>
                <a:cs typeface="+mn-cs"/>
              </a:rPr>
              <a:t> và làm sao để biết được điểm mạnh, điểm yếu của bản thân và lựa chọn cho mình một chuyên ngành và trường đại học phù hợp, nhóm chúng tôi xin đề xuất bài trắc nghiêm MBTI</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Đầu tiên tôi xin phép được trình bày phần tình hình hiện tại.</a:t>
            </a:r>
          </a:p>
          <a:p>
            <a:r>
              <a:rPr lang="vi-VN" sz="1000" b="0" i="0" kern="1200" smtClean="0">
                <a:solidFill>
                  <a:schemeClr val="tx1"/>
                </a:solidFill>
                <a:effectLst/>
                <a:latin typeface="+mn-lt"/>
                <a:ea typeface="+mn-ea"/>
                <a:cs typeface="+mn-cs"/>
              </a:rPr>
              <a:t>Chọn trường</a:t>
            </a:r>
            <a:r>
              <a:rPr lang="en-US" sz="1000" b="0" i="0" kern="1200" smtClean="0">
                <a:solidFill>
                  <a:schemeClr val="tx1"/>
                </a:solidFill>
                <a:effectLst/>
                <a:latin typeface="+mn-lt"/>
                <a:ea typeface="+mn-ea"/>
                <a:cs typeface="+mn-cs"/>
              </a:rPr>
              <a:t>,</a:t>
            </a:r>
            <a:r>
              <a:rPr lang="en-US" sz="1000" b="0" i="0" kern="1200" baseline="0" smtClean="0">
                <a:solidFill>
                  <a:schemeClr val="tx1"/>
                </a:solidFill>
                <a:effectLst/>
                <a:latin typeface="+mn-lt"/>
                <a:ea typeface="+mn-ea"/>
                <a:cs typeface="+mn-cs"/>
              </a:rPr>
              <a:t> chọn </a:t>
            </a:r>
            <a:r>
              <a:rPr lang="vi-VN" sz="1000" b="0" i="0" kern="1200" smtClean="0">
                <a:solidFill>
                  <a:schemeClr val="tx1"/>
                </a:solidFill>
                <a:effectLst/>
                <a:latin typeface="+mn-lt"/>
                <a:ea typeface="+mn-ea"/>
                <a:cs typeface="+mn-cs"/>
              </a:rPr>
              <a:t>ngành nghe có vẻ dễ dàng, nhưng thật ra nó là kết quả của một quá trình học tập dài dăng dẳng, đồng thời cũng là một sự mở đầu cho con đường mới của các bạn học sinh. </a:t>
            </a:r>
            <a:endParaRPr lang="en-US" sz="1000" b="0" i="0" kern="1200" smtClean="0">
              <a:solidFill>
                <a:schemeClr val="tx1"/>
              </a:solidFill>
              <a:effectLst/>
              <a:latin typeface="+mn-lt"/>
              <a:ea typeface="+mn-ea"/>
              <a:cs typeface="+mn-cs"/>
            </a:endParaRPr>
          </a:p>
          <a:p>
            <a:r>
              <a:rPr lang="en-US" sz="1000" b="0" i="0" kern="1200" smtClean="0">
                <a:solidFill>
                  <a:schemeClr val="tx1"/>
                </a:solidFill>
                <a:effectLst/>
                <a:latin typeface="+mn-lt"/>
                <a:ea typeface="+mn-ea"/>
                <a:cs typeface="+mn-cs"/>
              </a:rPr>
              <a:t>V</a:t>
            </a:r>
            <a:r>
              <a:rPr lang="vi-VN" sz="1000" b="0" i="0" kern="1200" smtClean="0">
                <a:solidFill>
                  <a:schemeClr val="tx1"/>
                </a:solidFill>
                <a:effectLst/>
                <a:latin typeface="+mn-lt"/>
                <a:ea typeface="+mn-ea"/>
                <a:cs typeface="+mn-cs"/>
              </a:rPr>
              <a:t>iệc chọn trường đại học phù hợp có thể trở nên khó khăn vì học sinh thường có áp lực về việc phải đưa ra quyết định “đúng đắn” nhất.</a:t>
            </a:r>
            <a:endParaRPr lang="en-US" sz="1000" b="0" i="0" kern="1200" smtClean="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D04A47DB-1F8B-496C-952E-53D0A0D3ABF6}" type="slidenum">
              <a:rPr lang="en-US" smtClean="0"/>
              <a:t>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MBTI là</a:t>
            </a:r>
            <a:r>
              <a:rPr lang="en-US" baseline="0" smtClean="0"/>
              <a:t> gì ? </a:t>
            </a:r>
            <a:r>
              <a:rPr lang="vi-VN" smtClean="0"/>
              <a:t>Trắc nghiệm MBTI là viết tắt của Myers-Briggs Type Indication, một phương pháp sử dụng những câu hỏi trắc nghiệm tâm lý để tìm hiểu tâm lý, tính cách cũng như cách mà con người nhận thức thế giới xung quanh, cách con người đưa ra quyết định cho một vấn đề nào đó</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Tại sao lại sử dụng MBTI ? </a:t>
            </a:r>
            <a:r>
              <a:rPr lang="vi-VN" sz="1000" b="0" i="0" kern="1200" smtClean="0">
                <a:solidFill>
                  <a:schemeClr val="tx1"/>
                </a:solidFill>
                <a:effectLst/>
                <a:latin typeface="+mn-lt"/>
                <a:ea typeface="+mn-ea"/>
                <a:cs typeface="+mn-cs"/>
              </a:rPr>
              <a:t>Phương pháp kiểm kê tính cách này khởi nguồn từ lý thuyết phân loại trong cuốn </a:t>
            </a:r>
            <a:r>
              <a:rPr lang="vi-VN" sz="1000" b="0" i="0" u="none" strike="noStrike" kern="1200" smtClean="0">
                <a:solidFill>
                  <a:schemeClr val="tx1"/>
                </a:solidFill>
                <a:effectLst/>
                <a:latin typeface="+mn-lt"/>
                <a:ea typeface="+mn-ea"/>
                <a:cs typeface="+mn-cs"/>
                <a:hlinkClick r:id="rId3"/>
              </a:rPr>
              <a:t>Psychological Types</a:t>
            </a:r>
            <a:r>
              <a:rPr lang="vi-VN" sz="1000" b="0" i="0" kern="1200" smtClean="0">
                <a:solidFill>
                  <a:schemeClr val="tx1"/>
                </a:solidFill>
                <a:effectLst/>
                <a:latin typeface="+mn-lt"/>
                <a:ea typeface="+mn-ea"/>
                <a:cs typeface="+mn-cs"/>
              </a:rPr>
              <a:t> của </a:t>
            </a:r>
            <a:r>
              <a:rPr lang="vi-VN" sz="1000" b="0" i="0" u="none" strike="noStrike" kern="1200" smtClean="0">
                <a:solidFill>
                  <a:schemeClr val="tx1"/>
                </a:solidFill>
                <a:effectLst/>
                <a:latin typeface="+mn-lt"/>
                <a:ea typeface="+mn-ea"/>
                <a:cs typeface="+mn-cs"/>
                <a:hlinkClick r:id="rId4" tooltip="Carl Jung"/>
              </a:rPr>
              <a:t>Carl Gustav Jung</a:t>
            </a:r>
            <a:r>
              <a:rPr lang="vi-VN" sz="1000" b="0" i="0" kern="1200" smtClean="0">
                <a:solidFill>
                  <a:schemeClr val="tx1"/>
                </a:solidFill>
                <a:effectLst/>
                <a:latin typeface="+mn-lt"/>
                <a:ea typeface="+mn-ea"/>
                <a:cs typeface="+mn-cs"/>
              </a:rPr>
              <a:t> xuất bản năm </a:t>
            </a:r>
            <a:r>
              <a:rPr lang="vi-VN" sz="1000" b="0" i="0" u="none" strike="noStrike" kern="1200" smtClean="0">
                <a:solidFill>
                  <a:schemeClr val="tx1"/>
                </a:solidFill>
                <a:effectLst/>
                <a:latin typeface="+mn-lt"/>
                <a:ea typeface="+mn-ea"/>
                <a:cs typeface="+mn-cs"/>
                <a:hlinkClick r:id="rId5" tooltip="1921"/>
              </a:rPr>
              <a:t>1921</a:t>
            </a:r>
            <a:r>
              <a:rPr lang="vi-VN" sz="1000" b="0" i="0" kern="1200" smtClean="0">
                <a:solidFill>
                  <a:schemeClr val="tx1"/>
                </a:solidFill>
                <a:effectLst/>
                <a:latin typeface="+mn-lt"/>
                <a:ea typeface="+mn-ea"/>
                <a:cs typeface="+mn-cs"/>
              </a:rPr>
              <a:t> và được phát triển bởi </a:t>
            </a:r>
            <a:r>
              <a:rPr lang="vi-VN" sz="1000" b="0" i="0" u="none" strike="noStrike" kern="1200" smtClean="0">
                <a:solidFill>
                  <a:schemeClr val="tx1"/>
                </a:solidFill>
                <a:effectLst/>
                <a:latin typeface="+mn-lt"/>
                <a:ea typeface="+mn-ea"/>
                <a:cs typeface="+mn-cs"/>
                <a:hlinkClick r:id="rId6" tooltip="Katharine Cook Briggs (trang chưa được viết)"/>
              </a:rPr>
              <a:t>Katharine Cook Briggs</a:t>
            </a:r>
            <a:r>
              <a:rPr lang="vi-VN" sz="1000" b="0" i="0" kern="1200" smtClean="0">
                <a:solidFill>
                  <a:schemeClr val="tx1"/>
                </a:solidFill>
                <a:effectLst/>
                <a:latin typeface="+mn-lt"/>
                <a:ea typeface="+mn-ea"/>
                <a:cs typeface="+mn-cs"/>
              </a:rPr>
              <a:t> cùng con gái của bà</a:t>
            </a:r>
            <a:r>
              <a:rPr lang="en-US" sz="1000" b="0" i="0" kern="1200" smtClean="0">
                <a:solidFill>
                  <a:schemeClr val="tx1"/>
                </a:solidFill>
                <a:effectLst/>
                <a:latin typeface="+mn-lt"/>
                <a:ea typeface="+mn-ea"/>
                <a:cs typeface="+mn-cs"/>
              </a:rPr>
              <a:t>. Các câu hỏi tâm lý ban đầu đã</a:t>
            </a:r>
            <a:r>
              <a:rPr lang="en-US" sz="1000" b="0" i="0" kern="1200" baseline="0" smtClean="0">
                <a:solidFill>
                  <a:schemeClr val="tx1"/>
                </a:solidFill>
                <a:effectLst/>
                <a:latin typeface="+mn-lt"/>
                <a:ea typeface="+mn-ea"/>
                <a:cs typeface="+mn-cs"/>
              </a:rPr>
              <a:t> phát triển thành </a:t>
            </a:r>
            <a:r>
              <a:rPr lang="en-US" sz="1000" b="0" i="0" kern="1200" smtClean="0">
                <a:solidFill>
                  <a:schemeClr val="tx1"/>
                </a:solidFill>
                <a:effectLst/>
                <a:latin typeface="+mn-lt"/>
                <a:ea typeface="+mn-ea"/>
                <a:cs typeface="+mn-cs"/>
              </a:rPr>
              <a:t>Chỉ số phân loại Myers-Briggs,</a:t>
            </a:r>
            <a:r>
              <a:rPr lang="en-US" sz="1000" b="0" i="0" kern="1200" baseline="0" smtClean="0">
                <a:solidFill>
                  <a:schemeClr val="tx1"/>
                </a:solidFill>
                <a:effectLst/>
                <a:latin typeface="+mn-lt"/>
                <a:ea typeface="+mn-ea"/>
                <a:cs typeface="+mn-cs"/>
              </a:rPr>
              <a:t> được công bố vào năm 1962. </a:t>
            </a:r>
            <a:r>
              <a:rPr lang="vi-VN" sz="1000" b="0" i="0" kern="1200" smtClean="0">
                <a:solidFill>
                  <a:schemeClr val="tx1"/>
                </a:solidFill>
                <a:effectLst/>
                <a:latin typeface="+mn-lt"/>
                <a:ea typeface="+mn-ea"/>
                <a:cs typeface="+mn-cs"/>
              </a:rPr>
              <a:t>Ngày nay MBTI đang trở nên phổ biến và được sử dụng như một phương pháp phân loại tính cách khá chính xác, giúp con người hiểu rõ bản thân và những người xung quanh hoặc tìm được công việc phù hợp</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Chúng tôi sẽ cho người dùng làm 1 bài test MBTI gồm 70 câu hỏi, và mỗi câu hỏi có 2 đáp án dựa trên 4 tiêu chí sau:</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1" i="0" kern="1200" smtClean="0">
                <a:solidFill>
                  <a:schemeClr val="tx1"/>
                </a:solidFill>
                <a:effectLst/>
                <a:latin typeface="+mn-lt"/>
                <a:ea typeface="+mn-ea"/>
                <a:cs typeface="+mn-cs"/>
              </a:rPr>
              <a:t>Xu hướng tự nhiên: Extraversion (Hướng ngoại) / Introversion (Hướng nội)</a:t>
            </a:r>
            <a:endParaRPr lang="en-US" sz="1000" b="1"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1" i="0" kern="1200" smtClean="0">
                <a:solidFill>
                  <a:schemeClr val="tx1"/>
                </a:solidFill>
                <a:effectLst/>
                <a:latin typeface="+mn-lt"/>
                <a:ea typeface="+mn-ea"/>
                <a:cs typeface="+mn-cs"/>
              </a:rPr>
              <a:t>Tìm hiểu và nhận thức thế giới: Sensing (Giác quan) / iNtuition (Trực giác)</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1" i="0" kern="1200" smtClean="0">
                <a:solidFill>
                  <a:schemeClr val="tx1"/>
                </a:solidFill>
                <a:effectLst/>
                <a:latin typeface="+mn-lt"/>
                <a:ea typeface="+mn-ea"/>
                <a:cs typeface="+mn-cs"/>
              </a:rPr>
              <a:t>Quyết định và lựa chọn: Thinking (Lý trí) / Feeling (Cảm xúc)</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1" i="0" kern="1200" smtClean="0">
                <a:solidFill>
                  <a:schemeClr val="tx1"/>
                </a:solidFill>
                <a:effectLst/>
                <a:latin typeface="+mn-lt"/>
                <a:ea typeface="+mn-ea"/>
                <a:cs typeface="+mn-cs"/>
              </a:rPr>
              <a:t>Cách thức hành động: Judging (Nguyên tắc) / Perceiving (Linh hoạt)</a:t>
            </a:r>
            <a:endParaRPr lang="en-US" sz="1000" b="0" i="0" kern="1200" baseline="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Để tìm ra được nhóm tính cách của người dùng.</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Sau khi hoàn thành bài test bạn sẽ biết được: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---&gt;</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Và dựa trên cơ sở đó</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những ngành nghề phù hợp với nhóm tính cách của bạn. ---&gt;</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Và cuối cùng là</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cho bạn những </a:t>
            </a:r>
            <a:r>
              <a:rPr lang="vi-VN" sz="1000" b="0" i="0" kern="1200" smtClean="0">
                <a:solidFill>
                  <a:schemeClr val="tx1"/>
                </a:solidFill>
                <a:effectLst/>
                <a:latin typeface="+mn-lt"/>
                <a:ea typeface="+mn-ea"/>
                <a:cs typeface="+mn-cs"/>
              </a:rPr>
              <a:t>trường phù hợp với loại tính cách</a:t>
            </a:r>
            <a:r>
              <a:rPr lang="en-US" sz="1000" b="0" i="0" kern="1200" smtClean="0">
                <a:solidFill>
                  <a:schemeClr val="tx1"/>
                </a:solidFill>
                <a:effectLst/>
                <a:latin typeface="+mn-lt"/>
                <a:ea typeface="+mn-ea"/>
                <a:cs typeface="+mn-cs"/>
              </a:rPr>
              <a:t> của</a:t>
            </a:r>
            <a:r>
              <a:rPr lang="en-US" sz="1000" b="0" i="0" kern="1200" baseline="0" smtClean="0">
                <a:solidFill>
                  <a:schemeClr val="tx1"/>
                </a:solidFill>
                <a:effectLst/>
                <a:latin typeface="+mn-lt"/>
                <a:ea typeface="+mn-ea"/>
                <a:cs typeface="+mn-cs"/>
              </a:rPr>
              <a:t> bạn</a:t>
            </a:r>
            <a:r>
              <a:rPr lang="vi-VN" sz="1000" b="0" i="0" kern="1200" smtClean="0">
                <a:solidFill>
                  <a:schemeClr val="tx1"/>
                </a:solidFill>
                <a:effectLst/>
                <a:latin typeface="+mn-lt"/>
                <a:ea typeface="+mn-ea"/>
                <a:cs typeface="+mn-cs"/>
              </a:rPr>
              <a:t> dựa theo 2 tiêu chí số ngành trùng </a:t>
            </a:r>
            <a:r>
              <a:rPr lang="en-US" sz="1000" b="0" i="0" kern="1200" smtClean="0">
                <a:solidFill>
                  <a:schemeClr val="tx1"/>
                </a:solidFill>
                <a:effectLst/>
                <a:latin typeface="+mn-lt"/>
                <a:ea typeface="+mn-ea"/>
                <a:cs typeface="+mn-cs"/>
              </a:rPr>
              <a:t>và</a:t>
            </a:r>
            <a:r>
              <a:rPr lang="vi-VN" sz="1000" b="0" i="0" kern="1200" smtClean="0">
                <a:solidFill>
                  <a:schemeClr val="tx1"/>
                </a:solidFill>
                <a:effectLst/>
                <a:latin typeface="+mn-lt"/>
                <a:ea typeface="+mn-ea"/>
                <a:cs typeface="+mn-cs"/>
              </a:rPr>
              <a:t> review</a:t>
            </a:r>
            <a:r>
              <a:rPr lang="en-US" sz="1000" b="0" i="0" kern="1200" smtClean="0">
                <a:solidFill>
                  <a:schemeClr val="tx1"/>
                </a:solidFill>
                <a:effectLst/>
                <a:latin typeface="+mn-lt"/>
                <a:ea typeface="+mn-ea"/>
                <a:cs typeface="+mn-cs"/>
              </a:rPr>
              <a:t>.</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làm bài test MBTI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-&gt; Click “Trắc nghiệm MBTI” -&gt; Fill in question and click “Xem kết quả” -&gt; The MBTI type and recommendation will show</a:t>
            </a: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Mọi người cùng nhau chia sẽ, thảo luận, bạn cũng có thể chia sẽ những hiểu biết của bạn với mọi người.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---&gt;</a:t>
            </a:r>
          </a:p>
        </p:txBody>
      </p:sp>
      <p:sp>
        <p:nvSpPr>
          <p:cNvPr id="4" name="Slide Number Placeholder 3"/>
          <p:cNvSpPr>
            <a:spLocks noGrp="1"/>
          </p:cNvSpPr>
          <p:nvPr>
            <p:ph type="sldNum" sz="quarter" idx="10"/>
          </p:nvPr>
        </p:nvSpPr>
        <p:spPr/>
        <p:txBody>
          <a:bodyPr/>
          <a:lstStyle/>
          <a:p>
            <a:fld id="{D04A47DB-1F8B-496C-952E-53D0A0D3ABF6}" type="slidenum">
              <a:rPr lang="en-US" smtClean="0"/>
              <a:t>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err="1" smtClean="0">
                <a:solidFill>
                  <a:schemeClr val="tx1"/>
                </a:solidFill>
                <a:effectLst/>
                <a:latin typeface="+mn-lt"/>
                <a:ea typeface="+mn-ea"/>
                <a:cs typeface="+mn-cs"/>
              </a:rPr>
              <a:t>Đây</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nơi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mọi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người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vi-VN" sz="1000" b="0" i="0" kern="1200" dirty="0" smtClean="0">
                <a:solidFill>
                  <a:schemeClr val="tx1"/>
                </a:solidFill>
                <a:effectLst/>
                <a:latin typeface="+mn-lt"/>
                <a:ea typeface="+mn-ea"/>
                <a:cs typeface="+mn-cs"/>
              </a:rPr>
              <a:t>thể trao đổi, thảo luận, bày bỏ ý kiến về những vấn đề cùng quan tâm</a:t>
            </a:r>
            <a:r>
              <a:rPr lang="en-US" sz="1000" b="0" i="0" kern="120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thể</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tự</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đặt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ra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câu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hỏi</a:t>
            </a:r>
            <a:r>
              <a:rPr lang="en-US" sz="1000" b="0" i="0" kern="1200" baseline="0" dirty="0" smtClean="0">
                <a:solidFill>
                  <a:schemeClr val="tx1"/>
                </a:solidFill>
                <a:effectLst/>
                <a:latin typeface="+mn-lt"/>
                <a:ea typeface="+mn-ea"/>
                <a:cs typeface="+mn-cs"/>
              </a:rPr>
              <a:t> hay </a:t>
            </a:r>
            <a:r>
              <a:rPr lang="en-US" sz="1000" b="0" i="0" kern="1200" baseline="0" dirty="0" err="1" smtClean="0">
                <a:solidFill>
                  <a:schemeClr val="tx1"/>
                </a:solidFill>
                <a:effectLst/>
                <a:latin typeface="+mn-lt"/>
                <a:ea typeface="+mn-ea"/>
                <a:cs typeface="+mn-cs"/>
              </a:rPr>
              <a:t>tự</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đưa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ra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một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chủ</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đề</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mình</a:t>
            </a:r>
            <a:r>
              <a:rPr lang="en-US" sz="1000" b="0" i="0" kern="1200" baseline="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Mọi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người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cùng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nhau</a:t>
            </a:r>
            <a:r>
              <a:rPr lang="en-US" sz="1000" b="0" i="0" kern="1200" baseline="0" dirty="0" smtClean="0">
                <a:solidFill>
                  <a:schemeClr val="tx1"/>
                </a:solidFill>
                <a:effectLst/>
                <a:latin typeface="+mn-lt"/>
                <a:ea typeface="+mn-ea"/>
                <a:cs typeface="+mn-cs"/>
              </a:rPr>
              <a:t> chia </a:t>
            </a:r>
            <a:r>
              <a:rPr lang="en-US" sz="1000" b="0" i="0" kern="1200" baseline="0" dirty="0" err="1" smtClean="0">
                <a:solidFill>
                  <a:schemeClr val="tx1"/>
                </a:solidFill>
                <a:effectLst/>
                <a:latin typeface="+mn-lt"/>
                <a:ea typeface="+mn-ea"/>
                <a:cs typeface="+mn-cs"/>
              </a:rPr>
              <a:t>sẽ</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thảo</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luận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cũng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thể</a:t>
            </a:r>
            <a:r>
              <a:rPr lang="en-US" sz="1000" b="0" i="0" kern="1200" baseline="0" dirty="0" smtClean="0">
                <a:solidFill>
                  <a:schemeClr val="tx1"/>
                </a:solidFill>
                <a:effectLst/>
                <a:latin typeface="+mn-lt"/>
                <a:ea typeface="+mn-ea"/>
                <a:cs typeface="+mn-cs"/>
              </a:rPr>
              <a:t> chia </a:t>
            </a:r>
            <a:r>
              <a:rPr lang="en-US" sz="1000" b="0" i="0" kern="1200" baseline="0" dirty="0" err="1" smtClean="0">
                <a:solidFill>
                  <a:schemeClr val="tx1"/>
                </a:solidFill>
                <a:effectLst/>
                <a:latin typeface="+mn-lt"/>
                <a:ea typeface="+mn-ea"/>
                <a:cs typeface="+mn-cs"/>
              </a:rPr>
              <a:t>sẽ</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những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hiểu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biết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với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mọi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người</a:t>
            </a:r>
            <a:r>
              <a:rPr lang="en-US" sz="1000" b="0" i="0" kern="1200" baseline="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Cùng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nhau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tìm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ra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câu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trả</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cho</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những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vấn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đề</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cùng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quan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tâm</a:t>
            </a:r>
            <a:r>
              <a:rPr lang="en-US" sz="1000" b="0" i="0" kern="1200" baseline="0" dirty="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khi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ngay</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lập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tức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nhưng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cũng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khi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vài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ngày</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thậm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chí</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vài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tuần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sau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mới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ng </a:t>
            </a:r>
            <a:r>
              <a:rPr lang="en-US" sz="1000" b="0" i="0" kern="1200" baseline="0" dirty="0" err="1" smtClean="0">
                <a:solidFill>
                  <a:schemeClr val="tx1"/>
                </a:solidFill>
                <a:effectLst/>
                <a:latin typeface="+mn-lt"/>
                <a:ea typeface="+mn-ea"/>
                <a:cs typeface="+mn-cs"/>
              </a:rPr>
              <a:t>trả</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lời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vấn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đề</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bạn</a:t>
            </a:r>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---&gt;</a:t>
            </a:r>
            <a:endParaRPr lang="vi-VN"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đang </a:t>
            </a:r>
            <a:r>
              <a:rPr lang="en-US" sz="1000" b="0" i="0" kern="1200" baseline="0" smtClean="0">
                <a:solidFill>
                  <a:schemeClr val="tx1"/>
                </a:solidFill>
                <a:effectLst/>
                <a:latin typeface="+mn-lt"/>
                <a:ea typeface="+mn-ea"/>
                <a:cs typeface="+mn-cs"/>
              </a:rPr>
              <a:t>gặp phải một vài vấn đề thắc mắc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Và muốn đưa ra một số câu hỏi về “thông tin về trường và học phí ”để mình và mọi người cùng nhau thảo luận cùng nhau tìm ra câu trả lời.</a:t>
            </a:r>
          </a:p>
        </p:txBody>
      </p:sp>
      <p:sp>
        <p:nvSpPr>
          <p:cNvPr id="4" name="Slide Number Placeholder 3"/>
          <p:cNvSpPr>
            <a:spLocks noGrp="1"/>
          </p:cNvSpPr>
          <p:nvPr>
            <p:ph type="sldNum" sz="quarter" idx="10"/>
          </p:nvPr>
        </p:nvSpPr>
        <p:spPr/>
        <p:txBody>
          <a:bodyPr/>
          <a:lstStyle/>
          <a:p>
            <a:fld id="{D04A47DB-1F8B-496C-952E-53D0A0D3ABF6}" type="slidenum">
              <a:rPr lang="en-US" smtClean="0"/>
              <a:t>44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Kính thư quý hội đồng, tiếp theo tôi xin trình bày những giải thuật mà chúng tôi đã áp dụng trong hệ thống</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Giải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đầu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tiên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chúng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tôi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giai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Correlation Recommendation. 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tưởng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là</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tính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so </a:t>
            </a:r>
            <a:r>
              <a:rPr lang="en-US" sz="1000" kern="1200" baseline="0" dirty="0" err="1" smtClean="0">
                <a:solidFill>
                  <a:schemeClr val="tx1"/>
                </a:solidFill>
                <a:effectLst/>
                <a:latin typeface="+mn-lt"/>
                <a:ea typeface="+mn-ea"/>
                <a:cs typeface="+mn-cs"/>
              </a:rPr>
              <a:t>với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dựa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trên</a:t>
            </a:r>
            <a:r>
              <a:rPr lang="en-US" sz="1000" kern="1200" baseline="0" dirty="0" smtClean="0">
                <a:solidFill>
                  <a:schemeClr val="tx1"/>
                </a:solidFill>
                <a:effectLst/>
                <a:latin typeface="+mn-lt"/>
                <a:ea typeface="+mn-ea"/>
                <a:cs typeface="+mn-cs"/>
              </a:rPr>
              <a:t> 1 </a:t>
            </a:r>
            <a:r>
              <a:rPr lang="en-US" sz="1000" kern="1200" baseline="0" dirty="0" err="1" smtClean="0">
                <a:solidFill>
                  <a:schemeClr val="tx1"/>
                </a:solidFill>
                <a:effectLst/>
                <a:latin typeface="+mn-lt"/>
                <a:ea typeface="+mn-ea"/>
                <a:cs typeface="+mn-cs"/>
              </a:rPr>
              <a:t>vài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tiêu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chí</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Những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cao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ưu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gợi</a:t>
            </a:r>
            <a:r>
              <a:rPr lang="en-US" sz="1000" kern="1200" baseline="0" dirty="0" smtClean="0">
                <a:solidFill>
                  <a:schemeClr val="tx1"/>
                </a:solidFill>
                <a:effectLst/>
                <a:latin typeface="+mn-lt"/>
                <a:ea typeface="+mn-ea"/>
                <a:cs typeface="+mn-cs"/>
              </a:rPr>
              <a:t> ý </a:t>
            </a:r>
            <a:r>
              <a:rPr lang="en-US" sz="1000" kern="1200" baseline="0" dirty="0" err="1" smtClean="0">
                <a:solidFill>
                  <a:schemeClr val="tx1"/>
                </a:solidFill>
                <a:effectLst/>
                <a:latin typeface="+mn-lt"/>
                <a:ea typeface="+mn-ea"/>
                <a:cs typeface="+mn-cs"/>
              </a:rPr>
              <a:t>cho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người</a:t>
            </a:r>
            <a:r>
              <a:rPr lang="en-US" sz="1000" kern="1200" baseline="0" dirty="0" smtClean="0">
                <a:solidFill>
                  <a:schemeClr val="tx1"/>
                </a:solidFill>
                <a:effectLst/>
                <a:latin typeface="+mn-lt"/>
                <a:ea typeface="+mn-ea"/>
                <a:cs typeface="+mn-cs"/>
              </a:rPr>
              <a:t> dung.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áp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dụng</a:t>
            </a:r>
            <a:r>
              <a:rPr lang="en-US" sz="1000" kern="1200" baseline="0" dirty="0" smtClean="0">
                <a:solidFill>
                  <a:schemeClr val="tx1"/>
                </a:solidFill>
                <a:effectLst/>
                <a:latin typeface="+mn-lt"/>
                <a:ea typeface="+mn-ea"/>
                <a:cs typeface="+mn-cs"/>
              </a:rPr>
              <a:t> ở </a:t>
            </a:r>
            <a:r>
              <a:rPr lang="en-US" sz="1000" kern="1200" baseline="0" dirty="0" err="1" smtClean="0">
                <a:solidFill>
                  <a:schemeClr val="tx1"/>
                </a:solidFill>
                <a:effectLst/>
                <a:latin typeface="+mn-lt"/>
                <a:ea typeface="+mn-ea"/>
                <a:cs typeface="+mn-cs"/>
              </a:rPr>
              <a:t>trang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thông</a:t>
            </a:r>
            <a:r>
              <a:rPr lang="en-US" sz="1000" kern="1200" baseline="0" dirty="0" smtClean="0">
                <a:solidFill>
                  <a:schemeClr val="tx1"/>
                </a:solidFill>
                <a:effectLst/>
                <a:latin typeface="+mn-lt"/>
                <a:ea typeface="+mn-ea"/>
                <a:cs typeface="+mn-cs"/>
              </a:rPr>
              <a:t> tin chi </a:t>
            </a:r>
            <a:r>
              <a:rPr lang="en-US" sz="1000" kern="1200" baseline="0" dirty="0" err="1" smtClean="0">
                <a:solidFill>
                  <a:schemeClr val="tx1"/>
                </a:solidFill>
                <a:effectLst/>
                <a:latin typeface="+mn-lt"/>
                <a:ea typeface="+mn-ea"/>
                <a:cs typeface="+mn-cs"/>
              </a:rPr>
              <a:t>tiết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ĐH.</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Giải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đầu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tiên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chúng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tôi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giai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Correlation Recommendation. 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tưởng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là</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tính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so </a:t>
            </a:r>
            <a:r>
              <a:rPr lang="en-US" sz="1000" kern="1200" baseline="0" dirty="0" err="1" smtClean="0">
                <a:solidFill>
                  <a:schemeClr val="tx1"/>
                </a:solidFill>
                <a:effectLst/>
                <a:latin typeface="+mn-lt"/>
                <a:ea typeface="+mn-ea"/>
                <a:cs typeface="+mn-cs"/>
              </a:rPr>
              <a:t>với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dựa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trên</a:t>
            </a:r>
            <a:r>
              <a:rPr lang="en-US" sz="1000" kern="1200" baseline="0" dirty="0" smtClean="0">
                <a:solidFill>
                  <a:schemeClr val="tx1"/>
                </a:solidFill>
                <a:effectLst/>
                <a:latin typeface="+mn-lt"/>
                <a:ea typeface="+mn-ea"/>
                <a:cs typeface="+mn-cs"/>
              </a:rPr>
              <a:t> 1 </a:t>
            </a:r>
            <a:r>
              <a:rPr lang="en-US" sz="1000" kern="1200" baseline="0" dirty="0" err="1" smtClean="0">
                <a:solidFill>
                  <a:schemeClr val="tx1"/>
                </a:solidFill>
                <a:effectLst/>
                <a:latin typeface="+mn-lt"/>
                <a:ea typeface="+mn-ea"/>
                <a:cs typeface="+mn-cs"/>
              </a:rPr>
              <a:t>vài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tiêu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chí</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Những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cao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ưu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gợi</a:t>
            </a:r>
            <a:r>
              <a:rPr lang="en-US" sz="1000" kern="1200" baseline="0" dirty="0" smtClean="0">
                <a:solidFill>
                  <a:schemeClr val="tx1"/>
                </a:solidFill>
                <a:effectLst/>
                <a:latin typeface="+mn-lt"/>
                <a:ea typeface="+mn-ea"/>
                <a:cs typeface="+mn-cs"/>
              </a:rPr>
              <a:t> ý </a:t>
            </a:r>
            <a:r>
              <a:rPr lang="en-US" sz="1000" kern="1200" baseline="0" dirty="0" err="1" smtClean="0">
                <a:solidFill>
                  <a:schemeClr val="tx1"/>
                </a:solidFill>
                <a:effectLst/>
                <a:latin typeface="+mn-lt"/>
                <a:ea typeface="+mn-ea"/>
                <a:cs typeface="+mn-cs"/>
              </a:rPr>
              <a:t>cho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người</a:t>
            </a:r>
            <a:r>
              <a:rPr lang="en-US" sz="1000" kern="1200" baseline="0" dirty="0" smtClean="0">
                <a:solidFill>
                  <a:schemeClr val="tx1"/>
                </a:solidFill>
                <a:effectLst/>
                <a:latin typeface="+mn-lt"/>
                <a:ea typeface="+mn-ea"/>
                <a:cs typeface="+mn-cs"/>
              </a:rPr>
              <a:t> dung.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áp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dụng</a:t>
            </a:r>
            <a:r>
              <a:rPr lang="en-US" sz="1000" kern="1200" baseline="0" dirty="0" smtClean="0">
                <a:solidFill>
                  <a:schemeClr val="tx1"/>
                </a:solidFill>
                <a:effectLst/>
                <a:latin typeface="+mn-lt"/>
                <a:ea typeface="+mn-ea"/>
                <a:cs typeface="+mn-cs"/>
              </a:rPr>
              <a:t> ở </a:t>
            </a:r>
            <a:r>
              <a:rPr lang="en-US" sz="1000" kern="1200" baseline="0" dirty="0" err="1" smtClean="0">
                <a:solidFill>
                  <a:schemeClr val="tx1"/>
                </a:solidFill>
                <a:effectLst/>
                <a:latin typeface="+mn-lt"/>
                <a:ea typeface="+mn-ea"/>
                <a:cs typeface="+mn-cs"/>
              </a:rPr>
              <a:t>trang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thông</a:t>
            </a:r>
            <a:r>
              <a:rPr lang="en-US" sz="1000" kern="1200" baseline="0" dirty="0" smtClean="0">
                <a:solidFill>
                  <a:schemeClr val="tx1"/>
                </a:solidFill>
                <a:effectLst/>
                <a:latin typeface="+mn-lt"/>
                <a:ea typeface="+mn-ea"/>
                <a:cs typeface="+mn-cs"/>
              </a:rPr>
              <a:t> tin chi </a:t>
            </a:r>
            <a:r>
              <a:rPr lang="en-US" sz="1000" kern="1200" baseline="0" dirty="0" err="1" smtClean="0">
                <a:solidFill>
                  <a:schemeClr val="tx1"/>
                </a:solidFill>
                <a:effectLst/>
                <a:latin typeface="+mn-lt"/>
                <a:ea typeface="+mn-ea"/>
                <a:cs typeface="+mn-cs"/>
              </a:rPr>
              <a:t>tiết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ĐH.</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Giải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đầu</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tiên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chúng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tôi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là</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giai</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thuật</a:t>
            </a:r>
            <a:r>
              <a:rPr lang="en-US" sz="1000" b="0" i="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Correlation Recommendation. 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tưởng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là</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tính</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so </a:t>
            </a:r>
            <a:r>
              <a:rPr lang="en-US" sz="1000" kern="1200" baseline="0" dirty="0" err="1" smtClean="0">
                <a:solidFill>
                  <a:schemeClr val="tx1"/>
                </a:solidFill>
                <a:effectLst/>
                <a:latin typeface="+mn-lt"/>
                <a:ea typeface="+mn-ea"/>
                <a:cs typeface="+mn-cs"/>
              </a:rPr>
              <a:t>với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khác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dựa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trên</a:t>
            </a:r>
            <a:r>
              <a:rPr lang="en-US" sz="1000" kern="1200" baseline="0" dirty="0" smtClean="0">
                <a:solidFill>
                  <a:schemeClr val="tx1"/>
                </a:solidFill>
                <a:effectLst/>
                <a:latin typeface="+mn-lt"/>
                <a:ea typeface="+mn-ea"/>
                <a:cs typeface="+mn-cs"/>
              </a:rPr>
              <a:t> 1 </a:t>
            </a:r>
            <a:r>
              <a:rPr lang="en-US" sz="1000" kern="1200" baseline="0" dirty="0" err="1" smtClean="0">
                <a:solidFill>
                  <a:schemeClr val="tx1"/>
                </a:solidFill>
                <a:effectLst/>
                <a:latin typeface="+mn-lt"/>
                <a:ea typeface="+mn-ea"/>
                <a:cs typeface="+mn-cs"/>
              </a:rPr>
              <a:t>vài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tiêu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chí</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Những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có</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độ</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tương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quan</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cao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sẽ</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đc</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ưu</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gợi</a:t>
            </a:r>
            <a:r>
              <a:rPr lang="en-US" sz="1000" kern="1200" baseline="0" dirty="0" smtClean="0">
                <a:solidFill>
                  <a:schemeClr val="tx1"/>
                </a:solidFill>
                <a:effectLst/>
                <a:latin typeface="+mn-lt"/>
                <a:ea typeface="+mn-ea"/>
                <a:cs typeface="+mn-cs"/>
              </a:rPr>
              <a:t> ý </a:t>
            </a:r>
            <a:r>
              <a:rPr lang="en-US" sz="1000" kern="1200" baseline="0" dirty="0" err="1" smtClean="0">
                <a:solidFill>
                  <a:schemeClr val="tx1"/>
                </a:solidFill>
                <a:effectLst/>
                <a:latin typeface="+mn-lt"/>
                <a:ea typeface="+mn-ea"/>
                <a:cs typeface="+mn-cs"/>
              </a:rPr>
              <a:t>cho</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người</a:t>
            </a:r>
            <a:r>
              <a:rPr lang="en-US" sz="1000" kern="1200" baseline="0" dirty="0" smtClean="0">
                <a:solidFill>
                  <a:schemeClr val="tx1"/>
                </a:solidFill>
                <a:effectLst/>
                <a:latin typeface="+mn-lt"/>
                <a:ea typeface="+mn-ea"/>
                <a:cs typeface="+mn-cs"/>
              </a:rPr>
              <a:t> dung. </a:t>
            </a:r>
            <a:r>
              <a:rPr lang="en-US" sz="1000" kern="1200" baseline="0" dirty="0" err="1" smtClean="0">
                <a:solidFill>
                  <a:schemeClr val="tx1"/>
                </a:solidFill>
                <a:effectLst/>
                <a:latin typeface="+mn-lt"/>
                <a:ea typeface="+mn-ea"/>
                <a:cs typeface="+mn-cs"/>
              </a:rPr>
              <a:t>Giải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thuật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này</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chúng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tôi</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áp</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dụng</a:t>
            </a:r>
            <a:r>
              <a:rPr lang="en-US" sz="1000" kern="1200" baseline="0" dirty="0" smtClean="0">
                <a:solidFill>
                  <a:schemeClr val="tx1"/>
                </a:solidFill>
                <a:effectLst/>
                <a:latin typeface="+mn-lt"/>
                <a:ea typeface="+mn-ea"/>
                <a:cs typeface="+mn-cs"/>
              </a:rPr>
              <a:t> ở </a:t>
            </a:r>
            <a:r>
              <a:rPr lang="en-US" sz="1000" kern="1200" baseline="0" dirty="0" err="1" smtClean="0">
                <a:solidFill>
                  <a:schemeClr val="tx1"/>
                </a:solidFill>
                <a:effectLst/>
                <a:latin typeface="+mn-lt"/>
                <a:ea typeface="+mn-ea"/>
                <a:cs typeface="+mn-cs"/>
              </a:rPr>
              <a:t>trang</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thông</a:t>
            </a:r>
            <a:r>
              <a:rPr lang="en-US" sz="1000" kern="1200" baseline="0" dirty="0" smtClean="0">
                <a:solidFill>
                  <a:schemeClr val="tx1"/>
                </a:solidFill>
                <a:effectLst/>
                <a:latin typeface="+mn-lt"/>
                <a:ea typeface="+mn-ea"/>
                <a:cs typeface="+mn-cs"/>
              </a:rPr>
              <a:t> tin chi </a:t>
            </a:r>
            <a:r>
              <a:rPr lang="en-US" sz="1000" kern="1200" baseline="0" dirty="0" err="1" smtClean="0">
                <a:solidFill>
                  <a:schemeClr val="tx1"/>
                </a:solidFill>
                <a:effectLst/>
                <a:latin typeface="+mn-lt"/>
                <a:ea typeface="+mn-ea"/>
                <a:cs typeface="+mn-cs"/>
              </a:rPr>
              <a:t>tiết</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của</a:t>
            </a:r>
            <a:r>
              <a:rPr lang="en-US" sz="1000" kern="1200" baseline="0" dirty="0" smtClean="0">
                <a:solidFill>
                  <a:schemeClr val="tx1"/>
                </a:solidFill>
                <a:effectLst/>
                <a:latin typeface="+mn-lt"/>
                <a:ea typeface="+mn-ea"/>
                <a:cs typeface="+mn-cs"/>
              </a:rPr>
              <a:t> </a:t>
            </a:r>
            <a:r>
              <a:rPr lang="en-US" sz="1000" kern="1200" baseline="0" dirty="0" err="1" smtClean="0">
                <a:solidFill>
                  <a:schemeClr val="tx1"/>
                </a:solidFill>
                <a:effectLst/>
                <a:latin typeface="+mn-lt"/>
                <a:ea typeface="+mn-ea"/>
                <a:cs typeface="+mn-cs"/>
              </a:rPr>
              <a:t>trường</a:t>
            </a:r>
            <a:r>
              <a:rPr lang="en-US" sz="1000" kern="1200" baseline="0" dirty="0" smtClean="0">
                <a:solidFill>
                  <a:schemeClr val="tx1"/>
                </a:solidFill>
                <a:effectLst/>
                <a:latin typeface="+mn-lt"/>
                <a:ea typeface="+mn-ea"/>
                <a:cs typeface="+mn-cs"/>
              </a:rPr>
              <a:t> ĐH.</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dirty="0" err="1" smtClean="0"/>
              <a:t>Công</a:t>
            </a:r>
            <a:r>
              <a:rPr lang="en-US" baseline="0" dirty="0" smtClean="0"/>
              <a:t> </a:t>
            </a:r>
            <a:r>
              <a:rPr lang="en-US" baseline="0" dirty="0" err="1" smtClean="0"/>
              <a:t>thức</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độ</a:t>
            </a:r>
            <a:r>
              <a:rPr lang="en-US" baseline="0" dirty="0" smtClean="0"/>
              <a:t> </a:t>
            </a:r>
            <a:r>
              <a:rPr lang="en-US" baseline="0" dirty="0" err="1" smtClean="0"/>
              <a:t>tương</a:t>
            </a:r>
            <a:r>
              <a:rPr lang="en-US" baseline="0" dirty="0" smtClean="0"/>
              <a:t> </a:t>
            </a:r>
            <a:r>
              <a:rPr lang="en-US" baseline="0" dirty="0" err="1" smtClean="0"/>
              <a:t>quan</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trường</a:t>
            </a:r>
            <a:r>
              <a:rPr lang="en-US" baseline="0" dirty="0" smtClean="0"/>
              <a:t> </a:t>
            </a:r>
            <a:r>
              <a:rPr lang="en-US" baseline="0" dirty="0" err="1" smtClean="0"/>
              <a:t>là</a:t>
            </a:r>
            <a:r>
              <a:rPr lang="en-US" baseline="0" dirty="0" smtClean="0"/>
              <a:t> </a:t>
            </a:r>
            <a:r>
              <a:rPr lang="en-US" baseline="0" dirty="0" err="1" smtClean="0"/>
              <a:t>như</a:t>
            </a:r>
            <a:r>
              <a:rPr lang="en-US" baseline="0" dirty="0" smtClean="0"/>
              <a:t> </a:t>
            </a:r>
            <a:r>
              <a:rPr lang="en-US" baseline="0" dirty="0" err="1" smtClean="0"/>
              <a:t>sau</a:t>
            </a:r>
            <a:endParaRPr lang="en-US" baseline="0" dirty="0" smtClean="0"/>
          </a:p>
          <a:p>
            <a:pPr marL="0" marR="0" lvl="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err="1" smtClean="0">
                <a:solidFill>
                  <a:schemeClr val="tx1"/>
                </a:solidFill>
                <a:effectLst/>
                <a:latin typeface="+mn-lt"/>
                <a:ea typeface="+mn-ea"/>
                <a:cs typeface="+mn-cs"/>
              </a:rPr>
              <a:t>Trong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có</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áp</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dụng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công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thức</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hệ</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số</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tương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quan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pearson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với</a:t>
            </a:r>
            <a:endParaRPr lang="en-US" sz="1000" b="0" i="0" kern="1200" baseline="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49</a:t>
            </a:fld>
            <a:endParaRPr lang="en-US"/>
          </a:p>
        </p:txBody>
      </p:sp>
    </p:spTree>
    <p:extLst>
      <p:ext uri="{BB962C8B-B14F-4D97-AF65-F5344CB8AC3E}">
        <p14:creationId xmlns:p14="http://schemas.microsoft.com/office/powerpoint/2010/main" val="658605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r>
              <a:rPr lang="en-US" sz="1000" b="0" i="0" kern="1200" smtClean="0">
                <a:solidFill>
                  <a:schemeClr val="tx1"/>
                </a:solidFill>
                <a:effectLst/>
                <a:latin typeface="+mn-lt"/>
                <a:ea typeface="+mn-ea"/>
                <a:cs typeface="+mn-cs"/>
              </a:rPr>
              <a:t>---&gt;</a:t>
            </a: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X: </a:t>
            </a:r>
            <a:r>
              <a:rPr lang="en-US" sz="1000" b="0" i="0" kern="1200" baseline="0" dirty="0" err="1" smtClean="0">
                <a:solidFill>
                  <a:schemeClr val="tx1"/>
                </a:solidFill>
                <a:effectLst/>
                <a:latin typeface="+mn-lt"/>
                <a:ea typeface="+mn-ea"/>
                <a:cs typeface="+mn-cs"/>
              </a:rPr>
              <a:t>điểm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tuyển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nhất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trường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gốc</a:t>
            </a:r>
            <a:endParaRPr lang="en-US" sz="1000" b="0" i="0" kern="1200" baseline="0" dirty="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effectLst/>
                <a:latin typeface="+mn-lt"/>
                <a:ea typeface="+mn-ea"/>
                <a:cs typeface="+mn-cs"/>
              </a:rPr>
              <a:t>Y: </a:t>
            </a:r>
            <a:r>
              <a:rPr lang="en-US" sz="1000" b="0" i="0" kern="1200" baseline="0" dirty="0" err="1" smtClean="0">
                <a:solidFill>
                  <a:schemeClr val="tx1"/>
                </a:solidFill>
                <a:effectLst/>
                <a:latin typeface="+mn-lt"/>
                <a:ea typeface="+mn-ea"/>
                <a:cs typeface="+mn-cs"/>
              </a:rPr>
              <a:t>điểm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tuyển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ngành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năm</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gần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nhất</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của</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trường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cần</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tính</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độ</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tương</a:t>
            </a:r>
            <a:r>
              <a:rPr lang="en-US" sz="1000" b="0" i="0" kern="1200" baseline="0" dirty="0" smtClean="0">
                <a:solidFill>
                  <a:schemeClr val="tx1"/>
                </a:solidFill>
                <a:effectLst/>
                <a:latin typeface="+mn-lt"/>
                <a:ea typeface="+mn-ea"/>
                <a:cs typeface="+mn-cs"/>
              </a:rPr>
              <a:t> </a:t>
            </a:r>
            <a:r>
              <a:rPr lang="en-US" sz="1000" b="0" i="0" kern="1200" baseline="0" dirty="0" err="1" smtClean="0">
                <a:solidFill>
                  <a:schemeClr val="tx1"/>
                </a:solidFill>
                <a:effectLst/>
                <a:latin typeface="+mn-lt"/>
                <a:ea typeface="+mn-ea"/>
                <a:cs typeface="+mn-cs"/>
              </a:rPr>
              <a:t>quan</a:t>
            </a: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50</a:t>
            </a:fld>
            <a:endParaRPr lang="en-US"/>
          </a:p>
        </p:txBody>
      </p:sp>
    </p:spTree>
    <p:extLst>
      <p:ext uri="{BB962C8B-B14F-4D97-AF65-F5344CB8AC3E}">
        <p14:creationId xmlns:p14="http://schemas.microsoft.com/office/powerpoint/2010/main" val="7967646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a:t>
            </a:r>
            <a:r>
              <a:rPr lang="en-US" baseline="0" dirty="0" smtClean="0"/>
              <a:t> </a:t>
            </a:r>
            <a:r>
              <a:rPr lang="en-US" baseline="0" dirty="0" err="1" smtClean="0"/>
              <a:t>số</a:t>
            </a:r>
            <a:r>
              <a:rPr lang="en-US" baseline="0" dirty="0" smtClean="0"/>
              <a:t> n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giữa</a:t>
            </a:r>
            <a:r>
              <a:rPr lang="en-US" baseline="0" dirty="0" smtClean="0"/>
              <a:t> 2 </a:t>
            </a:r>
            <a:r>
              <a:rPr lang="en-US" baseline="0" smtClean="0"/>
              <a:t>trường</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51</a:t>
            </a:fld>
            <a:endParaRPr lang="en-US"/>
          </a:p>
        </p:txBody>
      </p:sp>
    </p:spTree>
    <p:extLst>
      <p:ext uri="{BB962C8B-B14F-4D97-AF65-F5344CB8AC3E}">
        <p14:creationId xmlns:p14="http://schemas.microsoft.com/office/powerpoint/2010/main" val="2576846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nhiều</a:t>
            </a:r>
            <a:r>
              <a:rPr lang="en-US" baseline="0" dirty="0" smtClean="0"/>
              <a:t> </a:t>
            </a:r>
            <a:r>
              <a:rPr lang="en-US" baseline="0" dirty="0" err="1" smtClean="0"/>
              <a:t>nhất</a:t>
            </a:r>
            <a:r>
              <a:rPr lang="en-US" baseline="0" dirty="0" smtClean="0"/>
              <a:t> </a:t>
            </a:r>
            <a:r>
              <a:rPr lang="en-US" baseline="0" dirty="0" err="1" smtClean="0"/>
              <a:t>trong</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các</a:t>
            </a:r>
            <a:r>
              <a:rPr lang="en-US" baseline="0" dirty="0" smtClean="0"/>
              <a:t> </a:t>
            </a:r>
            <a:r>
              <a:rPr lang="en-US" baseline="0" dirty="0" err="1" smtClean="0"/>
              <a:t>trường</a:t>
            </a:r>
            <a:r>
              <a:rPr lang="en-US" baseline="0" dirty="0" smtClean="0"/>
              <a:t> </a:t>
            </a:r>
            <a:r>
              <a:rPr lang="en-US" baseline="0" dirty="0" err="1" smtClean="0"/>
              <a:t>có</a:t>
            </a:r>
            <a:r>
              <a:rPr lang="en-US" baseline="0" dirty="0" smtClean="0"/>
              <a:t> </a:t>
            </a:r>
            <a:r>
              <a:rPr lang="en-US" baseline="0" dirty="0" err="1" smtClean="0"/>
              <a:t>ngành</a:t>
            </a:r>
            <a:r>
              <a:rPr lang="en-US" baseline="0" dirty="0" smtClean="0"/>
              <a:t> </a:t>
            </a:r>
            <a:r>
              <a:rPr lang="en-US" baseline="0" dirty="0" err="1" smtClean="0"/>
              <a:t>trùng</a:t>
            </a:r>
            <a:r>
              <a:rPr lang="en-US" baseline="0" dirty="0" smtClean="0"/>
              <a:t> </a:t>
            </a:r>
            <a:r>
              <a:rPr lang="en-US" baseline="0" dirty="0" err="1" smtClean="0"/>
              <a:t>với</a:t>
            </a:r>
            <a:r>
              <a:rPr lang="en-US" baseline="0" dirty="0" smtClean="0"/>
              <a:t> </a:t>
            </a:r>
            <a:r>
              <a:rPr lang="en-US" baseline="0" dirty="0" err="1" smtClean="0"/>
              <a:t>trường</a:t>
            </a:r>
            <a:r>
              <a:rPr lang="en-US" baseline="0" dirty="0" smtClean="0"/>
              <a:t> </a:t>
            </a:r>
            <a:r>
              <a:rPr lang="en-US" baseline="0" smtClean="0"/>
              <a:t>gốc</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52</a:t>
            </a:fld>
            <a:endParaRPr lang="en-US"/>
          </a:p>
        </p:txBody>
      </p:sp>
    </p:spTree>
    <p:extLst>
      <p:ext uri="{BB962C8B-B14F-4D97-AF65-F5344CB8AC3E}">
        <p14:creationId xmlns:p14="http://schemas.microsoft.com/office/powerpoint/2010/main" val="20644435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là</a:t>
            </a:r>
            <a:r>
              <a:rPr lang="en-US" baseline="0" dirty="0" smtClean="0"/>
              <a:t> </a:t>
            </a:r>
            <a:r>
              <a:rPr lang="en-US" baseline="0" dirty="0" err="1" smtClean="0"/>
              <a:t>điểm</a:t>
            </a:r>
            <a:r>
              <a:rPr lang="en-US" baseline="0" dirty="0" smtClean="0"/>
              <a:t> </a:t>
            </a:r>
            <a:r>
              <a:rPr lang="en-US" baseline="0" dirty="0" err="1" smtClean="0"/>
              <a:t>quy</a:t>
            </a:r>
            <a:r>
              <a:rPr lang="en-US" baseline="0" dirty="0" smtClean="0"/>
              <a:t> </a:t>
            </a:r>
            <a:r>
              <a:rPr lang="en-US" baseline="0" dirty="0" err="1" smtClean="0"/>
              <a:t>đổi</a:t>
            </a:r>
            <a:r>
              <a:rPr lang="en-US" baseline="0" dirty="0" smtClean="0"/>
              <a:t> </a:t>
            </a:r>
            <a:r>
              <a:rPr lang="en-US" baseline="0" dirty="0" err="1" smtClean="0"/>
              <a:t>từ</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của</a:t>
            </a:r>
            <a:r>
              <a:rPr lang="en-US" baseline="0" dirty="0" smtClean="0"/>
              <a:t> 2 </a:t>
            </a:r>
            <a:r>
              <a:rPr lang="en-US" baseline="0" dirty="0" err="1" smtClean="0"/>
              <a:t>trường</a:t>
            </a:r>
            <a:endParaRPr lang="en-US" baseline="0" dirty="0" smtClean="0"/>
          </a:p>
          <a:p>
            <a:r>
              <a:rPr lang="en-US" baseline="0" dirty="0" err="1" smtClean="0"/>
              <a:t>Nếu</a:t>
            </a:r>
            <a:r>
              <a:rPr lang="en-US" baseline="0" dirty="0" smtClean="0"/>
              <a:t> 2 </a:t>
            </a:r>
            <a:r>
              <a:rPr lang="en-US" baseline="0" dirty="0" err="1" smtClean="0"/>
              <a:t>trường</a:t>
            </a:r>
            <a:r>
              <a:rPr lang="en-US" baseline="0" dirty="0" smtClean="0"/>
              <a:t> </a:t>
            </a:r>
            <a:r>
              <a:rPr lang="en-US" baseline="0" dirty="0" err="1" smtClean="0"/>
              <a:t>thuộc</a:t>
            </a:r>
            <a:r>
              <a:rPr lang="en-US" baseline="0" dirty="0" smtClean="0"/>
              <a:t> </a:t>
            </a:r>
            <a:r>
              <a:rPr lang="en-US" baseline="0" dirty="0" err="1" smtClean="0"/>
              <a:t>cùng</a:t>
            </a:r>
            <a:r>
              <a:rPr lang="en-US" baseline="0" dirty="0" smtClean="0"/>
              <a:t> </a:t>
            </a:r>
            <a:r>
              <a:rPr lang="en-US" baseline="0" dirty="0" err="1" smtClean="0"/>
              <a:t>khu</a:t>
            </a:r>
            <a:r>
              <a:rPr lang="en-US" baseline="0" dirty="0" smtClean="0"/>
              <a:t> </a:t>
            </a:r>
            <a:r>
              <a:rPr lang="en-US" baseline="0" dirty="0" err="1" smtClean="0"/>
              <a:t>vực</a:t>
            </a:r>
            <a:r>
              <a:rPr lang="en-US" baseline="0" dirty="0" smtClean="0"/>
              <a:t> </a:t>
            </a:r>
            <a:r>
              <a:rPr lang="en-US" baseline="0" dirty="0" err="1" smtClean="0"/>
              <a:t>thì</a:t>
            </a:r>
            <a:r>
              <a:rPr lang="en-US" baseline="0" dirty="0" smtClean="0"/>
              <a:t> a = 1</a:t>
            </a:r>
          </a:p>
          <a:p>
            <a:r>
              <a:rPr lang="en-US" baseline="0" dirty="0" err="1" smtClean="0"/>
              <a:t>Nếu</a:t>
            </a:r>
            <a:r>
              <a:rPr lang="en-US" baseline="0" dirty="0" smtClean="0"/>
              <a:t> 2 </a:t>
            </a:r>
            <a:r>
              <a:rPr lang="en-US" baseline="0" dirty="0" err="1" smtClean="0"/>
              <a:t>trường</a:t>
            </a:r>
            <a:r>
              <a:rPr lang="en-US" baseline="0" dirty="0" smtClean="0"/>
              <a:t> </a:t>
            </a:r>
            <a:r>
              <a:rPr lang="en-US" baseline="0" dirty="0" err="1" smtClean="0"/>
              <a:t>khác</a:t>
            </a:r>
            <a:r>
              <a:rPr lang="en-US" baseline="0" dirty="0" smtClean="0"/>
              <a:t> </a:t>
            </a:r>
            <a:r>
              <a:rPr lang="en-US" baseline="0" dirty="0" err="1" smtClean="0"/>
              <a:t>khu</a:t>
            </a:r>
            <a:r>
              <a:rPr lang="en-US" baseline="0" dirty="0" smtClean="0"/>
              <a:t> </a:t>
            </a:r>
            <a:r>
              <a:rPr lang="en-US" baseline="0" dirty="0" err="1" smtClean="0"/>
              <a:t>vực</a:t>
            </a:r>
            <a:r>
              <a:rPr lang="en-US" baseline="0" dirty="0" smtClean="0"/>
              <a:t> </a:t>
            </a:r>
            <a:r>
              <a:rPr lang="en-US" baseline="0" dirty="0" err="1" smtClean="0"/>
              <a:t>thì</a:t>
            </a:r>
            <a:r>
              <a:rPr lang="en-US" baseline="0" smtClean="0"/>
              <a:t> a =0</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53</a:t>
            </a:fld>
            <a:endParaRPr lang="en-US"/>
          </a:p>
        </p:txBody>
      </p:sp>
    </p:spTree>
    <p:extLst>
      <p:ext uri="{BB962C8B-B14F-4D97-AF65-F5344CB8AC3E}">
        <p14:creationId xmlns:p14="http://schemas.microsoft.com/office/powerpoint/2010/main" val="37544125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 </a:t>
            </a:r>
            <a:r>
              <a:rPr lang="en-US" dirty="0" err="1" smtClean="0"/>
              <a:t>là</a:t>
            </a:r>
            <a:r>
              <a:rPr lang="en-US" baseline="0" dirty="0" smtClean="0"/>
              <a:t> </a:t>
            </a:r>
            <a:r>
              <a:rPr lang="en-US" baseline="0" dirty="0" err="1" smtClean="0"/>
              <a:t>điểm</a:t>
            </a:r>
            <a:r>
              <a:rPr lang="en-US" baseline="0" dirty="0" smtClean="0"/>
              <a:t> </a:t>
            </a:r>
            <a:r>
              <a:rPr lang="en-US" baseline="0" dirty="0" err="1" smtClean="0"/>
              <a:t>quy</a:t>
            </a:r>
            <a:r>
              <a:rPr lang="en-US" baseline="0" dirty="0" smtClean="0"/>
              <a:t> </a:t>
            </a:r>
            <a:r>
              <a:rPr lang="en-US" baseline="0" dirty="0" err="1" smtClean="0"/>
              <a:t>đổi</a:t>
            </a:r>
            <a:r>
              <a:rPr lang="en-US" baseline="0" dirty="0" smtClean="0"/>
              <a:t> </a:t>
            </a:r>
            <a:r>
              <a:rPr lang="en-US" baseline="0" dirty="0" err="1" smtClean="0"/>
              <a:t>từ</a:t>
            </a:r>
            <a:r>
              <a:rPr lang="en-US" baseline="0" dirty="0" smtClean="0"/>
              <a:t> </a:t>
            </a:r>
            <a:r>
              <a:rPr lang="en-US" baseline="0" dirty="0" err="1" smtClean="0"/>
              <a:t>loại</a:t>
            </a:r>
            <a:r>
              <a:rPr lang="en-US" baseline="0" dirty="0" smtClean="0"/>
              <a:t> </a:t>
            </a:r>
            <a:r>
              <a:rPr lang="en-US" baseline="0" dirty="0" err="1" smtClean="0"/>
              <a:t>hình</a:t>
            </a:r>
            <a:r>
              <a:rPr lang="en-US" baseline="0" dirty="0" smtClean="0"/>
              <a:t> </a:t>
            </a:r>
            <a:r>
              <a:rPr lang="en-US" baseline="0" dirty="0" err="1" smtClean="0"/>
              <a:t>đạo</a:t>
            </a:r>
            <a:r>
              <a:rPr lang="en-US" baseline="0" dirty="0" smtClean="0"/>
              <a:t> </a:t>
            </a:r>
            <a:r>
              <a:rPr lang="en-US" baseline="0" dirty="0" err="1" smtClean="0"/>
              <a:t>tạo</a:t>
            </a:r>
            <a:r>
              <a:rPr lang="en-US" baseline="0" dirty="0" smtClean="0"/>
              <a:t> </a:t>
            </a:r>
            <a:r>
              <a:rPr lang="en-US" baseline="0" dirty="0" err="1" smtClean="0"/>
              <a:t>của</a:t>
            </a:r>
            <a:r>
              <a:rPr lang="en-US" baseline="0" dirty="0" smtClean="0"/>
              <a:t> 2 </a:t>
            </a:r>
            <a:r>
              <a:rPr lang="en-US" baseline="0" dirty="0" err="1" smtClean="0"/>
              <a:t>trường</a:t>
            </a:r>
            <a:endParaRPr lang="en-US" baseline="0" dirty="0" smtClean="0"/>
          </a:p>
          <a:p>
            <a:r>
              <a:rPr lang="en-US" baseline="0" dirty="0" err="1" smtClean="0"/>
              <a:t>Nếu</a:t>
            </a:r>
            <a:r>
              <a:rPr lang="en-US" baseline="0" dirty="0" smtClean="0"/>
              <a:t> 2 </a:t>
            </a:r>
            <a:r>
              <a:rPr lang="en-US" baseline="0" dirty="0" err="1" smtClean="0"/>
              <a:t>trường</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loại</a:t>
            </a:r>
            <a:r>
              <a:rPr lang="en-US" baseline="0" dirty="0" smtClean="0"/>
              <a:t> </a:t>
            </a:r>
            <a:r>
              <a:rPr lang="en-US" baseline="0" dirty="0" err="1" smtClean="0"/>
              <a:t>hình</a:t>
            </a:r>
            <a:r>
              <a:rPr lang="en-US" baseline="0" dirty="0" smtClean="0"/>
              <a:t> </a:t>
            </a:r>
            <a:r>
              <a:rPr lang="en-US" baseline="0" dirty="0" err="1" smtClean="0"/>
              <a:t>đạo</a:t>
            </a:r>
            <a:r>
              <a:rPr lang="en-US" baseline="0" dirty="0" smtClean="0"/>
              <a:t> </a:t>
            </a:r>
            <a:r>
              <a:rPr lang="en-US" baseline="0" dirty="0" err="1" smtClean="0"/>
              <a:t>tào</a:t>
            </a:r>
            <a:r>
              <a:rPr lang="en-US" baseline="0" dirty="0" smtClean="0"/>
              <a:t> </a:t>
            </a:r>
            <a:r>
              <a:rPr lang="en-US" baseline="0" dirty="0" err="1" smtClean="0"/>
              <a:t>thì</a:t>
            </a:r>
            <a:r>
              <a:rPr lang="en-US" baseline="0" dirty="0" smtClean="0"/>
              <a:t> b = 1</a:t>
            </a:r>
          </a:p>
          <a:p>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thì</a:t>
            </a:r>
            <a:r>
              <a:rPr lang="en-US" baseline="0" dirty="0" smtClean="0"/>
              <a:t> b = 0</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54</a:t>
            </a:fld>
            <a:endParaRPr lang="en-US"/>
          </a:p>
        </p:txBody>
      </p:sp>
    </p:spTree>
    <p:extLst>
      <p:ext uri="{BB962C8B-B14F-4D97-AF65-F5344CB8AC3E}">
        <p14:creationId xmlns:p14="http://schemas.microsoft.com/office/powerpoint/2010/main" val="36211909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55</a:t>
            </a:fld>
            <a:endParaRPr lang="en-US"/>
          </a:p>
        </p:txBody>
      </p:sp>
    </p:spTree>
    <p:extLst>
      <p:ext uri="{BB962C8B-B14F-4D97-AF65-F5344CB8AC3E}">
        <p14:creationId xmlns:p14="http://schemas.microsoft.com/office/powerpoint/2010/main" val="1502397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56</a:t>
            </a:fld>
            <a:endParaRPr lang="en-US"/>
          </a:p>
        </p:txBody>
      </p:sp>
    </p:spTree>
    <p:extLst>
      <p:ext uri="{BB962C8B-B14F-4D97-AF65-F5344CB8AC3E}">
        <p14:creationId xmlns:p14="http://schemas.microsoft.com/office/powerpoint/2010/main" val="1502397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Hutech ~= 0.77</a:t>
            </a:r>
          </a:p>
          <a:p>
            <a:r>
              <a:rPr lang="en-US" smtClean="0"/>
              <a:t>DH Ngoai Thuong</a:t>
            </a:r>
            <a:r>
              <a:rPr lang="en-US" baseline="0" smtClean="0"/>
              <a:t> = 0.6</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57</a:t>
            </a:fld>
            <a:endParaRPr lang="en-US"/>
          </a:p>
        </p:txBody>
      </p:sp>
    </p:spTree>
    <p:extLst>
      <p:ext uri="{BB962C8B-B14F-4D97-AF65-F5344CB8AC3E}">
        <p14:creationId xmlns:p14="http://schemas.microsoft.com/office/powerpoint/2010/main" val="7254720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Hutech ~= 0.77</a:t>
            </a:r>
          </a:p>
          <a:p>
            <a:r>
              <a:rPr lang="en-US" smtClean="0"/>
              <a:t>DH Ngoai Thuong</a:t>
            </a:r>
            <a:r>
              <a:rPr lang="en-US" baseline="0" smtClean="0"/>
              <a:t> = 0.6</a:t>
            </a:r>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58</a:t>
            </a:fld>
            <a:endParaRPr lang="en-US"/>
          </a:p>
        </p:txBody>
      </p:sp>
    </p:spTree>
    <p:extLst>
      <p:ext uri="{BB962C8B-B14F-4D97-AF65-F5344CB8AC3E}">
        <p14:creationId xmlns:p14="http://schemas.microsoft.com/office/powerpoint/2010/main" val="7254720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thực hiện các giải pháp đã đề xuất, chúng tôi đã áp dụng các công nghệ sau vào trong hệ thống: ---&gt;</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vi-VN" smtClean="0"/>
              <a:t>Bạn chưa biết mình muốn làm gì và ở đâu, như thế nào là chấp nhận được và như thế nào là kỳ vọng?</a:t>
            </a:r>
            <a:r>
              <a:rPr lang="en-US" smtClean="0"/>
              <a:t> </a:t>
            </a:r>
            <a:r>
              <a:rPr lang="en-US" sz="1000" b="0" i="0" kern="1200" smtClean="0">
                <a:solidFill>
                  <a:schemeClr val="tx1"/>
                </a:solidFill>
                <a:effectLst/>
                <a:latin typeface="+mn-lt"/>
                <a:ea typeface="+mn-ea"/>
                <a:cs typeface="+mn-cs"/>
              </a:rPr>
              <a:t>---&gt;</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thực hiện các giải pháp đã đề xuất, chúng tôi đã áp dụng các công nghệ sau vào trong hệ thống: </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---&gt;</a:t>
            </a:r>
          </a:p>
        </p:txBody>
      </p:sp>
      <p:sp>
        <p:nvSpPr>
          <p:cNvPr id="4" name="Slide Number Placeholder 3"/>
          <p:cNvSpPr>
            <a:spLocks noGrp="1"/>
          </p:cNvSpPr>
          <p:nvPr>
            <p:ph type="sldNum" sz="quarter" idx="10"/>
          </p:nvPr>
        </p:nvSpPr>
        <p:spPr/>
        <p:txBody>
          <a:bodyPr/>
          <a:lstStyle/>
          <a:p>
            <a:fld id="{D04A47DB-1F8B-496C-952E-53D0A0D3ABF6}" type="slidenum">
              <a:rPr lang="en-US" smtClean="0"/>
              <a:t>62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65</a:t>
            </a:fld>
            <a:endParaRPr lang="en-US"/>
          </a:p>
        </p:txBody>
      </p:sp>
    </p:spTree>
    <p:extLst>
      <p:ext uri="{BB962C8B-B14F-4D97-AF65-F5344CB8AC3E}">
        <p14:creationId xmlns:p14="http://schemas.microsoft.com/office/powerpoint/2010/main" val="21469771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69</a:t>
            </a:fld>
            <a:endParaRPr lang="en-US"/>
          </a:p>
        </p:txBody>
      </p:sp>
    </p:spTree>
    <p:extLst>
      <p:ext uri="{BB962C8B-B14F-4D97-AF65-F5344CB8AC3E}">
        <p14:creationId xmlns:p14="http://schemas.microsoft.com/office/powerpoint/2010/main" val="25401878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70</a:t>
            </a:fld>
            <a:endParaRPr lang="en-US"/>
          </a:p>
        </p:txBody>
      </p:sp>
    </p:spTree>
    <p:extLst>
      <p:ext uri="{BB962C8B-B14F-4D97-AF65-F5344CB8AC3E}">
        <p14:creationId xmlns:p14="http://schemas.microsoft.com/office/powerpoint/2010/main" val="38536324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Tiếp</a:t>
            </a:r>
            <a:r>
              <a:rPr lang="en-US" sz="1000" b="0" i="0" kern="1200" baseline="0" smtClean="0">
                <a:solidFill>
                  <a:schemeClr val="tx1"/>
                </a:solidFill>
                <a:effectLst/>
                <a:latin typeface="+mn-lt"/>
                <a:ea typeface="+mn-ea"/>
                <a:cs typeface="+mn-cs"/>
              </a:rPr>
              <a:t> theo là những k</a:t>
            </a:r>
            <a:r>
              <a:rPr lang="vi-VN" sz="1000" b="0" i="0" kern="1200" smtClean="0">
                <a:solidFill>
                  <a:schemeClr val="tx1"/>
                </a:solidFill>
                <a:effectLst/>
                <a:latin typeface="+mn-lt"/>
                <a:ea typeface="+mn-ea"/>
                <a:cs typeface="+mn-cs"/>
              </a:rPr>
              <a:t>ế hoạch tương lai của chúng tô</a:t>
            </a:r>
            <a:r>
              <a:rPr lang="en-US" sz="1000" b="0" i="0" kern="1200" smtClean="0">
                <a:solidFill>
                  <a:schemeClr val="tx1"/>
                </a:solidFill>
                <a:effectLst/>
                <a:latin typeface="+mn-lt"/>
                <a:ea typeface="+mn-ea"/>
                <a:cs typeface="+mn-cs"/>
              </a:rPr>
              <a:t>i</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71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72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73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vi-VN" smtClean="0"/>
              <a:t>Bạn chưa biết mình muốn làm gì và ở đâu, như thế nào là chấp nhận được và như thế nào là kỳ vọng?</a:t>
            </a:r>
            <a:r>
              <a:rPr lang="en-US" smtClean="0"/>
              <a:t> </a:t>
            </a:r>
          </a:p>
          <a:p>
            <a:r>
              <a:rPr lang="vi-VN" sz="1000" b="0" i="0" kern="1200" smtClean="0">
                <a:solidFill>
                  <a:schemeClr val="tx1"/>
                </a:solidFill>
                <a:effectLst/>
                <a:latin typeface="+mn-lt"/>
                <a:ea typeface="+mn-ea"/>
                <a:cs typeface="+mn-cs"/>
              </a:rPr>
              <a:t>Học ngành gì đây, ngành nào đang "hot", ngành nào đang hái ra tiền và ngành nào bảo đảm ra trường không thất nghiệp.</a:t>
            </a:r>
            <a:endParaRPr lang="en-US" sz="1000" b="0" i="0" kern="1200" smtClean="0">
              <a:solidFill>
                <a:schemeClr val="tx1"/>
              </a:solidFill>
              <a:effectLst/>
              <a:latin typeface="+mn-lt"/>
              <a:ea typeface="+mn-ea"/>
              <a:cs typeface="+mn-cs"/>
            </a:endParaRPr>
          </a:p>
          <a:p>
            <a:r>
              <a:rPr lang="vi-VN" sz="1000" b="0" i="0" kern="1200" smtClean="0">
                <a:solidFill>
                  <a:schemeClr val="tx1"/>
                </a:solidFill>
                <a:effectLst/>
                <a:latin typeface="+mn-lt"/>
                <a:ea typeface="+mn-ea"/>
                <a:cs typeface="+mn-cs"/>
              </a:rPr>
              <a:t>Xã hội đang phát triển, thay đổi từng ngày nên cũng ảnh hưởng không nhỏ đến quyết định của cá nhân học sinh khi đăng ký chọn trường.</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---&gt;</a:t>
            </a:r>
            <a:endParaRPr lang="en-US" smtClean="0"/>
          </a:p>
          <a:p>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---&gt;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 ---&gt;</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9</a:t>
            </a:fld>
            <a:endParaRPr lang="en-US"/>
          </a:p>
        </p:txBody>
      </p:sp>
    </p:spTree>
    <p:extLst>
      <p:ext uri="{BB962C8B-B14F-4D97-AF65-F5344CB8AC3E}">
        <p14:creationId xmlns:p14="http://schemas.microsoft.com/office/powerpoint/2010/main" val="71570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600" b="1">
                <a:solidFill>
                  <a:schemeClr val="tx2"/>
                </a:solidFill>
              </a:defRPr>
            </a:lvl1pPr>
            <a:lvl2pPr marL="408141" indent="0" algn="ctr">
              <a:buNone/>
            </a:lvl2pPr>
            <a:lvl3pPr marL="816282" indent="0" algn="ctr">
              <a:buNone/>
            </a:lvl3pPr>
            <a:lvl4pPr marL="1224423" indent="0" algn="ctr">
              <a:buNone/>
            </a:lvl4pPr>
            <a:lvl5pPr marL="1632564" indent="0" algn="ctr">
              <a:buNone/>
            </a:lvl5pPr>
            <a:lvl6pPr marL="2040705" indent="0" algn="ctr">
              <a:buNone/>
            </a:lvl6pPr>
            <a:lvl7pPr marL="2448846" indent="0" algn="ctr">
              <a:buNone/>
            </a:lvl7pPr>
            <a:lvl8pPr marL="2856988" indent="0" algn="ctr">
              <a:buNone/>
            </a:lvl8pPr>
            <a:lvl9pPr marL="326512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186049E3-20D1-48C3-B175-7757D648B8E6}" type="datetimeFigureOut">
              <a:rPr lang="en-US" smtClean="0"/>
              <a:t>12/05/2017</a:t>
            </a:fld>
            <a:endParaRPr lang="en-US"/>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3F1FBF64-040A-44E3-9FF6-48F17F9E2A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12/05/2017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86049E3-20D1-48C3-B175-7757D648B8E6}" type="datetimeFigureOut">
              <a:rPr lang="en-US" smtClean="0"/>
              <a:t>12/05/2017</a:t>
            </a:fld>
            <a:endParaRPr lang="en-US"/>
          </a:p>
        </p:txBody>
      </p:sp>
      <p:sp>
        <p:nvSpPr>
          <p:cNvPr id="9" name="Slide Number Placeholder 8"/>
          <p:cNvSpPr>
            <a:spLocks noGrp="1"/>
          </p:cNvSpPr>
          <p:nvPr>
            <p:ph type="sldNum" sz="quarter" idx="15"/>
          </p:nvPr>
        </p:nvSpPr>
        <p:spPr/>
        <p:txBody>
          <a:bodyPr rtlCol="0"/>
          <a:lstStyle/>
          <a:p>
            <a:fld id="{3F1FBF64-040A-44E3-9FF6-48F17F9E2AB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26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600" b="1">
                <a:solidFill>
                  <a:schemeClr val="tx2"/>
                </a:solidFill>
              </a:defRPr>
            </a:lvl1pPr>
            <a:lvl2pPr>
              <a:buNone/>
              <a:defRPr sz="1600">
                <a:solidFill>
                  <a:schemeClr val="tx1">
                    <a:tint val="75000"/>
                  </a:schemeClr>
                </a:solidFill>
              </a:defRPr>
            </a:lvl2pPr>
            <a:lvl3pPr>
              <a:buNone/>
              <a:defRPr sz="1400">
                <a:solidFill>
                  <a:schemeClr val="tx1">
                    <a:tint val="75000"/>
                  </a:schemeClr>
                </a:solidFill>
              </a:defRPr>
            </a:lvl3pPr>
            <a:lvl4pPr>
              <a:buNone/>
              <a:defRPr sz="1300">
                <a:solidFill>
                  <a:schemeClr val="tx1">
                    <a:tint val="75000"/>
                  </a:schemeClr>
                </a:solidFill>
              </a:defRPr>
            </a:lvl4pPr>
            <a:lvl5pPr>
              <a:buNone/>
              <a:defRPr sz="1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186049E3-20D1-48C3-B175-7757D648B8E6}" type="datetimeFigureOut">
              <a:rPr lang="en-US" smtClean="0"/>
              <a:t>12/05/2017</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3F1FBF64-040A-44E3-9FF6-48F17F9E2AB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6049E3-20D1-48C3-B175-7757D648B8E6}" type="datetimeFigureOut">
              <a:rPr lang="en-US" smtClean="0"/>
              <a:t>12/05/2017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FBF64-040A-44E3-9FF6-48F17F9E2AB1}" type="slidenum">
              <a:rPr lang="en-US" smtClean="0"/>
              <a:t>‹#›</a:t>
            </a:fld>
            <a:endParaRPr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6049E3-20D1-48C3-B175-7757D648B8E6}" type="datetimeFigureOut">
              <a:rPr lang="en-US" smtClean="0"/>
              <a:t>12/05/2017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1FBF64-040A-44E3-9FF6-48F17F9E2AB1}" type="slidenum">
              <a:rPr lang="en-US" smtClean="0"/>
              <a:t>‹#›</a:t>
            </a:fld>
            <a:endParaRPr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6049E3-20D1-48C3-B175-7757D648B8E6}" type="datetimeFigureOut">
              <a:rPr lang="en-US" smtClean="0"/>
              <a:t>12/05/2017</a:t>
            </a:fld>
            <a:endParaRPr lang="en-US"/>
          </a:p>
        </p:txBody>
      </p:sp>
      <p:sp>
        <p:nvSpPr>
          <p:cNvPr id="7" name="Slide Number Placeholder 6"/>
          <p:cNvSpPr>
            <a:spLocks noGrp="1"/>
          </p:cNvSpPr>
          <p:nvPr>
            <p:ph type="sldNum" sz="quarter" idx="11"/>
          </p:nvPr>
        </p:nvSpPr>
        <p:spPr/>
        <p:txBody>
          <a:bodyPr rtlCol="0"/>
          <a:lstStyle/>
          <a:p>
            <a:fld id="{3F1FBF64-040A-44E3-9FF6-48F17F9E2AB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049E3-20D1-48C3-B175-7757D648B8E6}" type="datetimeFigureOut">
              <a:rPr lang="en-US" smtClean="0"/>
              <a:t>12/05/2017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 name="Title 1"/>
          <p:cNvSpPr>
            <a:spLocks noGrp="1"/>
          </p:cNvSpPr>
          <p:nvPr>
            <p:ph type="title"/>
          </p:nvPr>
        </p:nvSpPr>
        <p:spPr>
          <a:xfrm rot="5400000">
            <a:off x="4160521" y="2343150"/>
            <a:ext cx="4732020" cy="457200"/>
          </a:xfrm>
        </p:spPr>
        <p:txBody>
          <a:bodyPr anchor="b"/>
          <a:lstStyle>
            <a:lvl1pPr algn="l">
              <a:buNone/>
              <a:defRPr sz="18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1" y="205740"/>
            <a:ext cx="1527048" cy="3737610"/>
          </a:xfrm>
        </p:spPr>
        <p:txBody>
          <a:bodyPr/>
          <a:lstStyle>
            <a:lvl1pPr marL="0" indent="0">
              <a:spcBef>
                <a:spcPts val="357"/>
              </a:spcBef>
              <a:spcAft>
                <a:spcPts val="893"/>
              </a:spcAft>
              <a:buNone/>
              <a:defRPr sz="1000"/>
            </a:lvl1pPr>
            <a:lvl2pPr>
              <a:buNone/>
              <a:defRPr sz="1000"/>
            </a:lvl2pPr>
            <a:lvl3pPr>
              <a:buNone/>
              <a:defRPr sz="900"/>
            </a:lvl3pPr>
            <a:lvl4pPr>
              <a:buNone/>
              <a:defRPr sz="800"/>
            </a:lvl4pPr>
            <a:lvl5pPr>
              <a:buNone/>
              <a:defRPr sz="8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86049E3-20D1-48C3-B175-7757D648B8E6}" type="datetimeFigureOut">
              <a:rPr lang="en-US" smtClean="0"/>
              <a:t>12/05/2017</a:t>
            </a:fld>
            <a:endParaRPr lang="en-US"/>
          </a:p>
        </p:txBody>
      </p:sp>
      <p:sp>
        <p:nvSpPr>
          <p:cNvPr id="22" name="Slide Number Placeholder 21"/>
          <p:cNvSpPr>
            <a:spLocks noGrp="1"/>
          </p:cNvSpPr>
          <p:nvPr>
            <p:ph type="sldNum" sz="quarter" idx="15"/>
          </p:nvPr>
        </p:nvSpPr>
        <p:spPr/>
        <p:txBody>
          <a:bodyPr rtlCol="0"/>
          <a:lstStyle/>
          <a:p>
            <a:fld id="{3F1FBF64-040A-44E3-9FF6-48F17F9E2AB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18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29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198596"/>
            <a:ext cx="1524000" cy="3717036"/>
          </a:xfrm>
        </p:spPr>
        <p:txBody>
          <a:bodyPr rot="0" spcFirstLastPara="0" vertOverflow="overflow" horzOverflow="overflow" vert="horz" wrap="square" lIns="81628" tIns="40814" rIns="81628" bIns="40814" numCol="1" spcCol="244884" rtlCol="0" fromWordArt="0" anchor="t" anchorCtr="0" forceAA="0" compatLnSpc="1">
            <a:normAutofit/>
          </a:bodyPr>
          <a:lstStyle>
            <a:lvl1pPr marL="0" indent="0">
              <a:spcBef>
                <a:spcPts val="89"/>
              </a:spcBef>
              <a:spcAft>
                <a:spcPts val="357"/>
              </a:spcAft>
              <a:buFontTx/>
              <a:buNone/>
              <a:defRPr sz="1000"/>
            </a:lvl1pPr>
            <a:lvl2pPr>
              <a:defRPr sz="1000"/>
            </a:lvl2pPr>
            <a:lvl3pPr>
              <a:defRPr sz="900"/>
            </a:lvl3pPr>
            <a:lvl4pPr>
              <a:defRPr sz="800"/>
            </a:lvl4pPr>
            <a:lvl5pPr>
              <a:defRPr sz="8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7" name="Date Placeholder 16"/>
          <p:cNvSpPr>
            <a:spLocks noGrp="1"/>
          </p:cNvSpPr>
          <p:nvPr>
            <p:ph type="dt" sz="half" idx="10"/>
          </p:nvPr>
        </p:nvSpPr>
        <p:spPr/>
        <p:txBody>
          <a:bodyPr rtlCol="0"/>
          <a:lstStyle/>
          <a:p>
            <a:fld id="{186049E3-20D1-48C3-B175-7757D648B8E6}" type="datetimeFigureOut">
              <a:rPr lang="en-US" smtClean="0"/>
              <a:t>12/05/2017</a:t>
            </a:fld>
            <a:endParaRPr lang="en-US"/>
          </a:p>
        </p:txBody>
      </p:sp>
      <p:sp>
        <p:nvSpPr>
          <p:cNvPr id="18" name="Slide Number Placeholder 17"/>
          <p:cNvSpPr>
            <a:spLocks noGrp="1"/>
          </p:cNvSpPr>
          <p:nvPr>
            <p:ph type="sldNum" sz="quarter" idx="11"/>
          </p:nvPr>
        </p:nvSpPr>
        <p:spPr/>
        <p:txBody>
          <a:bodyPr rtlCol="0"/>
          <a:lstStyle/>
          <a:p>
            <a:fld id="{3F1FBF64-040A-44E3-9FF6-48F17F9E2AB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2" name="Title Placeholder 21"/>
          <p:cNvSpPr>
            <a:spLocks noGrp="1"/>
          </p:cNvSpPr>
          <p:nvPr>
            <p:ph type="title"/>
          </p:nvPr>
        </p:nvSpPr>
        <p:spPr>
          <a:xfrm>
            <a:off x="457200" y="205978"/>
            <a:ext cx="7467600" cy="857250"/>
          </a:xfrm>
          <a:prstGeom prst="rect">
            <a:avLst/>
          </a:prstGeom>
        </p:spPr>
        <p:txBody>
          <a:bodyPr vert="horz" lIns="81628" tIns="40814" rIns="81628" bIns="40814"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lIns="81628" tIns="40814" rIns="81628" bIns="40814">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3"/>
            <a:ext cx="1508760" cy="384048"/>
          </a:xfrm>
          <a:prstGeom prst="rect">
            <a:avLst/>
          </a:prstGeom>
        </p:spPr>
        <p:txBody>
          <a:bodyPr vert="horz" lIns="81628" tIns="40814" rIns="81628" bIns="40814" anchor="ctr" anchorCtr="0"/>
          <a:lstStyle>
            <a:lvl1pPr algn="r" eaLnBrk="1" latinLnBrk="0" hangingPunct="1">
              <a:defRPr kumimoji="0" sz="1000">
                <a:solidFill>
                  <a:schemeClr val="tx2"/>
                </a:solidFill>
              </a:defRPr>
            </a:lvl1pPr>
          </a:lstStyle>
          <a:p>
            <a:fld id="{186049E3-20D1-48C3-B175-7757D648B8E6}" type="datetimeFigureOut">
              <a:rPr lang="en-US" smtClean="0"/>
              <a:t>12/05/2017</a:t>
            </a:fld>
            <a:endParaRPr lang="en-US"/>
          </a:p>
        </p:txBody>
      </p:sp>
      <p:sp>
        <p:nvSpPr>
          <p:cNvPr id="3" name="Footer Placeholder 2"/>
          <p:cNvSpPr>
            <a:spLocks noGrp="1"/>
          </p:cNvSpPr>
          <p:nvPr>
            <p:ph type="ftr" sz="quarter" idx="3"/>
          </p:nvPr>
        </p:nvSpPr>
        <p:spPr>
          <a:xfrm rot="5400000">
            <a:off x="7390237" y="2757210"/>
            <a:ext cx="2400300" cy="365760"/>
          </a:xfrm>
          <a:prstGeom prst="rect">
            <a:avLst/>
          </a:prstGeom>
        </p:spPr>
        <p:txBody>
          <a:bodyPr vert="horz" lIns="81628" tIns="40814" rIns="81628" bIns="40814" anchor="ctr" anchorCtr="0"/>
          <a:lstStyle>
            <a:lvl1pPr algn="l" eaLnBrk="1" latinLnBrk="0" hangingPunct="1">
              <a:defRPr kumimoji="0" sz="1000">
                <a:solidFill>
                  <a:schemeClr val="tx2"/>
                </a:solidFill>
              </a:defRPr>
            </a:lvl1pPr>
          </a:lstStyle>
          <a:p>
            <a:endParaRPr lang="en-US"/>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7"/>
            <a:ext cx="609600" cy="390906"/>
          </a:xfrm>
          <a:prstGeom prst="rect">
            <a:avLst/>
          </a:prstGeom>
        </p:spPr>
        <p:txBody>
          <a:bodyPr vert="horz" lIns="81628" tIns="40814" rIns="81628" bIns="40814" anchor="ctr"/>
          <a:lstStyle>
            <a:lvl1pPr algn="ctr" eaLnBrk="1" latinLnBrk="0" hangingPunct="1">
              <a:defRPr kumimoji="0" sz="1300" b="1">
                <a:solidFill>
                  <a:srgbClr val="FFFFFF"/>
                </a:solidFill>
              </a:defRPr>
            </a:lvl1pPr>
          </a:lstStyle>
          <a:p>
            <a:fld id="{3F1FBF64-040A-44E3-9FF6-48F17F9E2A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2600" b="0" kern="1200" cap="small" baseline="0">
          <a:solidFill>
            <a:schemeClr val="tx2"/>
          </a:solidFill>
          <a:latin typeface="+mj-lt"/>
          <a:ea typeface="+mj-ea"/>
          <a:cs typeface="+mj-cs"/>
        </a:defRPr>
      </a:lvl1pPr>
    </p:titleStyle>
    <p:bodyStyle>
      <a:lvl1pPr marL="244884" indent="-244884" algn="l" rtl="0" eaLnBrk="1" latinLnBrk="0" hangingPunct="1">
        <a:spcBef>
          <a:spcPts val="536"/>
        </a:spcBef>
        <a:buClr>
          <a:schemeClr val="accent1"/>
        </a:buClr>
        <a:buSzPct val="70000"/>
        <a:buFont typeface="Wingdings"/>
        <a:buChar char=""/>
        <a:defRPr kumimoji="0" sz="2200" kern="1200">
          <a:solidFill>
            <a:schemeClr val="tx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tx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tx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tx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tx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tx2"/>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tx2"/>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tx2"/>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08141" algn="l" rtl="0" eaLnBrk="1" latinLnBrk="0" hangingPunct="1">
        <a:defRPr kumimoji="0" kern="1200">
          <a:solidFill>
            <a:schemeClr val="tx1"/>
          </a:solidFill>
          <a:latin typeface="+mn-lt"/>
          <a:ea typeface="+mn-ea"/>
          <a:cs typeface="+mn-cs"/>
        </a:defRPr>
      </a:lvl2pPr>
      <a:lvl3pPr marL="816282" algn="l" rtl="0" eaLnBrk="1" latinLnBrk="0" hangingPunct="1">
        <a:defRPr kumimoji="0" kern="1200">
          <a:solidFill>
            <a:schemeClr val="tx1"/>
          </a:solidFill>
          <a:latin typeface="+mn-lt"/>
          <a:ea typeface="+mn-ea"/>
          <a:cs typeface="+mn-cs"/>
        </a:defRPr>
      </a:lvl3pPr>
      <a:lvl4pPr marL="1224423" algn="l" rtl="0" eaLnBrk="1" latinLnBrk="0" hangingPunct="1">
        <a:defRPr kumimoji="0" kern="1200">
          <a:solidFill>
            <a:schemeClr val="tx1"/>
          </a:solidFill>
          <a:latin typeface="+mn-lt"/>
          <a:ea typeface="+mn-ea"/>
          <a:cs typeface="+mn-cs"/>
        </a:defRPr>
      </a:lvl4pPr>
      <a:lvl5pPr marL="1632564" algn="l" rtl="0" eaLnBrk="1" latinLnBrk="0" hangingPunct="1">
        <a:defRPr kumimoji="0" kern="1200">
          <a:solidFill>
            <a:schemeClr val="tx1"/>
          </a:solidFill>
          <a:latin typeface="+mn-lt"/>
          <a:ea typeface="+mn-ea"/>
          <a:cs typeface="+mn-cs"/>
        </a:defRPr>
      </a:lvl5pPr>
      <a:lvl6pPr marL="2040705" algn="l" rtl="0" eaLnBrk="1" latinLnBrk="0" hangingPunct="1">
        <a:defRPr kumimoji="0" kern="1200">
          <a:solidFill>
            <a:schemeClr val="tx1"/>
          </a:solidFill>
          <a:latin typeface="+mn-lt"/>
          <a:ea typeface="+mn-ea"/>
          <a:cs typeface="+mn-cs"/>
        </a:defRPr>
      </a:lvl6pPr>
      <a:lvl7pPr marL="2448846" algn="l" rtl="0" eaLnBrk="1" latinLnBrk="0" hangingPunct="1">
        <a:defRPr kumimoji="0" kern="1200">
          <a:solidFill>
            <a:schemeClr val="tx1"/>
          </a:solidFill>
          <a:latin typeface="+mn-lt"/>
          <a:ea typeface="+mn-ea"/>
          <a:cs typeface="+mn-cs"/>
        </a:defRPr>
      </a:lvl7pPr>
      <a:lvl8pPr marL="2856988" algn="l" rtl="0" eaLnBrk="1" latinLnBrk="0" hangingPunct="1">
        <a:defRPr kumimoji="0" kern="1200">
          <a:solidFill>
            <a:schemeClr val="tx1"/>
          </a:solidFill>
          <a:latin typeface="+mn-lt"/>
          <a:ea typeface="+mn-ea"/>
          <a:cs typeface="+mn-cs"/>
        </a:defRPr>
      </a:lvl8pPr>
      <a:lvl9pPr marL="326512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jpe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1.jpeg"/><Relationship Id="rId4" Type="http://schemas.openxmlformats.org/officeDocument/2006/relationships/image" Target="../media/image23.jpeg"/></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9.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0.jp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0.jp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0.jp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0.png"/><Relationship Id="rId4" Type="http://schemas.openxmlformats.org/officeDocument/2006/relationships/image" Target="../media/image39.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68800" y="2266950"/>
            <a:ext cx="4648200" cy="2438400"/>
          </a:xfrm>
        </p:spPr>
        <p:txBody>
          <a:bodyPr>
            <a:normAutofit/>
          </a:bodyPr>
          <a:lstStyle/>
          <a:p>
            <a:pPr>
              <a:lnSpc>
                <a:spcPct val="150000"/>
              </a:lnSpc>
            </a:pPr>
            <a:r>
              <a:rPr lang="en-US" smtClean="0">
                <a:solidFill>
                  <a:schemeClr val="tx1"/>
                </a:solidFill>
                <a:latin typeface="Cambria" pitchFamily="18" charset="0"/>
              </a:rPr>
              <a:t>Lâm Hữu Khánh Phương</a:t>
            </a:r>
          </a:p>
          <a:p>
            <a:pPr>
              <a:lnSpc>
                <a:spcPct val="150000"/>
              </a:lnSpc>
            </a:pPr>
            <a:r>
              <a:rPr lang="en-US" smtClean="0">
                <a:solidFill>
                  <a:schemeClr val="tx1"/>
                </a:solidFill>
                <a:latin typeface="Cambria" pitchFamily="18" charset="0"/>
              </a:rPr>
              <a:t>Ngô Nguyễn Thuý Vân – SE61222 – Leader</a:t>
            </a:r>
          </a:p>
          <a:p>
            <a:pPr>
              <a:lnSpc>
                <a:spcPct val="150000"/>
              </a:lnSpc>
            </a:pPr>
            <a:r>
              <a:rPr lang="en-US" smtClean="0">
                <a:solidFill>
                  <a:schemeClr val="tx1"/>
                </a:solidFill>
                <a:latin typeface="Cambria" pitchFamily="18" charset="0"/>
              </a:rPr>
              <a:t>Lê Thành Danh – SE61111</a:t>
            </a:r>
          </a:p>
          <a:p>
            <a:pPr>
              <a:lnSpc>
                <a:spcPct val="150000"/>
              </a:lnSpc>
            </a:pPr>
            <a:r>
              <a:rPr lang="en-US" smtClean="0">
                <a:solidFill>
                  <a:schemeClr val="tx1"/>
                </a:solidFill>
                <a:latin typeface="Cambria" pitchFamily="18" charset="0"/>
              </a:rPr>
              <a:t>Võ Mạnh Hùng – SE61234</a:t>
            </a:r>
          </a:p>
          <a:p>
            <a:pPr>
              <a:lnSpc>
                <a:spcPct val="150000"/>
              </a:lnSpc>
            </a:pPr>
            <a:r>
              <a:rPr lang="en-US" smtClean="0">
                <a:solidFill>
                  <a:schemeClr val="tx1"/>
                </a:solidFill>
                <a:latin typeface="Cambria" pitchFamily="18" charset="0"/>
              </a:rPr>
              <a:t>Nguyễn Lê Minh – SE61432</a:t>
            </a:r>
          </a:p>
        </p:txBody>
      </p:sp>
      <p:pic>
        <p:nvPicPr>
          <p:cNvPr id="102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3350"/>
            <a:ext cx="25400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027432" y="2411635"/>
            <a:ext cx="77329" cy="1981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344777" y="2343150"/>
            <a:ext cx="2133600" cy="584775"/>
          </a:xfrm>
          <a:prstGeom prst="rect">
            <a:avLst/>
          </a:prstGeom>
        </p:spPr>
        <p:txBody>
          <a:bodyPr wrap="square">
            <a:spAutoFit/>
          </a:bodyPr>
          <a:lstStyle/>
          <a:p>
            <a:r>
              <a:rPr lang="en-US" smtClean="0">
                <a:latin typeface="Cambria" pitchFamily="18" charset="0"/>
              </a:rPr>
              <a:t>Supervisor</a:t>
            </a:r>
          </a:p>
          <a:p>
            <a:r>
              <a:rPr lang="en-US" smtClean="0">
                <a:latin typeface="Cambria" pitchFamily="18" charset="0"/>
              </a:rPr>
              <a:t>Group Member</a:t>
            </a:r>
            <a:endParaRPr lang="en-US">
              <a:latin typeface="Cambria" pitchFamily="18" charset="0"/>
            </a:endParaRPr>
          </a:p>
        </p:txBody>
      </p:sp>
      <p:sp>
        <p:nvSpPr>
          <p:cNvPr id="10" name="Title 9"/>
          <p:cNvSpPr>
            <a:spLocks noGrp="1"/>
          </p:cNvSpPr>
          <p:nvPr>
            <p:ph type="ctrTitle"/>
          </p:nvPr>
        </p:nvSpPr>
        <p:spPr>
          <a:xfrm>
            <a:off x="2438400" y="768350"/>
            <a:ext cx="6477000" cy="998629"/>
          </a:xfrm>
        </p:spPr>
        <p:txBody>
          <a:bodyPr>
            <a:normAutofit/>
          </a:bodyPr>
          <a:lstStyle/>
          <a:p>
            <a:r>
              <a:rPr lang="en-US" sz="2500" smtClean="0">
                <a:solidFill>
                  <a:schemeClr val="tx1"/>
                </a:solidFill>
              </a:rPr>
              <a:t>university admission counseling system for high school students</a:t>
            </a:r>
            <a:endParaRPr lang="en-US" sz="2500">
              <a:solidFill>
                <a:schemeClr val="tx1"/>
              </a:solidFill>
              <a:latin typeface="Cambria" pitchFamily="18" charset="0"/>
            </a:endParaRPr>
          </a:p>
        </p:txBody>
      </p:sp>
      <p:sp>
        <p:nvSpPr>
          <p:cNvPr id="2" name="Slide Number Placeholder 1"/>
          <p:cNvSpPr>
            <a:spLocks noGrp="1"/>
          </p:cNvSpPr>
          <p:nvPr>
            <p:ph type="sldNum" sz="quarter" idx="12"/>
          </p:nvPr>
        </p:nvSpPr>
        <p:spPr/>
        <p:txBody>
          <a:bodyPr/>
          <a:lstStyle/>
          <a:p>
            <a:fld id="{3F1FBF64-040A-44E3-9FF6-48F17F9E2AB1}" type="slidenum">
              <a:rPr lang="en-US" smtClean="0"/>
              <a:t>1</a:t>
            </a:fld>
            <a:endParaRPr lang="en-US"/>
          </a:p>
        </p:txBody>
      </p:sp>
    </p:spTree>
    <p:extLst>
      <p:ext uri="{BB962C8B-B14F-4D97-AF65-F5344CB8AC3E}">
        <p14:creationId xmlns:p14="http://schemas.microsoft.com/office/powerpoint/2010/main" val="334856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Personality?</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Impact of family, friends</a:t>
            </a: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10</a:t>
            </a:fld>
            <a:endParaRPr lang="en-US"/>
          </a:p>
        </p:txBody>
      </p:sp>
    </p:spTree>
    <p:extLst>
      <p:ext uri="{BB962C8B-B14F-4D97-AF65-F5344CB8AC3E}">
        <p14:creationId xmlns:p14="http://schemas.microsoft.com/office/powerpoint/2010/main" val="464185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Personality?</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Impact of family, friends</a:t>
            </a:r>
          </a:p>
        </p:txBody>
      </p:sp>
      <p:sp>
        <p:nvSpPr>
          <p:cNvPr id="14" name="Rectangle: Rounded Corners 11"/>
          <p:cNvSpPr/>
          <p:nvPr/>
        </p:nvSpPr>
        <p:spPr>
          <a:xfrm>
            <a:off x="4274820" y="35623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Which is the right choice</a:t>
            </a:r>
            <a:r>
              <a:rPr lang="en-US" sz="2000" dirty="0" smtClean="0">
                <a:solidFill>
                  <a:schemeClr val="tx1"/>
                </a:solidFill>
                <a:latin typeface="Cambria" pitchFamily="18" charset="0"/>
              </a:rPr>
              <a:t>?</a:t>
            </a:r>
            <a:endParaRPr lang="vi-VN" sz="2000" dirty="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11</a:t>
            </a:fld>
            <a:endParaRPr lang="en-US"/>
          </a:p>
        </p:txBody>
      </p:sp>
    </p:spTree>
    <p:extLst>
      <p:ext uri="{BB962C8B-B14F-4D97-AF65-F5344CB8AC3E}">
        <p14:creationId xmlns:p14="http://schemas.microsoft.com/office/powerpoint/2010/main" val="2498456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Interactive place to exchange with people</a:t>
            </a:r>
            <a:endParaRPr lang="vi-VN" sz="2000" dirty="0">
              <a:solidFill>
                <a:schemeClr val="tx1"/>
              </a:solidFill>
              <a:latin typeface="Cambria" pitchFamily="18" charset="0"/>
            </a:endParaRP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12</a:t>
            </a:fld>
            <a:endParaRPr lang="en-US"/>
          </a:p>
        </p:txBody>
      </p:sp>
    </p:spTree>
    <p:extLst>
      <p:ext uri="{BB962C8B-B14F-4D97-AF65-F5344CB8AC3E}">
        <p14:creationId xmlns:p14="http://schemas.microsoft.com/office/powerpoint/2010/main" val="2247711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Interactive place to exchange with people</a:t>
            </a:r>
            <a:endParaRPr lang="vi-VN" sz="2000" dirty="0">
              <a:solidFill>
                <a:schemeClr val="tx1"/>
              </a:solidFill>
              <a:latin typeface="Cambria" pitchFamily="18" charset="0"/>
            </a:endParaRP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Directly raised the question</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13</a:t>
            </a:fld>
            <a:endParaRPr lang="en-US"/>
          </a:p>
        </p:txBody>
      </p:sp>
    </p:spTree>
    <p:extLst>
      <p:ext uri="{BB962C8B-B14F-4D97-AF65-F5344CB8AC3E}">
        <p14:creationId xmlns:p14="http://schemas.microsoft.com/office/powerpoint/2010/main" val="160321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Interactive place to exchange with people</a:t>
            </a:r>
            <a:endParaRPr lang="vi-VN" sz="2000" dirty="0">
              <a:solidFill>
                <a:schemeClr val="tx1"/>
              </a:solidFill>
              <a:latin typeface="Cambria" pitchFamily="18" charset="0"/>
            </a:endParaRP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Directly raised the question</a:t>
            </a:r>
          </a:p>
        </p:txBody>
      </p:sp>
      <p:sp>
        <p:nvSpPr>
          <p:cNvPr id="17" name="Chevron 16"/>
          <p:cNvSpPr/>
          <p:nvPr/>
        </p:nvSpPr>
        <p:spPr>
          <a:xfrm rot="5400000">
            <a:off x="1417519" y="37450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p:cNvCxnSpPr/>
          <p:nvPr/>
        </p:nvCxnSpPr>
        <p:spPr>
          <a:xfrm>
            <a:off x="1905000" y="39736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Rounded Corners 11"/>
          <p:cNvSpPr/>
          <p:nvPr/>
        </p:nvSpPr>
        <p:spPr>
          <a:xfrm>
            <a:off x="2743200" y="37147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Discuss and find the answer</a:t>
            </a:r>
            <a:endParaRPr lang="vi-VN" sz="2000" dirty="0">
              <a:solidFill>
                <a:schemeClr val="tx1"/>
              </a:solidFill>
              <a:latin typeface="Cambria" pitchFamily="18" charset="0"/>
            </a:endParaRP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14</a:t>
            </a:fld>
            <a:endParaRPr lang="en-US"/>
          </a:p>
        </p:txBody>
      </p:sp>
    </p:spTree>
    <p:extLst>
      <p:ext uri="{BB962C8B-B14F-4D97-AF65-F5344CB8AC3E}">
        <p14:creationId xmlns:p14="http://schemas.microsoft.com/office/powerpoint/2010/main" val="3982485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SUS\Desktop\Slide Captone\Slide-UniStar\Icon\choi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86345"/>
            <a:ext cx="3671888" cy="325209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15</a:t>
            </a:fld>
            <a:endParaRPr lang="en-US"/>
          </a:p>
        </p:txBody>
      </p:sp>
    </p:spTree>
    <p:extLst>
      <p:ext uri="{BB962C8B-B14F-4D97-AF65-F5344CB8AC3E}">
        <p14:creationId xmlns:p14="http://schemas.microsoft.com/office/powerpoint/2010/main" val="4017151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SUS\Desktop\Slide Captone\Slide-UniStar\Icon\choi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86345"/>
            <a:ext cx="3671888" cy="325209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SUS\Desktop\Slide Captone\Slide-UniStar\Icon\messag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4973" y="1876649"/>
            <a:ext cx="1085405" cy="10854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ASUS\Desktop\Slide Captone\Slide-UniStar\Icon\messag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14973" y="3139060"/>
            <a:ext cx="10668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209924" y="4304173"/>
            <a:ext cx="2257675" cy="461665"/>
          </a:xfrm>
          <a:prstGeom prst="rect">
            <a:avLst/>
          </a:prstGeom>
          <a:noFill/>
        </p:spPr>
        <p:txBody>
          <a:bodyPr wrap="square" rtlCol="0">
            <a:spAutoFit/>
          </a:bodyPr>
          <a:lstStyle/>
          <a:p>
            <a:pPr algn="ctr"/>
            <a:r>
              <a:rPr lang="en-US" sz="2400" smtClean="0">
                <a:latin typeface="Cambria" pitchFamily="18" charset="0"/>
              </a:rPr>
              <a:t>Suggestions </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16</a:t>
            </a:fld>
            <a:endParaRPr lang="en-US"/>
          </a:p>
        </p:txBody>
      </p:sp>
    </p:spTree>
    <p:extLst>
      <p:ext uri="{BB962C8B-B14F-4D97-AF65-F5344CB8AC3E}">
        <p14:creationId xmlns:p14="http://schemas.microsoft.com/office/powerpoint/2010/main" val="2467705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PROPOSED SOLUTION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17</a:t>
            </a:fld>
            <a:endParaRPr lang="en-US"/>
          </a:p>
        </p:txBody>
      </p:sp>
    </p:spTree>
    <p:extLst>
      <p:ext uri="{BB962C8B-B14F-4D97-AF65-F5344CB8AC3E}">
        <p14:creationId xmlns:p14="http://schemas.microsoft.com/office/powerpoint/2010/main" val="1946996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0"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7389" y="1400040"/>
            <a:ext cx="6683611" cy="3621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5"/>
          </p:nvPr>
        </p:nvSpPr>
        <p:spPr/>
        <p:txBody>
          <a:bodyPr/>
          <a:lstStyle/>
          <a:p>
            <a:fld id="{3F1FBF64-040A-44E3-9FF6-48F17F9E2AB1}" type="slidenum">
              <a:rPr lang="en-US" smtClean="0"/>
              <a:t>18</a:t>
            </a:fld>
            <a:endParaRPr lang="en-US"/>
          </a:p>
        </p:txBody>
      </p:sp>
    </p:spTree>
    <p:extLst>
      <p:ext uri="{BB962C8B-B14F-4D97-AF65-F5344CB8AC3E}">
        <p14:creationId xmlns:p14="http://schemas.microsoft.com/office/powerpoint/2010/main" val="600915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34315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19</a:t>
            </a:fld>
            <a:endParaRPr lang="en-US"/>
          </a:p>
        </p:txBody>
      </p:sp>
    </p:spTree>
    <p:extLst>
      <p:ext uri="{BB962C8B-B14F-4D97-AF65-F5344CB8AC3E}">
        <p14:creationId xmlns:p14="http://schemas.microsoft.com/office/powerpoint/2010/main" val="1773739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7578" y="359139"/>
            <a:ext cx="3352800" cy="584199"/>
          </a:xfrm>
        </p:spPr>
        <p:txBody>
          <a:bodyPr>
            <a:normAutofit/>
          </a:bodyPr>
          <a:lstStyle/>
          <a:p>
            <a:r>
              <a:rPr lang="en-US" sz="3000" b="1" smtClean="0">
                <a:solidFill>
                  <a:schemeClr val="tx1"/>
                </a:solidFill>
                <a:effectLst>
                  <a:outerShdw blurRad="38100" dist="38100" dir="2700000" algn="tl">
                    <a:srgbClr val="000000">
                      <a:alpha val="43137"/>
                    </a:srgbClr>
                  </a:outerShdw>
                </a:effectLst>
                <a:latin typeface="Cambria" pitchFamily="18" charset="0"/>
              </a:rPr>
              <a:t>OUTLINE</a:t>
            </a:r>
            <a:endParaRPr lang="en-US" sz="3000" b="1">
              <a:solidFill>
                <a:schemeClr val="tx1"/>
              </a:solidFill>
              <a:effectLst>
                <a:outerShdw blurRad="38100" dist="38100" dir="2700000" algn="tl">
                  <a:srgbClr val="000000">
                    <a:alpha val="43137"/>
                  </a:srgbClr>
                </a:outerShdw>
              </a:effectLst>
              <a:latin typeface="Cambria" pitchFamily="18" charset="0"/>
            </a:endParaRPr>
          </a:p>
        </p:txBody>
      </p:sp>
      <p:sp>
        <p:nvSpPr>
          <p:cNvPr id="3" name="Content Placeholder 2"/>
          <p:cNvSpPr>
            <a:spLocks noGrp="1"/>
          </p:cNvSpPr>
          <p:nvPr>
            <p:ph sz="quarter" idx="1"/>
          </p:nvPr>
        </p:nvSpPr>
        <p:spPr>
          <a:xfrm>
            <a:off x="1828800" y="1657350"/>
            <a:ext cx="5257800" cy="3198114"/>
          </a:xfrm>
        </p:spPr>
        <p:txBody>
          <a:bodyPr>
            <a:normAutofit/>
          </a:bodyPr>
          <a:lstStyle/>
          <a:p>
            <a:r>
              <a:rPr lang="en-US" dirty="0" smtClean="0">
                <a:latin typeface="Cambria" pitchFamily="18" charset="0"/>
              </a:rPr>
              <a:t>Problems</a:t>
            </a:r>
            <a:endParaRPr lang="en-US" dirty="0">
              <a:latin typeface="Cambria" pitchFamily="18" charset="0"/>
            </a:endParaRPr>
          </a:p>
          <a:p>
            <a:r>
              <a:rPr lang="en-US" dirty="0" smtClean="0">
                <a:latin typeface="Cambria" pitchFamily="18" charset="0"/>
              </a:rPr>
              <a:t>Proposed solution</a:t>
            </a:r>
            <a:endParaRPr lang="en-US" dirty="0">
              <a:latin typeface="Cambria" pitchFamily="18" charset="0"/>
            </a:endParaRPr>
          </a:p>
          <a:p>
            <a:r>
              <a:rPr lang="en-US" dirty="0" smtClean="0">
                <a:latin typeface="Cambria" pitchFamily="18" charset="0"/>
              </a:rPr>
              <a:t>Feature &amp; Demo</a:t>
            </a:r>
          </a:p>
          <a:p>
            <a:r>
              <a:rPr lang="en-US" dirty="0" smtClean="0">
                <a:latin typeface="Cambria" pitchFamily="18" charset="0"/>
              </a:rPr>
              <a:t>Algorithm</a:t>
            </a:r>
          </a:p>
          <a:p>
            <a:r>
              <a:rPr lang="en-US" dirty="0" smtClean="0">
                <a:latin typeface="Cambria" pitchFamily="18" charset="0"/>
              </a:rPr>
              <a:t>Technology</a:t>
            </a:r>
            <a:endParaRPr lang="en-US" dirty="0">
              <a:latin typeface="Cambria" pitchFamily="18" charset="0"/>
            </a:endParaRPr>
          </a:p>
          <a:p>
            <a:r>
              <a:rPr lang="en-US" dirty="0" smtClean="0">
                <a:latin typeface="Cambria" pitchFamily="18" charset="0"/>
              </a:rPr>
              <a:t>Advantage/ Disadvantage</a:t>
            </a:r>
            <a:endParaRPr lang="en-US" dirty="0">
              <a:latin typeface="Cambria" pitchFamily="18" charset="0"/>
            </a:endParaRPr>
          </a:p>
          <a:p>
            <a:r>
              <a:rPr lang="en-US" dirty="0" smtClean="0">
                <a:latin typeface="Cambria" pitchFamily="18" charset="0"/>
              </a:rPr>
              <a:t>Future plan</a:t>
            </a:r>
            <a:endParaRPr lang="en-US" dirty="0">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5"/>
          </p:nvPr>
        </p:nvSpPr>
        <p:spPr/>
        <p:txBody>
          <a:bodyPr/>
          <a:lstStyle/>
          <a:p>
            <a:fld id="{3F1FBF64-040A-44E3-9FF6-48F17F9E2AB1}" type="slidenum">
              <a:rPr lang="en-US" smtClean="0"/>
              <a:t>2</a:t>
            </a:fld>
            <a:endParaRPr lang="en-US"/>
          </a:p>
        </p:txBody>
      </p:sp>
    </p:spTree>
    <p:extLst>
      <p:ext uri="{BB962C8B-B14F-4D97-AF65-F5344CB8AC3E}">
        <p14:creationId xmlns:p14="http://schemas.microsoft.com/office/powerpoint/2010/main" val="3874986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850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z="2000" smtClean="0">
                <a:latin typeface="Cambria" pitchFamily="18" charset="0"/>
              </a:rPr>
              <a:t>Major</a:t>
            </a:r>
            <a:endParaRPr lang="en-US" sz="2000">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2171700" y="3105149"/>
            <a:ext cx="571500" cy="91440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0"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20</a:t>
            </a:fld>
            <a:endParaRPr lang="en-US"/>
          </a:p>
        </p:txBody>
      </p:sp>
    </p:spTree>
    <p:extLst>
      <p:ext uri="{BB962C8B-B14F-4D97-AF65-F5344CB8AC3E}">
        <p14:creationId xmlns:p14="http://schemas.microsoft.com/office/powerpoint/2010/main" val="1285100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4075176" y="3105148"/>
            <a:ext cx="420624" cy="91440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cxnSp>
        <p:nvCxnSpPr>
          <p:cNvPr id="31" name="Straight Connector 30"/>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2"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21</a:t>
            </a:fld>
            <a:endParaRPr lang="en-US"/>
          </a:p>
        </p:txBody>
      </p:sp>
    </p:spTree>
    <p:extLst>
      <p:ext uri="{BB962C8B-B14F-4D97-AF65-F5344CB8AC3E}">
        <p14:creationId xmlns:p14="http://schemas.microsoft.com/office/powerpoint/2010/main" val="981521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a:off x="6400800" y="3105150"/>
            <a:ext cx="228600" cy="91440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sp>
        <p:nvSpPr>
          <p:cNvPr id="21" name="Oval 20"/>
          <p:cNvSpPr/>
          <p:nvPr/>
        </p:nvSpPr>
        <p:spPr>
          <a:xfrm>
            <a:off x="5753100" y="1938508"/>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2" name="Straight Connector 21"/>
          <p:cNvCxnSpPr>
            <a:stCxn id="21" idx="5"/>
          </p:cNvCxnSpPr>
          <p:nvPr/>
        </p:nvCxnSpPr>
        <p:spPr>
          <a:xfrm>
            <a:off x="5948222" y="2133630"/>
            <a:ext cx="314735" cy="666719"/>
          </a:xfrm>
          <a:prstGeom prst="line">
            <a:avLst/>
          </a:prstGeom>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5867400" y="2802920"/>
            <a:ext cx="1420586" cy="302230"/>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University</a:t>
            </a:r>
            <a:endParaRPr lang="en-US">
              <a:latin typeface="Cambria" pitchFamily="18" charset="0"/>
            </a:endParaRPr>
          </a:p>
        </p:txBody>
      </p:sp>
      <p:sp>
        <p:nvSpPr>
          <p:cNvPr id="28" name="Oval 27"/>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5"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22</a:t>
            </a:fld>
            <a:endParaRPr lang="en-US"/>
          </a:p>
        </p:txBody>
      </p:sp>
    </p:spTree>
    <p:extLst>
      <p:ext uri="{BB962C8B-B14F-4D97-AF65-F5344CB8AC3E}">
        <p14:creationId xmlns:p14="http://schemas.microsoft.com/office/powerpoint/2010/main" val="110931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ASUS\Desktop\Slide-UniStar\Audit-servic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2803" y="1991756"/>
            <a:ext cx="2561193" cy="25611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23</a:t>
            </a:fld>
            <a:endParaRPr lang="en-US"/>
          </a:p>
        </p:txBody>
      </p:sp>
    </p:spTree>
    <p:extLst>
      <p:ext uri="{BB962C8B-B14F-4D97-AF65-F5344CB8AC3E}">
        <p14:creationId xmlns:p14="http://schemas.microsoft.com/office/powerpoint/2010/main" val="2614140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24</a:t>
            </a:fld>
            <a:endParaRPr lang="en-US"/>
          </a:p>
        </p:txBody>
      </p:sp>
    </p:spTree>
    <p:extLst>
      <p:ext uri="{BB962C8B-B14F-4D97-AF65-F5344CB8AC3E}">
        <p14:creationId xmlns:p14="http://schemas.microsoft.com/office/powerpoint/2010/main" val="1927426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25</a:t>
            </a:fld>
            <a:endParaRPr lang="en-US"/>
          </a:p>
        </p:txBody>
      </p:sp>
    </p:spTree>
    <p:extLst>
      <p:ext uri="{BB962C8B-B14F-4D97-AF65-F5344CB8AC3E}">
        <p14:creationId xmlns:p14="http://schemas.microsoft.com/office/powerpoint/2010/main" val="3367795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ASUS\Desktop\Slide-UniStar\Correlat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4580" y="2266949"/>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
        <p:nvSpPr>
          <p:cNvPr id="18" name="TextBox 17"/>
          <p:cNvSpPr txBox="1"/>
          <p:nvPr/>
        </p:nvSpPr>
        <p:spPr>
          <a:xfrm>
            <a:off x="5916930" y="3995498"/>
            <a:ext cx="2095500" cy="461665"/>
          </a:xfrm>
          <a:prstGeom prst="rect">
            <a:avLst/>
          </a:prstGeom>
          <a:noFill/>
        </p:spPr>
        <p:txBody>
          <a:bodyPr wrap="square" rtlCol="0">
            <a:spAutoFit/>
          </a:bodyPr>
          <a:lstStyle/>
          <a:p>
            <a:pPr algn="ctr"/>
            <a:r>
              <a:rPr lang="en-US" sz="2400" dirty="0" smtClean="0">
                <a:latin typeface="Cambria" pitchFamily="18" charset="0"/>
              </a:rPr>
              <a:t>Correlate</a:t>
            </a:r>
            <a:endParaRPr lang="en-US" sz="2400" dirty="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26</a:t>
            </a:fld>
            <a:endParaRPr lang="en-US"/>
          </a:p>
        </p:txBody>
      </p:sp>
    </p:spTree>
    <p:extLst>
      <p:ext uri="{BB962C8B-B14F-4D97-AF65-F5344CB8AC3E}">
        <p14:creationId xmlns:p14="http://schemas.microsoft.com/office/powerpoint/2010/main" val="9409487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229" y="99594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b="1" smtClean="0">
                <a:latin typeface="Cambria" panose="02040503050406030204" pitchFamily="18" charset="0"/>
              </a:rPr>
              <a:t>SEARCH MAJOR, LOCATION, UNIVERSITY.</a:t>
            </a:r>
            <a:endParaRPr lang="en-US" b="1">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27</a:t>
            </a:fld>
            <a:endParaRPr lang="en-US"/>
          </a:p>
        </p:txBody>
      </p:sp>
    </p:spTree>
    <p:extLst>
      <p:ext uri="{BB962C8B-B14F-4D97-AF65-F5344CB8AC3E}">
        <p14:creationId xmlns:p14="http://schemas.microsoft.com/office/powerpoint/2010/main" val="3057654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dirty="0">
                <a:latin typeface="Cambria" panose="02040503050406030204" pitchFamily="18" charset="0"/>
              </a:rPr>
              <a:t>Demo: </a:t>
            </a:r>
          </a:p>
          <a:p>
            <a:r>
              <a:rPr lang="en-US" dirty="0">
                <a:latin typeface="Cambria" panose="02040503050406030204" pitchFamily="18" charset="0"/>
              </a:rPr>
              <a:t>	</a:t>
            </a:r>
            <a:r>
              <a:rPr lang="en-US" b="1" dirty="0" smtClean="0">
                <a:latin typeface="Cambria" panose="02040503050406030204" pitchFamily="18" charset="0"/>
              </a:rPr>
              <a:t>RATING, REVIEW, COLLECT INFORMATION</a:t>
            </a:r>
            <a:endParaRPr lang="en-US" b="1" dirty="0">
              <a:latin typeface="Cambria" panose="02040503050406030204" pitchFamily="18" charset="0"/>
            </a:endParaRPr>
          </a:p>
          <a:p>
            <a:r>
              <a:rPr lang="en-US" dirty="0">
                <a:latin typeface="Cambria" panose="02040503050406030204" pitchFamily="18" charset="0"/>
              </a:rPr>
              <a:t>Scenario:</a:t>
            </a:r>
          </a:p>
          <a:p>
            <a:pPr lvl="1"/>
            <a:r>
              <a:rPr lang="en-GB" dirty="0" err="1" smtClean="0">
                <a:latin typeface="Cambria" panose="02040503050406030204" pitchFamily="18" charset="0"/>
              </a:rPr>
              <a:t>Mr.Danh</a:t>
            </a:r>
            <a:r>
              <a:rPr lang="en-GB" dirty="0" smtClean="0">
                <a:latin typeface="Cambria" panose="02040503050406030204" pitchFamily="18" charset="0"/>
              </a:rPr>
              <a:t> </a:t>
            </a:r>
            <a:r>
              <a:rPr lang="en-GB" dirty="0">
                <a:latin typeface="Cambria" panose="02040503050406030204" pitchFamily="18" charset="0"/>
              </a:rPr>
              <a:t>choose FPT University, </a:t>
            </a:r>
            <a:r>
              <a:rPr lang="en-GB" dirty="0" err="1" smtClean="0">
                <a:latin typeface="Cambria" panose="02040503050406030204" pitchFamily="18" charset="0"/>
              </a:rPr>
              <a:t>Mr.Danh</a:t>
            </a:r>
            <a:r>
              <a:rPr lang="en-GB" dirty="0" smtClean="0">
                <a:latin typeface="Cambria" panose="02040503050406030204" pitchFamily="18" charset="0"/>
              </a:rPr>
              <a:t> </a:t>
            </a:r>
            <a:r>
              <a:rPr lang="en-GB" dirty="0">
                <a:latin typeface="Cambria" panose="02040503050406030204" pitchFamily="18" charset="0"/>
              </a:rPr>
              <a:t>can view information of FU then write review for FU</a:t>
            </a:r>
            <a:endParaRPr lang="it-IT" dirty="0">
              <a:latin typeface="Cambria" panose="02040503050406030204" pitchFamily="18" charset="0"/>
            </a:endParaRPr>
          </a:p>
        </p:txBody>
      </p:sp>
      <p:pic>
        <p:nvPicPr>
          <p:cNvPr id="4098" name="Picture 2" descr="C:\Users\ASUS\Desktop\Slide-UniStar\rat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400" y="876300"/>
            <a:ext cx="812800" cy="812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28</a:t>
            </a:fld>
            <a:endParaRPr lang="en-US"/>
          </a:p>
        </p:txBody>
      </p:sp>
    </p:spTree>
    <p:extLst>
      <p:ext uri="{BB962C8B-B14F-4D97-AF65-F5344CB8AC3E}">
        <p14:creationId xmlns:p14="http://schemas.microsoft.com/office/powerpoint/2010/main" val="3713509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533" y="1809750"/>
            <a:ext cx="2930547" cy="265580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29</a:t>
            </a:fld>
            <a:endParaRPr lang="en-US"/>
          </a:p>
        </p:txBody>
      </p:sp>
    </p:spTree>
    <p:extLst>
      <p:ext uri="{BB962C8B-B14F-4D97-AF65-F5344CB8AC3E}">
        <p14:creationId xmlns:p14="http://schemas.microsoft.com/office/powerpoint/2010/main" val="2645330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600" b="1">
                <a:solidFill>
                  <a:schemeClr val="tx1"/>
                </a:solidFill>
                <a:effectLst>
                  <a:outerShdw blurRad="38100" dist="38100" dir="2700000" algn="tl">
                    <a:srgbClr val="000000">
                      <a:alpha val="43137"/>
                    </a:srgbClr>
                  </a:outerShdw>
                </a:effectLst>
                <a:latin typeface="Cambria" pitchFamily="18" charset="0"/>
              </a:rPr>
              <a:t>PROBLEMS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3</a:t>
            </a:fld>
            <a:endParaRPr lang="en-US"/>
          </a:p>
        </p:txBody>
      </p:sp>
    </p:spTree>
    <p:extLst>
      <p:ext uri="{BB962C8B-B14F-4D97-AF65-F5344CB8AC3E}">
        <p14:creationId xmlns:p14="http://schemas.microsoft.com/office/powerpoint/2010/main" val="3307509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013666" y="1689432"/>
            <a:ext cx="4824013" cy="707886"/>
          </a:xfrm>
          <a:prstGeom prst="rect">
            <a:avLst/>
          </a:prstGeom>
          <a:noFill/>
        </p:spPr>
        <p:txBody>
          <a:bodyPr wrap="none" lIns="91440" tIns="45720" rIns="91440" bIns="45720">
            <a:spAutoFit/>
          </a:bodyPr>
          <a:lstStyle/>
          <a:p>
            <a:pPr algn="ct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rPr>
              <a:t>Introduction to MBTI</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30</a:t>
            </a:fld>
            <a:endParaRPr lang="en-US"/>
          </a:p>
        </p:txBody>
      </p:sp>
      <p:sp>
        <p:nvSpPr>
          <p:cNvPr id="22" name="Rectangle: Rounded Corners 11"/>
          <p:cNvSpPr/>
          <p:nvPr/>
        </p:nvSpPr>
        <p:spPr>
          <a:xfrm>
            <a:off x="3447578" y="2576487"/>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What is MBTI </a:t>
            </a:r>
            <a:r>
              <a:rPr lang="vi-VN" sz="2000" smtClean="0">
                <a:solidFill>
                  <a:schemeClr val="tx1"/>
                </a:solidFill>
                <a:latin typeface="Cambria" pitchFamily="18" charset="0"/>
              </a:rPr>
              <a:t>?</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48329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013666" y="1689432"/>
            <a:ext cx="4824013" cy="707886"/>
          </a:xfrm>
          <a:prstGeom prst="rect">
            <a:avLst/>
          </a:prstGeom>
          <a:noFill/>
        </p:spPr>
        <p:txBody>
          <a:bodyPr wrap="none" lIns="91440" tIns="45720" rIns="91440" bIns="45720">
            <a:spAutoFit/>
          </a:bodyPr>
          <a:lstStyle/>
          <a:p>
            <a:pPr algn="ct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rPr>
              <a:t>Introduction to MBTI</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31</a:t>
            </a:fld>
            <a:endParaRPr lang="en-US"/>
          </a:p>
        </p:txBody>
      </p:sp>
      <p:sp>
        <p:nvSpPr>
          <p:cNvPr id="21" name="Rectangle: Rounded Corners 11"/>
          <p:cNvSpPr/>
          <p:nvPr/>
        </p:nvSpPr>
        <p:spPr>
          <a:xfrm>
            <a:off x="3447578" y="3290969"/>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Why use MBTI </a:t>
            </a:r>
            <a:r>
              <a:rPr lang="vi-VN" sz="2000" smtClean="0">
                <a:solidFill>
                  <a:schemeClr val="tx1"/>
                </a:solidFill>
                <a:latin typeface="Cambria" pitchFamily="18" charset="0"/>
              </a:rPr>
              <a:t>?</a:t>
            </a:r>
            <a:endParaRPr lang="vi-VN" sz="2000" dirty="0">
              <a:solidFill>
                <a:schemeClr val="tx1"/>
              </a:solidFill>
              <a:latin typeface="Cambria" pitchFamily="18" charset="0"/>
            </a:endParaRPr>
          </a:p>
        </p:txBody>
      </p:sp>
      <p:sp>
        <p:nvSpPr>
          <p:cNvPr id="22" name="Rectangle: Rounded Corners 11"/>
          <p:cNvSpPr/>
          <p:nvPr/>
        </p:nvSpPr>
        <p:spPr>
          <a:xfrm>
            <a:off x="3447578" y="2576487"/>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What is MBTI </a:t>
            </a:r>
            <a:r>
              <a:rPr lang="vi-VN" sz="2000" smtClean="0">
                <a:solidFill>
                  <a:schemeClr val="tx1"/>
                </a:solidFill>
                <a:latin typeface="Cambria" pitchFamily="18" charset="0"/>
              </a:rPr>
              <a:t>?</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3677967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013666" y="1689432"/>
            <a:ext cx="4824013" cy="707886"/>
          </a:xfrm>
          <a:prstGeom prst="rect">
            <a:avLst/>
          </a:prstGeom>
          <a:noFill/>
        </p:spPr>
        <p:txBody>
          <a:bodyPr wrap="none" lIns="91440" tIns="45720" rIns="91440" bIns="45720">
            <a:spAutoFit/>
          </a:bodyPr>
          <a:lstStyle/>
          <a:p>
            <a:pPr algn="ctr"/>
            <a:r>
              <a:rPr lang="en-US" sz="40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rPr>
              <a:t>Introduction to MBTI</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32</a:t>
            </a:fld>
            <a:endParaRPr lang="en-US"/>
          </a:p>
        </p:txBody>
      </p:sp>
      <p:sp>
        <p:nvSpPr>
          <p:cNvPr id="20" name="Rectangle: Rounded Corners 11"/>
          <p:cNvSpPr/>
          <p:nvPr/>
        </p:nvSpPr>
        <p:spPr>
          <a:xfrm>
            <a:off x="3447578" y="40195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How to use MBTI </a:t>
            </a:r>
            <a:r>
              <a:rPr lang="vi-VN" sz="2000" smtClean="0">
                <a:solidFill>
                  <a:schemeClr val="tx1"/>
                </a:solidFill>
                <a:latin typeface="Cambria" pitchFamily="18" charset="0"/>
              </a:rPr>
              <a:t>?</a:t>
            </a:r>
            <a:endParaRPr lang="vi-VN" sz="2000" dirty="0">
              <a:solidFill>
                <a:schemeClr val="tx1"/>
              </a:solidFill>
              <a:latin typeface="Cambria" pitchFamily="18" charset="0"/>
            </a:endParaRPr>
          </a:p>
        </p:txBody>
      </p:sp>
      <p:sp>
        <p:nvSpPr>
          <p:cNvPr id="21" name="Rectangle: Rounded Corners 11"/>
          <p:cNvSpPr/>
          <p:nvPr/>
        </p:nvSpPr>
        <p:spPr>
          <a:xfrm>
            <a:off x="3447578" y="3290969"/>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Why use MBTI </a:t>
            </a:r>
            <a:r>
              <a:rPr lang="vi-VN" sz="2000" smtClean="0">
                <a:solidFill>
                  <a:schemeClr val="tx1"/>
                </a:solidFill>
                <a:latin typeface="Cambria" pitchFamily="18" charset="0"/>
              </a:rPr>
              <a:t>?</a:t>
            </a:r>
            <a:endParaRPr lang="vi-VN" sz="2000" dirty="0">
              <a:solidFill>
                <a:schemeClr val="tx1"/>
              </a:solidFill>
              <a:latin typeface="Cambria" pitchFamily="18" charset="0"/>
            </a:endParaRPr>
          </a:p>
        </p:txBody>
      </p:sp>
      <p:sp>
        <p:nvSpPr>
          <p:cNvPr id="22" name="Rectangle: Rounded Corners 11"/>
          <p:cNvSpPr/>
          <p:nvPr/>
        </p:nvSpPr>
        <p:spPr>
          <a:xfrm>
            <a:off x="3447578" y="2576487"/>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What is MBTI </a:t>
            </a:r>
            <a:r>
              <a:rPr lang="vi-VN" sz="2000" smtClean="0">
                <a:solidFill>
                  <a:schemeClr val="tx1"/>
                </a:solidFill>
                <a:latin typeface="Cambria" pitchFamily="18" charset="0"/>
              </a:rPr>
              <a:t>?</a:t>
            </a:r>
            <a:endParaRPr lang="vi-VN" sz="2000" dirty="0">
              <a:solidFill>
                <a:schemeClr val="tx1"/>
              </a:solidFill>
              <a:latin typeface="Cambria" pitchFamily="18" charset="0"/>
            </a:endParaRPr>
          </a:p>
        </p:txBody>
      </p:sp>
    </p:spTree>
    <p:extLst>
      <p:ext uri="{BB962C8B-B14F-4D97-AF65-F5344CB8AC3E}">
        <p14:creationId xmlns:p14="http://schemas.microsoft.com/office/powerpoint/2010/main" val="24906681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2400" y="201386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624232" y="2013862"/>
            <a:ext cx="2438400" cy="461665"/>
          </a:xfrm>
          <a:prstGeom prst="rect">
            <a:avLst/>
          </a:prstGeom>
          <a:noFill/>
        </p:spPr>
        <p:txBody>
          <a:bodyPr wrap="square" rtlCol="0">
            <a:spAutoFit/>
          </a:bodyPr>
          <a:lstStyle/>
          <a:p>
            <a:r>
              <a:rPr lang="en-US" sz="2400">
                <a:latin typeface="Cambria" pitchFamily="18" charset="0"/>
              </a:rPr>
              <a:t>Personality type</a:t>
            </a:r>
          </a:p>
        </p:txBody>
      </p:sp>
      <p:sp>
        <p:nvSpPr>
          <p:cNvPr id="2" name="Slide Number Placeholder 1"/>
          <p:cNvSpPr>
            <a:spLocks noGrp="1"/>
          </p:cNvSpPr>
          <p:nvPr>
            <p:ph type="sldNum" sz="quarter" idx="15"/>
          </p:nvPr>
        </p:nvSpPr>
        <p:spPr/>
        <p:txBody>
          <a:bodyPr/>
          <a:lstStyle/>
          <a:p>
            <a:fld id="{3F1FBF64-040A-44E3-9FF6-48F17F9E2AB1}" type="slidenum">
              <a:rPr lang="en-US" smtClean="0"/>
              <a:t>33</a:t>
            </a:fld>
            <a:endParaRPr lang="en-US"/>
          </a:p>
        </p:txBody>
      </p:sp>
    </p:spTree>
    <p:extLst>
      <p:ext uri="{BB962C8B-B14F-4D97-AF65-F5344CB8AC3E}">
        <p14:creationId xmlns:p14="http://schemas.microsoft.com/office/powerpoint/2010/main" val="1726132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2400"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62399" y="2876550"/>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624232" y="2013862"/>
            <a:ext cx="2438400" cy="461665"/>
          </a:xfrm>
          <a:prstGeom prst="rect">
            <a:avLst/>
          </a:prstGeom>
          <a:noFill/>
        </p:spPr>
        <p:txBody>
          <a:bodyPr wrap="square" rtlCol="0">
            <a:spAutoFit/>
          </a:bodyPr>
          <a:lstStyle/>
          <a:p>
            <a:r>
              <a:rPr lang="en-US" sz="2400">
                <a:latin typeface="Cambria" pitchFamily="18" charset="0"/>
              </a:rPr>
              <a:t>Personality type</a:t>
            </a:r>
          </a:p>
        </p:txBody>
      </p:sp>
      <p:sp>
        <p:nvSpPr>
          <p:cNvPr id="24" name="TextBox 23"/>
          <p:cNvSpPr txBox="1"/>
          <p:nvPr/>
        </p:nvSpPr>
        <p:spPr>
          <a:xfrm>
            <a:off x="4624232" y="2876549"/>
            <a:ext cx="2438400" cy="461665"/>
          </a:xfrm>
          <a:prstGeom prst="rect">
            <a:avLst/>
          </a:prstGeom>
          <a:noFill/>
        </p:spPr>
        <p:txBody>
          <a:bodyPr wrap="square" rtlCol="0">
            <a:spAutoFit/>
          </a:bodyPr>
          <a:lstStyle/>
          <a:p>
            <a:r>
              <a:rPr lang="en-US" sz="2400">
                <a:latin typeface="Cambria" pitchFamily="18" charset="0"/>
              </a:rPr>
              <a:t>Suitable major</a:t>
            </a:r>
          </a:p>
        </p:txBody>
      </p:sp>
      <p:sp>
        <p:nvSpPr>
          <p:cNvPr id="2" name="Slide Number Placeholder 1"/>
          <p:cNvSpPr>
            <a:spLocks noGrp="1"/>
          </p:cNvSpPr>
          <p:nvPr>
            <p:ph type="sldNum" sz="quarter" idx="15"/>
          </p:nvPr>
        </p:nvSpPr>
        <p:spPr/>
        <p:txBody>
          <a:bodyPr/>
          <a:lstStyle/>
          <a:p>
            <a:fld id="{3F1FBF64-040A-44E3-9FF6-48F17F9E2AB1}" type="slidenum">
              <a:rPr lang="en-US" smtClean="0"/>
              <a:t>34</a:t>
            </a:fld>
            <a:endParaRPr lang="en-US"/>
          </a:p>
        </p:txBody>
      </p:sp>
    </p:spTree>
    <p:extLst>
      <p:ext uri="{BB962C8B-B14F-4D97-AF65-F5344CB8AC3E}">
        <p14:creationId xmlns:p14="http://schemas.microsoft.com/office/powerpoint/2010/main" val="1894525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39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397" y="2876550"/>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368938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624230" y="2013862"/>
            <a:ext cx="2438400" cy="461665"/>
          </a:xfrm>
          <a:prstGeom prst="rect">
            <a:avLst/>
          </a:prstGeom>
          <a:noFill/>
        </p:spPr>
        <p:txBody>
          <a:bodyPr wrap="square" rtlCol="0">
            <a:spAutoFit/>
          </a:bodyPr>
          <a:lstStyle/>
          <a:p>
            <a:r>
              <a:rPr lang="en-US" sz="2400">
                <a:latin typeface="Cambria" pitchFamily="18" charset="0"/>
              </a:rPr>
              <a:t>Personality type</a:t>
            </a:r>
          </a:p>
        </p:txBody>
      </p:sp>
      <p:sp>
        <p:nvSpPr>
          <p:cNvPr id="14" name="TextBox 13"/>
          <p:cNvSpPr txBox="1"/>
          <p:nvPr/>
        </p:nvSpPr>
        <p:spPr>
          <a:xfrm>
            <a:off x="4624230" y="2876549"/>
            <a:ext cx="2438400" cy="461665"/>
          </a:xfrm>
          <a:prstGeom prst="rect">
            <a:avLst/>
          </a:prstGeom>
          <a:noFill/>
        </p:spPr>
        <p:txBody>
          <a:bodyPr wrap="square" rtlCol="0">
            <a:spAutoFit/>
          </a:bodyPr>
          <a:lstStyle/>
          <a:p>
            <a:r>
              <a:rPr lang="en-US" sz="2400">
                <a:latin typeface="Cambria" pitchFamily="18" charset="0"/>
              </a:rPr>
              <a:t>Suitable major</a:t>
            </a:r>
          </a:p>
        </p:txBody>
      </p:sp>
      <p:sp>
        <p:nvSpPr>
          <p:cNvPr id="15" name="TextBox 14"/>
          <p:cNvSpPr txBox="1"/>
          <p:nvPr/>
        </p:nvSpPr>
        <p:spPr>
          <a:xfrm>
            <a:off x="4624230" y="3689382"/>
            <a:ext cx="3657600" cy="461665"/>
          </a:xfrm>
          <a:prstGeom prst="rect">
            <a:avLst/>
          </a:prstGeom>
          <a:noFill/>
        </p:spPr>
        <p:txBody>
          <a:bodyPr wrap="square" rtlCol="0">
            <a:spAutoFit/>
          </a:bodyPr>
          <a:lstStyle/>
          <a:p>
            <a:r>
              <a:rPr lang="en-US" sz="2400">
                <a:latin typeface="Cambria" pitchFamily="18" charset="0"/>
              </a:rPr>
              <a:t>Recommended University</a:t>
            </a:r>
            <a:endParaRPr lang="en-US" sz="2400" dirty="0">
              <a:latin typeface="Cambria" pitchFamily="18" charset="0"/>
            </a:endParaRPr>
          </a:p>
        </p:txBody>
      </p:sp>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35</a:t>
            </a:fld>
            <a:endParaRPr lang="en-US"/>
          </a:p>
        </p:txBody>
      </p:sp>
    </p:spTree>
    <p:extLst>
      <p:ext uri="{BB962C8B-B14F-4D97-AF65-F5344CB8AC3E}">
        <p14:creationId xmlns:p14="http://schemas.microsoft.com/office/powerpoint/2010/main" val="5518064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077218"/>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b="1" smtClean="0">
                <a:latin typeface="Cambria" panose="02040503050406030204" pitchFamily="18" charset="0"/>
              </a:rPr>
              <a:t>TEST MBTI</a:t>
            </a:r>
            <a:endParaRPr lang="en-US" b="1">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to take </a:t>
            </a:r>
            <a:r>
              <a:rPr lang="en-US">
                <a:latin typeface="Cambria" panose="02040503050406030204" pitchFamily="18" charset="0"/>
              </a:rPr>
              <a:t>the MBTI </a:t>
            </a:r>
            <a:r>
              <a:rPr lang="en-US" smtClean="0">
                <a:latin typeface="Cambria" panose="02040503050406030204" pitchFamily="18" charset="0"/>
              </a:rPr>
              <a:t>test to know the personality of himself</a:t>
            </a:r>
            <a:endParaRPr lang="it-IT" dirty="0">
              <a:latin typeface="Cambria" panose="02040503050406030204" pitchFamily="18" charset="0"/>
            </a:endParaRPr>
          </a:p>
        </p:txBody>
      </p:sp>
      <p:pic>
        <p:nvPicPr>
          <p:cNvPr id="10"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9" y="984312"/>
            <a:ext cx="754519" cy="545538"/>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36</a:t>
            </a:fld>
            <a:endParaRPr lang="en-US"/>
          </a:p>
        </p:txBody>
      </p:sp>
    </p:spTree>
    <p:extLst>
      <p:ext uri="{BB962C8B-B14F-4D97-AF65-F5344CB8AC3E}">
        <p14:creationId xmlns:p14="http://schemas.microsoft.com/office/powerpoint/2010/main" val="32116133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733550"/>
            <a:ext cx="4171951" cy="312896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37</a:t>
            </a:fld>
            <a:endParaRPr lang="en-US"/>
          </a:p>
        </p:txBody>
      </p:sp>
    </p:spTree>
    <p:extLst>
      <p:ext uri="{BB962C8B-B14F-4D97-AF65-F5344CB8AC3E}">
        <p14:creationId xmlns:p14="http://schemas.microsoft.com/office/powerpoint/2010/main" val="27456311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21" name="Picture 5" descr="C:\Users\ASUS\Desktop\Slide-UniStar\question-mark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38</a:t>
            </a:fld>
            <a:endParaRPr lang="en-US"/>
          </a:p>
        </p:txBody>
      </p:sp>
    </p:spTree>
    <p:extLst>
      <p:ext uri="{BB962C8B-B14F-4D97-AF65-F5344CB8AC3E}">
        <p14:creationId xmlns:p14="http://schemas.microsoft.com/office/powerpoint/2010/main" val="22315803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39</a:t>
            </a:fld>
            <a:endParaRPr lang="en-US"/>
          </a:p>
        </p:txBody>
      </p:sp>
    </p:spTree>
    <p:extLst>
      <p:ext uri="{BB962C8B-B14F-4D97-AF65-F5344CB8AC3E}">
        <p14:creationId xmlns:p14="http://schemas.microsoft.com/office/powerpoint/2010/main" val="1054144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5"/>
          </p:nvPr>
        </p:nvSpPr>
        <p:spPr/>
        <p:txBody>
          <a:bodyPr/>
          <a:lstStyle/>
          <a:p>
            <a:fld id="{3F1FBF64-040A-44E3-9FF6-48F17F9E2AB1}" type="slidenum">
              <a:rPr lang="en-US" smtClean="0"/>
              <a:t>4</a:t>
            </a:fld>
            <a:endParaRPr lang="en-US"/>
          </a:p>
        </p:txBody>
      </p:sp>
    </p:spTree>
    <p:extLst>
      <p:ext uri="{BB962C8B-B14F-4D97-AF65-F5344CB8AC3E}">
        <p14:creationId xmlns:p14="http://schemas.microsoft.com/office/powerpoint/2010/main" val="1375293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ASUS\Desktop\Slide-UniStar\puzzle_figuren_rot-weiss_fotolia_44163011_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2202372"/>
            <a:ext cx="2394987" cy="1660967"/>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
        <p:nvSpPr>
          <p:cNvPr id="18" name="TextBox 17"/>
          <p:cNvSpPr txBox="1"/>
          <p:nvPr/>
        </p:nvSpPr>
        <p:spPr>
          <a:xfrm>
            <a:off x="5788543" y="3995497"/>
            <a:ext cx="2095500" cy="461665"/>
          </a:xfrm>
          <a:prstGeom prst="rect">
            <a:avLst/>
          </a:prstGeom>
          <a:noFill/>
        </p:spPr>
        <p:txBody>
          <a:bodyPr wrap="square" rtlCol="0">
            <a:spAutoFit/>
          </a:bodyPr>
          <a:lstStyle/>
          <a:p>
            <a:pPr algn="ctr"/>
            <a:r>
              <a:rPr lang="en-US" sz="2400" smtClean="0">
                <a:latin typeface="Cambria" pitchFamily="18" charset="0"/>
              </a:rPr>
              <a:t>Solution</a:t>
            </a:r>
            <a:endParaRPr lang="en-US" sz="240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40</a:t>
            </a:fld>
            <a:endParaRPr lang="en-US"/>
          </a:p>
        </p:txBody>
      </p:sp>
    </p:spTree>
    <p:extLst>
      <p:ext uri="{BB962C8B-B14F-4D97-AF65-F5344CB8AC3E}">
        <p14:creationId xmlns:p14="http://schemas.microsoft.com/office/powerpoint/2010/main" val="2361494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41</a:t>
            </a:fld>
            <a:endParaRPr lang="en-US"/>
          </a:p>
        </p:txBody>
      </p:sp>
      <p:pic>
        <p:nvPicPr>
          <p:cNvPr id="1037" name="Picture 13" descr="C:\Users\ASUS\Desktop\sendQues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2372997"/>
            <a:ext cx="1392672" cy="1429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6229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42</a:t>
            </a:fld>
            <a:endParaRPr lang="en-US"/>
          </a:p>
        </p:txBody>
      </p:sp>
      <p:pic>
        <p:nvPicPr>
          <p:cNvPr id="1037" name="Picture 13" descr="C:\Users\ASUS\Desktop\sendQues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2372997"/>
            <a:ext cx="1392672" cy="14291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ASUS\Desktop\DocDoAn\Doc-captone\Picture-ct\administrator-icon-51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8050" y="2266950"/>
            <a:ext cx="1310640" cy="131064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2362200" y="2922270"/>
            <a:ext cx="990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5442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43</a:t>
            </a:fld>
            <a:endParaRPr lang="en-US"/>
          </a:p>
        </p:txBody>
      </p:sp>
      <p:pic>
        <p:nvPicPr>
          <p:cNvPr id="1037" name="Picture 13" descr="C:\Users\ASUS\Desktop\sendQues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2372997"/>
            <a:ext cx="1392672" cy="14291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ASUS\Desktop\DocDoAn\Doc-captone\Picture-ct\administrator-icon-515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8050" y="2266950"/>
            <a:ext cx="1310640" cy="131064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ASUS\Desktop\DocDoAn\Doc-captone\Picture-ct\img_523739.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39325" y="2404747"/>
            <a:ext cx="1637875" cy="140246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2362200" y="2922270"/>
            <a:ext cx="990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5029200" y="2922270"/>
            <a:ext cx="990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651648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dirty="0">
                <a:latin typeface="Cambria" panose="02040503050406030204" pitchFamily="18" charset="0"/>
              </a:rPr>
              <a:t>Demo: </a:t>
            </a:r>
          </a:p>
          <a:p>
            <a:r>
              <a:rPr lang="en-US" dirty="0">
                <a:latin typeface="Cambria" panose="02040503050406030204" pitchFamily="18" charset="0"/>
              </a:rPr>
              <a:t>	</a:t>
            </a:r>
            <a:r>
              <a:rPr lang="en-US" b="1" dirty="0" smtClean="0">
                <a:latin typeface="Cambria" panose="02040503050406030204" pitchFamily="18" charset="0"/>
              </a:rPr>
              <a:t>Q &amp; A</a:t>
            </a:r>
            <a:endParaRPr lang="en-US" b="1" dirty="0">
              <a:latin typeface="Cambria" panose="02040503050406030204" pitchFamily="18" charset="0"/>
            </a:endParaRPr>
          </a:p>
          <a:p>
            <a:r>
              <a:rPr lang="en-US" dirty="0">
                <a:latin typeface="Cambria" panose="02040503050406030204" pitchFamily="18" charset="0"/>
              </a:rPr>
              <a:t>Scenario:</a:t>
            </a:r>
          </a:p>
          <a:p>
            <a:pPr lvl="1"/>
            <a:r>
              <a:rPr lang="en-US" dirty="0" err="1" smtClean="0">
                <a:latin typeface="Cambria" panose="02040503050406030204" pitchFamily="18" charset="0"/>
              </a:rPr>
              <a:t>Mr.Danh</a:t>
            </a:r>
            <a:r>
              <a:rPr lang="en-US" dirty="0" smtClean="0">
                <a:latin typeface="Cambria" panose="02040503050406030204" pitchFamily="18" charset="0"/>
              </a:rPr>
              <a:t> want </a:t>
            </a:r>
            <a:r>
              <a:rPr lang="en-US" dirty="0">
                <a:latin typeface="Cambria" panose="02040503050406030204" pitchFamily="18" charset="0"/>
              </a:rPr>
              <a:t>to </a:t>
            </a:r>
            <a:r>
              <a:rPr lang="en-US" dirty="0" smtClean="0">
                <a:latin typeface="Cambria" panose="02040503050406030204" pitchFamily="18" charset="0"/>
              </a:rPr>
              <a:t>search </a:t>
            </a:r>
            <a:r>
              <a:rPr lang="en-US" dirty="0">
                <a:latin typeface="Cambria" panose="02040503050406030204" pitchFamily="18" charset="0"/>
              </a:rPr>
              <a:t>of all the universities there after having </a:t>
            </a:r>
            <a:r>
              <a:rPr lang="en-US" dirty="0"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44</a:t>
            </a:fld>
            <a:endParaRPr lang="en-US"/>
          </a:p>
        </p:txBody>
      </p:sp>
    </p:spTree>
    <p:extLst>
      <p:ext uri="{BB962C8B-B14F-4D97-AF65-F5344CB8AC3E}">
        <p14:creationId xmlns:p14="http://schemas.microsoft.com/office/powerpoint/2010/main" val="16332311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ALGORITHM</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45</a:t>
            </a:fld>
            <a:endParaRPr lang="en-US"/>
          </a:p>
        </p:txBody>
      </p:sp>
    </p:spTree>
    <p:extLst>
      <p:ext uri="{BB962C8B-B14F-4D97-AF65-F5344CB8AC3E}">
        <p14:creationId xmlns:p14="http://schemas.microsoft.com/office/powerpoint/2010/main" val="3272676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11" name="Picture 2" descr="C:\Users\ASUS\Desktop\Slide-UniStar\Correlat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184785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71550" y="3632506"/>
            <a:ext cx="2095500" cy="461665"/>
          </a:xfrm>
          <a:prstGeom prst="rect">
            <a:avLst/>
          </a:prstGeom>
          <a:noFill/>
        </p:spPr>
        <p:txBody>
          <a:bodyPr wrap="square" rtlCol="0">
            <a:spAutoFit/>
          </a:bodyPr>
          <a:lstStyle/>
          <a:p>
            <a:pPr algn="ctr"/>
            <a:r>
              <a:rPr lang="en-US" sz="2400" dirty="0" smtClean="0">
                <a:latin typeface="Cambria" pitchFamily="18" charset="0"/>
              </a:rPr>
              <a:t>Correlate</a:t>
            </a:r>
            <a:endParaRPr lang="en-US" sz="2400" dirty="0">
              <a:latin typeface="Cambria" pitchFamily="18" charset="0"/>
            </a:endParaRPr>
          </a:p>
        </p:txBody>
      </p:sp>
      <p:sp>
        <p:nvSpPr>
          <p:cNvPr id="6" name="Slide Number Placeholder 5"/>
          <p:cNvSpPr>
            <a:spLocks noGrp="1"/>
          </p:cNvSpPr>
          <p:nvPr>
            <p:ph type="sldNum" sz="quarter" idx="15"/>
          </p:nvPr>
        </p:nvSpPr>
        <p:spPr/>
        <p:txBody>
          <a:bodyPr/>
          <a:lstStyle/>
          <a:p>
            <a:fld id="{3F1FBF64-040A-44E3-9FF6-48F17F9E2AB1}" type="slidenum">
              <a:rPr lang="en-US" smtClean="0"/>
              <a:t>46</a:t>
            </a:fld>
            <a:endParaRPr lang="en-US"/>
          </a:p>
        </p:txBody>
      </p:sp>
    </p:spTree>
    <p:extLst>
      <p:ext uri="{BB962C8B-B14F-4D97-AF65-F5344CB8AC3E}">
        <p14:creationId xmlns:p14="http://schemas.microsoft.com/office/powerpoint/2010/main" val="39601272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11" name="Picture 2" descr="C:\Users\ASUS\Desktop\Slide-UniStar\Correlat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184785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71550" y="3632506"/>
            <a:ext cx="2095500" cy="461665"/>
          </a:xfrm>
          <a:prstGeom prst="rect">
            <a:avLst/>
          </a:prstGeom>
          <a:noFill/>
        </p:spPr>
        <p:txBody>
          <a:bodyPr wrap="square" rtlCol="0">
            <a:spAutoFit/>
          </a:bodyPr>
          <a:lstStyle/>
          <a:p>
            <a:pPr algn="ctr"/>
            <a:r>
              <a:rPr lang="en-US" sz="2400" dirty="0" smtClean="0">
                <a:latin typeface="Cambria" pitchFamily="18" charset="0"/>
              </a:rPr>
              <a:t>Correlate</a:t>
            </a:r>
            <a:endParaRPr lang="en-US" sz="2400" dirty="0">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47</a:t>
            </a:fld>
            <a:endParaRPr lang="en-US"/>
          </a:p>
        </p:txBody>
      </p:sp>
      <p:sp>
        <p:nvSpPr>
          <p:cNvPr id="14" name="Notched Right Arrow 13"/>
          <p:cNvSpPr/>
          <p:nvPr/>
        </p:nvSpPr>
        <p:spPr>
          <a:xfrm>
            <a:off x="3171190" y="2419352"/>
            <a:ext cx="2315210" cy="687379"/>
          </a:xfrm>
          <a:prstGeom prst="notchedRightArrow">
            <a:avLst>
              <a:gd name="adj1" fmla="val 55912"/>
              <a:gd name="adj2" fmla="val 7956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10664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350510"/>
            <a:ext cx="1758950" cy="356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C:\Users\ASUS\Desktop\Slide-UniStar\Correlate-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9200" y="184785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971550" y="3632506"/>
            <a:ext cx="2095500" cy="461665"/>
          </a:xfrm>
          <a:prstGeom prst="rect">
            <a:avLst/>
          </a:prstGeom>
          <a:noFill/>
        </p:spPr>
        <p:txBody>
          <a:bodyPr wrap="square" rtlCol="0">
            <a:spAutoFit/>
          </a:bodyPr>
          <a:lstStyle/>
          <a:p>
            <a:pPr algn="ctr"/>
            <a:r>
              <a:rPr lang="en-US" sz="2400" dirty="0" smtClean="0">
                <a:latin typeface="Cambria" pitchFamily="18" charset="0"/>
              </a:rPr>
              <a:t>Correlate</a:t>
            </a:r>
            <a:endParaRPr lang="en-US" sz="2400" dirty="0">
              <a:latin typeface="Cambria" pitchFamily="18" charset="0"/>
            </a:endParaRPr>
          </a:p>
        </p:txBody>
      </p:sp>
      <p:sp>
        <p:nvSpPr>
          <p:cNvPr id="5" name="Notched Right Arrow 4"/>
          <p:cNvSpPr/>
          <p:nvPr/>
        </p:nvSpPr>
        <p:spPr>
          <a:xfrm>
            <a:off x="3171190" y="2419352"/>
            <a:ext cx="2315210" cy="687379"/>
          </a:xfrm>
          <a:prstGeom prst="notchedRightArrow">
            <a:avLst>
              <a:gd name="adj1" fmla="val 55912"/>
              <a:gd name="adj2" fmla="val 7956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5"/>
          </p:nvPr>
        </p:nvSpPr>
        <p:spPr/>
        <p:txBody>
          <a:bodyPr/>
          <a:lstStyle/>
          <a:p>
            <a:fld id="{3F1FBF64-040A-44E3-9FF6-48F17F9E2AB1}" type="slidenum">
              <a:rPr lang="en-US" smtClean="0"/>
              <a:t>48</a:t>
            </a:fld>
            <a:endParaRPr lang="en-US"/>
          </a:p>
        </p:txBody>
      </p:sp>
    </p:spTree>
    <p:extLst>
      <p:ext uri="{BB962C8B-B14F-4D97-AF65-F5344CB8AC3E}">
        <p14:creationId xmlns:p14="http://schemas.microsoft.com/office/powerpoint/2010/main" val="1211373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2" name="Slide Number Placeholder 1"/>
          <p:cNvSpPr>
            <a:spLocks noGrp="1"/>
          </p:cNvSpPr>
          <p:nvPr>
            <p:ph type="sldNum" sz="quarter" idx="15"/>
          </p:nvPr>
        </p:nvSpPr>
        <p:spPr/>
        <p:txBody>
          <a:bodyPr/>
          <a:lstStyle/>
          <a:p>
            <a:fld id="{3F1FBF64-040A-44E3-9FF6-48F17F9E2AB1}" type="slidenum">
              <a:rPr lang="en-US" smtClean="0"/>
              <a:t>49</a:t>
            </a:fld>
            <a:endParaRPr lang="en-US"/>
          </a:p>
        </p:txBody>
      </p:sp>
    </p:spTree>
    <p:extLst>
      <p:ext uri="{BB962C8B-B14F-4D97-AF65-F5344CB8AC3E}">
        <p14:creationId xmlns:p14="http://schemas.microsoft.com/office/powerpoint/2010/main" val="3642518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There are too many new things</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5</a:t>
            </a:fld>
            <a:endParaRPr lang="en-US"/>
          </a:p>
        </p:txBody>
      </p:sp>
    </p:spTree>
    <p:extLst>
      <p:ext uri="{BB962C8B-B14F-4D97-AF65-F5344CB8AC3E}">
        <p14:creationId xmlns:p14="http://schemas.microsoft.com/office/powerpoint/2010/main" val="15819187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77612" y="2711333"/>
            <a:ext cx="7648081"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x</a:t>
            </a:r>
            <a:r>
              <a:rPr lang="en-US" sz="1800" b="1" dirty="0" smtClean="0">
                <a:latin typeface="Cambria" panose="02040503050406030204" pitchFamily="18" charset="0"/>
              </a:rPr>
              <a:t>: </a:t>
            </a:r>
            <a:r>
              <a:rPr lang="en-GB" b="1" dirty="0">
                <a:latin typeface="Cambria" panose="02040503050406030204" pitchFamily="18" charset="0"/>
              </a:rPr>
              <a:t>The origin university's latest year score</a:t>
            </a:r>
            <a:endParaRPr lang="en-US" b="1"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y</a:t>
            </a:r>
            <a:r>
              <a:rPr lang="en-US" b="1" dirty="0" smtClean="0">
                <a:latin typeface="Cambria" panose="02040503050406030204" pitchFamily="18" charset="0"/>
              </a:rPr>
              <a:t>: </a:t>
            </a:r>
            <a:r>
              <a:rPr lang="en-GB" b="1" dirty="0">
                <a:latin typeface="Cambria" panose="02040503050406030204" pitchFamily="18" charset="0"/>
              </a:rPr>
              <a:t>The university's latest year score needs correlation</a:t>
            </a:r>
            <a:endParaRPr lang="en-US"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𝐱</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𝐱</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𝐲</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b="1" i="1">
                                        <a:solidFill>
                                          <a:srgbClr val="FF0000"/>
                                        </a:solidFill>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𝐲</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𝐱</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𝐱</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a:rPr lang="en-US" sz="2400" b="1">
                                                        <a:solidFill>
                                                          <a:srgbClr val="FF0000"/>
                                                        </a:solidFill>
                                                        <a:latin typeface="Cambria Math" panose="02040503050406030204" pitchFamily="18" charset="0"/>
                                                        <a:ea typeface="Times New Roman" panose="02020603050405020304" pitchFamily="18" charset="0"/>
                                                      </a:rPr>
                                                      <m:t>𝐲</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a:rPr lang="en-US" sz="2400" b="1">
                                                        <a:solidFill>
                                                          <a:srgbClr val="FF0000"/>
                                                        </a:solidFill>
                                                        <a:latin typeface="Cambria Math" panose="02040503050406030204" pitchFamily="18" charset="0"/>
                                                        <a:ea typeface="Times New Roman" panose="02020603050405020304" pitchFamily="18" charset="0"/>
                                                      </a:rPr>
                                                      <m:t>𝐲</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13"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50</a:t>
            </a:fld>
            <a:endParaRPr lang="en-US"/>
          </a:p>
        </p:txBody>
      </p:sp>
    </p:spTree>
    <p:extLst>
      <p:ext uri="{BB962C8B-B14F-4D97-AF65-F5344CB8AC3E}">
        <p14:creationId xmlns:p14="http://schemas.microsoft.com/office/powerpoint/2010/main" val="9585224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b="1" dirty="0">
                <a:solidFill>
                  <a:srgbClr val="FF0000"/>
                </a:solidFill>
                <a:latin typeface="Cambria" panose="02040503050406030204" pitchFamily="18" charset="0"/>
              </a:rPr>
              <a:t>n</a:t>
            </a:r>
            <a:r>
              <a:rPr lang="en-US" b="1" dirty="0" smtClean="0">
                <a:latin typeface="Cambria" panose="02040503050406030204" pitchFamily="18" charset="0"/>
              </a:rPr>
              <a:t>: Number </a:t>
            </a:r>
            <a:r>
              <a:rPr lang="en-US" b="1"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latin typeface="Cambria" panose="02040503050406030204" pitchFamily="18" charset="0"/>
              </a:rPr>
              <a:t>y: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a:rPr lang="en-US" sz="2400" b="1">
                                    <a:solidFill>
                                      <a:srgbClr val="FF0000"/>
                                    </a:solidFill>
                                    <a:latin typeface="Cambria Math" panose="02040503050406030204" pitchFamily="18" charset="0"/>
                                    <a:ea typeface="Times New Roman" panose="02020603050405020304" pitchFamily="18" charset="0"/>
                                  </a:rPr>
                                  <m:t>𝐧</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a:rPr lang="en-US" sz="2400" b="1">
                                        <a:solidFill>
                                          <a:srgbClr val="FF0000"/>
                                        </a:solidFill>
                                        <a:latin typeface="Cambria Math" panose="02040503050406030204" pitchFamily="18" charset="0"/>
                                        <a:ea typeface="Times New Roman" panose="02020603050405020304" pitchFamily="18" charset="0"/>
                                      </a:rPr>
                                      <m:t>𝐧</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a:rPr lang="en-US" sz="2400" b="1">
                                            <a:solidFill>
                                              <a:srgbClr val="FF0000"/>
                                            </a:solidFill>
                                            <a:latin typeface="Cambria Math" panose="02040503050406030204" pitchFamily="18" charset="0"/>
                                            <a:ea typeface="Times New Roman" panose="02020603050405020304" pitchFamily="18" charset="0"/>
                                          </a:rPr>
                                          <m:t>𝐧</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a:rPr lang="en-US" sz="2400" b="1">
                                <a:solidFill>
                                  <a:srgbClr val="FF0000"/>
                                </a:solidFill>
                                <a:latin typeface="Cambria Math" panose="02040503050406030204" pitchFamily="18" charset="0"/>
                                <a:ea typeface="Times New Roman" panose="02020603050405020304" pitchFamily="18" charset="0"/>
                              </a:rPr>
                              <m:t>𝐧</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13"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51</a:t>
            </a:fld>
            <a:endParaRPr lang="en-US"/>
          </a:p>
        </p:txBody>
      </p:sp>
    </p:spTree>
    <p:extLst>
      <p:ext uri="{BB962C8B-B14F-4D97-AF65-F5344CB8AC3E}">
        <p14:creationId xmlns:p14="http://schemas.microsoft.com/office/powerpoint/2010/main" val="41711644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dirty="0">
                <a:latin typeface="Cambria" panose="02040503050406030204" pitchFamily="18" charset="0"/>
              </a:rPr>
              <a:t>n</a:t>
            </a:r>
            <a:r>
              <a:rPr lang="en-US" dirty="0" smtClean="0">
                <a:latin typeface="Cambria" panose="02040503050406030204" pitchFamily="18" charset="0"/>
              </a:rPr>
              <a:t>: Number </a:t>
            </a:r>
            <a:r>
              <a:rPr lang="en-US"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latin typeface="Cambria" panose="02040503050406030204" pitchFamily="18" charset="0"/>
              </a:rPr>
              <a:t>y: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p:sp>
        <p:nvSpPr>
          <p:cNvPr id="22" name="TextBox 21"/>
          <p:cNvSpPr txBox="1"/>
          <p:nvPr/>
        </p:nvSpPr>
        <p:spPr>
          <a:xfrm>
            <a:off x="1477613" y="3752447"/>
            <a:ext cx="6423401"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t</a:t>
            </a:r>
            <a:r>
              <a:rPr lang="en-US" b="1" dirty="0" smtClean="0">
                <a:latin typeface="Cambria" panose="02040503050406030204" pitchFamily="18" charset="0"/>
              </a:rPr>
              <a:t>: </a:t>
            </a:r>
            <a:r>
              <a:rPr lang="en-US" b="1" dirty="0">
                <a:latin typeface="Cambria" panose="02040503050406030204" pitchFamily="18" charset="0"/>
              </a:rPr>
              <a:t>The largest number of similar majors</a:t>
            </a: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a:rPr lang="en-US" sz="2400" b="1">
                                <a:solidFill>
                                  <a:srgbClr val="FF0000"/>
                                </a:solidFill>
                                <a:latin typeface="Cambria Math" panose="02040503050406030204" pitchFamily="18" charset="0"/>
                                <a:ea typeface="Times New Roman" panose="02020603050405020304" pitchFamily="18" charset="0"/>
                              </a:rPr>
                              <m:t>𝐭</m:t>
                            </m:r>
                          </m:den>
                        </m:f>
                      </m:e>
                    </m:d>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0</m:t>
                    </m:r>
                    <m:r>
                      <a:rPr lang="en-US" sz="2400" i="1">
                        <a:latin typeface="Cambria Math" panose="02040503050406030204" pitchFamily="18" charset="0"/>
                        <a:ea typeface="Times New Roman" panose="02020603050405020304" pitchFamily="18" charset="0"/>
                      </a:rPr>
                      <m:t>,</m:t>
                    </m:r>
                    <m:r>
                      <a:rPr lang="en-US" sz="2400" i="1">
                        <a:latin typeface="Cambria Math" panose="02040503050406030204" pitchFamily="18" charset="0"/>
                        <a:ea typeface="Times New Roman" panose="02020603050405020304" pitchFamily="18" charset="0"/>
                      </a:rPr>
                      <m:t>6</m:t>
                    </m:r>
                    <m:r>
                      <a:rPr lang="en-US" sz="2400" i="1">
                        <a:latin typeface="Cambria Math" panose="02040503050406030204" pitchFamily="18" charset="0"/>
                        <a:ea typeface="Times New Roman" panose="02020603050405020304" pitchFamily="18" charset="0"/>
                      </a:rPr>
                      <m:t>+</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0</m:t>
                    </m:r>
                    <m:r>
                      <a:rPr lang="en-US" sz="2400" i="1">
                        <a:latin typeface="Cambria Math" panose="02040503050406030204" pitchFamily="18" charset="0"/>
                        <a:ea typeface="Times New Roman" panose="02020603050405020304" pitchFamily="18" charset="0"/>
                      </a:rPr>
                      <m:t>,</m:t>
                    </m:r>
                    <m:r>
                      <a:rPr lang="en-US" sz="2400" i="1">
                        <a:latin typeface="Cambria Math" panose="02040503050406030204" pitchFamily="18" charset="0"/>
                        <a:ea typeface="Times New Roman" panose="02020603050405020304" pitchFamily="18" charset="0"/>
                      </a:rPr>
                      <m:t>2</m:t>
                    </m:r>
                    <m:r>
                      <a:rPr lang="en-US" sz="2400" i="1">
                        <a:latin typeface="Cambria Math" panose="02040503050406030204" pitchFamily="18" charset="0"/>
                        <a:ea typeface="Times New Roman" panose="02020603050405020304" pitchFamily="18" charset="0"/>
                      </a:rPr>
                      <m:t>+</m:t>
                    </m:r>
                    <m:r>
                      <m:rPr>
                        <m:sty m:val="p"/>
                      </m:rPr>
                      <a:rPr lang="en-US" sz="2400">
                        <a:latin typeface="Cambria Math" panose="02040503050406030204" pitchFamily="18" charset="0"/>
                        <a:ea typeface="Times New Roman" panose="02020603050405020304" pitchFamily="18" charset="0"/>
                      </a:rPr>
                      <m:t>b</m:t>
                    </m:r>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0</m:t>
                    </m:r>
                    <m:r>
                      <a:rPr lang="en-US" sz="2400" i="1">
                        <a:latin typeface="Cambria Math" panose="02040503050406030204" pitchFamily="18" charset="0"/>
                        <a:ea typeface="Times New Roman" panose="02020603050405020304" pitchFamily="18" charset="0"/>
                      </a:rPr>
                      <m:t>,</m:t>
                    </m:r>
                    <m:r>
                      <a:rPr lang="en-US" sz="2400" i="1">
                        <a:latin typeface="Cambria Math" panose="02040503050406030204" pitchFamily="18" charset="0"/>
                        <a:ea typeface="Times New Roman" panose="02020603050405020304" pitchFamily="18" charset="0"/>
                      </a:rPr>
                      <m:t>2</m:t>
                    </m:r>
                    <m:r>
                      <a:rPr lang="en-US" sz="2400" i="1">
                        <a:latin typeface="Cambria Math" panose="02040503050406030204" pitchFamily="18" charset="0"/>
                        <a:ea typeface="Times New Roman" panose="02020603050405020304" pitchFamily="18" charset="0"/>
                      </a:rPr>
                      <m:t>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16"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52</a:t>
            </a:fld>
            <a:endParaRPr lang="en-US"/>
          </a:p>
        </p:txBody>
      </p:sp>
    </p:spTree>
    <p:extLst>
      <p:ext uri="{BB962C8B-B14F-4D97-AF65-F5344CB8AC3E}">
        <p14:creationId xmlns:p14="http://schemas.microsoft.com/office/powerpoint/2010/main" val="28109530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dirty="0">
                <a:latin typeface="Cambria" panose="02040503050406030204" pitchFamily="18" charset="0"/>
              </a:rPr>
              <a:t>n</a:t>
            </a:r>
            <a:r>
              <a:rPr lang="en-US" dirty="0" smtClean="0">
                <a:latin typeface="Cambria" panose="02040503050406030204" pitchFamily="18" charset="0"/>
              </a:rPr>
              <a:t>: Number </a:t>
            </a:r>
            <a:r>
              <a:rPr lang="en-US"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latin typeface="Cambria" panose="02040503050406030204" pitchFamily="18" charset="0"/>
              </a:rPr>
              <a:t>y: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p:sp>
        <p:nvSpPr>
          <p:cNvPr id="22" name="TextBox 21"/>
          <p:cNvSpPr txBox="1"/>
          <p:nvPr/>
        </p:nvSpPr>
        <p:spPr>
          <a:xfrm>
            <a:off x="1477613" y="3752447"/>
            <a:ext cx="6423401" cy="338554"/>
          </a:xfrm>
          <a:prstGeom prst="rect">
            <a:avLst/>
          </a:prstGeom>
          <a:noFill/>
        </p:spPr>
        <p:txBody>
          <a:bodyPr wrap="square" rtlCol="0">
            <a:spAutoFit/>
          </a:bodyPr>
          <a:lstStyle/>
          <a:p>
            <a:r>
              <a:rPr lang="en-US" dirty="0" smtClean="0">
                <a:latin typeface="Cambria" panose="02040503050406030204" pitchFamily="18" charset="0"/>
              </a:rPr>
              <a:t>t: </a:t>
            </a:r>
            <a:r>
              <a:rPr lang="en-US" dirty="0">
                <a:latin typeface="Cambria" panose="02040503050406030204" pitchFamily="18" charset="0"/>
              </a:rPr>
              <a:t>The largest number of similar majors</a:t>
            </a:r>
          </a:p>
        </p:txBody>
      </p:sp>
      <p:sp>
        <p:nvSpPr>
          <p:cNvPr id="16" name="TextBox 15"/>
          <p:cNvSpPr txBox="1"/>
          <p:nvPr/>
        </p:nvSpPr>
        <p:spPr>
          <a:xfrm>
            <a:off x="1477613" y="4093664"/>
            <a:ext cx="5654831"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a</a:t>
            </a:r>
            <a:r>
              <a:rPr lang="en-US" b="1" dirty="0" smtClean="0">
                <a:latin typeface="Cambria" panose="02040503050406030204" pitchFamily="18" charset="0"/>
              </a:rPr>
              <a:t>: Location </a:t>
            </a:r>
            <a:r>
              <a:rPr lang="en-US" b="1" dirty="0">
                <a:latin typeface="Cambria" panose="02040503050406030204" pitchFamily="18" charset="0"/>
              </a:rPr>
              <a:t>point </a:t>
            </a:r>
            <a:r>
              <a:rPr lang="en-US" b="1" dirty="0" smtClean="0">
                <a:latin typeface="Cambria" panose="02040503050406030204" pitchFamily="18" charset="0"/>
              </a:rPr>
              <a:t>(0 or 1)</a:t>
            </a:r>
            <a:endParaRPr lang="en-US"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799" y="1523795"/>
                <a:ext cx="8534401" cy="976165"/>
              </a:xfrm>
              <a:prstGeom prst="rect">
                <a:avLst/>
              </a:prstGeom>
            </p:spPr>
            <p:txBody>
              <a:bodyPr wrap="square">
                <a:spAutoFit/>
              </a:bodyPr>
              <a:lstStyle/>
              <a:p>
                <a:pPr marL="182880" marR="0" algn="just">
                  <a:spcBef>
                    <a:spcPts val="0"/>
                  </a:spcBef>
                  <a:spcAft>
                    <a:spcPts val="230"/>
                  </a:spcAft>
                </a:pPr>
                <a:r>
                  <a:rPr lang="en-US" sz="2400" dirty="0" smtClean="0">
                    <a:latin typeface="Times New Roman" panose="02020603050405020304" pitchFamily="18" charset="0"/>
                    <a:ea typeface="Times New Roman" panose="02020603050405020304" pitchFamily="18" charset="0"/>
                  </a:rPr>
                  <a:t>C = </a:t>
                </a:r>
                <a:r>
                  <a:rPr lang="en-US" dirty="0" smtClean="0">
                    <a:latin typeface="Times New Roman" panose="02020603050405020304" pitchFamily="18" charset="0"/>
                    <a:ea typeface="Times New Roman" panose="02020603050405020304" pitchFamily="18" charset="0"/>
                  </a:rPr>
                  <a:t> </a:t>
                </a:r>
                <a14:m>
                  <m:oMath xmlns:m="http://schemas.openxmlformats.org/officeDocument/2006/math">
                    <m:d>
                      <m:dPr>
                        <m:ctrlPr>
                          <a:rPr lang="en-US" sz="2400" i="1">
                            <a:effectLst/>
                            <a:latin typeface="Cambria Math"/>
                            <a:ea typeface="Times New Roman" panose="02020603050405020304" pitchFamily="18" charset="0"/>
                          </a:rPr>
                        </m:ctrlPr>
                      </m:dPr>
                      <m:e>
                        <m:f>
                          <m:fPr>
                            <m:ctrlPr>
                              <a:rPr lang="en-US" sz="2400" i="1">
                                <a:effectLst/>
                                <a:latin typeface="Cambria Math"/>
                                <a:ea typeface="Times New Roman" panose="02020603050405020304" pitchFamily="18" charset="0"/>
                              </a:rPr>
                            </m:ctrlPr>
                          </m:fPr>
                          <m:num>
                            <m:nary>
                              <m:naryPr>
                                <m:chr m:val="∑"/>
                                <m:limLoc m:val="undOvr"/>
                                <m:ctrlPr>
                                  <a:rPr lang="en-US" sz="2400" i="1">
                                    <a:effectLst/>
                                    <a:latin typeface="Cambria Math"/>
                                    <a:ea typeface="Times New Roman" panose="02020603050405020304" pitchFamily="18" charset="0"/>
                                  </a:rPr>
                                </m:ctrlPr>
                              </m:naryPr>
                              <m:sub>
                                <m:r>
                                  <m:rPr>
                                    <m:sty m:val="p"/>
                                  </m:rPr>
                                  <a:rPr lang="en-US" sz="2400" i="0">
                                    <a:effectLst/>
                                    <a:latin typeface="Cambria Math" panose="02040503050406030204" pitchFamily="18" charset="0"/>
                                    <a:ea typeface="Times New Roman" panose="02020603050405020304" pitchFamily="18" charset="0"/>
                                  </a:rPr>
                                  <m:t>i</m:t>
                                </m:r>
                                <m:r>
                                  <a:rPr lang="en-US" sz="2400" i="0">
                                    <a:effectLst/>
                                    <a:latin typeface="Cambria Math" panose="02040503050406030204" pitchFamily="18" charset="0"/>
                                    <a:ea typeface="Times New Roman" panose="02020603050405020304" pitchFamily="18" charset="0"/>
                                  </a:rPr>
                                  <m:t>=1</m:t>
                                </m:r>
                              </m:sub>
                              <m:sup>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sup>
                              <m:e>
                                <m:r>
                                  <a:rPr lang="en-US" sz="2400" i="0">
                                    <a:effectLst/>
                                    <a:latin typeface="Cambria Math" panose="02040503050406030204" pitchFamily="18" charset="0"/>
                                    <a:ea typeface="Times New Roman" panose="02020603050405020304" pitchFamily="18" charset="0"/>
                                  </a:rPr>
                                  <m:t>(</m:t>
                                </m:r>
                                <m:sSub>
                                  <m:sSubPr>
                                    <m:ctrlPr>
                                      <a:rPr lang="en-US" sz="2400" b="1" i="1">
                                        <a:effectLst/>
                                        <a:latin typeface="Cambria Math"/>
                                        <a:ea typeface="Times New Roman" panose="02020603050405020304" pitchFamily="18" charset="0"/>
                                      </a:rPr>
                                    </m:ctrlPr>
                                  </m:sSubPr>
                                  <m:e>
                                    <m:r>
                                      <m:rPr>
                                        <m:sty m:val="p"/>
                                      </m:rPr>
                                      <a:rPr lang="en-US" sz="2400" b="0" i="0" smtClean="0">
                                        <a:solidFill>
                                          <a:schemeClr val="tx1"/>
                                        </a:solidFill>
                                        <a:effectLst/>
                                        <a:latin typeface="Cambria Math" panose="02040503050406030204" pitchFamily="18" charset="0"/>
                                        <a:ea typeface="Times New Roman" panose="02020603050405020304" pitchFamily="18" charset="0"/>
                                      </a:rPr>
                                      <m:t>x</m:t>
                                    </m:r>
                                  </m:e>
                                  <m:sub>
                                    <m:r>
                                      <a:rPr lang="en-US" sz="2400" b="1" i="0">
                                        <a:effectLst/>
                                        <a:latin typeface="Cambria Math" panose="02040503050406030204" pitchFamily="18" charset="0"/>
                                        <a:ea typeface="Times New Roman" panose="02020603050405020304" pitchFamily="18" charset="0"/>
                                      </a:rPr>
                                      <m:t>𝐢</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x</m:t>
                                    </m:r>
                                  </m:e>
                                </m:acc>
                                <m:r>
                                  <a:rPr lang="en-US" sz="2400" i="0">
                                    <a:effectLst/>
                                    <a:latin typeface="Cambria Math" panose="02040503050406030204" pitchFamily="18" charset="0"/>
                                    <a:ea typeface="Times New Roman" panose="02020603050405020304" pitchFamily="18" charset="0"/>
                                  </a:rPr>
                                  <m:t>)(</m:t>
                                </m:r>
                                <m:sSub>
                                  <m:sSubPr>
                                    <m:ctrlPr>
                                      <a:rPr lang="en-US" sz="2400" i="1">
                                        <a:effectLst/>
                                        <a:latin typeface="Cambria Math"/>
                                        <a:ea typeface="Times New Roman" panose="02020603050405020304" pitchFamily="18" charset="0"/>
                                      </a:rPr>
                                    </m:ctrlPr>
                                  </m:sSubPr>
                                  <m:e>
                                    <m:r>
                                      <m:rPr>
                                        <m:sty m:val="p"/>
                                      </m:rPr>
                                      <a:rPr lang="en-US" sz="2400" b="0" i="0" smtClean="0">
                                        <a:solidFill>
                                          <a:schemeClr val="tx1"/>
                                        </a:solidFill>
                                        <a:effectLst/>
                                        <a:latin typeface="Cambria Math" panose="02040503050406030204" pitchFamily="18" charset="0"/>
                                        <a:ea typeface="Times New Roman" panose="02020603050405020304" pitchFamily="18" charset="0"/>
                                      </a:rPr>
                                      <m:t>y</m:t>
                                    </m:r>
                                  </m:e>
                                  <m:sub>
                                    <m:r>
                                      <m:rPr>
                                        <m:sty m:val="p"/>
                                      </m:rPr>
                                      <a:rPr lang="en-US" sz="2400" i="0">
                                        <a:effectLst/>
                                        <a:latin typeface="Cambria Math" panose="02040503050406030204" pitchFamily="18" charset="0"/>
                                        <a:ea typeface="Times New Roman" panose="02020603050405020304" pitchFamily="18" charset="0"/>
                                      </a:rPr>
                                      <m:t>i</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y</m:t>
                                    </m:r>
                                  </m:e>
                                </m:acc>
                                <m:r>
                                  <a:rPr lang="en-US" sz="2400" i="0">
                                    <a:effectLst/>
                                    <a:latin typeface="Cambria Math" panose="02040503050406030204" pitchFamily="18" charset="0"/>
                                    <a:ea typeface="Times New Roman" panose="02020603050405020304" pitchFamily="18" charset="0"/>
                                  </a:rPr>
                                  <m:t>)</m:t>
                                </m:r>
                              </m:e>
                            </m:nary>
                          </m:num>
                          <m:den>
                            <m:rad>
                              <m:radPr>
                                <m:degHide m:val="on"/>
                                <m:ctrlPr>
                                  <a:rPr lang="en-US" sz="2400" i="1">
                                    <a:effectLst/>
                                    <a:latin typeface="Cambria Math"/>
                                    <a:ea typeface="Times New Roman" panose="02020603050405020304" pitchFamily="18" charset="0"/>
                                  </a:rPr>
                                </m:ctrlPr>
                              </m:radPr>
                              <m:deg/>
                              <m:e>
                                <m:nary>
                                  <m:naryPr>
                                    <m:chr m:val="∑"/>
                                    <m:limLoc m:val="undOvr"/>
                                    <m:ctrlPr>
                                      <a:rPr lang="en-US" sz="2400" i="1">
                                        <a:effectLst/>
                                        <a:latin typeface="Cambria Math"/>
                                        <a:ea typeface="Times New Roman" panose="02020603050405020304" pitchFamily="18" charset="0"/>
                                      </a:rPr>
                                    </m:ctrlPr>
                                  </m:naryPr>
                                  <m:sub>
                                    <m:r>
                                      <m:rPr>
                                        <m:sty m:val="p"/>
                                      </m:rPr>
                                      <a:rPr lang="en-US" sz="2400" i="0">
                                        <a:effectLst/>
                                        <a:latin typeface="Cambria Math" panose="02040503050406030204" pitchFamily="18" charset="0"/>
                                        <a:ea typeface="Times New Roman" panose="02020603050405020304" pitchFamily="18" charset="0"/>
                                      </a:rPr>
                                      <m:t>i</m:t>
                                    </m:r>
                                    <m:r>
                                      <a:rPr lang="en-US" sz="2400" i="0">
                                        <a:effectLst/>
                                        <a:latin typeface="Cambria Math" panose="02040503050406030204" pitchFamily="18" charset="0"/>
                                        <a:ea typeface="Times New Roman" panose="02020603050405020304" pitchFamily="18" charset="0"/>
                                      </a:rPr>
                                      <m:t>=1</m:t>
                                    </m:r>
                                  </m:sub>
                                  <m:sup>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sup>
                                  <m:e>
                                    <m:sSup>
                                      <m:sSupPr>
                                        <m:ctrlPr>
                                          <a:rPr lang="en-US" sz="2400" i="1">
                                            <a:effectLst/>
                                            <a:latin typeface="Cambria Math"/>
                                            <a:ea typeface="Times New Roman" panose="02020603050405020304" pitchFamily="18" charset="0"/>
                                          </a:rPr>
                                        </m:ctrlPr>
                                      </m:sSupPr>
                                      <m:e>
                                        <m:d>
                                          <m:dPr>
                                            <m:ctrlPr>
                                              <a:rPr lang="en-US" sz="2400" i="1">
                                                <a:effectLst/>
                                                <a:latin typeface="Cambria Math"/>
                                                <a:ea typeface="Times New Roman" panose="02020603050405020304" pitchFamily="18" charset="0"/>
                                              </a:rPr>
                                            </m:ctrlPr>
                                          </m:dPr>
                                          <m:e>
                                            <m:sSub>
                                              <m:sSubPr>
                                                <m:ctrlPr>
                                                  <a:rPr lang="en-US" sz="2400" i="1">
                                                    <a:effectLst/>
                                                    <a:latin typeface="Cambria Math"/>
                                                    <a:ea typeface="Times New Roman" panose="02020603050405020304" pitchFamily="18" charset="0"/>
                                                  </a:rPr>
                                                </m:ctrlPr>
                                              </m:sSubPr>
                                              <m:e>
                                                <m:r>
                                                  <m:rPr>
                                                    <m:sty m:val="p"/>
                                                  </m:rPr>
                                                  <a:rPr lang="en-US" sz="2400" i="0">
                                                    <a:effectLst/>
                                                    <a:latin typeface="Cambria Math" panose="02040503050406030204" pitchFamily="18" charset="0"/>
                                                    <a:ea typeface="Times New Roman" panose="02020603050405020304" pitchFamily="18" charset="0"/>
                                                  </a:rPr>
                                                  <m:t>x</m:t>
                                                </m:r>
                                              </m:e>
                                              <m:sub>
                                                <m:r>
                                                  <m:rPr>
                                                    <m:sty m:val="p"/>
                                                  </m:rPr>
                                                  <a:rPr lang="en-US" sz="2400" i="0">
                                                    <a:effectLst/>
                                                    <a:latin typeface="Cambria Math" panose="02040503050406030204" pitchFamily="18" charset="0"/>
                                                    <a:ea typeface="Times New Roman" panose="02020603050405020304" pitchFamily="18" charset="0"/>
                                                  </a:rPr>
                                                  <m:t>i</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x</m:t>
                                                </m:r>
                                              </m:e>
                                            </m:acc>
                                          </m:e>
                                        </m:d>
                                      </m:e>
                                      <m:sup>
                                        <m:r>
                                          <a:rPr lang="en-US" sz="2400" i="0">
                                            <a:effectLst/>
                                            <a:latin typeface="Cambria Math" panose="02040503050406030204" pitchFamily="18" charset="0"/>
                                            <a:ea typeface="Times New Roman" panose="02020603050405020304" pitchFamily="18" charset="0"/>
                                          </a:rPr>
                                          <m:t>2</m:t>
                                        </m:r>
                                      </m:sup>
                                    </m:sSup>
                                    <m:nary>
                                      <m:naryPr>
                                        <m:chr m:val="∑"/>
                                        <m:limLoc m:val="undOvr"/>
                                        <m:ctrlPr>
                                          <a:rPr lang="en-US" sz="2400" i="1">
                                            <a:effectLst/>
                                            <a:latin typeface="Cambria Math"/>
                                            <a:ea typeface="Times New Roman" panose="02020603050405020304" pitchFamily="18" charset="0"/>
                                          </a:rPr>
                                        </m:ctrlPr>
                                      </m:naryPr>
                                      <m:sub>
                                        <m:r>
                                          <m:rPr>
                                            <m:sty m:val="p"/>
                                          </m:rPr>
                                          <a:rPr lang="en-US" sz="2400" i="0">
                                            <a:effectLst/>
                                            <a:latin typeface="Cambria Math" panose="02040503050406030204" pitchFamily="18" charset="0"/>
                                            <a:ea typeface="Times New Roman" panose="02020603050405020304" pitchFamily="18" charset="0"/>
                                          </a:rPr>
                                          <m:t>i</m:t>
                                        </m:r>
                                        <m:r>
                                          <a:rPr lang="en-US" sz="2400" i="0">
                                            <a:effectLst/>
                                            <a:latin typeface="Cambria Math" panose="02040503050406030204" pitchFamily="18" charset="0"/>
                                            <a:ea typeface="Times New Roman" panose="02020603050405020304" pitchFamily="18" charset="0"/>
                                          </a:rPr>
                                          <m:t>=1</m:t>
                                        </m:r>
                                      </m:sub>
                                      <m:sup>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sup>
                                      <m:e>
                                        <m:sSup>
                                          <m:sSupPr>
                                            <m:ctrlPr>
                                              <a:rPr lang="en-US" sz="2400" i="1">
                                                <a:effectLst/>
                                                <a:latin typeface="Cambria Math"/>
                                                <a:ea typeface="Times New Roman" panose="02020603050405020304" pitchFamily="18" charset="0"/>
                                              </a:rPr>
                                            </m:ctrlPr>
                                          </m:sSupPr>
                                          <m:e>
                                            <m:d>
                                              <m:dPr>
                                                <m:ctrlPr>
                                                  <a:rPr lang="en-US" sz="2400" i="1">
                                                    <a:effectLst/>
                                                    <a:latin typeface="Cambria Math"/>
                                                    <a:ea typeface="Times New Roman" panose="02020603050405020304" pitchFamily="18" charset="0"/>
                                                  </a:rPr>
                                                </m:ctrlPr>
                                              </m:dPr>
                                              <m:e>
                                                <m:sSub>
                                                  <m:sSubPr>
                                                    <m:ctrlPr>
                                                      <a:rPr lang="en-US" sz="2400" i="1">
                                                        <a:effectLst/>
                                                        <a:latin typeface="Cambria Math"/>
                                                        <a:ea typeface="Times New Roman" panose="02020603050405020304" pitchFamily="18" charset="0"/>
                                                      </a:rPr>
                                                    </m:ctrlPr>
                                                  </m:sSubPr>
                                                  <m:e>
                                                    <m:r>
                                                      <m:rPr>
                                                        <m:sty m:val="p"/>
                                                      </m:rPr>
                                                      <a:rPr lang="en-US" sz="2400" i="0">
                                                        <a:effectLst/>
                                                        <a:latin typeface="Cambria Math" panose="02040503050406030204" pitchFamily="18" charset="0"/>
                                                        <a:ea typeface="Times New Roman" panose="02020603050405020304" pitchFamily="18" charset="0"/>
                                                      </a:rPr>
                                                      <m:t>y</m:t>
                                                    </m:r>
                                                  </m:e>
                                                  <m:sub>
                                                    <m:r>
                                                      <m:rPr>
                                                        <m:sty m:val="p"/>
                                                      </m:rPr>
                                                      <a:rPr lang="en-US" sz="2400" i="0">
                                                        <a:effectLst/>
                                                        <a:latin typeface="Cambria Math" panose="02040503050406030204" pitchFamily="18" charset="0"/>
                                                        <a:ea typeface="Times New Roman" panose="02020603050405020304" pitchFamily="18" charset="0"/>
                                                      </a:rPr>
                                                      <m:t>i</m:t>
                                                    </m:r>
                                                  </m:sub>
                                                </m:sSub>
                                                <m:r>
                                                  <a:rPr lang="en-US" sz="2400" i="0">
                                                    <a:effectLst/>
                                                    <a:latin typeface="Cambria Math" panose="02040503050406030204" pitchFamily="18" charset="0"/>
                                                    <a:ea typeface="Times New Roman" panose="02020603050405020304" pitchFamily="18" charset="0"/>
                                                  </a:rPr>
                                                  <m:t>− </m:t>
                                                </m:r>
                                                <m:acc>
                                                  <m:accPr>
                                                    <m:chr m:val="̅"/>
                                                    <m:ctrlPr>
                                                      <a:rPr lang="en-US" sz="2400" i="1">
                                                        <a:effectLst/>
                                                        <a:latin typeface="Cambria Math"/>
                                                        <a:ea typeface="Times New Roman" panose="02020603050405020304" pitchFamily="18" charset="0"/>
                                                      </a:rPr>
                                                    </m:ctrlPr>
                                                  </m:accPr>
                                                  <m:e>
                                                    <m:r>
                                                      <m:rPr>
                                                        <m:sty m:val="p"/>
                                                      </m:rPr>
                                                      <a:rPr lang="en-US" sz="2400" i="0">
                                                        <a:effectLst/>
                                                        <a:latin typeface="Cambria Math" panose="02040503050406030204" pitchFamily="18" charset="0"/>
                                                        <a:ea typeface="Times New Roman" panose="02020603050405020304" pitchFamily="18" charset="0"/>
                                                      </a:rPr>
                                                      <m:t>y</m:t>
                                                    </m:r>
                                                  </m:e>
                                                </m:acc>
                                              </m:e>
                                            </m:d>
                                          </m:e>
                                          <m:sup>
                                            <m:r>
                                              <a:rPr lang="en-US" sz="2400" i="0">
                                                <a:effectLst/>
                                                <a:latin typeface="Cambria Math" panose="02040503050406030204" pitchFamily="18" charset="0"/>
                                                <a:ea typeface="Times New Roman" panose="02020603050405020304" pitchFamily="18" charset="0"/>
                                              </a:rPr>
                                              <m:t>2</m:t>
                                            </m:r>
                                          </m:sup>
                                        </m:sSup>
                                      </m:e>
                                    </m:nary>
                                  </m:e>
                                </m:nary>
                              </m:e>
                            </m:rad>
                          </m:den>
                        </m:f>
                        <m:r>
                          <a:rPr lang="en-US" sz="2400" i="1">
                            <a:effectLst/>
                            <a:latin typeface="Cambria Math" panose="02040503050406030204" pitchFamily="18" charset="0"/>
                            <a:ea typeface="Times New Roman" panose="02020603050405020304" pitchFamily="18" charset="0"/>
                          </a:rPr>
                          <m:t>∗ </m:t>
                        </m:r>
                        <m:f>
                          <m:fPr>
                            <m:ctrlPr>
                              <a:rPr lang="en-US" sz="2400" i="1">
                                <a:effectLst/>
                                <a:latin typeface="Cambria Math"/>
                                <a:ea typeface="Times New Roman" panose="02020603050405020304" pitchFamily="18" charset="0"/>
                              </a:rPr>
                            </m:ctrlPr>
                          </m:fPr>
                          <m:num>
                            <m:r>
                              <m:rPr>
                                <m:sty m:val="p"/>
                              </m:rPr>
                              <a:rPr lang="en-US" sz="2400" b="0" i="0" smtClean="0">
                                <a:solidFill>
                                  <a:schemeClr val="tx1"/>
                                </a:solidFill>
                                <a:effectLst/>
                                <a:latin typeface="Cambria Math" panose="02040503050406030204" pitchFamily="18" charset="0"/>
                                <a:ea typeface="Times New Roman" panose="02020603050405020304" pitchFamily="18" charset="0"/>
                              </a:rPr>
                              <m:t>n</m:t>
                            </m:r>
                          </m:num>
                          <m:den>
                            <m:r>
                              <m:rPr>
                                <m:sty m:val="p"/>
                              </m:rPr>
                              <a:rPr lang="en-US" sz="2400" b="0" i="0" smtClean="0">
                                <a:solidFill>
                                  <a:schemeClr val="tx1"/>
                                </a:solidFill>
                                <a:effectLst/>
                                <a:latin typeface="Cambria Math" panose="02040503050406030204" pitchFamily="18" charset="0"/>
                                <a:ea typeface="Times New Roman" panose="02020603050405020304" pitchFamily="18" charset="0"/>
                              </a:rPr>
                              <m:t>t</m:t>
                            </m:r>
                          </m:den>
                        </m:f>
                      </m:e>
                    </m:d>
                    <m:r>
                      <a:rPr lang="en-US" sz="2400" i="1">
                        <a:effectLst/>
                        <a:latin typeface="Cambria Math" panose="02040503050406030204" pitchFamily="18" charset="0"/>
                        <a:ea typeface="Times New Roman" panose="02020603050405020304" pitchFamily="18" charset="0"/>
                      </a:rPr>
                      <m:t>∗ 0,6+</m:t>
                    </m:r>
                    <m:r>
                      <a:rPr lang="en-US" sz="2400" b="1" i="0" smtClean="0">
                        <a:solidFill>
                          <a:srgbClr val="FF0000"/>
                        </a:solidFill>
                        <a:effectLst/>
                        <a:latin typeface="Cambria Math" panose="02040503050406030204" pitchFamily="18" charset="0"/>
                        <a:ea typeface="Times New Roman" panose="02020603050405020304" pitchFamily="18" charset="0"/>
                      </a:rPr>
                      <m:t>𝐚</m:t>
                    </m:r>
                    <m:r>
                      <a:rPr lang="en-US" sz="2400" i="1">
                        <a:effectLst/>
                        <a:latin typeface="Cambria Math" panose="02040503050406030204" pitchFamily="18" charset="0"/>
                        <a:ea typeface="Times New Roman" panose="02020603050405020304" pitchFamily="18" charset="0"/>
                      </a:rPr>
                      <m:t>∗ 0,2+</m:t>
                    </m:r>
                    <m:r>
                      <m:rPr>
                        <m:sty m:val="p"/>
                      </m:rPr>
                      <a:rPr lang="en-US" sz="2400" i="0">
                        <a:effectLst/>
                        <a:latin typeface="Cambria Math" panose="02040503050406030204" pitchFamily="18" charset="0"/>
                        <a:ea typeface="Times New Roman" panose="02020603050405020304" pitchFamily="18" charset="0"/>
                      </a:rPr>
                      <m:t>b</m:t>
                    </m:r>
                    <m:r>
                      <a:rPr lang="en-US" sz="2400" i="1">
                        <a:effectLst/>
                        <a:latin typeface="Cambria Math" panose="02040503050406030204" pitchFamily="18" charset="0"/>
                        <a:ea typeface="Times New Roman" panose="02020603050405020304" pitchFamily="18" charset="0"/>
                      </a:rPr>
                      <m:t>∗ 0,2 </m:t>
                    </m:r>
                  </m:oMath>
                </a14:m>
                <a:endParaRPr lang="en-US" sz="2400" dirty="0">
                  <a:effectLst/>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799" y="1523795"/>
                <a:ext cx="8534401" cy="976165"/>
              </a:xfrm>
              <a:prstGeom prst="rect">
                <a:avLst/>
              </a:prstGeom>
              <a:blipFill rotWithShape="0">
                <a:blip r:embed="rId5"/>
                <a:stretch>
                  <a:fillRect/>
                </a:stretch>
              </a:blipFill>
            </p:spPr>
            <p:txBody>
              <a:bodyPr/>
              <a:lstStyle/>
              <a:p>
                <a:r>
                  <a:rPr lang="en-US">
                    <a:noFill/>
                  </a:rPr>
                  <a:t> </a:t>
                </a:r>
              </a:p>
            </p:txBody>
          </p:sp>
        </mc:Fallback>
      </mc:AlternateContent>
      <p:sp>
        <p:nvSpPr>
          <p:cNvPr id="23"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53</a:t>
            </a:fld>
            <a:endParaRPr lang="en-US"/>
          </a:p>
        </p:txBody>
      </p:sp>
    </p:spTree>
    <p:extLst>
      <p:ext uri="{BB962C8B-B14F-4D97-AF65-F5344CB8AC3E}">
        <p14:creationId xmlns:p14="http://schemas.microsoft.com/office/powerpoint/2010/main" val="15631261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477612" y="3416556"/>
            <a:ext cx="7190881" cy="338554"/>
          </a:xfrm>
          <a:prstGeom prst="rect">
            <a:avLst/>
          </a:prstGeom>
          <a:noFill/>
        </p:spPr>
        <p:txBody>
          <a:bodyPr wrap="square" rtlCol="0">
            <a:spAutoFit/>
          </a:bodyPr>
          <a:lstStyle/>
          <a:p>
            <a:r>
              <a:rPr lang="en-US" dirty="0">
                <a:latin typeface="Cambria" panose="02040503050406030204" pitchFamily="18" charset="0"/>
              </a:rPr>
              <a:t>n</a:t>
            </a:r>
            <a:r>
              <a:rPr lang="en-US" dirty="0" smtClean="0">
                <a:latin typeface="Cambria" panose="02040503050406030204" pitchFamily="18" charset="0"/>
              </a:rPr>
              <a:t>: Number </a:t>
            </a:r>
            <a:r>
              <a:rPr lang="en-US" dirty="0">
                <a:latin typeface="Cambria" panose="02040503050406030204" pitchFamily="18" charset="0"/>
              </a:rPr>
              <a:t>of similar majors </a:t>
            </a:r>
          </a:p>
        </p:txBody>
      </p:sp>
      <p:sp>
        <p:nvSpPr>
          <p:cNvPr id="20" name="TextBox 19"/>
          <p:cNvSpPr txBox="1"/>
          <p:nvPr/>
        </p:nvSpPr>
        <p:spPr>
          <a:xfrm>
            <a:off x="1477612" y="2711333"/>
            <a:ext cx="7648081" cy="369332"/>
          </a:xfrm>
          <a:prstGeom prst="rect">
            <a:avLst/>
          </a:prstGeom>
          <a:noFill/>
        </p:spPr>
        <p:txBody>
          <a:bodyPr wrap="square" rtlCol="0">
            <a:spAutoFit/>
          </a:bodyPr>
          <a:lstStyle/>
          <a:p>
            <a:r>
              <a:rPr lang="en-US" dirty="0" smtClean="0">
                <a:latin typeface="Cambria" panose="02040503050406030204" pitchFamily="18" charset="0"/>
              </a:rPr>
              <a:t>x</a:t>
            </a:r>
            <a:r>
              <a:rPr lang="en-US" sz="1800" dirty="0" smtClean="0">
                <a:latin typeface="Cambria" panose="02040503050406030204" pitchFamily="18" charset="0"/>
              </a:rPr>
              <a:t>: </a:t>
            </a:r>
            <a:r>
              <a:rPr lang="en-GB" dirty="0">
                <a:latin typeface="Cambria" panose="02040503050406030204" pitchFamily="18" charset="0"/>
              </a:rPr>
              <a:t>The origin university's latest year score</a:t>
            </a:r>
            <a:endParaRPr lang="en-US" dirty="0">
              <a:latin typeface="Cambria" panose="02040503050406030204" pitchFamily="18" charset="0"/>
            </a:endParaRPr>
          </a:p>
        </p:txBody>
      </p:sp>
      <p:sp>
        <p:nvSpPr>
          <p:cNvPr id="21" name="TextBox 20"/>
          <p:cNvSpPr txBox="1"/>
          <p:nvPr/>
        </p:nvSpPr>
        <p:spPr>
          <a:xfrm>
            <a:off x="1477612" y="3080665"/>
            <a:ext cx="7769602" cy="338554"/>
          </a:xfrm>
          <a:prstGeom prst="rect">
            <a:avLst/>
          </a:prstGeom>
          <a:noFill/>
        </p:spPr>
        <p:txBody>
          <a:bodyPr wrap="square" rtlCol="0">
            <a:spAutoFit/>
          </a:bodyPr>
          <a:lstStyle/>
          <a:p>
            <a:r>
              <a:rPr lang="en-US" dirty="0" smtClean="0">
                <a:latin typeface="Cambria" panose="02040503050406030204" pitchFamily="18" charset="0"/>
              </a:rPr>
              <a:t>y: </a:t>
            </a:r>
            <a:r>
              <a:rPr lang="en-GB" dirty="0">
                <a:latin typeface="Cambria" panose="02040503050406030204" pitchFamily="18" charset="0"/>
              </a:rPr>
              <a:t>The university's latest year score needs correlation</a:t>
            </a:r>
            <a:endParaRPr lang="en-US" dirty="0">
              <a:latin typeface="Cambria" panose="02040503050406030204" pitchFamily="18" charset="0"/>
            </a:endParaRPr>
          </a:p>
        </p:txBody>
      </p:sp>
      <p:sp>
        <p:nvSpPr>
          <p:cNvPr id="22" name="TextBox 21"/>
          <p:cNvSpPr txBox="1"/>
          <p:nvPr/>
        </p:nvSpPr>
        <p:spPr>
          <a:xfrm>
            <a:off x="1477613" y="3752447"/>
            <a:ext cx="6423401" cy="338554"/>
          </a:xfrm>
          <a:prstGeom prst="rect">
            <a:avLst/>
          </a:prstGeom>
          <a:noFill/>
        </p:spPr>
        <p:txBody>
          <a:bodyPr wrap="square" rtlCol="0">
            <a:spAutoFit/>
          </a:bodyPr>
          <a:lstStyle/>
          <a:p>
            <a:r>
              <a:rPr lang="en-US" dirty="0" smtClean="0">
                <a:latin typeface="Cambria" panose="02040503050406030204" pitchFamily="18" charset="0"/>
              </a:rPr>
              <a:t>t: </a:t>
            </a:r>
            <a:r>
              <a:rPr lang="en-US" dirty="0">
                <a:latin typeface="Cambria" panose="02040503050406030204" pitchFamily="18" charset="0"/>
              </a:rPr>
              <a:t>The largest number of similar majors</a:t>
            </a:r>
          </a:p>
        </p:txBody>
      </p:sp>
      <p:sp>
        <p:nvSpPr>
          <p:cNvPr id="16" name="TextBox 15"/>
          <p:cNvSpPr txBox="1"/>
          <p:nvPr/>
        </p:nvSpPr>
        <p:spPr>
          <a:xfrm>
            <a:off x="1477613" y="4093664"/>
            <a:ext cx="5654831" cy="338554"/>
          </a:xfrm>
          <a:prstGeom prst="rect">
            <a:avLst/>
          </a:prstGeom>
          <a:noFill/>
        </p:spPr>
        <p:txBody>
          <a:bodyPr wrap="square" rtlCol="0">
            <a:spAutoFit/>
          </a:bodyPr>
          <a:lstStyle/>
          <a:p>
            <a:r>
              <a:rPr lang="en-US" dirty="0" smtClean="0">
                <a:latin typeface="Cambria" panose="02040503050406030204" pitchFamily="18" charset="0"/>
              </a:rPr>
              <a:t>a: Location </a:t>
            </a:r>
            <a:r>
              <a:rPr lang="en-US" dirty="0">
                <a:latin typeface="Cambria" panose="02040503050406030204" pitchFamily="18" charset="0"/>
              </a:rPr>
              <a:t>point </a:t>
            </a:r>
            <a:r>
              <a:rPr lang="en-US" dirty="0" smtClean="0">
                <a:latin typeface="Cambria" panose="02040503050406030204" pitchFamily="18" charset="0"/>
              </a:rPr>
              <a:t>(0 or 1)</a:t>
            </a:r>
            <a:endParaRPr lang="en-US"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18" name="Rectangle 17"/>
              <p:cNvSpPr/>
              <p:nvPr/>
            </p:nvSpPr>
            <p:spPr>
              <a:xfrm>
                <a:off x="304800" y="1523795"/>
                <a:ext cx="8458200" cy="976165"/>
              </a:xfrm>
              <a:prstGeom prst="rect">
                <a:avLst/>
              </a:prstGeom>
            </p:spPr>
            <p:txBody>
              <a:bodyPr wrap="square">
                <a:spAutoFit/>
              </a:bodyPr>
              <a:lstStyle/>
              <a:p>
                <a:pPr marL="182880" marR="0" algn="just">
                  <a:spcBef>
                    <a:spcPts val="0"/>
                  </a:spcBef>
                  <a:spcAft>
                    <a:spcPts val="230"/>
                  </a:spcAft>
                </a:pPr>
                <a:r>
                  <a:rPr lang="en-US" sz="2400" dirty="0">
                    <a:latin typeface="Times New Roman" panose="02020603050405020304" pitchFamily="18" charset="0"/>
                    <a:ea typeface="Times New Roman" panose="02020603050405020304" pitchFamily="18" charset="0"/>
                  </a:rPr>
                  <a:t>C = </a:t>
                </a:r>
                <a:r>
                  <a:rPr lang="en-US" sz="2400" dirty="0" smtClean="0">
                    <a:latin typeface="Times New Roman" panose="02020603050405020304" pitchFamily="18" charset="0"/>
                    <a:ea typeface="Times New Roman" panose="02020603050405020304" pitchFamily="18" charset="0"/>
                  </a:rPr>
                  <a:t> </a:t>
                </a:r>
                <a14:m>
                  <m:oMath xmlns:m="http://schemas.openxmlformats.org/officeDocument/2006/math">
                    <m:d>
                      <m:dPr>
                        <m:ctrlPr>
                          <a:rPr lang="en-US" sz="2400" i="1">
                            <a:latin typeface="Cambria Math"/>
                            <a:ea typeface="Times New Roman" panose="02020603050405020304" pitchFamily="18" charset="0"/>
                          </a:rPr>
                        </m:ctrlPr>
                      </m:dPr>
                      <m:e>
                        <m:f>
                          <m:fPr>
                            <m:ctrlPr>
                              <a:rPr lang="en-US" sz="2400" i="1">
                                <a:latin typeface="Cambria Math"/>
                                <a:ea typeface="Times New Roman" panose="02020603050405020304" pitchFamily="18" charset="0"/>
                              </a:rPr>
                            </m:ctrlPr>
                          </m:fPr>
                          <m:num>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r>
                                  <a:rPr lang="en-US" sz="2400">
                                    <a:latin typeface="Cambria Math" panose="02040503050406030204" pitchFamily="18" charset="0"/>
                                    <a:ea typeface="Times New Roman" panose="02020603050405020304" pitchFamily="18" charset="0"/>
                                  </a:rPr>
                                  <m:t>(</m:t>
                                </m:r>
                                <m:sSub>
                                  <m:sSubPr>
                                    <m:ctrlPr>
                                      <a:rPr lang="en-US" sz="2400" b="1"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a:rPr lang="en-US" sz="2400" b="1">
                                        <a:latin typeface="Cambria Math" panose="02040503050406030204" pitchFamily="18" charset="0"/>
                                        <a:ea typeface="Times New Roman" panose="02020603050405020304" pitchFamily="18" charset="0"/>
                                      </a:rPr>
                                      <m:t>𝐢</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r>
                                  <a:rPr lang="en-US" sz="2400">
                                    <a:latin typeface="Cambria Math" panose="02040503050406030204" pitchFamily="18" charset="0"/>
                                    <a:ea typeface="Times New Roman" panose="02020603050405020304" pitchFamily="18" charset="0"/>
                                  </a:rPr>
                                  <m:t>)(</m:t>
                                </m:r>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r>
                                  <a:rPr lang="en-US" sz="2400">
                                    <a:latin typeface="Cambria Math" panose="02040503050406030204" pitchFamily="18" charset="0"/>
                                    <a:ea typeface="Times New Roman" panose="02020603050405020304" pitchFamily="18" charset="0"/>
                                  </a:rPr>
                                  <m:t>)</m:t>
                                </m:r>
                              </m:e>
                            </m:nary>
                          </m:num>
                          <m:den>
                            <m:rad>
                              <m:radPr>
                                <m:degHide m:val="on"/>
                                <m:ctrlPr>
                                  <a:rPr lang="en-US" sz="2400" i="1">
                                    <a:latin typeface="Cambria Math"/>
                                    <a:ea typeface="Times New Roman" panose="02020603050405020304" pitchFamily="18" charset="0"/>
                                  </a:rPr>
                                </m:ctrlPr>
                              </m:radPr>
                              <m:deg/>
                              <m:e>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x</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x</m:t>
                                                </m:r>
                                              </m:e>
                                            </m:acc>
                                          </m:e>
                                        </m:d>
                                      </m:e>
                                      <m:sup>
                                        <m:r>
                                          <a:rPr lang="en-US" sz="2400">
                                            <a:latin typeface="Cambria Math" panose="02040503050406030204" pitchFamily="18" charset="0"/>
                                            <a:ea typeface="Times New Roman" panose="02020603050405020304" pitchFamily="18" charset="0"/>
                                          </a:rPr>
                                          <m:t>2</m:t>
                                        </m:r>
                                      </m:sup>
                                    </m:sSup>
                                    <m:nary>
                                      <m:naryPr>
                                        <m:chr m:val="∑"/>
                                        <m:limLoc m:val="undOvr"/>
                                        <m:ctrlPr>
                                          <a:rPr lang="en-US" sz="2400" i="1">
                                            <a:latin typeface="Cambria Math"/>
                                            <a:ea typeface="Times New Roman" panose="02020603050405020304" pitchFamily="18" charset="0"/>
                                          </a:rPr>
                                        </m:ctrlPr>
                                      </m:naryPr>
                                      <m:sub>
                                        <m:r>
                                          <m:rPr>
                                            <m:sty m:val="p"/>
                                          </m:rPr>
                                          <a:rPr lang="en-US" sz="2400">
                                            <a:latin typeface="Cambria Math" panose="02040503050406030204" pitchFamily="18" charset="0"/>
                                            <a:ea typeface="Times New Roman" panose="02020603050405020304" pitchFamily="18" charset="0"/>
                                          </a:rPr>
                                          <m:t>i</m:t>
                                        </m:r>
                                        <m:r>
                                          <a:rPr lang="en-US" sz="2400">
                                            <a:latin typeface="Cambria Math" panose="02040503050406030204" pitchFamily="18" charset="0"/>
                                            <a:ea typeface="Times New Roman" panose="02020603050405020304" pitchFamily="18" charset="0"/>
                                          </a:rPr>
                                          <m:t>=1</m:t>
                                        </m:r>
                                      </m:sub>
                                      <m:sup>
                                        <m:r>
                                          <m:rPr>
                                            <m:sty m:val="p"/>
                                          </m:rPr>
                                          <a:rPr lang="en-US" sz="2400">
                                            <a:latin typeface="Cambria Math" panose="02040503050406030204" pitchFamily="18" charset="0"/>
                                            <a:ea typeface="Times New Roman" panose="02020603050405020304" pitchFamily="18" charset="0"/>
                                          </a:rPr>
                                          <m:t>n</m:t>
                                        </m:r>
                                      </m:sup>
                                      <m:e>
                                        <m:sSup>
                                          <m:sSupPr>
                                            <m:ctrlPr>
                                              <a:rPr lang="en-US" sz="2400" i="1">
                                                <a:latin typeface="Cambria Math"/>
                                                <a:ea typeface="Times New Roman" panose="02020603050405020304" pitchFamily="18" charset="0"/>
                                              </a:rPr>
                                            </m:ctrlPr>
                                          </m:sSupPr>
                                          <m:e>
                                            <m:d>
                                              <m:dPr>
                                                <m:ctrlPr>
                                                  <a:rPr lang="en-US" sz="2400" i="1">
                                                    <a:latin typeface="Cambria Math"/>
                                                    <a:ea typeface="Times New Roman" panose="02020603050405020304" pitchFamily="18" charset="0"/>
                                                  </a:rPr>
                                                </m:ctrlPr>
                                              </m:dPr>
                                              <m:e>
                                                <m:sSub>
                                                  <m:sSubPr>
                                                    <m:ctrlPr>
                                                      <a:rPr lang="en-US" sz="2400" i="1">
                                                        <a:latin typeface="Cambria Math"/>
                                                        <a:ea typeface="Times New Roman" panose="02020603050405020304" pitchFamily="18" charset="0"/>
                                                      </a:rPr>
                                                    </m:ctrlPr>
                                                  </m:sSubPr>
                                                  <m:e>
                                                    <m:r>
                                                      <m:rPr>
                                                        <m:sty m:val="p"/>
                                                      </m:rPr>
                                                      <a:rPr lang="en-US" sz="2400">
                                                        <a:latin typeface="Cambria Math" panose="02040503050406030204" pitchFamily="18" charset="0"/>
                                                        <a:ea typeface="Times New Roman" panose="02020603050405020304" pitchFamily="18" charset="0"/>
                                                      </a:rPr>
                                                      <m:t>y</m:t>
                                                    </m:r>
                                                  </m:e>
                                                  <m:sub>
                                                    <m:r>
                                                      <m:rPr>
                                                        <m:sty m:val="p"/>
                                                      </m:rPr>
                                                      <a:rPr lang="en-US" sz="2400">
                                                        <a:latin typeface="Cambria Math" panose="02040503050406030204" pitchFamily="18" charset="0"/>
                                                        <a:ea typeface="Times New Roman" panose="02020603050405020304" pitchFamily="18" charset="0"/>
                                                      </a:rPr>
                                                      <m:t>i</m:t>
                                                    </m:r>
                                                  </m:sub>
                                                </m:sSub>
                                                <m:r>
                                                  <a:rPr lang="en-US" sz="2400">
                                                    <a:latin typeface="Cambria Math" panose="02040503050406030204" pitchFamily="18" charset="0"/>
                                                    <a:ea typeface="Times New Roman" panose="02020603050405020304" pitchFamily="18" charset="0"/>
                                                  </a:rPr>
                                                  <m:t>− </m:t>
                                                </m:r>
                                                <m:acc>
                                                  <m:accPr>
                                                    <m:chr m:val="̅"/>
                                                    <m:ctrlPr>
                                                      <a:rPr lang="en-US" sz="2400" i="1">
                                                        <a:latin typeface="Cambria Math"/>
                                                        <a:ea typeface="Times New Roman" panose="02020603050405020304" pitchFamily="18" charset="0"/>
                                                      </a:rPr>
                                                    </m:ctrlPr>
                                                  </m:accPr>
                                                  <m:e>
                                                    <m:r>
                                                      <m:rPr>
                                                        <m:sty m:val="p"/>
                                                      </m:rPr>
                                                      <a:rPr lang="en-US" sz="2400">
                                                        <a:latin typeface="Cambria Math" panose="02040503050406030204" pitchFamily="18" charset="0"/>
                                                        <a:ea typeface="Times New Roman" panose="02020603050405020304" pitchFamily="18" charset="0"/>
                                                      </a:rPr>
                                                      <m:t>y</m:t>
                                                    </m:r>
                                                  </m:e>
                                                </m:acc>
                                              </m:e>
                                            </m:d>
                                          </m:e>
                                          <m:sup>
                                            <m:r>
                                              <a:rPr lang="en-US" sz="2400">
                                                <a:latin typeface="Cambria Math" panose="02040503050406030204" pitchFamily="18" charset="0"/>
                                                <a:ea typeface="Times New Roman" panose="02020603050405020304" pitchFamily="18" charset="0"/>
                                              </a:rPr>
                                              <m:t>2</m:t>
                                            </m:r>
                                          </m:sup>
                                        </m:sSup>
                                      </m:e>
                                    </m:nary>
                                  </m:e>
                                </m:nary>
                              </m:e>
                            </m:rad>
                          </m:den>
                        </m:f>
                        <m:r>
                          <a:rPr lang="en-US" sz="2400" i="1">
                            <a:latin typeface="Cambria Math" panose="02040503050406030204" pitchFamily="18" charset="0"/>
                            <a:ea typeface="Times New Roman" panose="02020603050405020304" pitchFamily="18" charset="0"/>
                          </a:rPr>
                          <m:t>∗ </m:t>
                        </m:r>
                        <m:f>
                          <m:fPr>
                            <m:ctrlPr>
                              <a:rPr lang="en-US" sz="2400" i="1">
                                <a:latin typeface="Cambria Math"/>
                                <a:ea typeface="Times New Roman" panose="02020603050405020304" pitchFamily="18" charset="0"/>
                              </a:rPr>
                            </m:ctrlPr>
                          </m:fPr>
                          <m:num>
                            <m:r>
                              <m:rPr>
                                <m:sty m:val="p"/>
                              </m:rPr>
                              <a:rPr lang="en-US" sz="2400">
                                <a:latin typeface="Cambria Math" panose="02040503050406030204" pitchFamily="18" charset="0"/>
                                <a:ea typeface="Times New Roman" panose="02020603050405020304" pitchFamily="18" charset="0"/>
                              </a:rPr>
                              <m:t>n</m:t>
                            </m:r>
                          </m:num>
                          <m:den>
                            <m:r>
                              <m:rPr>
                                <m:sty m:val="p"/>
                              </m:rPr>
                              <a:rPr lang="en-US" sz="2400">
                                <a:latin typeface="Cambria Math" panose="02040503050406030204" pitchFamily="18" charset="0"/>
                                <a:ea typeface="Times New Roman" panose="02020603050405020304" pitchFamily="18" charset="0"/>
                              </a:rPr>
                              <m:t>t</m:t>
                            </m:r>
                          </m:den>
                        </m:f>
                      </m:e>
                    </m:d>
                    <m:r>
                      <a:rPr lang="en-US" sz="2400" i="1">
                        <a:latin typeface="Cambria Math" panose="02040503050406030204" pitchFamily="18" charset="0"/>
                        <a:ea typeface="Times New Roman" panose="02020603050405020304" pitchFamily="18" charset="0"/>
                      </a:rPr>
                      <m:t>∗ 0,6+</m:t>
                    </m:r>
                    <m:r>
                      <m:rPr>
                        <m:sty m:val="p"/>
                      </m:rPr>
                      <a:rPr lang="en-US" sz="2400">
                        <a:latin typeface="Cambria Math" panose="02040503050406030204" pitchFamily="18" charset="0"/>
                        <a:ea typeface="Times New Roman" panose="02020603050405020304" pitchFamily="18" charset="0"/>
                      </a:rPr>
                      <m:t>a</m:t>
                    </m:r>
                    <m:r>
                      <a:rPr lang="en-US" sz="2400" i="1">
                        <a:latin typeface="Cambria Math" panose="02040503050406030204" pitchFamily="18" charset="0"/>
                        <a:ea typeface="Times New Roman" panose="02020603050405020304" pitchFamily="18" charset="0"/>
                      </a:rPr>
                      <m:t>∗ 0,2+</m:t>
                    </m:r>
                    <m:r>
                      <a:rPr lang="en-US" sz="2400" b="1">
                        <a:solidFill>
                          <a:srgbClr val="FF0000"/>
                        </a:solidFill>
                        <a:latin typeface="Cambria Math" panose="02040503050406030204" pitchFamily="18" charset="0"/>
                        <a:ea typeface="Times New Roman" panose="02020603050405020304" pitchFamily="18" charset="0"/>
                      </a:rPr>
                      <m:t>𝐛</m:t>
                    </m:r>
                    <m:r>
                      <a:rPr lang="en-US" sz="2400" i="1">
                        <a:latin typeface="Cambria Math" panose="02040503050406030204" pitchFamily="18" charset="0"/>
                        <a:ea typeface="Times New Roman" panose="02020603050405020304" pitchFamily="18" charset="0"/>
                      </a:rPr>
                      <m:t>∗ 0,2 </m:t>
                    </m:r>
                  </m:oMath>
                </a14:m>
                <a:endParaRPr lang="en-US" sz="2400" dirty="0">
                  <a:latin typeface="Times New Roman" panose="02020603050405020304" pitchFamily="18" charset="0"/>
                  <a:ea typeface="Times New Roman" panose="02020603050405020304" pitchFamily="18"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304800" y="1523795"/>
                <a:ext cx="8458200" cy="976165"/>
              </a:xfrm>
              <a:prstGeom prst="rect">
                <a:avLst/>
              </a:prstGeom>
              <a:blipFill rotWithShape="0">
                <a:blip r:embed="rId5"/>
                <a:stretch>
                  <a:fillRect/>
                </a:stretch>
              </a:blipFill>
            </p:spPr>
            <p:txBody>
              <a:bodyPr/>
              <a:lstStyle/>
              <a:p>
                <a:r>
                  <a:rPr lang="en-US">
                    <a:noFill/>
                  </a:rPr>
                  <a:t> </a:t>
                </a:r>
              </a:p>
            </p:txBody>
          </p:sp>
        </mc:Fallback>
      </mc:AlternateContent>
      <p:sp>
        <p:nvSpPr>
          <p:cNvPr id="23" name="TextBox 22"/>
          <p:cNvSpPr txBox="1"/>
          <p:nvPr/>
        </p:nvSpPr>
        <p:spPr>
          <a:xfrm>
            <a:off x="1477614" y="4444221"/>
            <a:ext cx="5705631" cy="338554"/>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b</a:t>
            </a:r>
            <a:r>
              <a:rPr lang="en-US" dirty="0" smtClean="0">
                <a:latin typeface="Cambria" panose="02040503050406030204" pitchFamily="18" charset="0"/>
              </a:rPr>
              <a:t>: </a:t>
            </a:r>
            <a:r>
              <a:rPr lang="en-US" b="1" dirty="0" smtClean="0">
                <a:latin typeface="Cambria" panose="02040503050406030204" pitchFamily="18" charset="0"/>
              </a:rPr>
              <a:t>Training system point (0 or 1)</a:t>
            </a:r>
            <a:endParaRPr lang="en-US" b="1" dirty="0">
              <a:latin typeface="Cambria" panose="02040503050406030204" pitchFamily="18" charset="0"/>
            </a:endParaRPr>
          </a:p>
        </p:txBody>
      </p:sp>
      <p:sp>
        <p:nvSpPr>
          <p:cNvPr id="2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54</a:t>
            </a:fld>
            <a:endParaRPr lang="en-US"/>
          </a:p>
        </p:txBody>
      </p:sp>
    </p:spTree>
    <p:extLst>
      <p:ext uri="{BB962C8B-B14F-4D97-AF65-F5344CB8AC3E}">
        <p14:creationId xmlns:p14="http://schemas.microsoft.com/office/powerpoint/2010/main" val="7117503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55</a:t>
            </a:fld>
            <a:endParaRPr lang="en-US"/>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892" y="1564108"/>
            <a:ext cx="1131733" cy="1131733"/>
          </a:xfrm>
          <a:prstGeom prst="rect">
            <a:avLst/>
          </a:prstGeom>
        </p:spPr>
      </p:pic>
      <p:sp>
        <p:nvSpPr>
          <p:cNvPr id="22" name="Rounded Rectangle 21"/>
          <p:cNvSpPr/>
          <p:nvPr/>
        </p:nvSpPr>
        <p:spPr>
          <a:xfrm>
            <a:off x="3771782" y="1545944"/>
            <a:ext cx="3369782" cy="1007642"/>
          </a:xfrm>
          <a:prstGeom prst="roundRect">
            <a:avLst/>
          </a:prstGeom>
          <a:gradFill flip="none" rotWithShape="1">
            <a:gsLst>
              <a:gs pos="0">
                <a:srgbClr val="00D05E"/>
              </a:gs>
              <a:gs pos="35000">
                <a:srgbClr val="00F66F"/>
              </a:gs>
              <a:gs pos="100000">
                <a:srgbClr val="00D05E"/>
              </a:gs>
            </a:gsLst>
            <a:path path="circle">
              <a:fillToRect l="50000" t="-80000" r="50000" b="18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886200" y="1639186"/>
            <a:ext cx="3140946" cy="784830"/>
          </a:xfrm>
          <a:prstGeom prst="rect">
            <a:avLst/>
          </a:prstGeom>
          <a:noFill/>
        </p:spPr>
        <p:txBody>
          <a:bodyPr wrap="square" rtlCol="0">
            <a:spAutoFit/>
          </a:bodyPr>
          <a:lstStyle/>
          <a:p>
            <a:r>
              <a:rPr lang="en-US" sz="1500" dirty="0">
                <a:latin typeface="Cambria" panose="02040503050406030204" pitchFamily="18" charset="0"/>
              </a:rPr>
              <a:t>CNTT: 21, QTKD: 21,5, NNA: </a:t>
            </a:r>
            <a:r>
              <a:rPr lang="en-US" sz="1500" dirty="0" smtClean="0">
                <a:latin typeface="Cambria" panose="02040503050406030204" pitchFamily="18" charset="0"/>
              </a:rPr>
              <a:t>22,75</a:t>
            </a:r>
          </a:p>
          <a:p>
            <a:r>
              <a:rPr lang="en-US" sz="1500" dirty="0" smtClean="0">
                <a:latin typeface="Cambria" panose="02040503050406030204" pitchFamily="18" charset="0"/>
              </a:rPr>
              <a:t>Location</a:t>
            </a:r>
            <a:r>
              <a:rPr lang="en-US" sz="1500" dirty="0">
                <a:latin typeface="Cambria" panose="02040503050406030204" pitchFamily="18" charset="0"/>
              </a:rPr>
              <a:t>: Ho Chi </a:t>
            </a:r>
            <a:r>
              <a:rPr lang="en-US" sz="1500" dirty="0" smtClean="0">
                <a:latin typeface="Cambria" panose="02040503050406030204" pitchFamily="18" charset="0"/>
              </a:rPr>
              <a:t>Minh</a:t>
            </a:r>
          </a:p>
          <a:p>
            <a:r>
              <a:rPr lang="en-US" sz="1500" dirty="0" smtClean="0">
                <a:latin typeface="Cambria" panose="02040503050406030204" pitchFamily="18" charset="0"/>
              </a:rPr>
              <a:t>Training </a:t>
            </a:r>
            <a:r>
              <a:rPr lang="en-US" sz="1500" dirty="0">
                <a:latin typeface="Cambria" panose="02040503050406030204" pitchFamily="18" charset="0"/>
              </a:rPr>
              <a:t>System: state</a:t>
            </a:r>
          </a:p>
        </p:txBody>
      </p:sp>
      <p:sp>
        <p:nvSpPr>
          <p:cNvPr id="26" name="TextBox 25"/>
          <p:cNvSpPr txBox="1"/>
          <p:nvPr/>
        </p:nvSpPr>
        <p:spPr>
          <a:xfrm>
            <a:off x="3713112" y="3154323"/>
            <a:ext cx="3579214" cy="338554"/>
          </a:xfrm>
          <a:prstGeom prst="rect">
            <a:avLst/>
          </a:prstGeom>
          <a:noFill/>
        </p:spPr>
        <p:txBody>
          <a:bodyPr wrap="square" rtlCol="0">
            <a:spAutoFit/>
          </a:bodyPr>
          <a:lstStyle/>
          <a:p>
            <a:r>
              <a:rPr lang="en-US" dirty="0" smtClean="0">
                <a:latin typeface="Cambria" panose="02040503050406030204" pitchFamily="18" charset="0"/>
              </a:rPr>
              <a:t>QTKD: A00: 28, A01: 27, D01: 27</a:t>
            </a:r>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4244" y="3154323"/>
            <a:ext cx="955028" cy="955028"/>
          </a:xfrm>
          <a:prstGeom prst="rect">
            <a:avLst/>
          </a:prstGeom>
        </p:spPr>
      </p:pic>
    </p:spTree>
    <p:extLst>
      <p:ext uri="{BB962C8B-B14F-4D97-AF65-F5344CB8AC3E}">
        <p14:creationId xmlns:p14="http://schemas.microsoft.com/office/powerpoint/2010/main" val="9097468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3713112" y="3154323"/>
            <a:ext cx="3579214" cy="338554"/>
          </a:xfrm>
          <a:prstGeom prst="rect">
            <a:avLst/>
          </a:prstGeom>
          <a:noFill/>
        </p:spPr>
        <p:txBody>
          <a:bodyPr wrap="square" rtlCol="0">
            <a:spAutoFit/>
          </a:bodyPr>
          <a:lstStyle/>
          <a:p>
            <a:r>
              <a:rPr lang="en-US" dirty="0" smtClean="0">
                <a:latin typeface="Cambria" panose="02040503050406030204" pitchFamily="18" charset="0"/>
              </a:rPr>
              <a:t>QTKD: A00: 28, A01: 27, D01: 27</a:t>
            </a:r>
          </a:p>
        </p:txBody>
      </p:sp>
      <p:sp>
        <p:nvSpPr>
          <p:cNvPr id="34" name="TextBox 33"/>
          <p:cNvSpPr txBox="1"/>
          <p:nvPr/>
        </p:nvSpPr>
        <p:spPr>
          <a:xfrm>
            <a:off x="3713112" y="3514671"/>
            <a:ext cx="3429000" cy="584775"/>
          </a:xfrm>
          <a:prstGeom prst="rect">
            <a:avLst/>
          </a:prstGeom>
          <a:noFill/>
        </p:spPr>
        <p:txBody>
          <a:bodyPr wrap="square" rtlCol="0">
            <a:spAutoFit/>
          </a:bodyPr>
          <a:lstStyle/>
          <a:p>
            <a:r>
              <a:rPr lang="en-US" dirty="0">
                <a:latin typeface="Cambria" panose="02040503050406030204" pitchFamily="18" charset="0"/>
              </a:rPr>
              <a:t>=&gt; QTKD</a:t>
            </a:r>
            <a:r>
              <a:rPr lang="en-US">
                <a:latin typeface="Cambria" panose="02040503050406030204" pitchFamily="18" charset="0"/>
              </a:rPr>
              <a:t>: </a:t>
            </a:r>
            <a:r>
              <a:rPr lang="en-US" smtClean="0">
                <a:latin typeface="Cambria" panose="02040503050406030204" pitchFamily="18" charset="0"/>
              </a:rPr>
              <a:t>27,33</a:t>
            </a:r>
            <a:endParaRPr lang="en-US" dirty="0">
              <a:latin typeface="Cambria" panose="02040503050406030204" pitchFamily="18" charset="0"/>
            </a:endParaRPr>
          </a:p>
          <a:p>
            <a:endParaRPr lang="en-US" dirty="0"/>
          </a:p>
        </p:txBody>
      </p:sp>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56</a:t>
            </a:fld>
            <a:endParaRPr lang="en-US"/>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892" y="1564108"/>
            <a:ext cx="1131733" cy="1131733"/>
          </a:xfrm>
          <a:prstGeom prst="rect">
            <a:avLst/>
          </a:prstGeom>
        </p:spPr>
      </p:pic>
      <p:sp>
        <p:nvSpPr>
          <p:cNvPr id="22" name="Rounded Rectangle 21"/>
          <p:cNvSpPr/>
          <p:nvPr/>
        </p:nvSpPr>
        <p:spPr>
          <a:xfrm>
            <a:off x="3771782" y="1545944"/>
            <a:ext cx="3369782" cy="1007642"/>
          </a:xfrm>
          <a:prstGeom prst="roundRect">
            <a:avLst/>
          </a:prstGeom>
          <a:gradFill flip="none" rotWithShape="1">
            <a:gsLst>
              <a:gs pos="0">
                <a:srgbClr val="00D05E"/>
              </a:gs>
              <a:gs pos="35000">
                <a:srgbClr val="00F66F"/>
              </a:gs>
              <a:gs pos="100000">
                <a:srgbClr val="00D05E"/>
              </a:gs>
            </a:gsLst>
            <a:path path="circle">
              <a:fillToRect l="50000" t="-80000" r="50000" b="18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886200" y="1639186"/>
            <a:ext cx="3140946" cy="784830"/>
          </a:xfrm>
          <a:prstGeom prst="rect">
            <a:avLst/>
          </a:prstGeom>
          <a:noFill/>
        </p:spPr>
        <p:txBody>
          <a:bodyPr wrap="square" rtlCol="0">
            <a:spAutoFit/>
          </a:bodyPr>
          <a:lstStyle/>
          <a:p>
            <a:r>
              <a:rPr lang="en-US" sz="1500" dirty="0">
                <a:latin typeface="Cambria" panose="02040503050406030204" pitchFamily="18" charset="0"/>
              </a:rPr>
              <a:t>CNTT: 21, QTKD: 21,5, NNA: </a:t>
            </a:r>
            <a:r>
              <a:rPr lang="en-US" sz="1500" dirty="0" smtClean="0">
                <a:latin typeface="Cambria" panose="02040503050406030204" pitchFamily="18" charset="0"/>
              </a:rPr>
              <a:t>22,75</a:t>
            </a:r>
          </a:p>
          <a:p>
            <a:r>
              <a:rPr lang="en-US" sz="1500" dirty="0" smtClean="0">
                <a:latin typeface="Cambria" panose="02040503050406030204" pitchFamily="18" charset="0"/>
              </a:rPr>
              <a:t>Location</a:t>
            </a:r>
            <a:r>
              <a:rPr lang="en-US" sz="1500" dirty="0">
                <a:latin typeface="Cambria" panose="02040503050406030204" pitchFamily="18" charset="0"/>
              </a:rPr>
              <a:t>: Ho Chi </a:t>
            </a:r>
            <a:r>
              <a:rPr lang="en-US" sz="1500" dirty="0" smtClean="0">
                <a:latin typeface="Cambria" panose="02040503050406030204" pitchFamily="18" charset="0"/>
              </a:rPr>
              <a:t>Minh</a:t>
            </a:r>
          </a:p>
          <a:p>
            <a:r>
              <a:rPr lang="en-US" sz="1500" dirty="0" smtClean="0">
                <a:latin typeface="Cambria" panose="02040503050406030204" pitchFamily="18" charset="0"/>
              </a:rPr>
              <a:t>Training </a:t>
            </a:r>
            <a:r>
              <a:rPr lang="en-US" sz="1500" dirty="0">
                <a:latin typeface="Cambria" panose="02040503050406030204" pitchFamily="18" charset="0"/>
              </a:rPr>
              <a:t>System: state</a:t>
            </a:r>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4244" y="3154323"/>
            <a:ext cx="955028" cy="955028"/>
          </a:xfrm>
          <a:prstGeom prst="rect">
            <a:avLst/>
          </a:prstGeom>
        </p:spPr>
      </p:pic>
    </p:spTree>
    <p:extLst>
      <p:ext uri="{BB962C8B-B14F-4D97-AF65-F5344CB8AC3E}">
        <p14:creationId xmlns:p14="http://schemas.microsoft.com/office/powerpoint/2010/main" val="36539311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5892" y="1564108"/>
            <a:ext cx="1131733" cy="1131733"/>
          </a:xfrm>
          <a:prstGeom prst="rect">
            <a:avLst/>
          </a:prstGeom>
        </p:spPr>
      </p:pic>
      <p:sp>
        <p:nvSpPr>
          <p:cNvPr id="30" name="Rounded Rectangle 29"/>
          <p:cNvSpPr/>
          <p:nvPr/>
        </p:nvSpPr>
        <p:spPr>
          <a:xfrm>
            <a:off x="3771782" y="1545944"/>
            <a:ext cx="3369782" cy="1007642"/>
          </a:xfrm>
          <a:prstGeom prst="roundRect">
            <a:avLst/>
          </a:prstGeom>
          <a:gradFill flip="none" rotWithShape="1">
            <a:gsLst>
              <a:gs pos="0">
                <a:srgbClr val="00D05E"/>
              </a:gs>
              <a:gs pos="35000">
                <a:srgbClr val="00F66F"/>
              </a:gs>
              <a:gs pos="100000">
                <a:srgbClr val="00D05E"/>
              </a:gs>
            </a:gsLst>
            <a:path path="circle">
              <a:fillToRect l="50000" t="-80000" r="50000" b="180000"/>
            </a:path>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886200" y="1639186"/>
            <a:ext cx="3140946" cy="784830"/>
          </a:xfrm>
          <a:prstGeom prst="rect">
            <a:avLst/>
          </a:prstGeom>
          <a:noFill/>
        </p:spPr>
        <p:txBody>
          <a:bodyPr wrap="square" rtlCol="0">
            <a:spAutoFit/>
          </a:bodyPr>
          <a:lstStyle/>
          <a:p>
            <a:r>
              <a:rPr lang="en-US" sz="1500" dirty="0">
                <a:latin typeface="Cambria" panose="02040503050406030204" pitchFamily="18" charset="0"/>
              </a:rPr>
              <a:t>CNTT: 21, QTKD: 21,5, NNA: </a:t>
            </a:r>
            <a:r>
              <a:rPr lang="en-US" sz="1500" dirty="0" smtClean="0">
                <a:latin typeface="Cambria" panose="02040503050406030204" pitchFamily="18" charset="0"/>
              </a:rPr>
              <a:t>22,75</a:t>
            </a:r>
          </a:p>
          <a:p>
            <a:r>
              <a:rPr lang="en-US" sz="1500" dirty="0" smtClean="0">
                <a:latin typeface="Cambria" panose="02040503050406030204" pitchFamily="18" charset="0"/>
              </a:rPr>
              <a:t>Location</a:t>
            </a:r>
            <a:r>
              <a:rPr lang="en-US" sz="1500" dirty="0">
                <a:latin typeface="Cambria" panose="02040503050406030204" pitchFamily="18" charset="0"/>
              </a:rPr>
              <a:t>: Ho Chi </a:t>
            </a:r>
            <a:r>
              <a:rPr lang="en-US" sz="1500" dirty="0" smtClean="0">
                <a:latin typeface="Cambria" panose="02040503050406030204" pitchFamily="18" charset="0"/>
              </a:rPr>
              <a:t>Minh</a:t>
            </a:r>
          </a:p>
          <a:p>
            <a:r>
              <a:rPr lang="en-US" sz="1500" dirty="0" smtClean="0">
                <a:latin typeface="Cambria" panose="02040503050406030204" pitchFamily="18" charset="0"/>
              </a:rPr>
              <a:t>Training </a:t>
            </a:r>
            <a:r>
              <a:rPr lang="en-US" sz="1500" dirty="0">
                <a:latin typeface="Cambria" panose="02040503050406030204" pitchFamily="18" charset="0"/>
              </a:rPr>
              <a:t>System: state</a:t>
            </a:r>
          </a:p>
        </p:txBody>
      </p:sp>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048" y="3562350"/>
            <a:ext cx="955028" cy="955028"/>
          </a:xfrm>
          <a:prstGeom prst="rect">
            <a:avLst/>
          </a:prstGeom>
        </p:spPr>
      </p:pic>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0" name="Rounded Rectangle 19"/>
          <p:cNvSpPr/>
          <p:nvPr/>
        </p:nvSpPr>
        <p:spPr>
          <a:xfrm>
            <a:off x="1756086" y="3542998"/>
            <a:ext cx="2368874" cy="871837"/>
          </a:xfrm>
          <a:prstGeom prst="roundRect">
            <a:avLst/>
          </a:prstGeom>
          <a:solidFill>
            <a:srgbClr val="C0000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816354" y="3609380"/>
            <a:ext cx="2280412" cy="784830"/>
          </a:xfrm>
          <a:prstGeom prst="rect">
            <a:avLst/>
          </a:prstGeom>
          <a:noFill/>
        </p:spPr>
        <p:txBody>
          <a:bodyPr wrap="square" rtlCol="0">
            <a:spAutoFit/>
          </a:bodyPr>
          <a:lstStyle/>
          <a:p>
            <a:r>
              <a:rPr lang="en-US" sz="1500" dirty="0" smtClean="0">
                <a:solidFill>
                  <a:schemeClr val="bg1"/>
                </a:solidFill>
                <a:latin typeface="Cambria" panose="02040503050406030204" pitchFamily="18" charset="0"/>
              </a:rPr>
              <a:t>QTKD</a:t>
            </a:r>
            <a:r>
              <a:rPr lang="en-US" sz="1500" smtClean="0">
                <a:solidFill>
                  <a:schemeClr val="bg1"/>
                </a:solidFill>
                <a:latin typeface="Cambria" panose="02040503050406030204" pitchFamily="18" charset="0"/>
              </a:rPr>
              <a:t>: 27,33</a:t>
            </a:r>
            <a:r>
              <a:rPr lang="en-US" sz="1500" dirty="0" smtClean="0">
                <a:solidFill>
                  <a:schemeClr val="bg1"/>
                </a:solidFill>
                <a:latin typeface="Cambria" panose="02040503050406030204" pitchFamily="18" charset="0"/>
              </a:rPr>
              <a:t>, NNA: 27</a:t>
            </a:r>
          </a:p>
          <a:p>
            <a:r>
              <a:rPr lang="en-US" sz="1500" smtClean="0">
                <a:solidFill>
                  <a:schemeClr val="bg1"/>
                </a:solidFill>
                <a:latin typeface="Cambria" panose="02040503050406030204" pitchFamily="18" charset="0"/>
              </a:rPr>
              <a:t>Location: </a:t>
            </a:r>
            <a:r>
              <a:rPr lang="en-US" sz="1500" dirty="0" smtClean="0">
                <a:solidFill>
                  <a:schemeClr val="bg1"/>
                </a:solidFill>
                <a:latin typeface="Cambria" panose="02040503050406030204" pitchFamily="18" charset="0"/>
              </a:rPr>
              <a:t>Ha </a:t>
            </a:r>
            <a:r>
              <a:rPr lang="en-US" sz="1500" dirty="0" err="1" smtClean="0">
                <a:solidFill>
                  <a:schemeClr val="bg1"/>
                </a:solidFill>
                <a:latin typeface="Cambria" panose="02040503050406030204" pitchFamily="18" charset="0"/>
              </a:rPr>
              <a:t>Noi</a:t>
            </a:r>
            <a:endParaRPr lang="en-US" sz="1500" dirty="0" smtClean="0">
              <a:solidFill>
                <a:schemeClr val="bg1"/>
              </a:solidFill>
              <a:latin typeface="Cambria" panose="02040503050406030204" pitchFamily="18" charset="0"/>
            </a:endParaRPr>
          </a:p>
          <a:p>
            <a:r>
              <a:rPr lang="en-US" sz="1500" dirty="0" smtClean="0">
                <a:solidFill>
                  <a:schemeClr val="bg1"/>
                </a:solidFill>
                <a:latin typeface="Cambria" panose="02040503050406030204" pitchFamily="18" charset="0"/>
              </a:rPr>
              <a:t>Train System: state</a:t>
            </a:r>
            <a:endParaRPr lang="en-US" sz="1500" dirty="0">
              <a:solidFill>
                <a:schemeClr val="bg1"/>
              </a:solidFill>
              <a:latin typeface="Cambria" panose="02040503050406030204" pitchFamily="18" charset="0"/>
            </a:endParaRPr>
          </a:p>
        </p:txBody>
      </p:sp>
      <p:pic>
        <p:nvPicPr>
          <p:cNvPr id="16" name="Picture 2" descr="C:\Users\ASUS\Desktop\DocDoAn\Doc-captone\Picture-ct\kHgZZEF.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21880" y="3521408"/>
            <a:ext cx="863480" cy="960774"/>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le 21"/>
          <p:cNvSpPr/>
          <p:nvPr/>
        </p:nvSpPr>
        <p:spPr>
          <a:xfrm>
            <a:off x="5345270" y="3542998"/>
            <a:ext cx="2667000" cy="848498"/>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456673" y="3574832"/>
            <a:ext cx="2839568" cy="784830"/>
          </a:xfrm>
          <a:prstGeom prst="rect">
            <a:avLst/>
          </a:prstGeom>
          <a:noFill/>
        </p:spPr>
        <p:txBody>
          <a:bodyPr wrap="square" rtlCol="0">
            <a:spAutoFit/>
          </a:bodyPr>
          <a:lstStyle/>
          <a:p>
            <a:r>
              <a:rPr lang="en-US" sz="1500">
                <a:solidFill>
                  <a:schemeClr val="bg1"/>
                </a:solidFill>
                <a:latin typeface="Cambria" panose="02040503050406030204" pitchFamily="18" charset="0"/>
              </a:rPr>
              <a:t>CNTT: </a:t>
            </a:r>
            <a:r>
              <a:rPr lang="en-US" sz="1500" smtClean="0">
                <a:solidFill>
                  <a:schemeClr val="bg1"/>
                </a:solidFill>
                <a:latin typeface="Cambria" panose="02040503050406030204" pitchFamily="18" charset="0"/>
              </a:rPr>
              <a:t>19, QTKD: 19, NNA: 20</a:t>
            </a:r>
          </a:p>
          <a:p>
            <a:r>
              <a:rPr lang="en-US" sz="1500" smtClean="0">
                <a:solidFill>
                  <a:schemeClr val="bg1"/>
                </a:solidFill>
                <a:latin typeface="Cambria" panose="02040503050406030204" pitchFamily="18" charset="0"/>
              </a:rPr>
              <a:t>Location: Ho Chi Minh</a:t>
            </a:r>
            <a:endParaRPr lang="en-US" sz="1500" dirty="0" smtClean="0">
              <a:solidFill>
                <a:schemeClr val="bg1"/>
              </a:solidFill>
              <a:latin typeface="Cambria" panose="02040503050406030204" pitchFamily="18" charset="0"/>
            </a:endParaRPr>
          </a:p>
          <a:p>
            <a:r>
              <a:rPr lang="en-US" sz="1500" dirty="0" smtClean="0">
                <a:solidFill>
                  <a:schemeClr val="bg1"/>
                </a:solidFill>
                <a:latin typeface="Cambria" panose="02040503050406030204" pitchFamily="18" charset="0"/>
              </a:rPr>
              <a:t>Train System</a:t>
            </a:r>
            <a:r>
              <a:rPr lang="en-US" sz="1500" smtClean="0">
                <a:solidFill>
                  <a:schemeClr val="bg1"/>
                </a:solidFill>
                <a:latin typeface="Cambria" panose="02040503050406030204" pitchFamily="18" charset="0"/>
              </a:rPr>
              <a:t>: private</a:t>
            </a:r>
            <a:endParaRPr lang="en-US" sz="1500" dirty="0">
              <a:solidFill>
                <a:schemeClr val="bg1"/>
              </a:solidFill>
              <a:latin typeface="Cambria" panose="02040503050406030204"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57</a:t>
            </a:fld>
            <a:endParaRPr lang="en-US"/>
          </a:p>
        </p:txBody>
      </p:sp>
    </p:spTree>
    <p:extLst>
      <p:ext uri="{BB962C8B-B14F-4D97-AF65-F5344CB8AC3E}">
        <p14:creationId xmlns:p14="http://schemas.microsoft.com/office/powerpoint/2010/main" val="22556978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35"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dirty="0">
                <a:solidFill>
                  <a:schemeClr val="tx1"/>
                </a:solidFill>
                <a:effectLst>
                  <a:outerShdw blurRad="38100" dist="38100" dir="2700000" algn="tl">
                    <a:srgbClr val="000000">
                      <a:alpha val="43137"/>
                    </a:srgbClr>
                  </a:outerShdw>
                </a:effectLst>
                <a:latin typeface="Cambria" pitchFamily="18" charset="0"/>
              </a:rPr>
              <a:t>CORRELATION ALGORITHM</a:t>
            </a:r>
          </a:p>
        </p:txBody>
      </p:sp>
      <p:sp>
        <p:nvSpPr>
          <p:cNvPr id="2" name="Slide Number Placeholder 1"/>
          <p:cNvSpPr>
            <a:spLocks noGrp="1"/>
          </p:cNvSpPr>
          <p:nvPr>
            <p:ph type="sldNum" sz="quarter" idx="15"/>
          </p:nvPr>
        </p:nvSpPr>
        <p:spPr/>
        <p:txBody>
          <a:bodyPr/>
          <a:lstStyle/>
          <a:p>
            <a:fld id="{3F1FBF64-040A-44E3-9FF6-48F17F9E2AB1}" type="slidenum">
              <a:rPr lang="en-US" smtClean="0"/>
              <a:t>58</a:t>
            </a:fld>
            <a:endParaRPr lang="en-US"/>
          </a:p>
        </p:txBody>
      </p:sp>
      <p:sp>
        <p:nvSpPr>
          <p:cNvPr id="3" name="Oval 2"/>
          <p:cNvSpPr/>
          <p:nvPr/>
        </p:nvSpPr>
        <p:spPr>
          <a:xfrm>
            <a:off x="5791200" y="3105150"/>
            <a:ext cx="1143000" cy="1143000"/>
          </a:xfrm>
          <a:prstGeom prst="ellipse">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rPr>
              <a:t>0.77</a:t>
            </a:r>
            <a:endParaRPr lang="en-US" sz="2000" b="1">
              <a:solidFill>
                <a:schemeClr val="tx1"/>
              </a:solidFill>
            </a:endParaRP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48" y="1845322"/>
            <a:ext cx="955028" cy="955028"/>
          </a:xfrm>
          <a:prstGeom prst="rect">
            <a:avLst/>
          </a:prstGeom>
        </p:spPr>
      </p:pic>
      <p:sp>
        <p:nvSpPr>
          <p:cNvPr id="38" name="Rounded Rectangle 37"/>
          <p:cNvSpPr/>
          <p:nvPr/>
        </p:nvSpPr>
        <p:spPr>
          <a:xfrm>
            <a:off x="1745926" y="1886918"/>
            <a:ext cx="2368874" cy="871837"/>
          </a:xfrm>
          <a:prstGeom prst="roundRect">
            <a:avLst/>
          </a:prstGeom>
          <a:solidFill>
            <a:srgbClr val="C0000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31594" y="1973925"/>
            <a:ext cx="2280412" cy="784830"/>
          </a:xfrm>
          <a:prstGeom prst="rect">
            <a:avLst/>
          </a:prstGeom>
          <a:noFill/>
        </p:spPr>
        <p:txBody>
          <a:bodyPr wrap="square" rtlCol="0">
            <a:spAutoFit/>
          </a:bodyPr>
          <a:lstStyle/>
          <a:p>
            <a:r>
              <a:rPr lang="en-US" sz="1500" dirty="0" smtClean="0">
                <a:solidFill>
                  <a:schemeClr val="bg1"/>
                </a:solidFill>
                <a:latin typeface="Cambria" panose="02040503050406030204" pitchFamily="18" charset="0"/>
              </a:rPr>
              <a:t>QTKD</a:t>
            </a:r>
            <a:r>
              <a:rPr lang="en-US" sz="1500" smtClean="0">
                <a:solidFill>
                  <a:schemeClr val="bg1"/>
                </a:solidFill>
                <a:latin typeface="Cambria" panose="02040503050406030204" pitchFamily="18" charset="0"/>
              </a:rPr>
              <a:t>: 27,33</a:t>
            </a:r>
            <a:r>
              <a:rPr lang="en-US" sz="1500" dirty="0" smtClean="0">
                <a:solidFill>
                  <a:schemeClr val="bg1"/>
                </a:solidFill>
                <a:latin typeface="Cambria" panose="02040503050406030204" pitchFamily="18" charset="0"/>
              </a:rPr>
              <a:t>, NNA: 27</a:t>
            </a:r>
          </a:p>
          <a:p>
            <a:r>
              <a:rPr lang="en-US" sz="1500" smtClean="0">
                <a:solidFill>
                  <a:schemeClr val="bg1"/>
                </a:solidFill>
                <a:latin typeface="Cambria" panose="02040503050406030204" pitchFamily="18" charset="0"/>
              </a:rPr>
              <a:t>Location: </a:t>
            </a:r>
            <a:r>
              <a:rPr lang="en-US" sz="1500" dirty="0" smtClean="0">
                <a:solidFill>
                  <a:schemeClr val="bg1"/>
                </a:solidFill>
                <a:latin typeface="Cambria" panose="02040503050406030204" pitchFamily="18" charset="0"/>
              </a:rPr>
              <a:t>Ha </a:t>
            </a:r>
            <a:r>
              <a:rPr lang="en-US" sz="1500" dirty="0" err="1" smtClean="0">
                <a:solidFill>
                  <a:schemeClr val="bg1"/>
                </a:solidFill>
                <a:latin typeface="Cambria" panose="02040503050406030204" pitchFamily="18" charset="0"/>
              </a:rPr>
              <a:t>Noi</a:t>
            </a:r>
            <a:endParaRPr lang="en-US" sz="1500" dirty="0" smtClean="0">
              <a:solidFill>
                <a:schemeClr val="bg1"/>
              </a:solidFill>
              <a:latin typeface="Cambria" panose="02040503050406030204" pitchFamily="18" charset="0"/>
            </a:endParaRPr>
          </a:p>
          <a:p>
            <a:r>
              <a:rPr lang="en-US" sz="1500" dirty="0" smtClean="0">
                <a:solidFill>
                  <a:schemeClr val="bg1"/>
                </a:solidFill>
                <a:latin typeface="Cambria" panose="02040503050406030204" pitchFamily="18" charset="0"/>
              </a:rPr>
              <a:t>Train System: state</a:t>
            </a:r>
            <a:endParaRPr lang="en-US" sz="1500" dirty="0">
              <a:solidFill>
                <a:schemeClr val="bg1"/>
              </a:solidFill>
              <a:latin typeface="Cambria" panose="02040503050406030204" pitchFamily="18" charset="0"/>
            </a:endParaRPr>
          </a:p>
        </p:txBody>
      </p:sp>
      <p:pic>
        <p:nvPicPr>
          <p:cNvPr id="40" name="Picture 2" descr="C:\Users\ASUS\Desktop\DocDoAn\Doc-captone\Picture-ct\kHgZZEF.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54670" y="1827337"/>
            <a:ext cx="863480" cy="960774"/>
          </a:xfrm>
          <a:prstGeom prst="rect">
            <a:avLst/>
          </a:prstGeom>
          <a:noFill/>
          <a:extLst>
            <a:ext uri="{909E8E84-426E-40DD-AFC4-6F175D3DCCD1}">
              <a14:hiddenFill xmlns:a14="http://schemas.microsoft.com/office/drawing/2010/main">
                <a:solidFill>
                  <a:srgbClr val="FFFFFF"/>
                </a:solidFill>
              </a14:hiddenFill>
            </a:ext>
          </a:extLst>
        </p:spPr>
      </p:pic>
      <p:sp>
        <p:nvSpPr>
          <p:cNvPr id="41" name="Rounded Rectangle 40"/>
          <p:cNvSpPr/>
          <p:nvPr/>
        </p:nvSpPr>
        <p:spPr>
          <a:xfrm>
            <a:off x="5345270" y="1849407"/>
            <a:ext cx="2667000" cy="848498"/>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5466232" y="1913074"/>
            <a:ext cx="2839568" cy="784830"/>
          </a:xfrm>
          <a:prstGeom prst="rect">
            <a:avLst/>
          </a:prstGeom>
          <a:noFill/>
        </p:spPr>
        <p:txBody>
          <a:bodyPr wrap="square" rtlCol="0">
            <a:spAutoFit/>
          </a:bodyPr>
          <a:lstStyle/>
          <a:p>
            <a:r>
              <a:rPr lang="en-US" sz="1500">
                <a:solidFill>
                  <a:schemeClr val="bg1"/>
                </a:solidFill>
                <a:latin typeface="Cambria" panose="02040503050406030204" pitchFamily="18" charset="0"/>
              </a:rPr>
              <a:t>CNTT: </a:t>
            </a:r>
            <a:r>
              <a:rPr lang="en-US" sz="1500" smtClean="0">
                <a:solidFill>
                  <a:schemeClr val="bg1"/>
                </a:solidFill>
                <a:latin typeface="Cambria" panose="02040503050406030204" pitchFamily="18" charset="0"/>
              </a:rPr>
              <a:t>19, QTKD: 19, NNA: 20</a:t>
            </a:r>
          </a:p>
          <a:p>
            <a:r>
              <a:rPr lang="en-US" sz="1500" smtClean="0">
                <a:solidFill>
                  <a:schemeClr val="bg1"/>
                </a:solidFill>
                <a:latin typeface="Cambria" panose="02040503050406030204" pitchFamily="18" charset="0"/>
              </a:rPr>
              <a:t>Location: Ho Chi Minh</a:t>
            </a:r>
            <a:endParaRPr lang="en-US" sz="1500" dirty="0" smtClean="0">
              <a:solidFill>
                <a:schemeClr val="bg1"/>
              </a:solidFill>
              <a:latin typeface="Cambria" panose="02040503050406030204" pitchFamily="18" charset="0"/>
            </a:endParaRPr>
          </a:p>
          <a:p>
            <a:r>
              <a:rPr lang="en-US" sz="1500" dirty="0" smtClean="0">
                <a:solidFill>
                  <a:schemeClr val="bg1"/>
                </a:solidFill>
                <a:latin typeface="Cambria" panose="02040503050406030204" pitchFamily="18" charset="0"/>
              </a:rPr>
              <a:t>Train System</a:t>
            </a:r>
            <a:r>
              <a:rPr lang="en-US" sz="1500" smtClean="0">
                <a:solidFill>
                  <a:schemeClr val="bg1"/>
                </a:solidFill>
                <a:latin typeface="Cambria" panose="02040503050406030204" pitchFamily="18" charset="0"/>
              </a:rPr>
              <a:t>: private</a:t>
            </a:r>
            <a:endParaRPr lang="en-US" sz="1500" dirty="0">
              <a:solidFill>
                <a:schemeClr val="bg1"/>
              </a:solidFill>
              <a:latin typeface="Cambria" panose="02040503050406030204" pitchFamily="18" charset="0"/>
            </a:endParaRPr>
          </a:p>
        </p:txBody>
      </p:sp>
      <p:sp>
        <p:nvSpPr>
          <p:cNvPr id="43" name="Oval 42"/>
          <p:cNvSpPr/>
          <p:nvPr/>
        </p:nvSpPr>
        <p:spPr>
          <a:xfrm>
            <a:off x="2209800" y="3105150"/>
            <a:ext cx="1143000" cy="1143000"/>
          </a:xfrm>
          <a:prstGeom prst="ellipse">
            <a:avLst/>
          </a:prstGeom>
          <a:solidFill>
            <a:srgbClr val="FF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solidFill>
                  <a:schemeClr val="tx1"/>
                </a:solidFill>
              </a:rPr>
              <a:t>0.6</a:t>
            </a:r>
            <a:endParaRPr lang="en-US" sz="2000" b="1">
              <a:solidFill>
                <a:schemeClr val="tx1"/>
              </a:solidFill>
            </a:endParaRPr>
          </a:p>
        </p:txBody>
      </p:sp>
      <p:sp>
        <p:nvSpPr>
          <p:cNvPr id="4" name="Chevron 3"/>
          <p:cNvSpPr/>
          <p:nvPr/>
        </p:nvSpPr>
        <p:spPr>
          <a:xfrm flipH="1">
            <a:off x="4280202" y="3295650"/>
            <a:ext cx="557436" cy="762000"/>
          </a:xfrm>
          <a:prstGeom prst="chevron">
            <a:avLst>
              <a:gd name="adj" fmla="val 66667"/>
            </a:avLst>
          </a:prstGeom>
          <a:solidFill>
            <a:srgbClr val="FF66FF"/>
          </a:solid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908667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C:\Users\ASUS\Desktop\Slide-UniStar\algorith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smtClean="0">
                <a:solidFill>
                  <a:schemeClr val="tx1"/>
                </a:solidFill>
                <a:effectLst>
                  <a:outerShdw blurRad="38100" dist="38100" dir="2700000" algn="tl">
                    <a:srgbClr val="000000">
                      <a:alpha val="43137"/>
                    </a:srgbClr>
                  </a:outerShdw>
                </a:effectLst>
                <a:latin typeface="Cambria" pitchFamily="18" charset="0"/>
              </a:rPr>
              <a:t>SUITABILITY ALGORITHM</a:t>
            </a:r>
            <a:endParaRPr lang="en-US" sz="3000" b="1" dirty="0">
              <a:solidFill>
                <a:schemeClr val="tx1"/>
              </a:solidFill>
              <a:effectLst>
                <a:outerShdw blurRad="38100" dist="38100" dir="2700000" algn="tl">
                  <a:srgbClr val="000000">
                    <a:alpha val="43137"/>
                  </a:srgbClr>
                </a:outerShdw>
              </a:effectLst>
              <a:latin typeface="Cambria" pitchFamily="18" charset="0"/>
            </a:endParaRPr>
          </a:p>
        </p:txBody>
      </p:sp>
      <p:sp>
        <p:nvSpPr>
          <p:cNvPr id="11" name="Slide Number Placeholder 1"/>
          <p:cNvSpPr>
            <a:spLocks noGrp="1"/>
          </p:cNvSpPr>
          <p:nvPr>
            <p:ph type="sldNum" sz="quarter" idx="15"/>
          </p:nvPr>
        </p:nvSpPr>
        <p:spPr>
          <a:xfrm>
            <a:off x="8129016" y="4300537"/>
            <a:ext cx="609600" cy="390906"/>
          </a:xfrm>
        </p:spPr>
        <p:txBody>
          <a:bodyPr/>
          <a:lstStyle/>
          <a:p>
            <a:fld id="{3F1FBF64-040A-44E3-9FF6-48F17F9E2AB1}" type="slidenum">
              <a:rPr lang="en-US" smtClean="0"/>
              <a:t>59</a:t>
            </a:fld>
            <a:endParaRPr lang="en-US"/>
          </a:p>
        </p:txBody>
      </p:sp>
      <p:sp>
        <p:nvSpPr>
          <p:cNvPr id="18" name="TextBox 17"/>
          <p:cNvSpPr txBox="1"/>
          <p:nvPr/>
        </p:nvSpPr>
        <p:spPr>
          <a:xfrm>
            <a:off x="5466232" y="1913074"/>
            <a:ext cx="2839568" cy="784830"/>
          </a:xfrm>
          <a:prstGeom prst="rect">
            <a:avLst/>
          </a:prstGeom>
          <a:noFill/>
        </p:spPr>
        <p:txBody>
          <a:bodyPr wrap="square" rtlCol="0">
            <a:spAutoFit/>
          </a:bodyPr>
          <a:lstStyle/>
          <a:p>
            <a:r>
              <a:rPr lang="en-US" sz="1500" smtClean="0">
                <a:solidFill>
                  <a:schemeClr val="bg1"/>
                </a:solidFill>
                <a:latin typeface="Cambria" panose="02040503050406030204" pitchFamily="18" charset="0"/>
              </a:rPr>
              <a:t>CNTT </a:t>
            </a:r>
            <a:r>
              <a:rPr lang="en-US" sz="1500" smtClean="0">
                <a:solidFill>
                  <a:schemeClr val="bg1"/>
                </a:solidFill>
                <a:latin typeface="Cambria" panose="02040503050406030204" pitchFamily="18" charset="0"/>
              </a:rPr>
              <a:t>19, QTKD: 19, NNA: 20</a:t>
            </a:r>
          </a:p>
          <a:p>
            <a:r>
              <a:rPr lang="en-US" sz="1500" smtClean="0">
                <a:solidFill>
                  <a:schemeClr val="bg1"/>
                </a:solidFill>
                <a:latin typeface="Cambria" panose="02040503050406030204" pitchFamily="18" charset="0"/>
              </a:rPr>
              <a:t>Location: Ho Chi Minh</a:t>
            </a:r>
            <a:endParaRPr lang="en-US" sz="1500" dirty="0" smtClean="0">
              <a:solidFill>
                <a:schemeClr val="bg1"/>
              </a:solidFill>
              <a:latin typeface="Cambria" panose="02040503050406030204" pitchFamily="18" charset="0"/>
            </a:endParaRPr>
          </a:p>
          <a:p>
            <a:r>
              <a:rPr lang="en-US" sz="1500" dirty="0" smtClean="0">
                <a:solidFill>
                  <a:schemeClr val="bg1"/>
                </a:solidFill>
                <a:latin typeface="Cambria" panose="02040503050406030204" pitchFamily="18" charset="0"/>
              </a:rPr>
              <a:t>Train System</a:t>
            </a:r>
            <a:r>
              <a:rPr lang="en-US" sz="1500" smtClean="0">
                <a:solidFill>
                  <a:schemeClr val="bg1"/>
                </a:solidFill>
                <a:latin typeface="Cambria" panose="02040503050406030204" pitchFamily="18" charset="0"/>
              </a:rPr>
              <a:t>: private</a:t>
            </a:r>
            <a:endParaRPr lang="en-US" sz="1500" dirty="0">
              <a:solidFill>
                <a:schemeClr val="bg1"/>
              </a:solidFill>
              <a:latin typeface="Cambria" panose="02040503050406030204" pitchFamily="18" charset="0"/>
            </a:endParaRPr>
          </a:p>
        </p:txBody>
      </p:sp>
      <mc:AlternateContent xmlns:mc="http://schemas.openxmlformats.org/markup-compatibility/2006">
        <mc:Choice xmlns:a14="http://schemas.microsoft.com/office/drawing/2010/main" Requires="a14">
          <p:sp>
            <p:nvSpPr>
              <p:cNvPr id="21" name="TextBox 20"/>
              <p:cNvSpPr txBox="1"/>
              <p:nvPr/>
            </p:nvSpPr>
            <p:spPr>
              <a:xfrm>
                <a:off x="762000" y="1809750"/>
                <a:ext cx="7391400" cy="832792"/>
              </a:xfrm>
              <a:prstGeom prst="rect">
                <a:avLst/>
              </a:prstGeom>
              <a:noFill/>
            </p:spPr>
            <p:txBody>
              <a:bodyPr wrap="square" rtlCol="0">
                <a:spAutoFit/>
              </a:bodyPr>
              <a:lstStyle/>
              <a:p>
                <a:pPr algn="ctr"/>
                <a:r>
                  <a:rPr lang="en-US" sz="2400">
                    <a:latin typeface="Cambria Math" pitchFamily="18" charset="0"/>
                    <a:ea typeface="Cambria Math" pitchFamily="18" charset="0"/>
                  </a:rPr>
                  <a:t>Suitability = 0,7 * </a:t>
                </a:r>
                <a14:m>
                  <m:oMath xmlns:m="http://schemas.openxmlformats.org/officeDocument/2006/math">
                    <m:f>
                      <m:fPr>
                        <m:ctrlPr>
                          <a:rPr lang="en-US" sz="2400" i="1">
                            <a:latin typeface="Cambria Math" pitchFamily="18" charset="0"/>
                            <a:ea typeface="Cambria Math" pitchFamily="18" charset="0"/>
                          </a:rPr>
                        </m:ctrlPr>
                      </m:fPr>
                      <m:num>
                        <m:r>
                          <a:rPr lang="en-US" sz="2400" i="1">
                            <a:latin typeface="Cambria Math" pitchFamily="18" charset="0"/>
                            <a:ea typeface="Cambria Math" pitchFamily="18" charset="0"/>
                          </a:rPr>
                          <m:t>𝑛</m:t>
                        </m:r>
                      </m:num>
                      <m:den>
                        <m:r>
                          <a:rPr lang="en-US" sz="2400" i="1">
                            <a:latin typeface="Cambria Math" pitchFamily="18" charset="0"/>
                            <a:ea typeface="Cambria Math" pitchFamily="18" charset="0"/>
                          </a:rPr>
                          <m:t>𝑎</m:t>
                        </m:r>
                      </m:den>
                    </m:f>
                  </m:oMath>
                </a14:m>
                <a:r>
                  <a:rPr lang="en-US" sz="2400">
                    <a:latin typeface="Cambria Math" pitchFamily="18" charset="0"/>
                    <a:ea typeface="Cambria Math" pitchFamily="18" charset="0"/>
                  </a:rPr>
                  <a:t> + 0,3 * b</a:t>
                </a:r>
              </a:p>
              <a:p>
                <a:endParaRPr lang="en-US"/>
              </a:p>
            </p:txBody>
          </p:sp>
        </mc:Choice>
        <mc:Fallback>
          <p:sp>
            <p:nvSpPr>
              <p:cNvPr id="21" name="TextBox 20"/>
              <p:cNvSpPr txBox="1">
                <a:spLocks noRot="1" noChangeAspect="1" noMove="1" noResize="1" noEditPoints="1" noAdjustHandles="1" noChangeArrowheads="1" noChangeShapeType="1" noTextEdit="1"/>
              </p:cNvSpPr>
              <p:nvPr/>
            </p:nvSpPr>
            <p:spPr>
              <a:xfrm>
                <a:off x="762000" y="1809750"/>
                <a:ext cx="7391400" cy="832792"/>
              </a:xfrm>
              <a:prstGeom prst="rect">
                <a:avLst/>
              </a:prstGeom>
              <a:blipFill rotWithShape="1">
                <a:blip r:embed="rId4"/>
                <a:stretch>
                  <a:fillRect l="-412" t="-1471" b="-8824"/>
                </a:stretch>
              </a:blipFill>
            </p:spPr>
            <p:txBody>
              <a:bodyPr/>
              <a:lstStyle/>
              <a:p>
                <a:r>
                  <a:rPr lang="en-US">
                    <a:noFill/>
                  </a:rPr>
                  <a:t> </a:t>
                </a:r>
              </a:p>
            </p:txBody>
          </p:sp>
        </mc:Fallback>
      </mc:AlternateContent>
      <p:sp>
        <p:nvSpPr>
          <p:cNvPr id="22" name="TextBox 21"/>
          <p:cNvSpPr txBox="1"/>
          <p:nvPr/>
        </p:nvSpPr>
        <p:spPr>
          <a:xfrm>
            <a:off x="685800" y="2633980"/>
            <a:ext cx="7772400" cy="830997"/>
          </a:xfrm>
          <a:prstGeom prst="rect">
            <a:avLst/>
          </a:prstGeom>
          <a:noFill/>
        </p:spPr>
        <p:txBody>
          <a:bodyPr wrap="square" rtlCol="0">
            <a:spAutoFit/>
          </a:bodyPr>
          <a:lstStyle/>
          <a:p>
            <a:r>
              <a:rPr lang="en-US"/>
              <a:t>n: number of similar majors of  university with suggested major based on MBTI type</a:t>
            </a:r>
          </a:p>
          <a:p>
            <a:endParaRPr lang="en-US"/>
          </a:p>
        </p:txBody>
      </p:sp>
      <p:sp>
        <p:nvSpPr>
          <p:cNvPr id="23" name="TextBox 22"/>
          <p:cNvSpPr txBox="1"/>
          <p:nvPr/>
        </p:nvSpPr>
        <p:spPr>
          <a:xfrm>
            <a:off x="685800" y="3434914"/>
            <a:ext cx="7162800" cy="338554"/>
          </a:xfrm>
          <a:prstGeom prst="rect">
            <a:avLst/>
          </a:prstGeom>
          <a:noFill/>
        </p:spPr>
        <p:txBody>
          <a:bodyPr wrap="square" rtlCol="0">
            <a:spAutoFit/>
          </a:bodyPr>
          <a:lstStyle/>
          <a:p>
            <a:r>
              <a:rPr lang="en-US"/>
              <a:t>a: The largest number of similar majors in list S</a:t>
            </a:r>
            <a:endParaRPr lang="en-US"/>
          </a:p>
        </p:txBody>
      </p:sp>
      <p:sp>
        <p:nvSpPr>
          <p:cNvPr id="24" name="TextBox 23"/>
          <p:cNvSpPr txBox="1"/>
          <p:nvPr/>
        </p:nvSpPr>
        <p:spPr>
          <a:xfrm>
            <a:off x="685800" y="4036427"/>
            <a:ext cx="7162800" cy="338554"/>
          </a:xfrm>
          <a:prstGeom prst="rect">
            <a:avLst/>
          </a:prstGeom>
          <a:noFill/>
        </p:spPr>
        <p:txBody>
          <a:bodyPr wrap="square" rtlCol="0">
            <a:spAutoFit/>
          </a:bodyPr>
          <a:lstStyle/>
          <a:p>
            <a:r>
              <a:rPr lang="en-US"/>
              <a:t>b: recommended study university point ( 0 to 1 )</a:t>
            </a:r>
            <a:endParaRPr lang="en-US"/>
          </a:p>
        </p:txBody>
      </p:sp>
    </p:spTree>
    <p:extLst>
      <p:ext uri="{BB962C8B-B14F-4D97-AF65-F5344CB8AC3E}">
        <p14:creationId xmlns:p14="http://schemas.microsoft.com/office/powerpoint/2010/main" val="1374231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There are too many new things</a:t>
            </a:r>
            <a:endParaRPr lang="vi-VN" sz="2000" dirty="0">
              <a:solidFill>
                <a:schemeClr val="tx1"/>
              </a:solidFill>
              <a:latin typeface="Cambria" pitchFamily="18" charset="0"/>
            </a:endParaRP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latin typeface="Cambria" pitchFamily="18" charset="0"/>
              </a:rPr>
              <a:t>They </a:t>
            </a:r>
            <a:r>
              <a:rPr lang="en-GB" sz="2000" dirty="0">
                <a:solidFill>
                  <a:schemeClr val="tx1"/>
                </a:solidFill>
                <a:latin typeface="Cambria" pitchFamily="18" charset="0"/>
              </a:rPr>
              <a:t>do not know what </a:t>
            </a:r>
            <a:r>
              <a:rPr lang="en-GB" sz="2000" dirty="0" smtClean="0">
                <a:solidFill>
                  <a:schemeClr val="tx1"/>
                </a:solidFill>
                <a:latin typeface="Cambria" pitchFamily="18" charset="0"/>
              </a:rPr>
              <a:t>they </a:t>
            </a:r>
            <a:r>
              <a:rPr lang="en-GB" sz="2000" dirty="0">
                <a:solidFill>
                  <a:schemeClr val="tx1"/>
                </a:solidFill>
                <a:latin typeface="Cambria" pitchFamily="18" charset="0"/>
              </a:rPr>
              <a:t>want to do and </a:t>
            </a:r>
            <a:r>
              <a:rPr lang="en-GB" sz="2000" dirty="0" smtClean="0">
                <a:solidFill>
                  <a:schemeClr val="tx1"/>
                </a:solidFill>
                <a:latin typeface="Cambria" pitchFamily="18" charset="0"/>
              </a:rPr>
              <a:t>how?</a:t>
            </a:r>
            <a:endParaRPr lang="vi-VN" sz="2000" dirty="0">
              <a:solidFill>
                <a:schemeClr val="tx1"/>
              </a:solidFill>
              <a:latin typeface="Cambria" pitchFamily="18" charset="0"/>
            </a:endParaRP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5"/>
          </p:nvPr>
        </p:nvSpPr>
        <p:spPr/>
        <p:txBody>
          <a:bodyPr/>
          <a:lstStyle/>
          <a:p>
            <a:fld id="{3F1FBF64-040A-44E3-9FF6-48F17F9E2AB1}" type="slidenum">
              <a:rPr lang="en-US" smtClean="0"/>
              <a:t>6</a:t>
            </a:fld>
            <a:endParaRPr lang="en-US"/>
          </a:p>
        </p:txBody>
      </p:sp>
    </p:spTree>
    <p:extLst>
      <p:ext uri="{BB962C8B-B14F-4D97-AF65-F5344CB8AC3E}">
        <p14:creationId xmlns:p14="http://schemas.microsoft.com/office/powerpoint/2010/main" val="33559255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2" descr="C:\Users\ASUS\Desktop\Slide-UniStar\algorith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447578" y="294041"/>
            <a:ext cx="5086822" cy="649298"/>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smtClean="0">
                <a:solidFill>
                  <a:schemeClr val="tx1"/>
                </a:solidFill>
                <a:effectLst>
                  <a:outerShdw blurRad="38100" dist="38100" dir="2700000" algn="tl">
                    <a:srgbClr val="000000">
                      <a:alpha val="43137"/>
                    </a:srgbClr>
                  </a:outerShdw>
                </a:effectLst>
                <a:latin typeface="Cambria" pitchFamily="18" charset="0"/>
              </a:rPr>
              <a:t>SUITABILITY ALGORITHM</a:t>
            </a:r>
            <a:endParaRPr lang="en-US" sz="3000" b="1" dirty="0">
              <a:solidFill>
                <a:schemeClr val="tx1"/>
              </a:solidFill>
              <a:effectLst>
                <a:outerShdw blurRad="38100" dist="38100" dir="2700000" algn="tl">
                  <a:srgbClr val="000000">
                    <a:alpha val="43137"/>
                  </a:srgbClr>
                </a:outerShdw>
              </a:effectLst>
              <a:latin typeface="Cambria" pitchFamily="18" charset="0"/>
            </a:endParaRPr>
          </a:p>
        </p:txBody>
      </p:sp>
      <p:sp>
        <p:nvSpPr>
          <p:cNvPr id="11" name="Slide Number Placeholder 1"/>
          <p:cNvSpPr>
            <a:spLocks noGrp="1"/>
          </p:cNvSpPr>
          <p:nvPr>
            <p:ph type="sldNum" sz="quarter" idx="15"/>
          </p:nvPr>
        </p:nvSpPr>
        <p:spPr>
          <a:xfrm>
            <a:off x="8129016" y="4300537"/>
            <a:ext cx="609600" cy="390906"/>
          </a:xfrm>
        </p:spPr>
        <p:txBody>
          <a:bodyPr/>
          <a:lstStyle/>
          <a:p>
            <a:fld id="{3F1FBF64-040A-44E3-9FF6-48F17F9E2AB1}" type="slidenum">
              <a:rPr lang="en-US" smtClean="0"/>
              <a:t>60</a:t>
            </a:fld>
            <a:endParaRPr lang="en-US"/>
          </a:p>
        </p:txBody>
      </p:sp>
      <p:sp>
        <p:nvSpPr>
          <p:cNvPr id="12" name="TextBox 11"/>
          <p:cNvSpPr txBox="1"/>
          <p:nvPr/>
        </p:nvSpPr>
        <p:spPr>
          <a:xfrm>
            <a:off x="5466232" y="1913074"/>
            <a:ext cx="2839568" cy="784830"/>
          </a:xfrm>
          <a:prstGeom prst="rect">
            <a:avLst/>
          </a:prstGeom>
          <a:noFill/>
        </p:spPr>
        <p:txBody>
          <a:bodyPr wrap="square" rtlCol="0">
            <a:spAutoFit/>
          </a:bodyPr>
          <a:lstStyle/>
          <a:p>
            <a:r>
              <a:rPr lang="en-US" sz="1500" smtClean="0">
                <a:solidFill>
                  <a:schemeClr val="bg1"/>
                </a:solidFill>
                <a:latin typeface="Cambria" panose="02040503050406030204" pitchFamily="18" charset="0"/>
              </a:rPr>
              <a:t>CNTT </a:t>
            </a:r>
            <a:r>
              <a:rPr lang="en-US" sz="1500" smtClean="0">
                <a:solidFill>
                  <a:schemeClr val="bg1"/>
                </a:solidFill>
                <a:latin typeface="Cambria" panose="02040503050406030204" pitchFamily="18" charset="0"/>
              </a:rPr>
              <a:t>19, QTKD: 19, NNA: 20</a:t>
            </a:r>
          </a:p>
          <a:p>
            <a:r>
              <a:rPr lang="en-US" sz="1500" smtClean="0">
                <a:solidFill>
                  <a:schemeClr val="bg1"/>
                </a:solidFill>
                <a:latin typeface="Cambria" panose="02040503050406030204" pitchFamily="18" charset="0"/>
              </a:rPr>
              <a:t>Location: Ho Chi Minh</a:t>
            </a:r>
            <a:endParaRPr lang="en-US" sz="1500" dirty="0" smtClean="0">
              <a:solidFill>
                <a:schemeClr val="bg1"/>
              </a:solidFill>
              <a:latin typeface="Cambria" panose="02040503050406030204" pitchFamily="18" charset="0"/>
            </a:endParaRPr>
          </a:p>
          <a:p>
            <a:r>
              <a:rPr lang="en-US" sz="1500" dirty="0" smtClean="0">
                <a:solidFill>
                  <a:schemeClr val="bg1"/>
                </a:solidFill>
                <a:latin typeface="Cambria" panose="02040503050406030204" pitchFamily="18" charset="0"/>
              </a:rPr>
              <a:t>Train System</a:t>
            </a:r>
            <a:r>
              <a:rPr lang="en-US" sz="1500" smtClean="0">
                <a:solidFill>
                  <a:schemeClr val="bg1"/>
                </a:solidFill>
                <a:latin typeface="Cambria" panose="02040503050406030204" pitchFamily="18" charset="0"/>
              </a:rPr>
              <a:t>: private</a:t>
            </a:r>
            <a:endParaRPr lang="en-US" sz="1500"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7272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TECHNOLOGIES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61</a:t>
            </a:fld>
            <a:endParaRPr lang="en-US"/>
          </a:p>
        </p:txBody>
      </p:sp>
    </p:spTree>
    <p:extLst>
      <p:ext uri="{BB962C8B-B14F-4D97-AF65-F5344CB8AC3E}">
        <p14:creationId xmlns:p14="http://schemas.microsoft.com/office/powerpoint/2010/main" val="13052430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Te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6580" y="876300"/>
            <a:ext cx="704850" cy="7048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SUS\Desktop\Slide-UniStar\angular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3261" y="2076450"/>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D:\REI-Project\Document\Final report\photo.jp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7460" y="2266950"/>
            <a:ext cx="16764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TECHNOLOGIES</a:t>
            </a:r>
          </a:p>
        </p:txBody>
      </p:sp>
      <p:pic>
        <p:nvPicPr>
          <p:cNvPr id="19"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62</a:t>
            </a:fld>
            <a:endParaRPr lang="en-US"/>
          </a:p>
        </p:txBody>
      </p:sp>
    </p:spTree>
    <p:extLst>
      <p:ext uri="{BB962C8B-B14F-4D97-AF65-F5344CB8AC3E}">
        <p14:creationId xmlns:p14="http://schemas.microsoft.com/office/powerpoint/2010/main" val="37250450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571750"/>
            <a:ext cx="6172200" cy="609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dirty="0" smtClean="0">
                <a:solidFill>
                  <a:schemeClr val="tx1"/>
                </a:solidFill>
                <a:effectLst>
                  <a:outerShdw blurRad="38100" dist="38100" dir="2700000" algn="tl">
                    <a:srgbClr val="000000">
                      <a:alpha val="43137"/>
                    </a:srgbClr>
                  </a:outerShdw>
                </a:effectLst>
                <a:latin typeface="Cambria" pitchFamily="18" charset="0"/>
              </a:rPr>
              <a:t>ADVANTAGE/DISADVANTAGE</a:t>
            </a:r>
            <a:endParaRPr lang="en-US" sz="3500" b="1" dirty="0">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63</a:t>
            </a:fld>
            <a:endParaRPr lang="en-US"/>
          </a:p>
        </p:txBody>
      </p:sp>
    </p:spTree>
    <p:extLst>
      <p:ext uri="{BB962C8B-B14F-4D97-AF65-F5344CB8AC3E}">
        <p14:creationId xmlns:p14="http://schemas.microsoft.com/office/powerpoint/2010/main" val="29613373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64</a:t>
            </a:fld>
            <a:endParaRPr lang="en-US"/>
          </a:p>
        </p:txBody>
      </p:sp>
    </p:spTree>
    <p:extLst>
      <p:ext uri="{BB962C8B-B14F-4D97-AF65-F5344CB8AC3E}">
        <p14:creationId xmlns:p14="http://schemas.microsoft.com/office/powerpoint/2010/main" val="23179909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Chevron 9"/>
          <p:cNvSpPr/>
          <p:nvPr/>
        </p:nvSpPr>
        <p:spPr>
          <a:xfrm rot="5400000">
            <a:off x="846018" y="176979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333499" y="199839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171698" y="1691700"/>
            <a:ext cx="5715002" cy="683203"/>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MBTI personality test will help student know which career is suitable</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65</a:t>
            </a:fld>
            <a:endParaRPr lang="en-US"/>
          </a:p>
        </p:txBody>
      </p:sp>
    </p:spTree>
    <p:extLst>
      <p:ext uri="{BB962C8B-B14F-4D97-AF65-F5344CB8AC3E}">
        <p14:creationId xmlns:p14="http://schemas.microsoft.com/office/powerpoint/2010/main" val="19942511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7" name="Picture 2" descr="C:\Users\ASUS\Desktop\Danh2\capstone-client\src\assets\image\log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9" name="Chevron 8"/>
          <p:cNvSpPr/>
          <p:nvPr/>
        </p:nvSpPr>
        <p:spPr>
          <a:xfrm rot="5400000">
            <a:off x="846018" y="176979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p:cNvCxnSpPr/>
          <p:nvPr/>
        </p:nvCxnSpPr>
        <p:spPr>
          <a:xfrm>
            <a:off x="1333499" y="199839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Rounded Corners 11"/>
          <p:cNvSpPr/>
          <p:nvPr/>
        </p:nvSpPr>
        <p:spPr>
          <a:xfrm>
            <a:off x="2171698" y="1691700"/>
            <a:ext cx="5715002" cy="683203"/>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MBTI personality test will help student know which career is suitable</a:t>
            </a:r>
            <a:endParaRPr lang="vi-VN" sz="2000" dirty="0">
              <a:solidFill>
                <a:schemeClr val="tx1"/>
              </a:solidFill>
              <a:latin typeface="Cambria" pitchFamily="18" charset="0"/>
            </a:endParaRPr>
          </a:p>
        </p:txBody>
      </p:sp>
      <p:sp>
        <p:nvSpPr>
          <p:cNvPr id="12" name="Chevron 11"/>
          <p:cNvSpPr/>
          <p:nvPr/>
        </p:nvSpPr>
        <p:spPr>
          <a:xfrm rot="5400000">
            <a:off x="846018" y="271188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p:cNvCxnSpPr/>
          <p:nvPr/>
        </p:nvCxnSpPr>
        <p:spPr>
          <a:xfrm>
            <a:off x="1333499" y="294048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Rounded Corners 11"/>
          <p:cNvSpPr/>
          <p:nvPr/>
        </p:nvSpPr>
        <p:spPr>
          <a:xfrm>
            <a:off x="2171698" y="2681600"/>
            <a:ext cx="5715001"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Easy-to-use and </a:t>
            </a:r>
            <a:r>
              <a:rPr lang="en-US" sz="2000" dirty="0" smtClean="0">
                <a:solidFill>
                  <a:schemeClr val="tx1"/>
                </a:solidFill>
                <a:latin typeface="Cambria" panose="02040503050406030204" pitchFamily="18" charset="0"/>
              </a:rPr>
              <a:t>clear information</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66</a:t>
            </a:fld>
            <a:endParaRPr lang="en-US"/>
          </a:p>
        </p:txBody>
      </p:sp>
    </p:spTree>
    <p:extLst>
      <p:ext uri="{BB962C8B-B14F-4D97-AF65-F5344CB8AC3E}">
        <p14:creationId xmlns:p14="http://schemas.microsoft.com/office/powerpoint/2010/main" val="40738003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7" name="Picture 2" descr="C:\Users\ASUS\Desktop\Danh2\capstone-client\src\assets\image\log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9" name="Chevron 8"/>
          <p:cNvSpPr/>
          <p:nvPr/>
        </p:nvSpPr>
        <p:spPr>
          <a:xfrm rot="5400000">
            <a:off x="846018" y="176979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p:cNvCxnSpPr/>
          <p:nvPr/>
        </p:nvCxnSpPr>
        <p:spPr>
          <a:xfrm>
            <a:off x="1333499" y="199839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Rounded Corners 11"/>
          <p:cNvSpPr/>
          <p:nvPr/>
        </p:nvSpPr>
        <p:spPr>
          <a:xfrm>
            <a:off x="2171698" y="1691700"/>
            <a:ext cx="5715002" cy="683203"/>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MBTI personality test will help student know which career is suitable</a:t>
            </a:r>
            <a:endParaRPr lang="vi-VN" sz="2000" dirty="0">
              <a:solidFill>
                <a:schemeClr val="tx1"/>
              </a:solidFill>
              <a:latin typeface="Cambria" pitchFamily="18" charset="0"/>
            </a:endParaRPr>
          </a:p>
        </p:txBody>
      </p:sp>
      <p:sp>
        <p:nvSpPr>
          <p:cNvPr id="12" name="Chevron 11"/>
          <p:cNvSpPr/>
          <p:nvPr/>
        </p:nvSpPr>
        <p:spPr>
          <a:xfrm rot="5400000">
            <a:off x="846018" y="271188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p:cNvCxnSpPr/>
          <p:nvPr/>
        </p:nvCxnSpPr>
        <p:spPr>
          <a:xfrm>
            <a:off x="1333499" y="294048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ctangle: Rounded Corners 11"/>
          <p:cNvSpPr/>
          <p:nvPr/>
        </p:nvSpPr>
        <p:spPr>
          <a:xfrm>
            <a:off x="2171698" y="2681600"/>
            <a:ext cx="5715001"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Easy-to-use and </a:t>
            </a:r>
            <a:r>
              <a:rPr lang="en-US" sz="2000" dirty="0" smtClean="0">
                <a:solidFill>
                  <a:schemeClr val="tx1"/>
                </a:solidFill>
                <a:latin typeface="Cambria" panose="02040503050406030204" pitchFamily="18" charset="0"/>
              </a:rPr>
              <a:t>clear information</a:t>
            </a:r>
            <a:endParaRPr lang="vi-VN" sz="2000" dirty="0">
              <a:solidFill>
                <a:schemeClr val="tx1"/>
              </a:solidFill>
              <a:latin typeface="Cambria" pitchFamily="18" charset="0"/>
            </a:endParaRPr>
          </a:p>
        </p:txBody>
      </p:sp>
      <p:sp>
        <p:nvSpPr>
          <p:cNvPr id="15" name="Chevron 14"/>
          <p:cNvSpPr/>
          <p:nvPr/>
        </p:nvSpPr>
        <p:spPr>
          <a:xfrm rot="5400000">
            <a:off x="846018" y="3705708"/>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p:cNvCxnSpPr/>
          <p:nvPr/>
        </p:nvCxnSpPr>
        <p:spPr>
          <a:xfrm>
            <a:off x="1333499" y="3919664"/>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Rectangle: Rounded Corners 11"/>
          <p:cNvSpPr/>
          <p:nvPr/>
        </p:nvSpPr>
        <p:spPr>
          <a:xfrm>
            <a:off x="2171698" y="3538666"/>
            <a:ext cx="5715001" cy="695926"/>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mbria" panose="02040503050406030204" pitchFamily="18" charset="0"/>
              </a:rPr>
              <a:t>Strong interact review rating and Q&amp;A system</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67</a:t>
            </a:fld>
            <a:endParaRPr lang="en-US"/>
          </a:p>
        </p:txBody>
      </p:sp>
    </p:spTree>
    <p:extLst>
      <p:ext uri="{BB962C8B-B14F-4D97-AF65-F5344CB8AC3E}">
        <p14:creationId xmlns:p14="http://schemas.microsoft.com/office/powerpoint/2010/main" val="35484508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dis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1979" y="974183"/>
            <a:ext cx="745134"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DISADVANTAGE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68</a:t>
            </a:fld>
            <a:endParaRPr lang="en-US"/>
          </a:p>
        </p:txBody>
      </p:sp>
    </p:spTree>
    <p:extLst>
      <p:ext uri="{BB962C8B-B14F-4D97-AF65-F5344CB8AC3E}">
        <p14:creationId xmlns:p14="http://schemas.microsoft.com/office/powerpoint/2010/main" val="25766428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dis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1979" y="974183"/>
            <a:ext cx="745134"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DISADVANTAGE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Chevron 9"/>
          <p:cNvSpPr/>
          <p:nvPr/>
        </p:nvSpPr>
        <p:spPr>
          <a:xfrm rot="5400000">
            <a:off x="884118" y="2190752"/>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371599" y="2419352"/>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Rounded Corners 11"/>
          <p:cNvSpPr/>
          <p:nvPr/>
        </p:nvSpPr>
        <p:spPr>
          <a:xfrm>
            <a:off x="2285999" y="2160470"/>
            <a:ext cx="5499101" cy="501365"/>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N</a:t>
            </a:r>
            <a:r>
              <a:rPr lang="vi-VN" sz="2000" smtClean="0">
                <a:solidFill>
                  <a:schemeClr val="tx1"/>
                </a:solidFill>
                <a:latin typeface="Cambria" pitchFamily="18" charset="0"/>
              </a:rPr>
              <a:t>o</a:t>
            </a:r>
            <a:r>
              <a:rPr lang="en-US" sz="2000" smtClean="0">
                <a:solidFill>
                  <a:schemeClr val="tx1"/>
                </a:solidFill>
                <a:latin typeface="Cambria" pitchFamily="18" charset="0"/>
              </a:rPr>
              <a:t> </a:t>
            </a:r>
            <a:r>
              <a:rPr lang="vi-VN" sz="2000" smtClean="0">
                <a:solidFill>
                  <a:schemeClr val="tx1"/>
                </a:solidFill>
                <a:latin typeface="Cambria" pitchFamily="18" charset="0"/>
              </a:rPr>
              <a:t>mobile </a:t>
            </a:r>
            <a:r>
              <a:rPr lang="vi-VN" sz="2000" dirty="0" smtClean="0">
                <a:solidFill>
                  <a:schemeClr val="tx1"/>
                </a:solidFill>
                <a:latin typeface="Cambria" pitchFamily="18" charset="0"/>
              </a:rPr>
              <a:t>app</a:t>
            </a:r>
            <a:r>
              <a:rPr lang="en-US" sz="2000" dirty="0" err="1" smtClean="0">
                <a:solidFill>
                  <a:schemeClr val="tx1"/>
                </a:solidFill>
                <a:latin typeface="Cambria" pitchFamily="18" charset="0"/>
              </a:rPr>
              <a:t>lication</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69</a:t>
            </a:fld>
            <a:endParaRPr lang="en-US"/>
          </a:p>
        </p:txBody>
      </p:sp>
    </p:spTree>
    <p:extLst>
      <p:ext uri="{BB962C8B-B14F-4D97-AF65-F5344CB8AC3E}">
        <p14:creationId xmlns:p14="http://schemas.microsoft.com/office/powerpoint/2010/main" val="4087566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There are too many new things</a:t>
            </a:r>
            <a:endParaRPr lang="vi-VN" sz="2000" dirty="0">
              <a:solidFill>
                <a:schemeClr val="tx1"/>
              </a:solidFill>
              <a:latin typeface="Cambria" pitchFamily="18" charset="0"/>
            </a:endParaRP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They do not know what they want to do and how?</a:t>
            </a:r>
            <a:endParaRPr lang="vi-VN" sz="2000" dirty="0">
              <a:solidFill>
                <a:schemeClr val="tx1"/>
              </a:solidFill>
              <a:latin typeface="Cambria" pitchFamily="18" charset="0"/>
            </a:endParaRPr>
          </a:p>
        </p:txBody>
      </p:sp>
      <p:sp>
        <p:nvSpPr>
          <p:cNvPr id="11" name="Rectangle: Rounded Corners 11"/>
          <p:cNvSpPr/>
          <p:nvPr/>
        </p:nvSpPr>
        <p:spPr>
          <a:xfrm>
            <a:off x="4259580" y="33337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Cambria" pitchFamily="18" charset="0"/>
              </a:rPr>
              <a:t>They wonder what they should </a:t>
            </a:r>
            <a:r>
              <a:rPr lang="en-GB" sz="2000" dirty="0" smtClean="0">
                <a:solidFill>
                  <a:schemeClr val="tx1"/>
                </a:solidFill>
                <a:latin typeface="Cambria" pitchFamily="18" charset="0"/>
              </a:rPr>
              <a:t>learn?</a:t>
            </a:r>
            <a:endParaRPr lang="vi-VN" sz="2000" dirty="0">
              <a:solidFill>
                <a:schemeClr val="tx1"/>
              </a:solidFill>
              <a:latin typeface="Cambria" pitchFamily="18" charset="0"/>
            </a:endParaRP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5"/>
          </p:nvPr>
        </p:nvSpPr>
        <p:spPr/>
        <p:txBody>
          <a:bodyPr/>
          <a:lstStyle/>
          <a:p>
            <a:fld id="{3F1FBF64-040A-44E3-9FF6-48F17F9E2AB1}" type="slidenum">
              <a:rPr lang="en-US" smtClean="0"/>
              <a:t>7</a:t>
            </a:fld>
            <a:endParaRPr lang="en-US"/>
          </a:p>
        </p:txBody>
      </p:sp>
    </p:spTree>
    <p:extLst>
      <p:ext uri="{BB962C8B-B14F-4D97-AF65-F5344CB8AC3E}">
        <p14:creationId xmlns:p14="http://schemas.microsoft.com/office/powerpoint/2010/main" val="9634657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dis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1979" y="974183"/>
            <a:ext cx="745134"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DISADVANTAGE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Chevron 9"/>
          <p:cNvSpPr/>
          <p:nvPr/>
        </p:nvSpPr>
        <p:spPr>
          <a:xfrm rot="5400000">
            <a:off x="884118" y="2190752"/>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371599" y="2419352"/>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285999" y="2160470"/>
            <a:ext cx="5499101" cy="501365"/>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No</a:t>
            </a:r>
            <a:r>
              <a:rPr lang="vi-VN" sz="2000" smtClean="0">
                <a:solidFill>
                  <a:schemeClr val="tx1"/>
                </a:solidFill>
                <a:latin typeface="Cambria" pitchFamily="18" charset="0"/>
              </a:rPr>
              <a:t> mobile </a:t>
            </a:r>
            <a:r>
              <a:rPr lang="vi-VN" sz="2000" dirty="0" smtClean="0">
                <a:solidFill>
                  <a:schemeClr val="tx1"/>
                </a:solidFill>
                <a:latin typeface="Cambria" pitchFamily="18" charset="0"/>
              </a:rPr>
              <a:t>app</a:t>
            </a:r>
            <a:r>
              <a:rPr lang="en-US" sz="2000" dirty="0" err="1" smtClean="0">
                <a:solidFill>
                  <a:schemeClr val="tx1"/>
                </a:solidFill>
                <a:latin typeface="Cambria" pitchFamily="18" charset="0"/>
              </a:rPr>
              <a:t>lication</a:t>
            </a:r>
            <a:endParaRPr lang="vi-VN" sz="2000" dirty="0">
              <a:solidFill>
                <a:schemeClr val="tx1"/>
              </a:solidFill>
              <a:latin typeface="Cambria" pitchFamily="18" charset="0"/>
            </a:endParaRPr>
          </a:p>
        </p:txBody>
      </p:sp>
      <p:sp>
        <p:nvSpPr>
          <p:cNvPr id="18" name="Chevron 17"/>
          <p:cNvSpPr/>
          <p:nvPr/>
        </p:nvSpPr>
        <p:spPr>
          <a:xfrm rot="5400000">
            <a:off x="884118" y="3465946"/>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p:cNvCxnSpPr/>
          <p:nvPr/>
        </p:nvCxnSpPr>
        <p:spPr>
          <a:xfrm>
            <a:off x="1371599" y="3694546"/>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Rounded Corners 11"/>
          <p:cNvSpPr/>
          <p:nvPr/>
        </p:nvSpPr>
        <p:spPr>
          <a:xfrm>
            <a:off x="2298700" y="3435629"/>
            <a:ext cx="5486400" cy="51776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smtClean="0">
                <a:solidFill>
                  <a:schemeClr val="tx1"/>
                </a:solidFill>
                <a:latin typeface="Cambria" pitchFamily="18" charset="0"/>
              </a:rPr>
              <a:t>Does not </a:t>
            </a:r>
            <a:r>
              <a:rPr lang="en-GB" sz="2000" dirty="0" smtClean="0">
                <a:solidFill>
                  <a:schemeClr val="tx1"/>
                </a:solidFill>
                <a:latin typeface="Cambria" pitchFamily="18" charset="0"/>
              </a:rPr>
              <a:t>support </a:t>
            </a:r>
            <a:r>
              <a:rPr lang="en-GB" sz="2000" smtClean="0">
                <a:solidFill>
                  <a:schemeClr val="tx1"/>
                </a:solidFill>
                <a:latin typeface="Cambria" pitchFamily="18" charset="0"/>
              </a:rPr>
              <a:t>multiple browser</a:t>
            </a:r>
            <a:endParaRPr lang="vi-VN" sz="2000" dirty="0">
              <a:solidFill>
                <a:schemeClr val="tx1"/>
              </a:solidFill>
              <a:latin typeface="Cambria" pitchFamily="18" charset="0"/>
            </a:endParaRPr>
          </a:p>
        </p:txBody>
      </p:sp>
      <p:sp>
        <p:nvSpPr>
          <p:cNvPr id="2" name="Slide Number Placeholder 1"/>
          <p:cNvSpPr>
            <a:spLocks noGrp="1"/>
          </p:cNvSpPr>
          <p:nvPr>
            <p:ph type="sldNum" sz="quarter" idx="15"/>
          </p:nvPr>
        </p:nvSpPr>
        <p:spPr/>
        <p:txBody>
          <a:bodyPr/>
          <a:lstStyle/>
          <a:p>
            <a:fld id="{3F1FBF64-040A-44E3-9FF6-48F17F9E2AB1}" type="slidenum">
              <a:rPr lang="en-US" smtClean="0"/>
              <a:t>70</a:t>
            </a:fld>
            <a:endParaRPr lang="en-US"/>
          </a:p>
        </p:txBody>
      </p:sp>
    </p:spTree>
    <p:extLst>
      <p:ext uri="{BB962C8B-B14F-4D97-AF65-F5344CB8AC3E}">
        <p14:creationId xmlns:p14="http://schemas.microsoft.com/office/powerpoint/2010/main" val="36805510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FUTURE PLAN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71</a:t>
            </a:fld>
            <a:endParaRPr lang="en-US"/>
          </a:p>
        </p:txBody>
      </p:sp>
    </p:spTree>
    <p:extLst>
      <p:ext uri="{BB962C8B-B14F-4D97-AF65-F5344CB8AC3E}">
        <p14:creationId xmlns:p14="http://schemas.microsoft.com/office/powerpoint/2010/main" val="26348372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FUTURE PLAN</a:t>
            </a:r>
          </a:p>
        </p:txBody>
      </p:sp>
      <p:pic>
        <p:nvPicPr>
          <p:cNvPr id="13"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Users\ASUS\Desktop\Slide-UniStar\Walking-to-the-futur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7676" y="943338"/>
            <a:ext cx="831512" cy="5834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375" y="2052637"/>
            <a:ext cx="1190625" cy="1190625"/>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7900" y="2034858"/>
            <a:ext cx="1190625" cy="1190625"/>
          </a:xfrm>
          <a:prstGeom prst="rect">
            <a:avLst/>
          </a:prstGeom>
        </p:spPr>
      </p:pic>
      <p:sp>
        <p:nvSpPr>
          <p:cNvPr id="4" name="Slide Number Placeholder 3"/>
          <p:cNvSpPr>
            <a:spLocks noGrp="1"/>
          </p:cNvSpPr>
          <p:nvPr>
            <p:ph type="sldNum" sz="quarter" idx="15"/>
          </p:nvPr>
        </p:nvSpPr>
        <p:spPr/>
        <p:txBody>
          <a:bodyPr/>
          <a:lstStyle/>
          <a:p>
            <a:fld id="{3F1FBF64-040A-44E3-9FF6-48F17F9E2AB1}" type="slidenum">
              <a:rPr lang="en-US" smtClean="0"/>
              <a:t>72</a:t>
            </a:fld>
            <a:endParaRPr lang="en-US"/>
          </a:p>
        </p:txBody>
      </p:sp>
      <p:pic>
        <p:nvPicPr>
          <p:cNvPr id="1026" name="Picture 2" descr="C:\Users\ASUS\Desktop\DocDoAn\Doc-captone\Picture-ct\browsericon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6706" y="2952750"/>
            <a:ext cx="3975894" cy="1703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2857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571750"/>
            <a:ext cx="5410200" cy="1371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THANK FOR LISTENING</a:t>
            </a:r>
            <a:br>
              <a:rPr lang="en-US" sz="3500" b="1" smtClean="0">
                <a:solidFill>
                  <a:schemeClr val="tx1"/>
                </a:solidFill>
                <a:effectLst>
                  <a:outerShdw blurRad="38100" dist="38100" dir="2700000" algn="tl">
                    <a:srgbClr val="000000">
                      <a:alpha val="43137"/>
                    </a:srgbClr>
                  </a:outerShdw>
                </a:effectLst>
                <a:latin typeface="Cambria" pitchFamily="18" charset="0"/>
              </a:rPr>
            </a:br>
            <a:r>
              <a:rPr lang="en-US" sz="3500" b="1" smtClean="0">
                <a:solidFill>
                  <a:schemeClr val="tx1"/>
                </a:solidFill>
                <a:effectLst>
                  <a:outerShdw blurRad="38100" dist="38100" dir="2700000" algn="tl">
                    <a:srgbClr val="000000">
                      <a:alpha val="43137"/>
                    </a:srgbClr>
                  </a:outerShdw>
                </a:effectLst>
                <a:latin typeface="Cambria" pitchFamily="18" charset="0"/>
              </a:rPr>
              <a:t>Q&amp;A</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5"/>
          </p:nvPr>
        </p:nvSpPr>
        <p:spPr/>
        <p:txBody>
          <a:bodyPr/>
          <a:lstStyle/>
          <a:p>
            <a:fld id="{3F1FBF64-040A-44E3-9FF6-48F17F9E2AB1}" type="slidenum">
              <a:rPr lang="en-US" smtClean="0"/>
              <a:t>73</a:t>
            </a:fld>
            <a:endParaRPr lang="en-US"/>
          </a:p>
        </p:txBody>
      </p:sp>
    </p:spTree>
    <p:extLst>
      <p:ext uri="{BB962C8B-B14F-4D97-AF65-F5344CB8AC3E}">
        <p14:creationId xmlns:p14="http://schemas.microsoft.com/office/powerpoint/2010/main" val="3575807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7"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8</a:t>
            </a:fld>
            <a:endParaRPr lang="en-US"/>
          </a:p>
        </p:txBody>
      </p:sp>
    </p:spTree>
    <p:extLst>
      <p:ext uri="{BB962C8B-B14F-4D97-AF65-F5344CB8AC3E}">
        <p14:creationId xmlns:p14="http://schemas.microsoft.com/office/powerpoint/2010/main" val="944147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chemeClr val="tx1"/>
                </a:solidFill>
                <a:latin typeface="Cambria" pitchFamily="18" charset="0"/>
              </a:rPr>
              <a:t>Personality?</a:t>
            </a:r>
          </a:p>
        </p:txBody>
      </p:sp>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3F1FBF64-040A-44E3-9FF6-48F17F9E2AB1}" type="slidenum">
              <a:rPr lang="en-US" smtClean="0"/>
              <a:t>9</a:t>
            </a:fld>
            <a:endParaRPr lang="en-US"/>
          </a:p>
        </p:txBody>
      </p:sp>
    </p:spTree>
    <p:extLst>
      <p:ext uri="{BB962C8B-B14F-4D97-AF65-F5344CB8AC3E}">
        <p14:creationId xmlns:p14="http://schemas.microsoft.com/office/powerpoint/2010/main" val="23495356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1113</TotalTime>
  <Words>4023</Words>
  <Application>Microsoft Office PowerPoint</Application>
  <PresentationFormat>On-screen Show (16:9)</PresentationFormat>
  <Paragraphs>524</Paragraphs>
  <Slides>73</Slides>
  <Notes>69</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Oriel</vt:lpstr>
      <vt:lpstr>university admission counseling system for high school students</vt:lpstr>
      <vt:lpstr>OUTLINE</vt:lpstr>
      <vt:lpstr>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vt:lpstr>
      <vt:lpstr>PowerPoint Presentation</vt:lpstr>
      <vt:lpstr>ADVANTAGE/DISADVANTAGE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PLAN</vt:lpstr>
      <vt:lpstr>PowerPoint Presentation</vt:lpstr>
      <vt:lpstr>THANK FOR LISTENING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Thành Danh</dc:creator>
  <cp:lastModifiedBy>Lê Thành Danh</cp:lastModifiedBy>
  <cp:revision>359</cp:revision>
  <dcterms:created xsi:type="dcterms:W3CDTF">2017-11-18T06:29:56Z</dcterms:created>
  <dcterms:modified xsi:type="dcterms:W3CDTF">2017-12-05T10:59:01Z</dcterms:modified>
</cp:coreProperties>
</file>