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howGuides="1">
      <p:cViewPr varScale="1">
        <p:scale>
          <a:sx n="101" d="100"/>
          <a:sy n="101" d="100"/>
        </p:scale>
        <p:origin x="126" y="3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E4EF-C81C-51D4-F50C-2F1CA05BA2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D9371A-E797-655D-07D8-83B91CEF7C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D029CD-EFBE-1D90-41AA-4F40B96794F7}"/>
              </a:ext>
            </a:extLst>
          </p:cNvPr>
          <p:cNvSpPr>
            <a:spLocks noGrp="1"/>
          </p:cNvSpPr>
          <p:nvPr>
            <p:ph type="dt" sz="half" idx="10"/>
          </p:nvPr>
        </p:nvSpPr>
        <p:spPr/>
        <p:txBody>
          <a:bodyPr/>
          <a:lstStyle/>
          <a:p>
            <a:fld id="{FFDF2A45-821F-4AF2-84C7-A926956FD89A}" type="datetimeFigureOut">
              <a:rPr lang="en-US" smtClean="0"/>
              <a:t>9/28/2025</a:t>
            </a:fld>
            <a:endParaRPr lang="en-US"/>
          </a:p>
        </p:txBody>
      </p:sp>
      <p:sp>
        <p:nvSpPr>
          <p:cNvPr id="5" name="Footer Placeholder 4">
            <a:extLst>
              <a:ext uri="{FF2B5EF4-FFF2-40B4-BE49-F238E27FC236}">
                <a16:creationId xmlns:a16="http://schemas.microsoft.com/office/drawing/2014/main" id="{58BDF90C-A169-C809-A25A-8807A455A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5C226-0028-712D-F056-D68A23F05C7C}"/>
              </a:ext>
            </a:extLst>
          </p:cNvPr>
          <p:cNvSpPr>
            <a:spLocks noGrp="1"/>
          </p:cNvSpPr>
          <p:nvPr>
            <p:ph type="sldNum" sz="quarter" idx="12"/>
          </p:nvPr>
        </p:nvSpPr>
        <p:spPr/>
        <p:txBody>
          <a:bodyPr/>
          <a:lstStyle/>
          <a:p>
            <a:fld id="{D2BB1011-95E0-40D4-A0D1-DCF1D5720ACE}" type="slidenum">
              <a:rPr lang="en-US" smtClean="0"/>
              <a:t>‹#›</a:t>
            </a:fld>
            <a:endParaRPr lang="en-US"/>
          </a:p>
        </p:txBody>
      </p:sp>
    </p:spTree>
    <p:extLst>
      <p:ext uri="{BB962C8B-B14F-4D97-AF65-F5344CB8AC3E}">
        <p14:creationId xmlns:p14="http://schemas.microsoft.com/office/powerpoint/2010/main" val="289776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5690-1702-FAB2-1D76-BF23482B77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5AF698-9C44-B5D6-A5B6-6FB9A2289A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25CF9-9484-BA99-1A3E-EA65B950E523}"/>
              </a:ext>
            </a:extLst>
          </p:cNvPr>
          <p:cNvSpPr>
            <a:spLocks noGrp="1"/>
          </p:cNvSpPr>
          <p:nvPr>
            <p:ph type="dt" sz="half" idx="10"/>
          </p:nvPr>
        </p:nvSpPr>
        <p:spPr/>
        <p:txBody>
          <a:bodyPr/>
          <a:lstStyle/>
          <a:p>
            <a:fld id="{FFDF2A45-821F-4AF2-84C7-A926956FD89A}" type="datetimeFigureOut">
              <a:rPr lang="en-US" smtClean="0"/>
              <a:t>9/28/2025</a:t>
            </a:fld>
            <a:endParaRPr lang="en-US"/>
          </a:p>
        </p:txBody>
      </p:sp>
      <p:sp>
        <p:nvSpPr>
          <p:cNvPr id="5" name="Footer Placeholder 4">
            <a:extLst>
              <a:ext uri="{FF2B5EF4-FFF2-40B4-BE49-F238E27FC236}">
                <a16:creationId xmlns:a16="http://schemas.microsoft.com/office/drawing/2014/main" id="{260A0A2C-AC65-D6B1-4DE1-6FEF56BA1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85428-0991-C9B1-C9F2-23097D6BD67E}"/>
              </a:ext>
            </a:extLst>
          </p:cNvPr>
          <p:cNvSpPr>
            <a:spLocks noGrp="1"/>
          </p:cNvSpPr>
          <p:nvPr>
            <p:ph type="sldNum" sz="quarter" idx="12"/>
          </p:nvPr>
        </p:nvSpPr>
        <p:spPr/>
        <p:txBody>
          <a:bodyPr/>
          <a:lstStyle/>
          <a:p>
            <a:fld id="{D2BB1011-95E0-40D4-A0D1-DCF1D5720ACE}" type="slidenum">
              <a:rPr lang="en-US" smtClean="0"/>
              <a:t>‹#›</a:t>
            </a:fld>
            <a:endParaRPr lang="en-US"/>
          </a:p>
        </p:txBody>
      </p:sp>
    </p:spTree>
    <p:extLst>
      <p:ext uri="{BB962C8B-B14F-4D97-AF65-F5344CB8AC3E}">
        <p14:creationId xmlns:p14="http://schemas.microsoft.com/office/powerpoint/2010/main" val="337926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0555AD-CDFA-53D4-2C22-DE8254A48B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B71B27-BAFD-64B0-7FEF-BE85D8B1A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B58C3-A37D-74CB-BF84-C10D82226345}"/>
              </a:ext>
            </a:extLst>
          </p:cNvPr>
          <p:cNvSpPr>
            <a:spLocks noGrp="1"/>
          </p:cNvSpPr>
          <p:nvPr>
            <p:ph type="dt" sz="half" idx="10"/>
          </p:nvPr>
        </p:nvSpPr>
        <p:spPr/>
        <p:txBody>
          <a:bodyPr/>
          <a:lstStyle/>
          <a:p>
            <a:fld id="{FFDF2A45-821F-4AF2-84C7-A926956FD89A}" type="datetimeFigureOut">
              <a:rPr lang="en-US" smtClean="0"/>
              <a:t>9/28/2025</a:t>
            </a:fld>
            <a:endParaRPr lang="en-US"/>
          </a:p>
        </p:txBody>
      </p:sp>
      <p:sp>
        <p:nvSpPr>
          <p:cNvPr id="5" name="Footer Placeholder 4">
            <a:extLst>
              <a:ext uri="{FF2B5EF4-FFF2-40B4-BE49-F238E27FC236}">
                <a16:creationId xmlns:a16="http://schemas.microsoft.com/office/drawing/2014/main" id="{45E96451-5EBD-1C60-51E2-CD5F23979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1C5A5-C611-D213-3766-F0A496E5A8F7}"/>
              </a:ext>
            </a:extLst>
          </p:cNvPr>
          <p:cNvSpPr>
            <a:spLocks noGrp="1"/>
          </p:cNvSpPr>
          <p:nvPr>
            <p:ph type="sldNum" sz="quarter" idx="12"/>
          </p:nvPr>
        </p:nvSpPr>
        <p:spPr/>
        <p:txBody>
          <a:bodyPr/>
          <a:lstStyle/>
          <a:p>
            <a:fld id="{D2BB1011-95E0-40D4-A0D1-DCF1D5720ACE}" type="slidenum">
              <a:rPr lang="en-US" smtClean="0"/>
              <a:t>‹#›</a:t>
            </a:fld>
            <a:endParaRPr lang="en-US"/>
          </a:p>
        </p:txBody>
      </p:sp>
    </p:spTree>
    <p:extLst>
      <p:ext uri="{BB962C8B-B14F-4D97-AF65-F5344CB8AC3E}">
        <p14:creationId xmlns:p14="http://schemas.microsoft.com/office/powerpoint/2010/main" val="41549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9CD5-C9BC-1F2A-EC99-32F0C5CF49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EBBEA3-8F01-9C5D-EABF-CE597C4A9C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E21E2-104E-9DB1-FC4D-E3BBBAD48512}"/>
              </a:ext>
            </a:extLst>
          </p:cNvPr>
          <p:cNvSpPr>
            <a:spLocks noGrp="1"/>
          </p:cNvSpPr>
          <p:nvPr>
            <p:ph type="dt" sz="half" idx="10"/>
          </p:nvPr>
        </p:nvSpPr>
        <p:spPr/>
        <p:txBody>
          <a:bodyPr/>
          <a:lstStyle/>
          <a:p>
            <a:fld id="{FFDF2A45-821F-4AF2-84C7-A926956FD89A}" type="datetimeFigureOut">
              <a:rPr lang="en-US" smtClean="0"/>
              <a:t>9/28/2025</a:t>
            </a:fld>
            <a:endParaRPr lang="en-US"/>
          </a:p>
        </p:txBody>
      </p:sp>
      <p:sp>
        <p:nvSpPr>
          <p:cNvPr id="5" name="Footer Placeholder 4">
            <a:extLst>
              <a:ext uri="{FF2B5EF4-FFF2-40B4-BE49-F238E27FC236}">
                <a16:creationId xmlns:a16="http://schemas.microsoft.com/office/drawing/2014/main" id="{179EF601-0CEA-FC3A-F304-4543E6DD6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20831-A9D0-03FC-A19F-5CBA4D1F754F}"/>
              </a:ext>
            </a:extLst>
          </p:cNvPr>
          <p:cNvSpPr>
            <a:spLocks noGrp="1"/>
          </p:cNvSpPr>
          <p:nvPr>
            <p:ph type="sldNum" sz="quarter" idx="12"/>
          </p:nvPr>
        </p:nvSpPr>
        <p:spPr/>
        <p:txBody>
          <a:bodyPr/>
          <a:lstStyle/>
          <a:p>
            <a:fld id="{D2BB1011-95E0-40D4-A0D1-DCF1D5720ACE}" type="slidenum">
              <a:rPr lang="en-US" smtClean="0"/>
              <a:t>‹#›</a:t>
            </a:fld>
            <a:endParaRPr lang="en-US"/>
          </a:p>
        </p:txBody>
      </p:sp>
    </p:spTree>
    <p:extLst>
      <p:ext uri="{BB962C8B-B14F-4D97-AF65-F5344CB8AC3E}">
        <p14:creationId xmlns:p14="http://schemas.microsoft.com/office/powerpoint/2010/main" val="124513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1FE0-B709-6FA4-266D-5319A42709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B676B5-28EB-CAF5-F422-02E405E98F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DC5EA0-A027-A78C-0CB1-58EE2A4A7DED}"/>
              </a:ext>
            </a:extLst>
          </p:cNvPr>
          <p:cNvSpPr>
            <a:spLocks noGrp="1"/>
          </p:cNvSpPr>
          <p:nvPr>
            <p:ph type="dt" sz="half" idx="10"/>
          </p:nvPr>
        </p:nvSpPr>
        <p:spPr/>
        <p:txBody>
          <a:bodyPr/>
          <a:lstStyle/>
          <a:p>
            <a:fld id="{FFDF2A45-821F-4AF2-84C7-A926956FD89A}" type="datetimeFigureOut">
              <a:rPr lang="en-US" smtClean="0"/>
              <a:t>9/28/2025</a:t>
            </a:fld>
            <a:endParaRPr lang="en-US"/>
          </a:p>
        </p:txBody>
      </p:sp>
      <p:sp>
        <p:nvSpPr>
          <p:cNvPr id="5" name="Footer Placeholder 4">
            <a:extLst>
              <a:ext uri="{FF2B5EF4-FFF2-40B4-BE49-F238E27FC236}">
                <a16:creationId xmlns:a16="http://schemas.microsoft.com/office/drawing/2014/main" id="{DF5B816B-0729-4DE5-839A-D4CF9C9EC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5E3B1-E9A9-28B2-D797-89DF1FCC48E1}"/>
              </a:ext>
            </a:extLst>
          </p:cNvPr>
          <p:cNvSpPr>
            <a:spLocks noGrp="1"/>
          </p:cNvSpPr>
          <p:nvPr>
            <p:ph type="sldNum" sz="quarter" idx="12"/>
          </p:nvPr>
        </p:nvSpPr>
        <p:spPr/>
        <p:txBody>
          <a:bodyPr/>
          <a:lstStyle/>
          <a:p>
            <a:fld id="{D2BB1011-95E0-40D4-A0D1-DCF1D5720ACE}" type="slidenum">
              <a:rPr lang="en-US" smtClean="0"/>
              <a:t>‹#›</a:t>
            </a:fld>
            <a:endParaRPr lang="en-US"/>
          </a:p>
        </p:txBody>
      </p:sp>
    </p:spTree>
    <p:extLst>
      <p:ext uri="{BB962C8B-B14F-4D97-AF65-F5344CB8AC3E}">
        <p14:creationId xmlns:p14="http://schemas.microsoft.com/office/powerpoint/2010/main" val="154111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9A0D-DE3D-4128-290D-498396813D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766B54-4DCA-31E8-1BEB-788B5E5A7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2D660C-320F-B652-370D-8B72D958A0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7938FF-5D9F-7BD6-25DD-1E37FBB08F47}"/>
              </a:ext>
            </a:extLst>
          </p:cNvPr>
          <p:cNvSpPr>
            <a:spLocks noGrp="1"/>
          </p:cNvSpPr>
          <p:nvPr>
            <p:ph type="dt" sz="half" idx="10"/>
          </p:nvPr>
        </p:nvSpPr>
        <p:spPr/>
        <p:txBody>
          <a:bodyPr/>
          <a:lstStyle/>
          <a:p>
            <a:fld id="{FFDF2A45-821F-4AF2-84C7-A926956FD89A}" type="datetimeFigureOut">
              <a:rPr lang="en-US" smtClean="0"/>
              <a:t>9/28/2025</a:t>
            </a:fld>
            <a:endParaRPr lang="en-US"/>
          </a:p>
        </p:txBody>
      </p:sp>
      <p:sp>
        <p:nvSpPr>
          <p:cNvPr id="6" name="Footer Placeholder 5">
            <a:extLst>
              <a:ext uri="{FF2B5EF4-FFF2-40B4-BE49-F238E27FC236}">
                <a16:creationId xmlns:a16="http://schemas.microsoft.com/office/drawing/2014/main" id="{42F24146-612B-DDA2-9BC8-95D701412E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9E45C-C594-A32A-301F-E2286FB55F44}"/>
              </a:ext>
            </a:extLst>
          </p:cNvPr>
          <p:cNvSpPr>
            <a:spLocks noGrp="1"/>
          </p:cNvSpPr>
          <p:nvPr>
            <p:ph type="sldNum" sz="quarter" idx="12"/>
          </p:nvPr>
        </p:nvSpPr>
        <p:spPr/>
        <p:txBody>
          <a:bodyPr/>
          <a:lstStyle/>
          <a:p>
            <a:fld id="{D2BB1011-95E0-40D4-A0D1-DCF1D5720ACE}" type="slidenum">
              <a:rPr lang="en-US" smtClean="0"/>
              <a:t>‹#›</a:t>
            </a:fld>
            <a:endParaRPr lang="en-US"/>
          </a:p>
        </p:txBody>
      </p:sp>
    </p:spTree>
    <p:extLst>
      <p:ext uri="{BB962C8B-B14F-4D97-AF65-F5344CB8AC3E}">
        <p14:creationId xmlns:p14="http://schemas.microsoft.com/office/powerpoint/2010/main" val="334674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AE10-7B6A-36CC-2DDF-2CDCED8A7A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E1F944-B8BA-6A21-6049-AD2509D0BC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2F54F2-B54A-B627-F31F-87E04E1F8B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BE235E-09BF-B0B9-75F8-20EB9DA90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87BD44-1FE3-CF8A-E5A1-60E898BCD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32E533-C538-41FC-F59D-8EBF5F9EE6AE}"/>
              </a:ext>
            </a:extLst>
          </p:cNvPr>
          <p:cNvSpPr>
            <a:spLocks noGrp="1"/>
          </p:cNvSpPr>
          <p:nvPr>
            <p:ph type="dt" sz="half" idx="10"/>
          </p:nvPr>
        </p:nvSpPr>
        <p:spPr/>
        <p:txBody>
          <a:bodyPr/>
          <a:lstStyle/>
          <a:p>
            <a:fld id="{FFDF2A45-821F-4AF2-84C7-A926956FD89A}" type="datetimeFigureOut">
              <a:rPr lang="en-US" smtClean="0"/>
              <a:t>9/28/2025</a:t>
            </a:fld>
            <a:endParaRPr lang="en-US"/>
          </a:p>
        </p:txBody>
      </p:sp>
      <p:sp>
        <p:nvSpPr>
          <p:cNvPr id="8" name="Footer Placeholder 7">
            <a:extLst>
              <a:ext uri="{FF2B5EF4-FFF2-40B4-BE49-F238E27FC236}">
                <a16:creationId xmlns:a16="http://schemas.microsoft.com/office/drawing/2014/main" id="{929D96C6-F8E9-3C85-9F8E-BAC704717A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3E4A9E-0378-397C-B228-99941E15052B}"/>
              </a:ext>
            </a:extLst>
          </p:cNvPr>
          <p:cNvSpPr>
            <a:spLocks noGrp="1"/>
          </p:cNvSpPr>
          <p:nvPr>
            <p:ph type="sldNum" sz="quarter" idx="12"/>
          </p:nvPr>
        </p:nvSpPr>
        <p:spPr/>
        <p:txBody>
          <a:bodyPr/>
          <a:lstStyle/>
          <a:p>
            <a:fld id="{D2BB1011-95E0-40D4-A0D1-DCF1D5720ACE}" type="slidenum">
              <a:rPr lang="en-US" smtClean="0"/>
              <a:t>‹#›</a:t>
            </a:fld>
            <a:endParaRPr lang="en-US"/>
          </a:p>
        </p:txBody>
      </p:sp>
    </p:spTree>
    <p:extLst>
      <p:ext uri="{BB962C8B-B14F-4D97-AF65-F5344CB8AC3E}">
        <p14:creationId xmlns:p14="http://schemas.microsoft.com/office/powerpoint/2010/main" val="311786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D08A-0B09-47E4-1095-FC54538D5A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F7D183-2460-BC7D-470A-340D5B4945BF}"/>
              </a:ext>
            </a:extLst>
          </p:cNvPr>
          <p:cNvSpPr>
            <a:spLocks noGrp="1"/>
          </p:cNvSpPr>
          <p:nvPr>
            <p:ph type="dt" sz="half" idx="10"/>
          </p:nvPr>
        </p:nvSpPr>
        <p:spPr/>
        <p:txBody>
          <a:bodyPr/>
          <a:lstStyle/>
          <a:p>
            <a:fld id="{FFDF2A45-821F-4AF2-84C7-A926956FD89A}" type="datetimeFigureOut">
              <a:rPr lang="en-US" smtClean="0"/>
              <a:t>9/28/2025</a:t>
            </a:fld>
            <a:endParaRPr lang="en-US"/>
          </a:p>
        </p:txBody>
      </p:sp>
      <p:sp>
        <p:nvSpPr>
          <p:cNvPr id="4" name="Footer Placeholder 3">
            <a:extLst>
              <a:ext uri="{FF2B5EF4-FFF2-40B4-BE49-F238E27FC236}">
                <a16:creationId xmlns:a16="http://schemas.microsoft.com/office/drawing/2014/main" id="{225F3E9E-35FD-7DB1-61A0-6DE05FEDB2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EF8114-9F12-3641-D6D9-3F629BD00EE8}"/>
              </a:ext>
            </a:extLst>
          </p:cNvPr>
          <p:cNvSpPr>
            <a:spLocks noGrp="1"/>
          </p:cNvSpPr>
          <p:nvPr>
            <p:ph type="sldNum" sz="quarter" idx="12"/>
          </p:nvPr>
        </p:nvSpPr>
        <p:spPr/>
        <p:txBody>
          <a:bodyPr/>
          <a:lstStyle/>
          <a:p>
            <a:fld id="{D2BB1011-95E0-40D4-A0D1-DCF1D5720ACE}" type="slidenum">
              <a:rPr lang="en-US" smtClean="0"/>
              <a:t>‹#›</a:t>
            </a:fld>
            <a:endParaRPr lang="en-US"/>
          </a:p>
        </p:txBody>
      </p:sp>
    </p:spTree>
    <p:extLst>
      <p:ext uri="{BB962C8B-B14F-4D97-AF65-F5344CB8AC3E}">
        <p14:creationId xmlns:p14="http://schemas.microsoft.com/office/powerpoint/2010/main" val="402359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43E3C-AF3E-04AC-B1D4-C63FB2A5D601}"/>
              </a:ext>
            </a:extLst>
          </p:cNvPr>
          <p:cNvSpPr>
            <a:spLocks noGrp="1"/>
          </p:cNvSpPr>
          <p:nvPr>
            <p:ph type="dt" sz="half" idx="10"/>
          </p:nvPr>
        </p:nvSpPr>
        <p:spPr/>
        <p:txBody>
          <a:bodyPr/>
          <a:lstStyle/>
          <a:p>
            <a:fld id="{FFDF2A45-821F-4AF2-84C7-A926956FD89A}" type="datetimeFigureOut">
              <a:rPr lang="en-US" smtClean="0"/>
              <a:t>9/28/2025</a:t>
            </a:fld>
            <a:endParaRPr lang="en-US"/>
          </a:p>
        </p:txBody>
      </p:sp>
      <p:sp>
        <p:nvSpPr>
          <p:cNvPr id="3" name="Footer Placeholder 2">
            <a:extLst>
              <a:ext uri="{FF2B5EF4-FFF2-40B4-BE49-F238E27FC236}">
                <a16:creationId xmlns:a16="http://schemas.microsoft.com/office/drawing/2014/main" id="{7A4F35C7-2129-574B-56DB-B525B333DC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A2EE00-5912-1856-431E-21EADC6C6AB7}"/>
              </a:ext>
            </a:extLst>
          </p:cNvPr>
          <p:cNvSpPr>
            <a:spLocks noGrp="1"/>
          </p:cNvSpPr>
          <p:nvPr>
            <p:ph type="sldNum" sz="quarter" idx="12"/>
          </p:nvPr>
        </p:nvSpPr>
        <p:spPr/>
        <p:txBody>
          <a:bodyPr/>
          <a:lstStyle/>
          <a:p>
            <a:fld id="{D2BB1011-95E0-40D4-A0D1-DCF1D5720ACE}" type="slidenum">
              <a:rPr lang="en-US" smtClean="0"/>
              <a:t>‹#›</a:t>
            </a:fld>
            <a:endParaRPr lang="en-US"/>
          </a:p>
        </p:txBody>
      </p:sp>
    </p:spTree>
    <p:extLst>
      <p:ext uri="{BB962C8B-B14F-4D97-AF65-F5344CB8AC3E}">
        <p14:creationId xmlns:p14="http://schemas.microsoft.com/office/powerpoint/2010/main" val="272867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D0DD-BA51-D9DF-036C-AA49A4681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4BB7BE-9EBB-2CF6-B7A0-2E5388A028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70F0C6-DD56-F513-8539-99C74AD69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DC9DF-B7BB-3586-C5AE-6F51F9956B4E}"/>
              </a:ext>
            </a:extLst>
          </p:cNvPr>
          <p:cNvSpPr>
            <a:spLocks noGrp="1"/>
          </p:cNvSpPr>
          <p:nvPr>
            <p:ph type="dt" sz="half" idx="10"/>
          </p:nvPr>
        </p:nvSpPr>
        <p:spPr/>
        <p:txBody>
          <a:bodyPr/>
          <a:lstStyle/>
          <a:p>
            <a:fld id="{FFDF2A45-821F-4AF2-84C7-A926956FD89A}" type="datetimeFigureOut">
              <a:rPr lang="en-US" smtClean="0"/>
              <a:t>9/28/2025</a:t>
            </a:fld>
            <a:endParaRPr lang="en-US"/>
          </a:p>
        </p:txBody>
      </p:sp>
      <p:sp>
        <p:nvSpPr>
          <p:cNvPr id="6" name="Footer Placeholder 5">
            <a:extLst>
              <a:ext uri="{FF2B5EF4-FFF2-40B4-BE49-F238E27FC236}">
                <a16:creationId xmlns:a16="http://schemas.microsoft.com/office/drawing/2014/main" id="{88D55749-6FDD-A5B5-2D15-F4294EFED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4B002-4268-F1C1-D795-185E24DBCED6}"/>
              </a:ext>
            </a:extLst>
          </p:cNvPr>
          <p:cNvSpPr>
            <a:spLocks noGrp="1"/>
          </p:cNvSpPr>
          <p:nvPr>
            <p:ph type="sldNum" sz="quarter" idx="12"/>
          </p:nvPr>
        </p:nvSpPr>
        <p:spPr/>
        <p:txBody>
          <a:bodyPr/>
          <a:lstStyle/>
          <a:p>
            <a:fld id="{D2BB1011-95E0-40D4-A0D1-DCF1D5720ACE}" type="slidenum">
              <a:rPr lang="en-US" smtClean="0"/>
              <a:t>‹#›</a:t>
            </a:fld>
            <a:endParaRPr lang="en-US"/>
          </a:p>
        </p:txBody>
      </p:sp>
    </p:spTree>
    <p:extLst>
      <p:ext uri="{BB962C8B-B14F-4D97-AF65-F5344CB8AC3E}">
        <p14:creationId xmlns:p14="http://schemas.microsoft.com/office/powerpoint/2010/main" val="2495883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C6BD-2381-8A89-5631-40A0D7503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3985C0-7DFC-0D24-1E17-022EF5110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82FCB-1441-AC52-981F-51D14AE0F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3E231-EB66-BE22-7E4C-9DBE2C182197}"/>
              </a:ext>
            </a:extLst>
          </p:cNvPr>
          <p:cNvSpPr>
            <a:spLocks noGrp="1"/>
          </p:cNvSpPr>
          <p:nvPr>
            <p:ph type="dt" sz="half" idx="10"/>
          </p:nvPr>
        </p:nvSpPr>
        <p:spPr/>
        <p:txBody>
          <a:bodyPr/>
          <a:lstStyle/>
          <a:p>
            <a:fld id="{FFDF2A45-821F-4AF2-84C7-A926956FD89A}" type="datetimeFigureOut">
              <a:rPr lang="en-US" smtClean="0"/>
              <a:t>9/28/2025</a:t>
            </a:fld>
            <a:endParaRPr lang="en-US"/>
          </a:p>
        </p:txBody>
      </p:sp>
      <p:sp>
        <p:nvSpPr>
          <p:cNvPr id="6" name="Footer Placeholder 5">
            <a:extLst>
              <a:ext uri="{FF2B5EF4-FFF2-40B4-BE49-F238E27FC236}">
                <a16:creationId xmlns:a16="http://schemas.microsoft.com/office/drawing/2014/main" id="{E7EB8267-A7B7-C9FE-12DA-A06DE492C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79F186-8293-610A-C1AD-309F335CE102}"/>
              </a:ext>
            </a:extLst>
          </p:cNvPr>
          <p:cNvSpPr>
            <a:spLocks noGrp="1"/>
          </p:cNvSpPr>
          <p:nvPr>
            <p:ph type="sldNum" sz="quarter" idx="12"/>
          </p:nvPr>
        </p:nvSpPr>
        <p:spPr/>
        <p:txBody>
          <a:bodyPr/>
          <a:lstStyle/>
          <a:p>
            <a:fld id="{D2BB1011-95E0-40D4-A0D1-DCF1D5720ACE}" type="slidenum">
              <a:rPr lang="en-US" smtClean="0"/>
              <a:t>‹#›</a:t>
            </a:fld>
            <a:endParaRPr lang="en-US"/>
          </a:p>
        </p:txBody>
      </p:sp>
    </p:spTree>
    <p:extLst>
      <p:ext uri="{BB962C8B-B14F-4D97-AF65-F5344CB8AC3E}">
        <p14:creationId xmlns:p14="http://schemas.microsoft.com/office/powerpoint/2010/main" val="336824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FE040-BF9E-4AE0-14BF-E494F11DD1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CA4653-ADF3-5B82-CEE7-EEBD4BA7A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9F2694-A6F8-40B0-C200-852209BC8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DF2A45-821F-4AF2-84C7-A926956FD89A}" type="datetimeFigureOut">
              <a:rPr lang="en-US" smtClean="0"/>
              <a:t>9/28/2025</a:t>
            </a:fld>
            <a:endParaRPr lang="en-US"/>
          </a:p>
        </p:txBody>
      </p:sp>
      <p:sp>
        <p:nvSpPr>
          <p:cNvPr id="5" name="Footer Placeholder 4">
            <a:extLst>
              <a:ext uri="{FF2B5EF4-FFF2-40B4-BE49-F238E27FC236}">
                <a16:creationId xmlns:a16="http://schemas.microsoft.com/office/drawing/2014/main" id="{0B57F009-38BB-C982-D452-F2EFD96CB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A60B6E-8D43-D797-7268-CED1744433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BB1011-95E0-40D4-A0D1-DCF1D5720ACE}" type="slidenum">
              <a:rPr lang="en-US" smtClean="0"/>
              <a:t>‹#›</a:t>
            </a:fld>
            <a:endParaRPr lang="en-US"/>
          </a:p>
        </p:txBody>
      </p:sp>
    </p:spTree>
    <p:extLst>
      <p:ext uri="{BB962C8B-B14F-4D97-AF65-F5344CB8AC3E}">
        <p14:creationId xmlns:p14="http://schemas.microsoft.com/office/powerpoint/2010/main" val="3911308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4C1C-F23A-296D-FC57-AF142F98C555}"/>
              </a:ext>
            </a:extLst>
          </p:cNvPr>
          <p:cNvSpPr>
            <a:spLocks noGrp="1"/>
          </p:cNvSpPr>
          <p:nvPr>
            <p:ph type="title"/>
          </p:nvPr>
        </p:nvSpPr>
        <p:spPr>
          <a:xfrm>
            <a:off x="457200" y="304800"/>
            <a:ext cx="10515600" cy="473075"/>
          </a:xfrm>
        </p:spPr>
        <p:txBody>
          <a:bodyPr>
            <a:normAutofit fontScale="90000"/>
          </a:bodyPr>
          <a:lstStyle/>
          <a:p>
            <a:r>
              <a:rPr lang="en-US" b="1">
                <a:latin typeface="Arial" panose="020B0604020202020204" pitchFamily="34" charset="0"/>
                <a:cs typeface="Arial" panose="020B0604020202020204" pitchFamily="34" charset="0"/>
              </a:rPr>
              <a:t>Pima Indians Diabetes</a:t>
            </a:r>
            <a:endParaRPr lang="en-US">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F66A9C8-B683-37BC-2C2F-03CA9644B2A7}"/>
              </a:ext>
            </a:extLst>
          </p:cNvPr>
          <p:cNvSpPr>
            <a:spLocks noGrp="1"/>
          </p:cNvSpPr>
          <p:nvPr>
            <p:ph sz="half" idx="1"/>
          </p:nvPr>
        </p:nvSpPr>
        <p:spPr>
          <a:xfrm>
            <a:off x="685800" y="1066800"/>
            <a:ext cx="10820400" cy="5562600"/>
          </a:xfrm>
        </p:spPr>
        <p:txBody>
          <a:bodyPr>
            <a:normAutofit/>
          </a:bodyPr>
          <a:lstStyle/>
          <a:p>
            <a:pPr marL="0" indent="0">
              <a:buNone/>
            </a:pPr>
            <a:r>
              <a:rPr lang="en-US" sz="2000" b="1">
                <a:latin typeface="Arial" panose="020B0604020202020204" pitchFamily="34" charset="0"/>
                <a:cs typeface="Arial" panose="020B0604020202020204" pitchFamily="34" charset="0"/>
              </a:rPr>
              <a:t>1. Định nghĩa vấn đề (Define Problem):</a:t>
            </a:r>
            <a:endParaRPr lang="en-US" sz="2000">
              <a:latin typeface="Arial" panose="020B0604020202020204" pitchFamily="34" charset="0"/>
              <a:cs typeface="Arial" panose="020B0604020202020204" pitchFamily="34" charset="0"/>
            </a:endParaRPr>
          </a:p>
          <a:p>
            <a:pPr marL="0" indent="0">
              <a:buNone/>
            </a:pPr>
            <a:r>
              <a:rPr lang="vi-VN" sz="1500" b="1">
                <a:latin typeface="Arial" panose="020B0604020202020204" pitchFamily="34" charset="0"/>
                <a:cs typeface="Arial" panose="020B0604020202020204" pitchFamily="34" charset="0"/>
              </a:rPr>
              <a:t>Mô tả</a:t>
            </a:r>
            <a:r>
              <a:rPr lang="vi-VN" sz="1500">
                <a:latin typeface="Arial" panose="020B0604020202020204" pitchFamily="34" charset="0"/>
                <a:cs typeface="Arial" panose="020B0604020202020204" pitchFamily="34" charset="0"/>
              </a:rPr>
              <a:t>:</a:t>
            </a:r>
            <a:endParaRPr lang="en-US" sz="1500">
              <a:latin typeface="Arial" panose="020B0604020202020204" pitchFamily="34" charset="0"/>
              <a:cs typeface="Arial" panose="020B0604020202020204" pitchFamily="34" charset="0"/>
            </a:endParaRPr>
          </a:p>
          <a:p>
            <a:r>
              <a:rPr lang="vi-VN" sz="1300">
                <a:latin typeface="Arial" panose="020B0604020202020204" pitchFamily="34" charset="0"/>
                <a:cs typeface="Arial" panose="020B0604020202020204" pitchFamily="34" charset="0"/>
              </a:rPr>
              <a:t>Bộ dữ liệu chứa thông tin sức khỏe của 768 phụ nữ người Pima (Arizona, Mỹ), từ 21 tuổi trở lên.</a:t>
            </a:r>
          </a:p>
          <a:p>
            <a:r>
              <a:rPr lang="vi-VN" sz="1300">
                <a:latin typeface="Arial" panose="020B0604020202020204" pitchFamily="34" charset="0"/>
                <a:cs typeface="Arial" panose="020B0604020202020204" pitchFamily="34" charset="0"/>
              </a:rPr>
              <a:t>Mục tiêu là dự đoán một người có mắc bệnh tiểu đường type 2 hay không dựa trên các đặc trưng y tế.</a:t>
            </a:r>
          </a:p>
          <a:p>
            <a:pPr marL="0" indent="0">
              <a:buNone/>
            </a:pPr>
            <a:r>
              <a:rPr lang="en-US" sz="1500" b="1">
                <a:latin typeface="Arial" panose="020B0604020202020204" pitchFamily="34" charset="0"/>
                <a:cs typeface="Arial" panose="020B0604020202020204" pitchFamily="34" charset="0"/>
              </a:rPr>
              <a:t>Dữ liệu vào:</a:t>
            </a:r>
          </a:p>
          <a:p>
            <a:r>
              <a:rPr lang="vi-VN" sz="1300">
                <a:latin typeface="Arial" panose="020B0604020202020204" pitchFamily="34" charset="0"/>
                <a:cs typeface="Arial" panose="020B0604020202020204" pitchFamily="34" charset="0"/>
              </a:rPr>
              <a:t>Pregnancies: số lần mang thai</a:t>
            </a:r>
          </a:p>
          <a:p>
            <a:r>
              <a:rPr lang="vi-VN" sz="1300">
                <a:latin typeface="Arial" panose="020B0604020202020204" pitchFamily="34" charset="0"/>
                <a:cs typeface="Arial" panose="020B0604020202020204" pitchFamily="34" charset="0"/>
              </a:rPr>
              <a:t>Glucose: nồng độ glucose huyết tương sau nghiệm pháp dung nạp glucose (mg/dl)</a:t>
            </a:r>
          </a:p>
          <a:p>
            <a:r>
              <a:rPr lang="vi-VN" sz="1300">
                <a:latin typeface="Arial" panose="020B0604020202020204" pitchFamily="34" charset="0"/>
                <a:cs typeface="Arial" panose="020B0604020202020204" pitchFamily="34" charset="0"/>
              </a:rPr>
              <a:t>BloodPressure: huyết áp tâm trương (mm Hg)</a:t>
            </a:r>
          </a:p>
          <a:p>
            <a:r>
              <a:rPr lang="vi-VN" sz="1300">
                <a:latin typeface="Arial" panose="020B0604020202020204" pitchFamily="34" charset="0"/>
                <a:cs typeface="Arial" panose="020B0604020202020204" pitchFamily="34" charset="0"/>
              </a:rPr>
              <a:t>SkinThickness: độ dày nếp gấp da (mm)</a:t>
            </a:r>
          </a:p>
          <a:p>
            <a:r>
              <a:rPr lang="vi-VN" sz="1300">
                <a:latin typeface="Arial" panose="020B0604020202020204" pitchFamily="34" charset="0"/>
                <a:cs typeface="Arial" panose="020B0604020202020204" pitchFamily="34" charset="0"/>
              </a:rPr>
              <a:t>Insulin: insulin huyết thanh 2 giờ (mu U/ml)</a:t>
            </a:r>
          </a:p>
          <a:p>
            <a:r>
              <a:rPr lang="vi-VN" sz="1300">
                <a:latin typeface="Arial" panose="020B0604020202020204" pitchFamily="34" charset="0"/>
                <a:cs typeface="Arial" panose="020B0604020202020204" pitchFamily="34" charset="0"/>
              </a:rPr>
              <a:t>BMI: chỉ số khối cơ thể = cân nặng / (chiều cao²)</a:t>
            </a:r>
          </a:p>
          <a:p>
            <a:r>
              <a:rPr lang="vi-VN" sz="1300">
                <a:latin typeface="Arial" panose="020B0604020202020204" pitchFamily="34" charset="0"/>
                <a:cs typeface="Arial" panose="020B0604020202020204" pitchFamily="34" charset="0"/>
              </a:rPr>
              <a:t>DiabetesPedigreeFunction: chỉ số di truyền tiểu đường (gia đình)</a:t>
            </a:r>
          </a:p>
          <a:p>
            <a:r>
              <a:rPr lang="vi-VN" sz="1300">
                <a:latin typeface="Arial" panose="020B0604020202020204" pitchFamily="34" charset="0"/>
                <a:cs typeface="Arial" panose="020B0604020202020204" pitchFamily="34" charset="0"/>
              </a:rPr>
              <a:t>Age: tuổi (năm)</a:t>
            </a:r>
          </a:p>
          <a:p>
            <a:pPr marL="0" indent="0">
              <a:buNone/>
            </a:pPr>
            <a:r>
              <a:rPr lang="en-US" sz="1500" b="1">
                <a:latin typeface="Arial" panose="020B0604020202020204" pitchFamily="34" charset="0"/>
                <a:cs typeface="Arial" panose="020B0604020202020204" pitchFamily="34" charset="0"/>
              </a:rPr>
              <a:t>Kết quả:</a:t>
            </a:r>
          </a:p>
          <a:p>
            <a:r>
              <a:rPr lang="vi-VN" sz="1300">
                <a:latin typeface="Arial" panose="020B0604020202020204" pitchFamily="34" charset="0"/>
                <a:cs typeface="Arial" panose="020B0604020202020204" pitchFamily="34" charset="0"/>
              </a:rPr>
              <a:t>Outcome (cột thứ 9):</a:t>
            </a:r>
          </a:p>
          <a:p>
            <a:pPr marL="0" indent="0">
              <a:buNone/>
            </a:pPr>
            <a:r>
              <a:rPr lang="en-US" sz="1300">
                <a:latin typeface="Arial" panose="020B0604020202020204" pitchFamily="34" charset="0"/>
                <a:cs typeface="Arial" panose="020B0604020202020204" pitchFamily="34" charset="0"/>
              </a:rPr>
              <a:t>	</a:t>
            </a:r>
            <a:r>
              <a:rPr lang="vi-VN" sz="1300">
                <a:latin typeface="Arial" panose="020B0604020202020204" pitchFamily="34" charset="0"/>
                <a:cs typeface="Arial" panose="020B0604020202020204" pitchFamily="34" charset="0"/>
              </a:rPr>
              <a:t>0 = không bị tiểu đường</a:t>
            </a:r>
          </a:p>
          <a:p>
            <a:pPr marL="0" indent="0">
              <a:buNone/>
            </a:pPr>
            <a:r>
              <a:rPr lang="en-US" sz="1300">
                <a:latin typeface="Arial" panose="020B0604020202020204" pitchFamily="34" charset="0"/>
                <a:cs typeface="Arial" panose="020B0604020202020204" pitchFamily="34" charset="0"/>
              </a:rPr>
              <a:t>	</a:t>
            </a:r>
            <a:r>
              <a:rPr lang="vi-VN" sz="1300">
                <a:latin typeface="Arial" panose="020B0604020202020204" pitchFamily="34" charset="0"/>
                <a:cs typeface="Arial" panose="020B0604020202020204" pitchFamily="34" charset="0"/>
              </a:rPr>
              <a:t>1 = bị tiểu đường</a:t>
            </a:r>
          </a:p>
          <a:p>
            <a:pPr marL="0" indent="0">
              <a:buNone/>
            </a:pPr>
            <a:endParaRPr lang="en-US" sz="1300" b="1">
              <a:latin typeface="Arial" panose="020B0604020202020204" pitchFamily="34" charset="0"/>
              <a:cs typeface="Arial" panose="020B0604020202020204" pitchFamily="34" charset="0"/>
            </a:endParaRPr>
          </a:p>
          <a:p>
            <a:pPr marL="0" indent="0">
              <a:buNone/>
            </a:pPr>
            <a:endParaRPr lang="en-US" sz="1300">
              <a:latin typeface="Arial" panose="020B0604020202020204" pitchFamily="34" charset="0"/>
              <a:cs typeface="Arial" panose="020B0604020202020204" pitchFamily="34" charset="0"/>
            </a:endParaRPr>
          </a:p>
          <a:p>
            <a:pPr marL="0" indent="0">
              <a:buNone/>
            </a:pPr>
            <a:endParaRPr 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7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694EFB-EA14-E139-EC2A-E46C6317BEC8}"/>
              </a:ext>
            </a:extLst>
          </p:cNvPr>
          <p:cNvSpPr txBox="1"/>
          <p:nvPr/>
        </p:nvSpPr>
        <p:spPr>
          <a:xfrm>
            <a:off x="571500" y="228600"/>
            <a:ext cx="11049000" cy="3139321"/>
          </a:xfrm>
          <a:prstGeom prst="rect">
            <a:avLst/>
          </a:prstGeom>
          <a:noFill/>
        </p:spPr>
        <p:txBody>
          <a:bodyPr wrap="square" rtlCol="0">
            <a:spAutoFit/>
          </a:bodyPr>
          <a:lstStyle/>
          <a:p>
            <a:r>
              <a:rPr lang="pt-BR" b="1"/>
              <a:t>3.2. Hiển thị dữ liệu (Visualize Data):</a:t>
            </a:r>
            <a:endParaRPr lang="pt-BR"/>
          </a:p>
          <a:p>
            <a:pPr marL="342900" indent="-342900">
              <a:buAutoNum type="arabicParenBoth"/>
            </a:pPr>
            <a:r>
              <a:rPr lang="vi-VN" sz="1500" b="1"/>
              <a:t>Hiển thị trên từng tính chất đơn (Univariate Plots)</a:t>
            </a:r>
            <a:r>
              <a:rPr lang="en-US" sz="1500" b="1"/>
              <a:t>:</a:t>
            </a:r>
          </a:p>
          <a:p>
            <a:r>
              <a:rPr lang="vi-VN" sz="1500" u="sng"/>
              <a:t>Box and whisker plots</a:t>
            </a:r>
          </a:p>
          <a:p>
            <a:r>
              <a:rPr lang="vi-VN" sz="1500"/>
              <a:t>https://www.simplypsychology.org/boxplots.html</a:t>
            </a:r>
          </a:p>
          <a:p>
            <a:r>
              <a:rPr lang="vi-VN" sz="1500"/>
              <a:t>+ So sánh các trung vị (median) tương ứng của mỗi ô hộp (box plot). Nếu đường trung vị của một ô hộp nằm bên ngoài ô của một ô hộp so sánh, thì có thể có sự khác biệt giữa hai nhóm.</a:t>
            </a:r>
          </a:p>
          <a:p>
            <a:r>
              <a:rPr lang="vi-VN" sz="1500"/>
              <a:t>+ So sánh chiều dài hộp để kiểm tra cách dữ liệu được phân tán giữa mỗi mẫu. Hộp càng dài thì dữ liệu càng phân tán. Dữ liệu càng nhỏ càng ít bị phân tán.</a:t>
            </a:r>
          </a:p>
          <a:p>
            <a:r>
              <a:rPr lang="vi-VN" sz="1500"/>
              <a:t>+ Một ngoại lệ (outlier) được định nghĩa là một điểm dữ liệu nằm bên ngoài phần rìa (whiskers) của ô hộp.</a:t>
            </a:r>
          </a:p>
          <a:p>
            <a:r>
              <a:rPr lang="vi-VN" sz="1500"/>
              <a:t>+ Kiểm tra hướng lệch của dữ liệu (cân đối, các phần tử tập trung trái, phải).</a:t>
            </a:r>
          </a:p>
          <a:p>
            <a:r>
              <a:rPr lang="vi-VN" sz="1500"/>
              <a:t>    + Median ở giữa hộp và râu (whiskers) ở hai bên như nhau thì phân bố là đối xứng.</a:t>
            </a:r>
          </a:p>
          <a:p>
            <a:r>
              <a:rPr lang="vi-VN" sz="1500"/>
              <a:t>    + Median ở gần đáy hộp hơn và nếu râu ngắn hơn ở đầu dưới của hộp, thì phân phối là lệch dương (lệch phải).</a:t>
            </a:r>
          </a:p>
          <a:p>
            <a:r>
              <a:rPr lang="vi-VN" sz="1500"/>
              <a:t>    + Median ở gần đầu hộp hơn và nếu râu ngắn hơn ở đầu trên của hộp, thì phân bố bị lệch âm (lệch trái).</a:t>
            </a:r>
          </a:p>
        </p:txBody>
      </p:sp>
      <p:pic>
        <p:nvPicPr>
          <p:cNvPr id="12" name="Picture 11">
            <a:extLst>
              <a:ext uri="{FF2B5EF4-FFF2-40B4-BE49-F238E27FC236}">
                <a16:creationId xmlns:a16="http://schemas.microsoft.com/office/drawing/2014/main" id="{BDE08EB7-4AFB-9372-7CA7-E899472B8194}"/>
              </a:ext>
            </a:extLst>
          </p:cNvPr>
          <p:cNvPicPr>
            <a:picLocks noChangeAspect="1"/>
          </p:cNvPicPr>
          <p:nvPr/>
        </p:nvPicPr>
        <p:blipFill>
          <a:blip r:embed="rId2"/>
          <a:stretch>
            <a:fillRect/>
          </a:stretch>
        </p:blipFill>
        <p:spPr>
          <a:xfrm>
            <a:off x="2895600" y="3429000"/>
            <a:ext cx="6858000" cy="3299059"/>
          </a:xfrm>
          <a:prstGeom prst="rect">
            <a:avLst/>
          </a:prstGeom>
        </p:spPr>
      </p:pic>
    </p:spTree>
    <p:extLst>
      <p:ext uri="{BB962C8B-B14F-4D97-AF65-F5344CB8AC3E}">
        <p14:creationId xmlns:p14="http://schemas.microsoft.com/office/powerpoint/2010/main" val="327099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34336E-4DDF-66A0-900A-0FE00F9B5DCE}"/>
              </a:ext>
            </a:extLst>
          </p:cNvPr>
          <p:cNvPicPr>
            <a:picLocks noChangeAspect="1"/>
          </p:cNvPicPr>
          <p:nvPr/>
        </p:nvPicPr>
        <p:blipFill>
          <a:blip r:embed="rId2"/>
          <a:stretch>
            <a:fillRect/>
          </a:stretch>
        </p:blipFill>
        <p:spPr>
          <a:xfrm>
            <a:off x="228600" y="304800"/>
            <a:ext cx="5737276" cy="2938463"/>
          </a:xfrm>
          <a:prstGeom prst="rect">
            <a:avLst/>
          </a:prstGeom>
        </p:spPr>
      </p:pic>
      <p:pic>
        <p:nvPicPr>
          <p:cNvPr id="7" name="Picture 6">
            <a:extLst>
              <a:ext uri="{FF2B5EF4-FFF2-40B4-BE49-F238E27FC236}">
                <a16:creationId xmlns:a16="http://schemas.microsoft.com/office/drawing/2014/main" id="{3845BC44-96A2-05BA-95F5-E4C6450DF9E9}"/>
              </a:ext>
            </a:extLst>
          </p:cNvPr>
          <p:cNvPicPr>
            <a:picLocks noChangeAspect="1"/>
          </p:cNvPicPr>
          <p:nvPr/>
        </p:nvPicPr>
        <p:blipFill>
          <a:blip r:embed="rId3"/>
          <a:stretch>
            <a:fillRect/>
          </a:stretch>
        </p:blipFill>
        <p:spPr>
          <a:xfrm>
            <a:off x="5986004" y="3581400"/>
            <a:ext cx="6034834" cy="3090863"/>
          </a:xfrm>
          <a:prstGeom prst="rect">
            <a:avLst/>
          </a:prstGeom>
        </p:spPr>
      </p:pic>
      <p:sp>
        <p:nvSpPr>
          <p:cNvPr id="8" name="L-Shape 7">
            <a:extLst>
              <a:ext uri="{FF2B5EF4-FFF2-40B4-BE49-F238E27FC236}">
                <a16:creationId xmlns:a16="http://schemas.microsoft.com/office/drawing/2014/main" id="{4F4A88D8-CCCF-CE60-AB69-8D9B19DAC954}"/>
              </a:ext>
            </a:extLst>
          </p:cNvPr>
          <p:cNvSpPr/>
          <p:nvPr/>
        </p:nvSpPr>
        <p:spPr>
          <a:xfrm>
            <a:off x="6237628" y="2362200"/>
            <a:ext cx="1066800" cy="990600"/>
          </a:xfrm>
          <a:prstGeom prst="corner">
            <a:avLst>
              <a:gd name="adj1" fmla="val 7578"/>
              <a:gd name="adj2" fmla="val 782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L-Shape 8">
            <a:extLst>
              <a:ext uri="{FF2B5EF4-FFF2-40B4-BE49-F238E27FC236}">
                <a16:creationId xmlns:a16="http://schemas.microsoft.com/office/drawing/2014/main" id="{9B175335-EDBA-2E2B-1139-4FDFFAD42D92}"/>
              </a:ext>
            </a:extLst>
          </p:cNvPr>
          <p:cNvSpPr/>
          <p:nvPr/>
        </p:nvSpPr>
        <p:spPr>
          <a:xfrm rot="10800000">
            <a:off x="4886136" y="3429000"/>
            <a:ext cx="1066800" cy="990600"/>
          </a:xfrm>
          <a:prstGeom prst="corner">
            <a:avLst>
              <a:gd name="adj1" fmla="val 7578"/>
              <a:gd name="adj2" fmla="val 782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2273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276243-9F3B-DF97-50FB-8F65381AFEC9}"/>
              </a:ext>
            </a:extLst>
          </p:cNvPr>
          <p:cNvSpPr txBox="1"/>
          <p:nvPr/>
        </p:nvSpPr>
        <p:spPr>
          <a:xfrm>
            <a:off x="457200" y="228600"/>
            <a:ext cx="10134600" cy="369332"/>
          </a:xfrm>
          <a:prstGeom prst="rect">
            <a:avLst/>
          </a:prstGeom>
          <a:noFill/>
        </p:spPr>
        <p:txBody>
          <a:bodyPr wrap="square" rtlCol="0">
            <a:spAutoFit/>
          </a:bodyPr>
          <a:lstStyle/>
          <a:p>
            <a:r>
              <a:rPr lang="en-US" b="1"/>
              <a:t>Biểu đồ Histogram:</a:t>
            </a:r>
            <a:endParaRPr lang="en-US"/>
          </a:p>
        </p:txBody>
      </p:sp>
      <p:pic>
        <p:nvPicPr>
          <p:cNvPr id="4" name="Picture 3">
            <a:extLst>
              <a:ext uri="{FF2B5EF4-FFF2-40B4-BE49-F238E27FC236}">
                <a16:creationId xmlns:a16="http://schemas.microsoft.com/office/drawing/2014/main" id="{1B4FFE2E-5F68-86C1-C407-467A4A082C4D}"/>
              </a:ext>
            </a:extLst>
          </p:cNvPr>
          <p:cNvPicPr>
            <a:picLocks noChangeAspect="1"/>
          </p:cNvPicPr>
          <p:nvPr/>
        </p:nvPicPr>
        <p:blipFill>
          <a:blip r:embed="rId2"/>
          <a:stretch>
            <a:fillRect/>
          </a:stretch>
        </p:blipFill>
        <p:spPr>
          <a:xfrm>
            <a:off x="1295400" y="990600"/>
            <a:ext cx="9391650" cy="5010150"/>
          </a:xfrm>
          <a:prstGeom prst="rect">
            <a:avLst/>
          </a:prstGeom>
        </p:spPr>
      </p:pic>
    </p:spTree>
    <p:extLst>
      <p:ext uri="{BB962C8B-B14F-4D97-AF65-F5344CB8AC3E}">
        <p14:creationId xmlns:p14="http://schemas.microsoft.com/office/powerpoint/2010/main" val="7133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0685B-953F-0EE9-1CAC-9115E51783BB}"/>
              </a:ext>
            </a:extLst>
          </p:cNvPr>
          <p:cNvSpPr txBox="1"/>
          <p:nvPr/>
        </p:nvSpPr>
        <p:spPr>
          <a:xfrm>
            <a:off x="533400" y="304800"/>
            <a:ext cx="10515600" cy="553998"/>
          </a:xfrm>
          <a:prstGeom prst="rect">
            <a:avLst/>
          </a:prstGeom>
          <a:noFill/>
        </p:spPr>
        <p:txBody>
          <a:bodyPr wrap="square" rtlCol="0">
            <a:spAutoFit/>
          </a:bodyPr>
          <a:lstStyle/>
          <a:p>
            <a:r>
              <a:rPr lang="en-US" sz="1500" b="1"/>
              <a:t>(2) Hiển thị nhiều tính chất (Multivariate Plots):</a:t>
            </a:r>
            <a:endParaRPr lang="en-US" sz="1500"/>
          </a:p>
          <a:p>
            <a:endParaRPr lang="en-US" sz="1500"/>
          </a:p>
        </p:txBody>
      </p:sp>
      <p:pic>
        <p:nvPicPr>
          <p:cNvPr id="4" name="Picture 3">
            <a:extLst>
              <a:ext uri="{FF2B5EF4-FFF2-40B4-BE49-F238E27FC236}">
                <a16:creationId xmlns:a16="http://schemas.microsoft.com/office/drawing/2014/main" id="{1E1F86D4-A68A-69BF-57FF-EF12FC9134DD}"/>
              </a:ext>
            </a:extLst>
          </p:cNvPr>
          <p:cNvPicPr>
            <a:picLocks noChangeAspect="1"/>
          </p:cNvPicPr>
          <p:nvPr/>
        </p:nvPicPr>
        <p:blipFill>
          <a:blip r:embed="rId2"/>
          <a:stretch>
            <a:fillRect/>
          </a:stretch>
        </p:blipFill>
        <p:spPr>
          <a:xfrm>
            <a:off x="573568" y="914400"/>
            <a:ext cx="6629400" cy="4744900"/>
          </a:xfrm>
          <a:prstGeom prst="rect">
            <a:avLst/>
          </a:prstGeom>
        </p:spPr>
      </p:pic>
      <p:sp>
        <p:nvSpPr>
          <p:cNvPr id="7" name="TextBox 6">
            <a:extLst>
              <a:ext uri="{FF2B5EF4-FFF2-40B4-BE49-F238E27FC236}">
                <a16:creationId xmlns:a16="http://schemas.microsoft.com/office/drawing/2014/main" id="{5CDDB4AD-EEF7-C752-BD2F-9DA2658F40B1}"/>
              </a:ext>
            </a:extLst>
          </p:cNvPr>
          <p:cNvSpPr txBox="1"/>
          <p:nvPr/>
        </p:nvSpPr>
        <p:spPr>
          <a:xfrm>
            <a:off x="8451592" y="914400"/>
            <a:ext cx="2819400" cy="10926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vi-VN" sz="1300"/>
              <a:t>+ Các cặp tính chất có độ tương quan cao hơn các cặp khác:  </a:t>
            </a:r>
          </a:p>
          <a:p>
            <a:r>
              <a:rPr lang="vi-VN" sz="1300"/>
              <a:t>    + (Glucose, Outcome) ≈ 0.47  </a:t>
            </a:r>
          </a:p>
          <a:p>
            <a:r>
              <a:rPr lang="vi-VN" sz="1300"/>
              <a:t>    + (BMI, Outcome) ≈ 0.29  </a:t>
            </a:r>
          </a:p>
          <a:p>
            <a:r>
              <a:rPr lang="vi-VN" sz="1300"/>
              <a:t>    + (Age, Outcome) ≈ 0.24 </a:t>
            </a:r>
            <a:endParaRPr lang="en-US" sz="1300"/>
          </a:p>
        </p:txBody>
      </p:sp>
      <p:pic>
        <p:nvPicPr>
          <p:cNvPr id="9" name="Picture 8">
            <a:extLst>
              <a:ext uri="{FF2B5EF4-FFF2-40B4-BE49-F238E27FC236}">
                <a16:creationId xmlns:a16="http://schemas.microsoft.com/office/drawing/2014/main" id="{8B1B917B-1122-0AEF-C9D7-DB8E19B413B5}"/>
              </a:ext>
            </a:extLst>
          </p:cNvPr>
          <p:cNvPicPr>
            <a:picLocks noChangeAspect="1"/>
          </p:cNvPicPr>
          <p:nvPr/>
        </p:nvPicPr>
        <p:blipFill>
          <a:blip r:embed="rId3"/>
          <a:stretch>
            <a:fillRect/>
          </a:stretch>
        </p:blipFill>
        <p:spPr>
          <a:xfrm>
            <a:off x="7696200" y="2504908"/>
            <a:ext cx="4330185" cy="4018100"/>
          </a:xfrm>
          <a:prstGeom prst="rect">
            <a:avLst/>
          </a:prstGeom>
        </p:spPr>
      </p:pic>
    </p:spTree>
    <p:extLst>
      <p:ext uri="{BB962C8B-B14F-4D97-AF65-F5344CB8AC3E}">
        <p14:creationId xmlns:p14="http://schemas.microsoft.com/office/powerpoint/2010/main" val="411844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12A4E2-3CD2-5BA7-98BE-3DEC1136D4F2}"/>
              </a:ext>
            </a:extLst>
          </p:cNvPr>
          <p:cNvSpPr txBox="1"/>
          <p:nvPr/>
        </p:nvSpPr>
        <p:spPr>
          <a:xfrm>
            <a:off x="583002" y="256969"/>
            <a:ext cx="9906000" cy="1908215"/>
          </a:xfrm>
          <a:prstGeom prst="rect">
            <a:avLst/>
          </a:prstGeom>
          <a:noFill/>
        </p:spPr>
        <p:txBody>
          <a:bodyPr wrap="square">
            <a:spAutoFit/>
          </a:bodyPr>
          <a:lstStyle/>
          <a:p>
            <a:r>
              <a:rPr lang="it-IT" b="1">
                <a:latin typeface="Arial" panose="020B0604020202020204" pitchFamily="34" charset="0"/>
                <a:cs typeface="Arial" panose="020B0604020202020204" pitchFamily="34" charset="0"/>
              </a:rPr>
              <a:t>4. Chuẩn bị dữ liệu (Prepare Data):</a:t>
            </a:r>
          </a:p>
          <a:p>
            <a:r>
              <a:rPr lang="en-US" sz="1500" b="1"/>
              <a:t>4.1. Làm sạch dữ liệu (Data Cleaning):</a:t>
            </a:r>
            <a:endParaRPr lang="en-US" sz="1500"/>
          </a:p>
          <a:p>
            <a:r>
              <a:rPr lang="en-US" sz="1500" b="1"/>
              <a:t>(1) Tạo bảng dữ liệu làm sạch:</a:t>
            </a:r>
            <a:endParaRPr lang="en-US" sz="1500"/>
          </a:p>
          <a:p>
            <a:r>
              <a:rPr lang="en-US" sz="1300"/>
              <a:t>+ Chỉ giữ lại các cột Input, Ouput</a:t>
            </a:r>
          </a:p>
          <a:p>
            <a:r>
              <a:rPr lang="vi-VN" sz="1300"/>
              <a:t>Kích thước dữ liệu sau khi chọn cột: (768, 9)</a:t>
            </a:r>
            <a:endParaRPr lang="en-US" sz="1300"/>
          </a:p>
          <a:p>
            <a:endParaRPr lang="en-US" sz="1300" b="1">
              <a:latin typeface="Arial" panose="020B0604020202020204" pitchFamily="34" charset="0"/>
              <a:cs typeface="Arial" panose="020B0604020202020204" pitchFamily="34" charset="0"/>
            </a:endParaRPr>
          </a:p>
          <a:p>
            <a:r>
              <a:rPr lang="en-US" sz="1500" b="1"/>
              <a:t>(2) Xóa dữ liệu trùng nhau:</a:t>
            </a:r>
            <a:endParaRPr lang="en-US" sz="1500"/>
          </a:p>
          <a:p>
            <a:endParaRPr lang="en-US" sz="1300" b="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C4C088C6-F409-DE1A-1F42-EFC4DD4E4206}"/>
              </a:ext>
            </a:extLst>
          </p:cNvPr>
          <p:cNvGraphicFramePr>
            <a:graphicFrameLocks noGrp="1"/>
          </p:cNvGraphicFramePr>
          <p:nvPr>
            <p:extLst>
              <p:ext uri="{D42A27DB-BD31-4B8C-83A1-F6EECF244321}">
                <p14:modId xmlns:p14="http://schemas.microsoft.com/office/powerpoint/2010/main" val="609561394"/>
              </p:ext>
            </p:extLst>
          </p:nvPr>
        </p:nvGraphicFramePr>
        <p:xfrm>
          <a:off x="593066" y="1981201"/>
          <a:ext cx="11049000" cy="3353071"/>
        </p:xfrm>
        <a:graphic>
          <a:graphicData uri="http://schemas.openxmlformats.org/drawingml/2006/table">
            <a:tbl>
              <a:tblPr firstRow="1" bandRow="1">
                <a:tableStyleId>{9D7B26C5-4107-4FEC-AEDC-1716B250A1EF}</a:tableStyleId>
              </a:tblPr>
              <a:tblGrid>
                <a:gridCol w="1104900">
                  <a:extLst>
                    <a:ext uri="{9D8B030D-6E8A-4147-A177-3AD203B41FA5}">
                      <a16:colId xmlns:a16="http://schemas.microsoft.com/office/drawing/2014/main" val="2263472347"/>
                    </a:ext>
                  </a:extLst>
                </a:gridCol>
                <a:gridCol w="1219200">
                  <a:extLst>
                    <a:ext uri="{9D8B030D-6E8A-4147-A177-3AD203B41FA5}">
                      <a16:colId xmlns:a16="http://schemas.microsoft.com/office/drawing/2014/main" val="1806347789"/>
                    </a:ext>
                  </a:extLst>
                </a:gridCol>
                <a:gridCol w="990600">
                  <a:extLst>
                    <a:ext uri="{9D8B030D-6E8A-4147-A177-3AD203B41FA5}">
                      <a16:colId xmlns:a16="http://schemas.microsoft.com/office/drawing/2014/main" val="2326880233"/>
                    </a:ext>
                  </a:extLst>
                </a:gridCol>
                <a:gridCol w="1371600">
                  <a:extLst>
                    <a:ext uri="{9D8B030D-6E8A-4147-A177-3AD203B41FA5}">
                      <a16:colId xmlns:a16="http://schemas.microsoft.com/office/drawing/2014/main" val="2104306309"/>
                    </a:ext>
                  </a:extLst>
                </a:gridCol>
                <a:gridCol w="1295400">
                  <a:extLst>
                    <a:ext uri="{9D8B030D-6E8A-4147-A177-3AD203B41FA5}">
                      <a16:colId xmlns:a16="http://schemas.microsoft.com/office/drawing/2014/main" val="3212458630"/>
                    </a:ext>
                  </a:extLst>
                </a:gridCol>
                <a:gridCol w="685800">
                  <a:extLst>
                    <a:ext uri="{9D8B030D-6E8A-4147-A177-3AD203B41FA5}">
                      <a16:colId xmlns:a16="http://schemas.microsoft.com/office/drawing/2014/main" val="4236058274"/>
                    </a:ext>
                  </a:extLst>
                </a:gridCol>
                <a:gridCol w="685800">
                  <a:extLst>
                    <a:ext uri="{9D8B030D-6E8A-4147-A177-3AD203B41FA5}">
                      <a16:colId xmlns:a16="http://schemas.microsoft.com/office/drawing/2014/main" val="2251255887"/>
                    </a:ext>
                  </a:extLst>
                </a:gridCol>
                <a:gridCol w="2362200">
                  <a:extLst>
                    <a:ext uri="{9D8B030D-6E8A-4147-A177-3AD203B41FA5}">
                      <a16:colId xmlns:a16="http://schemas.microsoft.com/office/drawing/2014/main" val="781877571"/>
                    </a:ext>
                  </a:extLst>
                </a:gridCol>
                <a:gridCol w="457200">
                  <a:extLst>
                    <a:ext uri="{9D8B030D-6E8A-4147-A177-3AD203B41FA5}">
                      <a16:colId xmlns:a16="http://schemas.microsoft.com/office/drawing/2014/main" val="1594153749"/>
                    </a:ext>
                  </a:extLst>
                </a:gridCol>
                <a:gridCol w="876300">
                  <a:extLst>
                    <a:ext uri="{9D8B030D-6E8A-4147-A177-3AD203B41FA5}">
                      <a16:colId xmlns:a16="http://schemas.microsoft.com/office/drawing/2014/main" val="2727130756"/>
                    </a:ext>
                  </a:extLst>
                </a:gridCol>
              </a:tblGrid>
              <a:tr h="335551">
                <a:tc>
                  <a:txBody>
                    <a:bodyPr/>
                    <a:lstStyle/>
                    <a:p>
                      <a:pPr algn="r"/>
                      <a:endParaRPr lang="en-US" sz="1300"/>
                    </a:p>
                  </a:txBody>
                  <a:tcPr/>
                </a:tc>
                <a:tc>
                  <a:txBody>
                    <a:bodyPr/>
                    <a:lstStyle/>
                    <a:p>
                      <a:pPr algn="r" fontAlgn="ctr">
                        <a:buNone/>
                      </a:pPr>
                      <a:r>
                        <a:rPr lang="en-US" sz="1300">
                          <a:effectLst/>
                        </a:rPr>
                        <a:t>Pregnancies</a:t>
                      </a:r>
                    </a:p>
                  </a:txBody>
                  <a:tcPr marL="76200" marR="76200" marT="38100" marB="38100" anchor="ctr"/>
                </a:tc>
                <a:tc>
                  <a:txBody>
                    <a:bodyPr/>
                    <a:lstStyle/>
                    <a:p>
                      <a:pPr algn="r" fontAlgn="ctr">
                        <a:buNone/>
                      </a:pPr>
                      <a:r>
                        <a:rPr lang="en-US" sz="1300">
                          <a:effectLst/>
                        </a:rPr>
                        <a:t>Glucose</a:t>
                      </a:r>
                    </a:p>
                  </a:txBody>
                  <a:tcPr marL="76200" marR="76200" marT="38100" marB="38100" anchor="ctr"/>
                </a:tc>
                <a:tc>
                  <a:txBody>
                    <a:bodyPr/>
                    <a:lstStyle/>
                    <a:p>
                      <a:pPr algn="r" fontAlgn="ctr">
                        <a:buNone/>
                      </a:pPr>
                      <a:r>
                        <a:rPr lang="en-US" sz="1300">
                          <a:effectLst/>
                        </a:rPr>
                        <a:t>BloodPressure</a:t>
                      </a:r>
                    </a:p>
                  </a:txBody>
                  <a:tcPr marL="76200" marR="76200" marT="38100" marB="38100" anchor="ctr"/>
                </a:tc>
                <a:tc>
                  <a:txBody>
                    <a:bodyPr/>
                    <a:lstStyle/>
                    <a:p>
                      <a:pPr algn="r" fontAlgn="ctr">
                        <a:buNone/>
                      </a:pPr>
                      <a:r>
                        <a:rPr lang="en-US" sz="1300">
                          <a:effectLst/>
                        </a:rPr>
                        <a:t>SkinThickness</a:t>
                      </a:r>
                    </a:p>
                  </a:txBody>
                  <a:tcPr marL="76200" marR="76200" marT="38100" marB="38100" anchor="ctr"/>
                </a:tc>
                <a:tc>
                  <a:txBody>
                    <a:bodyPr/>
                    <a:lstStyle/>
                    <a:p>
                      <a:pPr algn="r" fontAlgn="ctr">
                        <a:buNone/>
                      </a:pPr>
                      <a:r>
                        <a:rPr lang="en-US" sz="1300">
                          <a:effectLst/>
                        </a:rPr>
                        <a:t>Insulin</a:t>
                      </a:r>
                    </a:p>
                  </a:txBody>
                  <a:tcPr marL="76200" marR="76200" marT="38100" marB="38100" anchor="ctr"/>
                </a:tc>
                <a:tc>
                  <a:txBody>
                    <a:bodyPr/>
                    <a:lstStyle/>
                    <a:p>
                      <a:pPr algn="r" fontAlgn="ctr">
                        <a:buNone/>
                      </a:pPr>
                      <a:r>
                        <a:rPr lang="en-US" sz="1300">
                          <a:effectLst/>
                        </a:rPr>
                        <a:t>BMI</a:t>
                      </a:r>
                    </a:p>
                  </a:txBody>
                  <a:tcPr marL="76200" marR="76200" marT="38100" marB="38100" anchor="ctr"/>
                </a:tc>
                <a:tc>
                  <a:txBody>
                    <a:bodyPr/>
                    <a:lstStyle/>
                    <a:p>
                      <a:pPr algn="r" fontAlgn="ctr">
                        <a:buNone/>
                      </a:pPr>
                      <a:r>
                        <a:rPr lang="en-US" sz="1300">
                          <a:effectLst/>
                        </a:rPr>
                        <a:t>DiabetesPedigreeFunction</a:t>
                      </a:r>
                    </a:p>
                  </a:txBody>
                  <a:tcPr marL="76200" marR="76200" marT="38100" marB="38100" anchor="ctr"/>
                </a:tc>
                <a:tc>
                  <a:txBody>
                    <a:bodyPr/>
                    <a:lstStyle/>
                    <a:p>
                      <a:pPr algn="r" fontAlgn="ctr">
                        <a:buNone/>
                      </a:pPr>
                      <a:r>
                        <a:rPr lang="en-US" sz="1300">
                          <a:effectLst/>
                        </a:rPr>
                        <a:t>Age</a:t>
                      </a:r>
                    </a:p>
                  </a:txBody>
                  <a:tcPr marL="76200" marR="76200" marT="38100" marB="38100" anchor="ctr"/>
                </a:tc>
                <a:tc>
                  <a:txBody>
                    <a:bodyPr/>
                    <a:lstStyle/>
                    <a:p>
                      <a:pPr algn="r" fontAlgn="ctr">
                        <a:buNone/>
                      </a:pPr>
                      <a:r>
                        <a:rPr lang="en-US" sz="1300">
                          <a:effectLst/>
                        </a:rPr>
                        <a:t>Outcome</a:t>
                      </a:r>
                    </a:p>
                  </a:txBody>
                  <a:tcPr marL="76200" marR="76200" marT="38100" marB="38100" anchor="ctr"/>
                </a:tc>
                <a:extLst>
                  <a:ext uri="{0D108BD9-81ED-4DB2-BD59-A6C34878D82A}">
                    <a16:rowId xmlns:a16="http://schemas.microsoft.com/office/drawing/2014/main" val="1452236279"/>
                  </a:ext>
                </a:extLst>
              </a:tr>
              <a:tr h="184241">
                <a:tc>
                  <a:txBody>
                    <a:bodyPr/>
                    <a:lstStyle/>
                    <a:p>
                      <a:pPr algn="r" fontAlgn="ctr">
                        <a:buNone/>
                      </a:pPr>
                      <a:r>
                        <a:rPr lang="en-US" sz="1300" b="0">
                          <a:effectLst/>
                        </a:rPr>
                        <a:t>0</a:t>
                      </a:r>
                    </a:p>
                  </a:txBody>
                  <a:tcPr marL="76200" marR="76200" marT="38100" marB="38100" anchor="ctr"/>
                </a:tc>
                <a:tc>
                  <a:txBody>
                    <a:bodyPr/>
                    <a:lstStyle/>
                    <a:p>
                      <a:pPr algn="r">
                        <a:buNone/>
                      </a:pPr>
                      <a:r>
                        <a:rPr lang="en-US" sz="1300">
                          <a:effectLst/>
                        </a:rPr>
                        <a:t>6</a:t>
                      </a:r>
                    </a:p>
                  </a:txBody>
                  <a:tcPr marL="76200" marR="76200" marT="38100" marB="38100" anchor="ctr"/>
                </a:tc>
                <a:tc>
                  <a:txBody>
                    <a:bodyPr/>
                    <a:lstStyle/>
                    <a:p>
                      <a:pPr algn="r">
                        <a:buNone/>
                      </a:pPr>
                      <a:r>
                        <a:rPr lang="en-US" sz="1300">
                          <a:effectLst/>
                        </a:rPr>
                        <a:t>148</a:t>
                      </a:r>
                    </a:p>
                  </a:txBody>
                  <a:tcPr marL="76200" marR="76200" marT="38100" marB="38100" anchor="ctr"/>
                </a:tc>
                <a:tc>
                  <a:txBody>
                    <a:bodyPr/>
                    <a:lstStyle/>
                    <a:p>
                      <a:pPr algn="r">
                        <a:buNone/>
                      </a:pPr>
                      <a:r>
                        <a:rPr lang="en-US" sz="1300">
                          <a:effectLst/>
                        </a:rPr>
                        <a:t>72</a:t>
                      </a:r>
                    </a:p>
                  </a:txBody>
                  <a:tcPr marL="76200" marR="76200" marT="38100" marB="38100" anchor="ctr"/>
                </a:tc>
                <a:tc>
                  <a:txBody>
                    <a:bodyPr/>
                    <a:lstStyle/>
                    <a:p>
                      <a:pPr algn="r">
                        <a:buNone/>
                      </a:pPr>
                      <a:r>
                        <a:rPr lang="en-US" sz="1300">
                          <a:effectLst/>
                        </a:rPr>
                        <a:t>35</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33.6</a:t>
                      </a:r>
                    </a:p>
                  </a:txBody>
                  <a:tcPr marL="76200" marR="76200" marT="38100" marB="38100" anchor="ctr"/>
                </a:tc>
                <a:tc>
                  <a:txBody>
                    <a:bodyPr/>
                    <a:lstStyle/>
                    <a:p>
                      <a:pPr algn="r">
                        <a:buNone/>
                      </a:pPr>
                      <a:r>
                        <a:rPr lang="en-US" sz="1300">
                          <a:effectLst/>
                        </a:rPr>
                        <a:t>0.627</a:t>
                      </a:r>
                    </a:p>
                  </a:txBody>
                  <a:tcPr marL="76200" marR="76200" marT="38100" marB="38100" anchor="ctr"/>
                </a:tc>
                <a:tc>
                  <a:txBody>
                    <a:bodyPr/>
                    <a:lstStyle/>
                    <a:p>
                      <a:pPr algn="r">
                        <a:buNone/>
                      </a:pPr>
                      <a:r>
                        <a:rPr lang="en-US" sz="1300">
                          <a:effectLst/>
                        </a:rPr>
                        <a:t>50</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932046145"/>
                  </a:ext>
                </a:extLst>
              </a:tr>
              <a:tr h="184241">
                <a:tc>
                  <a:txBody>
                    <a:bodyPr/>
                    <a:lstStyle/>
                    <a:p>
                      <a:pPr algn="r" fontAlgn="ctr">
                        <a:buNone/>
                      </a:pPr>
                      <a:r>
                        <a:rPr lang="en-US" sz="1300" b="0">
                          <a:effectLst/>
                        </a:rPr>
                        <a:t>1</a:t>
                      </a:r>
                    </a:p>
                  </a:txBody>
                  <a:tcPr marL="76200" marR="76200" marT="38100" marB="38100" anchor="ctr"/>
                </a:tc>
                <a:tc>
                  <a:txBody>
                    <a:bodyPr/>
                    <a:lstStyle/>
                    <a:p>
                      <a:pPr algn="r">
                        <a:buNone/>
                      </a:pPr>
                      <a:r>
                        <a:rPr lang="en-US" sz="1300">
                          <a:effectLst/>
                        </a:rPr>
                        <a:t>1</a:t>
                      </a:r>
                    </a:p>
                  </a:txBody>
                  <a:tcPr marL="76200" marR="76200" marT="38100" marB="38100" anchor="ctr"/>
                </a:tc>
                <a:tc>
                  <a:txBody>
                    <a:bodyPr/>
                    <a:lstStyle/>
                    <a:p>
                      <a:pPr algn="r">
                        <a:buNone/>
                      </a:pPr>
                      <a:r>
                        <a:rPr lang="en-US" sz="1300">
                          <a:effectLst/>
                        </a:rPr>
                        <a:t>85</a:t>
                      </a:r>
                    </a:p>
                  </a:txBody>
                  <a:tcPr marL="76200" marR="76200" marT="38100" marB="38100" anchor="ctr"/>
                </a:tc>
                <a:tc>
                  <a:txBody>
                    <a:bodyPr/>
                    <a:lstStyle/>
                    <a:p>
                      <a:pPr algn="r">
                        <a:buNone/>
                      </a:pPr>
                      <a:r>
                        <a:rPr lang="en-US" sz="1300">
                          <a:effectLst/>
                        </a:rPr>
                        <a:t>66</a:t>
                      </a:r>
                    </a:p>
                  </a:txBody>
                  <a:tcPr marL="76200" marR="76200" marT="38100" marB="38100" anchor="ctr"/>
                </a:tc>
                <a:tc>
                  <a:txBody>
                    <a:bodyPr/>
                    <a:lstStyle/>
                    <a:p>
                      <a:pPr algn="r">
                        <a:buNone/>
                      </a:pPr>
                      <a:r>
                        <a:rPr lang="en-US" sz="1300">
                          <a:effectLst/>
                        </a:rPr>
                        <a:t>29</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26.6</a:t>
                      </a:r>
                    </a:p>
                  </a:txBody>
                  <a:tcPr marL="76200" marR="76200" marT="38100" marB="38100" anchor="ctr"/>
                </a:tc>
                <a:tc>
                  <a:txBody>
                    <a:bodyPr/>
                    <a:lstStyle/>
                    <a:p>
                      <a:pPr algn="r">
                        <a:buNone/>
                      </a:pPr>
                      <a:r>
                        <a:rPr lang="en-US" sz="1300">
                          <a:effectLst/>
                        </a:rPr>
                        <a:t>0.351</a:t>
                      </a:r>
                    </a:p>
                  </a:txBody>
                  <a:tcPr marL="76200" marR="76200" marT="38100" marB="38100" anchor="ctr"/>
                </a:tc>
                <a:tc>
                  <a:txBody>
                    <a:bodyPr/>
                    <a:lstStyle/>
                    <a:p>
                      <a:pPr algn="r">
                        <a:buNone/>
                      </a:pPr>
                      <a:r>
                        <a:rPr lang="en-US" sz="1300">
                          <a:effectLst/>
                        </a:rPr>
                        <a:t>31</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2287326290"/>
                  </a:ext>
                </a:extLst>
              </a:tr>
              <a:tr h="184241">
                <a:tc>
                  <a:txBody>
                    <a:bodyPr/>
                    <a:lstStyle/>
                    <a:p>
                      <a:pPr algn="r" fontAlgn="ctr">
                        <a:buNone/>
                      </a:pPr>
                      <a:r>
                        <a:rPr lang="en-US" sz="1300" b="0">
                          <a:effectLst/>
                        </a:rPr>
                        <a:t>2</a:t>
                      </a:r>
                    </a:p>
                  </a:txBody>
                  <a:tcPr marL="76200" marR="76200" marT="38100" marB="38100" anchor="ctr"/>
                </a:tc>
                <a:tc>
                  <a:txBody>
                    <a:bodyPr/>
                    <a:lstStyle/>
                    <a:p>
                      <a:pPr algn="r">
                        <a:buNone/>
                      </a:pPr>
                      <a:r>
                        <a:rPr lang="en-US" sz="1300">
                          <a:effectLst/>
                        </a:rPr>
                        <a:t>8</a:t>
                      </a:r>
                    </a:p>
                  </a:txBody>
                  <a:tcPr marL="76200" marR="76200" marT="38100" marB="38100" anchor="ctr"/>
                </a:tc>
                <a:tc>
                  <a:txBody>
                    <a:bodyPr/>
                    <a:lstStyle/>
                    <a:p>
                      <a:pPr algn="r">
                        <a:buNone/>
                      </a:pPr>
                      <a:r>
                        <a:rPr lang="en-US" sz="1300">
                          <a:effectLst/>
                        </a:rPr>
                        <a:t>183</a:t>
                      </a:r>
                    </a:p>
                  </a:txBody>
                  <a:tcPr marL="76200" marR="76200" marT="38100" marB="38100" anchor="ctr"/>
                </a:tc>
                <a:tc>
                  <a:txBody>
                    <a:bodyPr/>
                    <a:lstStyle/>
                    <a:p>
                      <a:pPr algn="r">
                        <a:buNone/>
                      </a:pPr>
                      <a:r>
                        <a:rPr lang="en-US" sz="1300">
                          <a:effectLst/>
                        </a:rPr>
                        <a:t>64</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23.3</a:t>
                      </a:r>
                    </a:p>
                  </a:txBody>
                  <a:tcPr marL="76200" marR="76200" marT="38100" marB="38100" anchor="ctr"/>
                </a:tc>
                <a:tc>
                  <a:txBody>
                    <a:bodyPr/>
                    <a:lstStyle/>
                    <a:p>
                      <a:pPr algn="r">
                        <a:buNone/>
                      </a:pPr>
                      <a:r>
                        <a:rPr lang="en-US" sz="1300">
                          <a:effectLst/>
                        </a:rPr>
                        <a:t>0.672</a:t>
                      </a:r>
                    </a:p>
                  </a:txBody>
                  <a:tcPr marL="76200" marR="76200" marT="38100" marB="38100" anchor="ctr"/>
                </a:tc>
                <a:tc>
                  <a:txBody>
                    <a:bodyPr/>
                    <a:lstStyle/>
                    <a:p>
                      <a:pPr algn="r">
                        <a:buNone/>
                      </a:pPr>
                      <a:r>
                        <a:rPr lang="en-US" sz="1300">
                          <a:effectLst/>
                        </a:rPr>
                        <a:t>32</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3891171910"/>
                  </a:ext>
                </a:extLst>
              </a:tr>
              <a:tr h="184241">
                <a:tc>
                  <a:txBody>
                    <a:bodyPr/>
                    <a:lstStyle/>
                    <a:p>
                      <a:pPr algn="r" fontAlgn="ctr">
                        <a:buNone/>
                      </a:pPr>
                      <a:r>
                        <a:rPr lang="en-US" sz="1300" b="0">
                          <a:effectLst/>
                        </a:rPr>
                        <a:t>3</a:t>
                      </a:r>
                    </a:p>
                  </a:txBody>
                  <a:tcPr marL="76200" marR="76200" marT="38100" marB="38100" anchor="ctr"/>
                </a:tc>
                <a:tc>
                  <a:txBody>
                    <a:bodyPr/>
                    <a:lstStyle/>
                    <a:p>
                      <a:pPr algn="r">
                        <a:buNone/>
                      </a:pPr>
                      <a:r>
                        <a:rPr lang="en-US" sz="1300">
                          <a:effectLst/>
                        </a:rPr>
                        <a:t>1</a:t>
                      </a:r>
                    </a:p>
                  </a:txBody>
                  <a:tcPr marL="76200" marR="76200" marT="38100" marB="38100" anchor="ctr"/>
                </a:tc>
                <a:tc>
                  <a:txBody>
                    <a:bodyPr/>
                    <a:lstStyle/>
                    <a:p>
                      <a:pPr algn="r">
                        <a:buNone/>
                      </a:pPr>
                      <a:r>
                        <a:rPr lang="en-US" sz="1300">
                          <a:effectLst/>
                        </a:rPr>
                        <a:t>89</a:t>
                      </a:r>
                    </a:p>
                  </a:txBody>
                  <a:tcPr marL="76200" marR="76200" marT="38100" marB="38100" anchor="ctr"/>
                </a:tc>
                <a:tc>
                  <a:txBody>
                    <a:bodyPr/>
                    <a:lstStyle/>
                    <a:p>
                      <a:pPr algn="r">
                        <a:buNone/>
                      </a:pPr>
                      <a:r>
                        <a:rPr lang="en-US" sz="1300">
                          <a:effectLst/>
                        </a:rPr>
                        <a:t>66</a:t>
                      </a:r>
                    </a:p>
                  </a:txBody>
                  <a:tcPr marL="76200" marR="76200" marT="38100" marB="38100" anchor="ctr"/>
                </a:tc>
                <a:tc>
                  <a:txBody>
                    <a:bodyPr/>
                    <a:lstStyle/>
                    <a:p>
                      <a:pPr algn="r">
                        <a:buNone/>
                      </a:pPr>
                      <a:r>
                        <a:rPr lang="en-US" sz="1300">
                          <a:effectLst/>
                        </a:rPr>
                        <a:t>23</a:t>
                      </a:r>
                    </a:p>
                  </a:txBody>
                  <a:tcPr marL="76200" marR="76200" marT="38100" marB="38100" anchor="ctr"/>
                </a:tc>
                <a:tc>
                  <a:txBody>
                    <a:bodyPr/>
                    <a:lstStyle/>
                    <a:p>
                      <a:pPr algn="r">
                        <a:buNone/>
                      </a:pPr>
                      <a:r>
                        <a:rPr lang="en-US" sz="1300">
                          <a:effectLst/>
                        </a:rPr>
                        <a:t>94</a:t>
                      </a:r>
                    </a:p>
                  </a:txBody>
                  <a:tcPr marL="76200" marR="76200" marT="38100" marB="38100" anchor="ctr"/>
                </a:tc>
                <a:tc>
                  <a:txBody>
                    <a:bodyPr/>
                    <a:lstStyle/>
                    <a:p>
                      <a:pPr algn="r">
                        <a:buNone/>
                      </a:pPr>
                      <a:r>
                        <a:rPr lang="en-US" sz="1300">
                          <a:effectLst/>
                        </a:rPr>
                        <a:t>28.1</a:t>
                      </a:r>
                    </a:p>
                  </a:txBody>
                  <a:tcPr marL="76200" marR="76200" marT="38100" marB="38100" anchor="ctr"/>
                </a:tc>
                <a:tc>
                  <a:txBody>
                    <a:bodyPr/>
                    <a:lstStyle/>
                    <a:p>
                      <a:pPr algn="r">
                        <a:buNone/>
                      </a:pPr>
                      <a:r>
                        <a:rPr lang="en-US" sz="1300">
                          <a:effectLst/>
                        </a:rPr>
                        <a:t>0.167</a:t>
                      </a:r>
                    </a:p>
                  </a:txBody>
                  <a:tcPr marL="76200" marR="76200" marT="38100" marB="38100" anchor="ctr"/>
                </a:tc>
                <a:tc>
                  <a:txBody>
                    <a:bodyPr/>
                    <a:lstStyle/>
                    <a:p>
                      <a:pPr algn="r">
                        <a:buNone/>
                      </a:pPr>
                      <a:r>
                        <a:rPr lang="en-US" sz="1300">
                          <a:effectLst/>
                        </a:rPr>
                        <a:t>21</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2434298167"/>
                  </a:ext>
                </a:extLst>
              </a:tr>
              <a:tr h="184241">
                <a:tc>
                  <a:txBody>
                    <a:bodyPr/>
                    <a:lstStyle/>
                    <a:p>
                      <a:pPr algn="r" fontAlgn="ctr">
                        <a:buNone/>
                      </a:pPr>
                      <a:r>
                        <a:rPr lang="en-US" sz="1300" b="0">
                          <a:effectLst/>
                        </a:rPr>
                        <a:t>4</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137</a:t>
                      </a:r>
                    </a:p>
                  </a:txBody>
                  <a:tcPr marL="76200" marR="76200" marT="38100" marB="38100" anchor="ctr"/>
                </a:tc>
                <a:tc>
                  <a:txBody>
                    <a:bodyPr/>
                    <a:lstStyle/>
                    <a:p>
                      <a:pPr algn="r">
                        <a:buNone/>
                      </a:pPr>
                      <a:r>
                        <a:rPr lang="en-US" sz="1300">
                          <a:effectLst/>
                        </a:rPr>
                        <a:t>40</a:t>
                      </a:r>
                    </a:p>
                  </a:txBody>
                  <a:tcPr marL="76200" marR="76200" marT="38100" marB="38100" anchor="ctr"/>
                </a:tc>
                <a:tc>
                  <a:txBody>
                    <a:bodyPr/>
                    <a:lstStyle/>
                    <a:p>
                      <a:pPr algn="r">
                        <a:buNone/>
                      </a:pPr>
                      <a:r>
                        <a:rPr lang="en-US" sz="1300">
                          <a:effectLst/>
                        </a:rPr>
                        <a:t>35</a:t>
                      </a:r>
                    </a:p>
                  </a:txBody>
                  <a:tcPr marL="76200" marR="76200" marT="38100" marB="38100" anchor="ctr"/>
                </a:tc>
                <a:tc>
                  <a:txBody>
                    <a:bodyPr/>
                    <a:lstStyle/>
                    <a:p>
                      <a:pPr algn="r">
                        <a:buNone/>
                      </a:pPr>
                      <a:r>
                        <a:rPr lang="en-US" sz="1300">
                          <a:effectLst/>
                        </a:rPr>
                        <a:t>168</a:t>
                      </a:r>
                    </a:p>
                  </a:txBody>
                  <a:tcPr marL="76200" marR="76200" marT="38100" marB="38100" anchor="ctr"/>
                </a:tc>
                <a:tc>
                  <a:txBody>
                    <a:bodyPr/>
                    <a:lstStyle/>
                    <a:p>
                      <a:pPr algn="r">
                        <a:buNone/>
                      </a:pPr>
                      <a:r>
                        <a:rPr lang="en-US" sz="1300">
                          <a:effectLst/>
                        </a:rPr>
                        <a:t>43.1</a:t>
                      </a:r>
                    </a:p>
                  </a:txBody>
                  <a:tcPr marL="76200" marR="76200" marT="38100" marB="38100" anchor="ctr"/>
                </a:tc>
                <a:tc>
                  <a:txBody>
                    <a:bodyPr/>
                    <a:lstStyle/>
                    <a:p>
                      <a:pPr algn="r">
                        <a:buNone/>
                      </a:pPr>
                      <a:r>
                        <a:rPr lang="en-US" sz="1300">
                          <a:effectLst/>
                        </a:rPr>
                        <a:t>2.288</a:t>
                      </a:r>
                    </a:p>
                  </a:txBody>
                  <a:tcPr marL="76200" marR="76200" marT="38100" marB="38100" anchor="ctr"/>
                </a:tc>
                <a:tc>
                  <a:txBody>
                    <a:bodyPr/>
                    <a:lstStyle/>
                    <a:p>
                      <a:pPr algn="r">
                        <a:buNone/>
                      </a:pPr>
                      <a:r>
                        <a:rPr lang="en-US" sz="1300">
                          <a:effectLst/>
                        </a:rPr>
                        <a:t>33</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3543094113"/>
                  </a:ext>
                </a:extLst>
              </a:tr>
              <a:tr h="184241">
                <a:tc>
                  <a:txBody>
                    <a:bodyPr/>
                    <a:lstStyle/>
                    <a:p>
                      <a:pPr algn="r" fontAlgn="ctr">
                        <a:buNone/>
                      </a:pPr>
                      <a:r>
                        <a:rPr lang="en-US" sz="1300" b="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extLst>
                  <a:ext uri="{0D108BD9-81ED-4DB2-BD59-A6C34878D82A}">
                    <a16:rowId xmlns:a16="http://schemas.microsoft.com/office/drawing/2014/main" val="3477856857"/>
                  </a:ext>
                </a:extLst>
              </a:tr>
              <a:tr h="184241">
                <a:tc>
                  <a:txBody>
                    <a:bodyPr/>
                    <a:lstStyle/>
                    <a:p>
                      <a:pPr algn="r" fontAlgn="ctr">
                        <a:buNone/>
                      </a:pPr>
                      <a:r>
                        <a:rPr lang="en-US" sz="1300" b="0">
                          <a:effectLst/>
                        </a:rPr>
                        <a:t>763</a:t>
                      </a:r>
                    </a:p>
                  </a:txBody>
                  <a:tcPr marL="76200" marR="76200" marT="38100" marB="38100" anchor="ctr"/>
                </a:tc>
                <a:tc>
                  <a:txBody>
                    <a:bodyPr/>
                    <a:lstStyle/>
                    <a:p>
                      <a:pPr algn="r">
                        <a:buNone/>
                      </a:pPr>
                      <a:r>
                        <a:rPr lang="en-US" sz="1300">
                          <a:effectLst/>
                        </a:rPr>
                        <a:t>10</a:t>
                      </a:r>
                    </a:p>
                  </a:txBody>
                  <a:tcPr marL="76200" marR="76200" marT="38100" marB="38100" anchor="ctr"/>
                </a:tc>
                <a:tc>
                  <a:txBody>
                    <a:bodyPr/>
                    <a:lstStyle/>
                    <a:p>
                      <a:pPr algn="r">
                        <a:buNone/>
                      </a:pPr>
                      <a:r>
                        <a:rPr lang="en-US" sz="1300">
                          <a:effectLst/>
                        </a:rPr>
                        <a:t>101</a:t>
                      </a:r>
                    </a:p>
                  </a:txBody>
                  <a:tcPr marL="76200" marR="76200" marT="38100" marB="38100" anchor="ctr"/>
                </a:tc>
                <a:tc>
                  <a:txBody>
                    <a:bodyPr/>
                    <a:lstStyle/>
                    <a:p>
                      <a:pPr algn="r">
                        <a:buNone/>
                      </a:pPr>
                      <a:r>
                        <a:rPr lang="en-US" sz="1300">
                          <a:effectLst/>
                        </a:rPr>
                        <a:t>76</a:t>
                      </a:r>
                    </a:p>
                  </a:txBody>
                  <a:tcPr marL="76200" marR="76200" marT="38100" marB="38100" anchor="ctr"/>
                </a:tc>
                <a:tc>
                  <a:txBody>
                    <a:bodyPr/>
                    <a:lstStyle/>
                    <a:p>
                      <a:pPr algn="r">
                        <a:buNone/>
                      </a:pPr>
                      <a:r>
                        <a:rPr lang="en-US" sz="1300">
                          <a:effectLst/>
                        </a:rPr>
                        <a:t>48</a:t>
                      </a:r>
                    </a:p>
                  </a:txBody>
                  <a:tcPr marL="76200" marR="76200" marT="38100" marB="38100" anchor="ctr"/>
                </a:tc>
                <a:tc>
                  <a:txBody>
                    <a:bodyPr/>
                    <a:lstStyle/>
                    <a:p>
                      <a:pPr algn="r">
                        <a:buNone/>
                      </a:pPr>
                      <a:r>
                        <a:rPr lang="en-US" sz="1300">
                          <a:effectLst/>
                        </a:rPr>
                        <a:t>180</a:t>
                      </a:r>
                    </a:p>
                  </a:txBody>
                  <a:tcPr marL="76200" marR="76200" marT="38100" marB="38100" anchor="ctr"/>
                </a:tc>
                <a:tc>
                  <a:txBody>
                    <a:bodyPr/>
                    <a:lstStyle/>
                    <a:p>
                      <a:pPr algn="r">
                        <a:buNone/>
                      </a:pPr>
                      <a:r>
                        <a:rPr lang="en-US" sz="1300">
                          <a:effectLst/>
                        </a:rPr>
                        <a:t>32.9</a:t>
                      </a:r>
                    </a:p>
                  </a:txBody>
                  <a:tcPr marL="76200" marR="76200" marT="38100" marB="38100" anchor="ctr"/>
                </a:tc>
                <a:tc>
                  <a:txBody>
                    <a:bodyPr/>
                    <a:lstStyle/>
                    <a:p>
                      <a:pPr algn="r">
                        <a:buNone/>
                      </a:pPr>
                      <a:r>
                        <a:rPr lang="en-US" sz="1300">
                          <a:effectLst/>
                        </a:rPr>
                        <a:t>0.171</a:t>
                      </a:r>
                    </a:p>
                  </a:txBody>
                  <a:tcPr marL="76200" marR="76200" marT="38100" marB="38100" anchor="ctr"/>
                </a:tc>
                <a:tc>
                  <a:txBody>
                    <a:bodyPr/>
                    <a:lstStyle/>
                    <a:p>
                      <a:pPr algn="r">
                        <a:buNone/>
                      </a:pPr>
                      <a:r>
                        <a:rPr lang="en-US" sz="1300">
                          <a:effectLst/>
                        </a:rPr>
                        <a:t>63</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1159703725"/>
                  </a:ext>
                </a:extLst>
              </a:tr>
              <a:tr h="184241">
                <a:tc>
                  <a:txBody>
                    <a:bodyPr/>
                    <a:lstStyle/>
                    <a:p>
                      <a:pPr algn="r" fontAlgn="ctr">
                        <a:buNone/>
                      </a:pPr>
                      <a:r>
                        <a:rPr lang="en-US" sz="1300" b="0">
                          <a:effectLst/>
                        </a:rPr>
                        <a:t>764</a:t>
                      </a:r>
                    </a:p>
                  </a:txBody>
                  <a:tcPr marL="76200" marR="76200" marT="38100" marB="38100" anchor="ctr"/>
                </a:tc>
                <a:tc>
                  <a:txBody>
                    <a:bodyPr/>
                    <a:lstStyle/>
                    <a:p>
                      <a:pPr algn="r">
                        <a:buNone/>
                      </a:pPr>
                      <a:r>
                        <a:rPr lang="en-US" sz="1300">
                          <a:effectLst/>
                        </a:rPr>
                        <a:t>2</a:t>
                      </a:r>
                    </a:p>
                  </a:txBody>
                  <a:tcPr marL="76200" marR="76200" marT="38100" marB="38100" anchor="ctr"/>
                </a:tc>
                <a:tc>
                  <a:txBody>
                    <a:bodyPr/>
                    <a:lstStyle/>
                    <a:p>
                      <a:pPr algn="r">
                        <a:buNone/>
                      </a:pPr>
                      <a:r>
                        <a:rPr lang="en-US" sz="1300">
                          <a:effectLst/>
                        </a:rPr>
                        <a:t>122</a:t>
                      </a:r>
                    </a:p>
                  </a:txBody>
                  <a:tcPr marL="76200" marR="76200" marT="38100" marB="38100" anchor="ctr"/>
                </a:tc>
                <a:tc>
                  <a:txBody>
                    <a:bodyPr/>
                    <a:lstStyle/>
                    <a:p>
                      <a:pPr algn="r">
                        <a:buNone/>
                      </a:pPr>
                      <a:r>
                        <a:rPr lang="en-US" sz="1300">
                          <a:effectLst/>
                        </a:rPr>
                        <a:t>70</a:t>
                      </a:r>
                    </a:p>
                  </a:txBody>
                  <a:tcPr marL="76200" marR="76200" marT="38100" marB="38100" anchor="ctr"/>
                </a:tc>
                <a:tc>
                  <a:txBody>
                    <a:bodyPr/>
                    <a:lstStyle/>
                    <a:p>
                      <a:pPr algn="r">
                        <a:buNone/>
                      </a:pPr>
                      <a:r>
                        <a:rPr lang="en-US" sz="1300">
                          <a:effectLst/>
                        </a:rPr>
                        <a:t>27</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36.8</a:t>
                      </a:r>
                    </a:p>
                  </a:txBody>
                  <a:tcPr marL="76200" marR="76200" marT="38100" marB="38100" anchor="ctr"/>
                </a:tc>
                <a:tc>
                  <a:txBody>
                    <a:bodyPr/>
                    <a:lstStyle/>
                    <a:p>
                      <a:pPr algn="r">
                        <a:buNone/>
                      </a:pPr>
                      <a:r>
                        <a:rPr lang="en-US" sz="1300">
                          <a:effectLst/>
                        </a:rPr>
                        <a:t>0.340</a:t>
                      </a:r>
                    </a:p>
                  </a:txBody>
                  <a:tcPr marL="76200" marR="76200" marT="38100" marB="38100" anchor="ctr"/>
                </a:tc>
                <a:tc>
                  <a:txBody>
                    <a:bodyPr/>
                    <a:lstStyle/>
                    <a:p>
                      <a:pPr algn="r">
                        <a:buNone/>
                      </a:pPr>
                      <a:r>
                        <a:rPr lang="en-US" sz="1300">
                          <a:effectLst/>
                        </a:rPr>
                        <a:t>27</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3463075685"/>
                  </a:ext>
                </a:extLst>
              </a:tr>
              <a:tr h="184241">
                <a:tc>
                  <a:txBody>
                    <a:bodyPr/>
                    <a:lstStyle/>
                    <a:p>
                      <a:pPr algn="r" fontAlgn="ctr">
                        <a:buNone/>
                      </a:pPr>
                      <a:r>
                        <a:rPr lang="en-US" sz="1300" b="0">
                          <a:effectLst/>
                        </a:rPr>
                        <a:t>765</a:t>
                      </a:r>
                    </a:p>
                  </a:txBody>
                  <a:tcPr marL="76200" marR="76200" marT="38100" marB="38100" anchor="ctr"/>
                </a:tc>
                <a:tc>
                  <a:txBody>
                    <a:bodyPr/>
                    <a:lstStyle/>
                    <a:p>
                      <a:pPr algn="r">
                        <a:buNone/>
                      </a:pPr>
                      <a:r>
                        <a:rPr lang="en-US" sz="1300">
                          <a:effectLst/>
                        </a:rPr>
                        <a:t>5</a:t>
                      </a:r>
                    </a:p>
                  </a:txBody>
                  <a:tcPr marL="76200" marR="76200" marT="38100" marB="38100" anchor="ctr"/>
                </a:tc>
                <a:tc>
                  <a:txBody>
                    <a:bodyPr/>
                    <a:lstStyle/>
                    <a:p>
                      <a:pPr algn="r">
                        <a:buNone/>
                      </a:pPr>
                      <a:r>
                        <a:rPr lang="en-US" sz="1300">
                          <a:effectLst/>
                        </a:rPr>
                        <a:t>121</a:t>
                      </a:r>
                    </a:p>
                  </a:txBody>
                  <a:tcPr marL="76200" marR="76200" marT="38100" marB="38100" anchor="ctr"/>
                </a:tc>
                <a:tc>
                  <a:txBody>
                    <a:bodyPr/>
                    <a:lstStyle/>
                    <a:p>
                      <a:pPr algn="r">
                        <a:buNone/>
                      </a:pPr>
                      <a:r>
                        <a:rPr lang="en-US" sz="1300">
                          <a:effectLst/>
                        </a:rPr>
                        <a:t>72</a:t>
                      </a:r>
                    </a:p>
                  </a:txBody>
                  <a:tcPr marL="76200" marR="76200" marT="38100" marB="38100" anchor="ctr"/>
                </a:tc>
                <a:tc>
                  <a:txBody>
                    <a:bodyPr/>
                    <a:lstStyle/>
                    <a:p>
                      <a:pPr algn="r">
                        <a:buNone/>
                      </a:pPr>
                      <a:r>
                        <a:rPr lang="en-US" sz="1300">
                          <a:effectLst/>
                        </a:rPr>
                        <a:t>23</a:t>
                      </a:r>
                    </a:p>
                  </a:txBody>
                  <a:tcPr marL="76200" marR="76200" marT="38100" marB="38100" anchor="ctr"/>
                </a:tc>
                <a:tc>
                  <a:txBody>
                    <a:bodyPr/>
                    <a:lstStyle/>
                    <a:p>
                      <a:pPr algn="r">
                        <a:buNone/>
                      </a:pPr>
                      <a:r>
                        <a:rPr lang="en-US" sz="1300">
                          <a:effectLst/>
                        </a:rPr>
                        <a:t>112</a:t>
                      </a:r>
                    </a:p>
                  </a:txBody>
                  <a:tcPr marL="76200" marR="76200" marT="38100" marB="38100" anchor="ctr"/>
                </a:tc>
                <a:tc>
                  <a:txBody>
                    <a:bodyPr/>
                    <a:lstStyle/>
                    <a:p>
                      <a:pPr algn="r">
                        <a:buNone/>
                      </a:pPr>
                      <a:r>
                        <a:rPr lang="en-US" sz="1300">
                          <a:effectLst/>
                        </a:rPr>
                        <a:t>26.2</a:t>
                      </a:r>
                    </a:p>
                  </a:txBody>
                  <a:tcPr marL="76200" marR="76200" marT="38100" marB="38100" anchor="ctr"/>
                </a:tc>
                <a:tc>
                  <a:txBody>
                    <a:bodyPr/>
                    <a:lstStyle/>
                    <a:p>
                      <a:pPr algn="r">
                        <a:buNone/>
                      </a:pPr>
                      <a:r>
                        <a:rPr lang="en-US" sz="1300">
                          <a:effectLst/>
                        </a:rPr>
                        <a:t>0.245</a:t>
                      </a:r>
                    </a:p>
                  </a:txBody>
                  <a:tcPr marL="76200" marR="76200" marT="38100" marB="38100" anchor="ctr"/>
                </a:tc>
                <a:tc>
                  <a:txBody>
                    <a:bodyPr/>
                    <a:lstStyle/>
                    <a:p>
                      <a:pPr algn="r">
                        <a:buNone/>
                      </a:pPr>
                      <a:r>
                        <a:rPr lang="en-US" sz="1300">
                          <a:effectLst/>
                        </a:rPr>
                        <a:t>30</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1372457509"/>
                  </a:ext>
                </a:extLst>
              </a:tr>
              <a:tr h="184241">
                <a:tc>
                  <a:txBody>
                    <a:bodyPr/>
                    <a:lstStyle/>
                    <a:p>
                      <a:pPr algn="r" fontAlgn="ctr">
                        <a:buNone/>
                      </a:pPr>
                      <a:r>
                        <a:rPr lang="en-US" sz="1300" b="0">
                          <a:effectLst/>
                        </a:rPr>
                        <a:t>766</a:t>
                      </a:r>
                    </a:p>
                  </a:txBody>
                  <a:tcPr marL="76200" marR="76200" marT="38100" marB="38100" anchor="ctr"/>
                </a:tc>
                <a:tc>
                  <a:txBody>
                    <a:bodyPr/>
                    <a:lstStyle/>
                    <a:p>
                      <a:pPr algn="r">
                        <a:buNone/>
                      </a:pPr>
                      <a:r>
                        <a:rPr lang="en-US" sz="1300">
                          <a:effectLst/>
                        </a:rPr>
                        <a:t>1</a:t>
                      </a:r>
                    </a:p>
                  </a:txBody>
                  <a:tcPr marL="76200" marR="76200" marT="38100" marB="38100" anchor="ctr"/>
                </a:tc>
                <a:tc>
                  <a:txBody>
                    <a:bodyPr/>
                    <a:lstStyle/>
                    <a:p>
                      <a:pPr algn="r">
                        <a:buNone/>
                      </a:pPr>
                      <a:r>
                        <a:rPr lang="en-US" sz="1300">
                          <a:effectLst/>
                        </a:rPr>
                        <a:t>126</a:t>
                      </a:r>
                    </a:p>
                  </a:txBody>
                  <a:tcPr marL="76200" marR="76200" marT="38100" marB="38100" anchor="ctr"/>
                </a:tc>
                <a:tc>
                  <a:txBody>
                    <a:bodyPr/>
                    <a:lstStyle/>
                    <a:p>
                      <a:pPr algn="r">
                        <a:buNone/>
                      </a:pPr>
                      <a:r>
                        <a:rPr lang="en-US" sz="1300">
                          <a:effectLst/>
                        </a:rPr>
                        <a:t>60</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30.1</a:t>
                      </a:r>
                    </a:p>
                  </a:txBody>
                  <a:tcPr marL="76200" marR="76200" marT="38100" marB="38100" anchor="ctr"/>
                </a:tc>
                <a:tc>
                  <a:txBody>
                    <a:bodyPr/>
                    <a:lstStyle/>
                    <a:p>
                      <a:pPr algn="r">
                        <a:buNone/>
                      </a:pPr>
                      <a:r>
                        <a:rPr lang="en-US" sz="1300">
                          <a:effectLst/>
                        </a:rPr>
                        <a:t>0.349</a:t>
                      </a:r>
                    </a:p>
                  </a:txBody>
                  <a:tcPr marL="76200" marR="76200" marT="38100" marB="38100" anchor="ctr"/>
                </a:tc>
                <a:tc>
                  <a:txBody>
                    <a:bodyPr/>
                    <a:lstStyle/>
                    <a:p>
                      <a:pPr algn="r">
                        <a:buNone/>
                      </a:pPr>
                      <a:r>
                        <a:rPr lang="en-US" sz="1300">
                          <a:effectLst/>
                        </a:rPr>
                        <a:t>47</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2462732683"/>
                  </a:ext>
                </a:extLst>
              </a:tr>
              <a:tr h="184241">
                <a:tc>
                  <a:txBody>
                    <a:bodyPr/>
                    <a:lstStyle/>
                    <a:p>
                      <a:pPr algn="r" fontAlgn="ctr">
                        <a:buNone/>
                      </a:pPr>
                      <a:r>
                        <a:rPr lang="en-US" sz="1300" b="0">
                          <a:effectLst/>
                        </a:rPr>
                        <a:t>767</a:t>
                      </a:r>
                    </a:p>
                  </a:txBody>
                  <a:tcPr marL="76200" marR="76200" marT="38100" marB="38100" anchor="ctr"/>
                </a:tc>
                <a:tc>
                  <a:txBody>
                    <a:bodyPr/>
                    <a:lstStyle/>
                    <a:p>
                      <a:pPr algn="r">
                        <a:buNone/>
                      </a:pPr>
                      <a:r>
                        <a:rPr lang="en-US" sz="1300">
                          <a:effectLst/>
                        </a:rPr>
                        <a:t>1</a:t>
                      </a:r>
                    </a:p>
                  </a:txBody>
                  <a:tcPr marL="76200" marR="76200" marT="38100" marB="38100" anchor="ctr"/>
                </a:tc>
                <a:tc>
                  <a:txBody>
                    <a:bodyPr/>
                    <a:lstStyle/>
                    <a:p>
                      <a:pPr algn="r">
                        <a:buNone/>
                      </a:pPr>
                      <a:r>
                        <a:rPr lang="en-US" sz="1300">
                          <a:effectLst/>
                        </a:rPr>
                        <a:t>93</a:t>
                      </a:r>
                    </a:p>
                  </a:txBody>
                  <a:tcPr marL="76200" marR="76200" marT="38100" marB="38100" anchor="ctr"/>
                </a:tc>
                <a:tc>
                  <a:txBody>
                    <a:bodyPr/>
                    <a:lstStyle/>
                    <a:p>
                      <a:pPr algn="r">
                        <a:buNone/>
                      </a:pPr>
                      <a:r>
                        <a:rPr lang="en-US" sz="1300">
                          <a:effectLst/>
                        </a:rPr>
                        <a:t>70</a:t>
                      </a:r>
                    </a:p>
                  </a:txBody>
                  <a:tcPr marL="76200" marR="76200" marT="38100" marB="38100" anchor="ctr"/>
                </a:tc>
                <a:tc>
                  <a:txBody>
                    <a:bodyPr/>
                    <a:lstStyle/>
                    <a:p>
                      <a:pPr algn="r">
                        <a:buNone/>
                      </a:pPr>
                      <a:r>
                        <a:rPr lang="en-US" sz="1300">
                          <a:effectLst/>
                        </a:rPr>
                        <a:t>31</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30.4</a:t>
                      </a:r>
                    </a:p>
                  </a:txBody>
                  <a:tcPr marL="76200" marR="76200" marT="38100" marB="38100" anchor="ctr"/>
                </a:tc>
                <a:tc>
                  <a:txBody>
                    <a:bodyPr/>
                    <a:lstStyle/>
                    <a:p>
                      <a:pPr algn="r">
                        <a:buNone/>
                      </a:pPr>
                      <a:r>
                        <a:rPr lang="en-US" sz="1300">
                          <a:effectLst/>
                        </a:rPr>
                        <a:t>0.315</a:t>
                      </a:r>
                    </a:p>
                  </a:txBody>
                  <a:tcPr marL="76200" marR="76200" marT="38100" marB="38100" anchor="ctr"/>
                </a:tc>
                <a:tc>
                  <a:txBody>
                    <a:bodyPr/>
                    <a:lstStyle/>
                    <a:p>
                      <a:pPr algn="r">
                        <a:buNone/>
                      </a:pPr>
                      <a:r>
                        <a:rPr lang="en-US" sz="1300">
                          <a:effectLst/>
                        </a:rPr>
                        <a:t>23</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1876970610"/>
                  </a:ext>
                </a:extLst>
              </a:tr>
            </a:tbl>
          </a:graphicData>
        </a:graphic>
      </p:graphicFrame>
      <p:sp>
        <p:nvSpPr>
          <p:cNvPr id="14" name="TextBox 13">
            <a:extLst>
              <a:ext uri="{FF2B5EF4-FFF2-40B4-BE49-F238E27FC236}">
                <a16:creationId xmlns:a16="http://schemas.microsoft.com/office/drawing/2014/main" id="{767BAED3-64A6-B374-AF79-917B609963C8}"/>
              </a:ext>
            </a:extLst>
          </p:cNvPr>
          <p:cNvSpPr txBox="1"/>
          <p:nvPr/>
        </p:nvSpPr>
        <p:spPr>
          <a:xfrm>
            <a:off x="990600" y="5334272"/>
            <a:ext cx="6094520" cy="292388"/>
          </a:xfrm>
          <a:prstGeom prst="rect">
            <a:avLst/>
          </a:prstGeom>
          <a:noFill/>
        </p:spPr>
        <p:txBody>
          <a:bodyPr wrap="square">
            <a:spAutoFit/>
          </a:bodyPr>
          <a:lstStyle/>
          <a:p>
            <a:r>
              <a:rPr lang="en-US" sz="1300"/>
              <a:t>768 rows × 9 columns</a:t>
            </a:r>
          </a:p>
        </p:txBody>
      </p:sp>
      <p:sp>
        <p:nvSpPr>
          <p:cNvPr id="16" name="TextBox 15">
            <a:extLst>
              <a:ext uri="{FF2B5EF4-FFF2-40B4-BE49-F238E27FC236}">
                <a16:creationId xmlns:a16="http://schemas.microsoft.com/office/drawing/2014/main" id="{0629CD55-2095-6CFF-DA54-023F5FF7E476}"/>
              </a:ext>
            </a:extLst>
          </p:cNvPr>
          <p:cNvSpPr txBox="1"/>
          <p:nvPr/>
        </p:nvSpPr>
        <p:spPr>
          <a:xfrm>
            <a:off x="583002" y="5725180"/>
            <a:ext cx="6094520" cy="523220"/>
          </a:xfrm>
          <a:prstGeom prst="rect">
            <a:avLst/>
          </a:prstGeom>
          <a:noFill/>
        </p:spPr>
        <p:txBody>
          <a:bodyPr wrap="square">
            <a:spAutoFit/>
          </a:bodyPr>
          <a:lstStyle/>
          <a:p>
            <a:r>
              <a:rPr lang="en-US" sz="1500" b="1"/>
              <a:t>(3) Xử lý giá trị rỗng, không hợp lệ:</a:t>
            </a:r>
          </a:p>
          <a:p>
            <a:r>
              <a:rPr lang="en-US" sz="1300"/>
              <a:t>+ Có giá trị Null: False + Có giá trị Nan: False</a:t>
            </a:r>
            <a:endParaRPr lang="en-US" sz="1300" b="1"/>
          </a:p>
        </p:txBody>
      </p:sp>
    </p:spTree>
    <p:extLst>
      <p:ext uri="{BB962C8B-B14F-4D97-AF65-F5344CB8AC3E}">
        <p14:creationId xmlns:p14="http://schemas.microsoft.com/office/powerpoint/2010/main" val="3216374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145A70-4E4F-8BD6-9756-89CE6DC129DF}"/>
              </a:ext>
            </a:extLst>
          </p:cNvPr>
          <p:cNvSpPr txBox="1"/>
          <p:nvPr/>
        </p:nvSpPr>
        <p:spPr>
          <a:xfrm>
            <a:off x="609600" y="381000"/>
            <a:ext cx="6094520" cy="1923604"/>
          </a:xfrm>
          <a:prstGeom prst="rect">
            <a:avLst/>
          </a:prstGeom>
          <a:noFill/>
        </p:spPr>
        <p:txBody>
          <a:bodyPr wrap="square">
            <a:spAutoFit/>
          </a:bodyPr>
          <a:lstStyle/>
          <a:p>
            <a:r>
              <a:rPr lang="vi-VN" sz="1500" b="1"/>
              <a:t>##### Example</a:t>
            </a:r>
          </a:p>
          <a:p>
            <a:r>
              <a:rPr lang="vi-VN" sz="1300"/>
              <a:t>Nếu có dữ liệu Null, hay Nan thì chúng ta có các cách giải quyết sau:</a:t>
            </a:r>
          </a:p>
          <a:p>
            <a:r>
              <a:rPr lang="en-US" sz="1300"/>
              <a:t>   </a:t>
            </a:r>
            <a:r>
              <a:rPr lang="vi-VN" sz="1300"/>
              <a:t>+ Chúng ta xóa bỏ cột tính chất vi phạm: </a:t>
            </a:r>
          </a:p>
          <a:p>
            <a:r>
              <a:rPr lang="vi-VN" sz="1300"/>
              <a:t>df_clean.drop("cột_vi_phạm", axis=1)</a:t>
            </a:r>
          </a:p>
          <a:p>
            <a:r>
              <a:rPr lang="en-US" sz="1300"/>
              <a:t>   </a:t>
            </a:r>
            <a:r>
              <a:rPr lang="vi-VN" sz="1300"/>
              <a:t>+ Chúng ta xóa bỏ các dòng vi phạm: </a:t>
            </a:r>
          </a:p>
          <a:p>
            <a:r>
              <a:rPr lang="vi-VN" sz="1300"/>
              <a:t>df_clean.dropna(subset=["cột_vi_phạm", ...])</a:t>
            </a:r>
          </a:p>
          <a:p>
            <a:r>
              <a:rPr lang="en-US" sz="1300"/>
              <a:t>   </a:t>
            </a:r>
            <a:r>
              <a:rPr lang="vi-VN" sz="1300"/>
              <a:t>+ Điền giá trị hằng số (như số 0), hoặc nội suy bằng phần tử median:</a:t>
            </a:r>
          </a:p>
          <a:p>
            <a:r>
              <a:rPr lang="vi-VN" sz="1300"/>
              <a:t>median = df_clean["cột_vi_phạm"].median()</a:t>
            </a:r>
          </a:p>
          <a:p>
            <a:r>
              <a:rPr lang="vi-VN" sz="1300"/>
              <a:t>df_clean["cột_vi_phạm"].fillna(median, inplace=True)</a:t>
            </a:r>
            <a:endParaRPr lang="en-US" sz="1300"/>
          </a:p>
        </p:txBody>
      </p:sp>
      <p:sp>
        <p:nvSpPr>
          <p:cNvPr id="5" name="TextBox 4">
            <a:extLst>
              <a:ext uri="{FF2B5EF4-FFF2-40B4-BE49-F238E27FC236}">
                <a16:creationId xmlns:a16="http://schemas.microsoft.com/office/drawing/2014/main" id="{6EB7E4DD-1190-FC26-B656-8A6644AF60AC}"/>
              </a:ext>
            </a:extLst>
          </p:cNvPr>
          <p:cNvSpPr txBox="1"/>
          <p:nvPr/>
        </p:nvSpPr>
        <p:spPr>
          <a:xfrm>
            <a:off x="609600" y="2514600"/>
            <a:ext cx="4648200"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00">
                <a:latin typeface="Arial" panose="020B0604020202020204" pitchFamily="34" charset="0"/>
                <a:cs typeface="Arial" panose="020B0604020202020204" pitchFamily="34" charset="0"/>
              </a:rPr>
              <a:t>	Country	Age	Salary	Purchased</a:t>
            </a:r>
          </a:p>
          <a:p>
            <a:r>
              <a:rPr lang="en-US" sz="1300">
                <a:latin typeface="Arial" panose="020B0604020202020204" pitchFamily="34" charset="0"/>
                <a:cs typeface="Arial" panose="020B0604020202020204" pitchFamily="34" charset="0"/>
              </a:rPr>
              <a:t>0	France	44.0	72000.0	No</a:t>
            </a:r>
          </a:p>
          <a:p>
            <a:r>
              <a:rPr lang="en-US" sz="1300">
                <a:latin typeface="Arial" panose="020B0604020202020204" pitchFamily="34" charset="0"/>
                <a:cs typeface="Arial" panose="020B0604020202020204" pitchFamily="34" charset="0"/>
              </a:rPr>
              <a:t>1	Spain	27.0	48000.0	Yes</a:t>
            </a:r>
          </a:p>
          <a:p>
            <a:r>
              <a:rPr lang="en-US" sz="1300">
                <a:latin typeface="Arial" panose="020B0604020202020204" pitchFamily="34" charset="0"/>
                <a:cs typeface="Arial" panose="020B0604020202020204" pitchFamily="34" charset="0"/>
              </a:rPr>
              <a:t>2	Germany	30.0	54000.0	No</a:t>
            </a:r>
          </a:p>
          <a:p>
            <a:r>
              <a:rPr lang="en-US" sz="1300">
                <a:latin typeface="Arial" panose="020B0604020202020204" pitchFamily="34" charset="0"/>
                <a:cs typeface="Arial" panose="020B0604020202020204" pitchFamily="34" charset="0"/>
              </a:rPr>
              <a:t>3	Spain	38.0	61000.0	No</a:t>
            </a:r>
          </a:p>
          <a:p>
            <a:r>
              <a:rPr lang="en-US" sz="1300">
                <a:latin typeface="Arial" panose="020B0604020202020204" pitchFamily="34" charset="0"/>
                <a:cs typeface="Arial" panose="020B0604020202020204" pitchFamily="34" charset="0"/>
              </a:rPr>
              <a:t>4	Germany	40.0	NaN	Yes</a:t>
            </a:r>
          </a:p>
          <a:p>
            <a:r>
              <a:rPr lang="en-US" sz="1300">
                <a:latin typeface="Arial" panose="020B0604020202020204" pitchFamily="34" charset="0"/>
                <a:cs typeface="Arial" panose="020B0604020202020204" pitchFamily="34" charset="0"/>
              </a:rPr>
              <a:t>5	France	35.0	58000.0	Yes</a:t>
            </a:r>
          </a:p>
          <a:p>
            <a:r>
              <a:rPr lang="en-US" sz="1300">
                <a:latin typeface="Arial" panose="020B0604020202020204" pitchFamily="34" charset="0"/>
                <a:cs typeface="Arial" panose="020B0604020202020204" pitchFamily="34" charset="0"/>
              </a:rPr>
              <a:t>6	Spain	NaN	52000.0	No</a:t>
            </a:r>
          </a:p>
          <a:p>
            <a:r>
              <a:rPr lang="en-US" sz="1300">
                <a:latin typeface="Arial" panose="020B0604020202020204" pitchFamily="34" charset="0"/>
                <a:cs typeface="Arial" panose="020B0604020202020204" pitchFamily="34" charset="0"/>
              </a:rPr>
              <a:t>7	France	48.0	79000.0	Yes</a:t>
            </a:r>
          </a:p>
          <a:p>
            <a:r>
              <a:rPr lang="en-US" sz="1300">
                <a:latin typeface="Arial" panose="020B0604020202020204" pitchFamily="34" charset="0"/>
                <a:cs typeface="Arial" panose="020B0604020202020204" pitchFamily="34" charset="0"/>
              </a:rPr>
              <a:t>8	Germany	50.0	83000.0	No</a:t>
            </a:r>
          </a:p>
          <a:p>
            <a:r>
              <a:rPr lang="en-US" sz="1300">
                <a:latin typeface="Arial" panose="020B0604020202020204" pitchFamily="34" charset="0"/>
                <a:cs typeface="Arial" panose="020B0604020202020204" pitchFamily="34" charset="0"/>
              </a:rPr>
              <a:t>9	France	37.0	67000.0	Yes</a:t>
            </a:r>
          </a:p>
        </p:txBody>
      </p:sp>
      <p:sp>
        <p:nvSpPr>
          <p:cNvPr id="7" name="TextBox 6">
            <a:extLst>
              <a:ext uri="{FF2B5EF4-FFF2-40B4-BE49-F238E27FC236}">
                <a16:creationId xmlns:a16="http://schemas.microsoft.com/office/drawing/2014/main" id="{204CF19D-08B5-423A-B1AF-973C5E38B5CF}"/>
              </a:ext>
            </a:extLst>
          </p:cNvPr>
          <p:cNvSpPr txBox="1"/>
          <p:nvPr/>
        </p:nvSpPr>
        <p:spPr>
          <a:xfrm>
            <a:off x="7391400" y="145465"/>
            <a:ext cx="4648200"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00">
                <a:latin typeface="Arial" panose="020B0604020202020204" pitchFamily="34" charset="0"/>
                <a:cs typeface="Arial" panose="020B0604020202020204" pitchFamily="34" charset="0"/>
              </a:rPr>
              <a:t>	Country	Age	Purchased</a:t>
            </a:r>
          </a:p>
          <a:p>
            <a:r>
              <a:rPr lang="en-US" sz="1300">
                <a:latin typeface="Arial" panose="020B0604020202020204" pitchFamily="34" charset="0"/>
                <a:cs typeface="Arial" panose="020B0604020202020204" pitchFamily="34" charset="0"/>
              </a:rPr>
              <a:t>0	France	44.0	No</a:t>
            </a:r>
          </a:p>
          <a:p>
            <a:r>
              <a:rPr lang="en-US" sz="1300">
                <a:latin typeface="Arial" panose="020B0604020202020204" pitchFamily="34" charset="0"/>
                <a:cs typeface="Arial" panose="020B0604020202020204" pitchFamily="34" charset="0"/>
              </a:rPr>
              <a:t>1	Spain	27.0	Yes</a:t>
            </a:r>
          </a:p>
          <a:p>
            <a:r>
              <a:rPr lang="en-US" sz="1300">
                <a:latin typeface="Arial" panose="020B0604020202020204" pitchFamily="34" charset="0"/>
                <a:cs typeface="Arial" panose="020B0604020202020204" pitchFamily="34" charset="0"/>
              </a:rPr>
              <a:t>2	Germany	30.0	No</a:t>
            </a:r>
          </a:p>
          <a:p>
            <a:r>
              <a:rPr lang="en-US" sz="1300">
                <a:latin typeface="Arial" panose="020B0604020202020204" pitchFamily="34" charset="0"/>
                <a:cs typeface="Arial" panose="020B0604020202020204" pitchFamily="34" charset="0"/>
              </a:rPr>
              <a:t>3	Spain	38.0	No</a:t>
            </a:r>
          </a:p>
          <a:p>
            <a:r>
              <a:rPr lang="en-US" sz="1300">
                <a:latin typeface="Arial" panose="020B0604020202020204" pitchFamily="34" charset="0"/>
                <a:cs typeface="Arial" panose="020B0604020202020204" pitchFamily="34" charset="0"/>
              </a:rPr>
              <a:t>4	Germany	40.0	Yes</a:t>
            </a:r>
          </a:p>
          <a:p>
            <a:r>
              <a:rPr lang="en-US" sz="1300">
                <a:latin typeface="Arial" panose="020B0604020202020204" pitchFamily="34" charset="0"/>
                <a:cs typeface="Arial" panose="020B0604020202020204" pitchFamily="34" charset="0"/>
              </a:rPr>
              <a:t>5	France	35.0	Yes</a:t>
            </a:r>
          </a:p>
          <a:p>
            <a:r>
              <a:rPr lang="en-US" sz="1300">
                <a:latin typeface="Arial" panose="020B0604020202020204" pitchFamily="34" charset="0"/>
                <a:cs typeface="Arial" panose="020B0604020202020204" pitchFamily="34" charset="0"/>
              </a:rPr>
              <a:t>6	Spain	NaN	No</a:t>
            </a:r>
          </a:p>
          <a:p>
            <a:r>
              <a:rPr lang="en-US" sz="1300">
                <a:latin typeface="Arial" panose="020B0604020202020204" pitchFamily="34" charset="0"/>
                <a:cs typeface="Arial" panose="020B0604020202020204" pitchFamily="34" charset="0"/>
              </a:rPr>
              <a:t>7	France	48.0	Yes</a:t>
            </a:r>
          </a:p>
          <a:p>
            <a:r>
              <a:rPr lang="en-US" sz="1300">
                <a:latin typeface="Arial" panose="020B0604020202020204" pitchFamily="34" charset="0"/>
                <a:cs typeface="Arial" panose="020B0604020202020204" pitchFamily="34" charset="0"/>
              </a:rPr>
              <a:t>8	Germany	50.0	No</a:t>
            </a:r>
          </a:p>
          <a:p>
            <a:r>
              <a:rPr lang="en-US" sz="1300">
                <a:latin typeface="Arial" panose="020B0604020202020204" pitchFamily="34" charset="0"/>
                <a:cs typeface="Arial" panose="020B0604020202020204" pitchFamily="34" charset="0"/>
              </a:rPr>
              <a:t>9	France	37.0	Yes</a:t>
            </a:r>
          </a:p>
        </p:txBody>
      </p:sp>
      <p:sp>
        <p:nvSpPr>
          <p:cNvPr id="9" name="TextBox 8">
            <a:extLst>
              <a:ext uri="{FF2B5EF4-FFF2-40B4-BE49-F238E27FC236}">
                <a16:creationId xmlns:a16="http://schemas.microsoft.com/office/drawing/2014/main" id="{BE888ABE-9B2A-BA4E-B9CC-3044BCE27B45}"/>
              </a:ext>
            </a:extLst>
          </p:cNvPr>
          <p:cNvSpPr txBox="1"/>
          <p:nvPr/>
        </p:nvSpPr>
        <p:spPr>
          <a:xfrm>
            <a:off x="7396411" y="2485845"/>
            <a:ext cx="4638178" cy="18928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00">
                <a:latin typeface="Arial" panose="020B0604020202020204" pitchFamily="34" charset="0"/>
                <a:cs typeface="Arial" panose="020B0604020202020204" pitchFamily="34" charset="0"/>
              </a:rPr>
              <a:t>	Country	Age	Salary	Purchased</a:t>
            </a:r>
          </a:p>
          <a:p>
            <a:r>
              <a:rPr lang="en-US" sz="1300">
                <a:latin typeface="Arial" panose="020B0604020202020204" pitchFamily="34" charset="0"/>
                <a:cs typeface="Arial" panose="020B0604020202020204" pitchFamily="34" charset="0"/>
              </a:rPr>
              <a:t>0	France	44.0	72000.0	No</a:t>
            </a:r>
          </a:p>
          <a:p>
            <a:r>
              <a:rPr lang="en-US" sz="1300">
                <a:latin typeface="Arial" panose="020B0604020202020204" pitchFamily="34" charset="0"/>
                <a:cs typeface="Arial" panose="020B0604020202020204" pitchFamily="34" charset="0"/>
              </a:rPr>
              <a:t>1	Spain	27.0	48000.0	Yes</a:t>
            </a:r>
          </a:p>
          <a:p>
            <a:r>
              <a:rPr lang="en-US" sz="1300">
                <a:latin typeface="Arial" panose="020B0604020202020204" pitchFamily="34" charset="0"/>
                <a:cs typeface="Arial" panose="020B0604020202020204" pitchFamily="34" charset="0"/>
              </a:rPr>
              <a:t>2	Germany	30.0	54000.0	No</a:t>
            </a:r>
          </a:p>
          <a:p>
            <a:r>
              <a:rPr lang="en-US" sz="1300">
                <a:latin typeface="Arial" panose="020B0604020202020204" pitchFamily="34" charset="0"/>
                <a:cs typeface="Arial" panose="020B0604020202020204" pitchFamily="34" charset="0"/>
              </a:rPr>
              <a:t>3	Spain	38.0	61000.0	No</a:t>
            </a:r>
          </a:p>
          <a:p>
            <a:r>
              <a:rPr lang="en-US" sz="1300">
                <a:latin typeface="Arial" panose="020B0604020202020204" pitchFamily="34" charset="0"/>
                <a:cs typeface="Arial" panose="020B0604020202020204" pitchFamily="34" charset="0"/>
              </a:rPr>
              <a:t>5	France	35.0	58000.0	Yes</a:t>
            </a:r>
          </a:p>
          <a:p>
            <a:r>
              <a:rPr lang="en-US" sz="1300">
                <a:latin typeface="Arial" panose="020B0604020202020204" pitchFamily="34" charset="0"/>
                <a:cs typeface="Arial" panose="020B0604020202020204" pitchFamily="34" charset="0"/>
              </a:rPr>
              <a:t>7	France	48.0	79000.0	Yes</a:t>
            </a:r>
          </a:p>
          <a:p>
            <a:r>
              <a:rPr lang="en-US" sz="1300">
                <a:latin typeface="Arial" panose="020B0604020202020204" pitchFamily="34" charset="0"/>
                <a:cs typeface="Arial" panose="020B0604020202020204" pitchFamily="34" charset="0"/>
              </a:rPr>
              <a:t>8	Germany	50.0	83000.0	No</a:t>
            </a:r>
          </a:p>
          <a:p>
            <a:r>
              <a:rPr lang="en-US" sz="1300">
                <a:latin typeface="Arial" panose="020B0604020202020204" pitchFamily="34" charset="0"/>
                <a:cs typeface="Arial" panose="020B0604020202020204" pitchFamily="34" charset="0"/>
              </a:rPr>
              <a:t>9	France	37.0	67000.0	Yes</a:t>
            </a:r>
          </a:p>
        </p:txBody>
      </p:sp>
      <p:sp>
        <p:nvSpPr>
          <p:cNvPr id="11" name="TextBox 10">
            <a:extLst>
              <a:ext uri="{FF2B5EF4-FFF2-40B4-BE49-F238E27FC236}">
                <a16:creationId xmlns:a16="http://schemas.microsoft.com/office/drawing/2014/main" id="{547C8D3A-8D6D-FEC7-5E73-4CEF044C417F}"/>
              </a:ext>
            </a:extLst>
          </p:cNvPr>
          <p:cNvSpPr txBox="1"/>
          <p:nvPr/>
        </p:nvSpPr>
        <p:spPr>
          <a:xfrm>
            <a:off x="7391400" y="4435416"/>
            <a:ext cx="4648200"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00">
                <a:latin typeface="Arial" panose="020B0604020202020204" pitchFamily="34" charset="0"/>
                <a:cs typeface="Arial" panose="020B0604020202020204" pitchFamily="34" charset="0"/>
              </a:rPr>
              <a:t>Country	Age	Salary	Purchased</a:t>
            </a:r>
          </a:p>
          <a:p>
            <a:r>
              <a:rPr lang="en-US" sz="1300">
                <a:latin typeface="Arial" panose="020B0604020202020204" pitchFamily="34" charset="0"/>
                <a:cs typeface="Arial" panose="020B0604020202020204" pitchFamily="34" charset="0"/>
              </a:rPr>
              <a:t>0	France	44.0	72000.0	No</a:t>
            </a:r>
          </a:p>
          <a:p>
            <a:r>
              <a:rPr lang="en-US" sz="1300">
                <a:latin typeface="Arial" panose="020B0604020202020204" pitchFamily="34" charset="0"/>
                <a:cs typeface="Arial" panose="020B0604020202020204" pitchFamily="34" charset="0"/>
              </a:rPr>
              <a:t>1	Spain	27.0	48000.0	Yes</a:t>
            </a:r>
          </a:p>
          <a:p>
            <a:r>
              <a:rPr lang="en-US" sz="1300">
                <a:latin typeface="Arial" panose="020B0604020202020204" pitchFamily="34" charset="0"/>
                <a:cs typeface="Arial" panose="020B0604020202020204" pitchFamily="34" charset="0"/>
              </a:rPr>
              <a:t>2	Germany	30.0	54000.0	No</a:t>
            </a:r>
          </a:p>
          <a:p>
            <a:r>
              <a:rPr lang="en-US" sz="1300">
                <a:latin typeface="Arial" panose="020B0604020202020204" pitchFamily="34" charset="0"/>
                <a:cs typeface="Arial" panose="020B0604020202020204" pitchFamily="34" charset="0"/>
              </a:rPr>
              <a:t>3	Spain	38.0	61000.0	No</a:t>
            </a:r>
          </a:p>
          <a:p>
            <a:r>
              <a:rPr lang="en-US" sz="1300">
                <a:latin typeface="Arial" panose="020B0604020202020204" pitchFamily="34" charset="0"/>
                <a:cs typeface="Arial" panose="020B0604020202020204" pitchFamily="34" charset="0"/>
              </a:rPr>
              <a:t>4	Germany	40.0	61000.0	Yes</a:t>
            </a:r>
          </a:p>
          <a:p>
            <a:r>
              <a:rPr lang="en-US" sz="1300">
                <a:latin typeface="Arial" panose="020B0604020202020204" pitchFamily="34" charset="0"/>
                <a:cs typeface="Arial" panose="020B0604020202020204" pitchFamily="34" charset="0"/>
              </a:rPr>
              <a:t>5	France	35.0	58000.0	Yes</a:t>
            </a:r>
          </a:p>
          <a:p>
            <a:r>
              <a:rPr lang="en-US" sz="1300">
                <a:latin typeface="Arial" panose="020B0604020202020204" pitchFamily="34" charset="0"/>
                <a:cs typeface="Arial" panose="020B0604020202020204" pitchFamily="34" charset="0"/>
              </a:rPr>
              <a:t>6	Spain	0.0	52000.0	No</a:t>
            </a:r>
          </a:p>
          <a:p>
            <a:r>
              <a:rPr lang="en-US" sz="1300">
                <a:latin typeface="Arial" panose="020B0604020202020204" pitchFamily="34" charset="0"/>
                <a:cs typeface="Arial" panose="020B0604020202020204" pitchFamily="34" charset="0"/>
              </a:rPr>
              <a:t>7	France	48.0	79000.0	Yes</a:t>
            </a:r>
          </a:p>
          <a:p>
            <a:r>
              <a:rPr lang="en-US" sz="1300">
                <a:latin typeface="Arial" panose="020B0604020202020204" pitchFamily="34" charset="0"/>
                <a:cs typeface="Arial" panose="020B0604020202020204" pitchFamily="34" charset="0"/>
              </a:rPr>
              <a:t>8	Germany	50.0	83000.0	No</a:t>
            </a:r>
          </a:p>
          <a:p>
            <a:r>
              <a:rPr lang="en-US" sz="1300">
                <a:latin typeface="Arial" panose="020B0604020202020204" pitchFamily="34" charset="0"/>
                <a:cs typeface="Arial" panose="020B0604020202020204" pitchFamily="34" charset="0"/>
              </a:rPr>
              <a:t>9	France	37.0	67000.0	Yes</a:t>
            </a:r>
          </a:p>
        </p:txBody>
      </p:sp>
    </p:spTree>
    <p:extLst>
      <p:ext uri="{BB962C8B-B14F-4D97-AF65-F5344CB8AC3E}">
        <p14:creationId xmlns:p14="http://schemas.microsoft.com/office/powerpoint/2010/main" val="3728756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3A843F-4403-B172-B135-4C915D8CE341}"/>
              </a:ext>
            </a:extLst>
          </p:cNvPr>
          <p:cNvSpPr txBox="1"/>
          <p:nvPr/>
        </p:nvSpPr>
        <p:spPr>
          <a:xfrm>
            <a:off x="457200" y="304800"/>
            <a:ext cx="6094562" cy="954107"/>
          </a:xfrm>
          <a:prstGeom prst="rect">
            <a:avLst/>
          </a:prstGeom>
          <a:noFill/>
        </p:spPr>
        <p:txBody>
          <a:bodyPr wrap="square">
            <a:spAutoFit/>
          </a:bodyPr>
          <a:lstStyle/>
          <a:p>
            <a:r>
              <a:rPr lang="en-US" sz="1500" b="1"/>
              <a:t>4.2. Biến đổi dữ liệu (Data Transforms):</a:t>
            </a:r>
          </a:p>
          <a:p>
            <a:r>
              <a:rPr lang="en-US" sz="1500" b="1"/>
              <a:t>(1) Chuyển đổi dữ liệu danh mục (Category) thành dữ liệu số:</a:t>
            </a:r>
            <a:endParaRPr lang="en-US" sz="1500"/>
          </a:p>
          <a:p>
            <a:r>
              <a:rPr lang="en-US" sz="1300"/>
              <a:t>   [0 1]</a:t>
            </a:r>
          </a:p>
          <a:p>
            <a:endParaRPr lang="en-US" sz="1300"/>
          </a:p>
        </p:txBody>
      </p:sp>
      <p:sp>
        <p:nvSpPr>
          <p:cNvPr id="7" name="TextBox 6">
            <a:extLst>
              <a:ext uri="{FF2B5EF4-FFF2-40B4-BE49-F238E27FC236}">
                <a16:creationId xmlns:a16="http://schemas.microsoft.com/office/drawing/2014/main" id="{B767847A-1B58-CC07-6C73-E9EB33BA3B14}"/>
              </a:ext>
            </a:extLst>
          </p:cNvPr>
          <p:cNvSpPr txBox="1"/>
          <p:nvPr/>
        </p:nvSpPr>
        <p:spPr>
          <a:xfrm>
            <a:off x="533400" y="1022332"/>
            <a:ext cx="4800600" cy="5816977"/>
          </a:xfrm>
          <a:prstGeom prst="rect">
            <a:avLst/>
          </a:prstGeom>
          <a:noFill/>
        </p:spPr>
        <p:txBody>
          <a:bodyPr wrap="square">
            <a:spAutoFit/>
          </a:bodyPr>
          <a:lstStyle/>
          <a:p>
            <a:r>
              <a:rPr lang="en-US" sz="1200">
                <a:latin typeface="Arial" panose="020B0604020202020204" pitchFamily="34" charset="0"/>
                <a:cs typeface="Arial" panose="020B0604020202020204" pitchFamily="34" charset="0"/>
              </a:rPr>
              <a:t>array([1, 0, 1, 0, 1, 0, 1, 0, 1, 1, 0, 1, 0, 1, 1, 1, 1, 1, 0, 1, 0, 0,</a:t>
            </a:r>
          </a:p>
          <a:p>
            <a:r>
              <a:rPr lang="en-US" sz="1200">
                <a:latin typeface="Arial" panose="020B0604020202020204" pitchFamily="34" charset="0"/>
                <a:cs typeface="Arial" panose="020B0604020202020204" pitchFamily="34" charset="0"/>
              </a:rPr>
              <a:t>       1, 1, 1, 1, 1, 0, 0, 0, 0, 1, 0, 0, 0, 0, 0, 1, 1, 1, 0, 0, 0, 1,</a:t>
            </a:r>
          </a:p>
          <a:p>
            <a:r>
              <a:rPr lang="en-US" sz="1200">
                <a:latin typeface="Arial" panose="020B0604020202020204" pitchFamily="34" charset="0"/>
                <a:cs typeface="Arial" panose="020B0604020202020204" pitchFamily="34" charset="0"/>
              </a:rPr>
              <a:t>       0, 1, 0, 0, 1, 0, 0, 0, 0, 1, 0, 0, 1, 0, 0, 0, 0, 1, 0, 0, 1, 0,</a:t>
            </a:r>
          </a:p>
          <a:p>
            <a:r>
              <a:rPr lang="en-US" sz="1200">
                <a:latin typeface="Arial" panose="020B0604020202020204" pitchFamily="34" charset="0"/>
                <a:cs typeface="Arial" panose="020B0604020202020204" pitchFamily="34" charset="0"/>
              </a:rPr>
              <a:t>       1, 0, 0, 0, 1, 0, 1, 0, 0, 0, 0, 0, 1, 0, 0, 0, 0, 0, 1, 0, 0, 0,</a:t>
            </a:r>
          </a:p>
          <a:p>
            <a:r>
              <a:rPr lang="en-US" sz="1200">
                <a:latin typeface="Arial" panose="020B0604020202020204" pitchFamily="34" charset="0"/>
                <a:cs typeface="Arial" panose="020B0604020202020204" pitchFamily="34" charset="0"/>
              </a:rPr>
              <a:t>       1, 0, 0, 0, 0, 1, 0, 0, 0, 0, 0, 1, 1, 0, 0, 0, 0, 0, 0, 0, 0, 1,</a:t>
            </a:r>
          </a:p>
          <a:p>
            <a:r>
              <a:rPr lang="en-US" sz="1200">
                <a:latin typeface="Arial" panose="020B0604020202020204" pitchFamily="34" charset="0"/>
                <a:cs typeface="Arial" panose="020B0604020202020204" pitchFamily="34" charset="0"/>
              </a:rPr>
              <a:t>       1, 1, 0, 0, 1, 1, 1, 0, 0, 0, 1, 0, 0, 0, 1, 1, 0, 0, 1, 1, 1, 1,</a:t>
            </a:r>
          </a:p>
          <a:p>
            <a:r>
              <a:rPr lang="en-US" sz="1200">
                <a:latin typeface="Arial" panose="020B0604020202020204" pitchFamily="34" charset="0"/>
                <a:cs typeface="Arial" panose="020B0604020202020204" pitchFamily="34" charset="0"/>
              </a:rPr>
              <a:t>       1, 0, 0, 0, 0, 0, 0, 0, 0, 0, 0, 1, 0, 0, 0, 0, 0, 0, 0, 0, 1, 0,</a:t>
            </a:r>
          </a:p>
          <a:p>
            <a:r>
              <a:rPr lang="en-US" sz="1200">
                <a:latin typeface="Arial" panose="020B0604020202020204" pitchFamily="34" charset="0"/>
                <a:cs typeface="Arial" panose="020B0604020202020204" pitchFamily="34" charset="0"/>
              </a:rPr>
              <a:t>       1, 1, 0, 0, 0, 1, 0, 0, 0, 0, 1, 1, 0, 0, 0, 0, 1, 1, 0, 0, 0, 1,</a:t>
            </a:r>
          </a:p>
          <a:p>
            <a:r>
              <a:rPr lang="en-US" sz="1200">
                <a:latin typeface="Arial" panose="020B0604020202020204" pitchFamily="34" charset="0"/>
                <a:cs typeface="Arial" panose="020B0604020202020204" pitchFamily="34" charset="0"/>
              </a:rPr>
              <a:t>       0, 1, 0, 1, 0, 0, 0, 0, 0, 1, 1, 1, 1, 1, 0, 0, 1, 1, 0, 1, 0, 1,</a:t>
            </a:r>
          </a:p>
          <a:p>
            <a:r>
              <a:rPr lang="en-US" sz="1200">
                <a:latin typeface="Arial" panose="020B0604020202020204" pitchFamily="34" charset="0"/>
                <a:cs typeface="Arial" panose="020B0604020202020204" pitchFamily="34" charset="0"/>
              </a:rPr>
              <a:t>       1, 1, 0, 0, 0, 0, 0, 0, 1, 1, 0, 1, 0, 0, 0, 1, 1, 1, 1, 0, 1, 1,</a:t>
            </a:r>
          </a:p>
          <a:p>
            <a:r>
              <a:rPr lang="en-US" sz="1200">
                <a:latin typeface="Arial" panose="020B0604020202020204" pitchFamily="34" charset="0"/>
                <a:cs typeface="Arial" panose="020B0604020202020204" pitchFamily="34" charset="0"/>
              </a:rPr>
              <a:t>       1, 1, 0, 0, 0, 0, 0, 1, 0, 0, 1, 1, 0, 0, 0, 1, 1, 1, 1, 0, 0, 0,</a:t>
            </a:r>
          </a:p>
          <a:p>
            <a:r>
              <a:rPr lang="en-US" sz="1200">
                <a:latin typeface="Arial" panose="020B0604020202020204" pitchFamily="34" charset="0"/>
                <a:cs typeface="Arial" panose="020B0604020202020204" pitchFamily="34" charset="0"/>
              </a:rPr>
              <a:t>       1, 1, 0, 1, 0, 0, 0, 0, 0, 0, 0, 0, 1, 1, 0, 0, 0, 1, 0, 1, 0, 0,</a:t>
            </a:r>
          </a:p>
          <a:p>
            <a:r>
              <a:rPr lang="en-US" sz="1200">
                <a:latin typeface="Arial" panose="020B0604020202020204" pitchFamily="34" charset="0"/>
                <a:cs typeface="Arial" panose="020B0604020202020204" pitchFamily="34" charset="0"/>
              </a:rPr>
              <a:t>       1, 0, 1, 0, 0, 1, 1, 0, 0, 0, 0, 0, 1, 0, 0, 0, 1, 0, 0, 1, 1, 0,</a:t>
            </a:r>
          </a:p>
          <a:p>
            <a:r>
              <a:rPr lang="en-US" sz="1200">
                <a:latin typeface="Arial" panose="020B0604020202020204" pitchFamily="34" charset="0"/>
                <a:cs typeface="Arial" panose="020B0604020202020204" pitchFamily="34" charset="0"/>
              </a:rPr>
              <a:t>       0, 1, 0, 0, 0, 1, 1, 1, 0, 0, 1, 0, 1, 0, 1, 1, 0, 1, 0, 0, 1, 0,</a:t>
            </a:r>
          </a:p>
          <a:p>
            <a:r>
              <a:rPr lang="en-US" sz="1200">
                <a:latin typeface="Arial" panose="020B0604020202020204" pitchFamily="34" charset="0"/>
                <a:cs typeface="Arial" panose="020B0604020202020204" pitchFamily="34" charset="0"/>
              </a:rPr>
              <a:t>       1, 1, 0, 0, 1, 0, 1, 0, 0, 1, 0, 1, 0, 1, 1, 1, 0, 0, 1, 0, 1, 0,</a:t>
            </a:r>
          </a:p>
          <a:p>
            <a:r>
              <a:rPr lang="en-US" sz="1200">
                <a:latin typeface="Arial" panose="020B0604020202020204" pitchFamily="34" charset="0"/>
                <a:cs typeface="Arial" panose="020B0604020202020204" pitchFamily="34" charset="0"/>
              </a:rPr>
              <a:t>       0, 0, 1, 0, 0, 0, 0, 1, 1, 1, 0, 0, 0, 0, 0, 0, 0, 0, 0, 1, 0, 0,</a:t>
            </a:r>
          </a:p>
          <a:p>
            <a:r>
              <a:rPr lang="en-US" sz="1200">
                <a:latin typeface="Arial" panose="020B0604020202020204" pitchFamily="34" charset="0"/>
                <a:cs typeface="Arial" panose="020B0604020202020204" pitchFamily="34" charset="0"/>
              </a:rPr>
              <a:t>       0, 0, 0, 1, 1, 1, 0, 1, 1, 0, 0, 1, 0, 0, 1, 0, 0, 1, 1, 0, 0, 0,</a:t>
            </a:r>
          </a:p>
          <a:p>
            <a:r>
              <a:rPr lang="en-US" sz="1200">
                <a:latin typeface="Arial" panose="020B0604020202020204" pitchFamily="34" charset="0"/>
                <a:cs typeface="Arial" panose="020B0604020202020204" pitchFamily="34" charset="0"/>
              </a:rPr>
              <a:t>       0, 1, 0, 0, 1, 0, 0, 0, 0, 0, 0, 0, 1, 1, 1, 0, 0, 1, 0, 0, 1, 0,</a:t>
            </a:r>
          </a:p>
          <a:p>
            <a:r>
              <a:rPr lang="en-US" sz="1200">
                <a:latin typeface="Arial" panose="020B0604020202020204" pitchFamily="34" charset="0"/>
                <a:cs typeface="Arial" panose="020B0604020202020204" pitchFamily="34" charset="0"/>
              </a:rPr>
              <a:t>       0, 1, 0, 1, 1, 0, 1, 0, 1, 0, 1, 0, 1, 1, 0, 0, 0, 0, 1, 1, 0, 1,</a:t>
            </a:r>
          </a:p>
          <a:p>
            <a:r>
              <a:rPr lang="en-US" sz="1200">
                <a:latin typeface="Arial" panose="020B0604020202020204" pitchFamily="34" charset="0"/>
                <a:cs typeface="Arial" panose="020B0604020202020204" pitchFamily="34" charset="0"/>
              </a:rPr>
              <a:t>       0, 1, 0, 0, 0, 0, 1, 1, 0, 1, 0, 1, 0, 0, 0, 0, 0, 1, 0, 0, 0, 0,</a:t>
            </a:r>
          </a:p>
          <a:p>
            <a:r>
              <a:rPr lang="en-US" sz="1200">
                <a:latin typeface="Arial" panose="020B0604020202020204" pitchFamily="34" charset="0"/>
                <a:cs typeface="Arial" panose="020B0604020202020204" pitchFamily="34" charset="0"/>
              </a:rPr>
              <a:t>       1, 0, 0, 1, 1, 1, 0, 0, 1, 0, 0, 1, 0, 0, 0, 1, 0, 0, 1, 0, 0, 0,</a:t>
            </a:r>
          </a:p>
          <a:p>
            <a:r>
              <a:rPr lang="en-US" sz="1200">
                <a:latin typeface="Arial" panose="020B0604020202020204" pitchFamily="34" charset="0"/>
                <a:cs typeface="Arial" panose="020B0604020202020204" pitchFamily="34" charset="0"/>
              </a:rPr>
              <a:t>       0, 0, 0, 0, 0, 0, 1, 0, 0, 0, 0, 0, 0, 0, 1, 0, 0, 0, 1, 0, 0, 0,</a:t>
            </a:r>
          </a:p>
          <a:p>
            <a:r>
              <a:rPr lang="en-US" sz="1200">
                <a:latin typeface="Arial" panose="020B0604020202020204" pitchFamily="34" charset="0"/>
                <a:cs typeface="Arial" panose="020B0604020202020204" pitchFamily="34" charset="0"/>
              </a:rPr>
              <a:t>       1, 1, 0, 0, 0, 0, 0, 0, 0, 1, 0, 0, 0, 0, 1, 0, 0, 0, 1, 0, 0, 0,</a:t>
            </a:r>
          </a:p>
          <a:p>
            <a:r>
              <a:rPr lang="en-US" sz="1200">
                <a:latin typeface="Arial" panose="020B0604020202020204" pitchFamily="34" charset="0"/>
                <a:cs typeface="Arial" panose="020B0604020202020204" pitchFamily="34" charset="0"/>
              </a:rPr>
              <a:t>       1, 0, 0, 0, 1, 0, 0, 0, 0, 1, 1, 0, 0, 0, 0, 0, 0, 1, 0, 0, 0, 0,</a:t>
            </a:r>
          </a:p>
          <a:p>
            <a:r>
              <a:rPr lang="en-US" sz="1200">
                <a:latin typeface="Arial" panose="020B0604020202020204" pitchFamily="34" charset="0"/>
                <a:cs typeface="Arial" panose="020B0604020202020204" pitchFamily="34" charset="0"/>
              </a:rPr>
              <a:t>       0, 0, 0, 0, 0, 0, 0, 1, 0, 0, 0, 1, 1, 1, 1, 0, 0, 1, 1, 0, 0, 0,</a:t>
            </a:r>
          </a:p>
          <a:p>
            <a:r>
              <a:rPr lang="en-US" sz="1200">
                <a:latin typeface="Arial" panose="020B0604020202020204" pitchFamily="34" charset="0"/>
                <a:cs typeface="Arial" panose="020B0604020202020204" pitchFamily="34" charset="0"/>
              </a:rPr>
              <a:t>...</a:t>
            </a:r>
          </a:p>
          <a:p>
            <a:r>
              <a:rPr lang="en-US" sz="1200">
                <a:latin typeface="Arial" panose="020B0604020202020204" pitchFamily="34" charset="0"/>
                <a:cs typeface="Arial" panose="020B0604020202020204" pitchFamily="34" charset="0"/>
              </a:rPr>
              <a:t>       0, 1, 1, 1, 1, 0, 1, 1, 0, 0, 0, 0, 0, 0, 0, 1, 1, 0, 1, 0, 0, 1,</a:t>
            </a:r>
          </a:p>
          <a:p>
            <a:r>
              <a:rPr lang="en-US" sz="1200">
                <a:latin typeface="Arial" panose="020B0604020202020204" pitchFamily="34" charset="0"/>
                <a:cs typeface="Arial" panose="020B0604020202020204" pitchFamily="34" charset="0"/>
              </a:rPr>
              <a:t>       0, 1, 0, 0, 0, 0, 0, 1, 0, 1, 0, 1, 0, 1, 1, 0, 0, 0, 0, 1, 1, 0,</a:t>
            </a:r>
          </a:p>
          <a:p>
            <a:r>
              <a:rPr lang="en-US" sz="1200">
                <a:latin typeface="Arial" panose="020B0604020202020204" pitchFamily="34" charset="0"/>
                <a:cs typeface="Arial" panose="020B0604020202020204" pitchFamily="34" charset="0"/>
              </a:rPr>
              <a:t>       0, 0, 1, 0, 1, 1, 0, 0, 1, 0, 0, 1, 1, 0, 0, 1, 0, 0, 1, 0, 0, 0,</a:t>
            </a:r>
          </a:p>
          <a:p>
            <a:r>
              <a:rPr lang="en-US" sz="1200">
                <a:latin typeface="Arial" panose="020B0604020202020204" pitchFamily="34" charset="0"/>
                <a:cs typeface="Arial" panose="020B0604020202020204" pitchFamily="34" charset="0"/>
              </a:rPr>
              <a:t>       0, 0, 0, 0, 1, 1, 1, 0, 0, 0, 0, 0, 0, 1, 1, 0, 0, 1, 0, 0, 1, 0,</a:t>
            </a:r>
          </a:p>
          <a:p>
            <a:r>
              <a:rPr lang="en-US" sz="1200">
                <a:latin typeface="Arial" panose="020B0604020202020204" pitchFamily="34" charset="0"/>
                <a:cs typeface="Arial" panose="020B0604020202020204" pitchFamily="34" charset="0"/>
              </a:rPr>
              <a:t>       1, 1, 1, 0, 0, 1, 1, 1, 0, 1, 0, 1, 0, 1, 0, 0, 0, 0, 1, 0])</a:t>
            </a:r>
          </a:p>
        </p:txBody>
      </p:sp>
      <p:graphicFrame>
        <p:nvGraphicFramePr>
          <p:cNvPr id="8" name="Table 7">
            <a:extLst>
              <a:ext uri="{FF2B5EF4-FFF2-40B4-BE49-F238E27FC236}">
                <a16:creationId xmlns:a16="http://schemas.microsoft.com/office/drawing/2014/main" id="{81B60800-A9EC-F784-E7A6-335261D94BCB}"/>
              </a:ext>
            </a:extLst>
          </p:cNvPr>
          <p:cNvGraphicFramePr>
            <a:graphicFrameLocks noGrp="1"/>
          </p:cNvGraphicFramePr>
          <p:nvPr>
            <p:extLst>
              <p:ext uri="{D42A27DB-BD31-4B8C-83A1-F6EECF244321}">
                <p14:modId xmlns:p14="http://schemas.microsoft.com/office/powerpoint/2010/main" val="3400533949"/>
              </p:ext>
            </p:extLst>
          </p:nvPr>
        </p:nvGraphicFramePr>
        <p:xfrm>
          <a:off x="5029200" y="1022332"/>
          <a:ext cx="6858000" cy="5334142"/>
        </p:xfrm>
        <a:graphic>
          <a:graphicData uri="http://schemas.openxmlformats.org/drawingml/2006/table">
            <a:tbl>
              <a:tblPr firstRow="1" bandRow="1">
                <a:tableStyleId>{9D7B26C5-4107-4FEC-AEDC-1716B250A1EF}</a:tableStyleId>
              </a:tblPr>
              <a:tblGrid>
                <a:gridCol w="381000">
                  <a:extLst>
                    <a:ext uri="{9D8B030D-6E8A-4147-A177-3AD203B41FA5}">
                      <a16:colId xmlns:a16="http://schemas.microsoft.com/office/drawing/2014/main" val="3497804176"/>
                    </a:ext>
                  </a:extLst>
                </a:gridCol>
                <a:gridCol w="914400">
                  <a:extLst>
                    <a:ext uri="{9D8B030D-6E8A-4147-A177-3AD203B41FA5}">
                      <a16:colId xmlns:a16="http://schemas.microsoft.com/office/drawing/2014/main" val="3440120992"/>
                    </a:ext>
                  </a:extLst>
                </a:gridCol>
                <a:gridCol w="762000">
                  <a:extLst>
                    <a:ext uri="{9D8B030D-6E8A-4147-A177-3AD203B41FA5}">
                      <a16:colId xmlns:a16="http://schemas.microsoft.com/office/drawing/2014/main" val="2302119610"/>
                    </a:ext>
                  </a:extLst>
                </a:gridCol>
                <a:gridCol w="685800">
                  <a:extLst>
                    <a:ext uri="{9D8B030D-6E8A-4147-A177-3AD203B41FA5}">
                      <a16:colId xmlns:a16="http://schemas.microsoft.com/office/drawing/2014/main" val="3407831726"/>
                    </a:ext>
                  </a:extLst>
                </a:gridCol>
                <a:gridCol w="685800">
                  <a:extLst>
                    <a:ext uri="{9D8B030D-6E8A-4147-A177-3AD203B41FA5}">
                      <a16:colId xmlns:a16="http://schemas.microsoft.com/office/drawing/2014/main" val="1732990050"/>
                    </a:ext>
                  </a:extLst>
                </a:gridCol>
                <a:gridCol w="685800">
                  <a:extLst>
                    <a:ext uri="{9D8B030D-6E8A-4147-A177-3AD203B41FA5}">
                      <a16:colId xmlns:a16="http://schemas.microsoft.com/office/drawing/2014/main" val="1637079073"/>
                    </a:ext>
                  </a:extLst>
                </a:gridCol>
                <a:gridCol w="685800">
                  <a:extLst>
                    <a:ext uri="{9D8B030D-6E8A-4147-A177-3AD203B41FA5}">
                      <a16:colId xmlns:a16="http://schemas.microsoft.com/office/drawing/2014/main" val="804861156"/>
                    </a:ext>
                  </a:extLst>
                </a:gridCol>
                <a:gridCol w="685800">
                  <a:extLst>
                    <a:ext uri="{9D8B030D-6E8A-4147-A177-3AD203B41FA5}">
                      <a16:colId xmlns:a16="http://schemas.microsoft.com/office/drawing/2014/main" val="975013323"/>
                    </a:ext>
                  </a:extLst>
                </a:gridCol>
                <a:gridCol w="685800">
                  <a:extLst>
                    <a:ext uri="{9D8B030D-6E8A-4147-A177-3AD203B41FA5}">
                      <a16:colId xmlns:a16="http://schemas.microsoft.com/office/drawing/2014/main" val="1779525631"/>
                    </a:ext>
                  </a:extLst>
                </a:gridCol>
                <a:gridCol w="685800">
                  <a:extLst>
                    <a:ext uri="{9D8B030D-6E8A-4147-A177-3AD203B41FA5}">
                      <a16:colId xmlns:a16="http://schemas.microsoft.com/office/drawing/2014/main" val="1107853992"/>
                    </a:ext>
                  </a:extLst>
                </a:gridCol>
              </a:tblGrid>
              <a:tr h="1246300">
                <a:tc>
                  <a:txBody>
                    <a:bodyPr/>
                    <a:lstStyle/>
                    <a:p>
                      <a:pPr algn="r"/>
                      <a:endParaRPr lang="en-US" sz="1300"/>
                    </a:p>
                  </a:txBody>
                  <a:tcPr/>
                </a:tc>
                <a:tc>
                  <a:txBody>
                    <a:bodyPr/>
                    <a:lstStyle/>
                    <a:p>
                      <a:pPr algn="r" fontAlgn="ctr">
                        <a:buNone/>
                      </a:pPr>
                      <a:r>
                        <a:rPr lang="en-US" sz="1300">
                          <a:effectLst/>
                        </a:rPr>
                        <a:t>Pregnancies</a:t>
                      </a:r>
                    </a:p>
                  </a:txBody>
                  <a:tcPr marL="76200" marR="76200" marT="38100" marB="38100" anchor="ctr"/>
                </a:tc>
                <a:tc>
                  <a:txBody>
                    <a:bodyPr/>
                    <a:lstStyle/>
                    <a:p>
                      <a:pPr algn="r" fontAlgn="ctr">
                        <a:buNone/>
                      </a:pPr>
                      <a:r>
                        <a:rPr lang="en-US" sz="1300">
                          <a:effectLst/>
                        </a:rPr>
                        <a:t>Glucose</a:t>
                      </a:r>
                    </a:p>
                  </a:txBody>
                  <a:tcPr marL="76200" marR="76200" marT="38100" marB="38100" anchor="ctr"/>
                </a:tc>
                <a:tc>
                  <a:txBody>
                    <a:bodyPr/>
                    <a:lstStyle/>
                    <a:p>
                      <a:pPr algn="r" fontAlgn="ctr">
                        <a:buNone/>
                      </a:pPr>
                      <a:r>
                        <a:rPr lang="en-US" sz="1300">
                          <a:effectLst/>
                        </a:rPr>
                        <a:t>BloodPressure</a:t>
                      </a:r>
                    </a:p>
                  </a:txBody>
                  <a:tcPr marL="76200" marR="76200" marT="38100" marB="38100" anchor="ctr"/>
                </a:tc>
                <a:tc>
                  <a:txBody>
                    <a:bodyPr/>
                    <a:lstStyle/>
                    <a:p>
                      <a:pPr algn="r" fontAlgn="ctr">
                        <a:buNone/>
                      </a:pPr>
                      <a:r>
                        <a:rPr lang="en-US" sz="1300">
                          <a:effectLst/>
                        </a:rPr>
                        <a:t>SkinThickness</a:t>
                      </a:r>
                    </a:p>
                  </a:txBody>
                  <a:tcPr marL="76200" marR="76200" marT="38100" marB="38100" anchor="ctr"/>
                </a:tc>
                <a:tc>
                  <a:txBody>
                    <a:bodyPr/>
                    <a:lstStyle/>
                    <a:p>
                      <a:pPr algn="r" fontAlgn="ctr">
                        <a:buNone/>
                      </a:pPr>
                      <a:r>
                        <a:rPr lang="en-US" sz="1300">
                          <a:effectLst/>
                        </a:rPr>
                        <a:t>Insulin</a:t>
                      </a:r>
                    </a:p>
                  </a:txBody>
                  <a:tcPr marL="76200" marR="76200" marT="38100" marB="38100" anchor="ctr"/>
                </a:tc>
                <a:tc>
                  <a:txBody>
                    <a:bodyPr/>
                    <a:lstStyle/>
                    <a:p>
                      <a:pPr algn="r" fontAlgn="ctr">
                        <a:buNone/>
                      </a:pPr>
                      <a:r>
                        <a:rPr lang="en-US" sz="1300">
                          <a:effectLst/>
                        </a:rPr>
                        <a:t>BMI</a:t>
                      </a:r>
                    </a:p>
                  </a:txBody>
                  <a:tcPr marL="76200" marR="76200" marT="38100" marB="38100" anchor="ctr"/>
                </a:tc>
                <a:tc>
                  <a:txBody>
                    <a:bodyPr/>
                    <a:lstStyle/>
                    <a:p>
                      <a:pPr algn="r" fontAlgn="ctr">
                        <a:buNone/>
                      </a:pPr>
                      <a:r>
                        <a:rPr lang="en-US" sz="1300">
                          <a:effectLst/>
                        </a:rPr>
                        <a:t>DiabetesPedigreeFunction</a:t>
                      </a:r>
                    </a:p>
                  </a:txBody>
                  <a:tcPr marL="76200" marR="76200" marT="38100" marB="38100" anchor="ctr"/>
                </a:tc>
                <a:tc>
                  <a:txBody>
                    <a:bodyPr/>
                    <a:lstStyle/>
                    <a:p>
                      <a:pPr algn="r" fontAlgn="ctr">
                        <a:buNone/>
                      </a:pPr>
                      <a:r>
                        <a:rPr lang="en-US" sz="1300">
                          <a:effectLst/>
                        </a:rPr>
                        <a:t>Age</a:t>
                      </a:r>
                    </a:p>
                  </a:txBody>
                  <a:tcPr marL="76200" marR="76200" marT="38100" marB="38100" anchor="ctr"/>
                </a:tc>
                <a:tc>
                  <a:txBody>
                    <a:bodyPr/>
                    <a:lstStyle/>
                    <a:p>
                      <a:pPr algn="r" fontAlgn="ctr">
                        <a:buNone/>
                      </a:pPr>
                      <a:r>
                        <a:rPr lang="en-US" sz="1300">
                          <a:effectLst/>
                        </a:rPr>
                        <a:t>Outcome</a:t>
                      </a:r>
                    </a:p>
                  </a:txBody>
                  <a:tcPr marL="76200" marR="76200" marT="38100" marB="38100" anchor="ctr"/>
                </a:tc>
                <a:extLst>
                  <a:ext uri="{0D108BD9-81ED-4DB2-BD59-A6C34878D82A}">
                    <a16:rowId xmlns:a16="http://schemas.microsoft.com/office/drawing/2014/main" val="2052625065"/>
                  </a:ext>
                </a:extLst>
              </a:tr>
              <a:tr h="287607">
                <a:tc>
                  <a:txBody>
                    <a:bodyPr/>
                    <a:lstStyle/>
                    <a:p>
                      <a:pPr algn="r" fontAlgn="ctr">
                        <a:buNone/>
                      </a:pPr>
                      <a:r>
                        <a:rPr lang="en-US" sz="1300" b="0">
                          <a:effectLst/>
                        </a:rPr>
                        <a:t>0</a:t>
                      </a:r>
                    </a:p>
                  </a:txBody>
                  <a:tcPr marL="76200" marR="76200" marT="38100" marB="38100" anchor="ctr"/>
                </a:tc>
                <a:tc>
                  <a:txBody>
                    <a:bodyPr/>
                    <a:lstStyle/>
                    <a:p>
                      <a:pPr algn="r">
                        <a:buNone/>
                      </a:pPr>
                      <a:r>
                        <a:rPr lang="en-US" sz="1300">
                          <a:effectLst/>
                        </a:rPr>
                        <a:t>6</a:t>
                      </a:r>
                    </a:p>
                  </a:txBody>
                  <a:tcPr marL="76200" marR="76200" marT="38100" marB="38100" anchor="ctr"/>
                </a:tc>
                <a:tc>
                  <a:txBody>
                    <a:bodyPr/>
                    <a:lstStyle/>
                    <a:p>
                      <a:pPr algn="r">
                        <a:buNone/>
                      </a:pPr>
                      <a:r>
                        <a:rPr lang="en-US" sz="1300">
                          <a:effectLst/>
                        </a:rPr>
                        <a:t>148</a:t>
                      </a:r>
                    </a:p>
                  </a:txBody>
                  <a:tcPr marL="76200" marR="76200" marT="38100" marB="38100" anchor="ctr"/>
                </a:tc>
                <a:tc>
                  <a:txBody>
                    <a:bodyPr/>
                    <a:lstStyle/>
                    <a:p>
                      <a:pPr algn="r">
                        <a:buNone/>
                      </a:pPr>
                      <a:r>
                        <a:rPr lang="en-US" sz="1300">
                          <a:effectLst/>
                        </a:rPr>
                        <a:t>72</a:t>
                      </a:r>
                    </a:p>
                  </a:txBody>
                  <a:tcPr marL="76200" marR="76200" marT="38100" marB="38100" anchor="ctr"/>
                </a:tc>
                <a:tc>
                  <a:txBody>
                    <a:bodyPr/>
                    <a:lstStyle/>
                    <a:p>
                      <a:pPr algn="r">
                        <a:buNone/>
                      </a:pPr>
                      <a:r>
                        <a:rPr lang="en-US" sz="1300">
                          <a:effectLst/>
                        </a:rPr>
                        <a:t>35</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33.6</a:t>
                      </a:r>
                    </a:p>
                  </a:txBody>
                  <a:tcPr marL="76200" marR="76200" marT="38100" marB="38100" anchor="ctr"/>
                </a:tc>
                <a:tc>
                  <a:txBody>
                    <a:bodyPr/>
                    <a:lstStyle/>
                    <a:p>
                      <a:pPr algn="r">
                        <a:buNone/>
                      </a:pPr>
                      <a:r>
                        <a:rPr lang="en-US" sz="1300">
                          <a:effectLst/>
                        </a:rPr>
                        <a:t>0.627</a:t>
                      </a:r>
                    </a:p>
                  </a:txBody>
                  <a:tcPr marL="76200" marR="76200" marT="38100" marB="38100" anchor="ctr"/>
                </a:tc>
                <a:tc>
                  <a:txBody>
                    <a:bodyPr/>
                    <a:lstStyle/>
                    <a:p>
                      <a:pPr algn="r">
                        <a:buNone/>
                      </a:pPr>
                      <a:r>
                        <a:rPr lang="en-US" sz="1300">
                          <a:effectLst/>
                        </a:rPr>
                        <a:t>50</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1858292118"/>
                  </a:ext>
                </a:extLst>
              </a:tr>
              <a:tr h="287607">
                <a:tc>
                  <a:txBody>
                    <a:bodyPr/>
                    <a:lstStyle/>
                    <a:p>
                      <a:pPr algn="r" fontAlgn="ctr">
                        <a:buNone/>
                      </a:pPr>
                      <a:r>
                        <a:rPr lang="en-US" sz="1300" b="0">
                          <a:effectLst/>
                        </a:rPr>
                        <a:t>1</a:t>
                      </a:r>
                    </a:p>
                  </a:txBody>
                  <a:tcPr marL="76200" marR="76200" marT="38100" marB="38100" anchor="ctr"/>
                </a:tc>
                <a:tc>
                  <a:txBody>
                    <a:bodyPr/>
                    <a:lstStyle/>
                    <a:p>
                      <a:pPr algn="r">
                        <a:buNone/>
                      </a:pPr>
                      <a:r>
                        <a:rPr lang="en-US" sz="1300">
                          <a:effectLst/>
                        </a:rPr>
                        <a:t>1</a:t>
                      </a:r>
                    </a:p>
                  </a:txBody>
                  <a:tcPr marL="76200" marR="76200" marT="38100" marB="38100" anchor="ctr"/>
                </a:tc>
                <a:tc>
                  <a:txBody>
                    <a:bodyPr/>
                    <a:lstStyle/>
                    <a:p>
                      <a:pPr algn="r">
                        <a:buNone/>
                      </a:pPr>
                      <a:r>
                        <a:rPr lang="en-US" sz="1300">
                          <a:effectLst/>
                        </a:rPr>
                        <a:t>85</a:t>
                      </a:r>
                    </a:p>
                  </a:txBody>
                  <a:tcPr marL="76200" marR="76200" marT="38100" marB="38100" anchor="ctr"/>
                </a:tc>
                <a:tc>
                  <a:txBody>
                    <a:bodyPr/>
                    <a:lstStyle/>
                    <a:p>
                      <a:pPr algn="r">
                        <a:buNone/>
                      </a:pPr>
                      <a:r>
                        <a:rPr lang="en-US" sz="1300">
                          <a:effectLst/>
                        </a:rPr>
                        <a:t>66</a:t>
                      </a:r>
                    </a:p>
                  </a:txBody>
                  <a:tcPr marL="76200" marR="76200" marT="38100" marB="38100" anchor="ctr"/>
                </a:tc>
                <a:tc>
                  <a:txBody>
                    <a:bodyPr/>
                    <a:lstStyle/>
                    <a:p>
                      <a:pPr algn="r">
                        <a:buNone/>
                      </a:pPr>
                      <a:r>
                        <a:rPr lang="en-US" sz="1300">
                          <a:effectLst/>
                        </a:rPr>
                        <a:t>29</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26.6</a:t>
                      </a:r>
                    </a:p>
                  </a:txBody>
                  <a:tcPr marL="76200" marR="76200" marT="38100" marB="38100" anchor="ctr"/>
                </a:tc>
                <a:tc>
                  <a:txBody>
                    <a:bodyPr/>
                    <a:lstStyle/>
                    <a:p>
                      <a:pPr algn="r">
                        <a:buNone/>
                      </a:pPr>
                      <a:r>
                        <a:rPr lang="en-US" sz="1300">
                          <a:effectLst/>
                        </a:rPr>
                        <a:t>0.351</a:t>
                      </a:r>
                    </a:p>
                  </a:txBody>
                  <a:tcPr marL="76200" marR="76200" marT="38100" marB="38100" anchor="ctr"/>
                </a:tc>
                <a:tc>
                  <a:txBody>
                    <a:bodyPr/>
                    <a:lstStyle/>
                    <a:p>
                      <a:pPr algn="r">
                        <a:buNone/>
                      </a:pPr>
                      <a:r>
                        <a:rPr lang="en-US" sz="1300">
                          <a:effectLst/>
                        </a:rPr>
                        <a:t>31</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3435869552"/>
                  </a:ext>
                </a:extLst>
              </a:tr>
              <a:tr h="287607">
                <a:tc>
                  <a:txBody>
                    <a:bodyPr/>
                    <a:lstStyle/>
                    <a:p>
                      <a:pPr algn="r" fontAlgn="ctr">
                        <a:buNone/>
                      </a:pPr>
                      <a:r>
                        <a:rPr lang="en-US" sz="1300" b="0">
                          <a:effectLst/>
                        </a:rPr>
                        <a:t>2</a:t>
                      </a:r>
                    </a:p>
                  </a:txBody>
                  <a:tcPr marL="76200" marR="76200" marT="38100" marB="38100" anchor="ctr"/>
                </a:tc>
                <a:tc>
                  <a:txBody>
                    <a:bodyPr/>
                    <a:lstStyle/>
                    <a:p>
                      <a:pPr algn="r">
                        <a:buNone/>
                      </a:pPr>
                      <a:r>
                        <a:rPr lang="en-US" sz="1300">
                          <a:effectLst/>
                        </a:rPr>
                        <a:t>8</a:t>
                      </a:r>
                    </a:p>
                  </a:txBody>
                  <a:tcPr marL="76200" marR="76200" marT="38100" marB="38100" anchor="ctr"/>
                </a:tc>
                <a:tc>
                  <a:txBody>
                    <a:bodyPr/>
                    <a:lstStyle/>
                    <a:p>
                      <a:pPr algn="r">
                        <a:buNone/>
                      </a:pPr>
                      <a:r>
                        <a:rPr lang="en-US" sz="1300">
                          <a:effectLst/>
                        </a:rPr>
                        <a:t>183</a:t>
                      </a:r>
                    </a:p>
                  </a:txBody>
                  <a:tcPr marL="76200" marR="76200" marT="38100" marB="38100" anchor="ctr"/>
                </a:tc>
                <a:tc>
                  <a:txBody>
                    <a:bodyPr/>
                    <a:lstStyle/>
                    <a:p>
                      <a:pPr algn="r">
                        <a:buNone/>
                      </a:pPr>
                      <a:r>
                        <a:rPr lang="en-US" sz="1300">
                          <a:effectLst/>
                        </a:rPr>
                        <a:t>64</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23.3</a:t>
                      </a:r>
                    </a:p>
                  </a:txBody>
                  <a:tcPr marL="76200" marR="76200" marT="38100" marB="38100" anchor="ctr"/>
                </a:tc>
                <a:tc>
                  <a:txBody>
                    <a:bodyPr/>
                    <a:lstStyle/>
                    <a:p>
                      <a:pPr algn="r">
                        <a:buNone/>
                      </a:pPr>
                      <a:r>
                        <a:rPr lang="en-US" sz="1300">
                          <a:effectLst/>
                        </a:rPr>
                        <a:t>0.672</a:t>
                      </a:r>
                    </a:p>
                  </a:txBody>
                  <a:tcPr marL="76200" marR="76200" marT="38100" marB="38100" anchor="ctr"/>
                </a:tc>
                <a:tc>
                  <a:txBody>
                    <a:bodyPr/>
                    <a:lstStyle/>
                    <a:p>
                      <a:pPr algn="r">
                        <a:buNone/>
                      </a:pPr>
                      <a:r>
                        <a:rPr lang="en-US" sz="1300">
                          <a:effectLst/>
                        </a:rPr>
                        <a:t>32</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3557726868"/>
                  </a:ext>
                </a:extLst>
              </a:tr>
              <a:tr h="287607">
                <a:tc>
                  <a:txBody>
                    <a:bodyPr/>
                    <a:lstStyle/>
                    <a:p>
                      <a:pPr algn="r" fontAlgn="ctr">
                        <a:buNone/>
                      </a:pPr>
                      <a:r>
                        <a:rPr lang="en-US" sz="1300" b="0">
                          <a:effectLst/>
                        </a:rPr>
                        <a:t>3</a:t>
                      </a:r>
                    </a:p>
                  </a:txBody>
                  <a:tcPr marL="76200" marR="76200" marT="38100" marB="38100" anchor="ctr"/>
                </a:tc>
                <a:tc>
                  <a:txBody>
                    <a:bodyPr/>
                    <a:lstStyle/>
                    <a:p>
                      <a:pPr algn="r">
                        <a:buNone/>
                      </a:pPr>
                      <a:r>
                        <a:rPr lang="en-US" sz="1300">
                          <a:effectLst/>
                        </a:rPr>
                        <a:t>1</a:t>
                      </a:r>
                    </a:p>
                  </a:txBody>
                  <a:tcPr marL="76200" marR="76200" marT="38100" marB="38100" anchor="ctr"/>
                </a:tc>
                <a:tc>
                  <a:txBody>
                    <a:bodyPr/>
                    <a:lstStyle/>
                    <a:p>
                      <a:pPr algn="r">
                        <a:buNone/>
                      </a:pPr>
                      <a:r>
                        <a:rPr lang="en-US" sz="1300">
                          <a:effectLst/>
                        </a:rPr>
                        <a:t>89</a:t>
                      </a:r>
                    </a:p>
                  </a:txBody>
                  <a:tcPr marL="76200" marR="76200" marT="38100" marB="38100" anchor="ctr"/>
                </a:tc>
                <a:tc>
                  <a:txBody>
                    <a:bodyPr/>
                    <a:lstStyle/>
                    <a:p>
                      <a:pPr algn="r">
                        <a:buNone/>
                      </a:pPr>
                      <a:r>
                        <a:rPr lang="en-US" sz="1300">
                          <a:effectLst/>
                        </a:rPr>
                        <a:t>66</a:t>
                      </a:r>
                    </a:p>
                  </a:txBody>
                  <a:tcPr marL="76200" marR="76200" marT="38100" marB="38100" anchor="ctr"/>
                </a:tc>
                <a:tc>
                  <a:txBody>
                    <a:bodyPr/>
                    <a:lstStyle/>
                    <a:p>
                      <a:pPr algn="r">
                        <a:buNone/>
                      </a:pPr>
                      <a:r>
                        <a:rPr lang="en-US" sz="1300">
                          <a:effectLst/>
                        </a:rPr>
                        <a:t>23</a:t>
                      </a:r>
                    </a:p>
                  </a:txBody>
                  <a:tcPr marL="76200" marR="76200" marT="38100" marB="38100" anchor="ctr"/>
                </a:tc>
                <a:tc>
                  <a:txBody>
                    <a:bodyPr/>
                    <a:lstStyle/>
                    <a:p>
                      <a:pPr algn="r">
                        <a:buNone/>
                      </a:pPr>
                      <a:r>
                        <a:rPr lang="en-US" sz="1300">
                          <a:effectLst/>
                        </a:rPr>
                        <a:t>94</a:t>
                      </a:r>
                    </a:p>
                  </a:txBody>
                  <a:tcPr marL="76200" marR="76200" marT="38100" marB="38100" anchor="ctr"/>
                </a:tc>
                <a:tc>
                  <a:txBody>
                    <a:bodyPr/>
                    <a:lstStyle/>
                    <a:p>
                      <a:pPr algn="r">
                        <a:buNone/>
                      </a:pPr>
                      <a:r>
                        <a:rPr lang="en-US" sz="1300">
                          <a:effectLst/>
                        </a:rPr>
                        <a:t>28.1</a:t>
                      </a:r>
                    </a:p>
                  </a:txBody>
                  <a:tcPr marL="76200" marR="76200" marT="38100" marB="38100" anchor="ctr"/>
                </a:tc>
                <a:tc>
                  <a:txBody>
                    <a:bodyPr/>
                    <a:lstStyle/>
                    <a:p>
                      <a:pPr algn="r">
                        <a:buNone/>
                      </a:pPr>
                      <a:r>
                        <a:rPr lang="en-US" sz="1300">
                          <a:effectLst/>
                        </a:rPr>
                        <a:t>0.167</a:t>
                      </a:r>
                    </a:p>
                  </a:txBody>
                  <a:tcPr marL="76200" marR="76200" marT="38100" marB="38100" anchor="ctr"/>
                </a:tc>
                <a:tc>
                  <a:txBody>
                    <a:bodyPr/>
                    <a:lstStyle/>
                    <a:p>
                      <a:pPr algn="r">
                        <a:buNone/>
                      </a:pPr>
                      <a:r>
                        <a:rPr lang="en-US" sz="1300">
                          <a:effectLst/>
                        </a:rPr>
                        <a:t>21</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4116315107"/>
                  </a:ext>
                </a:extLst>
              </a:tr>
              <a:tr h="287607">
                <a:tc>
                  <a:txBody>
                    <a:bodyPr/>
                    <a:lstStyle/>
                    <a:p>
                      <a:pPr algn="r" fontAlgn="ctr">
                        <a:buNone/>
                      </a:pPr>
                      <a:r>
                        <a:rPr lang="en-US" sz="1300" b="0">
                          <a:effectLst/>
                        </a:rPr>
                        <a:t>4</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137</a:t>
                      </a:r>
                    </a:p>
                  </a:txBody>
                  <a:tcPr marL="76200" marR="76200" marT="38100" marB="38100" anchor="ctr"/>
                </a:tc>
                <a:tc>
                  <a:txBody>
                    <a:bodyPr/>
                    <a:lstStyle/>
                    <a:p>
                      <a:pPr algn="r">
                        <a:buNone/>
                      </a:pPr>
                      <a:r>
                        <a:rPr lang="en-US" sz="1300">
                          <a:effectLst/>
                        </a:rPr>
                        <a:t>40</a:t>
                      </a:r>
                    </a:p>
                  </a:txBody>
                  <a:tcPr marL="76200" marR="76200" marT="38100" marB="38100" anchor="ctr"/>
                </a:tc>
                <a:tc>
                  <a:txBody>
                    <a:bodyPr/>
                    <a:lstStyle/>
                    <a:p>
                      <a:pPr algn="r">
                        <a:buNone/>
                      </a:pPr>
                      <a:r>
                        <a:rPr lang="en-US" sz="1300">
                          <a:effectLst/>
                        </a:rPr>
                        <a:t>35</a:t>
                      </a:r>
                    </a:p>
                  </a:txBody>
                  <a:tcPr marL="76200" marR="76200" marT="38100" marB="38100" anchor="ctr"/>
                </a:tc>
                <a:tc>
                  <a:txBody>
                    <a:bodyPr/>
                    <a:lstStyle/>
                    <a:p>
                      <a:pPr algn="r">
                        <a:buNone/>
                      </a:pPr>
                      <a:r>
                        <a:rPr lang="en-US" sz="1300">
                          <a:effectLst/>
                        </a:rPr>
                        <a:t>168</a:t>
                      </a:r>
                    </a:p>
                  </a:txBody>
                  <a:tcPr marL="76200" marR="76200" marT="38100" marB="38100" anchor="ctr"/>
                </a:tc>
                <a:tc>
                  <a:txBody>
                    <a:bodyPr/>
                    <a:lstStyle/>
                    <a:p>
                      <a:pPr algn="r">
                        <a:buNone/>
                      </a:pPr>
                      <a:r>
                        <a:rPr lang="en-US" sz="1300">
                          <a:effectLst/>
                        </a:rPr>
                        <a:t>43.1</a:t>
                      </a:r>
                    </a:p>
                  </a:txBody>
                  <a:tcPr marL="76200" marR="76200" marT="38100" marB="38100" anchor="ctr"/>
                </a:tc>
                <a:tc>
                  <a:txBody>
                    <a:bodyPr/>
                    <a:lstStyle/>
                    <a:p>
                      <a:pPr algn="r">
                        <a:buNone/>
                      </a:pPr>
                      <a:r>
                        <a:rPr lang="en-US" sz="1300">
                          <a:effectLst/>
                        </a:rPr>
                        <a:t>2.288</a:t>
                      </a:r>
                    </a:p>
                  </a:txBody>
                  <a:tcPr marL="76200" marR="76200" marT="38100" marB="38100" anchor="ctr"/>
                </a:tc>
                <a:tc>
                  <a:txBody>
                    <a:bodyPr/>
                    <a:lstStyle/>
                    <a:p>
                      <a:pPr algn="r">
                        <a:buNone/>
                      </a:pPr>
                      <a:r>
                        <a:rPr lang="en-US" sz="1300">
                          <a:effectLst/>
                        </a:rPr>
                        <a:t>33</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2918134969"/>
                  </a:ext>
                </a:extLst>
              </a:tr>
              <a:tr h="287607">
                <a:tc>
                  <a:txBody>
                    <a:bodyPr/>
                    <a:lstStyle/>
                    <a:p>
                      <a:pPr algn="r" fontAlgn="ctr">
                        <a:buNone/>
                      </a:pPr>
                      <a:r>
                        <a:rPr lang="en-US" sz="1300" b="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extLst>
                  <a:ext uri="{0D108BD9-81ED-4DB2-BD59-A6C34878D82A}">
                    <a16:rowId xmlns:a16="http://schemas.microsoft.com/office/drawing/2014/main" val="1467450138"/>
                  </a:ext>
                </a:extLst>
              </a:tr>
              <a:tr h="287607">
                <a:tc>
                  <a:txBody>
                    <a:bodyPr/>
                    <a:lstStyle/>
                    <a:p>
                      <a:pPr algn="r" fontAlgn="ctr">
                        <a:buNone/>
                      </a:pPr>
                      <a:r>
                        <a:rPr lang="en-US" sz="1300" b="0">
                          <a:effectLst/>
                        </a:rPr>
                        <a:t>763</a:t>
                      </a:r>
                    </a:p>
                  </a:txBody>
                  <a:tcPr marL="76200" marR="76200" marT="38100" marB="38100" anchor="ctr"/>
                </a:tc>
                <a:tc>
                  <a:txBody>
                    <a:bodyPr/>
                    <a:lstStyle/>
                    <a:p>
                      <a:pPr algn="r">
                        <a:buNone/>
                      </a:pPr>
                      <a:r>
                        <a:rPr lang="en-US" sz="1300">
                          <a:effectLst/>
                        </a:rPr>
                        <a:t>10</a:t>
                      </a:r>
                    </a:p>
                  </a:txBody>
                  <a:tcPr marL="76200" marR="76200" marT="38100" marB="38100" anchor="ctr"/>
                </a:tc>
                <a:tc>
                  <a:txBody>
                    <a:bodyPr/>
                    <a:lstStyle/>
                    <a:p>
                      <a:pPr algn="r">
                        <a:buNone/>
                      </a:pPr>
                      <a:r>
                        <a:rPr lang="en-US" sz="1300">
                          <a:effectLst/>
                        </a:rPr>
                        <a:t>101</a:t>
                      </a:r>
                    </a:p>
                  </a:txBody>
                  <a:tcPr marL="76200" marR="76200" marT="38100" marB="38100" anchor="ctr"/>
                </a:tc>
                <a:tc>
                  <a:txBody>
                    <a:bodyPr/>
                    <a:lstStyle/>
                    <a:p>
                      <a:pPr algn="r">
                        <a:buNone/>
                      </a:pPr>
                      <a:r>
                        <a:rPr lang="en-US" sz="1300">
                          <a:effectLst/>
                        </a:rPr>
                        <a:t>76</a:t>
                      </a:r>
                    </a:p>
                  </a:txBody>
                  <a:tcPr marL="76200" marR="76200" marT="38100" marB="38100" anchor="ctr"/>
                </a:tc>
                <a:tc>
                  <a:txBody>
                    <a:bodyPr/>
                    <a:lstStyle/>
                    <a:p>
                      <a:pPr algn="r">
                        <a:buNone/>
                      </a:pPr>
                      <a:r>
                        <a:rPr lang="en-US" sz="1300">
                          <a:effectLst/>
                        </a:rPr>
                        <a:t>48</a:t>
                      </a:r>
                    </a:p>
                  </a:txBody>
                  <a:tcPr marL="76200" marR="76200" marT="38100" marB="38100" anchor="ctr"/>
                </a:tc>
                <a:tc>
                  <a:txBody>
                    <a:bodyPr/>
                    <a:lstStyle/>
                    <a:p>
                      <a:pPr algn="r">
                        <a:buNone/>
                      </a:pPr>
                      <a:r>
                        <a:rPr lang="en-US" sz="1300">
                          <a:effectLst/>
                        </a:rPr>
                        <a:t>180</a:t>
                      </a:r>
                    </a:p>
                  </a:txBody>
                  <a:tcPr marL="76200" marR="76200" marT="38100" marB="38100" anchor="ctr"/>
                </a:tc>
                <a:tc>
                  <a:txBody>
                    <a:bodyPr/>
                    <a:lstStyle/>
                    <a:p>
                      <a:pPr algn="r">
                        <a:buNone/>
                      </a:pPr>
                      <a:r>
                        <a:rPr lang="en-US" sz="1300">
                          <a:effectLst/>
                        </a:rPr>
                        <a:t>32.9</a:t>
                      </a:r>
                    </a:p>
                  </a:txBody>
                  <a:tcPr marL="76200" marR="76200" marT="38100" marB="38100" anchor="ctr"/>
                </a:tc>
                <a:tc>
                  <a:txBody>
                    <a:bodyPr/>
                    <a:lstStyle/>
                    <a:p>
                      <a:pPr algn="r">
                        <a:buNone/>
                      </a:pPr>
                      <a:r>
                        <a:rPr lang="en-US" sz="1300">
                          <a:effectLst/>
                        </a:rPr>
                        <a:t>0.171</a:t>
                      </a:r>
                    </a:p>
                  </a:txBody>
                  <a:tcPr marL="76200" marR="76200" marT="38100" marB="38100" anchor="ctr"/>
                </a:tc>
                <a:tc>
                  <a:txBody>
                    <a:bodyPr/>
                    <a:lstStyle/>
                    <a:p>
                      <a:pPr algn="r">
                        <a:buNone/>
                      </a:pPr>
                      <a:r>
                        <a:rPr lang="en-US" sz="1300">
                          <a:effectLst/>
                        </a:rPr>
                        <a:t>63</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3389076177"/>
                  </a:ext>
                </a:extLst>
              </a:tr>
              <a:tr h="287607">
                <a:tc>
                  <a:txBody>
                    <a:bodyPr/>
                    <a:lstStyle/>
                    <a:p>
                      <a:pPr algn="r" fontAlgn="ctr">
                        <a:buNone/>
                      </a:pPr>
                      <a:r>
                        <a:rPr lang="en-US" sz="1300" b="0">
                          <a:effectLst/>
                        </a:rPr>
                        <a:t>764</a:t>
                      </a:r>
                    </a:p>
                  </a:txBody>
                  <a:tcPr marL="76200" marR="76200" marT="38100" marB="38100" anchor="ctr"/>
                </a:tc>
                <a:tc>
                  <a:txBody>
                    <a:bodyPr/>
                    <a:lstStyle/>
                    <a:p>
                      <a:pPr algn="r">
                        <a:buNone/>
                      </a:pPr>
                      <a:r>
                        <a:rPr lang="en-US" sz="1300">
                          <a:effectLst/>
                        </a:rPr>
                        <a:t>2</a:t>
                      </a:r>
                    </a:p>
                  </a:txBody>
                  <a:tcPr marL="76200" marR="76200" marT="38100" marB="38100" anchor="ctr"/>
                </a:tc>
                <a:tc>
                  <a:txBody>
                    <a:bodyPr/>
                    <a:lstStyle/>
                    <a:p>
                      <a:pPr algn="r">
                        <a:buNone/>
                      </a:pPr>
                      <a:r>
                        <a:rPr lang="en-US" sz="1300">
                          <a:effectLst/>
                        </a:rPr>
                        <a:t>122</a:t>
                      </a:r>
                    </a:p>
                  </a:txBody>
                  <a:tcPr marL="76200" marR="76200" marT="38100" marB="38100" anchor="ctr"/>
                </a:tc>
                <a:tc>
                  <a:txBody>
                    <a:bodyPr/>
                    <a:lstStyle/>
                    <a:p>
                      <a:pPr algn="r">
                        <a:buNone/>
                      </a:pPr>
                      <a:r>
                        <a:rPr lang="en-US" sz="1300">
                          <a:effectLst/>
                        </a:rPr>
                        <a:t>70</a:t>
                      </a:r>
                    </a:p>
                  </a:txBody>
                  <a:tcPr marL="76200" marR="76200" marT="38100" marB="38100" anchor="ctr"/>
                </a:tc>
                <a:tc>
                  <a:txBody>
                    <a:bodyPr/>
                    <a:lstStyle/>
                    <a:p>
                      <a:pPr algn="r">
                        <a:buNone/>
                      </a:pPr>
                      <a:r>
                        <a:rPr lang="en-US" sz="1300">
                          <a:effectLst/>
                        </a:rPr>
                        <a:t>27</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36.8</a:t>
                      </a:r>
                    </a:p>
                  </a:txBody>
                  <a:tcPr marL="76200" marR="76200" marT="38100" marB="38100" anchor="ctr"/>
                </a:tc>
                <a:tc>
                  <a:txBody>
                    <a:bodyPr/>
                    <a:lstStyle/>
                    <a:p>
                      <a:pPr algn="r">
                        <a:buNone/>
                      </a:pPr>
                      <a:r>
                        <a:rPr lang="en-US" sz="1300">
                          <a:effectLst/>
                        </a:rPr>
                        <a:t>0.340</a:t>
                      </a:r>
                    </a:p>
                  </a:txBody>
                  <a:tcPr marL="76200" marR="76200" marT="38100" marB="38100" anchor="ctr"/>
                </a:tc>
                <a:tc>
                  <a:txBody>
                    <a:bodyPr/>
                    <a:lstStyle/>
                    <a:p>
                      <a:pPr algn="r">
                        <a:buNone/>
                      </a:pPr>
                      <a:r>
                        <a:rPr lang="en-US" sz="1300">
                          <a:effectLst/>
                        </a:rPr>
                        <a:t>27</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270107414"/>
                  </a:ext>
                </a:extLst>
              </a:tr>
              <a:tr h="287607">
                <a:tc>
                  <a:txBody>
                    <a:bodyPr/>
                    <a:lstStyle/>
                    <a:p>
                      <a:pPr algn="r" fontAlgn="ctr">
                        <a:buNone/>
                      </a:pPr>
                      <a:r>
                        <a:rPr lang="en-US" sz="1300" b="0">
                          <a:effectLst/>
                        </a:rPr>
                        <a:t>765</a:t>
                      </a:r>
                    </a:p>
                  </a:txBody>
                  <a:tcPr marL="76200" marR="76200" marT="38100" marB="38100" anchor="ctr"/>
                </a:tc>
                <a:tc>
                  <a:txBody>
                    <a:bodyPr/>
                    <a:lstStyle/>
                    <a:p>
                      <a:pPr algn="r">
                        <a:buNone/>
                      </a:pPr>
                      <a:r>
                        <a:rPr lang="en-US" sz="1300">
                          <a:effectLst/>
                        </a:rPr>
                        <a:t>5</a:t>
                      </a:r>
                    </a:p>
                  </a:txBody>
                  <a:tcPr marL="76200" marR="76200" marT="38100" marB="38100" anchor="ctr"/>
                </a:tc>
                <a:tc>
                  <a:txBody>
                    <a:bodyPr/>
                    <a:lstStyle/>
                    <a:p>
                      <a:pPr algn="r">
                        <a:buNone/>
                      </a:pPr>
                      <a:r>
                        <a:rPr lang="en-US" sz="1300">
                          <a:effectLst/>
                        </a:rPr>
                        <a:t>121</a:t>
                      </a:r>
                    </a:p>
                  </a:txBody>
                  <a:tcPr marL="76200" marR="76200" marT="38100" marB="38100" anchor="ctr"/>
                </a:tc>
                <a:tc>
                  <a:txBody>
                    <a:bodyPr/>
                    <a:lstStyle/>
                    <a:p>
                      <a:pPr algn="r">
                        <a:buNone/>
                      </a:pPr>
                      <a:r>
                        <a:rPr lang="en-US" sz="1300">
                          <a:effectLst/>
                        </a:rPr>
                        <a:t>72</a:t>
                      </a:r>
                    </a:p>
                  </a:txBody>
                  <a:tcPr marL="76200" marR="76200" marT="38100" marB="38100" anchor="ctr"/>
                </a:tc>
                <a:tc>
                  <a:txBody>
                    <a:bodyPr/>
                    <a:lstStyle/>
                    <a:p>
                      <a:pPr algn="r">
                        <a:buNone/>
                      </a:pPr>
                      <a:r>
                        <a:rPr lang="en-US" sz="1300">
                          <a:effectLst/>
                        </a:rPr>
                        <a:t>23</a:t>
                      </a:r>
                    </a:p>
                  </a:txBody>
                  <a:tcPr marL="76200" marR="76200" marT="38100" marB="38100" anchor="ctr"/>
                </a:tc>
                <a:tc>
                  <a:txBody>
                    <a:bodyPr/>
                    <a:lstStyle/>
                    <a:p>
                      <a:pPr algn="r">
                        <a:buNone/>
                      </a:pPr>
                      <a:r>
                        <a:rPr lang="en-US" sz="1300">
                          <a:effectLst/>
                        </a:rPr>
                        <a:t>112</a:t>
                      </a:r>
                    </a:p>
                  </a:txBody>
                  <a:tcPr marL="76200" marR="76200" marT="38100" marB="38100" anchor="ctr"/>
                </a:tc>
                <a:tc>
                  <a:txBody>
                    <a:bodyPr/>
                    <a:lstStyle/>
                    <a:p>
                      <a:pPr algn="r">
                        <a:buNone/>
                      </a:pPr>
                      <a:r>
                        <a:rPr lang="en-US" sz="1300">
                          <a:effectLst/>
                        </a:rPr>
                        <a:t>26.2</a:t>
                      </a:r>
                    </a:p>
                  </a:txBody>
                  <a:tcPr marL="76200" marR="76200" marT="38100" marB="38100" anchor="ctr"/>
                </a:tc>
                <a:tc>
                  <a:txBody>
                    <a:bodyPr/>
                    <a:lstStyle/>
                    <a:p>
                      <a:pPr algn="r">
                        <a:buNone/>
                      </a:pPr>
                      <a:r>
                        <a:rPr lang="en-US" sz="1300">
                          <a:effectLst/>
                        </a:rPr>
                        <a:t>0.245</a:t>
                      </a:r>
                    </a:p>
                  </a:txBody>
                  <a:tcPr marL="76200" marR="76200" marT="38100" marB="38100" anchor="ctr"/>
                </a:tc>
                <a:tc>
                  <a:txBody>
                    <a:bodyPr/>
                    <a:lstStyle/>
                    <a:p>
                      <a:pPr algn="r">
                        <a:buNone/>
                      </a:pPr>
                      <a:r>
                        <a:rPr lang="en-US" sz="1300">
                          <a:effectLst/>
                        </a:rPr>
                        <a:t>30</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1719887912"/>
                  </a:ext>
                </a:extLst>
              </a:tr>
              <a:tr h="287607">
                <a:tc>
                  <a:txBody>
                    <a:bodyPr/>
                    <a:lstStyle/>
                    <a:p>
                      <a:pPr algn="r" fontAlgn="ctr">
                        <a:buNone/>
                      </a:pPr>
                      <a:r>
                        <a:rPr lang="en-US" sz="1300" b="0">
                          <a:effectLst/>
                        </a:rPr>
                        <a:t>766</a:t>
                      </a:r>
                    </a:p>
                  </a:txBody>
                  <a:tcPr marL="76200" marR="76200" marT="38100" marB="38100" anchor="ctr"/>
                </a:tc>
                <a:tc>
                  <a:txBody>
                    <a:bodyPr/>
                    <a:lstStyle/>
                    <a:p>
                      <a:pPr algn="r">
                        <a:buNone/>
                      </a:pPr>
                      <a:r>
                        <a:rPr lang="en-US" sz="1300">
                          <a:effectLst/>
                        </a:rPr>
                        <a:t>1</a:t>
                      </a:r>
                    </a:p>
                  </a:txBody>
                  <a:tcPr marL="76200" marR="76200" marT="38100" marB="38100" anchor="ctr"/>
                </a:tc>
                <a:tc>
                  <a:txBody>
                    <a:bodyPr/>
                    <a:lstStyle/>
                    <a:p>
                      <a:pPr algn="r">
                        <a:buNone/>
                      </a:pPr>
                      <a:r>
                        <a:rPr lang="en-US" sz="1300">
                          <a:effectLst/>
                        </a:rPr>
                        <a:t>126</a:t>
                      </a:r>
                    </a:p>
                  </a:txBody>
                  <a:tcPr marL="76200" marR="76200" marT="38100" marB="38100" anchor="ctr"/>
                </a:tc>
                <a:tc>
                  <a:txBody>
                    <a:bodyPr/>
                    <a:lstStyle/>
                    <a:p>
                      <a:pPr algn="r">
                        <a:buNone/>
                      </a:pPr>
                      <a:r>
                        <a:rPr lang="en-US" sz="1300">
                          <a:effectLst/>
                        </a:rPr>
                        <a:t>60</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30.1</a:t>
                      </a:r>
                    </a:p>
                  </a:txBody>
                  <a:tcPr marL="76200" marR="76200" marT="38100" marB="38100" anchor="ctr"/>
                </a:tc>
                <a:tc>
                  <a:txBody>
                    <a:bodyPr/>
                    <a:lstStyle/>
                    <a:p>
                      <a:pPr algn="r">
                        <a:buNone/>
                      </a:pPr>
                      <a:r>
                        <a:rPr lang="en-US" sz="1300">
                          <a:effectLst/>
                        </a:rPr>
                        <a:t>0.349</a:t>
                      </a:r>
                    </a:p>
                  </a:txBody>
                  <a:tcPr marL="76200" marR="76200" marT="38100" marB="38100" anchor="ctr"/>
                </a:tc>
                <a:tc>
                  <a:txBody>
                    <a:bodyPr/>
                    <a:lstStyle/>
                    <a:p>
                      <a:pPr algn="r">
                        <a:buNone/>
                      </a:pPr>
                      <a:r>
                        <a:rPr lang="en-US" sz="1300">
                          <a:effectLst/>
                        </a:rPr>
                        <a:t>47</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261473962"/>
                  </a:ext>
                </a:extLst>
              </a:tr>
              <a:tr h="287607">
                <a:tc>
                  <a:txBody>
                    <a:bodyPr/>
                    <a:lstStyle/>
                    <a:p>
                      <a:pPr algn="r" fontAlgn="ctr">
                        <a:buNone/>
                      </a:pPr>
                      <a:r>
                        <a:rPr lang="en-US" sz="1300" b="0">
                          <a:effectLst/>
                        </a:rPr>
                        <a:t>767</a:t>
                      </a:r>
                    </a:p>
                  </a:txBody>
                  <a:tcPr marL="76200" marR="76200" marT="38100" marB="38100" anchor="ctr"/>
                </a:tc>
                <a:tc>
                  <a:txBody>
                    <a:bodyPr/>
                    <a:lstStyle/>
                    <a:p>
                      <a:pPr algn="r">
                        <a:buNone/>
                      </a:pPr>
                      <a:r>
                        <a:rPr lang="en-US" sz="1300">
                          <a:effectLst/>
                        </a:rPr>
                        <a:t>1</a:t>
                      </a:r>
                    </a:p>
                  </a:txBody>
                  <a:tcPr marL="76200" marR="76200" marT="38100" marB="38100" anchor="ctr"/>
                </a:tc>
                <a:tc>
                  <a:txBody>
                    <a:bodyPr/>
                    <a:lstStyle/>
                    <a:p>
                      <a:pPr algn="r">
                        <a:buNone/>
                      </a:pPr>
                      <a:r>
                        <a:rPr lang="en-US" sz="1300">
                          <a:effectLst/>
                        </a:rPr>
                        <a:t>93</a:t>
                      </a:r>
                    </a:p>
                  </a:txBody>
                  <a:tcPr marL="76200" marR="76200" marT="38100" marB="38100" anchor="ctr"/>
                </a:tc>
                <a:tc>
                  <a:txBody>
                    <a:bodyPr/>
                    <a:lstStyle/>
                    <a:p>
                      <a:pPr algn="r">
                        <a:buNone/>
                      </a:pPr>
                      <a:r>
                        <a:rPr lang="en-US" sz="1300">
                          <a:effectLst/>
                        </a:rPr>
                        <a:t>70</a:t>
                      </a:r>
                    </a:p>
                  </a:txBody>
                  <a:tcPr marL="76200" marR="76200" marT="38100" marB="38100" anchor="ctr"/>
                </a:tc>
                <a:tc>
                  <a:txBody>
                    <a:bodyPr/>
                    <a:lstStyle/>
                    <a:p>
                      <a:pPr algn="r">
                        <a:buNone/>
                      </a:pPr>
                      <a:r>
                        <a:rPr lang="en-US" sz="1300">
                          <a:effectLst/>
                        </a:rPr>
                        <a:t>31</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30.4</a:t>
                      </a:r>
                    </a:p>
                  </a:txBody>
                  <a:tcPr marL="76200" marR="76200" marT="38100" marB="38100" anchor="ctr"/>
                </a:tc>
                <a:tc>
                  <a:txBody>
                    <a:bodyPr/>
                    <a:lstStyle/>
                    <a:p>
                      <a:pPr algn="r">
                        <a:buNone/>
                      </a:pPr>
                      <a:r>
                        <a:rPr lang="en-US" sz="1300">
                          <a:effectLst/>
                        </a:rPr>
                        <a:t>0.315</a:t>
                      </a:r>
                    </a:p>
                  </a:txBody>
                  <a:tcPr marL="76200" marR="76200" marT="38100" marB="38100" anchor="ctr"/>
                </a:tc>
                <a:tc>
                  <a:txBody>
                    <a:bodyPr/>
                    <a:lstStyle/>
                    <a:p>
                      <a:pPr algn="r">
                        <a:buNone/>
                      </a:pPr>
                      <a:r>
                        <a:rPr lang="en-US" sz="1300">
                          <a:effectLst/>
                        </a:rPr>
                        <a:t>23</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400861495"/>
                  </a:ext>
                </a:extLst>
              </a:tr>
            </a:tbl>
          </a:graphicData>
        </a:graphic>
      </p:graphicFrame>
      <p:sp>
        <p:nvSpPr>
          <p:cNvPr id="10" name="TextBox 9">
            <a:extLst>
              <a:ext uri="{FF2B5EF4-FFF2-40B4-BE49-F238E27FC236}">
                <a16:creationId xmlns:a16="http://schemas.microsoft.com/office/drawing/2014/main" id="{31ABFBA7-CA1D-5FBB-4889-FDE0819B3DFE}"/>
              </a:ext>
            </a:extLst>
          </p:cNvPr>
          <p:cNvSpPr txBox="1"/>
          <p:nvPr/>
        </p:nvSpPr>
        <p:spPr>
          <a:xfrm>
            <a:off x="5341189" y="6356474"/>
            <a:ext cx="1753319" cy="292388"/>
          </a:xfrm>
          <a:prstGeom prst="rect">
            <a:avLst/>
          </a:prstGeom>
          <a:noFill/>
        </p:spPr>
        <p:txBody>
          <a:bodyPr wrap="square">
            <a:spAutoFit/>
          </a:bodyPr>
          <a:lstStyle/>
          <a:p>
            <a:r>
              <a:rPr lang="en-US" sz="1300"/>
              <a:t>768 rows × 9 columns</a:t>
            </a:r>
          </a:p>
        </p:txBody>
      </p:sp>
    </p:spTree>
    <p:extLst>
      <p:ext uri="{BB962C8B-B14F-4D97-AF65-F5344CB8AC3E}">
        <p14:creationId xmlns:p14="http://schemas.microsoft.com/office/powerpoint/2010/main" val="2691461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C0012-9262-CD95-9578-70F7A68A6DCD}"/>
              </a:ext>
            </a:extLst>
          </p:cNvPr>
          <p:cNvSpPr txBox="1"/>
          <p:nvPr/>
        </p:nvSpPr>
        <p:spPr>
          <a:xfrm>
            <a:off x="533400" y="304800"/>
            <a:ext cx="3124200" cy="723275"/>
          </a:xfrm>
          <a:prstGeom prst="rect">
            <a:avLst/>
          </a:prstGeom>
          <a:noFill/>
        </p:spPr>
        <p:txBody>
          <a:bodyPr wrap="square">
            <a:spAutoFit/>
          </a:bodyPr>
          <a:lstStyle/>
          <a:p>
            <a:r>
              <a:rPr lang="en-US" sz="1500" b="1"/>
              <a:t>Example</a:t>
            </a:r>
          </a:p>
          <a:p>
            <a:r>
              <a:rPr lang="en-US" sz="1300"/>
              <a:t>['No' 'Yes’] </a:t>
            </a:r>
          </a:p>
          <a:p>
            <a:r>
              <a:rPr lang="en-US" sz="1300"/>
              <a:t>[0 1 0 0 1 1 0 1 0 1]</a:t>
            </a:r>
            <a:endParaRPr lang="en-US" sz="1300" b="1"/>
          </a:p>
        </p:txBody>
      </p:sp>
      <p:sp>
        <p:nvSpPr>
          <p:cNvPr id="6" name="TextBox 5">
            <a:extLst>
              <a:ext uri="{FF2B5EF4-FFF2-40B4-BE49-F238E27FC236}">
                <a16:creationId xmlns:a16="http://schemas.microsoft.com/office/drawing/2014/main" id="{53028BC9-BC17-5AB3-83E1-3E92605FAA72}"/>
              </a:ext>
            </a:extLst>
          </p:cNvPr>
          <p:cNvSpPr txBox="1"/>
          <p:nvPr/>
        </p:nvSpPr>
        <p:spPr>
          <a:xfrm>
            <a:off x="0" y="1028075"/>
            <a:ext cx="4647398"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r"/>
            <a:r>
              <a:rPr lang="en-US" sz="1300"/>
              <a:t>	Country	Age	Salary	Purchased</a:t>
            </a:r>
          </a:p>
          <a:p>
            <a:pPr algn="r"/>
            <a:r>
              <a:rPr lang="en-US" sz="1300"/>
              <a:t>0	France	44.0	72000.0	0</a:t>
            </a:r>
          </a:p>
          <a:p>
            <a:pPr algn="r"/>
            <a:r>
              <a:rPr lang="en-US" sz="1300"/>
              <a:t>1	Spain	27.0	48000.0	1</a:t>
            </a:r>
          </a:p>
          <a:p>
            <a:pPr algn="r"/>
            <a:r>
              <a:rPr lang="en-US" sz="1300"/>
              <a:t>2	Germany	30.0	54000.0	0</a:t>
            </a:r>
          </a:p>
          <a:p>
            <a:pPr algn="r"/>
            <a:r>
              <a:rPr lang="en-US" sz="1300"/>
              <a:t>3	Spain	38.0	61000.0	0</a:t>
            </a:r>
          </a:p>
          <a:p>
            <a:pPr algn="r"/>
            <a:r>
              <a:rPr lang="en-US" sz="1300"/>
              <a:t>4	Germany	40.0	61000.0	1</a:t>
            </a:r>
          </a:p>
          <a:p>
            <a:pPr algn="r"/>
            <a:r>
              <a:rPr lang="en-US" sz="1300"/>
              <a:t>5	France	35.0	58000.0	1</a:t>
            </a:r>
          </a:p>
          <a:p>
            <a:pPr algn="r"/>
            <a:r>
              <a:rPr lang="en-US" sz="1300"/>
              <a:t>6	Spain	0.0	52000.0	0</a:t>
            </a:r>
          </a:p>
          <a:p>
            <a:pPr algn="r"/>
            <a:r>
              <a:rPr lang="en-US" sz="1300"/>
              <a:t>7	France	48.0	79000.0	1</a:t>
            </a:r>
          </a:p>
          <a:p>
            <a:pPr algn="r"/>
            <a:r>
              <a:rPr lang="en-US" sz="1300"/>
              <a:t>8	Germany	50.0	83000.0	0</a:t>
            </a:r>
          </a:p>
          <a:p>
            <a:pPr algn="r"/>
            <a:r>
              <a:rPr lang="en-US" sz="1300"/>
              <a:t>9	France	37.0	67000.0	1</a:t>
            </a:r>
          </a:p>
        </p:txBody>
      </p:sp>
      <p:sp>
        <p:nvSpPr>
          <p:cNvPr id="10" name="TextBox 9">
            <a:extLst>
              <a:ext uri="{FF2B5EF4-FFF2-40B4-BE49-F238E27FC236}">
                <a16:creationId xmlns:a16="http://schemas.microsoft.com/office/drawing/2014/main" id="{D28F793E-0477-2D19-BB61-BBDA160A954D}"/>
              </a:ext>
            </a:extLst>
          </p:cNvPr>
          <p:cNvSpPr txBox="1"/>
          <p:nvPr/>
        </p:nvSpPr>
        <p:spPr>
          <a:xfrm>
            <a:off x="5715000" y="228600"/>
            <a:ext cx="6094562" cy="1400383"/>
          </a:xfrm>
          <a:prstGeom prst="rect">
            <a:avLst/>
          </a:prstGeom>
          <a:noFill/>
        </p:spPr>
        <p:txBody>
          <a:bodyPr wrap="square">
            <a:spAutoFit/>
          </a:bodyPr>
          <a:lstStyle/>
          <a:p>
            <a:r>
              <a:rPr lang="vi-VN" sz="1500" b="1"/>
              <a:t>(2) Chuyển đổi dữ liệu danh mục (Category) thành dạng OneHot</a:t>
            </a:r>
          </a:p>
          <a:p>
            <a:endParaRPr lang="vi-VN"/>
          </a:p>
          <a:p>
            <a:r>
              <a:rPr lang="vi-VN" sz="1300"/>
              <a:t>Một số thuật toán khi chuyển đổi cột dạng danh mục thành kiểu OneHot thì cho hiệu suất cao hơn. </a:t>
            </a:r>
          </a:p>
          <a:p>
            <a:r>
              <a:rPr lang="vi-VN" sz="1300"/>
              <a:t>Bên cạnh đó, khi huấn luyện mô hình với dạng hàm mất mát CategoryEntropy thì cũng cần chuyển thuộc tính phân lớp sang dạng OneHot.</a:t>
            </a:r>
            <a:endParaRPr lang="en-US" sz="1300"/>
          </a:p>
        </p:txBody>
      </p:sp>
      <p:sp>
        <p:nvSpPr>
          <p:cNvPr id="12" name="TextBox 11">
            <a:extLst>
              <a:ext uri="{FF2B5EF4-FFF2-40B4-BE49-F238E27FC236}">
                <a16:creationId xmlns:a16="http://schemas.microsoft.com/office/drawing/2014/main" id="{CFBF0D6F-D33C-A893-0182-20C31039CDFF}"/>
              </a:ext>
            </a:extLst>
          </p:cNvPr>
          <p:cNvSpPr txBox="1"/>
          <p:nvPr/>
        </p:nvSpPr>
        <p:spPr>
          <a:xfrm>
            <a:off x="5257800" y="1752600"/>
            <a:ext cx="3352800"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r"/>
            <a:r>
              <a:rPr lang="en-US" sz="1300"/>
              <a:t>	France	Germany	Spain</a:t>
            </a:r>
          </a:p>
          <a:p>
            <a:pPr algn="r"/>
            <a:r>
              <a:rPr lang="en-US" sz="1300"/>
              <a:t>0	True	False	False</a:t>
            </a:r>
          </a:p>
          <a:p>
            <a:pPr algn="r"/>
            <a:r>
              <a:rPr lang="en-US" sz="1300"/>
              <a:t>1	False	False	True</a:t>
            </a:r>
          </a:p>
          <a:p>
            <a:pPr algn="r"/>
            <a:r>
              <a:rPr lang="en-US" sz="1300"/>
              <a:t>2	False	True	False</a:t>
            </a:r>
          </a:p>
          <a:p>
            <a:pPr algn="r"/>
            <a:r>
              <a:rPr lang="en-US" sz="1300"/>
              <a:t>3	False	False	True</a:t>
            </a:r>
          </a:p>
          <a:p>
            <a:pPr algn="r"/>
            <a:r>
              <a:rPr lang="en-US" sz="1300"/>
              <a:t>4	False	True	False</a:t>
            </a:r>
          </a:p>
          <a:p>
            <a:pPr algn="r"/>
            <a:r>
              <a:rPr lang="en-US" sz="1300"/>
              <a:t>5	True	False	False</a:t>
            </a:r>
          </a:p>
          <a:p>
            <a:pPr algn="r"/>
            <a:r>
              <a:rPr lang="en-US" sz="1300"/>
              <a:t>6	False	False	True</a:t>
            </a:r>
          </a:p>
          <a:p>
            <a:pPr algn="r"/>
            <a:r>
              <a:rPr lang="en-US" sz="1300"/>
              <a:t>7	True	False	False</a:t>
            </a:r>
          </a:p>
          <a:p>
            <a:pPr algn="r"/>
            <a:r>
              <a:rPr lang="en-US" sz="1300"/>
              <a:t>8	False	True	False</a:t>
            </a:r>
          </a:p>
          <a:p>
            <a:pPr algn="r"/>
            <a:r>
              <a:rPr lang="en-US" sz="1300"/>
              <a:t>9	True	False	False</a:t>
            </a:r>
          </a:p>
        </p:txBody>
      </p:sp>
      <p:sp>
        <p:nvSpPr>
          <p:cNvPr id="14" name="TextBox 13">
            <a:extLst>
              <a:ext uri="{FF2B5EF4-FFF2-40B4-BE49-F238E27FC236}">
                <a16:creationId xmlns:a16="http://schemas.microsoft.com/office/drawing/2014/main" id="{39A623C1-17E8-A5F5-F4C0-412C4CD4A1F9}"/>
              </a:ext>
            </a:extLst>
          </p:cNvPr>
          <p:cNvSpPr txBox="1"/>
          <p:nvPr/>
        </p:nvSpPr>
        <p:spPr>
          <a:xfrm>
            <a:off x="8762282" y="1752600"/>
            <a:ext cx="3352800"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r"/>
            <a:r>
              <a:rPr lang="en-US" sz="1300"/>
              <a:t>Is_France	Is_Germany	Is_Spain</a:t>
            </a:r>
          </a:p>
          <a:p>
            <a:pPr algn="r"/>
            <a:r>
              <a:rPr lang="en-US" sz="1300"/>
              <a:t>0	True	False	False</a:t>
            </a:r>
          </a:p>
          <a:p>
            <a:pPr algn="r"/>
            <a:r>
              <a:rPr lang="en-US" sz="1300"/>
              <a:t>1	False	False	True</a:t>
            </a:r>
          </a:p>
          <a:p>
            <a:pPr algn="r"/>
            <a:r>
              <a:rPr lang="en-US" sz="1300"/>
              <a:t>2	False	True	False</a:t>
            </a:r>
          </a:p>
          <a:p>
            <a:pPr algn="r"/>
            <a:r>
              <a:rPr lang="en-US" sz="1300"/>
              <a:t>3	False	False	True</a:t>
            </a:r>
          </a:p>
          <a:p>
            <a:pPr algn="r"/>
            <a:r>
              <a:rPr lang="en-US" sz="1300"/>
              <a:t>4	False	True	False</a:t>
            </a:r>
          </a:p>
          <a:p>
            <a:pPr algn="r"/>
            <a:r>
              <a:rPr lang="en-US" sz="1300"/>
              <a:t>5	True	False	False</a:t>
            </a:r>
          </a:p>
          <a:p>
            <a:pPr algn="r"/>
            <a:r>
              <a:rPr lang="en-US" sz="1300"/>
              <a:t>6	False	False	True</a:t>
            </a:r>
          </a:p>
          <a:p>
            <a:pPr algn="r"/>
            <a:r>
              <a:rPr lang="en-US" sz="1300"/>
              <a:t>7	True	False	False</a:t>
            </a:r>
          </a:p>
          <a:p>
            <a:pPr algn="r"/>
            <a:r>
              <a:rPr lang="en-US" sz="1300"/>
              <a:t>8	False	True	False</a:t>
            </a:r>
          </a:p>
          <a:p>
            <a:pPr algn="r"/>
            <a:r>
              <a:rPr lang="en-US" sz="1300"/>
              <a:t>9	True	False	False</a:t>
            </a:r>
          </a:p>
        </p:txBody>
      </p:sp>
      <p:sp>
        <p:nvSpPr>
          <p:cNvPr id="16" name="TextBox 15">
            <a:extLst>
              <a:ext uri="{FF2B5EF4-FFF2-40B4-BE49-F238E27FC236}">
                <a16:creationId xmlns:a16="http://schemas.microsoft.com/office/drawing/2014/main" id="{06E44A02-7ABB-D139-49EB-92B36A56B06F}"/>
              </a:ext>
            </a:extLst>
          </p:cNvPr>
          <p:cNvSpPr txBox="1"/>
          <p:nvPr/>
        </p:nvSpPr>
        <p:spPr>
          <a:xfrm>
            <a:off x="5257800" y="4169152"/>
            <a:ext cx="6857281"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r"/>
            <a:r>
              <a:rPr lang="en-US" sz="1300"/>
              <a:t>	Is_France	Is_Germany	Is_Spain	Age	Salary	Purchased</a:t>
            </a:r>
          </a:p>
          <a:p>
            <a:pPr algn="r"/>
            <a:r>
              <a:rPr lang="en-US" sz="1300"/>
              <a:t>0	True	False	False	44.0	72000.0	0</a:t>
            </a:r>
          </a:p>
          <a:p>
            <a:pPr algn="r"/>
            <a:r>
              <a:rPr lang="en-US" sz="1300"/>
              <a:t>1	False	False	True	27.0	48000.0	1</a:t>
            </a:r>
          </a:p>
          <a:p>
            <a:pPr algn="r"/>
            <a:r>
              <a:rPr lang="en-US" sz="1300"/>
              <a:t>2	False	True	False	30.0	54000.0	0</a:t>
            </a:r>
          </a:p>
          <a:p>
            <a:pPr algn="r"/>
            <a:r>
              <a:rPr lang="en-US" sz="1300"/>
              <a:t>3	False	False	True	38.0	61000.0	0</a:t>
            </a:r>
          </a:p>
          <a:p>
            <a:pPr algn="r"/>
            <a:r>
              <a:rPr lang="en-US" sz="1300"/>
              <a:t>4	False	True	False	40.0	61000.0	1</a:t>
            </a:r>
          </a:p>
          <a:p>
            <a:pPr algn="r"/>
            <a:r>
              <a:rPr lang="en-US" sz="1300"/>
              <a:t>5	True	False	False	35.0	58000.0	1</a:t>
            </a:r>
          </a:p>
          <a:p>
            <a:pPr algn="r"/>
            <a:r>
              <a:rPr lang="en-US" sz="1300"/>
              <a:t>6	False	False	True	0.0	52000.0	0</a:t>
            </a:r>
          </a:p>
          <a:p>
            <a:pPr algn="r"/>
            <a:r>
              <a:rPr lang="en-US" sz="1300"/>
              <a:t>7	True	False	False	48.0	79000.0	1</a:t>
            </a:r>
          </a:p>
          <a:p>
            <a:pPr algn="r"/>
            <a:r>
              <a:rPr lang="en-US" sz="1300"/>
              <a:t>8	False	True	False	50.0	83000.0	0</a:t>
            </a:r>
          </a:p>
          <a:p>
            <a:pPr algn="r"/>
            <a:r>
              <a:rPr lang="en-US" sz="1300"/>
              <a:t>9	True	False	False	37.0	67000.0	1</a:t>
            </a:r>
          </a:p>
        </p:txBody>
      </p:sp>
    </p:spTree>
    <p:extLst>
      <p:ext uri="{BB962C8B-B14F-4D97-AF65-F5344CB8AC3E}">
        <p14:creationId xmlns:p14="http://schemas.microsoft.com/office/powerpoint/2010/main" val="2035127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04C76278-1704-8B41-6299-EBD3FB7E80F1}"/>
                  </a:ext>
                </a:extLst>
              </p:cNvPr>
              <p:cNvSpPr txBox="1"/>
              <p:nvPr/>
            </p:nvSpPr>
            <p:spPr>
              <a:xfrm>
                <a:off x="381000" y="304800"/>
                <a:ext cx="6094562" cy="2082558"/>
              </a:xfrm>
              <a:prstGeom prst="rect">
                <a:avLst/>
              </a:prstGeom>
              <a:noFill/>
            </p:spPr>
            <p:txBody>
              <a:bodyPr wrap="square">
                <a:spAutoFit/>
              </a:bodyPr>
              <a:lstStyle/>
              <a:p>
                <a:r>
                  <a:rPr lang="vi-VN" sz="1500" b="1"/>
                  <a:t>(3) Chuẩn hóa dữ liệu (Data Normalize)</a:t>
                </a:r>
                <a:r>
                  <a:rPr lang="en-US" sz="1500" b="1"/>
                  <a:t>:</a:t>
                </a:r>
                <a:endParaRPr lang="vi-VN"/>
              </a:p>
              <a:p>
                <a:r>
                  <a:rPr lang="vi-VN" sz="1300"/>
                  <a:t>Chuẩn hóa các tính chất để đưa về cùng một miền trị</a:t>
                </a:r>
              </a:p>
              <a:p>
                <a:r>
                  <a:rPr lang="vi-VN" sz="1300"/>
                  <a:t>+ Min-Max Normalization</a:t>
                </a:r>
                <a:endParaRPr lang="en-US" sz="1300"/>
              </a:p>
              <a:p>
                <a14:m>
                  <m:oMath xmlns:m="http://schemas.openxmlformats.org/officeDocument/2006/math">
                    <m:r>
                      <a:rPr lang="en-US" sz="1300" i="1" smtClean="0">
                        <a:latin typeface="Cambria Math" panose="02040503050406030204" pitchFamily="18" charset="0"/>
                      </a:rPr>
                      <m:t>𝑧</m:t>
                    </m:r>
                    <m:r>
                      <a:rPr lang="en-US" sz="1300" i="1" smtClean="0">
                        <a:latin typeface="Cambria Math" panose="02040503050406030204" pitchFamily="18" charset="0"/>
                      </a:rPr>
                      <m:t>=</m:t>
                    </m:r>
                    <m:f>
                      <m:fPr>
                        <m:ctrlPr>
                          <a:rPr lang="en-US" sz="1300" i="1" smtClean="0">
                            <a:latin typeface="Cambria Math" panose="02040503050406030204" pitchFamily="18" charset="0"/>
                          </a:rPr>
                        </m:ctrlPr>
                      </m:fPr>
                      <m:num>
                        <m:r>
                          <a:rPr lang="en-US" sz="1300" i="1" smtClean="0">
                            <a:latin typeface="Cambria Math" panose="02040503050406030204" pitchFamily="18" charset="0"/>
                          </a:rPr>
                          <m:t>𝑥</m:t>
                        </m:r>
                        <m:r>
                          <a:rPr lang="en-US" sz="1300" i="1" smtClean="0">
                            <a:latin typeface="Cambria Math" panose="02040503050406030204" pitchFamily="18" charset="0"/>
                          </a:rPr>
                          <m:t>−</m:t>
                        </m:r>
                        <m:func>
                          <m:funcPr>
                            <m:ctrlPr>
                              <a:rPr lang="en-US" sz="1300" i="0" smtClean="0">
                                <a:latin typeface="Cambria Math" panose="02040503050406030204" pitchFamily="18" charset="0"/>
                              </a:rPr>
                            </m:ctrlPr>
                          </m:funcPr>
                          <m:fName>
                            <m:r>
                              <m:rPr>
                                <m:sty m:val="p"/>
                              </m:rPr>
                              <a:rPr lang="en-US" sz="1300" i="0" smtClean="0">
                                <a:latin typeface="Cambria Math" panose="02040503050406030204" pitchFamily="18" charset="0"/>
                              </a:rPr>
                              <m:t>min</m:t>
                            </m:r>
                          </m:fName>
                          <m:e>
                            <m:d>
                              <m:dPr>
                                <m:ctrlPr>
                                  <a:rPr lang="en-US" sz="1300" i="1" smtClean="0">
                                    <a:latin typeface="Cambria Math" panose="02040503050406030204" pitchFamily="18" charset="0"/>
                                  </a:rPr>
                                </m:ctrlPr>
                              </m:dPr>
                              <m:e>
                                <m:r>
                                  <a:rPr lang="en-US" sz="1300" i="1" smtClean="0">
                                    <a:latin typeface="Cambria Math" panose="02040503050406030204" pitchFamily="18" charset="0"/>
                                  </a:rPr>
                                  <m:t>𝑥</m:t>
                                </m:r>
                              </m:e>
                            </m:d>
                          </m:e>
                        </m:func>
                      </m:num>
                      <m:den>
                        <m:func>
                          <m:funcPr>
                            <m:ctrlPr>
                              <a:rPr lang="en-US" sz="1300" i="0" smtClean="0">
                                <a:latin typeface="Cambria Math" panose="02040503050406030204" pitchFamily="18" charset="0"/>
                              </a:rPr>
                            </m:ctrlPr>
                          </m:funcPr>
                          <m:fName>
                            <m:r>
                              <m:rPr>
                                <m:sty m:val="p"/>
                              </m:rPr>
                              <a:rPr lang="en-US" sz="1300" i="0" smtClean="0">
                                <a:latin typeface="Cambria Math" panose="02040503050406030204" pitchFamily="18" charset="0"/>
                              </a:rPr>
                              <m:t>max</m:t>
                            </m:r>
                          </m:fName>
                          <m:e>
                            <m:d>
                              <m:dPr>
                                <m:ctrlPr>
                                  <a:rPr lang="en-US" sz="1300" i="1" smtClean="0">
                                    <a:latin typeface="Cambria Math" panose="02040503050406030204" pitchFamily="18" charset="0"/>
                                  </a:rPr>
                                </m:ctrlPr>
                              </m:dPr>
                              <m:e>
                                <m:r>
                                  <a:rPr lang="en-US" sz="1300" i="1" smtClean="0">
                                    <a:latin typeface="Cambria Math" panose="02040503050406030204" pitchFamily="18" charset="0"/>
                                  </a:rPr>
                                  <m:t>𝑥</m:t>
                                </m:r>
                              </m:e>
                            </m:d>
                          </m:e>
                        </m:func>
                        <m:r>
                          <a:rPr lang="en-US" sz="1300" i="1" smtClean="0">
                            <a:latin typeface="Cambria Math" panose="02040503050406030204" pitchFamily="18" charset="0"/>
                          </a:rPr>
                          <m:t>−</m:t>
                        </m:r>
                        <m:func>
                          <m:funcPr>
                            <m:ctrlPr>
                              <a:rPr lang="en-US" sz="1300" i="0" smtClean="0">
                                <a:latin typeface="Cambria Math" panose="02040503050406030204" pitchFamily="18" charset="0"/>
                              </a:rPr>
                            </m:ctrlPr>
                          </m:funcPr>
                          <m:fName>
                            <m:r>
                              <m:rPr>
                                <m:sty m:val="p"/>
                              </m:rPr>
                              <a:rPr lang="en-US" sz="1300" i="0" smtClean="0">
                                <a:latin typeface="Cambria Math" panose="02040503050406030204" pitchFamily="18" charset="0"/>
                              </a:rPr>
                              <m:t>min</m:t>
                            </m:r>
                          </m:fName>
                          <m:e>
                            <m:d>
                              <m:dPr>
                                <m:ctrlPr>
                                  <a:rPr lang="en-US" sz="1300" i="1" smtClean="0">
                                    <a:latin typeface="Cambria Math" panose="02040503050406030204" pitchFamily="18" charset="0"/>
                                  </a:rPr>
                                </m:ctrlPr>
                              </m:dPr>
                              <m:e>
                                <m:r>
                                  <a:rPr lang="en-US" sz="1300" i="1" smtClean="0">
                                    <a:latin typeface="Cambria Math" panose="02040503050406030204" pitchFamily="18" charset="0"/>
                                  </a:rPr>
                                  <m:t>𝑥</m:t>
                                </m:r>
                              </m:e>
                            </m:d>
                          </m:e>
                        </m:func>
                      </m:den>
                    </m:f>
                  </m:oMath>
                </a14:m>
              </a:p>
              <a:p>
                <a:r>
                  <a:rPr lang="en-US" sz="1300"/>
                  <a:t>+ Standard Normalization</a:t>
                </a:r>
              </a:p>
              <a:p>
                <a14:m>
                  <m:oMath xmlns:m="http://schemas.openxmlformats.org/officeDocument/2006/math">
                    <m:r>
                      <a:rPr lang="en-US" sz="1300" i="1" smtClean="0">
                        <a:latin typeface="Cambria Math" panose="02040503050406030204" pitchFamily="18" charset="0"/>
                      </a:rPr>
                      <m:t>𝑧</m:t>
                    </m:r>
                    <m:r>
                      <a:rPr lang="en-US" sz="1300" i="1" smtClean="0">
                        <a:latin typeface="Cambria Math" panose="02040503050406030204" pitchFamily="18" charset="0"/>
                      </a:rPr>
                      <m:t>=</m:t>
                    </m:r>
                    <m:f>
                      <m:fPr>
                        <m:ctrlPr>
                          <a:rPr lang="en-US" sz="1300" i="1" smtClean="0">
                            <a:latin typeface="Cambria Math" panose="02040503050406030204" pitchFamily="18" charset="0"/>
                          </a:rPr>
                        </m:ctrlPr>
                      </m:fPr>
                      <m:num>
                        <m:r>
                          <a:rPr lang="en-US" sz="1300" i="1" smtClean="0">
                            <a:latin typeface="Cambria Math" panose="02040503050406030204" pitchFamily="18" charset="0"/>
                          </a:rPr>
                          <m:t>𝑥</m:t>
                        </m:r>
                        <m:r>
                          <a:rPr lang="en-US" sz="1300" i="1" smtClean="0">
                            <a:latin typeface="Cambria Math" panose="02040503050406030204" pitchFamily="18" charset="0"/>
                          </a:rPr>
                          <m:t>−</m:t>
                        </m:r>
                        <m:r>
                          <a:rPr lang="en-US" sz="1300" i="1" smtClean="0">
                            <a:latin typeface="Cambria Math" panose="02040503050406030204" pitchFamily="18" charset="0"/>
                          </a:rPr>
                          <m:t>𝜇</m:t>
                        </m:r>
                      </m:num>
                      <m:den>
                        <m:r>
                          <a:rPr lang="en-US" sz="1300" i="1" smtClean="0">
                            <a:latin typeface="Cambria Math" panose="02040503050406030204" pitchFamily="18" charset="0"/>
                          </a:rPr>
                          <m:t>𝜎</m:t>
                        </m:r>
                      </m:den>
                    </m:f>
                  </m:oMath>
                </a14:m>
              </a:p>
              <a:p>
                <a:r>
                  <a:rPr lang="vi-VN" sz="1300" b="1"/>
                  <a:t>Lưu ý</a:t>
                </a:r>
                <a:r>
                  <a:rPr lang="vi-VN" sz="1300"/>
                  <a:t>: Quá trình chuẩn hóa có thể làm trong phần thực nghiệm thuật toán</a:t>
                </a:r>
              </a:p>
              <a:p>
                <a:endParaRPr lang="en-US" sz="1300"/>
              </a:p>
            </p:txBody>
          </p:sp>
        </mc:Choice>
        <mc:Fallback>
          <p:sp>
            <p:nvSpPr>
              <p:cNvPr id="3" name="TextBox 2">
                <a:extLst>
                  <a:ext uri="{FF2B5EF4-FFF2-40B4-BE49-F238E27FC236}">
                    <a16:creationId xmlns:a16="http://schemas.microsoft.com/office/drawing/2014/main" id="{04C76278-1704-8B41-6299-EBD3FB7E80F1}"/>
                  </a:ext>
                </a:extLst>
              </p:cNvPr>
              <p:cNvSpPr txBox="1">
                <a:spLocks noRot="1" noChangeAspect="1" noMove="1" noResize="1" noEditPoints="1" noAdjustHandles="1" noChangeArrowheads="1" noChangeShapeType="1" noTextEdit="1"/>
              </p:cNvSpPr>
              <p:nvPr/>
            </p:nvSpPr>
            <p:spPr>
              <a:xfrm>
                <a:off x="381000" y="304800"/>
                <a:ext cx="6094562" cy="2082558"/>
              </a:xfrm>
              <a:prstGeom prst="rect">
                <a:avLst/>
              </a:prstGeom>
              <a:blipFill>
                <a:blip r:embed="rId2"/>
                <a:stretch>
                  <a:fillRect l="-400" t="-877"/>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785F1292-DCF0-6811-8D5B-B86828B642F0}"/>
              </a:ext>
            </a:extLst>
          </p:cNvPr>
          <p:cNvGraphicFramePr>
            <a:graphicFrameLocks noGrp="1"/>
          </p:cNvGraphicFramePr>
          <p:nvPr>
            <p:extLst>
              <p:ext uri="{D42A27DB-BD31-4B8C-83A1-F6EECF244321}">
                <p14:modId xmlns:p14="http://schemas.microsoft.com/office/powerpoint/2010/main" val="2260299886"/>
              </p:ext>
            </p:extLst>
          </p:nvPr>
        </p:nvGraphicFramePr>
        <p:xfrm>
          <a:off x="647700" y="2209800"/>
          <a:ext cx="10896600" cy="3307080"/>
        </p:xfrm>
        <a:graphic>
          <a:graphicData uri="http://schemas.openxmlformats.org/drawingml/2006/table">
            <a:tbl>
              <a:tblPr firstRow="1" bandRow="1">
                <a:tableStyleId>{9D7B26C5-4107-4FEC-AEDC-1716B250A1EF}</a:tableStyleId>
              </a:tblPr>
              <a:tblGrid>
                <a:gridCol w="465114">
                  <a:extLst>
                    <a:ext uri="{9D8B030D-6E8A-4147-A177-3AD203B41FA5}">
                      <a16:colId xmlns:a16="http://schemas.microsoft.com/office/drawing/2014/main" val="1888169785"/>
                    </a:ext>
                  </a:extLst>
                </a:gridCol>
                <a:gridCol w="1131843">
                  <a:extLst>
                    <a:ext uri="{9D8B030D-6E8A-4147-A177-3AD203B41FA5}">
                      <a16:colId xmlns:a16="http://schemas.microsoft.com/office/drawing/2014/main" val="1174083026"/>
                    </a:ext>
                  </a:extLst>
                </a:gridCol>
                <a:gridCol w="1070042">
                  <a:extLst>
                    <a:ext uri="{9D8B030D-6E8A-4147-A177-3AD203B41FA5}">
                      <a16:colId xmlns:a16="http://schemas.microsoft.com/office/drawing/2014/main" val="3406923373"/>
                    </a:ext>
                  </a:extLst>
                </a:gridCol>
                <a:gridCol w="1295400">
                  <a:extLst>
                    <a:ext uri="{9D8B030D-6E8A-4147-A177-3AD203B41FA5}">
                      <a16:colId xmlns:a16="http://schemas.microsoft.com/office/drawing/2014/main" val="2743061050"/>
                    </a:ext>
                  </a:extLst>
                </a:gridCol>
                <a:gridCol w="1295401">
                  <a:extLst>
                    <a:ext uri="{9D8B030D-6E8A-4147-A177-3AD203B41FA5}">
                      <a16:colId xmlns:a16="http://schemas.microsoft.com/office/drawing/2014/main" val="1755494966"/>
                    </a:ext>
                  </a:extLst>
                </a:gridCol>
                <a:gridCol w="838200">
                  <a:extLst>
                    <a:ext uri="{9D8B030D-6E8A-4147-A177-3AD203B41FA5}">
                      <a16:colId xmlns:a16="http://schemas.microsoft.com/office/drawing/2014/main" val="1953348121"/>
                    </a:ext>
                  </a:extLst>
                </a:gridCol>
                <a:gridCol w="838200">
                  <a:extLst>
                    <a:ext uri="{9D8B030D-6E8A-4147-A177-3AD203B41FA5}">
                      <a16:colId xmlns:a16="http://schemas.microsoft.com/office/drawing/2014/main" val="2180450889"/>
                    </a:ext>
                  </a:extLst>
                </a:gridCol>
                <a:gridCol w="2209800">
                  <a:extLst>
                    <a:ext uri="{9D8B030D-6E8A-4147-A177-3AD203B41FA5}">
                      <a16:colId xmlns:a16="http://schemas.microsoft.com/office/drawing/2014/main" val="466688383"/>
                    </a:ext>
                  </a:extLst>
                </a:gridCol>
                <a:gridCol w="838200">
                  <a:extLst>
                    <a:ext uri="{9D8B030D-6E8A-4147-A177-3AD203B41FA5}">
                      <a16:colId xmlns:a16="http://schemas.microsoft.com/office/drawing/2014/main" val="2473734508"/>
                    </a:ext>
                  </a:extLst>
                </a:gridCol>
                <a:gridCol w="914400">
                  <a:extLst>
                    <a:ext uri="{9D8B030D-6E8A-4147-A177-3AD203B41FA5}">
                      <a16:colId xmlns:a16="http://schemas.microsoft.com/office/drawing/2014/main" val="2927385667"/>
                    </a:ext>
                  </a:extLst>
                </a:gridCol>
              </a:tblGrid>
              <a:tr h="258183">
                <a:tc>
                  <a:txBody>
                    <a:bodyPr/>
                    <a:lstStyle/>
                    <a:p>
                      <a:pPr algn="r"/>
                      <a:endParaRPr lang="en-US" sz="1300"/>
                    </a:p>
                  </a:txBody>
                  <a:tcPr/>
                </a:tc>
                <a:tc>
                  <a:txBody>
                    <a:bodyPr/>
                    <a:lstStyle/>
                    <a:p>
                      <a:pPr algn="r" fontAlgn="ctr">
                        <a:buNone/>
                      </a:pPr>
                      <a:r>
                        <a:rPr lang="en-US" sz="1300">
                          <a:effectLst/>
                        </a:rPr>
                        <a:t>Pregnancies</a:t>
                      </a:r>
                    </a:p>
                  </a:txBody>
                  <a:tcPr marL="76200" marR="76200" marT="38100" marB="38100" anchor="ctr"/>
                </a:tc>
                <a:tc>
                  <a:txBody>
                    <a:bodyPr/>
                    <a:lstStyle/>
                    <a:p>
                      <a:pPr algn="r" fontAlgn="ctr">
                        <a:buNone/>
                      </a:pPr>
                      <a:r>
                        <a:rPr lang="en-US" sz="1300">
                          <a:effectLst/>
                        </a:rPr>
                        <a:t>Glucose</a:t>
                      </a:r>
                    </a:p>
                  </a:txBody>
                  <a:tcPr marL="76200" marR="76200" marT="38100" marB="38100" anchor="ctr"/>
                </a:tc>
                <a:tc>
                  <a:txBody>
                    <a:bodyPr/>
                    <a:lstStyle/>
                    <a:p>
                      <a:pPr algn="r" fontAlgn="ctr">
                        <a:buNone/>
                      </a:pPr>
                      <a:r>
                        <a:rPr lang="en-US" sz="1300">
                          <a:effectLst/>
                        </a:rPr>
                        <a:t>BloodPressure</a:t>
                      </a:r>
                    </a:p>
                  </a:txBody>
                  <a:tcPr marL="76200" marR="76200" marT="38100" marB="38100" anchor="ctr"/>
                </a:tc>
                <a:tc>
                  <a:txBody>
                    <a:bodyPr/>
                    <a:lstStyle/>
                    <a:p>
                      <a:pPr algn="r" fontAlgn="ctr">
                        <a:buNone/>
                      </a:pPr>
                      <a:r>
                        <a:rPr lang="en-US" sz="1300">
                          <a:effectLst/>
                        </a:rPr>
                        <a:t>SkinThickness</a:t>
                      </a:r>
                    </a:p>
                  </a:txBody>
                  <a:tcPr marL="76200" marR="76200" marT="38100" marB="38100" anchor="ctr"/>
                </a:tc>
                <a:tc>
                  <a:txBody>
                    <a:bodyPr/>
                    <a:lstStyle/>
                    <a:p>
                      <a:pPr algn="r" fontAlgn="ctr">
                        <a:buNone/>
                      </a:pPr>
                      <a:r>
                        <a:rPr lang="en-US" sz="1300">
                          <a:effectLst/>
                        </a:rPr>
                        <a:t>Insulin</a:t>
                      </a:r>
                    </a:p>
                  </a:txBody>
                  <a:tcPr marL="76200" marR="76200" marT="38100" marB="38100" anchor="ctr"/>
                </a:tc>
                <a:tc>
                  <a:txBody>
                    <a:bodyPr/>
                    <a:lstStyle/>
                    <a:p>
                      <a:pPr algn="r" fontAlgn="ctr">
                        <a:buNone/>
                      </a:pPr>
                      <a:r>
                        <a:rPr lang="en-US" sz="1300">
                          <a:effectLst/>
                        </a:rPr>
                        <a:t>BMI</a:t>
                      </a:r>
                    </a:p>
                  </a:txBody>
                  <a:tcPr marL="76200" marR="76200" marT="38100" marB="38100" anchor="ctr"/>
                </a:tc>
                <a:tc>
                  <a:txBody>
                    <a:bodyPr/>
                    <a:lstStyle/>
                    <a:p>
                      <a:pPr algn="r" fontAlgn="ctr">
                        <a:buNone/>
                      </a:pPr>
                      <a:r>
                        <a:rPr lang="en-US" sz="1300">
                          <a:effectLst/>
                        </a:rPr>
                        <a:t>DiabetesPedigreeFunction</a:t>
                      </a:r>
                    </a:p>
                  </a:txBody>
                  <a:tcPr marL="76200" marR="76200" marT="38100" marB="38100" anchor="ctr"/>
                </a:tc>
                <a:tc>
                  <a:txBody>
                    <a:bodyPr/>
                    <a:lstStyle/>
                    <a:p>
                      <a:pPr algn="r" fontAlgn="ctr">
                        <a:buNone/>
                      </a:pPr>
                      <a:r>
                        <a:rPr lang="en-US" sz="1300">
                          <a:effectLst/>
                        </a:rPr>
                        <a:t>Age</a:t>
                      </a:r>
                    </a:p>
                  </a:txBody>
                  <a:tcPr marL="76200" marR="76200" marT="38100" marB="38100" anchor="ctr"/>
                </a:tc>
                <a:tc>
                  <a:txBody>
                    <a:bodyPr/>
                    <a:lstStyle/>
                    <a:p>
                      <a:pPr algn="r" fontAlgn="ctr">
                        <a:buNone/>
                      </a:pPr>
                      <a:r>
                        <a:rPr lang="en-US" sz="1300">
                          <a:effectLst/>
                        </a:rPr>
                        <a:t>Outcome</a:t>
                      </a:r>
                    </a:p>
                  </a:txBody>
                  <a:tcPr marL="76200" marR="76200" marT="38100" marB="38100" anchor="ctr"/>
                </a:tc>
                <a:extLst>
                  <a:ext uri="{0D108BD9-81ED-4DB2-BD59-A6C34878D82A}">
                    <a16:rowId xmlns:a16="http://schemas.microsoft.com/office/drawing/2014/main" val="4146254159"/>
                  </a:ext>
                </a:extLst>
              </a:tr>
              <a:tr h="142783">
                <a:tc>
                  <a:txBody>
                    <a:bodyPr/>
                    <a:lstStyle/>
                    <a:p>
                      <a:pPr algn="r" fontAlgn="ctr">
                        <a:buNone/>
                      </a:pPr>
                      <a:r>
                        <a:rPr lang="en-US" sz="1300" b="0">
                          <a:effectLst/>
                        </a:rPr>
                        <a:t>0</a:t>
                      </a:r>
                    </a:p>
                  </a:txBody>
                  <a:tcPr marL="76200" marR="76200" marT="38100" marB="38100" anchor="ctr"/>
                </a:tc>
                <a:tc>
                  <a:txBody>
                    <a:bodyPr/>
                    <a:lstStyle/>
                    <a:p>
                      <a:pPr algn="r">
                        <a:buNone/>
                      </a:pPr>
                      <a:r>
                        <a:rPr lang="en-US" sz="1300">
                          <a:effectLst/>
                        </a:rPr>
                        <a:t>0.352941</a:t>
                      </a:r>
                    </a:p>
                  </a:txBody>
                  <a:tcPr marL="76200" marR="76200" marT="38100" marB="38100" anchor="ctr"/>
                </a:tc>
                <a:tc>
                  <a:txBody>
                    <a:bodyPr/>
                    <a:lstStyle/>
                    <a:p>
                      <a:pPr algn="r">
                        <a:buNone/>
                      </a:pPr>
                      <a:r>
                        <a:rPr lang="en-US" sz="1300">
                          <a:effectLst/>
                        </a:rPr>
                        <a:t>0.743719</a:t>
                      </a:r>
                    </a:p>
                  </a:txBody>
                  <a:tcPr marL="76200" marR="76200" marT="38100" marB="38100" anchor="ctr"/>
                </a:tc>
                <a:tc>
                  <a:txBody>
                    <a:bodyPr/>
                    <a:lstStyle/>
                    <a:p>
                      <a:pPr algn="r">
                        <a:buNone/>
                      </a:pPr>
                      <a:r>
                        <a:rPr lang="en-US" sz="1300">
                          <a:effectLst/>
                        </a:rPr>
                        <a:t>0.590164</a:t>
                      </a:r>
                    </a:p>
                  </a:txBody>
                  <a:tcPr marL="76200" marR="76200" marT="38100" marB="38100" anchor="ctr"/>
                </a:tc>
                <a:tc>
                  <a:txBody>
                    <a:bodyPr/>
                    <a:lstStyle/>
                    <a:p>
                      <a:pPr algn="r">
                        <a:buNone/>
                      </a:pPr>
                      <a:r>
                        <a:rPr lang="en-US" sz="1300">
                          <a:effectLst/>
                        </a:rPr>
                        <a:t>0.353535</a:t>
                      </a:r>
                    </a:p>
                  </a:txBody>
                  <a:tcPr marL="76200" marR="76200" marT="38100" marB="38100" anchor="ctr"/>
                </a:tc>
                <a:tc>
                  <a:txBody>
                    <a:bodyPr/>
                    <a:lstStyle/>
                    <a:p>
                      <a:pPr algn="r">
                        <a:buNone/>
                      </a:pPr>
                      <a:r>
                        <a:rPr lang="en-US" sz="1300">
                          <a:effectLst/>
                        </a:rPr>
                        <a:t>0.000000</a:t>
                      </a:r>
                    </a:p>
                  </a:txBody>
                  <a:tcPr marL="76200" marR="76200" marT="38100" marB="38100" anchor="ctr"/>
                </a:tc>
                <a:tc>
                  <a:txBody>
                    <a:bodyPr/>
                    <a:lstStyle/>
                    <a:p>
                      <a:pPr algn="r">
                        <a:buNone/>
                      </a:pPr>
                      <a:r>
                        <a:rPr lang="en-US" sz="1300">
                          <a:effectLst/>
                        </a:rPr>
                        <a:t>0.500745</a:t>
                      </a:r>
                    </a:p>
                  </a:txBody>
                  <a:tcPr marL="76200" marR="76200" marT="38100" marB="38100" anchor="ctr"/>
                </a:tc>
                <a:tc>
                  <a:txBody>
                    <a:bodyPr/>
                    <a:lstStyle/>
                    <a:p>
                      <a:pPr algn="r">
                        <a:buNone/>
                      </a:pPr>
                      <a:r>
                        <a:rPr lang="en-US" sz="1300">
                          <a:effectLst/>
                        </a:rPr>
                        <a:t>0.234415</a:t>
                      </a:r>
                    </a:p>
                  </a:txBody>
                  <a:tcPr marL="76200" marR="76200" marT="38100" marB="38100" anchor="ctr"/>
                </a:tc>
                <a:tc>
                  <a:txBody>
                    <a:bodyPr/>
                    <a:lstStyle/>
                    <a:p>
                      <a:pPr algn="r">
                        <a:buNone/>
                      </a:pPr>
                      <a:r>
                        <a:rPr lang="en-US" sz="1300">
                          <a:effectLst/>
                        </a:rPr>
                        <a:t>0.483333</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351057433"/>
                  </a:ext>
                </a:extLst>
              </a:tr>
              <a:tr h="142783">
                <a:tc>
                  <a:txBody>
                    <a:bodyPr/>
                    <a:lstStyle/>
                    <a:p>
                      <a:pPr algn="r" fontAlgn="ctr">
                        <a:buNone/>
                      </a:pPr>
                      <a:r>
                        <a:rPr lang="en-US" sz="1300" b="0">
                          <a:effectLst/>
                        </a:rPr>
                        <a:t>1</a:t>
                      </a:r>
                    </a:p>
                  </a:txBody>
                  <a:tcPr marL="76200" marR="76200" marT="38100" marB="38100" anchor="ctr"/>
                </a:tc>
                <a:tc>
                  <a:txBody>
                    <a:bodyPr/>
                    <a:lstStyle/>
                    <a:p>
                      <a:pPr algn="r">
                        <a:buNone/>
                      </a:pPr>
                      <a:r>
                        <a:rPr lang="en-US" sz="1300">
                          <a:effectLst/>
                        </a:rPr>
                        <a:t>0.058824</a:t>
                      </a:r>
                    </a:p>
                  </a:txBody>
                  <a:tcPr marL="76200" marR="76200" marT="38100" marB="38100" anchor="ctr"/>
                </a:tc>
                <a:tc>
                  <a:txBody>
                    <a:bodyPr/>
                    <a:lstStyle/>
                    <a:p>
                      <a:pPr algn="r">
                        <a:buNone/>
                      </a:pPr>
                      <a:r>
                        <a:rPr lang="en-US" sz="1300">
                          <a:effectLst/>
                        </a:rPr>
                        <a:t>0.427136</a:t>
                      </a:r>
                    </a:p>
                  </a:txBody>
                  <a:tcPr marL="76200" marR="76200" marT="38100" marB="38100" anchor="ctr"/>
                </a:tc>
                <a:tc>
                  <a:txBody>
                    <a:bodyPr/>
                    <a:lstStyle/>
                    <a:p>
                      <a:pPr algn="r">
                        <a:buNone/>
                      </a:pPr>
                      <a:r>
                        <a:rPr lang="en-US" sz="1300">
                          <a:effectLst/>
                        </a:rPr>
                        <a:t>0.540984</a:t>
                      </a:r>
                    </a:p>
                  </a:txBody>
                  <a:tcPr marL="76200" marR="76200" marT="38100" marB="38100" anchor="ctr"/>
                </a:tc>
                <a:tc>
                  <a:txBody>
                    <a:bodyPr/>
                    <a:lstStyle/>
                    <a:p>
                      <a:pPr algn="r">
                        <a:buNone/>
                      </a:pPr>
                      <a:r>
                        <a:rPr lang="en-US" sz="1300">
                          <a:effectLst/>
                        </a:rPr>
                        <a:t>0.292929</a:t>
                      </a:r>
                    </a:p>
                  </a:txBody>
                  <a:tcPr marL="76200" marR="76200" marT="38100" marB="38100" anchor="ctr"/>
                </a:tc>
                <a:tc>
                  <a:txBody>
                    <a:bodyPr/>
                    <a:lstStyle/>
                    <a:p>
                      <a:pPr algn="r">
                        <a:buNone/>
                      </a:pPr>
                      <a:r>
                        <a:rPr lang="en-US" sz="1300">
                          <a:effectLst/>
                        </a:rPr>
                        <a:t>0.000000</a:t>
                      </a:r>
                    </a:p>
                  </a:txBody>
                  <a:tcPr marL="76200" marR="76200" marT="38100" marB="38100" anchor="ctr"/>
                </a:tc>
                <a:tc>
                  <a:txBody>
                    <a:bodyPr/>
                    <a:lstStyle/>
                    <a:p>
                      <a:pPr algn="r">
                        <a:buNone/>
                      </a:pPr>
                      <a:r>
                        <a:rPr lang="en-US" sz="1300">
                          <a:effectLst/>
                        </a:rPr>
                        <a:t>0.396423</a:t>
                      </a:r>
                    </a:p>
                  </a:txBody>
                  <a:tcPr marL="76200" marR="76200" marT="38100" marB="38100" anchor="ctr"/>
                </a:tc>
                <a:tc>
                  <a:txBody>
                    <a:bodyPr/>
                    <a:lstStyle/>
                    <a:p>
                      <a:pPr algn="r">
                        <a:buNone/>
                      </a:pPr>
                      <a:r>
                        <a:rPr lang="en-US" sz="1300">
                          <a:effectLst/>
                        </a:rPr>
                        <a:t>0.116567</a:t>
                      </a:r>
                    </a:p>
                  </a:txBody>
                  <a:tcPr marL="76200" marR="76200" marT="38100" marB="38100" anchor="ctr"/>
                </a:tc>
                <a:tc>
                  <a:txBody>
                    <a:bodyPr/>
                    <a:lstStyle/>
                    <a:p>
                      <a:pPr algn="r">
                        <a:buNone/>
                      </a:pPr>
                      <a:r>
                        <a:rPr lang="en-US" sz="1300">
                          <a:effectLst/>
                        </a:rPr>
                        <a:t>0.166667</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2551189037"/>
                  </a:ext>
                </a:extLst>
              </a:tr>
              <a:tr h="142783">
                <a:tc>
                  <a:txBody>
                    <a:bodyPr/>
                    <a:lstStyle/>
                    <a:p>
                      <a:pPr algn="r" fontAlgn="ctr">
                        <a:buNone/>
                      </a:pPr>
                      <a:r>
                        <a:rPr lang="en-US" sz="1300" b="0">
                          <a:effectLst/>
                        </a:rPr>
                        <a:t>2</a:t>
                      </a:r>
                    </a:p>
                  </a:txBody>
                  <a:tcPr marL="76200" marR="76200" marT="38100" marB="38100" anchor="ctr"/>
                </a:tc>
                <a:tc>
                  <a:txBody>
                    <a:bodyPr/>
                    <a:lstStyle/>
                    <a:p>
                      <a:pPr algn="r">
                        <a:buNone/>
                      </a:pPr>
                      <a:r>
                        <a:rPr lang="en-US" sz="1300">
                          <a:effectLst/>
                        </a:rPr>
                        <a:t>0.470588</a:t>
                      </a:r>
                    </a:p>
                  </a:txBody>
                  <a:tcPr marL="76200" marR="76200" marT="38100" marB="38100" anchor="ctr"/>
                </a:tc>
                <a:tc>
                  <a:txBody>
                    <a:bodyPr/>
                    <a:lstStyle/>
                    <a:p>
                      <a:pPr algn="r">
                        <a:buNone/>
                      </a:pPr>
                      <a:r>
                        <a:rPr lang="en-US" sz="1300">
                          <a:effectLst/>
                        </a:rPr>
                        <a:t>0.919598</a:t>
                      </a:r>
                    </a:p>
                  </a:txBody>
                  <a:tcPr marL="76200" marR="76200" marT="38100" marB="38100" anchor="ctr"/>
                </a:tc>
                <a:tc>
                  <a:txBody>
                    <a:bodyPr/>
                    <a:lstStyle/>
                    <a:p>
                      <a:pPr algn="r">
                        <a:buNone/>
                      </a:pPr>
                      <a:r>
                        <a:rPr lang="en-US" sz="1300">
                          <a:effectLst/>
                        </a:rPr>
                        <a:t>0.524590</a:t>
                      </a:r>
                    </a:p>
                  </a:txBody>
                  <a:tcPr marL="76200" marR="76200" marT="38100" marB="38100" anchor="ctr"/>
                </a:tc>
                <a:tc>
                  <a:txBody>
                    <a:bodyPr/>
                    <a:lstStyle/>
                    <a:p>
                      <a:pPr algn="r">
                        <a:buNone/>
                      </a:pPr>
                      <a:r>
                        <a:rPr lang="en-US" sz="1300">
                          <a:effectLst/>
                        </a:rPr>
                        <a:t>0.000000</a:t>
                      </a:r>
                    </a:p>
                  </a:txBody>
                  <a:tcPr marL="76200" marR="76200" marT="38100" marB="38100" anchor="ctr"/>
                </a:tc>
                <a:tc>
                  <a:txBody>
                    <a:bodyPr/>
                    <a:lstStyle/>
                    <a:p>
                      <a:pPr algn="r">
                        <a:buNone/>
                      </a:pPr>
                      <a:r>
                        <a:rPr lang="en-US" sz="1300">
                          <a:effectLst/>
                        </a:rPr>
                        <a:t>0.000000</a:t>
                      </a:r>
                    </a:p>
                  </a:txBody>
                  <a:tcPr marL="76200" marR="76200" marT="38100" marB="38100" anchor="ctr"/>
                </a:tc>
                <a:tc>
                  <a:txBody>
                    <a:bodyPr/>
                    <a:lstStyle/>
                    <a:p>
                      <a:pPr algn="r">
                        <a:buNone/>
                      </a:pPr>
                      <a:r>
                        <a:rPr lang="en-US" sz="1300">
                          <a:effectLst/>
                        </a:rPr>
                        <a:t>0.347243</a:t>
                      </a:r>
                    </a:p>
                  </a:txBody>
                  <a:tcPr marL="76200" marR="76200" marT="38100" marB="38100" anchor="ctr"/>
                </a:tc>
                <a:tc>
                  <a:txBody>
                    <a:bodyPr/>
                    <a:lstStyle/>
                    <a:p>
                      <a:pPr algn="r">
                        <a:buNone/>
                      </a:pPr>
                      <a:r>
                        <a:rPr lang="en-US" sz="1300">
                          <a:effectLst/>
                        </a:rPr>
                        <a:t>0.253629</a:t>
                      </a:r>
                    </a:p>
                  </a:txBody>
                  <a:tcPr marL="76200" marR="76200" marT="38100" marB="38100" anchor="ctr"/>
                </a:tc>
                <a:tc>
                  <a:txBody>
                    <a:bodyPr/>
                    <a:lstStyle/>
                    <a:p>
                      <a:pPr algn="r">
                        <a:buNone/>
                      </a:pPr>
                      <a:r>
                        <a:rPr lang="en-US" sz="1300">
                          <a:effectLst/>
                        </a:rPr>
                        <a:t>0.183333</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3086384939"/>
                  </a:ext>
                </a:extLst>
              </a:tr>
              <a:tr h="142783">
                <a:tc>
                  <a:txBody>
                    <a:bodyPr/>
                    <a:lstStyle/>
                    <a:p>
                      <a:pPr algn="r" fontAlgn="ctr">
                        <a:buNone/>
                      </a:pPr>
                      <a:r>
                        <a:rPr lang="en-US" sz="1300" b="0">
                          <a:effectLst/>
                        </a:rPr>
                        <a:t>3</a:t>
                      </a:r>
                    </a:p>
                  </a:txBody>
                  <a:tcPr marL="76200" marR="76200" marT="38100" marB="38100" anchor="ctr"/>
                </a:tc>
                <a:tc>
                  <a:txBody>
                    <a:bodyPr/>
                    <a:lstStyle/>
                    <a:p>
                      <a:pPr algn="r">
                        <a:buNone/>
                      </a:pPr>
                      <a:r>
                        <a:rPr lang="en-US" sz="1300">
                          <a:effectLst/>
                        </a:rPr>
                        <a:t>0.058824</a:t>
                      </a:r>
                    </a:p>
                  </a:txBody>
                  <a:tcPr marL="76200" marR="76200" marT="38100" marB="38100" anchor="ctr"/>
                </a:tc>
                <a:tc>
                  <a:txBody>
                    <a:bodyPr/>
                    <a:lstStyle/>
                    <a:p>
                      <a:pPr algn="r">
                        <a:buNone/>
                      </a:pPr>
                      <a:r>
                        <a:rPr lang="en-US" sz="1300">
                          <a:effectLst/>
                        </a:rPr>
                        <a:t>0.447236</a:t>
                      </a:r>
                    </a:p>
                  </a:txBody>
                  <a:tcPr marL="76200" marR="76200" marT="38100" marB="38100" anchor="ctr"/>
                </a:tc>
                <a:tc>
                  <a:txBody>
                    <a:bodyPr/>
                    <a:lstStyle/>
                    <a:p>
                      <a:pPr algn="r">
                        <a:buNone/>
                      </a:pPr>
                      <a:r>
                        <a:rPr lang="en-US" sz="1300">
                          <a:effectLst/>
                        </a:rPr>
                        <a:t>0.540984</a:t>
                      </a:r>
                    </a:p>
                  </a:txBody>
                  <a:tcPr marL="76200" marR="76200" marT="38100" marB="38100" anchor="ctr"/>
                </a:tc>
                <a:tc>
                  <a:txBody>
                    <a:bodyPr/>
                    <a:lstStyle/>
                    <a:p>
                      <a:pPr algn="r">
                        <a:buNone/>
                      </a:pPr>
                      <a:r>
                        <a:rPr lang="en-US" sz="1300">
                          <a:effectLst/>
                        </a:rPr>
                        <a:t>0.232323</a:t>
                      </a:r>
                    </a:p>
                  </a:txBody>
                  <a:tcPr marL="76200" marR="76200" marT="38100" marB="38100" anchor="ctr"/>
                </a:tc>
                <a:tc>
                  <a:txBody>
                    <a:bodyPr/>
                    <a:lstStyle/>
                    <a:p>
                      <a:pPr algn="r">
                        <a:buNone/>
                      </a:pPr>
                      <a:r>
                        <a:rPr lang="en-US" sz="1300">
                          <a:effectLst/>
                        </a:rPr>
                        <a:t>0.111111</a:t>
                      </a:r>
                    </a:p>
                  </a:txBody>
                  <a:tcPr marL="76200" marR="76200" marT="38100" marB="38100" anchor="ctr"/>
                </a:tc>
                <a:tc>
                  <a:txBody>
                    <a:bodyPr/>
                    <a:lstStyle/>
                    <a:p>
                      <a:pPr algn="r">
                        <a:buNone/>
                      </a:pPr>
                      <a:r>
                        <a:rPr lang="en-US" sz="1300">
                          <a:effectLst/>
                        </a:rPr>
                        <a:t>0.418778</a:t>
                      </a:r>
                    </a:p>
                  </a:txBody>
                  <a:tcPr marL="76200" marR="76200" marT="38100" marB="38100" anchor="ctr"/>
                </a:tc>
                <a:tc>
                  <a:txBody>
                    <a:bodyPr/>
                    <a:lstStyle/>
                    <a:p>
                      <a:pPr algn="r">
                        <a:buNone/>
                      </a:pPr>
                      <a:r>
                        <a:rPr lang="en-US" sz="1300">
                          <a:effectLst/>
                        </a:rPr>
                        <a:t>0.038002</a:t>
                      </a:r>
                    </a:p>
                  </a:txBody>
                  <a:tcPr marL="76200" marR="76200" marT="38100" marB="38100" anchor="ctr"/>
                </a:tc>
                <a:tc>
                  <a:txBody>
                    <a:bodyPr/>
                    <a:lstStyle/>
                    <a:p>
                      <a:pPr algn="r">
                        <a:buNone/>
                      </a:pPr>
                      <a:r>
                        <a:rPr lang="en-US" sz="1300">
                          <a:effectLst/>
                        </a:rPr>
                        <a:t>0.000000</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3455089179"/>
                  </a:ext>
                </a:extLst>
              </a:tr>
              <a:tr h="142783">
                <a:tc>
                  <a:txBody>
                    <a:bodyPr/>
                    <a:lstStyle/>
                    <a:p>
                      <a:pPr algn="r" fontAlgn="ctr">
                        <a:buNone/>
                      </a:pPr>
                      <a:r>
                        <a:rPr lang="en-US" sz="1300" b="0">
                          <a:effectLst/>
                        </a:rPr>
                        <a:t>4</a:t>
                      </a:r>
                    </a:p>
                  </a:txBody>
                  <a:tcPr marL="76200" marR="76200" marT="38100" marB="38100" anchor="ctr"/>
                </a:tc>
                <a:tc>
                  <a:txBody>
                    <a:bodyPr/>
                    <a:lstStyle/>
                    <a:p>
                      <a:pPr algn="r">
                        <a:buNone/>
                      </a:pPr>
                      <a:r>
                        <a:rPr lang="en-US" sz="1300">
                          <a:effectLst/>
                        </a:rPr>
                        <a:t>0.000000</a:t>
                      </a:r>
                    </a:p>
                  </a:txBody>
                  <a:tcPr marL="76200" marR="76200" marT="38100" marB="38100" anchor="ctr"/>
                </a:tc>
                <a:tc>
                  <a:txBody>
                    <a:bodyPr/>
                    <a:lstStyle/>
                    <a:p>
                      <a:pPr algn="r">
                        <a:buNone/>
                      </a:pPr>
                      <a:r>
                        <a:rPr lang="en-US" sz="1300">
                          <a:effectLst/>
                        </a:rPr>
                        <a:t>0.688442</a:t>
                      </a:r>
                    </a:p>
                  </a:txBody>
                  <a:tcPr marL="76200" marR="76200" marT="38100" marB="38100" anchor="ctr"/>
                </a:tc>
                <a:tc>
                  <a:txBody>
                    <a:bodyPr/>
                    <a:lstStyle/>
                    <a:p>
                      <a:pPr algn="r">
                        <a:buNone/>
                      </a:pPr>
                      <a:r>
                        <a:rPr lang="en-US" sz="1300">
                          <a:effectLst/>
                        </a:rPr>
                        <a:t>0.327869</a:t>
                      </a:r>
                    </a:p>
                  </a:txBody>
                  <a:tcPr marL="76200" marR="76200" marT="38100" marB="38100" anchor="ctr"/>
                </a:tc>
                <a:tc>
                  <a:txBody>
                    <a:bodyPr/>
                    <a:lstStyle/>
                    <a:p>
                      <a:pPr algn="r">
                        <a:buNone/>
                      </a:pPr>
                      <a:r>
                        <a:rPr lang="en-US" sz="1300">
                          <a:effectLst/>
                        </a:rPr>
                        <a:t>0.353535</a:t>
                      </a:r>
                    </a:p>
                  </a:txBody>
                  <a:tcPr marL="76200" marR="76200" marT="38100" marB="38100" anchor="ctr"/>
                </a:tc>
                <a:tc>
                  <a:txBody>
                    <a:bodyPr/>
                    <a:lstStyle/>
                    <a:p>
                      <a:pPr algn="r">
                        <a:buNone/>
                      </a:pPr>
                      <a:r>
                        <a:rPr lang="en-US" sz="1300">
                          <a:effectLst/>
                        </a:rPr>
                        <a:t>0.198582</a:t>
                      </a:r>
                    </a:p>
                  </a:txBody>
                  <a:tcPr marL="76200" marR="76200" marT="38100" marB="38100" anchor="ctr"/>
                </a:tc>
                <a:tc>
                  <a:txBody>
                    <a:bodyPr/>
                    <a:lstStyle/>
                    <a:p>
                      <a:pPr algn="r">
                        <a:buNone/>
                      </a:pPr>
                      <a:r>
                        <a:rPr lang="en-US" sz="1300">
                          <a:effectLst/>
                        </a:rPr>
                        <a:t>0.642325</a:t>
                      </a:r>
                    </a:p>
                  </a:txBody>
                  <a:tcPr marL="76200" marR="76200" marT="38100" marB="38100" anchor="ctr"/>
                </a:tc>
                <a:tc>
                  <a:txBody>
                    <a:bodyPr/>
                    <a:lstStyle/>
                    <a:p>
                      <a:pPr algn="r">
                        <a:buNone/>
                      </a:pPr>
                      <a:r>
                        <a:rPr lang="en-US" sz="1300">
                          <a:effectLst/>
                        </a:rPr>
                        <a:t>0.943638</a:t>
                      </a:r>
                    </a:p>
                  </a:txBody>
                  <a:tcPr marL="76200" marR="76200" marT="38100" marB="38100" anchor="ctr"/>
                </a:tc>
                <a:tc>
                  <a:txBody>
                    <a:bodyPr/>
                    <a:lstStyle/>
                    <a:p>
                      <a:pPr algn="r">
                        <a:buNone/>
                      </a:pPr>
                      <a:r>
                        <a:rPr lang="en-US" sz="1300">
                          <a:effectLst/>
                        </a:rPr>
                        <a:t>0.200000</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2116862105"/>
                  </a:ext>
                </a:extLst>
              </a:tr>
              <a:tr h="142783">
                <a:tc>
                  <a:txBody>
                    <a:bodyPr/>
                    <a:lstStyle/>
                    <a:p>
                      <a:pPr algn="r" fontAlgn="ctr">
                        <a:buNone/>
                      </a:pPr>
                      <a:r>
                        <a:rPr lang="en-US" sz="1300" b="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extLst>
                  <a:ext uri="{0D108BD9-81ED-4DB2-BD59-A6C34878D82A}">
                    <a16:rowId xmlns:a16="http://schemas.microsoft.com/office/drawing/2014/main" val="3752484734"/>
                  </a:ext>
                </a:extLst>
              </a:tr>
              <a:tr h="142783">
                <a:tc>
                  <a:txBody>
                    <a:bodyPr/>
                    <a:lstStyle/>
                    <a:p>
                      <a:pPr algn="r" fontAlgn="ctr">
                        <a:buNone/>
                      </a:pPr>
                      <a:r>
                        <a:rPr lang="en-US" sz="1300" b="0">
                          <a:effectLst/>
                        </a:rPr>
                        <a:t>763</a:t>
                      </a:r>
                    </a:p>
                  </a:txBody>
                  <a:tcPr marL="76200" marR="76200" marT="38100" marB="38100" anchor="ctr"/>
                </a:tc>
                <a:tc>
                  <a:txBody>
                    <a:bodyPr/>
                    <a:lstStyle/>
                    <a:p>
                      <a:pPr algn="r">
                        <a:buNone/>
                      </a:pPr>
                      <a:r>
                        <a:rPr lang="en-US" sz="1300">
                          <a:effectLst/>
                        </a:rPr>
                        <a:t>0.588235</a:t>
                      </a:r>
                    </a:p>
                  </a:txBody>
                  <a:tcPr marL="76200" marR="76200" marT="38100" marB="38100" anchor="ctr"/>
                </a:tc>
                <a:tc>
                  <a:txBody>
                    <a:bodyPr/>
                    <a:lstStyle/>
                    <a:p>
                      <a:pPr algn="r">
                        <a:buNone/>
                      </a:pPr>
                      <a:r>
                        <a:rPr lang="en-US" sz="1300">
                          <a:effectLst/>
                        </a:rPr>
                        <a:t>0.507538</a:t>
                      </a:r>
                    </a:p>
                  </a:txBody>
                  <a:tcPr marL="76200" marR="76200" marT="38100" marB="38100" anchor="ctr"/>
                </a:tc>
                <a:tc>
                  <a:txBody>
                    <a:bodyPr/>
                    <a:lstStyle/>
                    <a:p>
                      <a:pPr algn="r">
                        <a:buNone/>
                      </a:pPr>
                      <a:r>
                        <a:rPr lang="en-US" sz="1300">
                          <a:effectLst/>
                        </a:rPr>
                        <a:t>0.622951</a:t>
                      </a:r>
                    </a:p>
                  </a:txBody>
                  <a:tcPr marL="76200" marR="76200" marT="38100" marB="38100" anchor="ctr"/>
                </a:tc>
                <a:tc>
                  <a:txBody>
                    <a:bodyPr/>
                    <a:lstStyle/>
                    <a:p>
                      <a:pPr algn="r">
                        <a:buNone/>
                      </a:pPr>
                      <a:r>
                        <a:rPr lang="en-US" sz="1300">
                          <a:effectLst/>
                        </a:rPr>
                        <a:t>0.484848</a:t>
                      </a:r>
                    </a:p>
                  </a:txBody>
                  <a:tcPr marL="76200" marR="76200" marT="38100" marB="38100" anchor="ctr"/>
                </a:tc>
                <a:tc>
                  <a:txBody>
                    <a:bodyPr/>
                    <a:lstStyle/>
                    <a:p>
                      <a:pPr algn="r">
                        <a:buNone/>
                      </a:pPr>
                      <a:r>
                        <a:rPr lang="en-US" sz="1300">
                          <a:effectLst/>
                        </a:rPr>
                        <a:t>0.212766</a:t>
                      </a:r>
                    </a:p>
                  </a:txBody>
                  <a:tcPr marL="76200" marR="76200" marT="38100" marB="38100" anchor="ctr"/>
                </a:tc>
                <a:tc>
                  <a:txBody>
                    <a:bodyPr/>
                    <a:lstStyle/>
                    <a:p>
                      <a:pPr algn="r">
                        <a:buNone/>
                      </a:pPr>
                      <a:r>
                        <a:rPr lang="en-US" sz="1300">
                          <a:effectLst/>
                        </a:rPr>
                        <a:t>0.490313</a:t>
                      </a:r>
                    </a:p>
                  </a:txBody>
                  <a:tcPr marL="76200" marR="76200" marT="38100" marB="38100" anchor="ctr"/>
                </a:tc>
                <a:tc>
                  <a:txBody>
                    <a:bodyPr/>
                    <a:lstStyle/>
                    <a:p>
                      <a:pPr algn="r">
                        <a:buNone/>
                      </a:pPr>
                      <a:r>
                        <a:rPr lang="en-US" sz="1300">
                          <a:effectLst/>
                        </a:rPr>
                        <a:t>0.039710</a:t>
                      </a:r>
                    </a:p>
                  </a:txBody>
                  <a:tcPr marL="76200" marR="76200" marT="38100" marB="38100" anchor="ctr"/>
                </a:tc>
                <a:tc>
                  <a:txBody>
                    <a:bodyPr/>
                    <a:lstStyle/>
                    <a:p>
                      <a:pPr algn="r">
                        <a:buNone/>
                      </a:pPr>
                      <a:r>
                        <a:rPr lang="en-US" sz="1300">
                          <a:effectLst/>
                        </a:rPr>
                        <a:t>0.700000</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3751486351"/>
                  </a:ext>
                </a:extLst>
              </a:tr>
              <a:tr h="142783">
                <a:tc>
                  <a:txBody>
                    <a:bodyPr/>
                    <a:lstStyle/>
                    <a:p>
                      <a:pPr algn="r" fontAlgn="ctr">
                        <a:buNone/>
                      </a:pPr>
                      <a:r>
                        <a:rPr lang="en-US" sz="1300" b="0">
                          <a:effectLst/>
                        </a:rPr>
                        <a:t>764</a:t>
                      </a:r>
                    </a:p>
                  </a:txBody>
                  <a:tcPr marL="76200" marR="76200" marT="38100" marB="38100" anchor="ctr"/>
                </a:tc>
                <a:tc>
                  <a:txBody>
                    <a:bodyPr/>
                    <a:lstStyle/>
                    <a:p>
                      <a:pPr algn="r">
                        <a:buNone/>
                      </a:pPr>
                      <a:r>
                        <a:rPr lang="en-US" sz="1300">
                          <a:effectLst/>
                        </a:rPr>
                        <a:t>0.117647</a:t>
                      </a:r>
                    </a:p>
                  </a:txBody>
                  <a:tcPr marL="76200" marR="76200" marT="38100" marB="38100" anchor="ctr"/>
                </a:tc>
                <a:tc>
                  <a:txBody>
                    <a:bodyPr/>
                    <a:lstStyle/>
                    <a:p>
                      <a:pPr algn="r">
                        <a:buNone/>
                      </a:pPr>
                      <a:r>
                        <a:rPr lang="en-US" sz="1300">
                          <a:effectLst/>
                        </a:rPr>
                        <a:t>0.613065</a:t>
                      </a:r>
                    </a:p>
                  </a:txBody>
                  <a:tcPr marL="76200" marR="76200" marT="38100" marB="38100" anchor="ctr"/>
                </a:tc>
                <a:tc>
                  <a:txBody>
                    <a:bodyPr/>
                    <a:lstStyle/>
                    <a:p>
                      <a:pPr algn="r">
                        <a:buNone/>
                      </a:pPr>
                      <a:r>
                        <a:rPr lang="en-US" sz="1300">
                          <a:effectLst/>
                        </a:rPr>
                        <a:t>0.573770</a:t>
                      </a:r>
                    </a:p>
                  </a:txBody>
                  <a:tcPr marL="76200" marR="76200" marT="38100" marB="38100" anchor="ctr"/>
                </a:tc>
                <a:tc>
                  <a:txBody>
                    <a:bodyPr/>
                    <a:lstStyle/>
                    <a:p>
                      <a:pPr algn="r">
                        <a:buNone/>
                      </a:pPr>
                      <a:r>
                        <a:rPr lang="en-US" sz="1300">
                          <a:effectLst/>
                        </a:rPr>
                        <a:t>0.272727</a:t>
                      </a:r>
                    </a:p>
                  </a:txBody>
                  <a:tcPr marL="76200" marR="76200" marT="38100" marB="38100" anchor="ctr"/>
                </a:tc>
                <a:tc>
                  <a:txBody>
                    <a:bodyPr/>
                    <a:lstStyle/>
                    <a:p>
                      <a:pPr algn="r">
                        <a:buNone/>
                      </a:pPr>
                      <a:r>
                        <a:rPr lang="en-US" sz="1300">
                          <a:effectLst/>
                        </a:rPr>
                        <a:t>0.000000</a:t>
                      </a:r>
                    </a:p>
                  </a:txBody>
                  <a:tcPr marL="76200" marR="76200" marT="38100" marB="38100" anchor="ctr"/>
                </a:tc>
                <a:tc>
                  <a:txBody>
                    <a:bodyPr/>
                    <a:lstStyle/>
                    <a:p>
                      <a:pPr algn="r">
                        <a:buNone/>
                      </a:pPr>
                      <a:r>
                        <a:rPr lang="en-US" sz="1300">
                          <a:effectLst/>
                        </a:rPr>
                        <a:t>0.548435</a:t>
                      </a:r>
                    </a:p>
                  </a:txBody>
                  <a:tcPr marL="76200" marR="76200" marT="38100" marB="38100" anchor="ctr"/>
                </a:tc>
                <a:tc>
                  <a:txBody>
                    <a:bodyPr/>
                    <a:lstStyle/>
                    <a:p>
                      <a:pPr algn="r">
                        <a:buNone/>
                      </a:pPr>
                      <a:r>
                        <a:rPr lang="en-US" sz="1300">
                          <a:effectLst/>
                        </a:rPr>
                        <a:t>0.111870</a:t>
                      </a:r>
                    </a:p>
                  </a:txBody>
                  <a:tcPr marL="76200" marR="76200" marT="38100" marB="38100" anchor="ctr"/>
                </a:tc>
                <a:tc>
                  <a:txBody>
                    <a:bodyPr/>
                    <a:lstStyle/>
                    <a:p>
                      <a:pPr algn="r">
                        <a:buNone/>
                      </a:pPr>
                      <a:r>
                        <a:rPr lang="en-US" sz="1300">
                          <a:effectLst/>
                        </a:rPr>
                        <a:t>0.100000</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368654783"/>
                  </a:ext>
                </a:extLst>
              </a:tr>
              <a:tr h="142783">
                <a:tc>
                  <a:txBody>
                    <a:bodyPr/>
                    <a:lstStyle/>
                    <a:p>
                      <a:pPr algn="r" fontAlgn="ctr">
                        <a:buNone/>
                      </a:pPr>
                      <a:r>
                        <a:rPr lang="en-US" sz="1300" b="0">
                          <a:effectLst/>
                        </a:rPr>
                        <a:t>765</a:t>
                      </a:r>
                    </a:p>
                  </a:txBody>
                  <a:tcPr marL="76200" marR="76200" marT="38100" marB="38100" anchor="ctr"/>
                </a:tc>
                <a:tc>
                  <a:txBody>
                    <a:bodyPr/>
                    <a:lstStyle/>
                    <a:p>
                      <a:pPr algn="r">
                        <a:buNone/>
                      </a:pPr>
                      <a:r>
                        <a:rPr lang="en-US" sz="1300">
                          <a:effectLst/>
                        </a:rPr>
                        <a:t>0.294118</a:t>
                      </a:r>
                    </a:p>
                  </a:txBody>
                  <a:tcPr marL="76200" marR="76200" marT="38100" marB="38100" anchor="ctr"/>
                </a:tc>
                <a:tc>
                  <a:txBody>
                    <a:bodyPr/>
                    <a:lstStyle/>
                    <a:p>
                      <a:pPr algn="r">
                        <a:buNone/>
                      </a:pPr>
                      <a:r>
                        <a:rPr lang="en-US" sz="1300">
                          <a:effectLst/>
                        </a:rPr>
                        <a:t>0.608040</a:t>
                      </a:r>
                    </a:p>
                  </a:txBody>
                  <a:tcPr marL="76200" marR="76200" marT="38100" marB="38100" anchor="ctr"/>
                </a:tc>
                <a:tc>
                  <a:txBody>
                    <a:bodyPr/>
                    <a:lstStyle/>
                    <a:p>
                      <a:pPr algn="r">
                        <a:buNone/>
                      </a:pPr>
                      <a:r>
                        <a:rPr lang="en-US" sz="1300">
                          <a:effectLst/>
                        </a:rPr>
                        <a:t>0.590164</a:t>
                      </a:r>
                    </a:p>
                  </a:txBody>
                  <a:tcPr marL="76200" marR="76200" marT="38100" marB="38100" anchor="ctr"/>
                </a:tc>
                <a:tc>
                  <a:txBody>
                    <a:bodyPr/>
                    <a:lstStyle/>
                    <a:p>
                      <a:pPr algn="r">
                        <a:buNone/>
                      </a:pPr>
                      <a:r>
                        <a:rPr lang="en-US" sz="1300">
                          <a:effectLst/>
                        </a:rPr>
                        <a:t>0.232323</a:t>
                      </a:r>
                    </a:p>
                  </a:txBody>
                  <a:tcPr marL="76200" marR="76200" marT="38100" marB="38100" anchor="ctr"/>
                </a:tc>
                <a:tc>
                  <a:txBody>
                    <a:bodyPr/>
                    <a:lstStyle/>
                    <a:p>
                      <a:pPr algn="r">
                        <a:buNone/>
                      </a:pPr>
                      <a:r>
                        <a:rPr lang="en-US" sz="1300">
                          <a:effectLst/>
                        </a:rPr>
                        <a:t>0.132388</a:t>
                      </a:r>
                    </a:p>
                  </a:txBody>
                  <a:tcPr marL="76200" marR="76200" marT="38100" marB="38100" anchor="ctr"/>
                </a:tc>
                <a:tc>
                  <a:txBody>
                    <a:bodyPr/>
                    <a:lstStyle/>
                    <a:p>
                      <a:pPr algn="r">
                        <a:buNone/>
                      </a:pPr>
                      <a:r>
                        <a:rPr lang="en-US" sz="1300">
                          <a:effectLst/>
                        </a:rPr>
                        <a:t>0.390462</a:t>
                      </a:r>
                    </a:p>
                  </a:txBody>
                  <a:tcPr marL="76200" marR="76200" marT="38100" marB="38100" anchor="ctr"/>
                </a:tc>
                <a:tc>
                  <a:txBody>
                    <a:bodyPr/>
                    <a:lstStyle/>
                    <a:p>
                      <a:pPr algn="r">
                        <a:buNone/>
                      </a:pPr>
                      <a:r>
                        <a:rPr lang="en-US" sz="1300">
                          <a:effectLst/>
                        </a:rPr>
                        <a:t>0.071307</a:t>
                      </a:r>
                    </a:p>
                  </a:txBody>
                  <a:tcPr marL="76200" marR="76200" marT="38100" marB="38100" anchor="ctr"/>
                </a:tc>
                <a:tc>
                  <a:txBody>
                    <a:bodyPr/>
                    <a:lstStyle/>
                    <a:p>
                      <a:pPr algn="r">
                        <a:buNone/>
                      </a:pPr>
                      <a:r>
                        <a:rPr lang="en-US" sz="1300">
                          <a:effectLst/>
                        </a:rPr>
                        <a:t>0.150000</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3937938996"/>
                  </a:ext>
                </a:extLst>
              </a:tr>
              <a:tr h="142783">
                <a:tc>
                  <a:txBody>
                    <a:bodyPr/>
                    <a:lstStyle/>
                    <a:p>
                      <a:pPr algn="r" fontAlgn="ctr">
                        <a:buNone/>
                      </a:pPr>
                      <a:r>
                        <a:rPr lang="en-US" sz="1300" b="0">
                          <a:effectLst/>
                        </a:rPr>
                        <a:t>766</a:t>
                      </a:r>
                    </a:p>
                  </a:txBody>
                  <a:tcPr marL="76200" marR="76200" marT="38100" marB="38100" anchor="ctr"/>
                </a:tc>
                <a:tc>
                  <a:txBody>
                    <a:bodyPr/>
                    <a:lstStyle/>
                    <a:p>
                      <a:pPr algn="r">
                        <a:buNone/>
                      </a:pPr>
                      <a:r>
                        <a:rPr lang="en-US" sz="1300">
                          <a:effectLst/>
                        </a:rPr>
                        <a:t>0.058824</a:t>
                      </a:r>
                    </a:p>
                  </a:txBody>
                  <a:tcPr marL="76200" marR="76200" marT="38100" marB="38100" anchor="ctr"/>
                </a:tc>
                <a:tc>
                  <a:txBody>
                    <a:bodyPr/>
                    <a:lstStyle/>
                    <a:p>
                      <a:pPr algn="r">
                        <a:buNone/>
                      </a:pPr>
                      <a:r>
                        <a:rPr lang="en-US" sz="1300">
                          <a:effectLst/>
                        </a:rPr>
                        <a:t>0.633166</a:t>
                      </a:r>
                    </a:p>
                  </a:txBody>
                  <a:tcPr marL="76200" marR="76200" marT="38100" marB="38100" anchor="ctr"/>
                </a:tc>
                <a:tc>
                  <a:txBody>
                    <a:bodyPr/>
                    <a:lstStyle/>
                    <a:p>
                      <a:pPr algn="r">
                        <a:buNone/>
                      </a:pPr>
                      <a:r>
                        <a:rPr lang="en-US" sz="1300">
                          <a:effectLst/>
                        </a:rPr>
                        <a:t>0.491803</a:t>
                      </a:r>
                    </a:p>
                  </a:txBody>
                  <a:tcPr marL="76200" marR="76200" marT="38100" marB="38100" anchor="ctr"/>
                </a:tc>
                <a:tc>
                  <a:txBody>
                    <a:bodyPr/>
                    <a:lstStyle/>
                    <a:p>
                      <a:pPr algn="r">
                        <a:buNone/>
                      </a:pPr>
                      <a:r>
                        <a:rPr lang="en-US" sz="1300">
                          <a:effectLst/>
                        </a:rPr>
                        <a:t>0.000000</a:t>
                      </a:r>
                    </a:p>
                  </a:txBody>
                  <a:tcPr marL="76200" marR="76200" marT="38100" marB="38100" anchor="ctr"/>
                </a:tc>
                <a:tc>
                  <a:txBody>
                    <a:bodyPr/>
                    <a:lstStyle/>
                    <a:p>
                      <a:pPr algn="r">
                        <a:buNone/>
                      </a:pPr>
                      <a:r>
                        <a:rPr lang="en-US" sz="1300">
                          <a:effectLst/>
                        </a:rPr>
                        <a:t>0.000000</a:t>
                      </a:r>
                    </a:p>
                  </a:txBody>
                  <a:tcPr marL="76200" marR="76200" marT="38100" marB="38100" anchor="ctr"/>
                </a:tc>
                <a:tc>
                  <a:txBody>
                    <a:bodyPr/>
                    <a:lstStyle/>
                    <a:p>
                      <a:pPr algn="r">
                        <a:buNone/>
                      </a:pPr>
                      <a:r>
                        <a:rPr lang="en-US" sz="1300">
                          <a:effectLst/>
                        </a:rPr>
                        <a:t>0.448584</a:t>
                      </a:r>
                    </a:p>
                  </a:txBody>
                  <a:tcPr marL="76200" marR="76200" marT="38100" marB="38100" anchor="ctr"/>
                </a:tc>
                <a:tc>
                  <a:txBody>
                    <a:bodyPr/>
                    <a:lstStyle/>
                    <a:p>
                      <a:pPr algn="r">
                        <a:buNone/>
                      </a:pPr>
                      <a:r>
                        <a:rPr lang="en-US" sz="1300">
                          <a:effectLst/>
                        </a:rPr>
                        <a:t>0.115713</a:t>
                      </a:r>
                    </a:p>
                  </a:txBody>
                  <a:tcPr marL="76200" marR="76200" marT="38100" marB="38100" anchor="ctr"/>
                </a:tc>
                <a:tc>
                  <a:txBody>
                    <a:bodyPr/>
                    <a:lstStyle/>
                    <a:p>
                      <a:pPr algn="r">
                        <a:buNone/>
                      </a:pPr>
                      <a:r>
                        <a:rPr lang="en-US" sz="1300">
                          <a:effectLst/>
                        </a:rPr>
                        <a:t>0.433333</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857275563"/>
                  </a:ext>
                </a:extLst>
              </a:tr>
              <a:tr h="142783">
                <a:tc>
                  <a:txBody>
                    <a:bodyPr/>
                    <a:lstStyle/>
                    <a:p>
                      <a:pPr algn="r" fontAlgn="ctr">
                        <a:buNone/>
                      </a:pPr>
                      <a:r>
                        <a:rPr lang="en-US" sz="1300" b="0">
                          <a:effectLst/>
                        </a:rPr>
                        <a:t>767</a:t>
                      </a:r>
                    </a:p>
                  </a:txBody>
                  <a:tcPr marL="76200" marR="76200" marT="38100" marB="38100" anchor="ctr"/>
                </a:tc>
                <a:tc>
                  <a:txBody>
                    <a:bodyPr/>
                    <a:lstStyle/>
                    <a:p>
                      <a:pPr algn="r">
                        <a:buNone/>
                      </a:pPr>
                      <a:r>
                        <a:rPr lang="en-US" sz="1300">
                          <a:effectLst/>
                        </a:rPr>
                        <a:t>0.058824</a:t>
                      </a:r>
                    </a:p>
                  </a:txBody>
                  <a:tcPr marL="76200" marR="76200" marT="38100" marB="38100" anchor="ctr"/>
                </a:tc>
                <a:tc>
                  <a:txBody>
                    <a:bodyPr/>
                    <a:lstStyle/>
                    <a:p>
                      <a:pPr algn="r">
                        <a:buNone/>
                      </a:pPr>
                      <a:r>
                        <a:rPr lang="en-US" sz="1300">
                          <a:effectLst/>
                        </a:rPr>
                        <a:t>0.467337</a:t>
                      </a:r>
                    </a:p>
                  </a:txBody>
                  <a:tcPr marL="76200" marR="76200" marT="38100" marB="38100" anchor="ctr"/>
                </a:tc>
                <a:tc>
                  <a:txBody>
                    <a:bodyPr/>
                    <a:lstStyle/>
                    <a:p>
                      <a:pPr algn="r">
                        <a:buNone/>
                      </a:pPr>
                      <a:r>
                        <a:rPr lang="en-US" sz="1300">
                          <a:effectLst/>
                        </a:rPr>
                        <a:t>0.573770</a:t>
                      </a:r>
                    </a:p>
                  </a:txBody>
                  <a:tcPr marL="76200" marR="76200" marT="38100" marB="38100" anchor="ctr"/>
                </a:tc>
                <a:tc>
                  <a:txBody>
                    <a:bodyPr/>
                    <a:lstStyle/>
                    <a:p>
                      <a:pPr algn="r">
                        <a:buNone/>
                      </a:pPr>
                      <a:r>
                        <a:rPr lang="en-US" sz="1300">
                          <a:effectLst/>
                        </a:rPr>
                        <a:t>0.313131</a:t>
                      </a:r>
                    </a:p>
                  </a:txBody>
                  <a:tcPr marL="76200" marR="76200" marT="38100" marB="38100" anchor="ctr"/>
                </a:tc>
                <a:tc>
                  <a:txBody>
                    <a:bodyPr/>
                    <a:lstStyle/>
                    <a:p>
                      <a:pPr algn="r">
                        <a:buNone/>
                      </a:pPr>
                      <a:r>
                        <a:rPr lang="en-US" sz="1300">
                          <a:effectLst/>
                        </a:rPr>
                        <a:t>0.000000</a:t>
                      </a:r>
                    </a:p>
                  </a:txBody>
                  <a:tcPr marL="76200" marR="76200" marT="38100" marB="38100" anchor="ctr"/>
                </a:tc>
                <a:tc>
                  <a:txBody>
                    <a:bodyPr/>
                    <a:lstStyle/>
                    <a:p>
                      <a:pPr algn="r">
                        <a:buNone/>
                      </a:pPr>
                      <a:r>
                        <a:rPr lang="en-US" sz="1300">
                          <a:effectLst/>
                        </a:rPr>
                        <a:t>0.453055</a:t>
                      </a:r>
                    </a:p>
                  </a:txBody>
                  <a:tcPr marL="76200" marR="76200" marT="38100" marB="38100" anchor="ctr"/>
                </a:tc>
                <a:tc>
                  <a:txBody>
                    <a:bodyPr/>
                    <a:lstStyle/>
                    <a:p>
                      <a:pPr algn="r">
                        <a:buNone/>
                      </a:pPr>
                      <a:r>
                        <a:rPr lang="en-US" sz="1300">
                          <a:effectLst/>
                        </a:rPr>
                        <a:t>0.101196</a:t>
                      </a:r>
                    </a:p>
                  </a:txBody>
                  <a:tcPr marL="76200" marR="76200" marT="38100" marB="38100" anchor="ctr"/>
                </a:tc>
                <a:tc>
                  <a:txBody>
                    <a:bodyPr/>
                    <a:lstStyle/>
                    <a:p>
                      <a:pPr algn="r">
                        <a:buNone/>
                      </a:pPr>
                      <a:r>
                        <a:rPr lang="en-US" sz="1300">
                          <a:effectLst/>
                        </a:rPr>
                        <a:t>0.033333</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3158218983"/>
                  </a:ext>
                </a:extLst>
              </a:tr>
            </a:tbl>
          </a:graphicData>
        </a:graphic>
      </p:graphicFrame>
      <p:sp>
        <p:nvSpPr>
          <p:cNvPr id="8" name="TextBox 7">
            <a:extLst>
              <a:ext uri="{FF2B5EF4-FFF2-40B4-BE49-F238E27FC236}">
                <a16:creationId xmlns:a16="http://schemas.microsoft.com/office/drawing/2014/main" id="{372AC9CC-B463-39AA-613E-0F663E3FAAF0}"/>
              </a:ext>
            </a:extLst>
          </p:cNvPr>
          <p:cNvSpPr txBox="1"/>
          <p:nvPr/>
        </p:nvSpPr>
        <p:spPr>
          <a:xfrm>
            <a:off x="838200" y="5516880"/>
            <a:ext cx="1829519" cy="292388"/>
          </a:xfrm>
          <a:prstGeom prst="rect">
            <a:avLst/>
          </a:prstGeom>
          <a:noFill/>
        </p:spPr>
        <p:txBody>
          <a:bodyPr wrap="square">
            <a:spAutoFit/>
          </a:bodyPr>
          <a:lstStyle/>
          <a:p>
            <a:r>
              <a:rPr lang="en-US" sz="1300"/>
              <a:t>768 rows × 9 columns</a:t>
            </a:r>
          </a:p>
        </p:txBody>
      </p:sp>
    </p:spTree>
    <p:extLst>
      <p:ext uri="{BB962C8B-B14F-4D97-AF65-F5344CB8AC3E}">
        <p14:creationId xmlns:p14="http://schemas.microsoft.com/office/powerpoint/2010/main" val="1128590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2D2423-6E08-89F1-21F3-F2B44D74569F}"/>
              </a:ext>
            </a:extLst>
          </p:cNvPr>
          <p:cNvPicPr>
            <a:picLocks noChangeAspect="1"/>
          </p:cNvPicPr>
          <p:nvPr/>
        </p:nvPicPr>
        <p:blipFill>
          <a:blip r:embed="rId2"/>
          <a:stretch>
            <a:fillRect/>
          </a:stretch>
        </p:blipFill>
        <p:spPr>
          <a:xfrm>
            <a:off x="3315921" y="228600"/>
            <a:ext cx="5560158" cy="2862263"/>
          </a:xfrm>
          <a:prstGeom prst="rect">
            <a:avLst/>
          </a:prstGeom>
        </p:spPr>
      </p:pic>
      <p:graphicFrame>
        <p:nvGraphicFramePr>
          <p:cNvPr id="5" name="Table 4">
            <a:extLst>
              <a:ext uri="{FF2B5EF4-FFF2-40B4-BE49-F238E27FC236}">
                <a16:creationId xmlns:a16="http://schemas.microsoft.com/office/drawing/2014/main" id="{8C836FD2-7ED0-3C0C-76B0-0ABEA96938B3}"/>
              </a:ext>
            </a:extLst>
          </p:cNvPr>
          <p:cNvGraphicFramePr>
            <a:graphicFrameLocks noGrp="1"/>
          </p:cNvGraphicFramePr>
          <p:nvPr>
            <p:extLst>
              <p:ext uri="{D42A27DB-BD31-4B8C-83A1-F6EECF244321}">
                <p14:modId xmlns:p14="http://schemas.microsoft.com/office/powerpoint/2010/main" val="3737509813"/>
              </p:ext>
            </p:extLst>
          </p:nvPr>
        </p:nvGraphicFramePr>
        <p:xfrm>
          <a:off x="647700" y="3322320"/>
          <a:ext cx="10896600" cy="3139440"/>
        </p:xfrm>
        <a:graphic>
          <a:graphicData uri="http://schemas.openxmlformats.org/drawingml/2006/table">
            <a:tbl>
              <a:tblPr firstRow="1" bandRow="1">
                <a:tableStyleId>{9D7B26C5-4107-4FEC-AEDC-1716B250A1EF}</a:tableStyleId>
              </a:tblPr>
              <a:tblGrid>
                <a:gridCol w="465114">
                  <a:extLst>
                    <a:ext uri="{9D8B030D-6E8A-4147-A177-3AD203B41FA5}">
                      <a16:colId xmlns:a16="http://schemas.microsoft.com/office/drawing/2014/main" val="1888169785"/>
                    </a:ext>
                  </a:extLst>
                </a:gridCol>
                <a:gridCol w="1131843">
                  <a:extLst>
                    <a:ext uri="{9D8B030D-6E8A-4147-A177-3AD203B41FA5}">
                      <a16:colId xmlns:a16="http://schemas.microsoft.com/office/drawing/2014/main" val="1174083026"/>
                    </a:ext>
                  </a:extLst>
                </a:gridCol>
                <a:gridCol w="1070042">
                  <a:extLst>
                    <a:ext uri="{9D8B030D-6E8A-4147-A177-3AD203B41FA5}">
                      <a16:colId xmlns:a16="http://schemas.microsoft.com/office/drawing/2014/main" val="3406923373"/>
                    </a:ext>
                  </a:extLst>
                </a:gridCol>
                <a:gridCol w="1295400">
                  <a:extLst>
                    <a:ext uri="{9D8B030D-6E8A-4147-A177-3AD203B41FA5}">
                      <a16:colId xmlns:a16="http://schemas.microsoft.com/office/drawing/2014/main" val="2743061050"/>
                    </a:ext>
                  </a:extLst>
                </a:gridCol>
                <a:gridCol w="1295401">
                  <a:extLst>
                    <a:ext uri="{9D8B030D-6E8A-4147-A177-3AD203B41FA5}">
                      <a16:colId xmlns:a16="http://schemas.microsoft.com/office/drawing/2014/main" val="1755494966"/>
                    </a:ext>
                  </a:extLst>
                </a:gridCol>
                <a:gridCol w="838200">
                  <a:extLst>
                    <a:ext uri="{9D8B030D-6E8A-4147-A177-3AD203B41FA5}">
                      <a16:colId xmlns:a16="http://schemas.microsoft.com/office/drawing/2014/main" val="1953348121"/>
                    </a:ext>
                  </a:extLst>
                </a:gridCol>
                <a:gridCol w="838200">
                  <a:extLst>
                    <a:ext uri="{9D8B030D-6E8A-4147-A177-3AD203B41FA5}">
                      <a16:colId xmlns:a16="http://schemas.microsoft.com/office/drawing/2014/main" val="2180450889"/>
                    </a:ext>
                  </a:extLst>
                </a:gridCol>
                <a:gridCol w="2209800">
                  <a:extLst>
                    <a:ext uri="{9D8B030D-6E8A-4147-A177-3AD203B41FA5}">
                      <a16:colId xmlns:a16="http://schemas.microsoft.com/office/drawing/2014/main" val="466688383"/>
                    </a:ext>
                  </a:extLst>
                </a:gridCol>
                <a:gridCol w="838200">
                  <a:extLst>
                    <a:ext uri="{9D8B030D-6E8A-4147-A177-3AD203B41FA5}">
                      <a16:colId xmlns:a16="http://schemas.microsoft.com/office/drawing/2014/main" val="2473734508"/>
                    </a:ext>
                  </a:extLst>
                </a:gridCol>
                <a:gridCol w="914400">
                  <a:extLst>
                    <a:ext uri="{9D8B030D-6E8A-4147-A177-3AD203B41FA5}">
                      <a16:colId xmlns:a16="http://schemas.microsoft.com/office/drawing/2014/main" val="2927385667"/>
                    </a:ext>
                  </a:extLst>
                </a:gridCol>
              </a:tblGrid>
              <a:tr h="258183">
                <a:tc>
                  <a:txBody>
                    <a:bodyPr/>
                    <a:lstStyle/>
                    <a:p>
                      <a:pPr algn="r"/>
                      <a:endParaRPr lang="en-US" sz="1300"/>
                    </a:p>
                  </a:txBody>
                  <a:tcPr/>
                </a:tc>
                <a:tc>
                  <a:txBody>
                    <a:bodyPr/>
                    <a:lstStyle/>
                    <a:p>
                      <a:pPr algn="r" fontAlgn="ctr">
                        <a:buNone/>
                      </a:pPr>
                      <a:r>
                        <a:rPr lang="en-US" sz="1300">
                          <a:effectLst/>
                        </a:rPr>
                        <a:t>Pregnancies</a:t>
                      </a:r>
                    </a:p>
                  </a:txBody>
                  <a:tcPr marL="76200" marR="76200" marT="38100" marB="38100" anchor="ctr"/>
                </a:tc>
                <a:tc>
                  <a:txBody>
                    <a:bodyPr/>
                    <a:lstStyle/>
                    <a:p>
                      <a:pPr algn="r" fontAlgn="ctr">
                        <a:buNone/>
                      </a:pPr>
                      <a:r>
                        <a:rPr lang="en-US" sz="1300">
                          <a:effectLst/>
                        </a:rPr>
                        <a:t>Glucose</a:t>
                      </a:r>
                    </a:p>
                  </a:txBody>
                  <a:tcPr marL="76200" marR="76200" marT="38100" marB="38100" anchor="ctr"/>
                </a:tc>
                <a:tc>
                  <a:txBody>
                    <a:bodyPr/>
                    <a:lstStyle/>
                    <a:p>
                      <a:pPr algn="r" fontAlgn="ctr">
                        <a:buNone/>
                      </a:pPr>
                      <a:r>
                        <a:rPr lang="en-US" sz="1300">
                          <a:effectLst/>
                        </a:rPr>
                        <a:t>BloodPressure</a:t>
                      </a:r>
                    </a:p>
                  </a:txBody>
                  <a:tcPr marL="76200" marR="76200" marT="38100" marB="38100" anchor="ctr"/>
                </a:tc>
                <a:tc>
                  <a:txBody>
                    <a:bodyPr/>
                    <a:lstStyle/>
                    <a:p>
                      <a:pPr algn="r" fontAlgn="ctr">
                        <a:buNone/>
                      </a:pPr>
                      <a:r>
                        <a:rPr lang="en-US" sz="1300">
                          <a:effectLst/>
                        </a:rPr>
                        <a:t>SkinThickness</a:t>
                      </a:r>
                    </a:p>
                  </a:txBody>
                  <a:tcPr marL="76200" marR="76200" marT="38100" marB="38100" anchor="ctr"/>
                </a:tc>
                <a:tc>
                  <a:txBody>
                    <a:bodyPr/>
                    <a:lstStyle/>
                    <a:p>
                      <a:pPr algn="r" fontAlgn="ctr">
                        <a:buNone/>
                      </a:pPr>
                      <a:r>
                        <a:rPr lang="en-US" sz="1300">
                          <a:effectLst/>
                        </a:rPr>
                        <a:t>Insulin</a:t>
                      </a:r>
                    </a:p>
                  </a:txBody>
                  <a:tcPr marL="76200" marR="76200" marT="38100" marB="38100" anchor="ctr"/>
                </a:tc>
                <a:tc>
                  <a:txBody>
                    <a:bodyPr/>
                    <a:lstStyle/>
                    <a:p>
                      <a:pPr algn="r" fontAlgn="ctr">
                        <a:buNone/>
                      </a:pPr>
                      <a:r>
                        <a:rPr lang="en-US" sz="1300">
                          <a:effectLst/>
                        </a:rPr>
                        <a:t>BMI</a:t>
                      </a:r>
                    </a:p>
                  </a:txBody>
                  <a:tcPr marL="76200" marR="76200" marT="38100" marB="38100" anchor="ctr"/>
                </a:tc>
                <a:tc>
                  <a:txBody>
                    <a:bodyPr/>
                    <a:lstStyle/>
                    <a:p>
                      <a:pPr algn="r" fontAlgn="ctr">
                        <a:buNone/>
                      </a:pPr>
                      <a:r>
                        <a:rPr lang="en-US" sz="1300">
                          <a:effectLst/>
                        </a:rPr>
                        <a:t>DiabetesPedigreeFunction</a:t>
                      </a:r>
                    </a:p>
                  </a:txBody>
                  <a:tcPr marL="76200" marR="76200" marT="38100" marB="38100" anchor="ctr"/>
                </a:tc>
                <a:tc>
                  <a:txBody>
                    <a:bodyPr/>
                    <a:lstStyle/>
                    <a:p>
                      <a:pPr algn="r" fontAlgn="ctr">
                        <a:buNone/>
                      </a:pPr>
                      <a:r>
                        <a:rPr lang="en-US" sz="1300">
                          <a:effectLst/>
                        </a:rPr>
                        <a:t>Age</a:t>
                      </a:r>
                    </a:p>
                  </a:txBody>
                  <a:tcPr marL="76200" marR="76200" marT="38100" marB="38100" anchor="ctr"/>
                </a:tc>
                <a:tc>
                  <a:txBody>
                    <a:bodyPr/>
                    <a:lstStyle/>
                    <a:p>
                      <a:pPr algn="r" fontAlgn="ctr">
                        <a:buNone/>
                      </a:pPr>
                      <a:r>
                        <a:rPr lang="en-US" sz="1300">
                          <a:effectLst/>
                        </a:rPr>
                        <a:t>Outcome</a:t>
                      </a:r>
                    </a:p>
                  </a:txBody>
                  <a:tcPr marL="76200" marR="76200" marT="38100" marB="38100" anchor="ctr"/>
                </a:tc>
                <a:extLst>
                  <a:ext uri="{0D108BD9-81ED-4DB2-BD59-A6C34878D82A}">
                    <a16:rowId xmlns:a16="http://schemas.microsoft.com/office/drawing/2014/main" val="4146254159"/>
                  </a:ext>
                </a:extLst>
              </a:tr>
              <a:tr h="142783">
                <a:tc>
                  <a:txBody>
                    <a:bodyPr/>
                    <a:lstStyle/>
                    <a:p>
                      <a:pPr algn="r" fontAlgn="ctr">
                        <a:buNone/>
                      </a:pPr>
                      <a:r>
                        <a:rPr lang="en-US" sz="1200" b="0">
                          <a:effectLst/>
                          <a:latin typeface="Arial" panose="020B0604020202020204" pitchFamily="34" charset="0"/>
                          <a:cs typeface="Arial" panose="020B0604020202020204" pitchFamily="34" charset="0"/>
                        </a:rPr>
                        <a:t>0</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0.639947</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0.848324</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0.149641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0.907270</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-0.692891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0.204013</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0.468492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1.425995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a:t>
                      </a:r>
                    </a:p>
                  </a:txBody>
                  <a:tcPr marL="76200" marR="76200" marT="38100" marB="38100" anchor="ctr"/>
                </a:tc>
                <a:extLst>
                  <a:ext uri="{0D108BD9-81ED-4DB2-BD59-A6C34878D82A}">
                    <a16:rowId xmlns:a16="http://schemas.microsoft.com/office/drawing/2014/main" val="351057433"/>
                  </a:ext>
                </a:extLst>
              </a:tr>
              <a:tr h="142783">
                <a:tc>
                  <a:txBody>
                    <a:bodyPr/>
                    <a:lstStyle/>
                    <a:p>
                      <a:pPr algn="r" fontAlgn="ctr">
                        <a:buNone/>
                      </a:pPr>
                      <a:r>
                        <a:rPr lang="en-US" sz="1200" b="0">
                          <a:effectLst/>
                          <a:latin typeface="Arial" panose="020B0604020202020204" pitchFamily="34" charset="0"/>
                          <a:cs typeface="Arial" panose="020B0604020202020204" pitchFamily="34" charset="0"/>
                        </a:rPr>
                        <a:t>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-0.844885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-1.123396</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-0.160546</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0.530902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-0.692891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-0.684422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-0.365061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-0.190672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2551189037"/>
                  </a:ext>
                </a:extLst>
              </a:tr>
              <a:tr h="142783">
                <a:tc>
                  <a:txBody>
                    <a:bodyPr/>
                    <a:lstStyle/>
                    <a:p>
                      <a:pPr algn="r" fontAlgn="ctr">
                        <a:buNone/>
                      </a:pPr>
                      <a:r>
                        <a:rPr lang="en-US" sz="1200" b="0">
                          <a:effectLst/>
                          <a:latin typeface="Arial" panose="020B0604020202020204" pitchFamily="34" charset="0"/>
                          <a:cs typeface="Arial" panose="020B0604020202020204" pitchFamily="34" charset="0"/>
                        </a:rPr>
                        <a:t>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1.233880</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1.943724</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-0.263941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-1.288212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-0.692891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-1.103255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0.604397</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-0.105584</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a:t>
                      </a:r>
                    </a:p>
                  </a:txBody>
                  <a:tcPr marL="76200" marR="76200" marT="38100" marB="38100" anchor="ctr"/>
                </a:tc>
                <a:extLst>
                  <a:ext uri="{0D108BD9-81ED-4DB2-BD59-A6C34878D82A}">
                    <a16:rowId xmlns:a16="http://schemas.microsoft.com/office/drawing/2014/main" val="3086384939"/>
                  </a:ext>
                </a:extLst>
              </a:tr>
              <a:tr h="142783">
                <a:tc>
                  <a:txBody>
                    <a:bodyPr/>
                    <a:lstStyle/>
                    <a:p>
                      <a:pPr algn="r" fontAlgn="ctr">
                        <a:buNone/>
                      </a:pPr>
                      <a:r>
                        <a:rPr lang="en-US" sz="1200" b="0">
                          <a:effectLst/>
                          <a:latin typeface="Arial" panose="020B0604020202020204" pitchFamily="34" charset="0"/>
                          <a:cs typeface="Arial" panose="020B0604020202020204" pitchFamily="34" charset="0"/>
                        </a:rPr>
                        <a:t>3</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-0.844885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-0.998208</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-0.160546</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0.154533</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0.123302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-0.494043</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-0.920763</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-1.041549</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3455089179"/>
                  </a:ext>
                </a:extLst>
              </a:tr>
              <a:tr h="142783">
                <a:tc>
                  <a:txBody>
                    <a:bodyPr/>
                    <a:lstStyle/>
                    <a:p>
                      <a:pPr algn="r" fontAlgn="ctr">
                        <a:buNone/>
                      </a:pPr>
                      <a:r>
                        <a:rPr lang="en-US" sz="1200" b="0">
                          <a:effectLst/>
                          <a:latin typeface="Arial" panose="020B0604020202020204" pitchFamily="34" charset="0"/>
                          <a:cs typeface="Arial" panose="020B0604020202020204" pitchFamily="34" charset="0"/>
                        </a:rPr>
                        <a:t>4</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-1.141852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0.504055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-1.504687</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0.907270</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0.765836</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1.409746</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5.484909</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-0.020496</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a:t>
                      </a:r>
                    </a:p>
                  </a:txBody>
                  <a:tcPr marL="76200" marR="76200" marT="38100" marB="38100" anchor="ctr"/>
                </a:tc>
                <a:extLst>
                  <a:ext uri="{0D108BD9-81ED-4DB2-BD59-A6C34878D82A}">
                    <a16:rowId xmlns:a16="http://schemas.microsoft.com/office/drawing/2014/main" val="2116862105"/>
                  </a:ext>
                </a:extLst>
              </a:tr>
              <a:tr h="142783">
                <a:tc>
                  <a:txBody>
                    <a:bodyPr/>
                    <a:lstStyle/>
                    <a:p>
                      <a:pPr algn="r" fontAlgn="ctr">
                        <a:buNone/>
                      </a:pPr>
                      <a:r>
                        <a:rPr lang="en-US" sz="1200" b="0">
                          <a:effectLst/>
                          <a:latin typeface="Arial" panose="020B0604020202020204" pitchFamily="34" charset="0"/>
                          <a:cs typeface="Arial" panose="020B0604020202020204" pitchFamily="34" charset="0"/>
                        </a:rPr>
                        <a:t>...</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a:t>
                      </a:r>
                    </a:p>
                  </a:txBody>
                  <a:tcPr marL="76200" marR="76200" marT="38100" marB="38100" anchor="ctr"/>
                </a:tc>
                <a:extLst>
                  <a:ext uri="{0D108BD9-81ED-4DB2-BD59-A6C34878D82A}">
                    <a16:rowId xmlns:a16="http://schemas.microsoft.com/office/drawing/2014/main" val="3752484734"/>
                  </a:ext>
                </a:extLst>
              </a:tr>
              <a:tr h="142783">
                <a:tc>
                  <a:txBody>
                    <a:bodyPr/>
                    <a:lstStyle/>
                    <a:p>
                      <a:pPr algn="r" fontAlgn="ctr">
                        <a:buNone/>
                      </a:pPr>
                      <a:r>
                        <a:rPr lang="en-US" sz="1200" b="0">
                          <a:effectLst/>
                          <a:latin typeface="Arial" panose="020B0604020202020204" pitchFamily="34" charset="0"/>
                          <a:cs typeface="Arial" panose="020B0604020202020204" pitchFamily="34" charset="0"/>
                        </a:rPr>
                        <a:t>763</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1.827813</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-0.622642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0.356432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1.722735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0.870031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0.115169</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-0.908682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2.532136</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3751486351"/>
                  </a:ext>
                </a:extLst>
              </a:tr>
              <a:tr h="142783">
                <a:tc>
                  <a:txBody>
                    <a:bodyPr/>
                    <a:lstStyle/>
                    <a:p>
                      <a:pPr algn="r" fontAlgn="ctr">
                        <a:buNone/>
                      </a:pPr>
                      <a:r>
                        <a:rPr lang="en-US" sz="1200" b="0">
                          <a:effectLst/>
                          <a:latin typeface="Arial" panose="020B0604020202020204" pitchFamily="34" charset="0"/>
                          <a:cs typeface="Arial" panose="020B0604020202020204" pitchFamily="34" charset="0"/>
                        </a:rPr>
                        <a:t>764</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-0.547919</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0.034598</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0.046245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0.405445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-0.692891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0.610154</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-0.398282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-0.531023</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368654783"/>
                  </a:ext>
                </a:extLst>
              </a:tr>
              <a:tr h="142783">
                <a:tc>
                  <a:txBody>
                    <a:bodyPr/>
                    <a:lstStyle/>
                    <a:p>
                      <a:pPr algn="r" fontAlgn="ctr">
                        <a:buNone/>
                      </a:pPr>
                      <a:r>
                        <a:rPr lang="en-US" sz="1200" b="0">
                          <a:effectLst/>
                          <a:latin typeface="Arial" panose="020B0604020202020204" pitchFamily="34" charset="0"/>
                          <a:cs typeface="Arial" panose="020B0604020202020204" pitchFamily="34" charset="0"/>
                        </a:rPr>
                        <a:t>765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0.342981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0.003301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0.149641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0.154533</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0.279594</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-0.735190</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-0.685193</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-0.275760</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3937938996"/>
                  </a:ext>
                </a:extLst>
              </a:tr>
              <a:tr h="142783">
                <a:tc>
                  <a:txBody>
                    <a:bodyPr/>
                    <a:lstStyle/>
                    <a:p>
                      <a:pPr algn="r" fontAlgn="ctr">
                        <a:buNone/>
                      </a:pPr>
                      <a:r>
                        <a:rPr lang="en-US" sz="1200" b="0">
                          <a:effectLst/>
                          <a:latin typeface="Arial" panose="020B0604020202020204" pitchFamily="34" charset="0"/>
                          <a:cs typeface="Arial" panose="020B0604020202020204" pitchFamily="34" charset="0"/>
                        </a:rPr>
                        <a:t>766</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-0.844885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0.159787</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-0.470732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-1.288212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-0.692891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-0.240205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-0.371101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1.170732</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1</a:t>
                      </a:r>
                    </a:p>
                  </a:txBody>
                  <a:tcPr marL="76200" marR="76200" marT="38100" marB="38100" anchor="ctr"/>
                </a:tc>
                <a:extLst>
                  <a:ext uri="{0D108BD9-81ED-4DB2-BD59-A6C34878D82A}">
                    <a16:rowId xmlns:a16="http://schemas.microsoft.com/office/drawing/2014/main" val="857275563"/>
                  </a:ext>
                </a:extLst>
              </a:tr>
              <a:tr h="142783">
                <a:tc>
                  <a:txBody>
                    <a:bodyPr/>
                    <a:lstStyle/>
                    <a:p>
                      <a:pPr algn="r" fontAlgn="ctr">
                        <a:buNone/>
                      </a:pPr>
                      <a:r>
                        <a:rPr lang="en-US" sz="1200" b="0">
                          <a:effectLst/>
                          <a:latin typeface="Arial" panose="020B0604020202020204" pitchFamily="34" charset="0"/>
                          <a:cs typeface="Arial" panose="020B0604020202020204" pitchFamily="34" charset="0"/>
                        </a:rPr>
                        <a:t>767</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-0.844885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-0.873019</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0.046245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0.656358</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-0.692891</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-0.202129</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-0.473785</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-0.871374</a:t>
                      </a:r>
                    </a:p>
                  </a:txBody>
                  <a:tcPr marL="76200" marR="76200" marT="38100" marB="38100" anchor="ctr"/>
                </a:tc>
                <a:tc>
                  <a:txBody>
                    <a:bodyPr/>
                    <a:lstStyle/>
                    <a:p>
                      <a:pPr algn="r">
                        <a:buNone/>
                      </a:pPr>
                      <a:r>
                        <a:rPr lang="en-US" sz="1200">
                          <a:effectLst/>
                          <a:latin typeface="Arial" panose="020B06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3158218983"/>
                  </a:ext>
                </a:extLst>
              </a:tr>
            </a:tbl>
          </a:graphicData>
        </a:graphic>
      </p:graphicFrame>
      <p:sp>
        <p:nvSpPr>
          <p:cNvPr id="7" name="TextBox 6">
            <a:extLst>
              <a:ext uri="{FF2B5EF4-FFF2-40B4-BE49-F238E27FC236}">
                <a16:creationId xmlns:a16="http://schemas.microsoft.com/office/drawing/2014/main" id="{0EA4D382-D378-1B8C-758A-735562778D4F}"/>
              </a:ext>
            </a:extLst>
          </p:cNvPr>
          <p:cNvSpPr txBox="1"/>
          <p:nvPr/>
        </p:nvSpPr>
        <p:spPr>
          <a:xfrm>
            <a:off x="762000" y="6480451"/>
            <a:ext cx="2210519" cy="292388"/>
          </a:xfrm>
          <a:prstGeom prst="rect">
            <a:avLst/>
          </a:prstGeom>
          <a:noFill/>
        </p:spPr>
        <p:txBody>
          <a:bodyPr wrap="square">
            <a:spAutoFit/>
          </a:bodyPr>
          <a:lstStyle/>
          <a:p>
            <a:r>
              <a:rPr lang="en-US" sz="1300">
                <a:latin typeface="Arial" panose="020B0604020202020204" pitchFamily="34" charset="0"/>
                <a:cs typeface="Arial" panose="020B0604020202020204" pitchFamily="34" charset="0"/>
              </a:rPr>
              <a:t>768 rows × 9 columns</a:t>
            </a:r>
          </a:p>
        </p:txBody>
      </p:sp>
    </p:spTree>
    <p:extLst>
      <p:ext uri="{BB962C8B-B14F-4D97-AF65-F5344CB8AC3E}">
        <p14:creationId xmlns:p14="http://schemas.microsoft.com/office/powerpoint/2010/main" val="3462981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03DBCB7-DF01-51D3-D335-7F3D13BB01E8}"/>
              </a:ext>
            </a:extLst>
          </p:cNvPr>
          <p:cNvSpPr>
            <a:spLocks noGrp="1"/>
          </p:cNvSpPr>
          <p:nvPr>
            <p:ph sz="half" idx="1"/>
          </p:nvPr>
        </p:nvSpPr>
        <p:spPr>
          <a:xfrm>
            <a:off x="671422" y="457200"/>
            <a:ext cx="10820400" cy="5562600"/>
          </a:xfrm>
        </p:spPr>
        <p:txBody>
          <a:bodyPr>
            <a:normAutofit/>
          </a:bodyPr>
          <a:lstStyle/>
          <a:p>
            <a:pPr marL="0" indent="0">
              <a:buNone/>
            </a:pPr>
            <a:r>
              <a:rPr lang="en-US" sz="2000" b="1">
                <a:latin typeface="Arial" panose="020B0604020202020204" pitchFamily="34" charset="0"/>
                <a:cs typeface="Arial" panose="020B0604020202020204" pitchFamily="34" charset="0"/>
              </a:rPr>
              <a:t>2. Chuẩn bị vấn đề (Prepare Problem):</a:t>
            </a:r>
          </a:p>
          <a:p>
            <a:pPr marL="0" indent="0">
              <a:buNone/>
            </a:pPr>
            <a:r>
              <a:rPr lang="en-US" sz="1800" b="1">
                <a:latin typeface="Arial" panose="020B0604020202020204" pitchFamily="34" charset="0"/>
                <a:cs typeface="Arial" panose="020B0604020202020204" pitchFamily="34" charset="0"/>
              </a:rPr>
              <a:t>2.2. Nạp dữ liệu (Load Dataset)</a:t>
            </a:r>
            <a:endParaRPr lang="en-US" sz="1800">
              <a:latin typeface="Arial" panose="020B0604020202020204" pitchFamily="34" charset="0"/>
              <a:cs typeface="Arial" panose="020B0604020202020204" pitchFamily="34" charset="0"/>
            </a:endParaRPr>
          </a:p>
          <a:p>
            <a:pPr marL="0" indent="0">
              <a:buNone/>
            </a:pPr>
            <a:r>
              <a:rPr lang="en-US" sz="1300">
                <a:latin typeface="Arial" panose="020B0604020202020204" pitchFamily="34" charset="0"/>
                <a:cs typeface="Arial" panose="020B0604020202020204" pitchFamily="34" charset="0"/>
              </a:rPr>
              <a:t>	</a:t>
            </a:r>
            <a:r>
              <a:rPr lang="vi-VN" sz="1300">
                <a:latin typeface="Arial" panose="020B0604020202020204" pitchFamily="34" charset="0"/>
                <a:cs typeface="Arial" panose="020B0604020202020204" pitchFamily="34" charset="0"/>
              </a:rPr>
              <a:t>Kích thước dữ liệu: (768, 9)</a:t>
            </a:r>
            <a:endParaRPr lang="en-US" sz="1300" b="1">
              <a:latin typeface="Arial" panose="020B0604020202020204" pitchFamily="34" charset="0"/>
              <a:cs typeface="Arial" panose="020B0604020202020204" pitchFamily="34" charset="0"/>
            </a:endParaRPr>
          </a:p>
          <a:p>
            <a:pPr marL="0" indent="0">
              <a:buNone/>
            </a:pPr>
            <a:endParaRPr lang="en-US" sz="1300">
              <a:latin typeface="Arial" panose="020B0604020202020204" pitchFamily="34" charset="0"/>
              <a:cs typeface="Arial" panose="020B0604020202020204" pitchFamily="34" charset="0"/>
            </a:endParaRPr>
          </a:p>
          <a:p>
            <a:pPr marL="0" indent="0">
              <a:buNone/>
            </a:pPr>
            <a:endParaRPr lang="en-US" sz="130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607B17FC-F933-2090-0863-AAEB92CEC2B2}"/>
              </a:ext>
            </a:extLst>
          </p:cNvPr>
          <p:cNvGraphicFramePr>
            <a:graphicFrameLocks noGrp="1"/>
          </p:cNvGraphicFramePr>
          <p:nvPr>
            <p:extLst>
              <p:ext uri="{D42A27DB-BD31-4B8C-83A1-F6EECF244321}">
                <p14:modId xmlns:p14="http://schemas.microsoft.com/office/powerpoint/2010/main" val="2968096215"/>
              </p:ext>
            </p:extLst>
          </p:nvPr>
        </p:nvGraphicFramePr>
        <p:xfrm>
          <a:off x="671422" y="1670074"/>
          <a:ext cx="10639244" cy="1737360"/>
        </p:xfrm>
        <a:graphic>
          <a:graphicData uri="http://schemas.openxmlformats.org/drawingml/2006/table">
            <a:tbl>
              <a:tblPr firstRow="1" bandRow="1">
                <a:tableStyleId>{9D7B26C5-4107-4FEC-AEDC-1716B250A1EF}</a:tableStyleId>
              </a:tblPr>
              <a:tblGrid>
                <a:gridCol w="375219">
                  <a:extLst>
                    <a:ext uri="{9D8B030D-6E8A-4147-A177-3AD203B41FA5}">
                      <a16:colId xmlns:a16="http://schemas.microsoft.com/office/drawing/2014/main" val="1999533405"/>
                    </a:ext>
                  </a:extLst>
                </a:gridCol>
                <a:gridCol w="1275744">
                  <a:extLst>
                    <a:ext uri="{9D8B030D-6E8A-4147-A177-3AD203B41FA5}">
                      <a16:colId xmlns:a16="http://schemas.microsoft.com/office/drawing/2014/main" val="2869413557"/>
                    </a:ext>
                  </a:extLst>
                </a:gridCol>
                <a:gridCol w="825482">
                  <a:extLst>
                    <a:ext uri="{9D8B030D-6E8A-4147-A177-3AD203B41FA5}">
                      <a16:colId xmlns:a16="http://schemas.microsoft.com/office/drawing/2014/main" val="2359627882"/>
                    </a:ext>
                  </a:extLst>
                </a:gridCol>
                <a:gridCol w="1575920">
                  <a:extLst>
                    <a:ext uri="{9D8B030D-6E8A-4147-A177-3AD203B41FA5}">
                      <a16:colId xmlns:a16="http://schemas.microsoft.com/office/drawing/2014/main" val="3958116410"/>
                    </a:ext>
                  </a:extLst>
                </a:gridCol>
                <a:gridCol w="1425834">
                  <a:extLst>
                    <a:ext uri="{9D8B030D-6E8A-4147-A177-3AD203B41FA5}">
                      <a16:colId xmlns:a16="http://schemas.microsoft.com/office/drawing/2014/main" val="108569820"/>
                    </a:ext>
                  </a:extLst>
                </a:gridCol>
                <a:gridCol w="693854">
                  <a:extLst>
                    <a:ext uri="{9D8B030D-6E8A-4147-A177-3AD203B41FA5}">
                      <a16:colId xmlns:a16="http://schemas.microsoft.com/office/drawing/2014/main" val="2624484573"/>
                    </a:ext>
                  </a:extLst>
                </a:gridCol>
                <a:gridCol w="656935">
                  <a:extLst>
                    <a:ext uri="{9D8B030D-6E8A-4147-A177-3AD203B41FA5}">
                      <a16:colId xmlns:a16="http://schemas.microsoft.com/office/drawing/2014/main" val="3847016879"/>
                    </a:ext>
                  </a:extLst>
                </a:gridCol>
                <a:gridCol w="2251315">
                  <a:extLst>
                    <a:ext uri="{9D8B030D-6E8A-4147-A177-3AD203B41FA5}">
                      <a16:colId xmlns:a16="http://schemas.microsoft.com/office/drawing/2014/main" val="1411431480"/>
                    </a:ext>
                  </a:extLst>
                </a:gridCol>
                <a:gridCol w="637692">
                  <a:extLst>
                    <a:ext uri="{9D8B030D-6E8A-4147-A177-3AD203B41FA5}">
                      <a16:colId xmlns:a16="http://schemas.microsoft.com/office/drawing/2014/main" val="343841280"/>
                    </a:ext>
                  </a:extLst>
                </a:gridCol>
                <a:gridCol w="921249">
                  <a:extLst>
                    <a:ext uri="{9D8B030D-6E8A-4147-A177-3AD203B41FA5}">
                      <a16:colId xmlns:a16="http://schemas.microsoft.com/office/drawing/2014/main" val="1216959741"/>
                    </a:ext>
                  </a:extLst>
                </a:gridCol>
              </a:tblGrid>
              <a:tr h="126497">
                <a:tc>
                  <a:txBody>
                    <a:bodyPr/>
                    <a:lstStyle/>
                    <a:p>
                      <a:pPr algn="r"/>
                      <a:endParaRPr lang="en-US" sz="1300">
                        <a:latin typeface="Arial" panose="020B0604020202020204" pitchFamily="34" charset="0"/>
                        <a:cs typeface="Arial" panose="020B0604020202020204" pitchFamily="34" charset="0"/>
                      </a:endParaRPr>
                    </a:p>
                  </a:txBody>
                  <a:tcP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Pregnancies</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Glucose</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BloodPressure</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SkinThickness</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Insulin</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BMI</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DiabetesPedigreeFunction</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Age</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Outcome</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extLst>
                  <a:ext uri="{0D108BD9-81ED-4DB2-BD59-A6C34878D82A}">
                    <a16:rowId xmlns:a16="http://schemas.microsoft.com/office/drawing/2014/main" val="422040993"/>
                  </a:ext>
                </a:extLst>
              </a:tr>
              <a:tr h="190020">
                <a:tc>
                  <a:txBody>
                    <a:bodyPr/>
                    <a:lstStyle/>
                    <a:p>
                      <a:pPr algn="r"/>
                      <a:r>
                        <a:rPr lang="en-US" sz="1300">
                          <a:latin typeface="Arial" panose="020B0604020202020204" pitchFamily="34" charset="0"/>
                          <a:cs typeface="Arial" panose="020B0604020202020204" pitchFamily="34" charset="0"/>
                        </a:rPr>
                        <a:t>0</a:t>
                      </a:r>
                    </a:p>
                  </a:txBody>
                  <a:tcP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6</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148</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72</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35</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33.6</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0.627</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50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a:t>
                      </a:r>
                    </a:p>
                  </a:txBody>
                  <a:tcPr marL="76200" marR="76200" marT="38100" marB="38100" anchor="ctr"/>
                </a:tc>
                <a:extLst>
                  <a:ext uri="{0D108BD9-81ED-4DB2-BD59-A6C34878D82A}">
                    <a16:rowId xmlns:a16="http://schemas.microsoft.com/office/drawing/2014/main" val="102773175"/>
                  </a:ext>
                </a:extLst>
              </a:tr>
              <a:tr h="190020">
                <a:tc>
                  <a:txBody>
                    <a:bodyPr/>
                    <a:lstStyle/>
                    <a:p>
                      <a:pPr algn="r"/>
                      <a:r>
                        <a:rPr lang="en-US" sz="1300">
                          <a:latin typeface="Arial" panose="020B0604020202020204" pitchFamily="34" charset="0"/>
                          <a:cs typeface="Arial" panose="020B0604020202020204" pitchFamily="34" charset="0"/>
                        </a:rPr>
                        <a:t>1</a:t>
                      </a:r>
                    </a:p>
                  </a:txBody>
                  <a:tcP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85</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66</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29</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26.6</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0.351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31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111570744"/>
                  </a:ext>
                </a:extLst>
              </a:tr>
              <a:tr h="190020">
                <a:tc>
                  <a:txBody>
                    <a:bodyPr/>
                    <a:lstStyle/>
                    <a:p>
                      <a:pPr algn="r"/>
                      <a:r>
                        <a:rPr lang="en-US" sz="1300">
                          <a:latin typeface="Arial" panose="020B0604020202020204" pitchFamily="34" charset="0"/>
                          <a:cs typeface="Arial" panose="020B0604020202020204" pitchFamily="34" charset="0"/>
                        </a:rPr>
                        <a:t>2</a:t>
                      </a:r>
                    </a:p>
                  </a:txBody>
                  <a:tcP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8</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183</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64</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23.3</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0.672</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32</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a:t>
                      </a:r>
                    </a:p>
                  </a:txBody>
                  <a:tcPr marL="76200" marR="76200" marT="38100" marB="38100" anchor="ctr"/>
                </a:tc>
                <a:extLst>
                  <a:ext uri="{0D108BD9-81ED-4DB2-BD59-A6C34878D82A}">
                    <a16:rowId xmlns:a16="http://schemas.microsoft.com/office/drawing/2014/main" val="4203626849"/>
                  </a:ext>
                </a:extLst>
              </a:tr>
              <a:tr h="190020">
                <a:tc>
                  <a:txBody>
                    <a:bodyPr/>
                    <a:lstStyle/>
                    <a:p>
                      <a:pPr algn="r"/>
                      <a:r>
                        <a:rPr lang="en-US" sz="1300">
                          <a:latin typeface="Arial" panose="020B0604020202020204" pitchFamily="34" charset="0"/>
                          <a:cs typeface="Arial" panose="020B0604020202020204" pitchFamily="34" charset="0"/>
                        </a:rPr>
                        <a:t>3</a:t>
                      </a:r>
                    </a:p>
                  </a:txBody>
                  <a:tcP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89</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66</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23</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94</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28.1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0.167</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1418539729"/>
                  </a:ext>
                </a:extLst>
              </a:tr>
              <a:tr h="190020">
                <a:tc>
                  <a:txBody>
                    <a:bodyPr/>
                    <a:lstStyle/>
                    <a:p>
                      <a:pPr algn="r"/>
                      <a:r>
                        <a:rPr lang="en-US" sz="1300">
                          <a:latin typeface="Arial" panose="020B0604020202020204" pitchFamily="34" charset="0"/>
                          <a:cs typeface="Arial" panose="020B0604020202020204" pitchFamily="34" charset="0"/>
                        </a:rPr>
                        <a:t>4</a:t>
                      </a:r>
                    </a:p>
                  </a:txBody>
                  <a:tcP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137</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40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35</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168</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43.1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2.288</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33</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a:t>
                      </a:r>
                    </a:p>
                  </a:txBody>
                  <a:tcPr marL="76200" marR="76200" marT="38100" marB="38100" anchor="ctr"/>
                </a:tc>
                <a:extLst>
                  <a:ext uri="{0D108BD9-81ED-4DB2-BD59-A6C34878D82A}">
                    <a16:rowId xmlns:a16="http://schemas.microsoft.com/office/drawing/2014/main" val="2800236610"/>
                  </a:ext>
                </a:extLst>
              </a:tr>
            </a:tbl>
          </a:graphicData>
        </a:graphic>
      </p:graphicFrame>
    </p:spTree>
    <p:extLst>
      <p:ext uri="{BB962C8B-B14F-4D97-AF65-F5344CB8AC3E}">
        <p14:creationId xmlns:p14="http://schemas.microsoft.com/office/powerpoint/2010/main" val="819254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869AAA-C032-BD33-38FA-DA83AC56A8AA}"/>
              </a:ext>
            </a:extLst>
          </p:cNvPr>
          <p:cNvPicPr>
            <a:picLocks noChangeAspect="1"/>
          </p:cNvPicPr>
          <p:nvPr/>
        </p:nvPicPr>
        <p:blipFill>
          <a:blip r:embed="rId2"/>
          <a:stretch>
            <a:fillRect/>
          </a:stretch>
        </p:blipFill>
        <p:spPr>
          <a:xfrm>
            <a:off x="3200400" y="152400"/>
            <a:ext cx="5619184" cy="2895600"/>
          </a:xfrm>
          <a:prstGeom prst="rect">
            <a:avLst/>
          </a:prstGeom>
        </p:spPr>
      </p:pic>
      <p:graphicFrame>
        <p:nvGraphicFramePr>
          <p:cNvPr id="6" name="Table 5">
            <a:extLst>
              <a:ext uri="{FF2B5EF4-FFF2-40B4-BE49-F238E27FC236}">
                <a16:creationId xmlns:a16="http://schemas.microsoft.com/office/drawing/2014/main" id="{B3F0A55D-6CDB-135E-2AC1-E3472B7C3890}"/>
              </a:ext>
            </a:extLst>
          </p:cNvPr>
          <p:cNvGraphicFramePr>
            <a:graphicFrameLocks noGrp="1"/>
          </p:cNvGraphicFramePr>
          <p:nvPr>
            <p:extLst>
              <p:ext uri="{D42A27DB-BD31-4B8C-83A1-F6EECF244321}">
                <p14:modId xmlns:p14="http://schemas.microsoft.com/office/powerpoint/2010/main" val="2427751052"/>
              </p:ext>
            </p:extLst>
          </p:nvPr>
        </p:nvGraphicFramePr>
        <p:xfrm>
          <a:off x="762000" y="3352800"/>
          <a:ext cx="10896600" cy="3352800"/>
        </p:xfrm>
        <a:graphic>
          <a:graphicData uri="http://schemas.openxmlformats.org/drawingml/2006/table">
            <a:tbl>
              <a:tblPr firstRow="1" bandRow="1">
                <a:tableStyleId>{9D7B26C5-4107-4FEC-AEDC-1716B250A1EF}</a:tableStyleId>
              </a:tblPr>
              <a:tblGrid>
                <a:gridCol w="914400">
                  <a:extLst>
                    <a:ext uri="{9D8B030D-6E8A-4147-A177-3AD203B41FA5}">
                      <a16:colId xmlns:a16="http://schemas.microsoft.com/office/drawing/2014/main" val="1888169785"/>
                    </a:ext>
                  </a:extLst>
                </a:gridCol>
                <a:gridCol w="990600">
                  <a:extLst>
                    <a:ext uri="{9D8B030D-6E8A-4147-A177-3AD203B41FA5}">
                      <a16:colId xmlns:a16="http://schemas.microsoft.com/office/drawing/2014/main" val="1174083026"/>
                    </a:ext>
                  </a:extLst>
                </a:gridCol>
                <a:gridCol w="838200">
                  <a:extLst>
                    <a:ext uri="{9D8B030D-6E8A-4147-A177-3AD203B41FA5}">
                      <a16:colId xmlns:a16="http://schemas.microsoft.com/office/drawing/2014/main" val="3406923373"/>
                    </a:ext>
                  </a:extLst>
                </a:gridCol>
                <a:gridCol w="1219200">
                  <a:extLst>
                    <a:ext uri="{9D8B030D-6E8A-4147-A177-3AD203B41FA5}">
                      <a16:colId xmlns:a16="http://schemas.microsoft.com/office/drawing/2014/main" val="2743061050"/>
                    </a:ext>
                  </a:extLst>
                </a:gridCol>
                <a:gridCol w="1295400">
                  <a:extLst>
                    <a:ext uri="{9D8B030D-6E8A-4147-A177-3AD203B41FA5}">
                      <a16:colId xmlns:a16="http://schemas.microsoft.com/office/drawing/2014/main" val="1755494966"/>
                    </a:ext>
                  </a:extLst>
                </a:gridCol>
                <a:gridCol w="838200">
                  <a:extLst>
                    <a:ext uri="{9D8B030D-6E8A-4147-A177-3AD203B41FA5}">
                      <a16:colId xmlns:a16="http://schemas.microsoft.com/office/drawing/2014/main" val="1953348121"/>
                    </a:ext>
                  </a:extLst>
                </a:gridCol>
                <a:gridCol w="838200">
                  <a:extLst>
                    <a:ext uri="{9D8B030D-6E8A-4147-A177-3AD203B41FA5}">
                      <a16:colId xmlns:a16="http://schemas.microsoft.com/office/drawing/2014/main" val="2180450889"/>
                    </a:ext>
                  </a:extLst>
                </a:gridCol>
                <a:gridCol w="1295400">
                  <a:extLst>
                    <a:ext uri="{9D8B030D-6E8A-4147-A177-3AD203B41FA5}">
                      <a16:colId xmlns:a16="http://schemas.microsoft.com/office/drawing/2014/main" val="466688383"/>
                    </a:ext>
                  </a:extLst>
                </a:gridCol>
                <a:gridCol w="1143000">
                  <a:extLst>
                    <a:ext uri="{9D8B030D-6E8A-4147-A177-3AD203B41FA5}">
                      <a16:colId xmlns:a16="http://schemas.microsoft.com/office/drawing/2014/main" val="2473734508"/>
                    </a:ext>
                  </a:extLst>
                </a:gridCol>
                <a:gridCol w="1524000">
                  <a:extLst>
                    <a:ext uri="{9D8B030D-6E8A-4147-A177-3AD203B41FA5}">
                      <a16:colId xmlns:a16="http://schemas.microsoft.com/office/drawing/2014/main" val="2927385667"/>
                    </a:ext>
                  </a:extLst>
                </a:gridCol>
              </a:tblGrid>
              <a:tr h="0">
                <a:tc>
                  <a:txBody>
                    <a:bodyPr/>
                    <a:lstStyle/>
                    <a:p>
                      <a:pPr algn="r"/>
                      <a:endParaRPr lang="en-US" sz="1000"/>
                    </a:p>
                  </a:txBody>
                  <a:tcPr/>
                </a:tc>
                <a:tc>
                  <a:txBody>
                    <a:bodyPr/>
                    <a:lstStyle/>
                    <a:p>
                      <a:pPr algn="r" fontAlgn="ctr">
                        <a:buNone/>
                      </a:pPr>
                      <a:r>
                        <a:rPr lang="en-US" sz="1000">
                          <a:effectLst/>
                        </a:rPr>
                        <a:t>Pregnancies</a:t>
                      </a:r>
                    </a:p>
                  </a:txBody>
                  <a:tcPr marL="76200" marR="76200" marT="38100" marB="38100" anchor="ctr"/>
                </a:tc>
                <a:tc>
                  <a:txBody>
                    <a:bodyPr/>
                    <a:lstStyle/>
                    <a:p>
                      <a:pPr algn="r" fontAlgn="ctr">
                        <a:buNone/>
                      </a:pPr>
                      <a:r>
                        <a:rPr lang="en-US" sz="1000">
                          <a:effectLst/>
                        </a:rPr>
                        <a:t>Glucose</a:t>
                      </a:r>
                    </a:p>
                  </a:txBody>
                  <a:tcPr marL="76200" marR="76200" marT="38100" marB="38100" anchor="ctr"/>
                </a:tc>
                <a:tc>
                  <a:txBody>
                    <a:bodyPr/>
                    <a:lstStyle/>
                    <a:p>
                      <a:pPr algn="r" fontAlgn="ctr">
                        <a:buNone/>
                      </a:pPr>
                      <a:r>
                        <a:rPr lang="en-US" sz="1000">
                          <a:effectLst/>
                        </a:rPr>
                        <a:t>BloodPressure</a:t>
                      </a:r>
                    </a:p>
                  </a:txBody>
                  <a:tcPr marL="76200" marR="76200" marT="38100" marB="38100" anchor="ctr"/>
                </a:tc>
                <a:tc>
                  <a:txBody>
                    <a:bodyPr/>
                    <a:lstStyle/>
                    <a:p>
                      <a:pPr algn="r" fontAlgn="ctr">
                        <a:buNone/>
                      </a:pPr>
                      <a:r>
                        <a:rPr lang="en-US" sz="1000">
                          <a:effectLst/>
                        </a:rPr>
                        <a:t>SkinThickness</a:t>
                      </a:r>
                    </a:p>
                  </a:txBody>
                  <a:tcPr marL="76200" marR="76200" marT="38100" marB="38100" anchor="ctr"/>
                </a:tc>
                <a:tc>
                  <a:txBody>
                    <a:bodyPr/>
                    <a:lstStyle/>
                    <a:p>
                      <a:pPr algn="r" fontAlgn="ctr">
                        <a:buNone/>
                      </a:pPr>
                      <a:r>
                        <a:rPr lang="en-US" sz="1000">
                          <a:effectLst/>
                        </a:rPr>
                        <a:t>Insulin</a:t>
                      </a:r>
                    </a:p>
                  </a:txBody>
                  <a:tcPr marL="76200" marR="76200" marT="38100" marB="38100" anchor="ctr"/>
                </a:tc>
                <a:tc>
                  <a:txBody>
                    <a:bodyPr/>
                    <a:lstStyle/>
                    <a:p>
                      <a:pPr algn="r" fontAlgn="ctr">
                        <a:buNone/>
                      </a:pPr>
                      <a:r>
                        <a:rPr lang="en-US" sz="1000">
                          <a:effectLst/>
                        </a:rPr>
                        <a:t>BMI</a:t>
                      </a:r>
                    </a:p>
                  </a:txBody>
                  <a:tcPr marL="76200" marR="76200" marT="38100" marB="38100" anchor="ctr"/>
                </a:tc>
                <a:tc>
                  <a:txBody>
                    <a:bodyPr/>
                    <a:lstStyle/>
                    <a:p>
                      <a:pPr algn="r" fontAlgn="ctr">
                        <a:buNone/>
                      </a:pPr>
                      <a:r>
                        <a:rPr lang="en-US" sz="1000">
                          <a:effectLst/>
                        </a:rPr>
                        <a:t>DiabetesPedigreeFunction</a:t>
                      </a:r>
                    </a:p>
                  </a:txBody>
                  <a:tcPr marL="76200" marR="76200" marT="38100" marB="38100" anchor="ctr"/>
                </a:tc>
                <a:tc>
                  <a:txBody>
                    <a:bodyPr/>
                    <a:lstStyle/>
                    <a:p>
                      <a:pPr algn="r" fontAlgn="ctr">
                        <a:buNone/>
                      </a:pPr>
                      <a:r>
                        <a:rPr lang="en-US" sz="1000">
                          <a:effectLst/>
                        </a:rPr>
                        <a:t>Age</a:t>
                      </a:r>
                    </a:p>
                  </a:txBody>
                  <a:tcPr marL="76200" marR="76200" marT="38100" marB="38100" anchor="ctr"/>
                </a:tc>
                <a:tc>
                  <a:txBody>
                    <a:bodyPr/>
                    <a:lstStyle/>
                    <a:p>
                      <a:pPr algn="r" fontAlgn="ctr">
                        <a:buNone/>
                      </a:pPr>
                      <a:r>
                        <a:rPr lang="en-US" sz="1000">
                          <a:effectLst/>
                        </a:rPr>
                        <a:t>Outcome</a:t>
                      </a:r>
                    </a:p>
                  </a:txBody>
                  <a:tcPr marL="76200" marR="76200" marT="38100" marB="38100" anchor="ctr"/>
                </a:tc>
                <a:extLst>
                  <a:ext uri="{0D108BD9-81ED-4DB2-BD59-A6C34878D82A}">
                    <a16:rowId xmlns:a16="http://schemas.microsoft.com/office/drawing/2014/main" val="4146254159"/>
                  </a:ext>
                </a:extLst>
              </a:tr>
              <a:tr h="107421">
                <a:tc>
                  <a:txBody>
                    <a:bodyPr/>
                    <a:lstStyle/>
                    <a:p>
                      <a:pPr algn="r" fontAlgn="ctr">
                        <a:buNone/>
                      </a:pPr>
                      <a:r>
                        <a:rPr lang="en-US" sz="1000" b="0">
                          <a:effectLst/>
                        </a:rPr>
                        <a:t>Pregnancies</a:t>
                      </a:r>
                    </a:p>
                  </a:txBody>
                  <a:tcPr marL="76200" marR="76200" marT="38100" marB="38100" anchor="ctr"/>
                </a:tc>
                <a:tc>
                  <a:txBody>
                    <a:bodyPr/>
                    <a:lstStyle/>
                    <a:p>
                      <a:pPr>
                        <a:buNone/>
                      </a:pPr>
                      <a:r>
                        <a:rPr lang="en-US" sz="1000">
                          <a:effectLst/>
                        </a:rPr>
                        <a:t>1.000000</a:t>
                      </a:r>
                    </a:p>
                  </a:txBody>
                  <a:tcPr marL="76200" marR="76200" marT="38100" marB="38100" anchor="ctr"/>
                </a:tc>
                <a:tc>
                  <a:txBody>
                    <a:bodyPr/>
                    <a:lstStyle/>
                    <a:p>
                      <a:pPr>
                        <a:buNone/>
                      </a:pPr>
                      <a:r>
                        <a:rPr lang="en-US" sz="1000">
                          <a:effectLst/>
                        </a:rPr>
                        <a:t>0.129459</a:t>
                      </a:r>
                    </a:p>
                  </a:txBody>
                  <a:tcPr marL="76200" marR="76200" marT="38100" marB="38100" anchor="ctr"/>
                </a:tc>
                <a:tc>
                  <a:txBody>
                    <a:bodyPr/>
                    <a:lstStyle/>
                    <a:p>
                      <a:pPr>
                        <a:buNone/>
                      </a:pPr>
                      <a:r>
                        <a:rPr lang="en-US" sz="1000">
                          <a:effectLst/>
                        </a:rPr>
                        <a:t>0.141282</a:t>
                      </a:r>
                    </a:p>
                  </a:txBody>
                  <a:tcPr marL="76200" marR="76200" marT="38100" marB="38100" anchor="ctr"/>
                </a:tc>
                <a:tc>
                  <a:txBody>
                    <a:bodyPr/>
                    <a:lstStyle/>
                    <a:p>
                      <a:pPr>
                        <a:buNone/>
                      </a:pPr>
                      <a:r>
                        <a:rPr lang="en-US" sz="1000">
                          <a:effectLst/>
                        </a:rPr>
                        <a:t>-0.081672</a:t>
                      </a:r>
                    </a:p>
                  </a:txBody>
                  <a:tcPr marL="76200" marR="76200" marT="38100" marB="38100" anchor="ctr"/>
                </a:tc>
                <a:tc>
                  <a:txBody>
                    <a:bodyPr/>
                    <a:lstStyle/>
                    <a:p>
                      <a:pPr>
                        <a:buNone/>
                      </a:pPr>
                      <a:r>
                        <a:rPr lang="en-US" sz="1000">
                          <a:effectLst/>
                        </a:rPr>
                        <a:t>-0.073535</a:t>
                      </a:r>
                    </a:p>
                  </a:txBody>
                  <a:tcPr marL="76200" marR="76200" marT="38100" marB="38100" anchor="ctr"/>
                </a:tc>
                <a:tc>
                  <a:txBody>
                    <a:bodyPr/>
                    <a:lstStyle/>
                    <a:p>
                      <a:pPr>
                        <a:buNone/>
                      </a:pPr>
                      <a:r>
                        <a:rPr lang="en-US" sz="1000">
                          <a:effectLst/>
                        </a:rPr>
                        <a:t>0.017683</a:t>
                      </a:r>
                    </a:p>
                  </a:txBody>
                  <a:tcPr marL="76200" marR="76200" marT="38100" marB="38100" anchor="ctr"/>
                </a:tc>
                <a:tc>
                  <a:txBody>
                    <a:bodyPr/>
                    <a:lstStyle/>
                    <a:p>
                      <a:pPr>
                        <a:buNone/>
                      </a:pPr>
                      <a:r>
                        <a:rPr lang="en-US" sz="1000">
                          <a:effectLst/>
                        </a:rPr>
                        <a:t>-0.033523</a:t>
                      </a:r>
                    </a:p>
                  </a:txBody>
                  <a:tcPr marL="76200" marR="76200" marT="38100" marB="38100" anchor="ctr"/>
                </a:tc>
                <a:tc>
                  <a:txBody>
                    <a:bodyPr/>
                    <a:lstStyle/>
                    <a:p>
                      <a:pPr>
                        <a:buNone/>
                      </a:pPr>
                      <a:r>
                        <a:rPr lang="en-US" sz="1000">
                          <a:effectLst/>
                        </a:rPr>
                        <a:t>0.544341</a:t>
                      </a:r>
                    </a:p>
                  </a:txBody>
                  <a:tcPr marL="76200" marR="76200" marT="38100" marB="38100" anchor="ctr"/>
                </a:tc>
                <a:tc>
                  <a:txBody>
                    <a:bodyPr/>
                    <a:lstStyle/>
                    <a:p>
                      <a:pPr>
                        <a:buNone/>
                      </a:pPr>
                      <a:r>
                        <a:rPr lang="en-US" sz="1000">
                          <a:effectLst/>
                        </a:rPr>
                        <a:t>0.221898</a:t>
                      </a:r>
                    </a:p>
                  </a:txBody>
                  <a:tcPr marL="76200" marR="76200" marT="38100" marB="38100" anchor="ctr"/>
                </a:tc>
                <a:extLst>
                  <a:ext uri="{0D108BD9-81ED-4DB2-BD59-A6C34878D82A}">
                    <a16:rowId xmlns:a16="http://schemas.microsoft.com/office/drawing/2014/main" val="351057433"/>
                  </a:ext>
                </a:extLst>
              </a:tr>
              <a:tr h="0">
                <a:tc>
                  <a:txBody>
                    <a:bodyPr/>
                    <a:lstStyle/>
                    <a:p>
                      <a:pPr algn="r" fontAlgn="ctr">
                        <a:buNone/>
                      </a:pPr>
                      <a:r>
                        <a:rPr lang="en-US" sz="1000" b="0">
                          <a:effectLst/>
                        </a:rPr>
                        <a:t>Glucose</a:t>
                      </a:r>
                    </a:p>
                  </a:txBody>
                  <a:tcPr marL="76200" marR="76200" marT="38100" marB="38100" anchor="ctr"/>
                </a:tc>
                <a:tc>
                  <a:txBody>
                    <a:bodyPr/>
                    <a:lstStyle/>
                    <a:p>
                      <a:pPr>
                        <a:buNone/>
                      </a:pPr>
                      <a:r>
                        <a:rPr lang="en-US" sz="1000">
                          <a:effectLst/>
                        </a:rPr>
                        <a:t>0.129459</a:t>
                      </a:r>
                    </a:p>
                  </a:txBody>
                  <a:tcPr marL="76200" marR="76200" marT="38100" marB="38100" anchor="ctr"/>
                </a:tc>
                <a:tc>
                  <a:txBody>
                    <a:bodyPr/>
                    <a:lstStyle/>
                    <a:p>
                      <a:pPr>
                        <a:buNone/>
                      </a:pPr>
                      <a:r>
                        <a:rPr lang="en-US" sz="1000">
                          <a:effectLst/>
                        </a:rPr>
                        <a:t>1.000000</a:t>
                      </a:r>
                    </a:p>
                  </a:txBody>
                  <a:tcPr marL="76200" marR="76200" marT="38100" marB="38100" anchor="ctr"/>
                </a:tc>
                <a:tc>
                  <a:txBody>
                    <a:bodyPr/>
                    <a:lstStyle/>
                    <a:p>
                      <a:pPr>
                        <a:buNone/>
                      </a:pPr>
                      <a:r>
                        <a:rPr lang="en-US" sz="1000">
                          <a:effectLst/>
                        </a:rPr>
                        <a:t>0.152590</a:t>
                      </a:r>
                    </a:p>
                  </a:txBody>
                  <a:tcPr marL="76200" marR="76200" marT="38100" marB="38100" anchor="ctr"/>
                </a:tc>
                <a:tc>
                  <a:txBody>
                    <a:bodyPr/>
                    <a:lstStyle/>
                    <a:p>
                      <a:pPr>
                        <a:buNone/>
                      </a:pPr>
                      <a:r>
                        <a:rPr lang="en-US" sz="1000">
                          <a:effectLst/>
                        </a:rPr>
                        <a:t>0.057328</a:t>
                      </a:r>
                    </a:p>
                  </a:txBody>
                  <a:tcPr marL="76200" marR="76200" marT="38100" marB="38100" anchor="ctr"/>
                </a:tc>
                <a:tc>
                  <a:txBody>
                    <a:bodyPr/>
                    <a:lstStyle/>
                    <a:p>
                      <a:pPr>
                        <a:buNone/>
                      </a:pPr>
                      <a:r>
                        <a:rPr lang="en-US" sz="1000">
                          <a:effectLst/>
                        </a:rPr>
                        <a:t>0.331357</a:t>
                      </a:r>
                    </a:p>
                  </a:txBody>
                  <a:tcPr marL="76200" marR="76200" marT="38100" marB="38100" anchor="ctr"/>
                </a:tc>
                <a:tc>
                  <a:txBody>
                    <a:bodyPr/>
                    <a:lstStyle/>
                    <a:p>
                      <a:pPr>
                        <a:buNone/>
                      </a:pPr>
                      <a:r>
                        <a:rPr lang="en-US" sz="1000">
                          <a:effectLst/>
                        </a:rPr>
                        <a:t>0.221071</a:t>
                      </a:r>
                    </a:p>
                  </a:txBody>
                  <a:tcPr marL="76200" marR="76200" marT="38100" marB="38100" anchor="ctr"/>
                </a:tc>
                <a:tc>
                  <a:txBody>
                    <a:bodyPr/>
                    <a:lstStyle/>
                    <a:p>
                      <a:pPr>
                        <a:buNone/>
                      </a:pPr>
                      <a:r>
                        <a:rPr lang="en-US" sz="1000">
                          <a:effectLst/>
                        </a:rPr>
                        <a:t>0.137337</a:t>
                      </a:r>
                    </a:p>
                  </a:txBody>
                  <a:tcPr marL="76200" marR="76200" marT="38100" marB="38100" anchor="ctr"/>
                </a:tc>
                <a:tc>
                  <a:txBody>
                    <a:bodyPr/>
                    <a:lstStyle/>
                    <a:p>
                      <a:pPr>
                        <a:buNone/>
                      </a:pPr>
                      <a:r>
                        <a:rPr lang="en-US" sz="1000">
                          <a:effectLst/>
                        </a:rPr>
                        <a:t>0.263514</a:t>
                      </a:r>
                    </a:p>
                  </a:txBody>
                  <a:tcPr marL="76200" marR="76200" marT="38100" marB="38100" anchor="ctr"/>
                </a:tc>
                <a:tc>
                  <a:txBody>
                    <a:bodyPr/>
                    <a:lstStyle/>
                    <a:p>
                      <a:pPr>
                        <a:buNone/>
                      </a:pPr>
                      <a:r>
                        <a:rPr lang="en-US" sz="1000">
                          <a:effectLst/>
                        </a:rPr>
                        <a:t>0.466581</a:t>
                      </a:r>
                    </a:p>
                  </a:txBody>
                  <a:tcPr marL="76200" marR="76200" marT="38100" marB="38100" anchor="ctr"/>
                </a:tc>
                <a:extLst>
                  <a:ext uri="{0D108BD9-81ED-4DB2-BD59-A6C34878D82A}">
                    <a16:rowId xmlns:a16="http://schemas.microsoft.com/office/drawing/2014/main" val="2551189037"/>
                  </a:ext>
                </a:extLst>
              </a:tr>
              <a:tr h="107421">
                <a:tc>
                  <a:txBody>
                    <a:bodyPr/>
                    <a:lstStyle/>
                    <a:p>
                      <a:pPr algn="r" fontAlgn="ctr">
                        <a:buNone/>
                      </a:pPr>
                      <a:r>
                        <a:rPr lang="en-US" sz="1000" b="0">
                          <a:effectLst/>
                        </a:rPr>
                        <a:t>BloodPressure</a:t>
                      </a:r>
                    </a:p>
                  </a:txBody>
                  <a:tcPr marL="76200" marR="76200" marT="38100" marB="38100" anchor="ctr"/>
                </a:tc>
                <a:tc>
                  <a:txBody>
                    <a:bodyPr/>
                    <a:lstStyle/>
                    <a:p>
                      <a:pPr>
                        <a:buNone/>
                      </a:pPr>
                      <a:r>
                        <a:rPr lang="en-US" sz="1000">
                          <a:effectLst/>
                        </a:rPr>
                        <a:t>0.141282</a:t>
                      </a:r>
                    </a:p>
                  </a:txBody>
                  <a:tcPr marL="76200" marR="76200" marT="38100" marB="38100" anchor="ctr"/>
                </a:tc>
                <a:tc>
                  <a:txBody>
                    <a:bodyPr/>
                    <a:lstStyle/>
                    <a:p>
                      <a:pPr>
                        <a:buNone/>
                      </a:pPr>
                      <a:r>
                        <a:rPr lang="en-US" sz="1000">
                          <a:effectLst/>
                        </a:rPr>
                        <a:t>0.152590</a:t>
                      </a:r>
                    </a:p>
                  </a:txBody>
                  <a:tcPr marL="76200" marR="76200" marT="38100" marB="38100" anchor="ctr"/>
                </a:tc>
                <a:tc>
                  <a:txBody>
                    <a:bodyPr/>
                    <a:lstStyle/>
                    <a:p>
                      <a:pPr>
                        <a:buNone/>
                      </a:pPr>
                      <a:r>
                        <a:rPr lang="en-US" sz="1000">
                          <a:effectLst/>
                        </a:rPr>
                        <a:t>1.000000</a:t>
                      </a:r>
                    </a:p>
                  </a:txBody>
                  <a:tcPr marL="76200" marR="76200" marT="38100" marB="38100" anchor="ctr"/>
                </a:tc>
                <a:tc>
                  <a:txBody>
                    <a:bodyPr/>
                    <a:lstStyle/>
                    <a:p>
                      <a:pPr>
                        <a:buNone/>
                      </a:pPr>
                      <a:r>
                        <a:rPr lang="en-US" sz="1000">
                          <a:effectLst/>
                        </a:rPr>
                        <a:t>0.207371</a:t>
                      </a:r>
                    </a:p>
                  </a:txBody>
                  <a:tcPr marL="76200" marR="76200" marT="38100" marB="38100" anchor="ctr"/>
                </a:tc>
                <a:tc>
                  <a:txBody>
                    <a:bodyPr/>
                    <a:lstStyle/>
                    <a:p>
                      <a:pPr>
                        <a:buNone/>
                      </a:pPr>
                      <a:r>
                        <a:rPr lang="en-US" sz="1000">
                          <a:effectLst/>
                        </a:rPr>
                        <a:t>0.088933</a:t>
                      </a:r>
                    </a:p>
                  </a:txBody>
                  <a:tcPr marL="76200" marR="76200" marT="38100" marB="38100" anchor="ctr"/>
                </a:tc>
                <a:tc>
                  <a:txBody>
                    <a:bodyPr/>
                    <a:lstStyle/>
                    <a:p>
                      <a:pPr>
                        <a:buNone/>
                      </a:pPr>
                      <a:r>
                        <a:rPr lang="en-US" sz="1000">
                          <a:effectLst/>
                        </a:rPr>
                        <a:t>0.281805</a:t>
                      </a:r>
                    </a:p>
                  </a:txBody>
                  <a:tcPr marL="76200" marR="76200" marT="38100" marB="38100" anchor="ctr"/>
                </a:tc>
                <a:tc>
                  <a:txBody>
                    <a:bodyPr/>
                    <a:lstStyle/>
                    <a:p>
                      <a:pPr>
                        <a:buNone/>
                      </a:pPr>
                      <a:r>
                        <a:rPr lang="en-US" sz="1000">
                          <a:effectLst/>
                        </a:rPr>
                        <a:t>0.041265</a:t>
                      </a:r>
                    </a:p>
                  </a:txBody>
                  <a:tcPr marL="76200" marR="76200" marT="38100" marB="38100" anchor="ctr"/>
                </a:tc>
                <a:tc>
                  <a:txBody>
                    <a:bodyPr/>
                    <a:lstStyle/>
                    <a:p>
                      <a:pPr>
                        <a:buNone/>
                      </a:pPr>
                      <a:r>
                        <a:rPr lang="en-US" sz="1000">
                          <a:effectLst/>
                        </a:rPr>
                        <a:t>0.239528</a:t>
                      </a:r>
                    </a:p>
                  </a:txBody>
                  <a:tcPr marL="76200" marR="76200" marT="38100" marB="38100" anchor="ctr"/>
                </a:tc>
                <a:tc>
                  <a:txBody>
                    <a:bodyPr/>
                    <a:lstStyle/>
                    <a:p>
                      <a:pPr>
                        <a:buNone/>
                      </a:pPr>
                      <a:r>
                        <a:rPr lang="en-US" sz="1000">
                          <a:effectLst/>
                        </a:rPr>
                        <a:t>0.065068</a:t>
                      </a:r>
                    </a:p>
                  </a:txBody>
                  <a:tcPr marL="76200" marR="76200" marT="38100" marB="38100" anchor="ctr"/>
                </a:tc>
                <a:extLst>
                  <a:ext uri="{0D108BD9-81ED-4DB2-BD59-A6C34878D82A}">
                    <a16:rowId xmlns:a16="http://schemas.microsoft.com/office/drawing/2014/main" val="3086384939"/>
                  </a:ext>
                </a:extLst>
              </a:tr>
              <a:tr h="107421">
                <a:tc>
                  <a:txBody>
                    <a:bodyPr/>
                    <a:lstStyle/>
                    <a:p>
                      <a:pPr algn="r" fontAlgn="ctr">
                        <a:buNone/>
                      </a:pPr>
                      <a:r>
                        <a:rPr lang="en-US" sz="1000" b="0">
                          <a:effectLst/>
                        </a:rPr>
                        <a:t>SkinThickness</a:t>
                      </a:r>
                    </a:p>
                  </a:txBody>
                  <a:tcPr marL="76200" marR="76200" marT="38100" marB="38100" anchor="ctr"/>
                </a:tc>
                <a:tc>
                  <a:txBody>
                    <a:bodyPr/>
                    <a:lstStyle/>
                    <a:p>
                      <a:pPr>
                        <a:buNone/>
                      </a:pPr>
                      <a:r>
                        <a:rPr lang="en-US" sz="1000">
                          <a:effectLst/>
                        </a:rPr>
                        <a:t>-0.081672</a:t>
                      </a:r>
                    </a:p>
                  </a:txBody>
                  <a:tcPr marL="76200" marR="76200" marT="38100" marB="38100" anchor="ctr"/>
                </a:tc>
                <a:tc>
                  <a:txBody>
                    <a:bodyPr/>
                    <a:lstStyle/>
                    <a:p>
                      <a:pPr>
                        <a:buNone/>
                      </a:pPr>
                      <a:r>
                        <a:rPr lang="en-US" sz="1000">
                          <a:effectLst/>
                        </a:rPr>
                        <a:t>0.057328</a:t>
                      </a:r>
                    </a:p>
                  </a:txBody>
                  <a:tcPr marL="76200" marR="76200" marT="38100" marB="38100" anchor="ctr"/>
                </a:tc>
                <a:tc>
                  <a:txBody>
                    <a:bodyPr/>
                    <a:lstStyle/>
                    <a:p>
                      <a:pPr>
                        <a:buNone/>
                      </a:pPr>
                      <a:r>
                        <a:rPr lang="en-US" sz="1000">
                          <a:effectLst/>
                        </a:rPr>
                        <a:t>0.207371</a:t>
                      </a:r>
                    </a:p>
                  </a:txBody>
                  <a:tcPr marL="76200" marR="76200" marT="38100" marB="38100" anchor="ctr"/>
                </a:tc>
                <a:tc>
                  <a:txBody>
                    <a:bodyPr/>
                    <a:lstStyle/>
                    <a:p>
                      <a:pPr>
                        <a:buNone/>
                      </a:pPr>
                      <a:r>
                        <a:rPr lang="en-US" sz="1000">
                          <a:effectLst/>
                        </a:rPr>
                        <a:t>1.000000</a:t>
                      </a:r>
                    </a:p>
                  </a:txBody>
                  <a:tcPr marL="76200" marR="76200" marT="38100" marB="38100" anchor="ctr"/>
                </a:tc>
                <a:tc>
                  <a:txBody>
                    <a:bodyPr/>
                    <a:lstStyle/>
                    <a:p>
                      <a:pPr>
                        <a:buNone/>
                      </a:pPr>
                      <a:r>
                        <a:rPr lang="en-US" sz="1000">
                          <a:effectLst/>
                        </a:rPr>
                        <a:t>0.436783</a:t>
                      </a:r>
                    </a:p>
                  </a:txBody>
                  <a:tcPr marL="76200" marR="76200" marT="38100" marB="38100" anchor="ctr"/>
                </a:tc>
                <a:tc>
                  <a:txBody>
                    <a:bodyPr/>
                    <a:lstStyle/>
                    <a:p>
                      <a:pPr>
                        <a:buNone/>
                      </a:pPr>
                      <a:r>
                        <a:rPr lang="en-US" sz="1000">
                          <a:effectLst/>
                        </a:rPr>
                        <a:t>0.392573</a:t>
                      </a:r>
                    </a:p>
                  </a:txBody>
                  <a:tcPr marL="76200" marR="76200" marT="38100" marB="38100" anchor="ctr"/>
                </a:tc>
                <a:tc>
                  <a:txBody>
                    <a:bodyPr/>
                    <a:lstStyle/>
                    <a:p>
                      <a:pPr>
                        <a:buNone/>
                      </a:pPr>
                      <a:r>
                        <a:rPr lang="en-US" sz="1000">
                          <a:effectLst/>
                        </a:rPr>
                        <a:t>0.183928</a:t>
                      </a:r>
                    </a:p>
                  </a:txBody>
                  <a:tcPr marL="76200" marR="76200" marT="38100" marB="38100" anchor="ctr"/>
                </a:tc>
                <a:tc>
                  <a:txBody>
                    <a:bodyPr/>
                    <a:lstStyle/>
                    <a:p>
                      <a:pPr>
                        <a:buNone/>
                      </a:pPr>
                      <a:r>
                        <a:rPr lang="en-US" sz="1000">
                          <a:effectLst/>
                        </a:rPr>
                        <a:t>-0.113970</a:t>
                      </a:r>
                    </a:p>
                  </a:txBody>
                  <a:tcPr marL="76200" marR="76200" marT="38100" marB="38100" anchor="ctr"/>
                </a:tc>
                <a:tc>
                  <a:txBody>
                    <a:bodyPr/>
                    <a:lstStyle/>
                    <a:p>
                      <a:pPr>
                        <a:buNone/>
                      </a:pPr>
                      <a:r>
                        <a:rPr lang="en-US" sz="1000">
                          <a:effectLst/>
                        </a:rPr>
                        <a:t>0.074752</a:t>
                      </a:r>
                    </a:p>
                  </a:txBody>
                  <a:tcPr marL="76200" marR="76200" marT="38100" marB="38100" anchor="ctr"/>
                </a:tc>
                <a:extLst>
                  <a:ext uri="{0D108BD9-81ED-4DB2-BD59-A6C34878D82A}">
                    <a16:rowId xmlns:a16="http://schemas.microsoft.com/office/drawing/2014/main" val="3455089179"/>
                  </a:ext>
                </a:extLst>
              </a:tr>
              <a:tr h="0">
                <a:tc>
                  <a:txBody>
                    <a:bodyPr/>
                    <a:lstStyle/>
                    <a:p>
                      <a:pPr algn="r" fontAlgn="ctr">
                        <a:buNone/>
                      </a:pPr>
                      <a:r>
                        <a:rPr lang="en-US" sz="1000" b="0">
                          <a:effectLst/>
                        </a:rPr>
                        <a:t>Insulin</a:t>
                      </a:r>
                    </a:p>
                  </a:txBody>
                  <a:tcPr marL="76200" marR="76200" marT="38100" marB="38100" anchor="ctr"/>
                </a:tc>
                <a:tc>
                  <a:txBody>
                    <a:bodyPr/>
                    <a:lstStyle/>
                    <a:p>
                      <a:pPr>
                        <a:buNone/>
                      </a:pPr>
                      <a:r>
                        <a:rPr lang="en-US" sz="1000">
                          <a:effectLst/>
                        </a:rPr>
                        <a:t>-0.073535</a:t>
                      </a:r>
                    </a:p>
                  </a:txBody>
                  <a:tcPr marL="76200" marR="76200" marT="38100" marB="38100" anchor="ctr"/>
                </a:tc>
                <a:tc>
                  <a:txBody>
                    <a:bodyPr/>
                    <a:lstStyle/>
                    <a:p>
                      <a:pPr>
                        <a:buNone/>
                      </a:pPr>
                      <a:r>
                        <a:rPr lang="en-US" sz="1000">
                          <a:effectLst/>
                        </a:rPr>
                        <a:t>0.331357</a:t>
                      </a:r>
                    </a:p>
                  </a:txBody>
                  <a:tcPr marL="76200" marR="76200" marT="38100" marB="38100" anchor="ctr"/>
                </a:tc>
                <a:tc>
                  <a:txBody>
                    <a:bodyPr/>
                    <a:lstStyle/>
                    <a:p>
                      <a:pPr>
                        <a:buNone/>
                      </a:pPr>
                      <a:r>
                        <a:rPr lang="en-US" sz="1000">
                          <a:effectLst/>
                        </a:rPr>
                        <a:t>0.088933</a:t>
                      </a:r>
                    </a:p>
                  </a:txBody>
                  <a:tcPr marL="76200" marR="76200" marT="38100" marB="38100" anchor="ctr"/>
                </a:tc>
                <a:tc>
                  <a:txBody>
                    <a:bodyPr/>
                    <a:lstStyle/>
                    <a:p>
                      <a:pPr>
                        <a:buNone/>
                      </a:pPr>
                      <a:r>
                        <a:rPr lang="en-US" sz="1000">
                          <a:effectLst/>
                        </a:rPr>
                        <a:t>0.436783</a:t>
                      </a:r>
                    </a:p>
                  </a:txBody>
                  <a:tcPr marL="76200" marR="76200" marT="38100" marB="38100" anchor="ctr"/>
                </a:tc>
                <a:tc>
                  <a:txBody>
                    <a:bodyPr/>
                    <a:lstStyle/>
                    <a:p>
                      <a:pPr>
                        <a:buNone/>
                      </a:pPr>
                      <a:r>
                        <a:rPr lang="en-US" sz="1000">
                          <a:effectLst/>
                        </a:rPr>
                        <a:t>1.000000</a:t>
                      </a:r>
                    </a:p>
                  </a:txBody>
                  <a:tcPr marL="76200" marR="76200" marT="38100" marB="38100" anchor="ctr"/>
                </a:tc>
                <a:tc>
                  <a:txBody>
                    <a:bodyPr/>
                    <a:lstStyle/>
                    <a:p>
                      <a:pPr>
                        <a:buNone/>
                      </a:pPr>
                      <a:r>
                        <a:rPr lang="en-US" sz="1000">
                          <a:effectLst/>
                        </a:rPr>
                        <a:t>0.197859</a:t>
                      </a:r>
                    </a:p>
                  </a:txBody>
                  <a:tcPr marL="76200" marR="76200" marT="38100" marB="38100" anchor="ctr"/>
                </a:tc>
                <a:tc>
                  <a:txBody>
                    <a:bodyPr/>
                    <a:lstStyle/>
                    <a:p>
                      <a:pPr>
                        <a:buNone/>
                      </a:pPr>
                      <a:r>
                        <a:rPr lang="en-US" sz="1000">
                          <a:effectLst/>
                        </a:rPr>
                        <a:t>0.185071</a:t>
                      </a:r>
                    </a:p>
                  </a:txBody>
                  <a:tcPr marL="76200" marR="76200" marT="38100" marB="38100" anchor="ctr"/>
                </a:tc>
                <a:tc>
                  <a:txBody>
                    <a:bodyPr/>
                    <a:lstStyle/>
                    <a:p>
                      <a:pPr>
                        <a:buNone/>
                      </a:pPr>
                      <a:r>
                        <a:rPr lang="en-US" sz="1000">
                          <a:effectLst/>
                        </a:rPr>
                        <a:t>-0.042163</a:t>
                      </a:r>
                    </a:p>
                  </a:txBody>
                  <a:tcPr marL="76200" marR="76200" marT="38100" marB="38100" anchor="ctr"/>
                </a:tc>
                <a:tc>
                  <a:txBody>
                    <a:bodyPr/>
                    <a:lstStyle/>
                    <a:p>
                      <a:pPr>
                        <a:buNone/>
                      </a:pPr>
                      <a:r>
                        <a:rPr lang="en-US" sz="1000">
                          <a:effectLst/>
                        </a:rPr>
                        <a:t>0.130548</a:t>
                      </a:r>
                    </a:p>
                  </a:txBody>
                  <a:tcPr marL="76200" marR="76200" marT="38100" marB="38100" anchor="ctr"/>
                </a:tc>
                <a:extLst>
                  <a:ext uri="{0D108BD9-81ED-4DB2-BD59-A6C34878D82A}">
                    <a16:rowId xmlns:a16="http://schemas.microsoft.com/office/drawing/2014/main" val="2116862105"/>
                  </a:ext>
                </a:extLst>
              </a:tr>
              <a:tr h="0">
                <a:tc>
                  <a:txBody>
                    <a:bodyPr/>
                    <a:lstStyle/>
                    <a:p>
                      <a:pPr algn="r" fontAlgn="ctr">
                        <a:buNone/>
                      </a:pPr>
                      <a:r>
                        <a:rPr lang="en-US" sz="1000" b="0">
                          <a:effectLst/>
                        </a:rPr>
                        <a:t>BMI</a:t>
                      </a:r>
                    </a:p>
                  </a:txBody>
                  <a:tcPr marL="76200" marR="76200" marT="38100" marB="38100" anchor="ctr"/>
                </a:tc>
                <a:tc>
                  <a:txBody>
                    <a:bodyPr/>
                    <a:lstStyle/>
                    <a:p>
                      <a:pPr>
                        <a:buNone/>
                      </a:pPr>
                      <a:r>
                        <a:rPr lang="en-US" sz="1000">
                          <a:effectLst/>
                        </a:rPr>
                        <a:t>0.017683</a:t>
                      </a:r>
                    </a:p>
                  </a:txBody>
                  <a:tcPr marL="76200" marR="76200" marT="38100" marB="38100" anchor="ctr"/>
                </a:tc>
                <a:tc>
                  <a:txBody>
                    <a:bodyPr/>
                    <a:lstStyle/>
                    <a:p>
                      <a:pPr>
                        <a:buNone/>
                      </a:pPr>
                      <a:r>
                        <a:rPr lang="en-US" sz="1000">
                          <a:effectLst/>
                        </a:rPr>
                        <a:t>0.221071</a:t>
                      </a:r>
                    </a:p>
                  </a:txBody>
                  <a:tcPr marL="76200" marR="76200" marT="38100" marB="38100" anchor="ctr"/>
                </a:tc>
                <a:tc>
                  <a:txBody>
                    <a:bodyPr/>
                    <a:lstStyle/>
                    <a:p>
                      <a:pPr>
                        <a:buNone/>
                      </a:pPr>
                      <a:r>
                        <a:rPr lang="en-US" sz="1000">
                          <a:effectLst/>
                        </a:rPr>
                        <a:t>0.281805</a:t>
                      </a:r>
                    </a:p>
                  </a:txBody>
                  <a:tcPr marL="76200" marR="76200" marT="38100" marB="38100" anchor="ctr"/>
                </a:tc>
                <a:tc>
                  <a:txBody>
                    <a:bodyPr/>
                    <a:lstStyle/>
                    <a:p>
                      <a:pPr>
                        <a:buNone/>
                      </a:pPr>
                      <a:r>
                        <a:rPr lang="en-US" sz="1000">
                          <a:effectLst/>
                        </a:rPr>
                        <a:t>0.392573</a:t>
                      </a:r>
                    </a:p>
                  </a:txBody>
                  <a:tcPr marL="76200" marR="76200" marT="38100" marB="38100" anchor="ctr"/>
                </a:tc>
                <a:tc>
                  <a:txBody>
                    <a:bodyPr/>
                    <a:lstStyle/>
                    <a:p>
                      <a:pPr>
                        <a:buNone/>
                      </a:pPr>
                      <a:r>
                        <a:rPr lang="en-US" sz="1000">
                          <a:effectLst/>
                        </a:rPr>
                        <a:t>0.197859</a:t>
                      </a:r>
                    </a:p>
                  </a:txBody>
                  <a:tcPr marL="76200" marR="76200" marT="38100" marB="38100" anchor="ctr"/>
                </a:tc>
                <a:tc>
                  <a:txBody>
                    <a:bodyPr/>
                    <a:lstStyle/>
                    <a:p>
                      <a:pPr>
                        <a:buNone/>
                      </a:pPr>
                      <a:r>
                        <a:rPr lang="en-US" sz="1000">
                          <a:effectLst/>
                        </a:rPr>
                        <a:t>1.000000</a:t>
                      </a:r>
                    </a:p>
                  </a:txBody>
                  <a:tcPr marL="76200" marR="76200" marT="38100" marB="38100" anchor="ctr"/>
                </a:tc>
                <a:tc>
                  <a:txBody>
                    <a:bodyPr/>
                    <a:lstStyle/>
                    <a:p>
                      <a:pPr>
                        <a:buNone/>
                      </a:pPr>
                      <a:r>
                        <a:rPr lang="en-US" sz="1000">
                          <a:effectLst/>
                        </a:rPr>
                        <a:t>0.140647</a:t>
                      </a:r>
                    </a:p>
                  </a:txBody>
                  <a:tcPr marL="76200" marR="76200" marT="38100" marB="38100" anchor="ctr"/>
                </a:tc>
                <a:tc>
                  <a:txBody>
                    <a:bodyPr/>
                    <a:lstStyle/>
                    <a:p>
                      <a:pPr>
                        <a:buNone/>
                      </a:pPr>
                      <a:r>
                        <a:rPr lang="en-US" sz="1000">
                          <a:effectLst/>
                        </a:rPr>
                        <a:t>0.036242</a:t>
                      </a:r>
                    </a:p>
                  </a:txBody>
                  <a:tcPr marL="76200" marR="76200" marT="38100" marB="38100" anchor="ctr"/>
                </a:tc>
                <a:tc>
                  <a:txBody>
                    <a:bodyPr/>
                    <a:lstStyle/>
                    <a:p>
                      <a:pPr>
                        <a:buNone/>
                      </a:pPr>
                      <a:r>
                        <a:rPr lang="en-US" sz="1000">
                          <a:effectLst/>
                        </a:rPr>
                        <a:t>0.292695</a:t>
                      </a:r>
                    </a:p>
                  </a:txBody>
                  <a:tcPr marL="76200" marR="76200" marT="38100" marB="38100" anchor="ctr"/>
                </a:tc>
                <a:extLst>
                  <a:ext uri="{0D108BD9-81ED-4DB2-BD59-A6C34878D82A}">
                    <a16:rowId xmlns:a16="http://schemas.microsoft.com/office/drawing/2014/main" val="3752484734"/>
                  </a:ext>
                </a:extLst>
              </a:tr>
              <a:tr h="151871">
                <a:tc>
                  <a:txBody>
                    <a:bodyPr/>
                    <a:lstStyle/>
                    <a:p>
                      <a:pPr algn="r" fontAlgn="ctr">
                        <a:buNone/>
                      </a:pPr>
                      <a:r>
                        <a:rPr lang="en-US" sz="1000" b="0">
                          <a:effectLst/>
                        </a:rPr>
                        <a:t>DiabetesPedigreeFunction</a:t>
                      </a:r>
                    </a:p>
                  </a:txBody>
                  <a:tcPr marL="76200" marR="76200" marT="38100" marB="38100" anchor="ctr"/>
                </a:tc>
                <a:tc>
                  <a:txBody>
                    <a:bodyPr/>
                    <a:lstStyle/>
                    <a:p>
                      <a:pPr>
                        <a:buNone/>
                      </a:pPr>
                      <a:r>
                        <a:rPr lang="en-US" sz="1000">
                          <a:effectLst/>
                        </a:rPr>
                        <a:t>-0.033523</a:t>
                      </a:r>
                    </a:p>
                  </a:txBody>
                  <a:tcPr marL="76200" marR="76200" marT="38100" marB="38100" anchor="ctr"/>
                </a:tc>
                <a:tc>
                  <a:txBody>
                    <a:bodyPr/>
                    <a:lstStyle/>
                    <a:p>
                      <a:pPr>
                        <a:buNone/>
                      </a:pPr>
                      <a:r>
                        <a:rPr lang="en-US" sz="1000">
                          <a:effectLst/>
                        </a:rPr>
                        <a:t>0.137337</a:t>
                      </a:r>
                    </a:p>
                  </a:txBody>
                  <a:tcPr marL="76200" marR="76200" marT="38100" marB="38100" anchor="ctr"/>
                </a:tc>
                <a:tc>
                  <a:txBody>
                    <a:bodyPr/>
                    <a:lstStyle/>
                    <a:p>
                      <a:pPr>
                        <a:buNone/>
                      </a:pPr>
                      <a:r>
                        <a:rPr lang="en-US" sz="1000">
                          <a:effectLst/>
                        </a:rPr>
                        <a:t>0.041265</a:t>
                      </a:r>
                    </a:p>
                  </a:txBody>
                  <a:tcPr marL="76200" marR="76200" marT="38100" marB="38100" anchor="ctr"/>
                </a:tc>
                <a:tc>
                  <a:txBody>
                    <a:bodyPr/>
                    <a:lstStyle/>
                    <a:p>
                      <a:pPr>
                        <a:buNone/>
                      </a:pPr>
                      <a:r>
                        <a:rPr lang="en-US" sz="1000">
                          <a:effectLst/>
                        </a:rPr>
                        <a:t>0.183928</a:t>
                      </a:r>
                    </a:p>
                  </a:txBody>
                  <a:tcPr marL="76200" marR="76200" marT="38100" marB="38100" anchor="ctr"/>
                </a:tc>
                <a:tc>
                  <a:txBody>
                    <a:bodyPr/>
                    <a:lstStyle/>
                    <a:p>
                      <a:pPr>
                        <a:buNone/>
                      </a:pPr>
                      <a:r>
                        <a:rPr lang="en-US" sz="1000">
                          <a:effectLst/>
                        </a:rPr>
                        <a:t>0.185071</a:t>
                      </a:r>
                    </a:p>
                  </a:txBody>
                  <a:tcPr marL="76200" marR="76200" marT="38100" marB="38100" anchor="ctr"/>
                </a:tc>
                <a:tc>
                  <a:txBody>
                    <a:bodyPr/>
                    <a:lstStyle/>
                    <a:p>
                      <a:pPr>
                        <a:buNone/>
                      </a:pPr>
                      <a:r>
                        <a:rPr lang="en-US" sz="1000">
                          <a:effectLst/>
                        </a:rPr>
                        <a:t>0.140647</a:t>
                      </a:r>
                    </a:p>
                  </a:txBody>
                  <a:tcPr marL="76200" marR="76200" marT="38100" marB="38100" anchor="ctr"/>
                </a:tc>
                <a:tc>
                  <a:txBody>
                    <a:bodyPr/>
                    <a:lstStyle/>
                    <a:p>
                      <a:pPr>
                        <a:buNone/>
                      </a:pPr>
                      <a:r>
                        <a:rPr lang="en-US" sz="1000">
                          <a:effectLst/>
                        </a:rPr>
                        <a:t>1.000000</a:t>
                      </a:r>
                    </a:p>
                  </a:txBody>
                  <a:tcPr marL="76200" marR="76200" marT="38100" marB="38100" anchor="ctr"/>
                </a:tc>
                <a:tc>
                  <a:txBody>
                    <a:bodyPr/>
                    <a:lstStyle/>
                    <a:p>
                      <a:pPr>
                        <a:buNone/>
                      </a:pPr>
                      <a:r>
                        <a:rPr lang="en-US" sz="1000">
                          <a:effectLst/>
                        </a:rPr>
                        <a:t>0.033561</a:t>
                      </a:r>
                    </a:p>
                  </a:txBody>
                  <a:tcPr marL="76200" marR="76200" marT="38100" marB="38100" anchor="ctr"/>
                </a:tc>
                <a:tc>
                  <a:txBody>
                    <a:bodyPr/>
                    <a:lstStyle/>
                    <a:p>
                      <a:pPr>
                        <a:buNone/>
                      </a:pPr>
                      <a:r>
                        <a:rPr lang="en-US" sz="1000">
                          <a:effectLst/>
                        </a:rPr>
                        <a:t>0.173844</a:t>
                      </a:r>
                    </a:p>
                  </a:txBody>
                  <a:tcPr marL="76200" marR="76200" marT="38100" marB="38100" anchor="ctr"/>
                </a:tc>
                <a:extLst>
                  <a:ext uri="{0D108BD9-81ED-4DB2-BD59-A6C34878D82A}">
                    <a16:rowId xmlns:a16="http://schemas.microsoft.com/office/drawing/2014/main" val="3751486351"/>
                  </a:ext>
                </a:extLst>
              </a:tr>
              <a:tr h="0">
                <a:tc>
                  <a:txBody>
                    <a:bodyPr/>
                    <a:lstStyle/>
                    <a:p>
                      <a:pPr algn="r" fontAlgn="ctr">
                        <a:buNone/>
                      </a:pPr>
                      <a:r>
                        <a:rPr lang="en-US" sz="1000" b="0">
                          <a:effectLst/>
                        </a:rPr>
                        <a:t>Age</a:t>
                      </a:r>
                    </a:p>
                  </a:txBody>
                  <a:tcPr marL="76200" marR="76200" marT="38100" marB="38100" anchor="ctr"/>
                </a:tc>
                <a:tc>
                  <a:txBody>
                    <a:bodyPr/>
                    <a:lstStyle/>
                    <a:p>
                      <a:pPr>
                        <a:buNone/>
                      </a:pPr>
                      <a:r>
                        <a:rPr lang="en-US" sz="1000">
                          <a:effectLst/>
                        </a:rPr>
                        <a:t>0.544341</a:t>
                      </a:r>
                    </a:p>
                  </a:txBody>
                  <a:tcPr marL="76200" marR="76200" marT="38100" marB="38100" anchor="ctr"/>
                </a:tc>
                <a:tc>
                  <a:txBody>
                    <a:bodyPr/>
                    <a:lstStyle/>
                    <a:p>
                      <a:pPr>
                        <a:buNone/>
                      </a:pPr>
                      <a:r>
                        <a:rPr lang="en-US" sz="1000">
                          <a:effectLst/>
                        </a:rPr>
                        <a:t>0.263514</a:t>
                      </a:r>
                    </a:p>
                  </a:txBody>
                  <a:tcPr marL="76200" marR="76200" marT="38100" marB="38100" anchor="ctr"/>
                </a:tc>
                <a:tc>
                  <a:txBody>
                    <a:bodyPr/>
                    <a:lstStyle/>
                    <a:p>
                      <a:pPr>
                        <a:buNone/>
                      </a:pPr>
                      <a:r>
                        <a:rPr lang="en-US" sz="1000">
                          <a:effectLst/>
                        </a:rPr>
                        <a:t>0.239528</a:t>
                      </a:r>
                    </a:p>
                  </a:txBody>
                  <a:tcPr marL="76200" marR="76200" marT="38100" marB="38100" anchor="ctr"/>
                </a:tc>
                <a:tc>
                  <a:txBody>
                    <a:bodyPr/>
                    <a:lstStyle/>
                    <a:p>
                      <a:pPr>
                        <a:buNone/>
                      </a:pPr>
                      <a:r>
                        <a:rPr lang="en-US" sz="1000">
                          <a:effectLst/>
                        </a:rPr>
                        <a:t>-0.113970</a:t>
                      </a:r>
                    </a:p>
                  </a:txBody>
                  <a:tcPr marL="76200" marR="76200" marT="38100" marB="38100" anchor="ctr"/>
                </a:tc>
                <a:tc>
                  <a:txBody>
                    <a:bodyPr/>
                    <a:lstStyle/>
                    <a:p>
                      <a:pPr>
                        <a:buNone/>
                      </a:pPr>
                      <a:r>
                        <a:rPr lang="en-US" sz="1000">
                          <a:effectLst/>
                        </a:rPr>
                        <a:t>-0.042163</a:t>
                      </a:r>
                    </a:p>
                  </a:txBody>
                  <a:tcPr marL="76200" marR="76200" marT="38100" marB="38100" anchor="ctr"/>
                </a:tc>
                <a:tc>
                  <a:txBody>
                    <a:bodyPr/>
                    <a:lstStyle/>
                    <a:p>
                      <a:pPr>
                        <a:buNone/>
                      </a:pPr>
                      <a:r>
                        <a:rPr lang="en-US" sz="1000">
                          <a:effectLst/>
                        </a:rPr>
                        <a:t>0.036242</a:t>
                      </a:r>
                    </a:p>
                  </a:txBody>
                  <a:tcPr marL="76200" marR="76200" marT="38100" marB="38100" anchor="ctr"/>
                </a:tc>
                <a:tc>
                  <a:txBody>
                    <a:bodyPr/>
                    <a:lstStyle/>
                    <a:p>
                      <a:pPr>
                        <a:buNone/>
                      </a:pPr>
                      <a:r>
                        <a:rPr lang="en-US" sz="1000">
                          <a:effectLst/>
                        </a:rPr>
                        <a:t>0.033561</a:t>
                      </a:r>
                    </a:p>
                  </a:txBody>
                  <a:tcPr marL="76200" marR="76200" marT="38100" marB="38100" anchor="ctr"/>
                </a:tc>
                <a:tc>
                  <a:txBody>
                    <a:bodyPr/>
                    <a:lstStyle/>
                    <a:p>
                      <a:pPr>
                        <a:buNone/>
                      </a:pPr>
                      <a:r>
                        <a:rPr lang="en-US" sz="1000">
                          <a:effectLst/>
                        </a:rPr>
                        <a:t>1.000000</a:t>
                      </a:r>
                    </a:p>
                  </a:txBody>
                  <a:tcPr marL="76200" marR="76200" marT="38100" marB="38100" anchor="ctr"/>
                </a:tc>
                <a:tc>
                  <a:txBody>
                    <a:bodyPr/>
                    <a:lstStyle/>
                    <a:p>
                      <a:pPr>
                        <a:buNone/>
                      </a:pPr>
                      <a:r>
                        <a:rPr lang="en-US" sz="1000">
                          <a:effectLst/>
                        </a:rPr>
                        <a:t>0.238356</a:t>
                      </a:r>
                    </a:p>
                  </a:txBody>
                  <a:tcPr marL="76200" marR="76200" marT="38100" marB="38100" anchor="ctr"/>
                </a:tc>
                <a:extLst>
                  <a:ext uri="{0D108BD9-81ED-4DB2-BD59-A6C34878D82A}">
                    <a16:rowId xmlns:a16="http://schemas.microsoft.com/office/drawing/2014/main" val="368654783"/>
                  </a:ext>
                </a:extLst>
              </a:tr>
              <a:tr h="0">
                <a:tc>
                  <a:txBody>
                    <a:bodyPr/>
                    <a:lstStyle/>
                    <a:p>
                      <a:pPr algn="r" fontAlgn="ctr">
                        <a:buNone/>
                      </a:pPr>
                      <a:r>
                        <a:rPr lang="en-US" sz="1000" b="0">
                          <a:effectLst/>
                        </a:rPr>
                        <a:t>Outcome</a:t>
                      </a:r>
                    </a:p>
                  </a:txBody>
                  <a:tcPr marL="76200" marR="76200" marT="38100" marB="38100" anchor="ctr"/>
                </a:tc>
                <a:tc>
                  <a:txBody>
                    <a:bodyPr/>
                    <a:lstStyle/>
                    <a:p>
                      <a:pPr>
                        <a:buNone/>
                      </a:pPr>
                      <a:r>
                        <a:rPr lang="en-US" sz="1000">
                          <a:effectLst/>
                        </a:rPr>
                        <a:t>0.221898</a:t>
                      </a:r>
                    </a:p>
                  </a:txBody>
                  <a:tcPr marL="76200" marR="76200" marT="38100" marB="38100" anchor="ctr"/>
                </a:tc>
                <a:tc>
                  <a:txBody>
                    <a:bodyPr/>
                    <a:lstStyle/>
                    <a:p>
                      <a:pPr>
                        <a:buNone/>
                      </a:pPr>
                      <a:r>
                        <a:rPr lang="en-US" sz="1000">
                          <a:effectLst/>
                        </a:rPr>
                        <a:t>0.466581</a:t>
                      </a:r>
                    </a:p>
                  </a:txBody>
                  <a:tcPr marL="76200" marR="76200" marT="38100" marB="38100" anchor="ctr"/>
                </a:tc>
                <a:tc>
                  <a:txBody>
                    <a:bodyPr/>
                    <a:lstStyle/>
                    <a:p>
                      <a:pPr>
                        <a:buNone/>
                      </a:pPr>
                      <a:r>
                        <a:rPr lang="en-US" sz="1000">
                          <a:effectLst/>
                        </a:rPr>
                        <a:t>0.065068</a:t>
                      </a:r>
                    </a:p>
                  </a:txBody>
                  <a:tcPr marL="76200" marR="76200" marT="38100" marB="38100" anchor="ctr"/>
                </a:tc>
                <a:tc>
                  <a:txBody>
                    <a:bodyPr/>
                    <a:lstStyle/>
                    <a:p>
                      <a:pPr>
                        <a:buNone/>
                      </a:pPr>
                      <a:r>
                        <a:rPr lang="en-US" sz="1000">
                          <a:effectLst/>
                        </a:rPr>
                        <a:t>0.074752</a:t>
                      </a:r>
                    </a:p>
                  </a:txBody>
                  <a:tcPr marL="76200" marR="76200" marT="38100" marB="38100" anchor="ctr"/>
                </a:tc>
                <a:tc>
                  <a:txBody>
                    <a:bodyPr/>
                    <a:lstStyle/>
                    <a:p>
                      <a:pPr>
                        <a:buNone/>
                      </a:pPr>
                      <a:r>
                        <a:rPr lang="en-US" sz="1000">
                          <a:effectLst/>
                        </a:rPr>
                        <a:t>0.130548</a:t>
                      </a:r>
                    </a:p>
                  </a:txBody>
                  <a:tcPr marL="76200" marR="76200" marT="38100" marB="38100" anchor="ctr"/>
                </a:tc>
                <a:tc>
                  <a:txBody>
                    <a:bodyPr/>
                    <a:lstStyle/>
                    <a:p>
                      <a:pPr>
                        <a:buNone/>
                      </a:pPr>
                      <a:r>
                        <a:rPr lang="en-US" sz="1000">
                          <a:effectLst/>
                        </a:rPr>
                        <a:t>0.292695</a:t>
                      </a:r>
                    </a:p>
                  </a:txBody>
                  <a:tcPr marL="76200" marR="76200" marT="38100" marB="38100" anchor="ctr"/>
                </a:tc>
                <a:tc>
                  <a:txBody>
                    <a:bodyPr/>
                    <a:lstStyle/>
                    <a:p>
                      <a:pPr>
                        <a:buNone/>
                      </a:pPr>
                      <a:r>
                        <a:rPr lang="en-US" sz="1000">
                          <a:effectLst/>
                        </a:rPr>
                        <a:t>0.173844</a:t>
                      </a:r>
                    </a:p>
                  </a:txBody>
                  <a:tcPr marL="76200" marR="76200" marT="38100" marB="38100" anchor="ctr"/>
                </a:tc>
                <a:tc>
                  <a:txBody>
                    <a:bodyPr/>
                    <a:lstStyle/>
                    <a:p>
                      <a:pPr>
                        <a:buNone/>
                      </a:pPr>
                      <a:r>
                        <a:rPr lang="en-US" sz="1000">
                          <a:effectLst/>
                        </a:rPr>
                        <a:t>0.238356</a:t>
                      </a:r>
                    </a:p>
                  </a:txBody>
                  <a:tcPr marL="76200" marR="76200" marT="38100" marB="38100" anchor="ctr"/>
                </a:tc>
                <a:tc>
                  <a:txBody>
                    <a:bodyPr/>
                    <a:lstStyle/>
                    <a:p>
                      <a:pPr>
                        <a:buNone/>
                      </a:pPr>
                      <a:r>
                        <a:rPr lang="en-US" sz="1000">
                          <a:effectLst/>
                        </a:rPr>
                        <a:t>1.000000</a:t>
                      </a:r>
                    </a:p>
                  </a:txBody>
                  <a:tcPr marL="76200" marR="76200" marT="38100" marB="38100" anchor="ctr"/>
                </a:tc>
                <a:extLst>
                  <a:ext uri="{0D108BD9-81ED-4DB2-BD59-A6C34878D82A}">
                    <a16:rowId xmlns:a16="http://schemas.microsoft.com/office/drawing/2014/main" val="3937938996"/>
                  </a:ext>
                </a:extLst>
              </a:tr>
              <a:tr h="107421">
                <a:tc>
                  <a:txBody>
                    <a:bodyPr/>
                    <a:lstStyle/>
                    <a:p>
                      <a:pPr algn="r" fontAlgn="ctr">
                        <a:buNone/>
                      </a:pPr>
                      <a:r>
                        <a:rPr lang="en-US" sz="1000" b="0">
                          <a:effectLst/>
                        </a:rPr>
                        <a:t>Pregnancies</a:t>
                      </a:r>
                    </a:p>
                  </a:txBody>
                  <a:tcPr marL="76200" marR="76200" marT="38100" marB="38100" anchor="ctr"/>
                </a:tc>
                <a:tc>
                  <a:txBody>
                    <a:bodyPr/>
                    <a:lstStyle/>
                    <a:p>
                      <a:pPr>
                        <a:buNone/>
                      </a:pPr>
                      <a:r>
                        <a:rPr lang="en-US" sz="1000">
                          <a:effectLst/>
                        </a:rPr>
                        <a:t>1.000000</a:t>
                      </a:r>
                    </a:p>
                  </a:txBody>
                  <a:tcPr marL="76200" marR="76200" marT="38100" marB="38100" anchor="ctr"/>
                </a:tc>
                <a:tc>
                  <a:txBody>
                    <a:bodyPr/>
                    <a:lstStyle/>
                    <a:p>
                      <a:pPr>
                        <a:buNone/>
                      </a:pPr>
                      <a:r>
                        <a:rPr lang="en-US" sz="1000">
                          <a:effectLst/>
                        </a:rPr>
                        <a:t>0.129459</a:t>
                      </a:r>
                    </a:p>
                  </a:txBody>
                  <a:tcPr marL="76200" marR="76200" marT="38100" marB="38100" anchor="ctr"/>
                </a:tc>
                <a:tc>
                  <a:txBody>
                    <a:bodyPr/>
                    <a:lstStyle/>
                    <a:p>
                      <a:pPr>
                        <a:buNone/>
                      </a:pPr>
                      <a:r>
                        <a:rPr lang="en-US" sz="1000">
                          <a:effectLst/>
                        </a:rPr>
                        <a:t>0.141282</a:t>
                      </a:r>
                    </a:p>
                  </a:txBody>
                  <a:tcPr marL="76200" marR="76200" marT="38100" marB="38100" anchor="ctr"/>
                </a:tc>
                <a:tc>
                  <a:txBody>
                    <a:bodyPr/>
                    <a:lstStyle/>
                    <a:p>
                      <a:pPr>
                        <a:buNone/>
                      </a:pPr>
                      <a:r>
                        <a:rPr lang="en-US" sz="1000">
                          <a:effectLst/>
                        </a:rPr>
                        <a:t>-0.081672</a:t>
                      </a:r>
                    </a:p>
                  </a:txBody>
                  <a:tcPr marL="76200" marR="76200" marT="38100" marB="38100" anchor="ctr"/>
                </a:tc>
                <a:tc>
                  <a:txBody>
                    <a:bodyPr/>
                    <a:lstStyle/>
                    <a:p>
                      <a:pPr>
                        <a:buNone/>
                      </a:pPr>
                      <a:r>
                        <a:rPr lang="en-US" sz="1000">
                          <a:effectLst/>
                        </a:rPr>
                        <a:t>-0.073535</a:t>
                      </a:r>
                    </a:p>
                  </a:txBody>
                  <a:tcPr marL="76200" marR="76200" marT="38100" marB="38100" anchor="ctr"/>
                </a:tc>
                <a:tc>
                  <a:txBody>
                    <a:bodyPr/>
                    <a:lstStyle/>
                    <a:p>
                      <a:pPr>
                        <a:buNone/>
                      </a:pPr>
                      <a:r>
                        <a:rPr lang="en-US" sz="1000">
                          <a:effectLst/>
                        </a:rPr>
                        <a:t>0.017683</a:t>
                      </a:r>
                    </a:p>
                  </a:txBody>
                  <a:tcPr marL="76200" marR="76200" marT="38100" marB="38100" anchor="ctr"/>
                </a:tc>
                <a:tc>
                  <a:txBody>
                    <a:bodyPr/>
                    <a:lstStyle/>
                    <a:p>
                      <a:pPr>
                        <a:buNone/>
                      </a:pPr>
                      <a:r>
                        <a:rPr lang="en-US" sz="1000">
                          <a:effectLst/>
                        </a:rPr>
                        <a:t>-0.033523</a:t>
                      </a:r>
                    </a:p>
                  </a:txBody>
                  <a:tcPr marL="76200" marR="76200" marT="38100" marB="38100" anchor="ctr"/>
                </a:tc>
                <a:tc>
                  <a:txBody>
                    <a:bodyPr/>
                    <a:lstStyle/>
                    <a:p>
                      <a:pPr>
                        <a:buNone/>
                      </a:pPr>
                      <a:r>
                        <a:rPr lang="en-US" sz="1000">
                          <a:effectLst/>
                        </a:rPr>
                        <a:t>0.544341</a:t>
                      </a:r>
                    </a:p>
                  </a:txBody>
                  <a:tcPr marL="76200" marR="76200" marT="38100" marB="38100" anchor="ctr"/>
                </a:tc>
                <a:tc>
                  <a:txBody>
                    <a:bodyPr/>
                    <a:lstStyle/>
                    <a:p>
                      <a:pPr>
                        <a:buNone/>
                      </a:pPr>
                      <a:r>
                        <a:rPr lang="en-US" sz="1000">
                          <a:effectLst/>
                        </a:rPr>
                        <a:t>0.221898</a:t>
                      </a:r>
                    </a:p>
                  </a:txBody>
                  <a:tcPr marL="76200" marR="76200" marT="38100" marB="38100" anchor="ctr"/>
                </a:tc>
                <a:extLst>
                  <a:ext uri="{0D108BD9-81ED-4DB2-BD59-A6C34878D82A}">
                    <a16:rowId xmlns:a16="http://schemas.microsoft.com/office/drawing/2014/main" val="857275563"/>
                  </a:ext>
                </a:extLst>
              </a:tr>
              <a:tr h="0">
                <a:tc>
                  <a:txBody>
                    <a:bodyPr/>
                    <a:lstStyle/>
                    <a:p>
                      <a:pPr algn="r" fontAlgn="ctr">
                        <a:buNone/>
                      </a:pPr>
                      <a:r>
                        <a:rPr lang="en-US" sz="1000" b="0">
                          <a:effectLst/>
                        </a:rPr>
                        <a:t>Glucose</a:t>
                      </a:r>
                    </a:p>
                  </a:txBody>
                  <a:tcPr marL="76200" marR="76200" marT="38100" marB="38100" anchor="ctr"/>
                </a:tc>
                <a:tc>
                  <a:txBody>
                    <a:bodyPr/>
                    <a:lstStyle/>
                    <a:p>
                      <a:pPr>
                        <a:buNone/>
                      </a:pPr>
                      <a:r>
                        <a:rPr lang="en-US" sz="1000">
                          <a:effectLst/>
                        </a:rPr>
                        <a:t>0.129459</a:t>
                      </a:r>
                    </a:p>
                  </a:txBody>
                  <a:tcPr marL="76200" marR="76200" marT="38100" marB="38100" anchor="ctr"/>
                </a:tc>
                <a:tc>
                  <a:txBody>
                    <a:bodyPr/>
                    <a:lstStyle/>
                    <a:p>
                      <a:pPr>
                        <a:buNone/>
                      </a:pPr>
                      <a:r>
                        <a:rPr lang="en-US" sz="1000">
                          <a:effectLst/>
                        </a:rPr>
                        <a:t>1.000000</a:t>
                      </a:r>
                    </a:p>
                  </a:txBody>
                  <a:tcPr marL="76200" marR="76200" marT="38100" marB="38100" anchor="ctr"/>
                </a:tc>
                <a:tc>
                  <a:txBody>
                    <a:bodyPr/>
                    <a:lstStyle/>
                    <a:p>
                      <a:pPr>
                        <a:buNone/>
                      </a:pPr>
                      <a:r>
                        <a:rPr lang="en-US" sz="1000">
                          <a:effectLst/>
                        </a:rPr>
                        <a:t>0.152590</a:t>
                      </a:r>
                    </a:p>
                  </a:txBody>
                  <a:tcPr marL="76200" marR="76200" marT="38100" marB="38100" anchor="ctr"/>
                </a:tc>
                <a:tc>
                  <a:txBody>
                    <a:bodyPr/>
                    <a:lstStyle/>
                    <a:p>
                      <a:pPr>
                        <a:buNone/>
                      </a:pPr>
                      <a:r>
                        <a:rPr lang="en-US" sz="1000">
                          <a:effectLst/>
                        </a:rPr>
                        <a:t>0.057328</a:t>
                      </a:r>
                    </a:p>
                  </a:txBody>
                  <a:tcPr marL="76200" marR="76200" marT="38100" marB="38100" anchor="ctr"/>
                </a:tc>
                <a:tc>
                  <a:txBody>
                    <a:bodyPr/>
                    <a:lstStyle/>
                    <a:p>
                      <a:pPr>
                        <a:buNone/>
                      </a:pPr>
                      <a:r>
                        <a:rPr lang="en-US" sz="1000">
                          <a:effectLst/>
                        </a:rPr>
                        <a:t>0.331357</a:t>
                      </a:r>
                    </a:p>
                  </a:txBody>
                  <a:tcPr marL="76200" marR="76200" marT="38100" marB="38100" anchor="ctr"/>
                </a:tc>
                <a:tc>
                  <a:txBody>
                    <a:bodyPr/>
                    <a:lstStyle/>
                    <a:p>
                      <a:pPr>
                        <a:buNone/>
                      </a:pPr>
                      <a:r>
                        <a:rPr lang="en-US" sz="1000">
                          <a:effectLst/>
                        </a:rPr>
                        <a:t>0.221071</a:t>
                      </a:r>
                    </a:p>
                  </a:txBody>
                  <a:tcPr marL="76200" marR="76200" marT="38100" marB="38100" anchor="ctr"/>
                </a:tc>
                <a:tc>
                  <a:txBody>
                    <a:bodyPr/>
                    <a:lstStyle/>
                    <a:p>
                      <a:pPr>
                        <a:buNone/>
                      </a:pPr>
                      <a:r>
                        <a:rPr lang="en-US" sz="1000">
                          <a:effectLst/>
                        </a:rPr>
                        <a:t>0.137337</a:t>
                      </a:r>
                    </a:p>
                  </a:txBody>
                  <a:tcPr marL="76200" marR="76200" marT="38100" marB="38100" anchor="ctr"/>
                </a:tc>
                <a:tc>
                  <a:txBody>
                    <a:bodyPr/>
                    <a:lstStyle/>
                    <a:p>
                      <a:pPr>
                        <a:buNone/>
                      </a:pPr>
                      <a:r>
                        <a:rPr lang="en-US" sz="1000">
                          <a:effectLst/>
                        </a:rPr>
                        <a:t>0.263514</a:t>
                      </a:r>
                    </a:p>
                  </a:txBody>
                  <a:tcPr marL="76200" marR="76200" marT="38100" marB="38100" anchor="ctr"/>
                </a:tc>
                <a:tc>
                  <a:txBody>
                    <a:bodyPr/>
                    <a:lstStyle/>
                    <a:p>
                      <a:pPr>
                        <a:buNone/>
                      </a:pPr>
                      <a:r>
                        <a:rPr lang="en-US" sz="1000">
                          <a:effectLst/>
                        </a:rPr>
                        <a:t>0.466581</a:t>
                      </a:r>
                    </a:p>
                  </a:txBody>
                  <a:tcPr marL="76200" marR="76200" marT="38100" marB="38100" anchor="ctr"/>
                </a:tc>
                <a:extLst>
                  <a:ext uri="{0D108BD9-81ED-4DB2-BD59-A6C34878D82A}">
                    <a16:rowId xmlns:a16="http://schemas.microsoft.com/office/drawing/2014/main" val="3158218983"/>
                  </a:ext>
                </a:extLst>
              </a:tr>
            </a:tbl>
          </a:graphicData>
        </a:graphic>
      </p:graphicFrame>
    </p:spTree>
    <p:extLst>
      <p:ext uri="{BB962C8B-B14F-4D97-AF65-F5344CB8AC3E}">
        <p14:creationId xmlns:p14="http://schemas.microsoft.com/office/powerpoint/2010/main" val="253970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7847BF-A165-BC2D-17F4-748A9032B5AC}"/>
              </a:ext>
            </a:extLst>
          </p:cNvPr>
          <p:cNvSpPr txBox="1"/>
          <p:nvPr/>
        </p:nvSpPr>
        <p:spPr>
          <a:xfrm>
            <a:off x="457200" y="304800"/>
            <a:ext cx="6781800" cy="4001095"/>
          </a:xfrm>
          <a:prstGeom prst="rect">
            <a:avLst/>
          </a:prstGeom>
          <a:noFill/>
        </p:spPr>
        <p:txBody>
          <a:bodyPr wrap="square">
            <a:spAutoFit/>
          </a:bodyPr>
          <a:lstStyle/>
          <a:p>
            <a:r>
              <a:rPr lang="en-US" sz="1500" b="1"/>
              <a:t>(4) Chia dữ liệu thực nghiệm:</a:t>
            </a:r>
          </a:p>
          <a:p>
            <a:r>
              <a:rPr lang="vi-VN" sz="1300"/>
              <a:t>+ Chuyển đổi dữ liệu sang dạng numpy với phần Input (X_data), Output (y_data)</a:t>
            </a:r>
          </a:p>
          <a:p>
            <a:r>
              <a:rPr lang="vi-VN" sz="1300"/>
              <a:t>+ Chia dữ liệu thành tập train/test (tỷ lệ 70/30)</a:t>
            </a:r>
          </a:p>
          <a:p>
            <a:r>
              <a:rPr lang="vi-VN" sz="1300"/>
              <a:t>+ Lưu tất cả thông tin để chuẩn bị chạy thuật toán</a:t>
            </a:r>
            <a:endParaRPr lang="en-US" sz="1300"/>
          </a:p>
          <a:p>
            <a:endParaRPr lang="vi-VN" sz="1300"/>
          </a:p>
          <a:p>
            <a:r>
              <a:rPr lang="en-US" sz="1100"/>
              <a:t>[[6.000e+00 1.480e+02 7.200e+01 3.500e+01 0.000e+00 3.360e+01 6.270e-01 5.000e+01]</a:t>
            </a:r>
          </a:p>
          <a:p>
            <a:r>
              <a:rPr lang="en-US" sz="1100"/>
              <a:t> [1.000e+00 8.500e+01 6.600e+01 2.900e+01 0.000e+00 2.660e+01 3.510e-01 3.100e+01]</a:t>
            </a:r>
          </a:p>
          <a:p>
            <a:r>
              <a:rPr lang="en-US" sz="1100"/>
              <a:t> [8.000e+00 1.830e+02 6.400e+01 0.000e+00 0.000e+00 2.330e+01 6.720e-01 3.200e+01] </a:t>
            </a:r>
          </a:p>
          <a:p>
            <a:r>
              <a:rPr lang="en-US" sz="1100"/>
              <a:t>[1.000e+00 8.900e+01 6.600e+01 2.300e+01 9.400e+01 2.810e+01 1.670e-01 2.100e+01]</a:t>
            </a:r>
          </a:p>
          <a:p>
            <a:r>
              <a:rPr lang="en-US" sz="1100"/>
              <a:t> [0.000e+00 1.370e+02 4.000e+01 3.500e+01 1.680e+02 4.310e+01 2.288e+00 3.300e+01]</a:t>
            </a:r>
          </a:p>
          <a:p>
            <a:r>
              <a:rPr lang="en-US" sz="1100"/>
              <a:t> [5.000e+00 1.160e+02 7.400e+01 0.000e+00 0.000e+00 2.560e+01 2.010e-01 3.000e+01]</a:t>
            </a:r>
          </a:p>
          <a:p>
            <a:r>
              <a:rPr lang="en-US" sz="1100"/>
              <a:t> [3.000e+00 7.800e+01 5.000e+01 3.200e+01 8.800e+01 3.100e+01 2.480e-01 2.600e+01]</a:t>
            </a:r>
          </a:p>
          <a:p>
            <a:r>
              <a:rPr lang="en-US" sz="1100"/>
              <a:t> [1.000e+01 1.150e+02 0.000e+00 0.000e+00 0.000e+00 3.530e+01 1.340e-01 2.900e+01]</a:t>
            </a:r>
          </a:p>
          <a:p>
            <a:r>
              <a:rPr lang="en-US" sz="1100"/>
              <a:t> [2.000e+00 1.970e+02 7.000e+01 4.500e+01 5.430e+02 3.050e+01 1.580e-01 5.300e+01]</a:t>
            </a:r>
          </a:p>
          <a:p>
            <a:r>
              <a:rPr lang="en-US" sz="1100"/>
              <a:t> [8.000e+00 1.250e+02 9.600e+01 0.000e+00 0.000e+00 0.000e+00 2.320e-01 5.400e+01]</a:t>
            </a:r>
          </a:p>
          <a:p>
            <a:r>
              <a:rPr lang="en-US" sz="1100"/>
              <a:t> [4.000e+00 1.100e+02 9.200e+01 0.000e+00 0.000e+00 3.760e+01 1.910e-01 3.000e+01]</a:t>
            </a:r>
          </a:p>
          <a:p>
            <a:r>
              <a:rPr lang="en-US" sz="1100"/>
              <a:t> [1.000e+01 1.680e+02 7.400e+01 0.000e+00 0.000e+00 3.800e+01 5.370e-01 3.400e+01]</a:t>
            </a:r>
          </a:p>
          <a:p>
            <a:r>
              <a:rPr lang="en-US" sz="1100"/>
              <a:t> [1.000e+01 1.390e+02 8.000e+01 0.000e+00 0.000e+00 2.710e+01 1.441e+00</a:t>
            </a:r>
          </a:p>
          <a:p>
            <a:r>
              <a:rPr lang="en-US" sz="1100"/>
              <a:t>...</a:t>
            </a:r>
          </a:p>
          <a:p>
            <a:r>
              <a:rPr lang="en-US" sz="1100"/>
              <a:t>3.300e+01]</a:t>
            </a:r>
          </a:p>
          <a:p>
            <a:r>
              <a:rPr lang="en-US" sz="1100"/>
              <a:t> [1.000e+00 1.150e+02 7.000e+01 3.000e+01 9.600e+01 3.460e+01 5.290e-01 3.200e+01]] [1. 0. 1. 0. 1. 0. 1. 0. 1. 1. 0. 1. 0. 1. 1. 1. 1. 1. 0. 1.]</a:t>
            </a:r>
            <a:endParaRPr lang="en-US" sz="1100" b="1"/>
          </a:p>
        </p:txBody>
      </p:sp>
      <p:sp>
        <p:nvSpPr>
          <p:cNvPr id="5" name="TextBox 4">
            <a:extLst>
              <a:ext uri="{FF2B5EF4-FFF2-40B4-BE49-F238E27FC236}">
                <a16:creationId xmlns:a16="http://schemas.microsoft.com/office/drawing/2014/main" id="{B2748BBD-19AF-98A1-43C9-D8378BB2086F}"/>
              </a:ext>
            </a:extLst>
          </p:cNvPr>
          <p:cNvSpPr txBox="1"/>
          <p:nvPr/>
        </p:nvSpPr>
        <p:spPr>
          <a:xfrm>
            <a:off x="7162800" y="1219200"/>
            <a:ext cx="5151407" cy="3647152"/>
          </a:xfrm>
          <a:prstGeom prst="rect">
            <a:avLst/>
          </a:prstGeom>
          <a:noFill/>
        </p:spPr>
        <p:txBody>
          <a:bodyPr wrap="square">
            <a:spAutoFit/>
          </a:bodyPr>
          <a:lstStyle/>
          <a:p>
            <a:r>
              <a:rPr lang="en-US" sz="1100"/>
              <a:t>+ Train/Test: Train Ratio = 0.69921875</a:t>
            </a:r>
          </a:p>
          <a:p>
            <a:r>
              <a:rPr lang="en-US" sz="1100"/>
              <a:t>+ Train: shape=(537, 8)</a:t>
            </a:r>
          </a:p>
          <a:p>
            <a:r>
              <a:rPr lang="en-US" sz="1100"/>
              <a:t>Input = </a:t>
            </a:r>
          </a:p>
          <a:p>
            <a:r>
              <a:rPr lang="en-US" sz="1100"/>
              <a:t>[[2.000e+00 8.200e+01 5.200e+01 2.200e+01 1.150e+02 2.850e+01 1.699e+00</a:t>
            </a:r>
          </a:p>
          <a:p>
            <a:r>
              <a:rPr lang="en-US" sz="1100"/>
              <a:t>  2.500e+01]</a:t>
            </a:r>
          </a:p>
          <a:p>
            <a:r>
              <a:rPr lang="en-US" sz="1100"/>
              <a:t> [1.000e+00 1.180e+02 5.800e+01 3.600e+01 9.400e+01 3.330e+01 2.610e-01</a:t>
            </a:r>
          </a:p>
          <a:p>
            <a:r>
              <a:rPr lang="en-US" sz="1100"/>
              <a:t>  2.300e+01]</a:t>
            </a:r>
          </a:p>
          <a:p>
            <a:r>
              <a:rPr lang="en-US" sz="1100"/>
              <a:t> [1.000e+00 1.470e+02 9.400e+01 4.100e+01 0.000e+00 4.930e+01 3.580e-01</a:t>
            </a:r>
          </a:p>
          <a:p>
            <a:r>
              <a:rPr lang="en-US" sz="1100"/>
              <a:t>  2.700e+01]</a:t>
            </a:r>
          </a:p>
          <a:p>
            <a:r>
              <a:rPr lang="en-US" sz="1100"/>
              <a:t> [2.000e+00 1.080e+02 6.200e+01 1.000e+01 2.780e+02 2.530e+01 8.810e-01</a:t>
            </a:r>
          </a:p>
          <a:p>
            <a:r>
              <a:rPr lang="en-US" sz="1100"/>
              <a:t>  2.200e+01]</a:t>
            </a:r>
          </a:p>
          <a:p>
            <a:r>
              <a:rPr lang="en-US" sz="1100"/>
              <a:t> [0.000e+00 1.190e+02 0.000e+00 0.000e+00 0.000e+00 3.240e+01 1.410e-01</a:t>
            </a:r>
          </a:p>
          <a:p>
            <a:r>
              <a:rPr lang="en-US" sz="1100"/>
              <a:t>  2.400e+01]]</a:t>
            </a:r>
          </a:p>
          <a:p>
            <a:r>
              <a:rPr lang="en-US" sz="1100"/>
              <a:t>Output = [0. 0. 1. 0. 1.]</a:t>
            </a:r>
          </a:p>
          <a:p>
            <a:r>
              <a:rPr lang="en-US" sz="1100"/>
              <a:t>+ Test: shape=(231, 8)</a:t>
            </a:r>
          </a:p>
          <a:p>
            <a:r>
              <a:rPr lang="en-US" sz="1100"/>
              <a:t>Input = </a:t>
            </a:r>
          </a:p>
          <a:p>
            <a:r>
              <a:rPr lang="en-US" sz="1100"/>
              <a:t>[[1.00e+01 9.00e+01 8.50e+01 3.20e+01 0.00e+00 3.49e+01 8.25e-01 5.60e+01]</a:t>
            </a:r>
          </a:p>
          <a:p>
            <a:r>
              <a:rPr lang="en-US" sz="1100"/>
              <a:t> [5.00e+00 8.60e+01 6.80e+01 2.80e+01 7.10e+01 3.02e+01 3.64e-01 2.40e+01]</a:t>
            </a:r>
          </a:p>
          <a:p>
            <a:r>
              <a:rPr lang="en-US" sz="1100"/>
              <a:t> [5.00e+00 1.36e+02 8.40e+01 4.10e+01 8.80e+01 3.50e+01 2.86e-01 3.50e+01]</a:t>
            </a:r>
          </a:p>
          <a:p>
            <a:r>
              <a:rPr lang="en-US" sz="1100"/>
              <a:t> [3.00e+00 1.62e+02 5.20e+01 3.80e+01 0.00e+00 3.72e+01 6.52e-01 2.40e+01]</a:t>
            </a:r>
          </a:p>
          <a:p>
            <a:r>
              <a:rPr lang="en-US" sz="1100"/>
              <a:t> [9.00e+00 1.24e+02 7.00e+01 3.30e+01 4.02e+02 3.54e+01 2.82e-01 3.40e+01]]</a:t>
            </a:r>
          </a:p>
        </p:txBody>
      </p:sp>
      <p:sp>
        <p:nvSpPr>
          <p:cNvPr id="7" name="TextBox 6">
            <a:extLst>
              <a:ext uri="{FF2B5EF4-FFF2-40B4-BE49-F238E27FC236}">
                <a16:creationId xmlns:a16="http://schemas.microsoft.com/office/drawing/2014/main" id="{DDC25A9C-D143-AA20-CF61-1B7FD9431645}"/>
              </a:ext>
            </a:extLst>
          </p:cNvPr>
          <p:cNvSpPr txBox="1"/>
          <p:nvPr/>
        </p:nvSpPr>
        <p:spPr>
          <a:xfrm>
            <a:off x="7239000" y="4866352"/>
            <a:ext cx="1799326" cy="261610"/>
          </a:xfrm>
          <a:prstGeom prst="rect">
            <a:avLst/>
          </a:prstGeom>
          <a:noFill/>
        </p:spPr>
        <p:txBody>
          <a:bodyPr wrap="square">
            <a:spAutoFit/>
          </a:bodyPr>
          <a:lstStyle/>
          <a:p>
            <a:r>
              <a:rPr lang="en-US" sz="1100"/>
              <a:t>Output = [1. 0. 1. 1. 0.]</a:t>
            </a:r>
          </a:p>
        </p:txBody>
      </p:sp>
    </p:spTree>
    <p:extLst>
      <p:ext uri="{BB962C8B-B14F-4D97-AF65-F5344CB8AC3E}">
        <p14:creationId xmlns:p14="http://schemas.microsoft.com/office/powerpoint/2010/main" val="826889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133BD5-245E-E202-A5DE-9EA0AEDC72BA}"/>
              </a:ext>
            </a:extLst>
          </p:cNvPr>
          <p:cNvSpPr txBox="1"/>
          <p:nvPr/>
        </p:nvSpPr>
        <p:spPr>
          <a:xfrm>
            <a:off x="381000" y="304800"/>
            <a:ext cx="4572719" cy="492443"/>
          </a:xfrm>
          <a:prstGeom prst="rect">
            <a:avLst/>
          </a:prstGeom>
          <a:noFill/>
        </p:spPr>
        <p:txBody>
          <a:bodyPr wrap="square">
            <a:spAutoFit/>
          </a:bodyPr>
          <a:lstStyle/>
          <a:p>
            <a:r>
              <a:rPr lang="en-US" sz="1300">
                <a:latin typeface="Arial" panose="020B0604020202020204" pitchFamily="34" charset="0"/>
                <a:cs typeface="Arial" panose="020B0604020202020204" pitchFamily="34" charset="0"/>
              </a:rPr>
              <a:t>['class_encoder.joblib', 'data.npz', 'df_clean.xlsx’]</a:t>
            </a:r>
          </a:p>
          <a:p>
            <a:r>
              <a:rPr lang="en-US" sz="1300">
                <a:latin typeface="Arial" panose="020B0604020202020204" pitchFamily="34" charset="0"/>
                <a:cs typeface="Arial" panose="020B0604020202020204" pitchFamily="34" charset="0"/>
              </a:rPr>
              <a:t>dict_keys(['X_train', 'X_test', 'y_train', 'y_test'])</a:t>
            </a:r>
          </a:p>
        </p:txBody>
      </p:sp>
      <p:graphicFrame>
        <p:nvGraphicFramePr>
          <p:cNvPr id="8" name="Table 7">
            <a:extLst>
              <a:ext uri="{FF2B5EF4-FFF2-40B4-BE49-F238E27FC236}">
                <a16:creationId xmlns:a16="http://schemas.microsoft.com/office/drawing/2014/main" id="{0AB6339E-8149-E8ED-BF42-2DB234A8F71C}"/>
              </a:ext>
            </a:extLst>
          </p:cNvPr>
          <p:cNvGraphicFramePr>
            <a:graphicFrameLocks noGrp="1"/>
          </p:cNvGraphicFramePr>
          <p:nvPr>
            <p:extLst>
              <p:ext uri="{D42A27DB-BD31-4B8C-83A1-F6EECF244321}">
                <p14:modId xmlns:p14="http://schemas.microsoft.com/office/powerpoint/2010/main" val="1603626334"/>
              </p:ext>
            </p:extLst>
          </p:nvPr>
        </p:nvGraphicFramePr>
        <p:xfrm>
          <a:off x="914400" y="914400"/>
          <a:ext cx="10210800" cy="3307080"/>
        </p:xfrm>
        <a:graphic>
          <a:graphicData uri="http://schemas.openxmlformats.org/drawingml/2006/table">
            <a:tbl>
              <a:tblPr firstRow="1" bandRow="1">
                <a:tableStyleId>{9D7B26C5-4107-4FEC-AEDC-1716B250A1EF}</a:tableStyleId>
              </a:tblPr>
              <a:tblGrid>
                <a:gridCol w="474921">
                  <a:extLst>
                    <a:ext uri="{9D8B030D-6E8A-4147-A177-3AD203B41FA5}">
                      <a16:colId xmlns:a16="http://schemas.microsoft.com/office/drawing/2014/main" val="1938410745"/>
                    </a:ext>
                  </a:extLst>
                </a:gridCol>
                <a:gridCol w="1187302">
                  <a:extLst>
                    <a:ext uri="{9D8B030D-6E8A-4147-A177-3AD203B41FA5}">
                      <a16:colId xmlns:a16="http://schemas.microsoft.com/office/drawing/2014/main" val="4179849458"/>
                    </a:ext>
                  </a:extLst>
                </a:gridCol>
                <a:gridCol w="949842">
                  <a:extLst>
                    <a:ext uri="{9D8B030D-6E8A-4147-A177-3AD203B41FA5}">
                      <a16:colId xmlns:a16="http://schemas.microsoft.com/office/drawing/2014/main" val="1333718148"/>
                    </a:ext>
                  </a:extLst>
                </a:gridCol>
                <a:gridCol w="1345609">
                  <a:extLst>
                    <a:ext uri="{9D8B030D-6E8A-4147-A177-3AD203B41FA5}">
                      <a16:colId xmlns:a16="http://schemas.microsoft.com/office/drawing/2014/main" val="805269554"/>
                    </a:ext>
                  </a:extLst>
                </a:gridCol>
                <a:gridCol w="1266455">
                  <a:extLst>
                    <a:ext uri="{9D8B030D-6E8A-4147-A177-3AD203B41FA5}">
                      <a16:colId xmlns:a16="http://schemas.microsoft.com/office/drawing/2014/main" val="1243410403"/>
                    </a:ext>
                  </a:extLst>
                </a:gridCol>
                <a:gridCol w="712382">
                  <a:extLst>
                    <a:ext uri="{9D8B030D-6E8A-4147-A177-3AD203B41FA5}">
                      <a16:colId xmlns:a16="http://schemas.microsoft.com/office/drawing/2014/main" val="878280773"/>
                    </a:ext>
                  </a:extLst>
                </a:gridCol>
                <a:gridCol w="633228">
                  <a:extLst>
                    <a:ext uri="{9D8B030D-6E8A-4147-A177-3AD203B41FA5}">
                      <a16:colId xmlns:a16="http://schemas.microsoft.com/office/drawing/2014/main" val="482341656"/>
                    </a:ext>
                  </a:extLst>
                </a:gridCol>
                <a:gridCol w="2193261">
                  <a:extLst>
                    <a:ext uri="{9D8B030D-6E8A-4147-A177-3AD203B41FA5}">
                      <a16:colId xmlns:a16="http://schemas.microsoft.com/office/drawing/2014/main" val="2492372899"/>
                    </a:ext>
                  </a:extLst>
                </a:gridCol>
                <a:gridCol w="457200">
                  <a:extLst>
                    <a:ext uri="{9D8B030D-6E8A-4147-A177-3AD203B41FA5}">
                      <a16:colId xmlns:a16="http://schemas.microsoft.com/office/drawing/2014/main" val="3656619153"/>
                    </a:ext>
                  </a:extLst>
                </a:gridCol>
                <a:gridCol w="990600">
                  <a:extLst>
                    <a:ext uri="{9D8B030D-6E8A-4147-A177-3AD203B41FA5}">
                      <a16:colId xmlns:a16="http://schemas.microsoft.com/office/drawing/2014/main" val="2079597705"/>
                    </a:ext>
                  </a:extLst>
                </a:gridCol>
              </a:tblGrid>
              <a:tr h="286934">
                <a:tc>
                  <a:txBody>
                    <a:bodyPr/>
                    <a:lstStyle/>
                    <a:p>
                      <a:pPr algn="r"/>
                      <a:endParaRPr lang="en-US" sz="1300"/>
                    </a:p>
                  </a:txBody>
                  <a:tcPr/>
                </a:tc>
                <a:tc>
                  <a:txBody>
                    <a:bodyPr/>
                    <a:lstStyle/>
                    <a:p>
                      <a:pPr algn="r" fontAlgn="ctr">
                        <a:buNone/>
                      </a:pPr>
                      <a:r>
                        <a:rPr lang="en-US" sz="1300">
                          <a:effectLst/>
                        </a:rPr>
                        <a:t>Pregnancies</a:t>
                      </a:r>
                    </a:p>
                  </a:txBody>
                  <a:tcPr marL="76200" marR="76200" marT="38100" marB="38100" anchor="ctr"/>
                </a:tc>
                <a:tc>
                  <a:txBody>
                    <a:bodyPr/>
                    <a:lstStyle/>
                    <a:p>
                      <a:pPr algn="r" fontAlgn="ctr">
                        <a:buNone/>
                      </a:pPr>
                      <a:r>
                        <a:rPr lang="en-US" sz="1300">
                          <a:effectLst/>
                        </a:rPr>
                        <a:t>Glucose</a:t>
                      </a:r>
                    </a:p>
                  </a:txBody>
                  <a:tcPr marL="76200" marR="76200" marT="38100" marB="38100" anchor="ctr"/>
                </a:tc>
                <a:tc>
                  <a:txBody>
                    <a:bodyPr/>
                    <a:lstStyle/>
                    <a:p>
                      <a:pPr algn="r" fontAlgn="ctr">
                        <a:buNone/>
                      </a:pPr>
                      <a:r>
                        <a:rPr lang="en-US" sz="1300">
                          <a:effectLst/>
                        </a:rPr>
                        <a:t>BloodPressure</a:t>
                      </a:r>
                    </a:p>
                  </a:txBody>
                  <a:tcPr marL="76200" marR="76200" marT="38100" marB="38100" anchor="ctr"/>
                </a:tc>
                <a:tc>
                  <a:txBody>
                    <a:bodyPr/>
                    <a:lstStyle/>
                    <a:p>
                      <a:pPr algn="r" fontAlgn="ctr">
                        <a:buNone/>
                      </a:pPr>
                      <a:r>
                        <a:rPr lang="en-US" sz="1300">
                          <a:effectLst/>
                        </a:rPr>
                        <a:t>SkinThickness</a:t>
                      </a:r>
                    </a:p>
                  </a:txBody>
                  <a:tcPr marL="76200" marR="76200" marT="38100" marB="38100" anchor="ctr"/>
                </a:tc>
                <a:tc>
                  <a:txBody>
                    <a:bodyPr/>
                    <a:lstStyle/>
                    <a:p>
                      <a:pPr algn="r" fontAlgn="ctr">
                        <a:buNone/>
                      </a:pPr>
                      <a:r>
                        <a:rPr lang="en-US" sz="1300">
                          <a:effectLst/>
                        </a:rPr>
                        <a:t>Insulin</a:t>
                      </a:r>
                    </a:p>
                  </a:txBody>
                  <a:tcPr marL="76200" marR="76200" marT="38100" marB="38100" anchor="ctr"/>
                </a:tc>
                <a:tc>
                  <a:txBody>
                    <a:bodyPr/>
                    <a:lstStyle/>
                    <a:p>
                      <a:pPr algn="r" fontAlgn="ctr">
                        <a:buNone/>
                      </a:pPr>
                      <a:r>
                        <a:rPr lang="en-US" sz="1300">
                          <a:effectLst/>
                        </a:rPr>
                        <a:t>BMI</a:t>
                      </a:r>
                    </a:p>
                  </a:txBody>
                  <a:tcPr marL="76200" marR="76200" marT="38100" marB="38100" anchor="ctr"/>
                </a:tc>
                <a:tc>
                  <a:txBody>
                    <a:bodyPr/>
                    <a:lstStyle/>
                    <a:p>
                      <a:pPr algn="r" fontAlgn="ctr">
                        <a:buNone/>
                      </a:pPr>
                      <a:r>
                        <a:rPr lang="en-US" sz="1300">
                          <a:effectLst/>
                        </a:rPr>
                        <a:t>DiabetesPedigreeFunction</a:t>
                      </a:r>
                    </a:p>
                  </a:txBody>
                  <a:tcPr marL="76200" marR="76200" marT="38100" marB="38100" anchor="ctr"/>
                </a:tc>
                <a:tc>
                  <a:txBody>
                    <a:bodyPr/>
                    <a:lstStyle/>
                    <a:p>
                      <a:pPr algn="r" fontAlgn="ctr">
                        <a:buNone/>
                      </a:pPr>
                      <a:r>
                        <a:rPr lang="en-US" sz="1300">
                          <a:effectLst/>
                        </a:rPr>
                        <a:t>Age</a:t>
                      </a:r>
                    </a:p>
                  </a:txBody>
                  <a:tcPr marL="76200" marR="76200" marT="38100" marB="38100" anchor="ctr"/>
                </a:tc>
                <a:tc>
                  <a:txBody>
                    <a:bodyPr/>
                    <a:lstStyle/>
                    <a:p>
                      <a:pPr algn="r" fontAlgn="ctr">
                        <a:buNone/>
                      </a:pPr>
                      <a:r>
                        <a:rPr lang="en-US" sz="1300">
                          <a:effectLst/>
                        </a:rPr>
                        <a:t>Outcome</a:t>
                      </a:r>
                    </a:p>
                  </a:txBody>
                  <a:tcPr marL="76200" marR="76200" marT="38100" marB="38100" anchor="ctr"/>
                </a:tc>
                <a:extLst>
                  <a:ext uri="{0D108BD9-81ED-4DB2-BD59-A6C34878D82A}">
                    <a16:rowId xmlns:a16="http://schemas.microsoft.com/office/drawing/2014/main" val="3799069619"/>
                  </a:ext>
                </a:extLst>
              </a:tr>
              <a:tr h="160951">
                <a:tc>
                  <a:txBody>
                    <a:bodyPr/>
                    <a:lstStyle/>
                    <a:p>
                      <a:pPr algn="r" fontAlgn="ctr">
                        <a:buNone/>
                      </a:pPr>
                      <a:r>
                        <a:rPr lang="en-US" sz="1300" b="0">
                          <a:effectLst/>
                        </a:rPr>
                        <a:t>0</a:t>
                      </a:r>
                    </a:p>
                  </a:txBody>
                  <a:tcPr marL="76200" marR="76200" marT="38100" marB="38100" anchor="ctr"/>
                </a:tc>
                <a:tc>
                  <a:txBody>
                    <a:bodyPr/>
                    <a:lstStyle/>
                    <a:p>
                      <a:pPr algn="r">
                        <a:buNone/>
                      </a:pPr>
                      <a:r>
                        <a:rPr lang="en-US" sz="1300">
                          <a:effectLst/>
                        </a:rPr>
                        <a:t>6</a:t>
                      </a:r>
                    </a:p>
                  </a:txBody>
                  <a:tcPr marL="76200" marR="76200" marT="38100" marB="38100" anchor="ctr"/>
                </a:tc>
                <a:tc>
                  <a:txBody>
                    <a:bodyPr/>
                    <a:lstStyle/>
                    <a:p>
                      <a:pPr algn="r">
                        <a:buNone/>
                      </a:pPr>
                      <a:r>
                        <a:rPr lang="en-US" sz="1300">
                          <a:effectLst/>
                        </a:rPr>
                        <a:t>148</a:t>
                      </a:r>
                    </a:p>
                  </a:txBody>
                  <a:tcPr marL="76200" marR="76200" marT="38100" marB="38100" anchor="ctr"/>
                </a:tc>
                <a:tc>
                  <a:txBody>
                    <a:bodyPr/>
                    <a:lstStyle/>
                    <a:p>
                      <a:pPr algn="r">
                        <a:buNone/>
                      </a:pPr>
                      <a:r>
                        <a:rPr lang="en-US" sz="1300">
                          <a:effectLst/>
                        </a:rPr>
                        <a:t>72</a:t>
                      </a:r>
                    </a:p>
                  </a:txBody>
                  <a:tcPr marL="76200" marR="76200" marT="38100" marB="38100" anchor="ctr"/>
                </a:tc>
                <a:tc>
                  <a:txBody>
                    <a:bodyPr/>
                    <a:lstStyle/>
                    <a:p>
                      <a:pPr algn="r">
                        <a:buNone/>
                      </a:pPr>
                      <a:r>
                        <a:rPr lang="en-US" sz="1300">
                          <a:effectLst/>
                        </a:rPr>
                        <a:t>35</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33.6</a:t>
                      </a:r>
                    </a:p>
                  </a:txBody>
                  <a:tcPr marL="76200" marR="76200" marT="38100" marB="38100" anchor="ctr"/>
                </a:tc>
                <a:tc>
                  <a:txBody>
                    <a:bodyPr/>
                    <a:lstStyle/>
                    <a:p>
                      <a:pPr algn="r">
                        <a:buNone/>
                      </a:pPr>
                      <a:r>
                        <a:rPr lang="en-US" sz="1300">
                          <a:effectLst/>
                        </a:rPr>
                        <a:t>0.627</a:t>
                      </a:r>
                    </a:p>
                  </a:txBody>
                  <a:tcPr marL="76200" marR="76200" marT="38100" marB="38100" anchor="ctr"/>
                </a:tc>
                <a:tc>
                  <a:txBody>
                    <a:bodyPr/>
                    <a:lstStyle/>
                    <a:p>
                      <a:pPr algn="r">
                        <a:buNone/>
                      </a:pPr>
                      <a:r>
                        <a:rPr lang="en-US" sz="1300">
                          <a:effectLst/>
                        </a:rPr>
                        <a:t>50</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926699442"/>
                  </a:ext>
                </a:extLst>
              </a:tr>
              <a:tr h="160951">
                <a:tc>
                  <a:txBody>
                    <a:bodyPr/>
                    <a:lstStyle/>
                    <a:p>
                      <a:pPr algn="r" fontAlgn="ctr">
                        <a:buNone/>
                      </a:pPr>
                      <a:r>
                        <a:rPr lang="en-US" sz="1300" b="0">
                          <a:effectLst/>
                        </a:rPr>
                        <a:t>1</a:t>
                      </a:r>
                    </a:p>
                  </a:txBody>
                  <a:tcPr marL="76200" marR="76200" marT="38100" marB="38100" anchor="ctr"/>
                </a:tc>
                <a:tc>
                  <a:txBody>
                    <a:bodyPr/>
                    <a:lstStyle/>
                    <a:p>
                      <a:pPr algn="r">
                        <a:buNone/>
                      </a:pPr>
                      <a:r>
                        <a:rPr lang="en-US" sz="1300">
                          <a:effectLst/>
                        </a:rPr>
                        <a:t>1</a:t>
                      </a:r>
                    </a:p>
                  </a:txBody>
                  <a:tcPr marL="76200" marR="76200" marT="38100" marB="38100" anchor="ctr"/>
                </a:tc>
                <a:tc>
                  <a:txBody>
                    <a:bodyPr/>
                    <a:lstStyle/>
                    <a:p>
                      <a:pPr algn="r">
                        <a:buNone/>
                      </a:pPr>
                      <a:r>
                        <a:rPr lang="en-US" sz="1300">
                          <a:effectLst/>
                        </a:rPr>
                        <a:t>85</a:t>
                      </a:r>
                    </a:p>
                  </a:txBody>
                  <a:tcPr marL="76200" marR="76200" marT="38100" marB="38100" anchor="ctr"/>
                </a:tc>
                <a:tc>
                  <a:txBody>
                    <a:bodyPr/>
                    <a:lstStyle/>
                    <a:p>
                      <a:pPr algn="r">
                        <a:buNone/>
                      </a:pPr>
                      <a:r>
                        <a:rPr lang="en-US" sz="1300">
                          <a:effectLst/>
                        </a:rPr>
                        <a:t>66</a:t>
                      </a:r>
                    </a:p>
                  </a:txBody>
                  <a:tcPr marL="76200" marR="76200" marT="38100" marB="38100" anchor="ctr"/>
                </a:tc>
                <a:tc>
                  <a:txBody>
                    <a:bodyPr/>
                    <a:lstStyle/>
                    <a:p>
                      <a:pPr algn="r">
                        <a:buNone/>
                      </a:pPr>
                      <a:r>
                        <a:rPr lang="en-US" sz="1300">
                          <a:effectLst/>
                        </a:rPr>
                        <a:t>29</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26.6</a:t>
                      </a:r>
                    </a:p>
                  </a:txBody>
                  <a:tcPr marL="76200" marR="76200" marT="38100" marB="38100" anchor="ctr"/>
                </a:tc>
                <a:tc>
                  <a:txBody>
                    <a:bodyPr/>
                    <a:lstStyle/>
                    <a:p>
                      <a:pPr algn="r">
                        <a:buNone/>
                      </a:pPr>
                      <a:r>
                        <a:rPr lang="en-US" sz="1300">
                          <a:effectLst/>
                        </a:rPr>
                        <a:t>0.351</a:t>
                      </a:r>
                    </a:p>
                  </a:txBody>
                  <a:tcPr marL="76200" marR="76200" marT="38100" marB="38100" anchor="ctr"/>
                </a:tc>
                <a:tc>
                  <a:txBody>
                    <a:bodyPr/>
                    <a:lstStyle/>
                    <a:p>
                      <a:pPr algn="r">
                        <a:buNone/>
                      </a:pPr>
                      <a:r>
                        <a:rPr lang="en-US" sz="1300">
                          <a:effectLst/>
                        </a:rPr>
                        <a:t>31</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117563281"/>
                  </a:ext>
                </a:extLst>
              </a:tr>
              <a:tr h="160951">
                <a:tc>
                  <a:txBody>
                    <a:bodyPr/>
                    <a:lstStyle/>
                    <a:p>
                      <a:pPr algn="r" fontAlgn="ctr">
                        <a:buNone/>
                      </a:pPr>
                      <a:r>
                        <a:rPr lang="en-US" sz="1300" b="0">
                          <a:effectLst/>
                        </a:rPr>
                        <a:t>2</a:t>
                      </a:r>
                    </a:p>
                  </a:txBody>
                  <a:tcPr marL="76200" marR="76200" marT="38100" marB="38100" anchor="ctr"/>
                </a:tc>
                <a:tc>
                  <a:txBody>
                    <a:bodyPr/>
                    <a:lstStyle/>
                    <a:p>
                      <a:pPr algn="r">
                        <a:buNone/>
                      </a:pPr>
                      <a:r>
                        <a:rPr lang="en-US" sz="1300">
                          <a:effectLst/>
                        </a:rPr>
                        <a:t>8</a:t>
                      </a:r>
                    </a:p>
                  </a:txBody>
                  <a:tcPr marL="76200" marR="76200" marT="38100" marB="38100" anchor="ctr"/>
                </a:tc>
                <a:tc>
                  <a:txBody>
                    <a:bodyPr/>
                    <a:lstStyle/>
                    <a:p>
                      <a:pPr algn="r">
                        <a:buNone/>
                      </a:pPr>
                      <a:r>
                        <a:rPr lang="en-US" sz="1300">
                          <a:effectLst/>
                        </a:rPr>
                        <a:t>183</a:t>
                      </a:r>
                    </a:p>
                  </a:txBody>
                  <a:tcPr marL="76200" marR="76200" marT="38100" marB="38100" anchor="ctr"/>
                </a:tc>
                <a:tc>
                  <a:txBody>
                    <a:bodyPr/>
                    <a:lstStyle/>
                    <a:p>
                      <a:pPr algn="r">
                        <a:buNone/>
                      </a:pPr>
                      <a:r>
                        <a:rPr lang="en-US" sz="1300">
                          <a:effectLst/>
                        </a:rPr>
                        <a:t>64</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23.3</a:t>
                      </a:r>
                    </a:p>
                  </a:txBody>
                  <a:tcPr marL="76200" marR="76200" marT="38100" marB="38100" anchor="ctr"/>
                </a:tc>
                <a:tc>
                  <a:txBody>
                    <a:bodyPr/>
                    <a:lstStyle/>
                    <a:p>
                      <a:pPr algn="r">
                        <a:buNone/>
                      </a:pPr>
                      <a:r>
                        <a:rPr lang="en-US" sz="1300">
                          <a:effectLst/>
                        </a:rPr>
                        <a:t>0.672</a:t>
                      </a:r>
                    </a:p>
                  </a:txBody>
                  <a:tcPr marL="76200" marR="76200" marT="38100" marB="38100" anchor="ctr"/>
                </a:tc>
                <a:tc>
                  <a:txBody>
                    <a:bodyPr/>
                    <a:lstStyle/>
                    <a:p>
                      <a:pPr algn="r">
                        <a:buNone/>
                      </a:pPr>
                      <a:r>
                        <a:rPr lang="en-US" sz="1300">
                          <a:effectLst/>
                        </a:rPr>
                        <a:t>32</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3641384921"/>
                  </a:ext>
                </a:extLst>
              </a:tr>
              <a:tr h="160951">
                <a:tc>
                  <a:txBody>
                    <a:bodyPr/>
                    <a:lstStyle/>
                    <a:p>
                      <a:pPr algn="r" fontAlgn="ctr">
                        <a:buNone/>
                      </a:pPr>
                      <a:r>
                        <a:rPr lang="en-US" sz="1300" b="0">
                          <a:effectLst/>
                        </a:rPr>
                        <a:t>3</a:t>
                      </a:r>
                    </a:p>
                  </a:txBody>
                  <a:tcPr marL="76200" marR="76200" marT="38100" marB="38100" anchor="ctr"/>
                </a:tc>
                <a:tc>
                  <a:txBody>
                    <a:bodyPr/>
                    <a:lstStyle/>
                    <a:p>
                      <a:pPr algn="r">
                        <a:buNone/>
                      </a:pPr>
                      <a:r>
                        <a:rPr lang="en-US" sz="1300">
                          <a:effectLst/>
                        </a:rPr>
                        <a:t>1</a:t>
                      </a:r>
                    </a:p>
                  </a:txBody>
                  <a:tcPr marL="76200" marR="76200" marT="38100" marB="38100" anchor="ctr"/>
                </a:tc>
                <a:tc>
                  <a:txBody>
                    <a:bodyPr/>
                    <a:lstStyle/>
                    <a:p>
                      <a:pPr algn="r">
                        <a:buNone/>
                      </a:pPr>
                      <a:r>
                        <a:rPr lang="en-US" sz="1300">
                          <a:effectLst/>
                        </a:rPr>
                        <a:t>89</a:t>
                      </a:r>
                    </a:p>
                  </a:txBody>
                  <a:tcPr marL="76200" marR="76200" marT="38100" marB="38100" anchor="ctr"/>
                </a:tc>
                <a:tc>
                  <a:txBody>
                    <a:bodyPr/>
                    <a:lstStyle/>
                    <a:p>
                      <a:pPr algn="r">
                        <a:buNone/>
                      </a:pPr>
                      <a:r>
                        <a:rPr lang="en-US" sz="1300">
                          <a:effectLst/>
                        </a:rPr>
                        <a:t>66</a:t>
                      </a:r>
                    </a:p>
                  </a:txBody>
                  <a:tcPr marL="76200" marR="76200" marT="38100" marB="38100" anchor="ctr"/>
                </a:tc>
                <a:tc>
                  <a:txBody>
                    <a:bodyPr/>
                    <a:lstStyle/>
                    <a:p>
                      <a:pPr algn="r">
                        <a:buNone/>
                      </a:pPr>
                      <a:r>
                        <a:rPr lang="en-US" sz="1300">
                          <a:effectLst/>
                        </a:rPr>
                        <a:t>23</a:t>
                      </a:r>
                    </a:p>
                  </a:txBody>
                  <a:tcPr marL="76200" marR="76200" marT="38100" marB="38100" anchor="ctr"/>
                </a:tc>
                <a:tc>
                  <a:txBody>
                    <a:bodyPr/>
                    <a:lstStyle/>
                    <a:p>
                      <a:pPr algn="r">
                        <a:buNone/>
                      </a:pPr>
                      <a:r>
                        <a:rPr lang="en-US" sz="1300">
                          <a:effectLst/>
                        </a:rPr>
                        <a:t>94</a:t>
                      </a:r>
                    </a:p>
                  </a:txBody>
                  <a:tcPr marL="76200" marR="76200" marT="38100" marB="38100" anchor="ctr"/>
                </a:tc>
                <a:tc>
                  <a:txBody>
                    <a:bodyPr/>
                    <a:lstStyle/>
                    <a:p>
                      <a:pPr algn="r">
                        <a:buNone/>
                      </a:pPr>
                      <a:r>
                        <a:rPr lang="en-US" sz="1300">
                          <a:effectLst/>
                        </a:rPr>
                        <a:t>28.1</a:t>
                      </a:r>
                    </a:p>
                  </a:txBody>
                  <a:tcPr marL="76200" marR="76200" marT="38100" marB="38100" anchor="ctr"/>
                </a:tc>
                <a:tc>
                  <a:txBody>
                    <a:bodyPr/>
                    <a:lstStyle/>
                    <a:p>
                      <a:pPr algn="r">
                        <a:buNone/>
                      </a:pPr>
                      <a:r>
                        <a:rPr lang="en-US" sz="1300">
                          <a:effectLst/>
                        </a:rPr>
                        <a:t>0.167</a:t>
                      </a:r>
                    </a:p>
                  </a:txBody>
                  <a:tcPr marL="76200" marR="76200" marT="38100" marB="38100" anchor="ctr"/>
                </a:tc>
                <a:tc>
                  <a:txBody>
                    <a:bodyPr/>
                    <a:lstStyle/>
                    <a:p>
                      <a:pPr algn="r">
                        <a:buNone/>
                      </a:pPr>
                      <a:r>
                        <a:rPr lang="en-US" sz="1300">
                          <a:effectLst/>
                        </a:rPr>
                        <a:t>21</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3435187110"/>
                  </a:ext>
                </a:extLst>
              </a:tr>
              <a:tr h="160951">
                <a:tc>
                  <a:txBody>
                    <a:bodyPr/>
                    <a:lstStyle/>
                    <a:p>
                      <a:pPr algn="r" fontAlgn="ctr">
                        <a:buNone/>
                      </a:pPr>
                      <a:r>
                        <a:rPr lang="en-US" sz="1300" b="0">
                          <a:effectLst/>
                        </a:rPr>
                        <a:t>4</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137</a:t>
                      </a:r>
                    </a:p>
                  </a:txBody>
                  <a:tcPr marL="76200" marR="76200" marT="38100" marB="38100" anchor="ctr"/>
                </a:tc>
                <a:tc>
                  <a:txBody>
                    <a:bodyPr/>
                    <a:lstStyle/>
                    <a:p>
                      <a:pPr algn="r">
                        <a:buNone/>
                      </a:pPr>
                      <a:r>
                        <a:rPr lang="en-US" sz="1300">
                          <a:effectLst/>
                        </a:rPr>
                        <a:t>40</a:t>
                      </a:r>
                    </a:p>
                  </a:txBody>
                  <a:tcPr marL="76200" marR="76200" marT="38100" marB="38100" anchor="ctr"/>
                </a:tc>
                <a:tc>
                  <a:txBody>
                    <a:bodyPr/>
                    <a:lstStyle/>
                    <a:p>
                      <a:pPr algn="r">
                        <a:buNone/>
                      </a:pPr>
                      <a:r>
                        <a:rPr lang="en-US" sz="1300">
                          <a:effectLst/>
                        </a:rPr>
                        <a:t>35</a:t>
                      </a:r>
                    </a:p>
                  </a:txBody>
                  <a:tcPr marL="76200" marR="76200" marT="38100" marB="38100" anchor="ctr"/>
                </a:tc>
                <a:tc>
                  <a:txBody>
                    <a:bodyPr/>
                    <a:lstStyle/>
                    <a:p>
                      <a:pPr algn="r">
                        <a:buNone/>
                      </a:pPr>
                      <a:r>
                        <a:rPr lang="en-US" sz="1300">
                          <a:effectLst/>
                        </a:rPr>
                        <a:t>168</a:t>
                      </a:r>
                    </a:p>
                  </a:txBody>
                  <a:tcPr marL="76200" marR="76200" marT="38100" marB="38100" anchor="ctr"/>
                </a:tc>
                <a:tc>
                  <a:txBody>
                    <a:bodyPr/>
                    <a:lstStyle/>
                    <a:p>
                      <a:pPr algn="r">
                        <a:buNone/>
                      </a:pPr>
                      <a:r>
                        <a:rPr lang="en-US" sz="1300">
                          <a:effectLst/>
                        </a:rPr>
                        <a:t>43.1</a:t>
                      </a:r>
                    </a:p>
                  </a:txBody>
                  <a:tcPr marL="76200" marR="76200" marT="38100" marB="38100" anchor="ctr"/>
                </a:tc>
                <a:tc>
                  <a:txBody>
                    <a:bodyPr/>
                    <a:lstStyle/>
                    <a:p>
                      <a:pPr algn="r">
                        <a:buNone/>
                      </a:pPr>
                      <a:r>
                        <a:rPr lang="en-US" sz="1300">
                          <a:effectLst/>
                        </a:rPr>
                        <a:t>2.288</a:t>
                      </a:r>
                    </a:p>
                  </a:txBody>
                  <a:tcPr marL="76200" marR="76200" marT="38100" marB="38100" anchor="ctr"/>
                </a:tc>
                <a:tc>
                  <a:txBody>
                    <a:bodyPr/>
                    <a:lstStyle/>
                    <a:p>
                      <a:pPr algn="r">
                        <a:buNone/>
                      </a:pPr>
                      <a:r>
                        <a:rPr lang="en-US" sz="1300">
                          <a:effectLst/>
                        </a:rPr>
                        <a:t>33</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2334662145"/>
                  </a:ext>
                </a:extLst>
              </a:tr>
              <a:tr h="160951">
                <a:tc>
                  <a:txBody>
                    <a:bodyPr/>
                    <a:lstStyle/>
                    <a:p>
                      <a:pPr algn="r" fontAlgn="ctr">
                        <a:buNone/>
                      </a:pPr>
                      <a:r>
                        <a:rPr lang="en-US" sz="1300" b="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tc>
                  <a:txBody>
                    <a:bodyPr/>
                    <a:lstStyle/>
                    <a:p>
                      <a:pPr algn="r">
                        <a:buNone/>
                      </a:pPr>
                      <a:r>
                        <a:rPr lang="en-US" sz="1300">
                          <a:effectLst/>
                        </a:rPr>
                        <a:t>...</a:t>
                      </a:r>
                    </a:p>
                  </a:txBody>
                  <a:tcPr marL="76200" marR="76200" marT="38100" marB="38100" anchor="ctr"/>
                </a:tc>
                <a:extLst>
                  <a:ext uri="{0D108BD9-81ED-4DB2-BD59-A6C34878D82A}">
                    <a16:rowId xmlns:a16="http://schemas.microsoft.com/office/drawing/2014/main" val="4254074293"/>
                  </a:ext>
                </a:extLst>
              </a:tr>
              <a:tr h="160951">
                <a:tc>
                  <a:txBody>
                    <a:bodyPr/>
                    <a:lstStyle/>
                    <a:p>
                      <a:pPr algn="r" fontAlgn="ctr">
                        <a:buNone/>
                      </a:pPr>
                      <a:r>
                        <a:rPr lang="en-US" sz="1300" b="0">
                          <a:effectLst/>
                        </a:rPr>
                        <a:t>763</a:t>
                      </a:r>
                    </a:p>
                  </a:txBody>
                  <a:tcPr marL="76200" marR="76200" marT="38100" marB="38100" anchor="ctr"/>
                </a:tc>
                <a:tc>
                  <a:txBody>
                    <a:bodyPr/>
                    <a:lstStyle/>
                    <a:p>
                      <a:pPr algn="r">
                        <a:buNone/>
                      </a:pPr>
                      <a:r>
                        <a:rPr lang="en-US" sz="1300">
                          <a:effectLst/>
                        </a:rPr>
                        <a:t>10</a:t>
                      </a:r>
                    </a:p>
                  </a:txBody>
                  <a:tcPr marL="76200" marR="76200" marT="38100" marB="38100" anchor="ctr"/>
                </a:tc>
                <a:tc>
                  <a:txBody>
                    <a:bodyPr/>
                    <a:lstStyle/>
                    <a:p>
                      <a:pPr algn="r">
                        <a:buNone/>
                      </a:pPr>
                      <a:r>
                        <a:rPr lang="en-US" sz="1300">
                          <a:effectLst/>
                        </a:rPr>
                        <a:t>101</a:t>
                      </a:r>
                    </a:p>
                  </a:txBody>
                  <a:tcPr marL="76200" marR="76200" marT="38100" marB="38100" anchor="ctr"/>
                </a:tc>
                <a:tc>
                  <a:txBody>
                    <a:bodyPr/>
                    <a:lstStyle/>
                    <a:p>
                      <a:pPr algn="r">
                        <a:buNone/>
                      </a:pPr>
                      <a:r>
                        <a:rPr lang="en-US" sz="1300">
                          <a:effectLst/>
                        </a:rPr>
                        <a:t>76</a:t>
                      </a:r>
                    </a:p>
                  </a:txBody>
                  <a:tcPr marL="76200" marR="76200" marT="38100" marB="38100" anchor="ctr"/>
                </a:tc>
                <a:tc>
                  <a:txBody>
                    <a:bodyPr/>
                    <a:lstStyle/>
                    <a:p>
                      <a:pPr algn="r">
                        <a:buNone/>
                      </a:pPr>
                      <a:r>
                        <a:rPr lang="en-US" sz="1300">
                          <a:effectLst/>
                        </a:rPr>
                        <a:t>48</a:t>
                      </a:r>
                    </a:p>
                  </a:txBody>
                  <a:tcPr marL="76200" marR="76200" marT="38100" marB="38100" anchor="ctr"/>
                </a:tc>
                <a:tc>
                  <a:txBody>
                    <a:bodyPr/>
                    <a:lstStyle/>
                    <a:p>
                      <a:pPr algn="r">
                        <a:buNone/>
                      </a:pPr>
                      <a:r>
                        <a:rPr lang="en-US" sz="1300">
                          <a:effectLst/>
                        </a:rPr>
                        <a:t>180</a:t>
                      </a:r>
                    </a:p>
                  </a:txBody>
                  <a:tcPr marL="76200" marR="76200" marT="38100" marB="38100" anchor="ctr"/>
                </a:tc>
                <a:tc>
                  <a:txBody>
                    <a:bodyPr/>
                    <a:lstStyle/>
                    <a:p>
                      <a:pPr algn="r">
                        <a:buNone/>
                      </a:pPr>
                      <a:r>
                        <a:rPr lang="en-US" sz="1300">
                          <a:effectLst/>
                        </a:rPr>
                        <a:t>32.9</a:t>
                      </a:r>
                    </a:p>
                  </a:txBody>
                  <a:tcPr marL="76200" marR="76200" marT="38100" marB="38100" anchor="ctr"/>
                </a:tc>
                <a:tc>
                  <a:txBody>
                    <a:bodyPr/>
                    <a:lstStyle/>
                    <a:p>
                      <a:pPr algn="r">
                        <a:buNone/>
                      </a:pPr>
                      <a:r>
                        <a:rPr lang="en-US" sz="1300">
                          <a:effectLst/>
                        </a:rPr>
                        <a:t>0.171</a:t>
                      </a:r>
                    </a:p>
                  </a:txBody>
                  <a:tcPr marL="76200" marR="76200" marT="38100" marB="38100" anchor="ctr"/>
                </a:tc>
                <a:tc>
                  <a:txBody>
                    <a:bodyPr/>
                    <a:lstStyle/>
                    <a:p>
                      <a:pPr algn="r">
                        <a:buNone/>
                      </a:pPr>
                      <a:r>
                        <a:rPr lang="en-US" sz="1300">
                          <a:effectLst/>
                        </a:rPr>
                        <a:t>63</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4037289421"/>
                  </a:ext>
                </a:extLst>
              </a:tr>
              <a:tr h="160951">
                <a:tc>
                  <a:txBody>
                    <a:bodyPr/>
                    <a:lstStyle/>
                    <a:p>
                      <a:pPr algn="r" fontAlgn="ctr">
                        <a:buNone/>
                      </a:pPr>
                      <a:r>
                        <a:rPr lang="en-US" sz="1300" b="0">
                          <a:effectLst/>
                        </a:rPr>
                        <a:t>764</a:t>
                      </a:r>
                    </a:p>
                  </a:txBody>
                  <a:tcPr marL="76200" marR="76200" marT="38100" marB="38100" anchor="ctr"/>
                </a:tc>
                <a:tc>
                  <a:txBody>
                    <a:bodyPr/>
                    <a:lstStyle/>
                    <a:p>
                      <a:pPr algn="r">
                        <a:buNone/>
                      </a:pPr>
                      <a:r>
                        <a:rPr lang="en-US" sz="1300">
                          <a:effectLst/>
                        </a:rPr>
                        <a:t>2</a:t>
                      </a:r>
                    </a:p>
                  </a:txBody>
                  <a:tcPr marL="76200" marR="76200" marT="38100" marB="38100" anchor="ctr"/>
                </a:tc>
                <a:tc>
                  <a:txBody>
                    <a:bodyPr/>
                    <a:lstStyle/>
                    <a:p>
                      <a:pPr algn="r">
                        <a:buNone/>
                      </a:pPr>
                      <a:r>
                        <a:rPr lang="en-US" sz="1300">
                          <a:effectLst/>
                        </a:rPr>
                        <a:t>122</a:t>
                      </a:r>
                    </a:p>
                  </a:txBody>
                  <a:tcPr marL="76200" marR="76200" marT="38100" marB="38100" anchor="ctr"/>
                </a:tc>
                <a:tc>
                  <a:txBody>
                    <a:bodyPr/>
                    <a:lstStyle/>
                    <a:p>
                      <a:pPr algn="r">
                        <a:buNone/>
                      </a:pPr>
                      <a:r>
                        <a:rPr lang="en-US" sz="1300">
                          <a:effectLst/>
                        </a:rPr>
                        <a:t>70</a:t>
                      </a:r>
                    </a:p>
                  </a:txBody>
                  <a:tcPr marL="76200" marR="76200" marT="38100" marB="38100" anchor="ctr"/>
                </a:tc>
                <a:tc>
                  <a:txBody>
                    <a:bodyPr/>
                    <a:lstStyle/>
                    <a:p>
                      <a:pPr algn="r">
                        <a:buNone/>
                      </a:pPr>
                      <a:r>
                        <a:rPr lang="en-US" sz="1300">
                          <a:effectLst/>
                        </a:rPr>
                        <a:t>27</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36.8</a:t>
                      </a:r>
                    </a:p>
                  </a:txBody>
                  <a:tcPr marL="76200" marR="76200" marT="38100" marB="38100" anchor="ctr"/>
                </a:tc>
                <a:tc>
                  <a:txBody>
                    <a:bodyPr/>
                    <a:lstStyle/>
                    <a:p>
                      <a:pPr algn="r">
                        <a:buNone/>
                      </a:pPr>
                      <a:r>
                        <a:rPr lang="en-US" sz="1300">
                          <a:effectLst/>
                        </a:rPr>
                        <a:t>0.340</a:t>
                      </a:r>
                    </a:p>
                  </a:txBody>
                  <a:tcPr marL="76200" marR="76200" marT="38100" marB="38100" anchor="ctr"/>
                </a:tc>
                <a:tc>
                  <a:txBody>
                    <a:bodyPr/>
                    <a:lstStyle/>
                    <a:p>
                      <a:pPr algn="r">
                        <a:buNone/>
                      </a:pPr>
                      <a:r>
                        <a:rPr lang="en-US" sz="1300">
                          <a:effectLst/>
                        </a:rPr>
                        <a:t>27</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3380274178"/>
                  </a:ext>
                </a:extLst>
              </a:tr>
              <a:tr h="160951">
                <a:tc>
                  <a:txBody>
                    <a:bodyPr/>
                    <a:lstStyle/>
                    <a:p>
                      <a:pPr algn="r" fontAlgn="ctr">
                        <a:buNone/>
                      </a:pPr>
                      <a:r>
                        <a:rPr lang="en-US" sz="1300" b="0">
                          <a:effectLst/>
                        </a:rPr>
                        <a:t>765</a:t>
                      </a:r>
                    </a:p>
                  </a:txBody>
                  <a:tcPr marL="76200" marR="76200" marT="38100" marB="38100" anchor="ctr"/>
                </a:tc>
                <a:tc>
                  <a:txBody>
                    <a:bodyPr/>
                    <a:lstStyle/>
                    <a:p>
                      <a:pPr algn="r">
                        <a:buNone/>
                      </a:pPr>
                      <a:r>
                        <a:rPr lang="en-US" sz="1300">
                          <a:effectLst/>
                        </a:rPr>
                        <a:t>5</a:t>
                      </a:r>
                    </a:p>
                  </a:txBody>
                  <a:tcPr marL="76200" marR="76200" marT="38100" marB="38100" anchor="ctr"/>
                </a:tc>
                <a:tc>
                  <a:txBody>
                    <a:bodyPr/>
                    <a:lstStyle/>
                    <a:p>
                      <a:pPr algn="r">
                        <a:buNone/>
                      </a:pPr>
                      <a:r>
                        <a:rPr lang="en-US" sz="1300">
                          <a:effectLst/>
                        </a:rPr>
                        <a:t>121</a:t>
                      </a:r>
                    </a:p>
                  </a:txBody>
                  <a:tcPr marL="76200" marR="76200" marT="38100" marB="38100" anchor="ctr"/>
                </a:tc>
                <a:tc>
                  <a:txBody>
                    <a:bodyPr/>
                    <a:lstStyle/>
                    <a:p>
                      <a:pPr algn="r">
                        <a:buNone/>
                      </a:pPr>
                      <a:r>
                        <a:rPr lang="en-US" sz="1300">
                          <a:effectLst/>
                        </a:rPr>
                        <a:t>72</a:t>
                      </a:r>
                    </a:p>
                  </a:txBody>
                  <a:tcPr marL="76200" marR="76200" marT="38100" marB="38100" anchor="ctr"/>
                </a:tc>
                <a:tc>
                  <a:txBody>
                    <a:bodyPr/>
                    <a:lstStyle/>
                    <a:p>
                      <a:pPr algn="r">
                        <a:buNone/>
                      </a:pPr>
                      <a:r>
                        <a:rPr lang="en-US" sz="1300">
                          <a:effectLst/>
                        </a:rPr>
                        <a:t>23</a:t>
                      </a:r>
                    </a:p>
                  </a:txBody>
                  <a:tcPr marL="76200" marR="76200" marT="38100" marB="38100" anchor="ctr"/>
                </a:tc>
                <a:tc>
                  <a:txBody>
                    <a:bodyPr/>
                    <a:lstStyle/>
                    <a:p>
                      <a:pPr algn="r">
                        <a:buNone/>
                      </a:pPr>
                      <a:r>
                        <a:rPr lang="en-US" sz="1300">
                          <a:effectLst/>
                        </a:rPr>
                        <a:t>112</a:t>
                      </a:r>
                    </a:p>
                  </a:txBody>
                  <a:tcPr marL="76200" marR="76200" marT="38100" marB="38100" anchor="ctr"/>
                </a:tc>
                <a:tc>
                  <a:txBody>
                    <a:bodyPr/>
                    <a:lstStyle/>
                    <a:p>
                      <a:pPr algn="r">
                        <a:buNone/>
                      </a:pPr>
                      <a:r>
                        <a:rPr lang="en-US" sz="1300">
                          <a:effectLst/>
                        </a:rPr>
                        <a:t>26.2</a:t>
                      </a:r>
                    </a:p>
                  </a:txBody>
                  <a:tcPr marL="76200" marR="76200" marT="38100" marB="38100" anchor="ctr"/>
                </a:tc>
                <a:tc>
                  <a:txBody>
                    <a:bodyPr/>
                    <a:lstStyle/>
                    <a:p>
                      <a:pPr algn="r">
                        <a:buNone/>
                      </a:pPr>
                      <a:r>
                        <a:rPr lang="en-US" sz="1300">
                          <a:effectLst/>
                        </a:rPr>
                        <a:t>0.245</a:t>
                      </a:r>
                    </a:p>
                  </a:txBody>
                  <a:tcPr marL="76200" marR="76200" marT="38100" marB="38100" anchor="ctr"/>
                </a:tc>
                <a:tc>
                  <a:txBody>
                    <a:bodyPr/>
                    <a:lstStyle/>
                    <a:p>
                      <a:pPr algn="r">
                        <a:buNone/>
                      </a:pPr>
                      <a:r>
                        <a:rPr lang="en-US" sz="1300">
                          <a:effectLst/>
                        </a:rPr>
                        <a:t>30</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3221065471"/>
                  </a:ext>
                </a:extLst>
              </a:tr>
              <a:tr h="160951">
                <a:tc>
                  <a:txBody>
                    <a:bodyPr/>
                    <a:lstStyle/>
                    <a:p>
                      <a:pPr algn="r" fontAlgn="ctr">
                        <a:buNone/>
                      </a:pPr>
                      <a:r>
                        <a:rPr lang="en-US" sz="1300" b="0">
                          <a:effectLst/>
                        </a:rPr>
                        <a:t>766</a:t>
                      </a:r>
                    </a:p>
                  </a:txBody>
                  <a:tcPr marL="76200" marR="76200" marT="38100" marB="38100" anchor="ctr"/>
                </a:tc>
                <a:tc>
                  <a:txBody>
                    <a:bodyPr/>
                    <a:lstStyle/>
                    <a:p>
                      <a:pPr algn="r">
                        <a:buNone/>
                      </a:pPr>
                      <a:r>
                        <a:rPr lang="en-US" sz="1300">
                          <a:effectLst/>
                        </a:rPr>
                        <a:t>1</a:t>
                      </a:r>
                    </a:p>
                  </a:txBody>
                  <a:tcPr marL="76200" marR="76200" marT="38100" marB="38100" anchor="ctr"/>
                </a:tc>
                <a:tc>
                  <a:txBody>
                    <a:bodyPr/>
                    <a:lstStyle/>
                    <a:p>
                      <a:pPr algn="r">
                        <a:buNone/>
                      </a:pPr>
                      <a:r>
                        <a:rPr lang="en-US" sz="1300">
                          <a:effectLst/>
                        </a:rPr>
                        <a:t>126</a:t>
                      </a:r>
                    </a:p>
                  </a:txBody>
                  <a:tcPr marL="76200" marR="76200" marT="38100" marB="38100" anchor="ctr"/>
                </a:tc>
                <a:tc>
                  <a:txBody>
                    <a:bodyPr/>
                    <a:lstStyle/>
                    <a:p>
                      <a:pPr algn="r">
                        <a:buNone/>
                      </a:pPr>
                      <a:r>
                        <a:rPr lang="en-US" sz="1300">
                          <a:effectLst/>
                        </a:rPr>
                        <a:t>60</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30.1</a:t>
                      </a:r>
                    </a:p>
                  </a:txBody>
                  <a:tcPr marL="76200" marR="76200" marT="38100" marB="38100" anchor="ctr"/>
                </a:tc>
                <a:tc>
                  <a:txBody>
                    <a:bodyPr/>
                    <a:lstStyle/>
                    <a:p>
                      <a:pPr algn="r">
                        <a:buNone/>
                      </a:pPr>
                      <a:r>
                        <a:rPr lang="en-US" sz="1300">
                          <a:effectLst/>
                        </a:rPr>
                        <a:t>0.349</a:t>
                      </a:r>
                    </a:p>
                  </a:txBody>
                  <a:tcPr marL="76200" marR="76200" marT="38100" marB="38100" anchor="ctr"/>
                </a:tc>
                <a:tc>
                  <a:txBody>
                    <a:bodyPr/>
                    <a:lstStyle/>
                    <a:p>
                      <a:pPr algn="r">
                        <a:buNone/>
                      </a:pPr>
                      <a:r>
                        <a:rPr lang="en-US" sz="1300">
                          <a:effectLst/>
                        </a:rPr>
                        <a:t>47</a:t>
                      </a:r>
                    </a:p>
                  </a:txBody>
                  <a:tcPr marL="76200" marR="76200" marT="38100" marB="38100" anchor="ctr"/>
                </a:tc>
                <a:tc>
                  <a:txBody>
                    <a:bodyPr/>
                    <a:lstStyle/>
                    <a:p>
                      <a:pPr algn="r">
                        <a:buNone/>
                      </a:pPr>
                      <a:r>
                        <a:rPr lang="en-US" sz="1300">
                          <a:effectLst/>
                        </a:rPr>
                        <a:t>1</a:t>
                      </a:r>
                    </a:p>
                  </a:txBody>
                  <a:tcPr marL="76200" marR="76200" marT="38100" marB="38100" anchor="ctr"/>
                </a:tc>
                <a:extLst>
                  <a:ext uri="{0D108BD9-81ED-4DB2-BD59-A6C34878D82A}">
                    <a16:rowId xmlns:a16="http://schemas.microsoft.com/office/drawing/2014/main" val="3816173173"/>
                  </a:ext>
                </a:extLst>
              </a:tr>
              <a:tr h="160951">
                <a:tc>
                  <a:txBody>
                    <a:bodyPr/>
                    <a:lstStyle/>
                    <a:p>
                      <a:pPr algn="r" fontAlgn="ctr">
                        <a:buNone/>
                      </a:pPr>
                      <a:r>
                        <a:rPr lang="en-US" sz="1300" b="0">
                          <a:effectLst/>
                        </a:rPr>
                        <a:t>767</a:t>
                      </a:r>
                    </a:p>
                  </a:txBody>
                  <a:tcPr marL="76200" marR="76200" marT="38100" marB="38100" anchor="ctr"/>
                </a:tc>
                <a:tc>
                  <a:txBody>
                    <a:bodyPr/>
                    <a:lstStyle/>
                    <a:p>
                      <a:pPr algn="r">
                        <a:buNone/>
                      </a:pPr>
                      <a:r>
                        <a:rPr lang="en-US" sz="1300">
                          <a:effectLst/>
                        </a:rPr>
                        <a:t>1</a:t>
                      </a:r>
                    </a:p>
                  </a:txBody>
                  <a:tcPr marL="76200" marR="76200" marT="38100" marB="38100" anchor="ctr"/>
                </a:tc>
                <a:tc>
                  <a:txBody>
                    <a:bodyPr/>
                    <a:lstStyle/>
                    <a:p>
                      <a:pPr algn="r">
                        <a:buNone/>
                      </a:pPr>
                      <a:r>
                        <a:rPr lang="en-US" sz="1300">
                          <a:effectLst/>
                        </a:rPr>
                        <a:t>93</a:t>
                      </a:r>
                    </a:p>
                  </a:txBody>
                  <a:tcPr marL="76200" marR="76200" marT="38100" marB="38100" anchor="ctr"/>
                </a:tc>
                <a:tc>
                  <a:txBody>
                    <a:bodyPr/>
                    <a:lstStyle/>
                    <a:p>
                      <a:pPr algn="r">
                        <a:buNone/>
                      </a:pPr>
                      <a:r>
                        <a:rPr lang="en-US" sz="1300">
                          <a:effectLst/>
                        </a:rPr>
                        <a:t>70</a:t>
                      </a:r>
                    </a:p>
                  </a:txBody>
                  <a:tcPr marL="76200" marR="76200" marT="38100" marB="38100" anchor="ctr"/>
                </a:tc>
                <a:tc>
                  <a:txBody>
                    <a:bodyPr/>
                    <a:lstStyle/>
                    <a:p>
                      <a:pPr algn="r">
                        <a:buNone/>
                      </a:pPr>
                      <a:r>
                        <a:rPr lang="en-US" sz="1300">
                          <a:effectLst/>
                        </a:rPr>
                        <a:t>31</a:t>
                      </a:r>
                    </a:p>
                  </a:txBody>
                  <a:tcPr marL="76200" marR="76200" marT="38100" marB="38100" anchor="ctr"/>
                </a:tc>
                <a:tc>
                  <a:txBody>
                    <a:bodyPr/>
                    <a:lstStyle/>
                    <a:p>
                      <a:pPr algn="r">
                        <a:buNone/>
                      </a:pPr>
                      <a:r>
                        <a:rPr lang="en-US" sz="1300">
                          <a:effectLst/>
                        </a:rPr>
                        <a:t>0</a:t>
                      </a:r>
                    </a:p>
                  </a:txBody>
                  <a:tcPr marL="76200" marR="76200" marT="38100" marB="38100" anchor="ctr"/>
                </a:tc>
                <a:tc>
                  <a:txBody>
                    <a:bodyPr/>
                    <a:lstStyle/>
                    <a:p>
                      <a:pPr algn="r">
                        <a:buNone/>
                      </a:pPr>
                      <a:r>
                        <a:rPr lang="en-US" sz="1300">
                          <a:effectLst/>
                        </a:rPr>
                        <a:t>30.4</a:t>
                      </a:r>
                    </a:p>
                  </a:txBody>
                  <a:tcPr marL="76200" marR="76200" marT="38100" marB="38100" anchor="ctr"/>
                </a:tc>
                <a:tc>
                  <a:txBody>
                    <a:bodyPr/>
                    <a:lstStyle/>
                    <a:p>
                      <a:pPr algn="r">
                        <a:buNone/>
                      </a:pPr>
                      <a:r>
                        <a:rPr lang="en-US" sz="1300">
                          <a:effectLst/>
                        </a:rPr>
                        <a:t>0.315</a:t>
                      </a:r>
                    </a:p>
                  </a:txBody>
                  <a:tcPr marL="76200" marR="76200" marT="38100" marB="38100" anchor="ctr"/>
                </a:tc>
                <a:tc>
                  <a:txBody>
                    <a:bodyPr/>
                    <a:lstStyle/>
                    <a:p>
                      <a:pPr algn="r">
                        <a:buNone/>
                      </a:pPr>
                      <a:r>
                        <a:rPr lang="en-US" sz="1300">
                          <a:effectLst/>
                        </a:rPr>
                        <a:t>23</a:t>
                      </a:r>
                    </a:p>
                  </a:txBody>
                  <a:tcPr marL="76200" marR="76200" marT="38100" marB="38100" anchor="ctr"/>
                </a:tc>
                <a:tc>
                  <a:txBody>
                    <a:bodyPr/>
                    <a:lstStyle/>
                    <a:p>
                      <a:pPr algn="r">
                        <a:buNone/>
                      </a:pPr>
                      <a:r>
                        <a:rPr lang="en-US" sz="1300">
                          <a:effectLst/>
                        </a:rPr>
                        <a:t>0</a:t>
                      </a:r>
                    </a:p>
                  </a:txBody>
                  <a:tcPr marL="76200" marR="76200" marT="38100" marB="38100" anchor="ctr"/>
                </a:tc>
                <a:extLst>
                  <a:ext uri="{0D108BD9-81ED-4DB2-BD59-A6C34878D82A}">
                    <a16:rowId xmlns:a16="http://schemas.microsoft.com/office/drawing/2014/main" val="1209742619"/>
                  </a:ext>
                </a:extLst>
              </a:tr>
            </a:tbl>
          </a:graphicData>
        </a:graphic>
      </p:graphicFrame>
      <p:sp>
        <p:nvSpPr>
          <p:cNvPr id="10" name="TextBox 9">
            <a:extLst>
              <a:ext uri="{FF2B5EF4-FFF2-40B4-BE49-F238E27FC236}">
                <a16:creationId xmlns:a16="http://schemas.microsoft.com/office/drawing/2014/main" id="{E26D687B-10AF-0409-3BC6-79C774F30735}"/>
              </a:ext>
            </a:extLst>
          </p:cNvPr>
          <p:cNvSpPr txBox="1"/>
          <p:nvPr/>
        </p:nvSpPr>
        <p:spPr>
          <a:xfrm>
            <a:off x="1143000" y="4304131"/>
            <a:ext cx="2134319" cy="292388"/>
          </a:xfrm>
          <a:prstGeom prst="rect">
            <a:avLst/>
          </a:prstGeom>
          <a:noFill/>
        </p:spPr>
        <p:txBody>
          <a:bodyPr wrap="square">
            <a:spAutoFit/>
          </a:bodyPr>
          <a:lstStyle/>
          <a:p>
            <a:r>
              <a:rPr lang="en-US" sz="1300"/>
              <a:t>768 rows × 9 columns</a:t>
            </a:r>
          </a:p>
        </p:txBody>
      </p:sp>
      <p:sp>
        <p:nvSpPr>
          <p:cNvPr id="12" name="TextBox 11">
            <a:extLst>
              <a:ext uri="{FF2B5EF4-FFF2-40B4-BE49-F238E27FC236}">
                <a16:creationId xmlns:a16="http://schemas.microsoft.com/office/drawing/2014/main" id="{177C019C-3E30-198E-47BF-709F67BFAED0}"/>
              </a:ext>
            </a:extLst>
          </p:cNvPr>
          <p:cNvSpPr txBox="1"/>
          <p:nvPr/>
        </p:nvSpPr>
        <p:spPr>
          <a:xfrm>
            <a:off x="762000" y="4679170"/>
            <a:ext cx="1219919" cy="292388"/>
          </a:xfrm>
          <a:prstGeom prst="rect">
            <a:avLst/>
          </a:prstGeom>
          <a:noFill/>
        </p:spPr>
        <p:txBody>
          <a:bodyPr wrap="square">
            <a:spAutoFit/>
          </a:bodyPr>
          <a:lstStyle/>
          <a:p>
            <a:r>
              <a:rPr lang="en-US" sz="1300"/>
              <a:t>array([0, 1])</a:t>
            </a:r>
          </a:p>
        </p:txBody>
      </p:sp>
      <p:sp>
        <p:nvSpPr>
          <p:cNvPr id="14" name="TextBox 13">
            <a:extLst>
              <a:ext uri="{FF2B5EF4-FFF2-40B4-BE49-F238E27FC236}">
                <a16:creationId xmlns:a16="http://schemas.microsoft.com/office/drawing/2014/main" id="{4FA149C2-E36D-54FE-F13D-7F94E29B9D48}"/>
              </a:ext>
            </a:extLst>
          </p:cNvPr>
          <p:cNvSpPr txBox="1"/>
          <p:nvPr/>
        </p:nvSpPr>
        <p:spPr>
          <a:xfrm>
            <a:off x="381000" y="5792385"/>
            <a:ext cx="2361481" cy="769441"/>
          </a:xfrm>
          <a:prstGeom prst="rect">
            <a:avLst/>
          </a:prstGeom>
          <a:noFill/>
        </p:spPr>
        <p:txBody>
          <a:bodyPr wrap="square">
            <a:spAutoFit/>
          </a:bodyPr>
          <a:lstStyle/>
          <a:p>
            <a:r>
              <a:rPr lang="en-US" sz="4400" b="1"/>
              <a:t>Kết thúc</a:t>
            </a:r>
          </a:p>
        </p:txBody>
      </p:sp>
    </p:spTree>
    <p:extLst>
      <p:ext uri="{BB962C8B-B14F-4D97-AF65-F5344CB8AC3E}">
        <p14:creationId xmlns:p14="http://schemas.microsoft.com/office/powerpoint/2010/main" val="346732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037A963-1646-DFA7-C800-020CE41FADEA}"/>
              </a:ext>
            </a:extLst>
          </p:cNvPr>
          <p:cNvSpPr>
            <a:spLocks noGrp="1"/>
          </p:cNvSpPr>
          <p:nvPr>
            <p:ph sz="half" idx="1"/>
          </p:nvPr>
        </p:nvSpPr>
        <p:spPr>
          <a:xfrm>
            <a:off x="618224" y="283234"/>
            <a:ext cx="5043578" cy="6096000"/>
          </a:xfrm>
        </p:spPr>
        <p:txBody>
          <a:bodyPr>
            <a:normAutofit/>
          </a:bodyPr>
          <a:lstStyle/>
          <a:p>
            <a:pPr marL="0" indent="0">
              <a:buNone/>
            </a:pPr>
            <a:r>
              <a:rPr lang="en-US" sz="2000" b="1">
                <a:latin typeface="Arial" panose="020B0604020202020204" pitchFamily="34" charset="0"/>
                <a:cs typeface="Arial" panose="020B0604020202020204" pitchFamily="34" charset="0"/>
              </a:rPr>
              <a:t>3. Phân tích dữ liệu (Analyze Data):</a:t>
            </a:r>
          </a:p>
          <a:p>
            <a:pPr marL="0" indent="0">
              <a:buNone/>
            </a:pPr>
            <a:r>
              <a:rPr lang="en-US" sz="1800" b="1">
                <a:latin typeface="Arial" panose="020B0604020202020204" pitchFamily="34" charset="0"/>
                <a:cs typeface="Arial" panose="020B0604020202020204" pitchFamily="34" charset="0"/>
              </a:rPr>
              <a:t>3.1. Thống kê mô tả (Descriptive Statistics):</a:t>
            </a:r>
            <a:endParaRPr lang="en-US" sz="1800">
              <a:latin typeface="Arial" panose="020B0604020202020204" pitchFamily="34" charset="0"/>
              <a:cs typeface="Arial" panose="020B0604020202020204" pitchFamily="34" charset="0"/>
            </a:endParaRPr>
          </a:p>
          <a:p>
            <a:pPr marL="0" indent="0">
              <a:buNone/>
            </a:pPr>
            <a:r>
              <a:rPr lang="en-US" sz="1500" b="1">
                <a:latin typeface="Arial" panose="020B0604020202020204" pitchFamily="34" charset="0"/>
                <a:cs typeface="Arial" panose="020B0604020202020204" pitchFamily="34" charset="0"/>
              </a:rPr>
              <a:t>   (1) Hiển thị một số thông tin về dữ liệu:</a:t>
            </a:r>
          </a:p>
          <a:p>
            <a:r>
              <a:rPr lang="en-US" sz="1300">
                <a:latin typeface="Arial" panose="020B0604020202020204" pitchFamily="34" charset="0"/>
                <a:cs typeface="Arial" panose="020B0604020202020204" pitchFamily="34" charset="0"/>
              </a:rPr>
              <a:t>Số dòng, số cột của dữ liệu</a:t>
            </a:r>
          </a:p>
          <a:p>
            <a:r>
              <a:rPr lang="en-US" sz="1300">
                <a:latin typeface="Arial" panose="020B0604020202020204" pitchFamily="34" charset="0"/>
                <a:cs typeface="Arial" panose="020B0604020202020204" pitchFamily="34" charset="0"/>
              </a:rPr>
              <a:t>Kiểu dữ liệu của từng cột</a:t>
            </a:r>
          </a:p>
          <a:p>
            <a:r>
              <a:rPr lang="en-US" sz="1300">
                <a:latin typeface="Arial" panose="020B0604020202020204" pitchFamily="34" charset="0"/>
                <a:cs typeface="Arial" panose="020B0604020202020204" pitchFamily="34" charset="0"/>
              </a:rPr>
              <a:t>5 dòng đầu và 5 dòng cuối của bảng dữ liệu</a:t>
            </a:r>
          </a:p>
          <a:p>
            <a:r>
              <a:rPr lang="en-US" sz="1300">
                <a:latin typeface="Arial" panose="020B0604020202020204" pitchFamily="34" charset="0"/>
                <a:cs typeface="Arial" panose="020B0604020202020204" pitchFamily="34" charset="0"/>
              </a:rPr>
              <a:t>Thông tin chung về dữ liệu</a:t>
            </a:r>
          </a:p>
          <a:p>
            <a:pPr marL="0" indent="0">
              <a:buNone/>
            </a:pPr>
            <a:endParaRPr lang="en-US" sz="1300">
              <a:latin typeface="Arial" panose="020B0604020202020204" pitchFamily="34" charset="0"/>
              <a:cs typeface="Arial" panose="020B0604020202020204" pitchFamily="34" charset="0"/>
            </a:endParaRPr>
          </a:p>
          <a:p>
            <a:pPr marL="0" indent="0">
              <a:buNone/>
            </a:pPr>
            <a:endParaRPr lang="en-US" sz="130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21884582-5DA4-7514-AECB-C6428E6322EC}"/>
              </a:ext>
            </a:extLst>
          </p:cNvPr>
          <p:cNvSpPr txBox="1"/>
          <p:nvPr/>
        </p:nvSpPr>
        <p:spPr>
          <a:xfrm>
            <a:off x="7162800" y="310551"/>
            <a:ext cx="3505200" cy="2693045"/>
          </a:xfrm>
          <a:prstGeom prst="rect">
            <a:avLst/>
          </a:prstGeom>
          <a:noFill/>
        </p:spPr>
        <p:txBody>
          <a:bodyPr wrap="square" rtlCol="0">
            <a:spAutoFit/>
          </a:bodyPr>
          <a:lstStyle/>
          <a:p>
            <a:r>
              <a:rPr lang="en-US" sz="1300">
                <a:latin typeface="Arial" panose="020B0604020202020204" pitchFamily="34" charset="0"/>
                <a:cs typeface="Arial" panose="020B0604020202020204" pitchFamily="34" charset="0"/>
              </a:rPr>
              <a:t>+ Shape: (768, 9)</a:t>
            </a:r>
          </a:p>
          <a:p>
            <a:r>
              <a:rPr lang="en-US" sz="1300">
                <a:latin typeface="Arial" panose="020B0604020202020204" pitchFamily="34" charset="0"/>
                <a:cs typeface="Arial" panose="020B0604020202020204" pitchFamily="34" charset="0"/>
              </a:rPr>
              <a:t>+ Data Types: </a:t>
            </a:r>
          </a:p>
          <a:p>
            <a:r>
              <a:rPr lang="en-US" sz="1300">
                <a:latin typeface="Arial" panose="020B0604020202020204" pitchFamily="34" charset="0"/>
                <a:cs typeface="Arial" panose="020B0604020202020204" pitchFamily="34" charset="0"/>
              </a:rPr>
              <a:t>Pregnancies            		int64</a:t>
            </a:r>
          </a:p>
          <a:p>
            <a:r>
              <a:rPr lang="en-US" sz="1300">
                <a:latin typeface="Arial" panose="020B0604020202020204" pitchFamily="34" charset="0"/>
                <a:cs typeface="Arial" panose="020B0604020202020204" pitchFamily="34" charset="0"/>
              </a:rPr>
              <a:t>Glucose                 		int64</a:t>
            </a:r>
          </a:p>
          <a:p>
            <a:r>
              <a:rPr lang="en-US" sz="1300">
                <a:latin typeface="Arial" panose="020B0604020202020204" pitchFamily="34" charset="0"/>
                <a:cs typeface="Arial" panose="020B0604020202020204" pitchFamily="34" charset="0"/>
              </a:rPr>
              <a:t>BloodPressure         		int64</a:t>
            </a:r>
          </a:p>
          <a:p>
            <a:r>
              <a:rPr lang="en-US" sz="1300">
                <a:latin typeface="Arial" panose="020B0604020202020204" pitchFamily="34" charset="0"/>
                <a:cs typeface="Arial" panose="020B0604020202020204" pitchFamily="34" charset="0"/>
              </a:rPr>
              <a:t>SkinThickness     		int64</a:t>
            </a:r>
          </a:p>
          <a:p>
            <a:r>
              <a:rPr lang="en-US" sz="1300">
                <a:latin typeface="Arial" panose="020B0604020202020204" pitchFamily="34" charset="0"/>
                <a:cs typeface="Arial" panose="020B0604020202020204" pitchFamily="34" charset="0"/>
              </a:rPr>
              <a:t>Insulin      	   		int64</a:t>
            </a:r>
          </a:p>
          <a:p>
            <a:r>
              <a:rPr lang="en-US" sz="1300">
                <a:latin typeface="Arial" panose="020B0604020202020204" pitchFamily="34" charset="0"/>
                <a:cs typeface="Arial" panose="020B0604020202020204" pitchFamily="34" charset="0"/>
              </a:rPr>
              <a:t>BMI               		float64</a:t>
            </a:r>
          </a:p>
          <a:p>
            <a:r>
              <a:rPr lang="en-US" sz="1300">
                <a:latin typeface="Arial" panose="020B0604020202020204" pitchFamily="34" charset="0"/>
                <a:cs typeface="Arial" panose="020B0604020202020204" pitchFamily="34" charset="0"/>
              </a:rPr>
              <a:t>DiabetesPedigreeFunction  	float64</a:t>
            </a:r>
          </a:p>
          <a:p>
            <a:r>
              <a:rPr lang="en-US" sz="1300">
                <a:latin typeface="Arial" panose="020B0604020202020204" pitchFamily="34" charset="0"/>
                <a:cs typeface="Arial" panose="020B0604020202020204" pitchFamily="34" charset="0"/>
              </a:rPr>
              <a:t>Age              		int64</a:t>
            </a:r>
          </a:p>
          <a:p>
            <a:r>
              <a:rPr lang="en-US" sz="1300">
                <a:latin typeface="Arial" panose="020B0604020202020204" pitchFamily="34" charset="0"/>
                <a:cs typeface="Arial" panose="020B0604020202020204" pitchFamily="34" charset="0"/>
              </a:rPr>
              <a:t>Outcome        		int64</a:t>
            </a:r>
          </a:p>
          <a:p>
            <a:r>
              <a:rPr lang="en-US" sz="1300">
                <a:latin typeface="Arial" panose="020B0604020202020204" pitchFamily="34" charset="0"/>
                <a:cs typeface="Arial" panose="020B0604020202020204" pitchFamily="34" charset="0"/>
              </a:rPr>
              <a:t>dtype: object</a:t>
            </a:r>
          </a:p>
          <a:p>
            <a:r>
              <a:rPr lang="en-US" sz="1300">
                <a:latin typeface="Arial" panose="020B0604020202020204" pitchFamily="34" charset="0"/>
                <a:cs typeface="Arial" panose="020B0604020202020204" pitchFamily="34" charset="0"/>
              </a:rPr>
              <a:t>+ Contents: </a:t>
            </a:r>
          </a:p>
        </p:txBody>
      </p:sp>
      <p:graphicFrame>
        <p:nvGraphicFramePr>
          <p:cNvPr id="28" name="Table 27">
            <a:extLst>
              <a:ext uri="{FF2B5EF4-FFF2-40B4-BE49-F238E27FC236}">
                <a16:creationId xmlns:a16="http://schemas.microsoft.com/office/drawing/2014/main" id="{7A5F169C-718F-C024-8EE9-3332B78F3CFE}"/>
              </a:ext>
            </a:extLst>
          </p:cNvPr>
          <p:cNvGraphicFramePr>
            <a:graphicFrameLocks noGrp="1"/>
          </p:cNvGraphicFramePr>
          <p:nvPr>
            <p:extLst>
              <p:ext uri="{D42A27DB-BD31-4B8C-83A1-F6EECF244321}">
                <p14:modId xmlns:p14="http://schemas.microsoft.com/office/powerpoint/2010/main" val="3620082978"/>
              </p:ext>
            </p:extLst>
          </p:nvPr>
        </p:nvGraphicFramePr>
        <p:xfrm>
          <a:off x="776378" y="3074045"/>
          <a:ext cx="11110822" cy="1737360"/>
        </p:xfrm>
        <a:graphic>
          <a:graphicData uri="http://schemas.openxmlformats.org/drawingml/2006/table">
            <a:tbl>
              <a:tblPr firstRow="1" bandRow="1">
                <a:tableStyleId>{9D7B26C5-4107-4FEC-AEDC-1716B250A1EF}</a:tableStyleId>
              </a:tblPr>
              <a:tblGrid>
                <a:gridCol w="462450">
                  <a:extLst>
                    <a:ext uri="{9D8B030D-6E8A-4147-A177-3AD203B41FA5}">
                      <a16:colId xmlns:a16="http://schemas.microsoft.com/office/drawing/2014/main" val="1999533405"/>
                    </a:ext>
                  </a:extLst>
                </a:gridCol>
                <a:gridCol w="1261691">
                  <a:extLst>
                    <a:ext uri="{9D8B030D-6E8A-4147-A177-3AD203B41FA5}">
                      <a16:colId xmlns:a16="http://schemas.microsoft.com/office/drawing/2014/main" val="2869413557"/>
                    </a:ext>
                  </a:extLst>
                </a:gridCol>
                <a:gridCol w="862071">
                  <a:extLst>
                    <a:ext uri="{9D8B030D-6E8A-4147-A177-3AD203B41FA5}">
                      <a16:colId xmlns:a16="http://schemas.microsoft.com/office/drawing/2014/main" val="2359627882"/>
                    </a:ext>
                  </a:extLst>
                </a:gridCol>
                <a:gridCol w="1645772">
                  <a:extLst>
                    <a:ext uri="{9D8B030D-6E8A-4147-A177-3AD203B41FA5}">
                      <a16:colId xmlns:a16="http://schemas.microsoft.com/office/drawing/2014/main" val="3958116410"/>
                    </a:ext>
                  </a:extLst>
                </a:gridCol>
                <a:gridCol w="1489033">
                  <a:extLst>
                    <a:ext uri="{9D8B030D-6E8A-4147-A177-3AD203B41FA5}">
                      <a16:colId xmlns:a16="http://schemas.microsoft.com/office/drawing/2014/main" val="108569820"/>
                    </a:ext>
                  </a:extLst>
                </a:gridCol>
                <a:gridCol w="724609">
                  <a:extLst>
                    <a:ext uri="{9D8B030D-6E8A-4147-A177-3AD203B41FA5}">
                      <a16:colId xmlns:a16="http://schemas.microsoft.com/office/drawing/2014/main" val="2624484573"/>
                    </a:ext>
                  </a:extLst>
                </a:gridCol>
                <a:gridCol w="686053">
                  <a:extLst>
                    <a:ext uri="{9D8B030D-6E8A-4147-A177-3AD203B41FA5}">
                      <a16:colId xmlns:a16="http://schemas.microsoft.com/office/drawing/2014/main" val="3847016879"/>
                    </a:ext>
                  </a:extLst>
                </a:gridCol>
                <a:gridCol w="2351103">
                  <a:extLst>
                    <a:ext uri="{9D8B030D-6E8A-4147-A177-3AD203B41FA5}">
                      <a16:colId xmlns:a16="http://schemas.microsoft.com/office/drawing/2014/main" val="1411431480"/>
                    </a:ext>
                  </a:extLst>
                </a:gridCol>
                <a:gridCol w="665957">
                  <a:extLst>
                    <a:ext uri="{9D8B030D-6E8A-4147-A177-3AD203B41FA5}">
                      <a16:colId xmlns:a16="http://schemas.microsoft.com/office/drawing/2014/main" val="343841280"/>
                    </a:ext>
                  </a:extLst>
                </a:gridCol>
                <a:gridCol w="962083">
                  <a:extLst>
                    <a:ext uri="{9D8B030D-6E8A-4147-A177-3AD203B41FA5}">
                      <a16:colId xmlns:a16="http://schemas.microsoft.com/office/drawing/2014/main" val="1216959741"/>
                    </a:ext>
                  </a:extLst>
                </a:gridCol>
              </a:tblGrid>
              <a:tr h="250406">
                <a:tc>
                  <a:txBody>
                    <a:bodyPr/>
                    <a:lstStyle/>
                    <a:p>
                      <a:pPr algn="r"/>
                      <a:endParaRPr lang="en-US" sz="1300">
                        <a:latin typeface="Arial" panose="020B0604020202020204" pitchFamily="34" charset="0"/>
                        <a:cs typeface="Arial" panose="020B0604020202020204" pitchFamily="34" charset="0"/>
                      </a:endParaRPr>
                    </a:p>
                  </a:txBody>
                  <a:tcP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Pregnancies</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Glucose</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BloodPressure</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SkinThickness</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Insulin</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BMI</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DiabetesPedigreeFunction</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Age</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Outcome</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extLst>
                  <a:ext uri="{0D108BD9-81ED-4DB2-BD59-A6C34878D82A}">
                    <a16:rowId xmlns:a16="http://schemas.microsoft.com/office/drawing/2014/main" val="422040993"/>
                  </a:ext>
                </a:extLst>
              </a:tr>
              <a:tr h="250406">
                <a:tc>
                  <a:txBody>
                    <a:bodyPr/>
                    <a:lstStyle/>
                    <a:p>
                      <a:pPr algn="r"/>
                      <a:r>
                        <a:rPr lang="en-US" sz="1300">
                          <a:latin typeface="Arial" panose="020B0604020202020204" pitchFamily="34" charset="0"/>
                          <a:cs typeface="Arial" panose="020B0604020202020204" pitchFamily="34" charset="0"/>
                        </a:rPr>
                        <a:t>0</a:t>
                      </a:r>
                    </a:p>
                  </a:txBody>
                  <a:tcP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6</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148</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72</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35</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33.6</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0.627</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50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a:t>
                      </a:r>
                    </a:p>
                  </a:txBody>
                  <a:tcPr marL="76200" marR="76200" marT="38100" marB="38100" anchor="ctr"/>
                </a:tc>
                <a:extLst>
                  <a:ext uri="{0D108BD9-81ED-4DB2-BD59-A6C34878D82A}">
                    <a16:rowId xmlns:a16="http://schemas.microsoft.com/office/drawing/2014/main" val="102773175"/>
                  </a:ext>
                </a:extLst>
              </a:tr>
              <a:tr h="250406">
                <a:tc>
                  <a:txBody>
                    <a:bodyPr/>
                    <a:lstStyle/>
                    <a:p>
                      <a:pPr algn="r"/>
                      <a:r>
                        <a:rPr lang="en-US" sz="1300">
                          <a:latin typeface="Arial" panose="020B0604020202020204" pitchFamily="34" charset="0"/>
                          <a:cs typeface="Arial" panose="020B0604020202020204" pitchFamily="34" charset="0"/>
                        </a:rPr>
                        <a:t>1</a:t>
                      </a:r>
                    </a:p>
                  </a:txBody>
                  <a:tcP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85</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66</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29</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26.6</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0.351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31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111570744"/>
                  </a:ext>
                </a:extLst>
              </a:tr>
              <a:tr h="250406">
                <a:tc>
                  <a:txBody>
                    <a:bodyPr/>
                    <a:lstStyle/>
                    <a:p>
                      <a:pPr algn="r"/>
                      <a:r>
                        <a:rPr lang="en-US" sz="1300">
                          <a:latin typeface="Arial" panose="020B0604020202020204" pitchFamily="34" charset="0"/>
                          <a:cs typeface="Arial" panose="020B0604020202020204" pitchFamily="34" charset="0"/>
                        </a:rPr>
                        <a:t>2</a:t>
                      </a:r>
                    </a:p>
                  </a:txBody>
                  <a:tcP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8</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183</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64</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23.3</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0.672</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32</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a:t>
                      </a:r>
                    </a:p>
                  </a:txBody>
                  <a:tcPr marL="76200" marR="76200" marT="38100" marB="38100" anchor="ctr"/>
                </a:tc>
                <a:extLst>
                  <a:ext uri="{0D108BD9-81ED-4DB2-BD59-A6C34878D82A}">
                    <a16:rowId xmlns:a16="http://schemas.microsoft.com/office/drawing/2014/main" val="4203626849"/>
                  </a:ext>
                </a:extLst>
              </a:tr>
              <a:tr h="250406">
                <a:tc>
                  <a:txBody>
                    <a:bodyPr/>
                    <a:lstStyle/>
                    <a:p>
                      <a:pPr algn="r"/>
                      <a:r>
                        <a:rPr lang="en-US" sz="1300">
                          <a:latin typeface="Arial" panose="020B0604020202020204" pitchFamily="34" charset="0"/>
                          <a:cs typeface="Arial" panose="020B0604020202020204" pitchFamily="34" charset="0"/>
                        </a:rPr>
                        <a:t>3</a:t>
                      </a:r>
                    </a:p>
                  </a:txBody>
                  <a:tcP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89</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66</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23</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94</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28.1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0.167</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1418539729"/>
                  </a:ext>
                </a:extLst>
              </a:tr>
              <a:tr h="250406">
                <a:tc>
                  <a:txBody>
                    <a:bodyPr/>
                    <a:lstStyle/>
                    <a:p>
                      <a:pPr algn="r"/>
                      <a:r>
                        <a:rPr lang="en-US" sz="1300">
                          <a:latin typeface="Arial" panose="020B0604020202020204" pitchFamily="34" charset="0"/>
                          <a:cs typeface="Arial" panose="020B0604020202020204" pitchFamily="34" charset="0"/>
                        </a:rPr>
                        <a:t>4</a:t>
                      </a:r>
                    </a:p>
                  </a:txBody>
                  <a:tcP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137</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40</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35</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168</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43.1</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2.288</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33</a:t>
                      </a:r>
                    </a:p>
                  </a:txBody>
                  <a:tcPr marL="76200" marR="76200" marT="38100" marB="38100" anchor="ctr"/>
                </a:tc>
                <a:tc>
                  <a:txBody>
                    <a:bodyPr/>
                    <a:lstStyle/>
                    <a:p>
                      <a:pPr algn="r">
                        <a:lnSpc>
                          <a:spcPct val="115000"/>
                        </a:lnSpc>
                        <a:spcAft>
                          <a:spcPts val="800"/>
                        </a:spcAft>
                        <a:buNone/>
                      </a:pPr>
                      <a:r>
                        <a:rPr lang="en-US" sz="1300" kern="100">
                          <a:effectLst/>
                          <a:latin typeface="Arial" panose="020B0604020202020204" pitchFamily="34" charset="0"/>
                          <a:ea typeface="Aptos" panose="020B0004020202020204" pitchFamily="34" charset="0"/>
                          <a:cs typeface="Arial" panose="020B0604020202020204" pitchFamily="34" charset="0"/>
                        </a:rPr>
                        <a:t>1</a:t>
                      </a:r>
                    </a:p>
                  </a:txBody>
                  <a:tcPr marL="76200" marR="76200" marT="38100" marB="38100" anchor="ctr"/>
                </a:tc>
                <a:extLst>
                  <a:ext uri="{0D108BD9-81ED-4DB2-BD59-A6C34878D82A}">
                    <a16:rowId xmlns:a16="http://schemas.microsoft.com/office/drawing/2014/main" val="2800236610"/>
                  </a:ext>
                </a:extLst>
              </a:tr>
            </a:tbl>
          </a:graphicData>
        </a:graphic>
      </p:graphicFrame>
      <p:graphicFrame>
        <p:nvGraphicFramePr>
          <p:cNvPr id="30" name="Table 29">
            <a:extLst>
              <a:ext uri="{FF2B5EF4-FFF2-40B4-BE49-F238E27FC236}">
                <a16:creationId xmlns:a16="http://schemas.microsoft.com/office/drawing/2014/main" id="{AC786A80-A3B0-D823-ACF1-D571E93EADC5}"/>
              </a:ext>
            </a:extLst>
          </p:cNvPr>
          <p:cNvGraphicFramePr>
            <a:graphicFrameLocks noGrp="1"/>
          </p:cNvGraphicFramePr>
          <p:nvPr>
            <p:extLst>
              <p:ext uri="{D42A27DB-BD31-4B8C-83A1-F6EECF244321}">
                <p14:modId xmlns:p14="http://schemas.microsoft.com/office/powerpoint/2010/main" val="3330771193"/>
              </p:ext>
            </p:extLst>
          </p:nvPr>
        </p:nvGraphicFramePr>
        <p:xfrm>
          <a:off x="776378" y="4898410"/>
          <a:ext cx="11110822" cy="1737360"/>
        </p:xfrm>
        <a:graphic>
          <a:graphicData uri="http://schemas.openxmlformats.org/drawingml/2006/table">
            <a:tbl>
              <a:tblPr firstRow="1" bandRow="1">
                <a:tableStyleId>{9D7B26C5-4107-4FEC-AEDC-1716B250A1EF}</a:tableStyleId>
              </a:tblPr>
              <a:tblGrid>
                <a:gridCol w="542027">
                  <a:extLst>
                    <a:ext uri="{9D8B030D-6E8A-4147-A177-3AD203B41FA5}">
                      <a16:colId xmlns:a16="http://schemas.microsoft.com/office/drawing/2014/main" val="1999533405"/>
                    </a:ext>
                  </a:extLst>
                </a:gridCol>
                <a:gridCol w="1182114">
                  <a:extLst>
                    <a:ext uri="{9D8B030D-6E8A-4147-A177-3AD203B41FA5}">
                      <a16:colId xmlns:a16="http://schemas.microsoft.com/office/drawing/2014/main" val="2869413557"/>
                    </a:ext>
                  </a:extLst>
                </a:gridCol>
                <a:gridCol w="862071">
                  <a:extLst>
                    <a:ext uri="{9D8B030D-6E8A-4147-A177-3AD203B41FA5}">
                      <a16:colId xmlns:a16="http://schemas.microsoft.com/office/drawing/2014/main" val="2359627882"/>
                    </a:ext>
                  </a:extLst>
                </a:gridCol>
                <a:gridCol w="1645772">
                  <a:extLst>
                    <a:ext uri="{9D8B030D-6E8A-4147-A177-3AD203B41FA5}">
                      <a16:colId xmlns:a16="http://schemas.microsoft.com/office/drawing/2014/main" val="3958116410"/>
                    </a:ext>
                  </a:extLst>
                </a:gridCol>
                <a:gridCol w="1489033">
                  <a:extLst>
                    <a:ext uri="{9D8B030D-6E8A-4147-A177-3AD203B41FA5}">
                      <a16:colId xmlns:a16="http://schemas.microsoft.com/office/drawing/2014/main" val="108569820"/>
                    </a:ext>
                  </a:extLst>
                </a:gridCol>
                <a:gridCol w="724609">
                  <a:extLst>
                    <a:ext uri="{9D8B030D-6E8A-4147-A177-3AD203B41FA5}">
                      <a16:colId xmlns:a16="http://schemas.microsoft.com/office/drawing/2014/main" val="2624484573"/>
                    </a:ext>
                  </a:extLst>
                </a:gridCol>
                <a:gridCol w="686053">
                  <a:extLst>
                    <a:ext uri="{9D8B030D-6E8A-4147-A177-3AD203B41FA5}">
                      <a16:colId xmlns:a16="http://schemas.microsoft.com/office/drawing/2014/main" val="3847016879"/>
                    </a:ext>
                  </a:extLst>
                </a:gridCol>
                <a:gridCol w="2351103">
                  <a:extLst>
                    <a:ext uri="{9D8B030D-6E8A-4147-A177-3AD203B41FA5}">
                      <a16:colId xmlns:a16="http://schemas.microsoft.com/office/drawing/2014/main" val="1411431480"/>
                    </a:ext>
                  </a:extLst>
                </a:gridCol>
                <a:gridCol w="665957">
                  <a:extLst>
                    <a:ext uri="{9D8B030D-6E8A-4147-A177-3AD203B41FA5}">
                      <a16:colId xmlns:a16="http://schemas.microsoft.com/office/drawing/2014/main" val="343841280"/>
                    </a:ext>
                  </a:extLst>
                </a:gridCol>
                <a:gridCol w="962083">
                  <a:extLst>
                    <a:ext uri="{9D8B030D-6E8A-4147-A177-3AD203B41FA5}">
                      <a16:colId xmlns:a16="http://schemas.microsoft.com/office/drawing/2014/main" val="1216959741"/>
                    </a:ext>
                  </a:extLst>
                </a:gridCol>
              </a:tblGrid>
              <a:tr h="250406">
                <a:tc>
                  <a:txBody>
                    <a:bodyPr/>
                    <a:lstStyle/>
                    <a:p>
                      <a:pPr algn="r"/>
                      <a:endParaRPr lang="en-US" sz="1300">
                        <a:latin typeface="Arial" panose="020B0604020202020204" pitchFamily="34" charset="0"/>
                        <a:cs typeface="Arial" panose="020B0604020202020204" pitchFamily="34" charset="0"/>
                      </a:endParaRPr>
                    </a:p>
                  </a:txBody>
                  <a:tcP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Pregnancies</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Glucose</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BloodPressure</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SkinThickness</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Insulin</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BMI</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DiabetesPedigreeFunction</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Age</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tc>
                  <a:txBody>
                    <a:bodyPr/>
                    <a:lstStyle/>
                    <a:p>
                      <a:pPr algn="r">
                        <a:lnSpc>
                          <a:spcPct val="115000"/>
                        </a:lnSpc>
                        <a:spcAft>
                          <a:spcPts val="800"/>
                        </a:spcAft>
                        <a:buNone/>
                      </a:pPr>
                      <a:r>
                        <a:rPr lang="en-US" sz="1300" b="1" kern="100">
                          <a:effectLst/>
                          <a:latin typeface="Arial" panose="020B0604020202020204" pitchFamily="34" charset="0"/>
                          <a:ea typeface="Aptos" panose="020B0004020202020204" pitchFamily="34" charset="0"/>
                          <a:cs typeface="Arial" panose="020B0604020202020204" pitchFamily="34" charset="0"/>
                        </a:rPr>
                        <a:t>Outcome</a:t>
                      </a:r>
                      <a:endParaRPr lang="en-US" sz="1300" kern="100">
                        <a:effectLst/>
                        <a:latin typeface="Arial" panose="020B0604020202020204" pitchFamily="34" charset="0"/>
                        <a:ea typeface="Aptos" panose="020B0004020202020204" pitchFamily="34" charset="0"/>
                        <a:cs typeface="Arial" panose="020B0604020202020204" pitchFamily="34" charset="0"/>
                      </a:endParaRPr>
                    </a:p>
                  </a:txBody>
                  <a:tcPr marL="76200" marR="76200" marT="38100" marB="38100" anchor="ctr"/>
                </a:tc>
                <a:extLst>
                  <a:ext uri="{0D108BD9-81ED-4DB2-BD59-A6C34878D82A}">
                    <a16:rowId xmlns:a16="http://schemas.microsoft.com/office/drawing/2014/main" val="422040993"/>
                  </a:ext>
                </a:extLst>
              </a:tr>
              <a:tr h="250406">
                <a:tc>
                  <a:txBody>
                    <a:bodyPr/>
                    <a:lstStyle/>
                    <a:p>
                      <a:pPr algn="r"/>
                      <a:r>
                        <a:rPr lang="en-US" sz="1300">
                          <a:latin typeface="Arial" panose="020B0604020202020204" pitchFamily="34" charset="0"/>
                          <a:cs typeface="Arial" panose="020B0604020202020204" pitchFamily="34" charset="0"/>
                        </a:rPr>
                        <a:t>763</a:t>
                      </a:r>
                    </a:p>
                  </a:txBody>
                  <a:tcPr/>
                </a:tc>
                <a:tc>
                  <a:txBody>
                    <a:bodyPr/>
                    <a:lstStyle/>
                    <a:p>
                      <a:pPr algn="r">
                        <a:buNone/>
                      </a:pPr>
                      <a:r>
                        <a:rPr lang="en-US" sz="1300">
                          <a:effectLst/>
                          <a:latin typeface="Arial" panose="020B0604020202020204" pitchFamily="34" charset="0"/>
                          <a:cs typeface="Arial" panose="020B0604020202020204" pitchFamily="34" charset="0"/>
                        </a:rPr>
                        <a:t>10</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101</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76</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48</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180</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32.9</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0.171</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63</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102773175"/>
                  </a:ext>
                </a:extLst>
              </a:tr>
              <a:tr h="250406">
                <a:tc>
                  <a:txBody>
                    <a:bodyPr/>
                    <a:lstStyle/>
                    <a:p>
                      <a:pPr algn="r"/>
                      <a:r>
                        <a:rPr lang="en-US" sz="1300">
                          <a:latin typeface="Arial" panose="020B0604020202020204" pitchFamily="34" charset="0"/>
                          <a:cs typeface="Arial" panose="020B0604020202020204" pitchFamily="34" charset="0"/>
                        </a:rPr>
                        <a:t>764</a:t>
                      </a:r>
                    </a:p>
                  </a:txBody>
                  <a:tcPr/>
                </a:tc>
                <a:tc>
                  <a:txBody>
                    <a:bodyPr/>
                    <a:lstStyle/>
                    <a:p>
                      <a:pPr algn="r">
                        <a:buNone/>
                      </a:pPr>
                      <a:r>
                        <a:rPr lang="en-US" sz="1300">
                          <a:effectLst/>
                          <a:latin typeface="Arial" panose="020B0604020202020204" pitchFamily="34" charset="0"/>
                          <a:cs typeface="Arial" panose="020B0604020202020204" pitchFamily="34" charset="0"/>
                        </a:rPr>
                        <a:t>2</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122</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70</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27</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0</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36.8</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0.340</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27</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111570744"/>
                  </a:ext>
                </a:extLst>
              </a:tr>
              <a:tr h="250406">
                <a:tc>
                  <a:txBody>
                    <a:bodyPr/>
                    <a:lstStyle/>
                    <a:p>
                      <a:pPr algn="r"/>
                      <a:r>
                        <a:rPr lang="en-US" sz="1300">
                          <a:latin typeface="Arial" panose="020B0604020202020204" pitchFamily="34" charset="0"/>
                          <a:cs typeface="Arial" panose="020B0604020202020204" pitchFamily="34" charset="0"/>
                        </a:rPr>
                        <a:t>765</a:t>
                      </a:r>
                    </a:p>
                  </a:txBody>
                  <a:tcPr/>
                </a:tc>
                <a:tc>
                  <a:txBody>
                    <a:bodyPr/>
                    <a:lstStyle/>
                    <a:p>
                      <a:pPr algn="r">
                        <a:buNone/>
                      </a:pPr>
                      <a:r>
                        <a:rPr lang="en-US" sz="1300">
                          <a:effectLst/>
                          <a:latin typeface="Arial" panose="020B0604020202020204" pitchFamily="34" charset="0"/>
                          <a:cs typeface="Arial" panose="020B0604020202020204" pitchFamily="34" charset="0"/>
                        </a:rPr>
                        <a:t>5</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121</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72</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23</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112</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26.2</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0.245</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30</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4203626849"/>
                  </a:ext>
                </a:extLst>
              </a:tr>
              <a:tr h="250406">
                <a:tc>
                  <a:txBody>
                    <a:bodyPr/>
                    <a:lstStyle/>
                    <a:p>
                      <a:pPr algn="r"/>
                      <a:r>
                        <a:rPr lang="en-US" sz="1300">
                          <a:latin typeface="Arial" panose="020B0604020202020204" pitchFamily="34" charset="0"/>
                          <a:cs typeface="Arial" panose="020B0604020202020204" pitchFamily="34" charset="0"/>
                        </a:rPr>
                        <a:t>766</a:t>
                      </a:r>
                    </a:p>
                  </a:txBody>
                  <a:tcPr/>
                </a:tc>
                <a:tc>
                  <a:txBody>
                    <a:bodyPr/>
                    <a:lstStyle/>
                    <a:p>
                      <a:pPr algn="r">
                        <a:buNone/>
                      </a:pPr>
                      <a:r>
                        <a:rPr lang="en-US" sz="1300">
                          <a:effectLst/>
                          <a:latin typeface="Arial" panose="020B0604020202020204" pitchFamily="34" charset="0"/>
                          <a:cs typeface="Arial" panose="020B0604020202020204" pitchFamily="34" charset="0"/>
                        </a:rPr>
                        <a:t>1</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126</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60</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0</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0</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30.1</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0.349</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47</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1</a:t>
                      </a:r>
                    </a:p>
                  </a:txBody>
                  <a:tcPr marL="76200" marR="76200" marT="38100" marB="38100" anchor="ctr"/>
                </a:tc>
                <a:extLst>
                  <a:ext uri="{0D108BD9-81ED-4DB2-BD59-A6C34878D82A}">
                    <a16:rowId xmlns:a16="http://schemas.microsoft.com/office/drawing/2014/main" val="1418539729"/>
                  </a:ext>
                </a:extLst>
              </a:tr>
              <a:tr h="250406">
                <a:tc>
                  <a:txBody>
                    <a:bodyPr/>
                    <a:lstStyle/>
                    <a:p>
                      <a:pPr algn="r"/>
                      <a:r>
                        <a:rPr lang="en-US" sz="1300">
                          <a:latin typeface="Arial" panose="020B0604020202020204" pitchFamily="34" charset="0"/>
                          <a:cs typeface="Arial" panose="020B0604020202020204" pitchFamily="34" charset="0"/>
                        </a:rPr>
                        <a:t>767</a:t>
                      </a:r>
                    </a:p>
                  </a:txBody>
                  <a:tcPr/>
                </a:tc>
                <a:tc>
                  <a:txBody>
                    <a:bodyPr/>
                    <a:lstStyle/>
                    <a:p>
                      <a:pPr algn="r">
                        <a:buNone/>
                      </a:pPr>
                      <a:r>
                        <a:rPr lang="en-US" sz="1300">
                          <a:effectLst/>
                          <a:latin typeface="Arial" panose="020B0604020202020204" pitchFamily="34" charset="0"/>
                          <a:cs typeface="Arial" panose="020B0604020202020204" pitchFamily="34" charset="0"/>
                        </a:rPr>
                        <a:t>1</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93</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70</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31</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0</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30.4</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0.315</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23</a:t>
                      </a:r>
                    </a:p>
                  </a:txBody>
                  <a:tcPr marL="76200" marR="76200" marT="38100" marB="38100" anchor="ctr"/>
                </a:tc>
                <a:tc>
                  <a:txBody>
                    <a:bodyPr/>
                    <a:lstStyle/>
                    <a:p>
                      <a:pPr algn="r">
                        <a:buNone/>
                      </a:pPr>
                      <a:r>
                        <a:rPr lang="en-US" sz="1300">
                          <a:effectLst/>
                          <a:latin typeface="Arial" panose="020B0604020202020204" pitchFamily="34" charset="0"/>
                          <a:cs typeface="Arial" panose="020B0604020202020204" pitchFamily="34" charset="0"/>
                        </a:rPr>
                        <a:t>0</a:t>
                      </a:r>
                    </a:p>
                  </a:txBody>
                  <a:tcPr marL="76200" marR="76200" marT="38100" marB="38100" anchor="ctr"/>
                </a:tc>
                <a:extLst>
                  <a:ext uri="{0D108BD9-81ED-4DB2-BD59-A6C34878D82A}">
                    <a16:rowId xmlns:a16="http://schemas.microsoft.com/office/drawing/2014/main" val="2800236610"/>
                  </a:ext>
                </a:extLst>
              </a:tr>
            </a:tbl>
          </a:graphicData>
        </a:graphic>
      </p:graphicFrame>
    </p:spTree>
    <p:extLst>
      <p:ext uri="{BB962C8B-B14F-4D97-AF65-F5344CB8AC3E}">
        <p14:creationId xmlns:p14="http://schemas.microsoft.com/office/powerpoint/2010/main" val="175256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71914A-AE22-0EDA-0B6D-079321CFB29F}"/>
              </a:ext>
            </a:extLst>
          </p:cNvPr>
          <p:cNvSpPr txBox="1"/>
          <p:nvPr/>
        </p:nvSpPr>
        <p:spPr>
          <a:xfrm>
            <a:off x="533400" y="228600"/>
            <a:ext cx="6782519" cy="3293209"/>
          </a:xfrm>
          <a:prstGeom prst="rect">
            <a:avLst/>
          </a:prstGeom>
          <a:noFill/>
        </p:spPr>
        <p:txBody>
          <a:bodyPr wrap="square">
            <a:spAutoFit/>
          </a:bodyPr>
          <a:lstStyle/>
          <a:p>
            <a:r>
              <a:rPr lang="en-US" sz="1300">
                <a:latin typeface="Arial" panose="020B0604020202020204" pitchFamily="34" charset="0"/>
                <a:cs typeface="Arial" panose="020B0604020202020204" pitchFamily="34" charset="0"/>
              </a:rPr>
              <a:t>&lt;class 'pandas.core.frame.DataFrame'&gt;</a:t>
            </a:r>
          </a:p>
          <a:p>
            <a:r>
              <a:rPr lang="en-US" sz="1300">
                <a:latin typeface="Arial" panose="020B0604020202020204" pitchFamily="34" charset="0"/>
                <a:cs typeface="Arial" panose="020B0604020202020204" pitchFamily="34" charset="0"/>
              </a:rPr>
              <a:t>RangeIndex: 768 entries, 0 to 767</a:t>
            </a:r>
          </a:p>
          <a:p>
            <a:r>
              <a:rPr lang="en-US" sz="1300">
                <a:latin typeface="Arial" panose="020B0604020202020204" pitchFamily="34" charset="0"/>
                <a:cs typeface="Arial" panose="020B0604020202020204" pitchFamily="34" charset="0"/>
              </a:rPr>
              <a:t>Data columns (total 9 columns):</a:t>
            </a:r>
            <a:br>
              <a:rPr lang="en-US" sz="1300">
                <a:latin typeface="Arial" panose="020B0604020202020204" pitchFamily="34" charset="0"/>
                <a:cs typeface="Arial" panose="020B0604020202020204" pitchFamily="34" charset="0"/>
              </a:rPr>
            </a:br>
            <a:r>
              <a:rPr lang="en-US" sz="1300">
                <a:latin typeface="Arial" panose="020B0604020202020204" pitchFamily="34" charset="0"/>
                <a:cs typeface="Arial" panose="020B0604020202020204" pitchFamily="34" charset="0"/>
              </a:rPr>
              <a:t>#   Column                    		Non-Null Count  Dtype  </a:t>
            </a:r>
          </a:p>
          <a:p>
            <a:r>
              <a:rPr lang="en-US" sz="1300">
                <a:latin typeface="Arial" panose="020B0604020202020204" pitchFamily="34" charset="0"/>
                <a:cs typeface="Arial" panose="020B0604020202020204" pitchFamily="34" charset="0"/>
              </a:rPr>
              <a:t>---  ------                    		--------------       -----  </a:t>
            </a:r>
          </a:p>
          <a:p>
            <a:r>
              <a:rPr lang="en-US" sz="1300">
                <a:latin typeface="Arial" panose="020B0604020202020204" pitchFamily="34" charset="0"/>
                <a:cs typeface="Arial" panose="020B0604020202020204" pitchFamily="34" charset="0"/>
              </a:rPr>
              <a:t> 0   Pregnancies		768 non-null    int64  </a:t>
            </a:r>
          </a:p>
          <a:p>
            <a:r>
              <a:rPr lang="en-US" sz="1300">
                <a:latin typeface="Arial" panose="020B0604020202020204" pitchFamily="34" charset="0"/>
                <a:cs typeface="Arial" panose="020B0604020202020204" pitchFamily="34" charset="0"/>
              </a:rPr>
              <a:t> 1   Glucose                  		768 non-null    int64  </a:t>
            </a:r>
          </a:p>
          <a:p>
            <a:r>
              <a:rPr lang="en-US" sz="1300">
                <a:latin typeface="Arial" panose="020B0604020202020204" pitchFamily="34" charset="0"/>
                <a:cs typeface="Arial" panose="020B0604020202020204" pitchFamily="34" charset="0"/>
              </a:rPr>
              <a:t> 2   BloodPressure             		768 non-null    int64  </a:t>
            </a:r>
          </a:p>
          <a:p>
            <a:r>
              <a:rPr lang="en-US" sz="1300">
                <a:latin typeface="Arial" panose="020B0604020202020204" pitchFamily="34" charset="0"/>
                <a:cs typeface="Arial" panose="020B0604020202020204" pitchFamily="34" charset="0"/>
              </a:rPr>
              <a:t> 3   SkinThickness             		768 non-null    int64  </a:t>
            </a:r>
          </a:p>
          <a:p>
            <a:r>
              <a:rPr lang="en-US" sz="1300">
                <a:latin typeface="Arial" panose="020B0604020202020204" pitchFamily="34" charset="0"/>
                <a:cs typeface="Arial" panose="020B0604020202020204" pitchFamily="34" charset="0"/>
              </a:rPr>
              <a:t> 4   Insulin                   		768 non-null    int64  </a:t>
            </a:r>
          </a:p>
          <a:p>
            <a:r>
              <a:rPr lang="en-US" sz="1300">
                <a:latin typeface="Arial" panose="020B0604020202020204" pitchFamily="34" charset="0"/>
                <a:cs typeface="Arial" panose="020B0604020202020204" pitchFamily="34" charset="0"/>
              </a:rPr>
              <a:t> 5   BMI                       		768 non-null    float64</a:t>
            </a:r>
          </a:p>
          <a:p>
            <a:r>
              <a:rPr lang="en-US" sz="1300">
                <a:latin typeface="Arial" panose="020B0604020202020204" pitchFamily="34" charset="0"/>
                <a:cs typeface="Arial" panose="020B0604020202020204" pitchFamily="34" charset="0"/>
              </a:rPr>
              <a:t> 6   DiabetesPedigreeFunction 	768 non-null    float64</a:t>
            </a:r>
          </a:p>
          <a:p>
            <a:r>
              <a:rPr lang="en-US" sz="1300">
                <a:latin typeface="Arial" panose="020B0604020202020204" pitchFamily="34" charset="0"/>
                <a:cs typeface="Arial" panose="020B0604020202020204" pitchFamily="34" charset="0"/>
              </a:rPr>
              <a:t> 7   Age                       		768 non-null    int64  </a:t>
            </a:r>
          </a:p>
          <a:p>
            <a:r>
              <a:rPr lang="en-US" sz="1300">
                <a:latin typeface="Arial" panose="020B0604020202020204" pitchFamily="34" charset="0"/>
                <a:cs typeface="Arial" panose="020B0604020202020204" pitchFamily="34" charset="0"/>
              </a:rPr>
              <a:t> 8   Outcome                   		768 non-null    int64 </a:t>
            </a:r>
          </a:p>
          <a:p>
            <a:r>
              <a:rPr lang="en-US" sz="1300">
                <a:latin typeface="Arial" panose="020B0604020202020204" pitchFamily="34" charset="0"/>
                <a:cs typeface="Arial" panose="020B0604020202020204" pitchFamily="34" charset="0"/>
              </a:rPr>
              <a:t>dtypes: float64(2), int64(7)</a:t>
            </a:r>
          </a:p>
          <a:p>
            <a:r>
              <a:rPr lang="en-US" sz="1300">
                <a:latin typeface="Arial" panose="020B0604020202020204" pitchFamily="34" charset="0"/>
                <a:cs typeface="Arial" panose="020B0604020202020204" pitchFamily="34" charset="0"/>
              </a:rPr>
              <a:t>memory usage: 54.1 KB</a:t>
            </a:r>
          </a:p>
        </p:txBody>
      </p:sp>
      <p:sp>
        <p:nvSpPr>
          <p:cNvPr id="7" name="TextBox 6">
            <a:extLst>
              <a:ext uri="{FF2B5EF4-FFF2-40B4-BE49-F238E27FC236}">
                <a16:creationId xmlns:a16="http://schemas.microsoft.com/office/drawing/2014/main" id="{056E3389-6A98-718D-7CB5-4103B58A8C49}"/>
              </a:ext>
            </a:extLst>
          </p:cNvPr>
          <p:cNvSpPr txBox="1"/>
          <p:nvPr/>
        </p:nvSpPr>
        <p:spPr>
          <a:xfrm>
            <a:off x="685800" y="3521809"/>
            <a:ext cx="9982200" cy="1923604"/>
          </a:xfrm>
          <a:prstGeom prst="rect">
            <a:avLst/>
          </a:prstGeom>
          <a:noFill/>
        </p:spPr>
        <p:txBody>
          <a:bodyPr wrap="square" rtlCol="0">
            <a:spAutoFit/>
          </a:bodyPr>
          <a:lstStyle/>
          <a:p>
            <a:r>
              <a:rPr lang="vi-VN" sz="1500" b="1">
                <a:latin typeface="Arial" panose="020B0604020202020204" pitchFamily="34" charset="0"/>
                <a:cs typeface="Arial" panose="020B0604020202020204" pitchFamily="34" charset="0"/>
              </a:rPr>
              <a:t>Nhận xét:</a:t>
            </a:r>
          </a:p>
          <a:p>
            <a:pPr marL="285750" indent="-285750">
              <a:buFont typeface="Arial" panose="020B0604020202020204" pitchFamily="34" charset="0"/>
              <a:buChar char="•"/>
            </a:pPr>
            <a:r>
              <a:rPr lang="vi-VN" sz="1300">
                <a:latin typeface="Arial" panose="020B0604020202020204" pitchFamily="34" charset="0"/>
                <a:cs typeface="Arial" panose="020B0604020202020204" pitchFamily="34" charset="0"/>
              </a:rPr>
              <a:t>Kích thước dữ liệu: gồm 768 mẫu (hàng) và 9 thuộc tính (cột).</a:t>
            </a:r>
          </a:p>
          <a:p>
            <a:pPr marL="285750" indent="-285750">
              <a:buFont typeface="Arial" panose="020B0604020202020204" pitchFamily="34" charset="0"/>
              <a:buChar char="•"/>
            </a:pPr>
            <a:r>
              <a:rPr lang="vi-VN" sz="1300">
                <a:latin typeface="Arial" panose="020B0604020202020204" pitchFamily="34" charset="0"/>
                <a:cs typeface="Arial" panose="020B0604020202020204" pitchFamily="34" charset="0"/>
              </a:rPr>
              <a:t>Kiểu dữ liệu: hầu hết các thuộc tính là số nguyên (int64), riêng BMI và DiabetesPedigreeFunction là số thực (float64).</a:t>
            </a:r>
          </a:p>
          <a:p>
            <a:pPr marL="285750" indent="-285750">
              <a:buFont typeface="Arial" panose="020B0604020202020204" pitchFamily="34" charset="0"/>
              <a:buChar char="•"/>
            </a:pPr>
            <a:r>
              <a:rPr lang="vi-VN" sz="1300">
                <a:latin typeface="Arial" panose="020B0604020202020204" pitchFamily="34" charset="0"/>
                <a:cs typeface="Arial" panose="020B0604020202020204" pitchFamily="34" charset="0"/>
              </a:rPr>
              <a:t>Cấu trúc dữ liệu: các thuộc tính phản ánh đặc điểm sức khỏe như số lần mang thai, nồng độ glucose, huyết áp, BMI, tuổi… và nhãn Outcome cho biết có mắc tiểu đường hay không.</a:t>
            </a:r>
          </a:p>
          <a:p>
            <a:pPr marL="285750" indent="-285750">
              <a:buFont typeface="Arial" panose="020B0604020202020204" pitchFamily="34" charset="0"/>
              <a:buChar char="•"/>
            </a:pPr>
            <a:r>
              <a:rPr lang="vi-VN" sz="1300">
                <a:latin typeface="Arial" panose="020B0604020202020204" pitchFamily="34" charset="0"/>
                <a:cs typeface="Arial" panose="020B0604020202020204" pitchFamily="34" charset="0"/>
              </a:rPr>
              <a:t>Giá trị bất thường/thiếu tiềm ẩn: một số cột như Insulin, SkinThickness, BloodPressure có nhiều giá trị bằng 0 → điều này không thực tế về mặt y học (cần xử lý trước khi phân tích).</a:t>
            </a:r>
          </a:p>
          <a:p>
            <a:pPr marL="285750" indent="-285750">
              <a:buFont typeface="Arial" panose="020B0604020202020204" pitchFamily="34" charset="0"/>
              <a:buChar char="•"/>
            </a:pPr>
            <a:r>
              <a:rPr lang="vi-VN" sz="1300">
                <a:latin typeface="Arial" panose="020B0604020202020204" pitchFamily="34" charset="0"/>
                <a:cs typeface="Arial" panose="020B0604020202020204" pitchFamily="34" charset="0"/>
              </a:rPr>
              <a:t>Biến mục tiêu: Outcome là nhãn phân loại nhị phân (0 = không bị tiểu đường, 1 = bị tiểu đường), phù hợp cho các mô hình học máy supervised classification.</a:t>
            </a:r>
            <a:endParaRPr 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353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8E5AD-B3B7-C718-2AD8-41CDCEDAE468}"/>
              </a:ext>
            </a:extLst>
          </p:cNvPr>
          <p:cNvSpPr txBox="1"/>
          <p:nvPr/>
        </p:nvSpPr>
        <p:spPr>
          <a:xfrm>
            <a:off x="381000" y="304800"/>
            <a:ext cx="11353800" cy="3262432"/>
          </a:xfrm>
          <a:prstGeom prst="rect">
            <a:avLst/>
          </a:prstGeom>
          <a:noFill/>
        </p:spPr>
        <p:txBody>
          <a:bodyPr wrap="square" rtlCol="0">
            <a:spAutoFit/>
          </a:bodyPr>
          <a:lstStyle/>
          <a:p>
            <a:r>
              <a:rPr lang="en-US" sz="1500" b="1"/>
              <a:t>(2) Kiểm tra tính toàn vẹn của dữ liệu:</a:t>
            </a:r>
          </a:p>
          <a:p>
            <a:pPr marL="285750" indent="-285750">
              <a:buFont typeface="Arial" panose="020B0604020202020204" pitchFamily="34" charset="0"/>
              <a:buChar char="•"/>
            </a:pPr>
            <a:r>
              <a:rPr lang="en-US" sz="1500"/>
              <a:t>Dữ liệu có bị trùng lặp không? Hiển thị dòng bị vi phạm.</a:t>
            </a:r>
          </a:p>
          <a:p>
            <a:pPr marL="285750" indent="-285750">
              <a:buFont typeface="Arial" panose="020B0604020202020204" pitchFamily="34" charset="0"/>
              <a:buChar char="•"/>
            </a:pPr>
            <a:r>
              <a:rPr lang="en-US" sz="1500"/>
              <a:t>Dữ liệu có tồn tại giá trị Null không? Hiển thị dòng bị vi phạm.</a:t>
            </a:r>
          </a:p>
          <a:p>
            <a:pPr marL="285750" indent="-285750">
              <a:buFont typeface="Arial" panose="020B0604020202020204" pitchFamily="34" charset="0"/>
              <a:buChar char="•"/>
            </a:pPr>
            <a:r>
              <a:rPr lang="en-US" sz="1500"/>
              <a:t>Dữ liệu có tồn tại giá trị NaN không? Hiển thị dòng bị vi phạm.</a:t>
            </a:r>
          </a:p>
          <a:p>
            <a:pPr marL="285750" indent="-285750">
              <a:buFont typeface="Arial" panose="020B0604020202020204" pitchFamily="34" charset="0"/>
              <a:buChar char="•"/>
            </a:pPr>
            <a:endParaRPr lang="en-US" sz="1300"/>
          </a:p>
          <a:p>
            <a:r>
              <a:rPr lang="en-US" sz="1500" b="1"/>
              <a:t>Tính toàn vẹn dữ liệu:</a:t>
            </a:r>
          </a:p>
          <a:p>
            <a:r>
              <a:rPr lang="en-US" sz="1500"/>
              <a:t>+ Có giá trị Null: False</a:t>
            </a:r>
          </a:p>
          <a:p>
            <a:r>
              <a:rPr lang="en-US" sz="1500"/>
              <a:t>+ Có giá trị NaN: False</a:t>
            </a:r>
          </a:p>
          <a:p>
            <a:r>
              <a:rPr lang="en-US" sz="1500"/>
              <a:t>+ Số dòng trùng: 0</a:t>
            </a:r>
          </a:p>
          <a:p>
            <a:endParaRPr lang="en-US" sz="1300"/>
          </a:p>
          <a:p>
            <a:r>
              <a:rPr lang="en-US" sz="1500" b="1"/>
              <a:t>Nhận xét:</a:t>
            </a:r>
          </a:p>
          <a:p>
            <a:r>
              <a:rPr lang="en-US" sz="1500"/>
              <a:t>+ Bộ dữ liệu không có giá trị Null</a:t>
            </a:r>
          </a:p>
          <a:p>
            <a:r>
              <a:rPr lang="en-US" sz="1500"/>
              <a:t>+ Không tồn tại giá trị NaN</a:t>
            </a:r>
          </a:p>
          <a:p>
            <a:r>
              <a:rPr lang="en-US" sz="1500"/>
              <a:t>+ Không có dòng trùng lặp</a:t>
            </a:r>
          </a:p>
        </p:txBody>
      </p:sp>
    </p:spTree>
    <p:extLst>
      <p:ext uri="{BB962C8B-B14F-4D97-AF65-F5344CB8AC3E}">
        <p14:creationId xmlns:p14="http://schemas.microsoft.com/office/powerpoint/2010/main" val="326344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1CDAF-1B04-2A0E-3656-F121D51C392C}"/>
              </a:ext>
            </a:extLst>
          </p:cNvPr>
          <p:cNvSpPr txBox="1"/>
          <p:nvPr/>
        </p:nvSpPr>
        <p:spPr>
          <a:xfrm>
            <a:off x="533400" y="152400"/>
            <a:ext cx="11277600" cy="923330"/>
          </a:xfrm>
          <a:prstGeom prst="rect">
            <a:avLst/>
          </a:prstGeom>
          <a:noFill/>
        </p:spPr>
        <p:txBody>
          <a:bodyPr wrap="square" rtlCol="0">
            <a:spAutoFit/>
          </a:bodyPr>
          <a:lstStyle/>
          <a:p>
            <a:r>
              <a:rPr lang="en-US" sz="1500" b="1"/>
              <a:t>(3) Các tính chất thống kê trên dữ liệu số</a:t>
            </a:r>
          </a:p>
          <a:p>
            <a:r>
              <a:rPr lang="en-US" sz="1300"/>
              <a:t>+ Count, Mean, Standard Deviation, Minimum Value</a:t>
            </a:r>
          </a:p>
          <a:p>
            <a:r>
              <a:rPr lang="en-US" sz="1300"/>
              <a:t>+ 25th Percentile, 50th Percentile (Median), 75th Percentile, Maximum Value</a:t>
            </a:r>
          </a:p>
          <a:p>
            <a:endParaRPr lang="en-US" sz="1300"/>
          </a:p>
        </p:txBody>
      </p:sp>
      <p:graphicFrame>
        <p:nvGraphicFramePr>
          <p:cNvPr id="4" name="Table 3">
            <a:extLst>
              <a:ext uri="{FF2B5EF4-FFF2-40B4-BE49-F238E27FC236}">
                <a16:creationId xmlns:a16="http://schemas.microsoft.com/office/drawing/2014/main" id="{B99844DC-B3B1-E17D-330E-E25B84CCC8B6}"/>
              </a:ext>
            </a:extLst>
          </p:cNvPr>
          <p:cNvGraphicFramePr>
            <a:graphicFrameLocks noGrp="1"/>
          </p:cNvGraphicFramePr>
          <p:nvPr>
            <p:extLst>
              <p:ext uri="{D42A27DB-BD31-4B8C-83A1-F6EECF244321}">
                <p14:modId xmlns:p14="http://schemas.microsoft.com/office/powerpoint/2010/main" val="1298902175"/>
              </p:ext>
            </p:extLst>
          </p:nvPr>
        </p:nvGraphicFramePr>
        <p:xfrm>
          <a:off x="933448" y="1075730"/>
          <a:ext cx="10477503" cy="3089433"/>
        </p:xfrm>
        <a:graphic>
          <a:graphicData uri="http://schemas.openxmlformats.org/drawingml/2006/table">
            <a:tbl>
              <a:tblPr firstRow="1" bandRow="1">
                <a:tableStyleId>{9D7B26C5-4107-4FEC-AEDC-1716B250A1EF}</a:tableStyleId>
              </a:tblPr>
              <a:tblGrid>
                <a:gridCol w="1411862">
                  <a:extLst>
                    <a:ext uri="{9D8B030D-6E8A-4147-A177-3AD203B41FA5}">
                      <a16:colId xmlns:a16="http://schemas.microsoft.com/office/drawing/2014/main" val="2575174451"/>
                    </a:ext>
                  </a:extLst>
                </a:gridCol>
                <a:gridCol w="916472">
                  <a:extLst>
                    <a:ext uri="{9D8B030D-6E8A-4147-A177-3AD203B41FA5}">
                      <a16:colId xmlns:a16="http://schemas.microsoft.com/office/drawing/2014/main" val="4052715129"/>
                    </a:ext>
                  </a:extLst>
                </a:gridCol>
                <a:gridCol w="1164167">
                  <a:extLst>
                    <a:ext uri="{9D8B030D-6E8A-4147-A177-3AD203B41FA5}">
                      <a16:colId xmlns:a16="http://schemas.microsoft.com/office/drawing/2014/main" val="702532552"/>
                    </a:ext>
                  </a:extLst>
                </a:gridCol>
                <a:gridCol w="1164167">
                  <a:extLst>
                    <a:ext uri="{9D8B030D-6E8A-4147-A177-3AD203B41FA5}">
                      <a16:colId xmlns:a16="http://schemas.microsoft.com/office/drawing/2014/main" val="1868453616"/>
                    </a:ext>
                  </a:extLst>
                </a:gridCol>
                <a:gridCol w="1164167">
                  <a:extLst>
                    <a:ext uri="{9D8B030D-6E8A-4147-A177-3AD203B41FA5}">
                      <a16:colId xmlns:a16="http://schemas.microsoft.com/office/drawing/2014/main" val="670138897"/>
                    </a:ext>
                  </a:extLst>
                </a:gridCol>
                <a:gridCol w="1164167">
                  <a:extLst>
                    <a:ext uri="{9D8B030D-6E8A-4147-A177-3AD203B41FA5}">
                      <a16:colId xmlns:a16="http://schemas.microsoft.com/office/drawing/2014/main" val="541551174"/>
                    </a:ext>
                  </a:extLst>
                </a:gridCol>
                <a:gridCol w="1164167">
                  <a:extLst>
                    <a:ext uri="{9D8B030D-6E8A-4147-A177-3AD203B41FA5}">
                      <a16:colId xmlns:a16="http://schemas.microsoft.com/office/drawing/2014/main" val="2747940773"/>
                    </a:ext>
                  </a:extLst>
                </a:gridCol>
                <a:gridCol w="1164167">
                  <a:extLst>
                    <a:ext uri="{9D8B030D-6E8A-4147-A177-3AD203B41FA5}">
                      <a16:colId xmlns:a16="http://schemas.microsoft.com/office/drawing/2014/main" val="3911185813"/>
                    </a:ext>
                  </a:extLst>
                </a:gridCol>
                <a:gridCol w="1164167">
                  <a:extLst>
                    <a:ext uri="{9D8B030D-6E8A-4147-A177-3AD203B41FA5}">
                      <a16:colId xmlns:a16="http://schemas.microsoft.com/office/drawing/2014/main" val="2706937142"/>
                    </a:ext>
                  </a:extLst>
                </a:gridCol>
              </a:tblGrid>
              <a:tr h="290777">
                <a:tc>
                  <a:txBody>
                    <a:bodyPr/>
                    <a:lstStyle/>
                    <a:p>
                      <a:pPr algn="r"/>
                      <a:endParaRPr lang="en-US" sz="1300"/>
                    </a:p>
                  </a:txBody>
                  <a:tcPr/>
                </a:tc>
                <a:tc>
                  <a:txBody>
                    <a:bodyPr/>
                    <a:lstStyle/>
                    <a:p>
                      <a:pPr algn="r" fontAlgn="ctr">
                        <a:buNone/>
                      </a:pPr>
                      <a:r>
                        <a:rPr lang="en-US" sz="1300">
                          <a:effectLst/>
                        </a:rPr>
                        <a:t>count</a:t>
                      </a:r>
                    </a:p>
                  </a:txBody>
                  <a:tcPr marL="76200" marR="76200" marT="38100" marB="38100" anchor="ctr"/>
                </a:tc>
                <a:tc>
                  <a:txBody>
                    <a:bodyPr/>
                    <a:lstStyle/>
                    <a:p>
                      <a:pPr algn="r" fontAlgn="ctr">
                        <a:buNone/>
                      </a:pPr>
                      <a:r>
                        <a:rPr lang="en-US" sz="1300">
                          <a:effectLst/>
                        </a:rPr>
                        <a:t>mean</a:t>
                      </a:r>
                    </a:p>
                  </a:txBody>
                  <a:tcPr marL="76200" marR="76200" marT="38100" marB="38100" anchor="ctr"/>
                </a:tc>
                <a:tc>
                  <a:txBody>
                    <a:bodyPr/>
                    <a:lstStyle/>
                    <a:p>
                      <a:pPr algn="r" fontAlgn="ctr">
                        <a:buNone/>
                      </a:pPr>
                      <a:r>
                        <a:rPr lang="en-US" sz="1300">
                          <a:effectLst/>
                        </a:rPr>
                        <a:t>std</a:t>
                      </a:r>
                    </a:p>
                  </a:txBody>
                  <a:tcPr marL="76200" marR="76200" marT="38100" marB="38100" anchor="ctr"/>
                </a:tc>
                <a:tc>
                  <a:txBody>
                    <a:bodyPr/>
                    <a:lstStyle/>
                    <a:p>
                      <a:pPr algn="r" fontAlgn="ctr">
                        <a:buNone/>
                      </a:pPr>
                      <a:r>
                        <a:rPr lang="en-US" sz="1300">
                          <a:effectLst/>
                        </a:rPr>
                        <a:t>min</a:t>
                      </a:r>
                    </a:p>
                  </a:txBody>
                  <a:tcPr marL="76200" marR="76200" marT="38100" marB="38100" anchor="ctr"/>
                </a:tc>
                <a:tc>
                  <a:txBody>
                    <a:bodyPr/>
                    <a:lstStyle/>
                    <a:p>
                      <a:pPr algn="r" fontAlgn="ctr">
                        <a:buNone/>
                      </a:pPr>
                      <a:r>
                        <a:rPr lang="en-US" sz="1300">
                          <a:effectLst/>
                        </a:rPr>
                        <a:t>25%</a:t>
                      </a:r>
                    </a:p>
                  </a:txBody>
                  <a:tcPr marL="76200" marR="76200" marT="38100" marB="38100" anchor="ctr"/>
                </a:tc>
                <a:tc>
                  <a:txBody>
                    <a:bodyPr/>
                    <a:lstStyle/>
                    <a:p>
                      <a:pPr algn="r" fontAlgn="ctr">
                        <a:buNone/>
                      </a:pPr>
                      <a:r>
                        <a:rPr lang="en-US" sz="1300">
                          <a:effectLst/>
                        </a:rPr>
                        <a:t>50%</a:t>
                      </a:r>
                    </a:p>
                  </a:txBody>
                  <a:tcPr marL="76200" marR="76200" marT="38100" marB="38100" anchor="ctr"/>
                </a:tc>
                <a:tc>
                  <a:txBody>
                    <a:bodyPr/>
                    <a:lstStyle/>
                    <a:p>
                      <a:pPr algn="r" fontAlgn="ctr">
                        <a:buNone/>
                      </a:pPr>
                      <a:r>
                        <a:rPr lang="en-US" sz="1300">
                          <a:effectLst/>
                        </a:rPr>
                        <a:t>75%</a:t>
                      </a:r>
                    </a:p>
                  </a:txBody>
                  <a:tcPr marL="76200" marR="76200" marT="38100" marB="38100" anchor="ctr"/>
                </a:tc>
                <a:tc>
                  <a:txBody>
                    <a:bodyPr/>
                    <a:lstStyle/>
                    <a:p>
                      <a:pPr algn="r" fontAlgn="ctr">
                        <a:buNone/>
                      </a:pPr>
                      <a:r>
                        <a:rPr lang="en-US" sz="1300">
                          <a:effectLst/>
                        </a:rPr>
                        <a:t>max</a:t>
                      </a:r>
                    </a:p>
                  </a:txBody>
                  <a:tcPr marL="76200" marR="76200" marT="38100" marB="38100" anchor="ctr"/>
                </a:tc>
                <a:extLst>
                  <a:ext uri="{0D108BD9-81ED-4DB2-BD59-A6C34878D82A}">
                    <a16:rowId xmlns:a16="http://schemas.microsoft.com/office/drawing/2014/main" val="1819106118"/>
                  </a:ext>
                </a:extLst>
              </a:tr>
              <a:tr h="290777">
                <a:tc>
                  <a:txBody>
                    <a:bodyPr/>
                    <a:lstStyle/>
                    <a:p>
                      <a:pPr algn="r" fontAlgn="ctr">
                        <a:buNone/>
                      </a:pPr>
                      <a:r>
                        <a:rPr lang="en-US" sz="1300" b="0">
                          <a:effectLst/>
                        </a:rPr>
                        <a:t>Pregnancies</a:t>
                      </a:r>
                    </a:p>
                  </a:txBody>
                  <a:tcPr marL="76200" marR="76200" marT="38100" marB="38100" anchor="ctr"/>
                </a:tc>
                <a:tc>
                  <a:txBody>
                    <a:bodyPr/>
                    <a:lstStyle/>
                    <a:p>
                      <a:pPr algn="r">
                        <a:buNone/>
                      </a:pPr>
                      <a:r>
                        <a:rPr lang="en-US" sz="1300">
                          <a:effectLst/>
                        </a:rPr>
                        <a:t>768.0</a:t>
                      </a:r>
                    </a:p>
                  </a:txBody>
                  <a:tcPr marL="76200" marR="76200" marT="38100" marB="38100" anchor="ctr"/>
                </a:tc>
                <a:tc>
                  <a:txBody>
                    <a:bodyPr/>
                    <a:lstStyle/>
                    <a:p>
                      <a:pPr algn="r">
                        <a:buNone/>
                      </a:pPr>
                      <a:r>
                        <a:rPr lang="en-US" sz="1300">
                          <a:effectLst/>
                        </a:rPr>
                        <a:t>3.845052</a:t>
                      </a:r>
                    </a:p>
                  </a:txBody>
                  <a:tcPr marL="76200" marR="76200" marT="38100" marB="38100" anchor="ctr"/>
                </a:tc>
                <a:tc>
                  <a:txBody>
                    <a:bodyPr/>
                    <a:lstStyle/>
                    <a:p>
                      <a:pPr algn="r">
                        <a:buNone/>
                      </a:pPr>
                      <a:r>
                        <a:rPr lang="en-US" sz="1300">
                          <a:effectLst/>
                        </a:rPr>
                        <a:t>3.369578</a:t>
                      </a:r>
                    </a:p>
                  </a:txBody>
                  <a:tcPr marL="76200" marR="76200" marT="38100" marB="38100" anchor="ctr"/>
                </a:tc>
                <a:tc>
                  <a:txBody>
                    <a:bodyPr/>
                    <a:lstStyle/>
                    <a:p>
                      <a:pPr algn="r">
                        <a:buNone/>
                      </a:pPr>
                      <a:r>
                        <a:rPr lang="en-US" sz="1300">
                          <a:effectLst/>
                        </a:rPr>
                        <a:t>0.000</a:t>
                      </a:r>
                    </a:p>
                  </a:txBody>
                  <a:tcPr marL="76200" marR="76200" marT="38100" marB="38100" anchor="ctr"/>
                </a:tc>
                <a:tc>
                  <a:txBody>
                    <a:bodyPr/>
                    <a:lstStyle/>
                    <a:p>
                      <a:pPr algn="r">
                        <a:buNone/>
                      </a:pPr>
                      <a:r>
                        <a:rPr lang="en-US" sz="1300">
                          <a:effectLst/>
                        </a:rPr>
                        <a:t>1.00000</a:t>
                      </a:r>
                    </a:p>
                  </a:txBody>
                  <a:tcPr marL="76200" marR="76200" marT="38100" marB="38100" anchor="ctr"/>
                </a:tc>
                <a:tc>
                  <a:txBody>
                    <a:bodyPr/>
                    <a:lstStyle/>
                    <a:p>
                      <a:pPr algn="r">
                        <a:buNone/>
                      </a:pPr>
                      <a:r>
                        <a:rPr lang="en-US" sz="1300">
                          <a:effectLst/>
                        </a:rPr>
                        <a:t>3.0000</a:t>
                      </a:r>
                    </a:p>
                  </a:txBody>
                  <a:tcPr marL="76200" marR="76200" marT="38100" marB="38100" anchor="ctr"/>
                </a:tc>
                <a:tc>
                  <a:txBody>
                    <a:bodyPr/>
                    <a:lstStyle/>
                    <a:p>
                      <a:pPr algn="r">
                        <a:buNone/>
                      </a:pPr>
                      <a:r>
                        <a:rPr lang="en-US" sz="1300">
                          <a:effectLst/>
                        </a:rPr>
                        <a:t>6.00000</a:t>
                      </a:r>
                    </a:p>
                  </a:txBody>
                  <a:tcPr marL="76200" marR="76200" marT="38100" marB="38100" anchor="ctr"/>
                </a:tc>
                <a:tc>
                  <a:txBody>
                    <a:bodyPr/>
                    <a:lstStyle/>
                    <a:p>
                      <a:pPr algn="r">
                        <a:buNone/>
                      </a:pPr>
                      <a:r>
                        <a:rPr lang="en-US" sz="1300">
                          <a:effectLst/>
                        </a:rPr>
                        <a:t>17.00</a:t>
                      </a:r>
                    </a:p>
                  </a:txBody>
                  <a:tcPr marL="76200" marR="76200" marT="38100" marB="38100" anchor="ctr"/>
                </a:tc>
                <a:extLst>
                  <a:ext uri="{0D108BD9-81ED-4DB2-BD59-A6C34878D82A}">
                    <a16:rowId xmlns:a16="http://schemas.microsoft.com/office/drawing/2014/main" val="174096671"/>
                  </a:ext>
                </a:extLst>
              </a:tr>
              <a:tr h="290777">
                <a:tc>
                  <a:txBody>
                    <a:bodyPr/>
                    <a:lstStyle/>
                    <a:p>
                      <a:pPr algn="r" fontAlgn="ctr">
                        <a:buNone/>
                      </a:pPr>
                      <a:r>
                        <a:rPr lang="en-US" sz="1300" b="0">
                          <a:effectLst/>
                        </a:rPr>
                        <a:t>Glucose</a:t>
                      </a:r>
                    </a:p>
                  </a:txBody>
                  <a:tcPr marL="76200" marR="76200" marT="38100" marB="38100" anchor="ctr"/>
                </a:tc>
                <a:tc>
                  <a:txBody>
                    <a:bodyPr/>
                    <a:lstStyle/>
                    <a:p>
                      <a:pPr algn="r">
                        <a:buNone/>
                      </a:pPr>
                      <a:r>
                        <a:rPr lang="en-US" sz="1300">
                          <a:effectLst/>
                        </a:rPr>
                        <a:t>768.0</a:t>
                      </a:r>
                    </a:p>
                  </a:txBody>
                  <a:tcPr marL="76200" marR="76200" marT="38100" marB="38100" anchor="ctr"/>
                </a:tc>
                <a:tc>
                  <a:txBody>
                    <a:bodyPr/>
                    <a:lstStyle/>
                    <a:p>
                      <a:pPr algn="r">
                        <a:buNone/>
                      </a:pPr>
                      <a:r>
                        <a:rPr lang="en-US" sz="1300">
                          <a:effectLst/>
                        </a:rPr>
                        <a:t>120.894531</a:t>
                      </a:r>
                    </a:p>
                  </a:txBody>
                  <a:tcPr marL="76200" marR="76200" marT="38100" marB="38100" anchor="ctr"/>
                </a:tc>
                <a:tc>
                  <a:txBody>
                    <a:bodyPr/>
                    <a:lstStyle/>
                    <a:p>
                      <a:pPr algn="r">
                        <a:buNone/>
                      </a:pPr>
                      <a:r>
                        <a:rPr lang="en-US" sz="1300">
                          <a:effectLst/>
                        </a:rPr>
                        <a:t>31.972618</a:t>
                      </a:r>
                    </a:p>
                  </a:txBody>
                  <a:tcPr marL="76200" marR="76200" marT="38100" marB="38100" anchor="ctr"/>
                </a:tc>
                <a:tc>
                  <a:txBody>
                    <a:bodyPr/>
                    <a:lstStyle/>
                    <a:p>
                      <a:pPr algn="r">
                        <a:buNone/>
                      </a:pPr>
                      <a:r>
                        <a:rPr lang="en-US" sz="1300">
                          <a:effectLst/>
                        </a:rPr>
                        <a:t>0.000</a:t>
                      </a:r>
                    </a:p>
                  </a:txBody>
                  <a:tcPr marL="76200" marR="76200" marT="38100" marB="38100" anchor="ctr"/>
                </a:tc>
                <a:tc>
                  <a:txBody>
                    <a:bodyPr/>
                    <a:lstStyle/>
                    <a:p>
                      <a:pPr algn="r">
                        <a:buNone/>
                      </a:pPr>
                      <a:r>
                        <a:rPr lang="en-US" sz="1300">
                          <a:effectLst/>
                        </a:rPr>
                        <a:t>99.00000</a:t>
                      </a:r>
                    </a:p>
                  </a:txBody>
                  <a:tcPr marL="76200" marR="76200" marT="38100" marB="38100" anchor="ctr"/>
                </a:tc>
                <a:tc>
                  <a:txBody>
                    <a:bodyPr/>
                    <a:lstStyle/>
                    <a:p>
                      <a:pPr algn="r">
                        <a:buNone/>
                      </a:pPr>
                      <a:r>
                        <a:rPr lang="en-US" sz="1300">
                          <a:effectLst/>
                        </a:rPr>
                        <a:t>117.0000</a:t>
                      </a:r>
                    </a:p>
                  </a:txBody>
                  <a:tcPr marL="76200" marR="76200" marT="38100" marB="38100" anchor="ctr"/>
                </a:tc>
                <a:tc>
                  <a:txBody>
                    <a:bodyPr/>
                    <a:lstStyle/>
                    <a:p>
                      <a:pPr algn="r">
                        <a:buNone/>
                      </a:pPr>
                      <a:r>
                        <a:rPr lang="en-US" sz="1300">
                          <a:effectLst/>
                        </a:rPr>
                        <a:t>140.25000</a:t>
                      </a:r>
                    </a:p>
                  </a:txBody>
                  <a:tcPr marL="76200" marR="76200" marT="38100" marB="38100" anchor="ctr"/>
                </a:tc>
                <a:tc>
                  <a:txBody>
                    <a:bodyPr/>
                    <a:lstStyle/>
                    <a:p>
                      <a:pPr algn="r">
                        <a:buNone/>
                      </a:pPr>
                      <a:r>
                        <a:rPr lang="en-US" sz="1300">
                          <a:effectLst/>
                        </a:rPr>
                        <a:t>199.00</a:t>
                      </a:r>
                    </a:p>
                  </a:txBody>
                  <a:tcPr marL="76200" marR="76200" marT="38100" marB="38100" anchor="ctr"/>
                </a:tc>
                <a:extLst>
                  <a:ext uri="{0D108BD9-81ED-4DB2-BD59-A6C34878D82A}">
                    <a16:rowId xmlns:a16="http://schemas.microsoft.com/office/drawing/2014/main" val="3670118462"/>
                  </a:ext>
                </a:extLst>
              </a:tr>
              <a:tr h="290777">
                <a:tc>
                  <a:txBody>
                    <a:bodyPr/>
                    <a:lstStyle/>
                    <a:p>
                      <a:pPr algn="r" fontAlgn="ctr">
                        <a:buNone/>
                      </a:pPr>
                      <a:r>
                        <a:rPr lang="en-US" sz="1300" b="0">
                          <a:effectLst/>
                        </a:rPr>
                        <a:t>BloodPressure</a:t>
                      </a:r>
                    </a:p>
                  </a:txBody>
                  <a:tcPr marL="76200" marR="76200" marT="38100" marB="38100" anchor="ctr"/>
                </a:tc>
                <a:tc>
                  <a:txBody>
                    <a:bodyPr/>
                    <a:lstStyle/>
                    <a:p>
                      <a:pPr algn="r">
                        <a:buNone/>
                      </a:pPr>
                      <a:r>
                        <a:rPr lang="en-US" sz="1300">
                          <a:effectLst/>
                        </a:rPr>
                        <a:t>768.0</a:t>
                      </a:r>
                    </a:p>
                  </a:txBody>
                  <a:tcPr marL="76200" marR="76200" marT="38100" marB="38100" anchor="ctr"/>
                </a:tc>
                <a:tc>
                  <a:txBody>
                    <a:bodyPr/>
                    <a:lstStyle/>
                    <a:p>
                      <a:pPr algn="r">
                        <a:buNone/>
                      </a:pPr>
                      <a:r>
                        <a:rPr lang="en-US" sz="1300">
                          <a:effectLst/>
                        </a:rPr>
                        <a:t>69.105469</a:t>
                      </a:r>
                    </a:p>
                  </a:txBody>
                  <a:tcPr marL="76200" marR="76200" marT="38100" marB="38100" anchor="ctr"/>
                </a:tc>
                <a:tc>
                  <a:txBody>
                    <a:bodyPr/>
                    <a:lstStyle/>
                    <a:p>
                      <a:pPr algn="r">
                        <a:buNone/>
                      </a:pPr>
                      <a:r>
                        <a:rPr lang="en-US" sz="1300">
                          <a:effectLst/>
                        </a:rPr>
                        <a:t>19.355807</a:t>
                      </a:r>
                    </a:p>
                  </a:txBody>
                  <a:tcPr marL="76200" marR="76200" marT="38100" marB="38100" anchor="ctr"/>
                </a:tc>
                <a:tc>
                  <a:txBody>
                    <a:bodyPr/>
                    <a:lstStyle/>
                    <a:p>
                      <a:pPr algn="r">
                        <a:buNone/>
                      </a:pPr>
                      <a:r>
                        <a:rPr lang="en-US" sz="1300">
                          <a:effectLst/>
                        </a:rPr>
                        <a:t>0.000</a:t>
                      </a:r>
                    </a:p>
                  </a:txBody>
                  <a:tcPr marL="76200" marR="76200" marT="38100" marB="38100" anchor="ctr"/>
                </a:tc>
                <a:tc>
                  <a:txBody>
                    <a:bodyPr/>
                    <a:lstStyle/>
                    <a:p>
                      <a:pPr algn="r">
                        <a:buNone/>
                      </a:pPr>
                      <a:r>
                        <a:rPr lang="en-US" sz="1300">
                          <a:effectLst/>
                        </a:rPr>
                        <a:t>62.00000</a:t>
                      </a:r>
                    </a:p>
                  </a:txBody>
                  <a:tcPr marL="76200" marR="76200" marT="38100" marB="38100" anchor="ctr"/>
                </a:tc>
                <a:tc>
                  <a:txBody>
                    <a:bodyPr/>
                    <a:lstStyle/>
                    <a:p>
                      <a:pPr algn="r">
                        <a:buNone/>
                      </a:pPr>
                      <a:r>
                        <a:rPr lang="en-US" sz="1300">
                          <a:effectLst/>
                        </a:rPr>
                        <a:t>72.0000</a:t>
                      </a:r>
                    </a:p>
                  </a:txBody>
                  <a:tcPr marL="76200" marR="76200" marT="38100" marB="38100" anchor="ctr"/>
                </a:tc>
                <a:tc>
                  <a:txBody>
                    <a:bodyPr/>
                    <a:lstStyle/>
                    <a:p>
                      <a:pPr algn="r">
                        <a:buNone/>
                      </a:pPr>
                      <a:r>
                        <a:rPr lang="en-US" sz="1300">
                          <a:effectLst/>
                        </a:rPr>
                        <a:t>80.00000</a:t>
                      </a:r>
                    </a:p>
                  </a:txBody>
                  <a:tcPr marL="76200" marR="76200" marT="38100" marB="38100" anchor="ctr"/>
                </a:tc>
                <a:tc>
                  <a:txBody>
                    <a:bodyPr/>
                    <a:lstStyle/>
                    <a:p>
                      <a:pPr algn="r">
                        <a:buNone/>
                      </a:pPr>
                      <a:r>
                        <a:rPr lang="en-US" sz="1300">
                          <a:effectLst/>
                        </a:rPr>
                        <a:t>122.00</a:t>
                      </a:r>
                    </a:p>
                  </a:txBody>
                  <a:tcPr marL="76200" marR="76200" marT="38100" marB="38100" anchor="ctr"/>
                </a:tc>
                <a:extLst>
                  <a:ext uri="{0D108BD9-81ED-4DB2-BD59-A6C34878D82A}">
                    <a16:rowId xmlns:a16="http://schemas.microsoft.com/office/drawing/2014/main" val="815369056"/>
                  </a:ext>
                </a:extLst>
              </a:tr>
              <a:tr h="290777">
                <a:tc>
                  <a:txBody>
                    <a:bodyPr/>
                    <a:lstStyle/>
                    <a:p>
                      <a:pPr algn="r" fontAlgn="ctr">
                        <a:buNone/>
                      </a:pPr>
                      <a:r>
                        <a:rPr lang="en-US" sz="1300" b="0">
                          <a:effectLst/>
                        </a:rPr>
                        <a:t>SkinThickness</a:t>
                      </a:r>
                    </a:p>
                  </a:txBody>
                  <a:tcPr marL="76200" marR="76200" marT="38100" marB="38100" anchor="ctr"/>
                </a:tc>
                <a:tc>
                  <a:txBody>
                    <a:bodyPr/>
                    <a:lstStyle/>
                    <a:p>
                      <a:pPr algn="r">
                        <a:buNone/>
                      </a:pPr>
                      <a:r>
                        <a:rPr lang="en-US" sz="1300">
                          <a:effectLst/>
                        </a:rPr>
                        <a:t>768.0</a:t>
                      </a:r>
                    </a:p>
                  </a:txBody>
                  <a:tcPr marL="76200" marR="76200" marT="38100" marB="38100" anchor="ctr"/>
                </a:tc>
                <a:tc>
                  <a:txBody>
                    <a:bodyPr/>
                    <a:lstStyle/>
                    <a:p>
                      <a:pPr algn="r">
                        <a:buNone/>
                      </a:pPr>
                      <a:r>
                        <a:rPr lang="en-US" sz="1300">
                          <a:effectLst/>
                        </a:rPr>
                        <a:t>20.536458</a:t>
                      </a:r>
                    </a:p>
                  </a:txBody>
                  <a:tcPr marL="76200" marR="76200" marT="38100" marB="38100" anchor="ctr"/>
                </a:tc>
                <a:tc>
                  <a:txBody>
                    <a:bodyPr/>
                    <a:lstStyle/>
                    <a:p>
                      <a:pPr algn="r">
                        <a:buNone/>
                      </a:pPr>
                      <a:r>
                        <a:rPr lang="en-US" sz="1300">
                          <a:effectLst/>
                        </a:rPr>
                        <a:t>15.952218</a:t>
                      </a:r>
                    </a:p>
                  </a:txBody>
                  <a:tcPr marL="76200" marR="76200" marT="38100" marB="38100" anchor="ctr"/>
                </a:tc>
                <a:tc>
                  <a:txBody>
                    <a:bodyPr/>
                    <a:lstStyle/>
                    <a:p>
                      <a:pPr algn="r">
                        <a:buNone/>
                      </a:pPr>
                      <a:r>
                        <a:rPr lang="en-US" sz="1300">
                          <a:effectLst/>
                        </a:rPr>
                        <a:t>0.000</a:t>
                      </a:r>
                    </a:p>
                  </a:txBody>
                  <a:tcPr marL="76200" marR="76200" marT="38100" marB="38100" anchor="ctr"/>
                </a:tc>
                <a:tc>
                  <a:txBody>
                    <a:bodyPr/>
                    <a:lstStyle/>
                    <a:p>
                      <a:pPr algn="r">
                        <a:buNone/>
                      </a:pPr>
                      <a:r>
                        <a:rPr lang="en-US" sz="1300">
                          <a:effectLst/>
                        </a:rPr>
                        <a:t>0.00000</a:t>
                      </a:r>
                    </a:p>
                  </a:txBody>
                  <a:tcPr marL="76200" marR="76200" marT="38100" marB="38100" anchor="ctr"/>
                </a:tc>
                <a:tc>
                  <a:txBody>
                    <a:bodyPr/>
                    <a:lstStyle/>
                    <a:p>
                      <a:pPr algn="r">
                        <a:buNone/>
                      </a:pPr>
                      <a:r>
                        <a:rPr lang="en-US" sz="1300">
                          <a:effectLst/>
                        </a:rPr>
                        <a:t>23.0000</a:t>
                      </a:r>
                    </a:p>
                  </a:txBody>
                  <a:tcPr marL="76200" marR="76200" marT="38100" marB="38100" anchor="ctr"/>
                </a:tc>
                <a:tc>
                  <a:txBody>
                    <a:bodyPr/>
                    <a:lstStyle/>
                    <a:p>
                      <a:pPr algn="r">
                        <a:buNone/>
                      </a:pPr>
                      <a:r>
                        <a:rPr lang="en-US" sz="1300">
                          <a:effectLst/>
                        </a:rPr>
                        <a:t>32.00000</a:t>
                      </a:r>
                    </a:p>
                  </a:txBody>
                  <a:tcPr marL="76200" marR="76200" marT="38100" marB="38100" anchor="ctr"/>
                </a:tc>
                <a:tc>
                  <a:txBody>
                    <a:bodyPr/>
                    <a:lstStyle/>
                    <a:p>
                      <a:pPr algn="r">
                        <a:buNone/>
                      </a:pPr>
                      <a:r>
                        <a:rPr lang="en-US" sz="1300">
                          <a:effectLst/>
                        </a:rPr>
                        <a:t>99.00</a:t>
                      </a:r>
                    </a:p>
                  </a:txBody>
                  <a:tcPr marL="76200" marR="76200" marT="38100" marB="38100" anchor="ctr"/>
                </a:tc>
                <a:extLst>
                  <a:ext uri="{0D108BD9-81ED-4DB2-BD59-A6C34878D82A}">
                    <a16:rowId xmlns:a16="http://schemas.microsoft.com/office/drawing/2014/main" val="2894864553"/>
                  </a:ext>
                </a:extLst>
              </a:tr>
              <a:tr h="290777">
                <a:tc>
                  <a:txBody>
                    <a:bodyPr/>
                    <a:lstStyle/>
                    <a:p>
                      <a:pPr algn="r" fontAlgn="ctr">
                        <a:buNone/>
                      </a:pPr>
                      <a:r>
                        <a:rPr lang="en-US" sz="1300" b="0">
                          <a:effectLst/>
                        </a:rPr>
                        <a:t>Insulin</a:t>
                      </a:r>
                    </a:p>
                  </a:txBody>
                  <a:tcPr marL="76200" marR="76200" marT="38100" marB="38100" anchor="ctr"/>
                </a:tc>
                <a:tc>
                  <a:txBody>
                    <a:bodyPr/>
                    <a:lstStyle/>
                    <a:p>
                      <a:pPr algn="r">
                        <a:buNone/>
                      </a:pPr>
                      <a:r>
                        <a:rPr lang="en-US" sz="1300">
                          <a:effectLst/>
                        </a:rPr>
                        <a:t>768.0</a:t>
                      </a:r>
                    </a:p>
                  </a:txBody>
                  <a:tcPr marL="76200" marR="76200" marT="38100" marB="38100" anchor="ctr"/>
                </a:tc>
                <a:tc>
                  <a:txBody>
                    <a:bodyPr/>
                    <a:lstStyle/>
                    <a:p>
                      <a:pPr algn="r">
                        <a:buNone/>
                      </a:pPr>
                      <a:r>
                        <a:rPr lang="en-US" sz="1300">
                          <a:effectLst/>
                        </a:rPr>
                        <a:t>79.799479</a:t>
                      </a:r>
                    </a:p>
                  </a:txBody>
                  <a:tcPr marL="76200" marR="76200" marT="38100" marB="38100" anchor="ctr"/>
                </a:tc>
                <a:tc>
                  <a:txBody>
                    <a:bodyPr/>
                    <a:lstStyle/>
                    <a:p>
                      <a:pPr algn="r">
                        <a:buNone/>
                      </a:pPr>
                      <a:r>
                        <a:rPr lang="en-US" sz="1300">
                          <a:effectLst/>
                        </a:rPr>
                        <a:t>115.244002</a:t>
                      </a:r>
                    </a:p>
                  </a:txBody>
                  <a:tcPr marL="76200" marR="76200" marT="38100" marB="38100" anchor="ctr"/>
                </a:tc>
                <a:tc>
                  <a:txBody>
                    <a:bodyPr/>
                    <a:lstStyle/>
                    <a:p>
                      <a:pPr algn="r">
                        <a:buNone/>
                      </a:pPr>
                      <a:r>
                        <a:rPr lang="en-US" sz="1300">
                          <a:effectLst/>
                        </a:rPr>
                        <a:t>0.000</a:t>
                      </a:r>
                    </a:p>
                  </a:txBody>
                  <a:tcPr marL="76200" marR="76200" marT="38100" marB="38100" anchor="ctr"/>
                </a:tc>
                <a:tc>
                  <a:txBody>
                    <a:bodyPr/>
                    <a:lstStyle/>
                    <a:p>
                      <a:pPr algn="r">
                        <a:buNone/>
                      </a:pPr>
                      <a:r>
                        <a:rPr lang="en-US" sz="1300">
                          <a:effectLst/>
                        </a:rPr>
                        <a:t>0.00000</a:t>
                      </a:r>
                    </a:p>
                  </a:txBody>
                  <a:tcPr marL="76200" marR="76200" marT="38100" marB="38100" anchor="ctr"/>
                </a:tc>
                <a:tc>
                  <a:txBody>
                    <a:bodyPr/>
                    <a:lstStyle/>
                    <a:p>
                      <a:pPr algn="r">
                        <a:buNone/>
                      </a:pPr>
                      <a:r>
                        <a:rPr lang="en-US" sz="1300">
                          <a:effectLst/>
                        </a:rPr>
                        <a:t>30.5000</a:t>
                      </a:r>
                    </a:p>
                  </a:txBody>
                  <a:tcPr marL="76200" marR="76200" marT="38100" marB="38100" anchor="ctr"/>
                </a:tc>
                <a:tc>
                  <a:txBody>
                    <a:bodyPr/>
                    <a:lstStyle/>
                    <a:p>
                      <a:pPr algn="r">
                        <a:buNone/>
                      </a:pPr>
                      <a:r>
                        <a:rPr lang="en-US" sz="1300">
                          <a:effectLst/>
                        </a:rPr>
                        <a:t>127.25000</a:t>
                      </a:r>
                    </a:p>
                  </a:txBody>
                  <a:tcPr marL="76200" marR="76200" marT="38100" marB="38100" anchor="ctr"/>
                </a:tc>
                <a:tc>
                  <a:txBody>
                    <a:bodyPr/>
                    <a:lstStyle/>
                    <a:p>
                      <a:pPr algn="r">
                        <a:buNone/>
                      </a:pPr>
                      <a:r>
                        <a:rPr lang="en-US" sz="1300">
                          <a:effectLst/>
                        </a:rPr>
                        <a:t>846.00</a:t>
                      </a:r>
                    </a:p>
                  </a:txBody>
                  <a:tcPr marL="76200" marR="76200" marT="38100" marB="38100" anchor="ctr"/>
                </a:tc>
                <a:extLst>
                  <a:ext uri="{0D108BD9-81ED-4DB2-BD59-A6C34878D82A}">
                    <a16:rowId xmlns:a16="http://schemas.microsoft.com/office/drawing/2014/main" val="1071339007"/>
                  </a:ext>
                </a:extLst>
              </a:tr>
              <a:tr h="290777">
                <a:tc>
                  <a:txBody>
                    <a:bodyPr/>
                    <a:lstStyle/>
                    <a:p>
                      <a:pPr algn="r" fontAlgn="ctr">
                        <a:buNone/>
                      </a:pPr>
                      <a:r>
                        <a:rPr lang="en-US" sz="1300" b="0">
                          <a:effectLst/>
                        </a:rPr>
                        <a:t>BMI</a:t>
                      </a:r>
                    </a:p>
                  </a:txBody>
                  <a:tcPr marL="76200" marR="76200" marT="38100" marB="38100" anchor="ctr"/>
                </a:tc>
                <a:tc>
                  <a:txBody>
                    <a:bodyPr/>
                    <a:lstStyle/>
                    <a:p>
                      <a:pPr algn="r">
                        <a:buNone/>
                      </a:pPr>
                      <a:r>
                        <a:rPr lang="en-US" sz="1300">
                          <a:effectLst/>
                        </a:rPr>
                        <a:t>768.0</a:t>
                      </a:r>
                    </a:p>
                  </a:txBody>
                  <a:tcPr marL="76200" marR="76200" marT="38100" marB="38100" anchor="ctr"/>
                </a:tc>
                <a:tc>
                  <a:txBody>
                    <a:bodyPr/>
                    <a:lstStyle/>
                    <a:p>
                      <a:pPr algn="r">
                        <a:buNone/>
                      </a:pPr>
                      <a:r>
                        <a:rPr lang="en-US" sz="1300">
                          <a:effectLst/>
                        </a:rPr>
                        <a:t>31.992578</a:t>
                      </a:r>
                    </a:p>
                  </a:txBody>
                  <a:tcPr marL="76200" marR="76200" marT="38100" marB="38100" anchor="ctr"/>
                </a:tc>
                <a:tc>
                  <a:txBody>
                    <a:bodyPr/>
                    <a:lstStyle/>
                    <a:p>
                      <a:pPr algn="r">
                        <a:buNone/>
                      </a:pPr>
                      <a:r>
                        <a:rPr lang="en-US" sz="1300">
                          <a:effectLst/>
                        </a:rPr>
                        <a:t>7.884160</a:t>
                      </a:r>
                    </a:p>
                  </a:txBody>
                  <a:tcPr marL="76200" marR="76200" marT="38100" marB="38100" anchor="ctr"/>
                </a:tc>
                <a:tc>
                  <a:txBody>
                    <a:bodyPr/>
                    <a:lstStyle/>
                    <a:p>
                      <a:pPr algn="r">
                        <a:buNone/>
                      </a:pPr>
                      <a:r>
                        <a:rPr lang="en-US" sz="1300">
                          <a:effectLst/>
                        </a:rPr>
                        <a:t>0.000</a:t>
                      </a:r>
                    </a:p>
                  </a:txBody>
                  <a:tcPr marL="76200" marR="76200" marT="38100" marB="38100" anchor="ctr"/>
                </a:tc>
                <a:tc>
                  <a:txBody>
                    <a:bodyPr/>
                    <a:lstStyle/>
                    <a:p>
                      <a:pPr algn="r">
                        <a:buNone/>
                      </a:pPr>
                      <a:r>
                        <a:rPr lang="en-US" sz="1300">
                          <a:effectLst/>
                        </a:rPr>
                        <a:t>27.30000</a:t>
                      </a:r>
                    </a:p>
                  </a:txBody>
                  <a:tcPr marL="76200" marR="76200" marT="38100" marB="38100" anchor="ctr"/>
                </a:tc>
                <a:tc>
                  <a:txBody>
                    <a:bodyPr/>
                    <a:lstStyle/>
                    <a:p>
                      <a:pPr algn="r">
                        <a:buNone/>
                      </a:pPr>
                      <a:r>
                        <a:rPr lang="en-US" sz="1300">
                          <a:effectLst/>
                        </a:rPr>
                        <a:t>32.0000</a:t>
                      </a:r>
                    </a:p>
                  </a:txBody>
                  <a:tcPr marL="76200" marR="76200" marT="38100" marB="38100" anchor="ctr"/>
                </a:tc>
                <a:tc>
                  <a:txBody>
                    <a:bodyPr/>
                    <a:lstStyle/>
                    <a:p>
                      <a:pPr algn="r">
                        <a:buNone/>
                      </a:pPr>
                      <a:r>
                        <a:rPr lang="en-US" sz="1300">
                          <a:effectLst/>
                        </a:rPr>
                        <a:t>36.60000</a:t>
                      </a:r>
                    </a:p>
                  </a:txBody>
                  <a:tcPr marL="76200" marR="76200" marT="38100" marB="38100" anchor="ctr"/>
                </a:tc>
                <a:tc>
                  <a:txBody>
                    <a:bodyPr/>
                    <a:lstStyle/>
                    <a:p>
                      <a:pPr algn="r">
                        <a:buNone/>
                      </a:pPr>
                      <a:r>
                        <a:rPr lang="en-US" sz="1300">
                          <a:effectLst/>
                        </a:rPr>
                        <a:t>67.10</a:t>
                      </a:r>
                    </a:p>
                  </a:txBody>
                  <a:tcPr marL="76200" marR="76200" marT="38100" marB="38100" anchor="ctr"/>
                </a:tc>
                <a:extLst>
                  <a:ext uri="{0D108BD9-81ED-4DB2-BD59-A6C34878D82A}">
                    <a16:rowId xmlns:a16="http://schemas.microsoft.com/office/drawing/2014/main" val="1570610748"/>
                  </a:ext>
                </a:extLst>
              </a:tr>
              <a:tr h="422080">
                <a:tc>
                  <a:txBody>
                    <a:bodyPr/>
                    <a:lstStyle/>
                    <a:p>
                      <a:pPr algn="r" fontAlgn="ctr">
                        <a:buNone/>
                      </a:pPr>
                      <a:r>
                        <a:rPr lang="en-US" sz="1300" b="0">
                          <a:effectLst/>
                        </a:rPr>
                        <a:t>DiabetesPedigreeFunction</a:t>
                      </a:r>
                    </a:p>
                  </a:txBody>
                  <a:tcPr marL="76200" marR="76200" marT="38100" marB="38100" anchor="ctr"/>
                </a:tc>
                <a:tc>
                  <a:txBody>
                    <a:bodyPr/>
                    <a:lstStyle/>
                    <a:p>
                      <a:pPr algn="r">
                        <a:buNone/>
                      </a:pPr>
                      <a:r>
                        <a:rPr lang="en-US" sz="1300">
                          <a:effectLst/>
                        </a:rPr>
                        <a:t>768.0</a:t>
                      </a:r>
                    </a:p>
                  </a:txBody>
                  <a:tcPr marL="76200" marR="76200" marT="38100" marB="38100" anchor="ctr"/>
                </a:tc>
                <a:tc>
                  <a:txBody>
                    <a:bodyPr/>
                    <a:lstStyle/>
                    <a:p>
                      <a:pPr algn="r">
                        <a:buNone/>
                      </a:pPr>
                      <a:r>
                        <a:rPr lang="en-US" sz="1300">
                          <a:effectLst/>
                        </a:rPr>
                        <a:t>0.471876</a:t>
                      </a:r>
                    </a:p>
                  </a:txBody>
                  <a:tcPr marL="76200" marR="76200" marT="38100" marB="38100" anchor="ctr"/>
                </a:tc>
                <a:tc>
                  <a:txBody>
                    <a:bodyPr/>
                    <a:lstStyle/>
                    <a:p>
                      <a:pPr algn="r">
                        <a:buNone/>
                      </a:pPr>
                      <a:r>
                        <a:rPr lang="en-US" sz="1300">
                          <a:effectLst/>
                        </a:rPr>
                        <a:t>0.331329</a:t>
                      </a:r>
                    </a:p>
                  </a:txBody>
                  <a:tcPr marL="76200" marR="76200" marT="38100" marB="38100" anchor="ctr"/>
                </a:tc>
                <a:tc>
                  <a:txBody>
                    <a:bodyPr/>
                    <a:lstStyle/>
                    <a:p>
                      <a:pPr algn="r">
                        <a:buNone/>
                      </a:pPr>
                      <a:r>
                        <a:rPr lang="en-US" sz="1300">
                          <a:effectLst/>
                        </a:rPr>
                        <a:t>0.078</a:t>
                      </a:r>
                    </a:p>
                  </a:txBody>
                  <a:tcPr marL="76200" marR="76200" marT="38100" marB="38100" anchor="ctr"/>
                </a:tc>
                <a:tc>
                  <a:txBody>
                    <a:bodyPr/>
                    <a:lstStyle/>
                    <a:p>
                      <a:pPr algn="r">
                        <a:buNone/>
                      </a:pPr>
                      <a:r>
                        <a:rPr lang="en-US" sz="1300">
                          <a:effectLst/>
                        </a:rPr>
                        <a:t>0.24375</a:t>
                      </a:r>
                    </a:p>
                  </a:txBody>
                  <a:tcPr marL="76200" marR="76200" marT="38100" marB="38100" anchor="ctr"/>
                </a:tc>
                <a:tc>
                  <a:txBody>
                    <a:bodyPr/>
                    <a:lstStyle/>
                    <a:p>
                      <a:pPr algn="r">
                        <a:buNone/>
                      </a:pPr>
                      <a:r>
                        <a:rPr lang="en-US" sz="1300">
                          <a:effectLst/>
                        </a:rPr>
                        <a:t>0.3725</a:t>
                      </a:r>
                    </a:p>
                  </a:txBody>
                  <a:tcPr marL="76200" marR="76200" marT="38100" marB="38100" anchor="ctr"/>
                </a:tc>
                <a:tc>
                  <a:txBody>
                    <a:bodyPr/>
                    <a:lstStyle/>
                    <a:p>
                      <a:pPr algn="r">
                        <a:buNone/>
                      </a:pPr>
                      <a:r>
                        <a:rPr lang="en-US" sz="1300">
                          <a:effectLst/>
                        </a:rPr>
                        <a:t>0.62625</a:t>
                      </a:r>
                    </a:p>
                  </a:txBody>
                  <a:tcPr marL="76200" marR="76200" marT="38100" marB="38100" anchor="ctr"/>
                </a:tc>
                <a:tc>
                  <a:txBody>
                    <a:bodyPr/>
                    <a:lstStyle/>
                    <a:p>
                      <a:pPr algn="r">
                        <a:buNone/>
                      </a:pPr>
                      <a:r>
                        <a:rPr lang="en-US" sz="1300">
                          <a:effectLst/>
                        </a:rPr>
                        <a:t>2.42</a:t>
                      </a:r>
                    </a:p>
                  </a:txBody>
                  <a:tcPr marL="76200" marR="76200" marT="38100" marB="38100" anchor="ctr"/>
                </a:tc>
                <a:extLst>
                  <a:ext uri="{0D108BD9-81ED-4DB2-BD59-A6C34878D82A}">
                    <a16:rowId xmlns:a16="http://schemas.microsoft.com/office/drawing/2014/main" val="2474939952"/>
                  </a:ext>
                </a:extLst>
              </a:tr>
              <a:tr h="290777">
                <a:tc>
                  <a:txBody>
                    <a:bodyPr/>
                    <a:lstStyle/>
                    <a:p>
                      <a:pPr algn="r" fontAlgn="ctr">
                        <a:buNone/>
                      </a:pPr>
                      <a:r>
                        <a:rPr lang="en-US" sz="1300" b="0">
                          <a:effectLst/>
                        </a:rPr>
                        <a:t>Age</a:t>
                      </a:r>
                    </a:p>
                  </a:txBody>
                  <a:tcPr marL="76200" marR="76200" marT="38100" marB="38100" anchor="ctr"/>
                </a:tc>
                <a:tc>
                  <a:txBody>
                    <a:bodyPr/>
                    <a:lstStyle/>
                    <a:p>
                      <a:pPr algn="r">
                        <a:buNone/>
                      </a:pPr>
                      <a:r>
                        <a:rPr lang="en-US" sz="1300">
                          <a:effectLst/>
                        </a:rPr>
                        <a:t>768.0</a:t>
                      </a:r>
                    </a:p>
                  </a:txBody>
                  <a:tcPr marL="76200" marR="76200" marT="38100" marB="38100" anchor="ctr"/>
                </a:tc>
                <a:tc>
                  <a:txBody>
                    <a:bodyPr/>
                    <a:lstStyle/>
                    <a:p>
                      <a:pPr algn="r">
                        <a:buNone/>
                      </a:pPr>
                      <a:r>
                        <a:rPr lang="en-US" sz="1300">
                          <a:effectLst/>
                        </a:rPr>
                        <a:t>33.240885</a:t>
                      </a:r>
                    </a:p>
                  </a:txBody>
                  <a:tcPr marL="76200" marR="76200" marT="38100" marB="38100" anchor="ctr"/>
                </a:tc>
                <a:tc>
                  <a:txBody>
                    <a:bodyPr/>
                    <a:lstStyle/>
                    <a:p>
                      <a:pPr algn="r">
                        <a:buNone/>
                      </a:pPr>
                      <a:r>
                        <a:rPr lang="en-US" sz="1300">
                          <a:effectLst/>
                        </a:rPr>
                        <a:t>11.760232</a:t>
                      </a:r>
                    </a:p>
                  </a:txBody>
                  <a:tcPr marL="76200" marR="76200" marT="38100" marB="38100" anchor="ctr"/>
                </a:tc>
                <a:tc>
                  <a:txBody>
                    <a:bodyPr/>
                    <a:lstStyle/>
                    <a:p>
                      <a:pPr algn="r">
                        <a:buNone/>
                      </a:pPr>
                      <a:r>
                        <a:rPr lang="en-US" sz="1300">
                          <a:effectLst/>
                        </a:rPr>
                        <a:t>21.000</a:t>
                      </a:r>
                    </a:p>
                  </a:txBody>
                  <a:tcPr marL="76200" marR="76200" marT="38100" marB="38100" anchor="ctr"/>
                </a:tc>
                <a:tc>
                  <a:txBody>
                    <a:bodyPr/>
                    <a:lstStyle/>
                    <a:p>
                      <a:pPr algn="r">
                        <a:buNone/>
                      </a:pPr>
                      <a:r>
                        <a:rPr lang="en-US" sz="1300">
                          <a:effectLst/>
                        </a:rPr>
                        <a:t>24.00000</a:t>
                      </a:r>
                    </a:p>
                  </a:txBody>
                  <a:tcPr marL="76200" marR="76200" marT="38100" marB="38100" anchor="ctr"/>
                </a:tc>
                <a:tc>
                  <a:txBody>
                    <a:bodyPr/>
                    <a:lstStyle/>
                    <a:p>
                      <a:pPr algn="r">
                        <a:buNone/>
                      </a:pPr>
                      <a:r>
                        <a:rPr lang="en-US" sz="1300">
                          <a:effectLst/>
                        </a:rPr>
                        <a:t>29.0000</a:t>
                      </a:r>
                    </a:p>
                  </a:txBody>
                  <a:tcPr marL="76200" marR="76200" marT="38100" marB="38100" anchor="ctr"/>
                </a:tc>
                <a:tc>
                  <a:txBody>
                    <a:bodyPr/>
                    <a:lstStyle/>
                    <a:p>
                      <a:pPr algn="r">
                        <a:buNone/>
                      </a:pPr>
                      <a:r>
                        <a:rPr lang="en-US" sz="1300">
                          <a:effectLst/>
                        </a:rPr>
                        <a:t>41.00000</a:t>
                      </a:r>
                    </a:p>
                  </a:txBody>
                  <a:tcPr marL="76200" marR="76200" marT="38100" marB="38100" anchor="ctr"/>
                </a:tc>
                <a:tc>
                  <a:txBody>
                    <a:bodyPr/>
                    <a:lstStyle/>
                    <a:p>
                      <a:pPr algn="r">
                        <a:buNone/>
                      </a:pPr>
                      <a:r>
                        <a:rPr lang="en-US" sz="1300">
                          <a:effectLst/>
                        </a:rPr>
                        <a:t>81.00</a:t>
                      </a:r>
                    </a:p>
                  </a:txBody>
                  <a:tcPr marL="76200" marR="76200" marT="38100" marB="38100" anchor="ctr"/>
                </a:tc>
                <a:extLst>
                  <a:ext uri="{0D108BD9-81ED-4DB2-BD59-A6C34878D82A}">
                    <a16:rowId xmlns:a16="http://schemas.microsoft.com/office/drawing/2014/main" val="815300319"/>
                  </a:ext>
                </a:extLst>
              </a:tr>
              <a:tr h="290777">
                <a:tc>
                  <a:txBody>
                    <a:bodyPr/>
                    <a:lstStyle/>
                    <a:p>
                      <a:pPr algn="r" fontAlgn="ctr">
                        <a:buNone/>
                      </a:pPr>
                      <a:r>
                        <a:rPr lang="en-US" sz="1300" b="0">
                          <a:effectLst/>
                        </a:rPr>
                        <a:t>Outcome</a:t>
                      </a:r>
                    </a:p>
                  </a:txBody>
                  <a:tcPr marL="76200" marR="76200" marT="38100" marB="38100" anchor="ctr"/>
                </a:tc>
                <a:tc>
                  <a:txBody>
                    <a:bodyPr/>
                    <a:lstStyle/>
                    <a:p>
                      <a:pPr algn="r">
                        <a:buNone/>
                      </a:pPr>
                      <a:r>
                        <a:rPr lang="en-US" sz="1300">
                          <a:effectLst/>
                        </a:rPr>
                        <a:t>768.0</a:t>
                      </a:r>
                    </a:p>
                  </a:txBody>
                  <a:tcPr marL="76200" marR="76200" marT="38100" marB="38100" anchor="ctr"/>
                </a:tc>
                <a:tc>
                  <a:txBody>
                    <a:bodyPr/>
                    <a:lstStyle/>
                    <a:p>
                      <a:pPr algn="r">
                        <a:buNone/>
                      </a:pPr>
                      <a:r>
                        <a:rPr lang="en-US" sz="1300">
                          <a:effectLst/>
                        </a:rPr>
                        <a:t>0.348958</a:t>
                      </a:r>
                    </a:p>
                  </a:txBody>
                  <a:tcPr marL="76200" marR="76200" marT="38100" marB="38100" anchor="ctr"/>
                </a:tc>
                <a:tc>
                  <a:txBody>
                    <a:bodyPr/>
                    <a:lstStyle/>
                    <a:p>
                      <a:pPr algn="r">
                        <a:buNone/>
                      </a:pPr>
                      <a:r>
                        <a:rPr lang="en-US" sz="1300">
                          <a:effectLst/>
                        </a:rPr>
                        <a:t>0.476951</a:t>
                      </a:r>
                    </a:p>
                  </a:txBody>
                  <a:tcPr marL="76200" marR="76200" marT="38100" marB="38100" anchor="ctr"/>
                </a:tc>
                <a:tc>
                  <a:txBody>
                    <a:bodyPr/>
                    <a:lstStyle/>
                    <a:p>
                      <a:pPr algn="r">
                        <a:buNone/>
                      </a:pPr>
                      <a:r>
                        <a:rPr lang="en-US" sz="1300">
                          <a:effectLst/>
                        </a:rPr>
                        <a:t>0.000</a:t>
                      </a:r>
                    </a:p>
                  </a:txBody>
                  <a:tcPr marL="76200" marR="76200" marT="38100" marB="38100" anchor="ctr"/>
                </a:tc>
                <a:tc>
                  <a:txBody>
                    <a:bodyPr/>
                    <a:lstStyle/>
                    <a:p>
                      <a:pPr algn="r">
                        <a:buNone/>
                      </a:pPr>
                      <a:r>
                        <a:rPr lang="en-US" sz="1300">
                          <a:effectLst/>
                        </a:rPr>
                        <a:t>0.00000</a:t>
                      </a:r>
                    </a:p>
                  </a:txBody>
                  <a:tcPr marL="76200" marR="76200" marT="38100" marB="38100" anchor="ctr"/>
                </a:tc>
                <a:tc>
                  <a:txBody>
                    <a:bodyPr/>
                    <a:lstStyle/>
                    <a:p>
                      <a:pPr algn="r">
                        <a:buNone/>
                      </a:pPr>
                      <a:r>
                        <a:rPr lang="en-US" sz="1300">
                          <a:effectLst/>
                        </a:rPr>
                        <a:t>0.0000</a:t>
                      </a:r>
                    </a:p>
                  </a:txBody>
                  <a:tcPr marL="76200" marR="76200" marT="38100" marB="38100" anchor="ctr"/>
                </a:tc>
                <a:tc>
                  <a:txBody>
                    <a:bodyPr/>
                    <a:lstStyle/>
                    <a:p>
                      <a:pPr algn="r">
                        <a:buNone/>
                      </a:pPr>
                      <a:r>
                        <a:rPr lang="en-US" sz="1300">
                          <a:effectLst/>
                        </a:rPr>
                        <a:t>1.00000</a:t>
                      </a:r>
                    </a:p>
                  </a:txBody>
                  <a:tcPr marL="76200" marR="76200" marT="38100" marB="38100" anchor="ctr"/>
                </a:tc>
                <a:tc>
                  <a:txBody>
                    <a:bodyPr/>
                    <a:lstStyle/>
                    <a:p>
                      <a:pPr algn="r">
                        <a:buNone/>
                      </a:pPr>
                      <a:r>
                        <a:rPr lang="en-US" sz="1300">
                          <a:effectLst/>
                        </a:rPr>
                        <a:t>1.00</a:t>
                      </a:r>
                    </a:p>
                  </a:txBody>
                  <a:tcPr marL="76200" marR="76200" marT="38100" marB="38100" anchor="ctr"/>
                </a:tc>
                <a:extLst>
                  <a:ext uri="{0D108BD9-81ED-4DB2-BD59-A6C34878D82A}">
                    <a16:rowId xmlns:a16="http://schemas.microsoft.com/office/drawing/2014/main" val="861143990"/>
                  </a:ext>
                </a:extLst>
              </a:tr>
            </a:tbl>
          </a:graphicData>
        </a:graphic>
      </p:graphicFrame>
      <p:sp>
        <p:nvSpPr>
          <p:cNvPr id="5" name="TextBox 4">
            <a:extLst>
              <a:ext uri="{FF2B5EF4-FFF2-40B4-BE49-F238E27FC236}">
                <a16:creationId xmlns:a16="http://schemas.microsoft.com/office/drawing/2014/main" id="{56D1A17F-8927-DAFA-372B-9FE41A40B52B}"/>
              </a:ext>
            </a:extLst>
          </p:cNvPr>
          <p:cNvSpPr txBox="1"/>
          <p:nvPr/>
        </p:nvSpPr>
        <p:spPr>
          <a:xfrm>
            <a:off x="1028700" y="4196793"/>
            <a:ext cx="10134600" cy="1323439"/>
          </a:xfrm>
          <a:prstGeom prst="rect">
            <a:avLst/>
          </a:prstGeom>
          <a:noFill/>
        </p:spPr>
        <p:txBody>
          <a:bodyPr wrap="square" rtlCol="0">
            <a:spAutoFit/>
          </a:bodyPr>
          <a:lstStyle/>
          <a:p>
            <a:r>
              <a:rPr lang="vi-VN" sz="1500" b="1"/>
              <a:t>Nhận xét:</a:t>
            </a:r>
          </a:p>
          <a:p>
            <a:r>
              <a:rPr lang="vi-VN" sz="1300"/>
              <a:t>+ Bộ dữ liệu có 768 quan sát, đầy đủ cho phân tích.</a:t>
            </a:r>
          </a:p>
          <a:p>
            <a:r>
              <a:rPr lang="vi-VN" sz="1300"/>
              <a:t>+ Một số cột có giá trị 0 bất thường (Glucose, BloodPressure, SkinThickness, Insulin)</a:t>
            </a:r>
          </a:p>
          <a:p>
            <a:r>
              <a:rPr lang="vi-VN" sz="1300"/>
              <a:t>+ Glucose trung bình khoảng 120, có nhiều giá trị cao, phù hợp phân biệt người tiểu đường.</a:t>
            </a:r>
          </a:p>
          <a:p>
            <a:r>
              <a:rPr lang="vi-VN" sz="1300"/>
              <a:t>+ BMI trung bình lớn hơn 30, nhiều đối tượng thừa cân.</a:t>
            </a:r>
          </a:p>
          <a:p>
            <a:r>
              <a:rPr lang="vi-VN" sz="1300"/>
              <a:t>+ Age trải rộng từ 21 đén 81 tuổi, tập trung vào nhóm trung niên.</a:t>
            </a:r>
            <a:endParaRPr lang="en-US" sz="1300"/>
          </a:p>
        </p:txBody>
      </p:sp>
    </p:spTree>
    <p:extLst>
      <p:ext uri="{BB962C8B-B14F-4D97-AF65-F5344CB8AC3E}">
        <p14:creationId xmlns:p14="http://schemas.microsoft.com/office/powerpoint/2010/main" val="2854576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903547-8182-B44D-A408-54B4295A2A6F}"/>
              </a:ext>
            </a:extLst>
          </p:cNvPr>
          <p:cNvSpPr txBox="1"/>
          <p:nvPr/>
        </p:nvSpPr>
        <p:spPr>
          <a:xfrm>
            <a:off x="685800" y="304800"/>
            <a:ext cx="11049000" cy="2523768"/>
          </a:xfrm>
          <a:prstGeom prst="rect">
            <a:avLst/>
          </a:prstGeom>
          <a:noFill/>
        </p:spPr>
        <p:txBody>
          <a:bodyPr wrap="square" rtlCol="0">
            <a:spAutoFit/>
          </a:bodyPr>
          <a:lstStyle/>
          <a:p>
            <a:r>
              <a:rPr lang="vi-VN" sz="1500" b="1"/>
              <a:t>(4) Tần số xuất hiện (Distribution) trên dữ liệu phân lớp (Class) và dữ liệu danh mục (Category)</a:t>
            </a:r>
            <a:r>
              <a:rPr lang="en-US" sz="1500" b="1"/>
              <a:t>:</a:t>
            </a:r>
          </a:p>
          <a:p>
            <a:endParaRPr lang="vi-VN" sz="1300"/>
          </a:p>
          <a:p>
            <a:r>
              <a:rPr lang="vi-VN" sz="1300"/>
              <a:t>Đối với bài toán phân lớp (classification problem), chúng ta cần tính số lần xuất hiện của thuộc tính phân lớp. Điều này là cần thiết cho vấn đề mất cân bằng (highly imbalanced problems) giữa các lớp nhằm cần xử lý đặc biệt trong bước chuẩn bị dữ liệu.</a:t>
            </a:r>
            <a:endParaRPr lang="en-US" sz="1300"/>
          </a:p>
          <a:p>
            <a:r>
              <a:rPr lang="en-US" sz="1300"/>
              <a:t>Outcome</a:t>
            </a:r>
          </a:p>
          <a:p>
            <a:r>
              <a:rPr lang="en-US" sz="1300"/>
              <a:t>0    500</a:t>
            </a:r>
          </a:p>
          <a:p>
            <a:r>
              <a:rPr lang="en-US" sz="1300"/>
              <a:t>1    268</a:t>
            </a:r>
          </a:p>
          <a:p>
            <a:r>
              <a:rPr lang="en-US" sz="1300"/>
              <a:t>Name: count, dtype: int64</a:t>
            </a:r>
          </a:p>
          <a:p>
            <a:endParaRPr lang="en-US" sz="1300"/>
          </a:p>
          <a:p>
            <a:r>
              <a:rPr lang="vi-VN" sz="1300" b="1"/>
              <a:t>Nhận xét:</a:t>
            </a:r>
          </a:p>
          <a:p>
            <a:r>
              <a:rPr lang="vi-VN" sz="1300"/>
              <a:t>+ Thuộc tính Outcome có 500 mẫu lớp 0 (không tiểu đường) và 268 mẫu lớp 1 (tiểu đường).</a:t>
            </a:r>
          </a:p>
          <a:p>
            <a:r>
              <a:rPr lang="vi-VN" sz="1300"/>
              <a:t>+ Tỉ lệ tương ứng khoảng 65% : 35%.</a:t>
            </a:r>
            <a:endParaRPr lang="en-US" sz="1300"/>
          </a:p>
        </p:txBody>
      </p:sp>
    </p:spTree>
    <p:extLst>
      <p:ext uri="{BB962C8B-B14F-4D97-AF65-F5344CB8AC3E}">
        <p14:creationId xmlns:p14="http://schemas.microsoft.com/office/powerpoint/2010/main" val="435110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83C0009-0DC1-5E68-5237-6B6BC59E83F8}"/>
                  </a:ext>
                </a:extLst>
              </p:cNvPr>
              <p:cNvSpPr txBox="1"/>
              <p:nvPr/>
            </p:nvSpPr>
            <p:spPr>
              <a:xfrm>
                <a:off x="457200" y="381000"/>
                <a:ext cx="11277600" cy="1999778"/>
              </a:xfrm>
              <a:prstGeom prst="rect">
                <a:avLst/>
              </a:prstGeom>
              <a:noFill/>
            </p:spPr>
            <p:txBody>
              <a:bodyPr wrap="square" rtlCol="0">
                <a:spAutoFit/>
              </a:bodyPr>
              <a:lstStyle/>
              <a:p>
                <a:r>
                  <a:rPr lang="vi-VN" sz="1500" b="1"/>
                  <a:t>(5)</a:t>
                </a:r>
                <a:r>
                  <a:rPr lang="en-US" sz="1500" b="1"/>
                  <a:t> </a:t>
                </a:r>
                <a:r>
                  <a:rPr lang="vi-VN" sz="1500" b="1"/>
                  <a:t>Mối tương quan giữa các tính chất (Correlations)</a:t>
                </a:r>
                <a:r>
                  <a:rPr lang="en-US" sz="1500" b="1"/>
                  <a:t>:</a:t>
                </a:r>
                <a:endParaRPr lang="vi-VN"/>
              </a:p>
              <a:p>
                <a:r>
                  <a:rPr lang="vi-VN" sz="1300"/>
                  <a:t>Sự tương quan (correlation) đề cập đến mối quan hệ giữa hai biến và cách chúng có thể có hoặc không cùng nhau thay đổi.</a:t>
                </a:r>
              </a:p>
              <a:p>
                <a:r>
                  <a:rPr lang="vi-VN" sz="1300"/>
                  <a:t>Phương pháp phổ biến nhất để tính toán tương quan là Pearson's Correlation Coeficient, giả định có một phân phối chuẩn của các thuộc tính liên quan. Tương quan -1 hoặc 1 cho thấy mối tương quan âm hoặc dương đầy đủ tương ứng. Trong khi giá trị 0 hiển thị không tương quan ở tất cả. </a:t>
                </a:r>
                <a:endParaRPr lang="en-US" sz="1300"/>
              </a:p>
              <a:p>
                <a:r>
                  <a:rPr lang="en-US" sz="1300"/>
                  <a:t>r = \frac{\sum_{i=1}^n{\left(x_i - \hat{x}\right)\left(y_i - \hat{y}\right)}}{\sqrt{\sum_{i=1}^n{\left(x_i - \hat{x}\right)^2}\sum_{i=1}^n{\left(y_i - \hat{y}\right)^2}}}</a:t>
                </a:r>
              </a:p>
              <a:p>
                <a14:m>
                  <m:oMath xmlns:m="http://schemas.openxmlformats.org/officeDocument/2006/math">
                    <m:r>
                      <a:rPr lang="en-US" sz="1300" i="1" smtClean="0">
                        <a:latin typeface="Cambria Math" panose="02040503050406030204" pitchFamily="18" charset="0"/>
                      </a:rPr>
                      <m:t>𝑟</m:t>
                    </m:r>
                    <m:r>
                      <a:rPr lang="en-US" sz="1300" i="1" smtClean="0">
                        <a:latin typeface="Cambria Math" panose="02040503050406030204" pitchFamily="18" charset="0"/>
                      </a:rPr>
                      <m:t>=</m:t>
                    </m:r>
                    <m:f>
                      <m:fPr>
                        <m:ctrlPr>
                          <a:rPr lang="en-US" sz="1300" i="1" smtClean="0">
                            <a:latin typeface="Cambria Math" panose="02040503050406030204" pitchFamily="18" charset="0"/>
                          </a:rPr>
                        </m:ctrlPr>
                      </m:fPr>
                      <m:num>
                        <m:nary>
                          <m:naryPr>
                            <m:chr m:val="∑"/>
                            <m:ctrlPr>
                              <a:rPr lang="en-US" sz="1300" i="1" smtClean="0">
                                <a:latin typeface="Cambria Math" panose="02040503050406030204" pitchFamily="18" charset="0"/>
                              </a:rPr>
                            </m:ctrlPr>
                          </m:naryPr>
                          <m:sub>
                            <m:r>
                              <a:rPr lang="en-US" sz="1300" i="1" smtClean="0">
                                <a:latin typeface="Cambria Math" panose="02040503050406030204" pitchFamily="18" charset="0"/>
                              </a:rPr>
                              <m:t>𝑖</m:t>
                            </m:r>
                            <m:r>
                              <a:rPr lang="en-US" sz="1300" i="1" smtClean="0">
                                <a:latin typeface="Cambria Math" panose="02040503050406030204" pitchFamily="18" charset="0"/>
                              </a:rPr>
                              <m:t>=1</m:t>
                            </m:r>
                          </m:sub>
                          <m:sup>
                            <m:r>
                              <a:rPr lang="en-US" sz="1300" i="1" smtClean="0">
                                <a:latin typeface="Cambria Math" panose="02040503050406030204" pitchFamily="18" charset="0"/>
                              </a:rPr>
                              <m:t>𝑛</m:t>
                            </m:r>
                          </m:sup>
                          <m:e>
                            <m:d>
                              <m:dPr>
                                <m:ctrlPr>
                                  <a:rPr lang="en-US" sz="1300" i="1" smtClean="0">
                                    <a:latin typeface="Cambria Math" panose="02040503050406030204" pitchFamily="18" charset="0"/>
                                  </a:rPr>
                                </m:ctrlPr>
                              </m:dPr>
                              <m:e>
                                <m:sSub>
                                  <m:sSubPr>
                                    <m:ctrlPr>
                                      <a:rPr lang="en-US" sz="1300" i="1" smtClean="0">
                                        <a:latin typeface="Cambria Math" panose="02040503050406030204" pitchFamily="18" charset="0"/>
                                      </a:rPr>
                                    </m:ctrlPr>
                                  </m:sSubPr>
                                  <m:e>
                                    <m:r>
                                      <a:rPr lang="en-US" sz="1300" i="1" smtClean="0">
                                        <a:latin typeface="Cambria Math" panose="02040503050406030204" pitchFamily="18" charset="0"/>
                                      </a:rPr>
                                      <m:t>𝑥</m:t>
                                    </m:r>
                                  </m:e>
                                  <m:sub>
                                    <m:r>
                                      <a:rPr lang="en-US" sz="1300" i="1" smtClean="0">
                                        <a:latin typeface="Cambria Math" panose="02040503050406030204" pitchFamily="18" charset="0"/>
                                      </a:rPr>
                                      <m:t>𝑖</m:t>
                                    </m:r>
                                  </m:sub>
                                </m:sSub>
                                <m:r>
                                  <a:rPr lang="en-US" sz="1300" i="1" smtClean="0">
                                    <a:latin typeface="Cambria Math" panose="02040503050406030204" pitchFamily="18" charset="0"/>
                                  </a:rPr>
                                  <m:t>−</m:t>
                                </m:r>
                                <m:acc>
                                  <m:accPr>
                                    <m:chr m:val="̂"/>
                                    <m:ctrlPr>
                                      <a:rPr lang="en-US" sz="1300" i="1" smtClean="0">
                                        <a:latin typeface="Cambria Math" panose="02040503050406030204" pitchFamily="18" charset="0"/>
                                      </a:rPr>
                                    </m:ctrlPr>
                                  </m:accPr>
                                  <m:e>
                                    <m:r>
                                      <a:rPr lang="en-US" sz="1300" i="1" smtClean="0">
                                        <a:latin typeface="Cambria Math" panose="02040503050406030204" pitchFamily="18" charset="0"/>
                                      </a:rPr>
                                      <m:t>𝑥</m:t>
                                    </m:r>
                                  </m:e>
                                </m:acc>
                              </m:e>
                            </m:d>
                            <m:d>
                              <m:dPr>
                                <m:ctrlPr>
                                  <a:rPr lang="en-US" sz="1300" i="1" smtClean="0">
                                    <a:latin typeface="Cambria Math" panose="02040503050406030204" pitchFamily="18" charset="0"/>
                                  </a:rPr>
                                </m:ctrlPr>
                              </m:dPr>
                              <m:e>
                                <m:sSub>
                                  <m:sSubPr>
                                    <m:ctrlPr>
                                      <a:rPr lang="en-US" sz="1300" i="1" smtClean="0">
                                        <a:latin typeface="Cambria Math" panose="02040503050406030204" pitchFamily="18" charset="0"/>
                                      </a:rPr>
                                    </m:ctrlPr>
                                  </m:sSubPr>
                                  <m:e>
                                    <m:r>
                                      <a:rPr lang="en-US" sz="1300" i="1" smtClean="0">
                                        <a:latin typeface="Cambria Math" panose="02040503050406030204" pitchFamily="18" charset="0"/>
                                      </a:rPr>
                                      <m:t>𝑦</m:t>
                                    </m:r>
                                  </m:e>
                                  <m:sub>
                                    <m:r>
                                      <a:rPr lang="en-US" sz="1300" i="1" smtClean="0">
                                        <a:latin typeface="Cambria Math" panose="02040503050406030204" pitchFamily="18" charset="0"/>
                                      </a:rPr>
                                      <m:t>𝑖</m:t>
                                    </m:r>
                                  </m:sub>
                                </m:sSub>
                                <m:r>
                                  <a:rPr lang="en-US" sz="1300" i="1" smtClean="0">
                                    <a:latin typeface="Cambria Math" panose="02040503050406030204" pitchFamily="18" charset="0"/>
                                  </a:rPr>
                                  <m:t>−</m:t>
                                </m:r>
                                <m:acc>
                                  <m:accPr>
                                    <m:chr m:val="̂"/>
                                    <m:ctrlPr>
                                      <a:rPr lang="en-US" sz="1300" i="1" smtClean="0">
                                        <a:latin typeface="Cambria Math" panose="02040503050406030204" pitchFamily="18" charset="0"/>
                                      </a:rPr>
                                    </m:ctrlPr>
                                  </m:accPr>
                                  <m:e>
                                    <m:r>
                                      <a:rPr lang="en-US" sz="1300" i="1" smtClean="0">
                                        <a:latin typeface="Cambria Math" panose="02040503050406030204" pitchFamily="18" charset="0"/>
                                      </a:rPr>
                                      <m:t>𝑦</m:t>
                                    </m:r>
                                  </m:e>
                                </m:acc>
                              </m:e>
                            </m:d>
                          </m:e>
                        </m:nary>
                      </m:num>
                      <m:den>
                        <m:rad>
                          <m:radPr>
                            <m:degHide m:val="on"/>
                            <m:ctrlPr>
                              <a:rPr lang="en-US" sz="1300" i="1" smtClean="0">
                                <a:latin typeface="Cambria Math" panose="02040503050406030204" pitchFamily="18" charset="0"/>
                              </a:rPr>
                            </m:ctrlPr>
                          </m:radPr>
                          <m:deg/>
                          <m:e>
                            <m:nary>
                              <m:naryPr>
                                <m:chr m:val="∑"/>
                                <m:ctrlPr>
                                  <a:rPr lang="en-US" sz="1300" i="1" smtClean="0">
                                    <a:latin typeface="Cambria Math" panose="02040503050406030204" pitchFamily="18" charset="0"/>
                                  </a:rPr>
                                </m:ctrlPr>
                              </m:naryPr>
                              <m:sub>
                                <m:r>
                                  <a:rPr lang="en-US" sz="1300" i="1" smtClean="0">
                                    <a:latin typeface="Cambria Math" panose="02040503050406030204" pitchFamily="18" charset="0"/>
                                  </a:rPr>
                                  <m:t>𝑖</m:t>
                                </m:r>
                                <m:r>
                                  <a:rPr lang="en-US" sz="1300" i="1" smtClean="0">
                                    <a:latin typeface="Cambria Math" panose="02040503050406030204" pitchFamily="18" charset="0"/>
                                  </a:rPr>
                                  <m:t>=1</m:t>
                                </m:r>
                              </m:sub>
                              <m:sup>
                                <m:r>
                                  <a:rPr lang="en-US" sz="1300" i="1" smtClean="0">
                                    <a:latin typeface="Cambria Math" panose="02040503050406030204" pitchFamily="18" charset="0"/>
                                  </a:rPr>
                                  <m:t>𝑛</m:t>
                                </m:r>
                              </m:sup>
                              <m:e>
                                <m:sSup>
                                  <m:sSupPr>
                                    <m:ctrlPr>
                                      <a:rPr lang="en-US" sz="1300" i="1" smtClean="0">
                                        <a:latin typeface="Cambria Math" panose="02040503050406030204" pitchFamily="18" charset="0"/>
                                      </a:rPr>
                                    </m:ctrlPr>
                                  </m:sSupPr>
                                  <m:e>
                                    <m:d>
                                      <m:dPr>
                                        <m:ctrlPr>
                                          <a:rPr lang="en-US" sz="1300" i="1" smtClean="0">
                                            <a:latin typeface="Cambria Math" panose="02040503050406030204" pitchFamily="18" charset="0"/>
                                          </a:rPr>
                                        </m:ctrlPr>
                                      </m:dPr>
                                      <m:e>
                                        <m:sSub>
                                          <m:sSubPr>
                                            <m:ctrlPr>
                                              <a:rPr lang="en-US" sz="1300" i="1" smtClean="0">
                                                <a:latin typeface="Cambria Math" panose="02040503050406030204" pitchFamily="18" charset="0"/>
                                              </a:rPr>
                                            </m:ctrlPr>
                                          </m:sSubPr>
                                          <m:e>
                                            <m:r>
                                              <a:rPr lang="en-US" sz="1300" i="1" smtClean="0">
                                                <a:latin typeface="Cambria Math" panose="02040503050406030204" pitchFamily="18" charset="0"/>
                                              </a:rPr>
                                              <m:t>𝑥</m:t>
                                            </m:r>
                                          </m:e>
                                          <m:sub>
                                            <m:r>
                                              <a:rPr lang="en-US" sz="1300" i="1" smtClean="0">
                                                <a:latin typeface="Cambria Math" panose="02040503050406030204" pitchFamily="18" charset="0"/>
                                              </a:rPr>
                                              <m:t>𝑖</m:t>
                                            </m:r>
                                          </m:sub>
                                        </m:sSub>
                                        <m:r>
                                          <a:rPr lang="en-US" sz="1300" i="1" smtClean="0">
                                            <a:latin typeface="Cambria Math" panose="02040503050406030204" pitchFamily="18" charset="0"/>
                                          </a:rPr>
                                          <m:t>−</m:t>
                                        </m:r>
                                        <m:acc>
                                          <m:accPr>
                                            <m:chr m:val="̂"/>
                                            <m:ctrlPr>
                                              <a:rPr lang="en-US" sz="1300" i="1" smtClean="0">
                                                <a:latin typeface="Cambria Math" panose="02040503050406030204" pitchFamily="18" charset="0"/>
                                              </a:rPr>
                                            </m:ctrlPr>
                                          </m:accPr>
                                          <m:e>
                                            <m:r>
                                              <a:rPr lang="en-US" sz="1300" i="1" smtClean="0">
                                                <a:latin typeface="Cambria Math" panose="02040503050406030204" pitchFamily="18" charset="0"/>
                                              </a:rPr>
                                              <m:t>𝑥</m:t>
                                            </m:r>
                                          </m:e>
                                        </m:acc>
                                      </m:e>
                                    </m:d>
                                  </m:e>
                                  <m:sup>
                                    <m:r>
                                      <a:rPr lang="en-US" sz="1300" i="1" smtClean="0">
                                        <a:latin typeface="Cambria Math" panose="02040503050406030204" pitchFamily="18" charset="0"/>
                                      </a:rPr>
                                      <m:t>2</m:t>
                                    </m:r>
                                  </m:sup>
                                </m:sSup>
                                <m:nary>
                                  <m:naryPr>
                                    <m:chr m:val="∑"/>
                                    <m:ctrlPr>
                                      <a:rPr lang="en-US" sz="1300" i="1" smtClean="0">
                                        <a:latin typeface="Cambria Math" panose="02040503050406030204" pitchFamily="18" charset="0"/>
                                      </a:rPr>
                                    </m:ctrlPr>
                                  </m:naryPr>
                                  <m:sub>
                                    <m:r>
                                      <a:rPr lang="en-US" sz="1300" i="1" smtClean="0">
                                        <a:latin typeface="Cambria Math" panose="02040503050406030204" pitchFamily="18" charset="0"/>
                                      </a:rPr>
                                      <m:t>𝑖</m:t>
                                    </m:r>
                                    <m:r>
                                      <a:rPr lang="en-US" sz="1300" i="1" smtClean="0">
                                        <a:latin typeface="Cambria Math" panose="02040503050406030204" pitchFamily="18" charset="0"/>
                                      </a:rPr>
                                      <m:t>=1</m:t>
                                    </m:r>
                                  </m:sub>
                                  <m:sup>
                                    <m:r>
                                      <a:rPr lang="en-US" sz="1300" i="1" smtClean="0">
                                        <a:latin typeface="Cambria Math" panose="02040503050406030204" pitchFamily="18" charset="0"/>
                                      </a:rPr>
                                      <m:t>𝑛</m:t>
                                    </m:r>
                                  </m:sup>
                                  <m:e>
                                    <m:sSup>
                                      <m:sSupPr>
                                        <m:ctrlPr>
                                          <a:rPr lang="en-US" sz="1300" i="1" smtClean="0">
                                            <a:latin typeface="Cambria Math" panose="02040503050406030204" pitchFamily="18" charset="0"/>
                                          </a:rPr>
                                        </m:ctrlPr>
                                      </m:sSupPr>
                                      <m:e>
                                        <m:d>
                                          <m:dPr>
                                            <m:ctrlPr>
                                              <a:rPr lang="en-US" sz="1300" i="1" smtClean="0">
                                                <a:latin typeface="Cambria Math" panose="02040503050406030204" pitchFamily="18" charset="0"/>
                                              </a:rPr>
                                            </m:ctrlPr>
                                          </m:dPr>
                                          <m:e>
                                            <m:sSub>
                                              <m:sSubPr>
                                                <m:ctrlPr>
                                                  <a:rPr lang="en-US" sz="1300" i="1" smtClean="0">
                                                    <a:latin typeface="Cambria Math" panose="02040503050406030204" pitchFamily="18" charset="0"/>
                                                  </a:rPr>
                                                </m:ctrlPr>
                                              </m:sSubPr>
                                              <m:e>
                                                <m:r>
                                                  <a:rPr lang="en-US" sz="1300" i="1" smtClean="0">
                                                    <a:latin typeface="Cambria Math" panose="02040503050406030204" pitchFamily="18" charset="0"/>
                                                  </a:rPr>
                                                  <m:t>𝑦</m:t>
                                                </m:r>
                                              </m:e>
                                              <m:sub>
                                                <m:r>
                                                  <a:rPr lang="en-US" sz="1300" i="1" smtClean="0">
                                                    <a:latin typeface="Cambria Math" panose="02040503050406030204" pitchFamily="18" charset="0"/>
                                                  </a:rPr>
                                                  <m:t>𝑖</m:t>
                                                </m:r>
                                              </m:sub>
                                            </m:sSub>
                                            <m:r>
                                              <a:rPr lang="en-US" sz="1300" i="1" smtClean="0">
                                                <a:latin typeface="Cambria Math" panose="02040503050406030204" pitchFamily="18" charset="0"/>
                                              </a:rPr>
                                              <m:t>−</m:t>
                                            </m:r>
                                            <m:acc>
                                              <m:accPr>
                                                <m:chr m:val="̂"/>
                                                <m:ctrlPr>
                                                  <a:rPr lang="en-US" sz="1300" i="1" smtClean="0">
                                                    <a:latin typeface="Cambria Math" panose="02040503050406030204" pitchFamily="18" charset="0"/>
                                                  </a:rPr>
                                                </m:ctrlPr>
                                              </m:accPr>
                                              <m:e>
                                                <m:r>
                                                  <a:rPr lang="en-US" sz="1300" i="1" smtClean="0">
                                                    <a:latin typeface="Cambria Math" panose="02040503050406030204" pitchFamily="18" charset="0"/>
                                                  </a:rPr>
                                                  <m:t>𝑦</m:t>
                                                </m:r>
                                              </m:e>
                                            </m:acc>
                                          </m:e>
                                        </m:d>
                                      </m:e>
                                      <m:sup>
                                        <m:r>
                                          <a:rPr lang="en-US" sz="1300" i="1" smtClean="0">
                                            <a:latin typeface="Cambria Math" panose="02040503050406030204" pitchFamily="18" charset="0"/>
                                          </a:rPr>
                                          <m:t>2</m:t>
                                        </m:r>
                                      </m:sup>
                                    </m:sSup>
                                  </m:e>
                                </m:nary>
                              </m:e>
                            </m:nary>
                          </m:e>
                        </m:rad>
                      </m:den>
                    </m:f>
                  </m:oMath>
                </a14:m>
              </a:p>
              <a:p>
                <a:r>
                  <a:rPr lang="vi-VN" sz="1300"/>
                  <a:t>Một số thuật toán học máy như hồi quy tuyến tính và logistic có hiệu suất kém nếu có các thuộc tính tương quan cao trong tập dữ liệu của bạn. </a:t>
                </a:r>
              </a:p>
              <a:p>
                <a:r>
                  <a:rPr lang="vi-VN" sz="1300"/>
                  <a:t>Như vậy, thật sự cần thiết để xem xét tất cả các mối tương quan theo cặp của các thuộc tính trong tập dữ liệu.</a:t>
                </a:r>
                <a:endParaRPr lang="en-US" sz="1300"/>
              </a:p>
            </p:txBody>
          </p:sp>
        </mc:Choice>
        <mc:Fallback>
          <p:sp>
            <p:nvSpPr>
              <p:cNvPr id="2" name="TextBox 1">
                <a:extLst>
                  <a:ext uri="{FF2B5EF4-FFF2-40B4-BE49-F238E27FC236}">
                    <a16:creationId xmlns:a16="http://schemas.microsoft.com/office/drawing/2014/main" id="{283C0009-0DC1-5E68-5237-6B6BC59E83F8}"/>
                  </a:ext>
                </a:extLst>
              </p:cNvPr>
              <p:cNvSpPr txBox="1">
                <a:spLocks noRot="1" noChangeAspect="1" noMove="1" noResize="1" noEditPoints="1" noAdjustHandles="1" noChangeArrowheads="1" noChangeShapeType="1" noTextEdit="1"/>
              </p:cNvSpPr>
              <p:nvPr/>
            </p:nvSpPr>
            <p:spPr>
              <a:xfrm>
                <a:off x="457200" y="381000"/>
                <a:ext cx="11277600" cy="1999778"/>
              </a:xfrm>
              <a:prstGeom prst="rect">
                <a:avLst/>
              </a:prstGeom>
              <a:blipFill>
                <a:blip r:embed="rId2"/>
                <a:stretch>
                  <a:fillRect l="-216" t="-1220" b="-243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59822E3-BB7C-55E7-BAEF-C7FE07152644}"/>
              </a:ext>
            </a:extLst>
          </p:cNvPr>
          <p:cNvPicPr>
            <a:picLocks noChangeAspect="1"/>
          </p:cNvPicPr>
          <p:nvPr/>
        </p:nvPicPr>
        <p:blipFill>
          <a:blip r:embed="rId3"/>
          <a:stretch>
            <a:fillRect/>
          </a:stretch>
        </p:blipFill>
        <p:spPr>
          <a:xfrm>
            <a:off x="762000" y="2981736"/>
            <a:ext cx="6314275" cy="2990973"/>
          </a:xfrm>
          <a:prstGeom prst="rect">
            <a:avLst/>
          </a:prstGeom>
        </p:spPr>
      </p:pic>
      <p:pic>
        <p:nvPicPr>
          <p:cNvPr id="6" name="Picture 5">
            <a:extLst>
              <a:ext uri="{FF2B5EF4-FFF2-40B4-BE49-F238E27FC236}">
                <a16:creationId xmlns:a16="http://schemas.microsoft.com/office/drawing/2014/main" id="{F735CC47-BF7D-7EEE-3336-2D1C69A69DB5}"/>
              </a:ext>
            </a:extLst>
          </p:cNvPr>
          <p:cNvPicPr>
            <a:picLocks noChangeAspect="1"/>
          </p:cNvPicPr>
          <p:nvPr/>
        </p:nvPicPr>
        <p:blipFill>
          <a:blip r:embed="rId4"/>
          <a:stretch>
            <a:fillRect/>
          </a:stretch>
        </p:blipFill>
        <p:spPr>
          <a:xfrm>
            <a:off x="7620000" y="3429000"/>
            <a:ext cx="3810000" cy="2027068"/>
          </a:xfrm>
          <a:prstGeom prst="rect">
            <a:avLst/>
          </a:prstGeom>
        </p:spPr>
      </p:pic>
    </p:spTree>
    <p:extLst>
      <p:ext uri="{BB962C8B-B14F-4D97-AF65-F5344CB8AC3E}">
        <p14:creationId xmlns:p14="http://schemas.microsoft.com/office/powerpoint/2010/main" val="396155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5952053-9D28-79FC-511E-BFB4B11D2463}"/>
              </a:ext>
            </a:extLst>
          </p:cNvPr>
          <p:cNvGraphicFramePr>
            <a:graphicFrameLocks noGrp="1"/>
          </p:cNvGraphicFramePr>
          <p:nvPr>
            <p:extLst>
              <p:ext uri="{D42A27DB-BD31-4B8C-83A1-F6EECF244321}">
                <p14:modId xmlns:p14="http://schemas.microsoft.com/office/powerpoint/2010/main" val="126666240"/>
              </p:ext>
            </p:extLst>
          </p:nvPr>
        </p:nvGraphicFramePr>
        <p:xfrm>
          <a:off x="304800" y="228600"/>
          <a:ext cx="11201400" cy="3620346"/>
        </p:xfrm>
        <a:graphic>
          <a:graphicData uri="http://schemas.openxmlformats.org/drawingml/2006/table">
            <a:tbl>
              <a:tblPr firstRow="1" bandRow="1">
                <a:tableStyleId>{9D7B26C5-4107-4FEC-AEDC-1716B250A1EF}</a:tableStyleId>
              </a:tblPr>
              <a:tblGrid>
                <a:gridCol w="1120140">
                  <a:extLst>
                    <a:ext uri="{9D8B030D-6E8A-4147-A177-3AD203B41FA5}">
                      <a16:colId xmlns:a16="http://schemas.microsoft.com/office/drawing/2014/main" val="2551684932"/>
                    </a:ext>
                  </a:extLst>
                </a:gridCol>
                <a:gridCol w="1120140">
                  <a:extLst>
                    <a:ext uri="{9D8B030D-6E8A-4147-A177-3AD203B41FA5}">
                      <a16:colId xmlns:a16="http://schemas.microsoft.com/office/drawing/2014/main" val="3018967213"/>
                    </a:ext>
                  </a:extLst>
                </a:gridCol>
                <a:gridCol w="1120140">
                  <a:extLst>
                    <a:ext uri="{9D8B030D-6E8A-4147-A177-3AD203B41FA5}">
                      <a16:colId xmlns:a16="http://schemas.microsoft.com/office/drawing/2014/main" val="2914971082"/>
                    </a:ext>
                  </a:extLst>
                </a:gridCol>
                <a:gridCol w="1120140">
                  <a:extLst>
                    <a:ext uri="{9D8B030D-6E8A-4147-A177-3AD203B41FA5}">
                      <a16:colId xmlns:a16="http://schemas.microsoft.com/office/drawing/2014/main" val="1275074591"/>
                    </a:ext>
                  </a:extLst>
                </a:gridCol>
                <a:gridCol w="1120140">
                  <a:extLst>
                    <a:ext uri="{9D8B030D-6E8A-4147-A177-3AD203B41FA5}">
                      <a16:colId xmlns:a16="http://schemas.microsoft.com/office/drawing/2014/main" val="2295346025"/>
                    </a:ext>
                  </a:extLst>
                </a:gridCol>
                <a:gridCol w="1120140">
                  <a:extLst>
                    <a:ext uri="{9D8B030D-6E8A-4147-A177-3AD203B41FA5}">
                      <a16:colId xmlns:a16="http://schemas.microsoft.com/office/drawing/2014/main" val="3522509343"/>
                    </a:ext>
                  </a:extLst>
                </a:gridCol>
                <a:gridCol w="1120140">
                  <a:extLst>
                    <a:ext uri="{9D8B030D-6E8A-4147-A177-3AD203B41FA5}">
                      <a16:colId xmlns:a16="http://schemas.microsoft.com/office/drawing/2014/main" val="2325135614"/>
                    </a:ext>
                  </a:extLst>
                </a:gridCol>
                <a:gridCol w="1252940">
                  <a:extLst>
                    <a:ext uri="{9D8B030D-6E8A-4147-A177-3AD203B41FA5}">
                      <a16:colId xmlns:a16="http://schemas.microsoft.com/office/drawing/2014/main" val="679803804"/>
                    </a:ext>
                  </a:extLst>
                </a:gridCol>
                <a:gridCol w="987340">
                  <a:extLst>
                    <a:ext uri="{9D8B030D-6E8A-4147-A177-3AD203B41FA5}">
                      <a16:colId xmlns:a16="http://schemas.microsoft.com/office/drawing/2014/main" val="4152565018"/>
                    </a:ext>
                  </a:extLst>
                </a:gridCol>
                <a:gridCol w="1120140">
                  <a:extLst>
                    <a:ext uri="{9D8B030D-6E8A-4147-A177-3AD203B41FA5}">
                      <a16:colId xmlns:a16="http://schemas.microsoft.com/office/drawing/2014/main" val="3214909483"/>
                    </a:ext>
                  </a:extLst>
                </a:gridCol>
              </a:tblGrid>
              <a:tr h="367453">
                <a:tc>
                  <a:txBody>
                    <a:bodyPr/>
                    <a:lstStyle/>
                    <a:p>
                      <a:endParaRPr lang="en-US" sz="1300"/>
                    </a:p>
                  </a:txBody>
                  <a:tcPr/>
                </a:tc>
                <a:tc>
                  <a:txBody>
                    <a:bodyPr/>
                    <a:lstStyle/>
                    <a:p>
                      <a:pPr algn="r" fontAlgn="ctr">
                        <a:buNone/>
                      </a:pPr>
                      <a:r>
                        <a:rPr lang="en-US" sz="1300">
                          <a:effectLst/>
                        </a:rPr>
                        <a:t>Pregnancies</a:t>
                      </a:r>
                    </a:p>
                  </a:txBody>
                  <a:tcPr marL="76200" marR="76200" marT="38100" marB="38100" anchor="ctr"/>
                </a:tc>
                <a:tc>
                  <a:txBody>
                    <a:bodyPr/>
                    <a:lstStyle/>
                    <a:p>
                      <a:pPr algn="r" fontAlgn="ctr">
                        <a:buNone/>
                      </a:pPr>
                      <a:r>
                        <a:rPr lang="en-US" sz="1300">
                          <a:effectLst/>
                        </a:rPr>
                        <a:t>Glucose</a:t>
                      </a:r>
                    </a:p>
                  </a:txBody>
                  <a:tcPr marL="76200" marR="76200" marT="38100" marB="38100" anchor="ctr"/>
                </a:tc>
                <a:tc>
                  <a:txBody>
                    <a:bodyPr/>
                    <a:lstStyle/>
                    <a:p>
                      <a:pPr algn="r" fontAlgn="ctr">
                        <a:buNone/>
                      </a:pPr>
                      <a:r>
                        <a:rPr lang="en-US" sz="1300">
                          <a:effectLst/>
                        </a:rPr>
                        <a:t>BloodPressure</a:t>
                      </a:r>
                    </a:p>
                  </a:txBody>
                  <a:tcPr marL="76200" marR="76200" marT="38100" marB="38100" anchor="ctr"/>
                </a:tc>
                <a:tc>
                  <a:txBody>
                    <a:bodyPr/>
                    <a:lstStyle/>
                    <a:p>
                      <a:pPr algn="r" fontAlgn="ctr">
                        <a:buNone/>
                      </a:pPr>
                      <a:r>
                        <a:rPr lang="en-US" sz="1300">
                          <a:effectLst/>
                        </a:rPr>
                        <a:t>SkinThickness</a:t>
                      </a:r>
                    </a:p>
                  </a:txBody>
                  <a:tcPr marL="76200" marR="76200" marT="38100" marB="38100" anchor="ctr"/>
                </a:tc>
                <a:tc>
                  <a:txBody>
                    <a:bodyPr/>
                    <a:lstStyle/>
                    <a:p>
                      <a:pPr algn="r" fontAlgn="ctr">
                        <a:buNone/>
                      </a:pPr>
                      <a:r>
                        <a:rPr lang="en-US" sz="1300">
                          <a:effectLst/>
                        </a:rPr>
                        <a:t>Insulin</a:t>
                      </a:r>
                    </a:p>
                  </a:txBody>
                  <a:tcPr marL="76200" marR="76200" marT="38100" marB="38100" anchor="ctr"/>
                </a:tc>
                <a:tc>
                  <a:txBody>
                    <a:bodyPr/>
                    <a:lstStyle/>
                    <a:p>
                      <a:pPr algn="r" fontAlgn="ctr">
                        <a:buNone/>
                      </a:pPr>
                      <a:r>
                        <a:rPr lang="en-US" sz="1300">
                          <a:effectLst/>
                        </a:rPr>
                        <a:t>BMI</a:t>
                      </a:r>
                    </a:p>
                  </a:txBody>
                  <a:tcPr marL="76200" marR="76200" marT="38100" marB="38100" anchor="ctr"/>
                </a:tc>
                <a:tc>
                  <a:txBody>
                    <a:bodyPr/>
                    <a:lstStyle/>
                    <a:p>
                      <a:pPr algn="r" fontAlgn="ctr">
                        <a:buNone/>
                      </a:pPr>
                      <a:r>
                        <a:rPr lang="en-US" sz="1300">
                          <a:effectLst/>
                        </a:rPr>
                        <a:t>DiabetesPedigreeFunction</a:t>
                      </a:r>
                    </a:p>
                  </a:txBody>
                  <a:tcPr marL="76200" marR="76200" marT="38100" marB="38100" anchor="ctr"/>
                </a:tc>
                <a:tc>
                  <a:txBody>
                    <a:bodyPr/>
                    <a:lstStyle/>
                    <a:p>
                      <a:pPr algn="r" fontAlgn="ctr">
                        <a:buNone/>
                      </a:pPr>
                      <a:r>
                        <a:rPr lang="en-US" sz="1300">
                          <a:effectLst/>
                        </a:rPr>
                        <a:t>Age</a:t>
                      </a:r>
                    </a:p>
                  </a:txBody>
                  <a:tcPr marL="76200" marR="76200" marT="38100" marB="38100" anchor="ctr"/>
                </a:tc>
                <a:tc>
                  <a:txBody>
                    <a:bodyPr/>
                    <a:lstStyle/>
                    <a:p>
                      <a:pPr algn="r" fontAlgn="ctr">
                        <a:buNone/>
                      </a:pPr>
                      <a:r>
                        <a:rPr lang="en-US" sz="1300">
                          <a:effectLst/>
                        </a:rPr>
                        <a:t>Outcome</a:t>
                      </a:r>
                    </a:p>
                  </a:txBody>
                  <a:tcPr marL="76200" marR="76200" marT="38100" marB="38100" anchor="ctr"/>
                </a:tc>
                <a:extLst>
                  <a:ext uri="{0D108BD9-81ED-4DB2-BD59-A6C34878D82A}">
                    <a16:rowId xmlns:a16="http://schemas.microsoft.com/office/drawing/2014/main" val="3920717711"/>
                  </a:ext>
                </a:extLst>
              </a:tr>
              <a:tr h="288431">
                <a:tc>
                  <a:txBody>
                    <a:bodyPr/>
                    <a:lstStyle/>
                    <a:p>
                      <a:pPr algn="r" fontAlgn="ctr">
                        <a:buNone/>
                      </a:pPr>
                      <a:r>
                        <a:rPr lang="en-US" sz="1300" b="0">
                          <a:effectLst/>
                        </a:rPr>
                        <a:t>Pregnancies</a:t>
                      </a:r>
                    </a:p>
                  </a:txBody>
                  <a:tcPr marL="76200" marR="76200" marT="38100" marB="38100" anchor="ctr"/>
                </a:tc>
                <a:tc>
                  <a:txBody>
                    <a:bodyPr/>
                    <a:lstStyle/>
                    <a:p>
                      <a:pPr>
                        <a:buNone/>
                      </a:pPr>
                      <a:r>
                        <a:rPr lang="en-US" sz="1300">
                          <a:effectLst/>
                        </a:rPr>
                        <a:t>1.000000</a:t>
                      </a:r>
                    </a:p>
                  </a:txBody>
                  <a:tcPr marL="76200" marR="76200" marT="38100" marB="38100" anchor="ctr"/>
                </a:tc>
                <a:tc>
                  <a:txBody>
                    <a:bodyPr/>
                    <a:lstStyle/>
                    <a:p>
                      <a:pPr>
                        <a:buNone/>
                      </a:pPr>
                      <a:r>
                        <a:rPr lang="en-US" sz="1300">
                          <a:effectLst/>
                        </a:rPr>
                        <a:t>0.129459</a:t>
                      </a:r>
                    </a:p>
                  </a:txBody>
                  <a:tcPr marL="76200" marR="76200" marT="38100" marB="38100" anchor="ctr"/>
                </a:tc>
                <a:tc>
                  <a:txBody>
                    <a:bodyPr/>
                    <a:lstStyle/>
                    <a:p>
                      <a:pPr>
                        <a:buNone/>
                      </a:pPr>
                      <a:r>
                        <a:rPr lang="en-US" sz="1300">
                          <a:effectLst/>
                        </a:rPr>
                        <a:t>0.141282</a:t>
                      </a:r>
                    </a:p>
                  </a:txBody>
                  <a:tcPr marL="76200" marR="76200" marT="38100" marB="38100" anchor="ctr"/>
                </a:tc>
                <a:tc>
                  <a:txBody>
                    <a:bodyPr/>
                    <a:lstStyle/>
                    <a:p>
                      <a:pPr>
                        <a:buNone/>
                      </a:pPr>
                      <a:r>
                        <a:rPr lang="en-US" sz="1300">
                          <a:effectLst/>
                        </a:rPr>
                        <a:t>-0.081672</a:t>
                      </a:r>
                    </a:p>
                  </a:txBody>
                  <a:tcPr marL="76200" marR="76200" marT="38100" marB="38100" anchor="ctr"/>
                </a:tc>
                <a:tc>
                  <a:txBody>
                    <a:bodyPr/>
                    <a:lstStyle/>
                    <a:p>
                      <a:pPr>
                        <a:buNone/>
                      </a:pPr>
                      <a:r>
                        <a:rPr lang="en-US" sz="1300">
                          <a:effectLst/>
                        </a:rPr>
                        <a:t>-0.073535</a:t>
                      </a:r>
                    </a:p>
                  </a:txBody>
                  <a:tcPr marL="76200" marR="76200" marT="38100" marB="38100" anchor="ctr"/>
                </a:tc>
                <a:tc>
                  <a:txBody>
                    <a:bodyPr/>
                    <a:lstStyle/>
                    <a:p>
                      <a:pPr>
                        <a:buNone/>
                      </a:pPr>
                      <a:r>
                        <a:rPr lang="en-US" sz="1300">
                          <a:effectLst/>
                        </a:rPr>
                        <a:t>0.017683</a:t>
                      </a:r>
                    </a:p>
                  </a:txBody>
                  <a:tcPr marL="76200" marR="76200" marT="38100" marB="38100" anchor="ctr"/>
                </a:tc>
                <a:tc>
                  <a:txBody>
                    <a:bodyPr/>
                    <a:lstStyle/>
                    <a:p>
                      <a:pPr>
                        <a:buNone/>
                      </a:pPr>
                      <a:r>
                        <a:rPr lang="en-US" sz="1300">
                          <a:effectLst/>
                        </a:rPr>
                        <a:t>-0.033523</a:t>
                      </a:r>
                    </a:p>
                  </a:txBody>
                  <a:tcPr marL="76200" marR="76200" marT="38100" marB="38100" anchor="ctr"/>
                </a:tc>
                <a:tc>
                  <a:txBody>
                    <a:bodyPr/>
                    <a:lstStyle/>
                    <a:p>
                      <a:pPr>
                        <a:buNone/>
                      </a:pPr>
                      <a:r>
                        <a:rPr lang="en-US" sz="1300">
                          <a:effectLst/>
                        </a:rPr>
                        <a:t>0.544341</a:t>
                      </a:r>
                    </a:p>
                  </a:txBody>
                  <a:tcPr marL="76200" marR="76200" marT="38100" marB="38100" anchor="ctr"/>
                </a:tc>
                <a:tc>
                  <a:txBody>
                    <a:bodyPr/>
                    <a:lstStyle/>
                    <a:p>
                      <a:pPr>
                        <a:buNone/>
                      </a:pPr>
                      <a:r>
                        <a:rPr lang="en-US" sz="1300">
                          <a:effectLst/>
                        </a:rPr>
                        <a:t>0.221898</a:t>
                      </a:r>
                    </a:p>
                  </a:txBody>
                  <a:tcPr marL="76200" marR="76200" marT="38100" marB="38100" anchor="ctr"/>
                </a:tc>
                <a:extLst>
                  <a:ext uri="{0D108BD9-81ED-4DB2-BD59-A6C34878D82A}">
                    <a16:rowId xmlns:a16="http://schemas.microsoft.com/office/drawing/2014/main" val="505591702"/>
                  </a:ext>
                </a:extLst>
              </a:tr>
              <a:tr h="288431">
                <a:tc>
                  <a:txBody>
                    <a:bodyPr/>
                    <a:lstStyle/>
                    <a:p>
                      <a:pPr algn="r" fontAlgn="ctr">
                        <a:buNone/>
                      </a:pPr>
                      <a:r>
                        <a:rPr lang="en-US" sz="1300" b="0">
                          <a:effectLst/>
                        </a:rPr>
                        <a:t>Glucose</a:t>
                      </a:r>
                    </a:p>
                  </a:txBody>
                  <a:tcPr marL="76200" marR="76200" marT="38100" marB="38100" anchor="ctr"/>
                </a:tc>
                <a:tc>
                  <a:txBody>
                    <a:bodyPr/>
                    <a:lstStyle/>
                    <a:p>
                      <a:pPr>
                        <a:buNone/>
                      </a:pPr>
                      <a:r>
                        <a:rPr lang="en-US" sz="1300">
                          <a:effectLst/>
                        </a:rPr>
                        <a:t>0.129459</a:t>
                      </a:r>
                    </a:p>
                  </a:txBody>
                  <a:tcPr marL="76200" marR="76200" marT="38100" marB="38100" anchor="ctr"/>
                </a:tc>
                <a:tc>
                  <a:txBody>
                    <a:bodyPr/>
                    <a:lstStyle/>
                    <a:p>
                      <a:pPr>
                        <a:buNone/>
                      </a:pPr>
                      <a:r>
                        <a:rPr lang="en-US" sz="1300">
                          <a:effectLst/>
                        </a:rPr>
                        <a:t>1.000000</a:t>
                      </a:r>
                    </a:p>
                  </a:txBody>
                  <a:tcPr marL="76200" marR="76200" marT="38100" marB="38100" anchor="ctr"/>
                </a:tc>
                <a:tc>
                  <a:txBody>
                    <a:bodyPr/>
                    <a:lstStyle/>
                    <a:p>
                      <a:pPr>
                        <a:buNone/>
                      </a:pPr>
                      <a:r>
                        <a:rPr lang="en-US" sz="1300">
                          <a:effectLst/>
                        </a:rPr>
                        <a:t>0.152590</a:t>
                      </a:r>
                    </a:p>
                  </a:txBody>
                  <a:tcPr marL="76200" marR="76200" marT="38100" marB="38100" anchor="ctr"/>
                </a:tc>
                <a:tc>
                  <a:txBody>
                    <a:bodyPr/>
                    <a:lstStyle/>
                    <a:p>
                      <a:pPr>
                        <a:buNone/>
                      </a:pPr>
                      <a:r>
                        <a:rPr lang="en-US" sz="1300">
                          <a:effectLst/>
                        </a:rPr>
                        <a:t>0.057328</a:t>
                      </a:r>
                    </a:p>
                  </a:txBody>
                  <a:tcPr marL="76200" marR="76200" marT="38100" marB="38100" anchor="ctr"/>
                </a:tc>
                <a:tc>
                  <a:txBody>
                    <a:bodyPr/>
                    <a:lstStyle/>
                    <a:p>
                      <a:pPr>
                        <a:buNone/>
                      </a:pPr>
                      <a:r>
                        <a:rPr lang="en-US" sz="1300">
                          <a:effectLst/>
                        </a:rPr>
                        <a:t>0.331357</a:t>
                      </a:r>
                    </a:p>
                  </a:txBody>
                  <a:tcPr marL="76200" marR="76200" marT="38100" marB="38100" anchor="ctr"/>
                </a:tc>
                <a:tc>
                  <a:txBody>
                    <a:bodyPr/>
                    <a:lstStyle/>
                    <a:p>
                      <a:pPr>
                        <a:buNone/>
                      </a:pPr>
                      <a:r>
                        <a:rPr lang="en-US" sz="1300">
                          <a:effectLst/>
                        </a:rPr>
                        <a:t>0.221071</a:t>
                      </a:r>
                    </a:p>
                  </a:txBody>
                  <a:tcPr marL="76200" marR="76200" marT="38100" marB="38100" anchor="ctr"/>
                </a:tc>
                <a:tc>
                  <a:txBody>
                    <a:bodyPr/>
                    <a:lstStyle/>
                    <a:p>
                      <a:pPr>
                        <a:buNone/>
                      </a:pPr>
                      <a:r>
                        <a:rPr lang="en-US" sz="1300">
                          <a:effectLst/>
                        </a:rPr>
                        <a:t>0.137337</a:t>
                      </a:r>
                    </a:p>
                  </a:txBody>
                  <a:tcPr marL="76200" marR="76200" marT="38100" marB="38100" anchor="ctr"/>
                </a:tc>
                <a:tc>
                  <a:txBody>
                    <a:bodyPr/>
                    <a:lstStyle/>
                    <a:p>
                      <a:pPr>
                        <a:buNone/>
                      </a:pPr>
                      <a:r>
                        <a:rPr lang="en-US" sz="1300">
                          <a:effectLst/>
                        </a:rPr>
                        <a:t>0.263514</a:t>
                      </a:r>
                    </a:p>
                  </a:txBody>
                  <a:tcPr marL="76200" marR="76200" marT="38100" marB="38100" anchor="ctr"/>
                </a:tc>
                <a:tc>
                  <a:txBody>
                    <a:bodyPr/>
                    <a:lstStyle/>
                    <a:p>
                      <a:pPr>
                        <a:buNone/>
                      </a:pPr>
                      <a:r>
                        <a:rPr lang="en-US" sz="1300">
                          <a:effectLst/>
                        </a:rPr>
                        <a:t>0.466581</a:t>
                      </a:r>
                    </a:p>
                  </a:txBody>
                  <a:tcPr marL="76200" marR="76200" marT="38100" marB="38100" anchor="ctr"/>
                </a:tc>
                <a:extLst>
                  <a:ext uri="{0D108BD9-81ED-4DB2-BD59-A6C34878D82A}">
                    <a16:rowId xmlns:a16="http://schemas.microsoft.com/office/drawing/2014/main" val="2476437427"/>
                  </a:ext>
                </a:extLst>
              </a:tr>
              <a:tr h="367453">
                <a:tc>
                  <a:txBody>
                    <a:bodyPr/>
                    <a:lstStyle/>
                    <a:p>
                      <a:pPr algn="r" fontAlgn="ctr">
                        <a:buNone/>
                      </a:pPr>
                      <a:r>
                        <a:rPr lang="en-US" sz="1300" b="0">
                          <a:effectLst/>
                        </a:rPr>
                        <a:t>BloodPressure</a:t>
                      </a:r>
                    </a:p>
                  </a:txBody>
                  <a:tcPr marL="76200" marR="76200" marT="38100" marB="38100" anchor="ctr"/>
                </a:tc>
                <a:tc>
                  <a:txBody>
                    <a:bodyPr/>
                    <a:lstStyle/>
                    <a:p>
                      <a:pPr>
                        <a:buNone/>
                      </a:pPr>
                      <a:r>
                        <a:rPr lang="en-US" sz="1300">
                          <a:effectLst/>
                        </a:rPr>
                        <a:t>0.141282</a:t>
                      </a:r>
                    </a:p>
                  </a:txBody>
                  <a:tcPr marL="76200" marR="76200" marT="38100" marB="38100" anchor="ctr"/>
                </a:tc>
                <a:tc>
                  <a:txBody>
                    <a:bodyPr/>
                    <a:lstStyle/>
                    <a:p>
                      <a:pPr>
                        <a:buNone/>
                      </a:pPr>
                      <a:r>
                        <a:rPr lang="en-US" sz="1300">
                          <a:effectLst/>
                        </a:rPr>
                        <a:t>0.152590</a:t>
                      </a:r>
                    </a:p>
                  </a:txBody>
                  <a:tcPr marL="76200" marR="76200" marT="38100" marB="38100" anchor="ctr"/>
                </a:tc>
                <a:tc>
                  <a:txBody>
                    <a:bodyPr/>
                    <a:lstStyle/>
                    <a:p>
                      <a:pPr>
                        <a:buNone/>
                      </a:pPr>
                      <a:r>
                        <a:rPr lang="en-US" sz="1300">
                          <a:effectLst/>
                        </a:rPr>
                        <a:t>1.000000</a:t>
                      </a:r>
                    </a:p>
                  </a:txBody>
                  <a:tcPr marL="76200" marR="76200" marT="38100" marB="38100" anchor="ctr"/>
                </a:tc>
                <a:tc>
                  <a:txBody>
                    <a:bodyPr/>
                    <a:lstStyle/>
                    <a:p>
                      <a:pPr>
                        <a:buNone/>
                      </a:pPr>
                      <a:r>
                        <a:rPr lang="en-US" sz="1300">
                          <a:effectLst/>
                        </a:rPr>
                        <a:t>0.207371</a:t>
                      </a:r>
                    </a:p>
                  </a:txBody>
                  <a:tcPr marL="76200" marR="76200" marT="38100" marB="38100" anchor="ctr"/>
                </a:tc>
                <a:tc>
                  <a:txBody>
                    <a:bodyPr/>
                    <a:lstStyle/>
                    <a:p>
                      <a:pPr>
                        <a:buNone/>
                      </a:pPr>
                      <a:r>
                        <a:rPr lang="en-US" sz="1300">
                          <a:effectLst/>
                        </a:rPr>
                        <a:t>0.088933</a:t>
                      </a:r>
                    </a:p>
                  </a:txBody>
                  <a:tcPr marL="76200" marR="76200" marT="38100" marB="38100" anchor="ctr"/>
                </a:tc>
                <a:tc>
                  <a:txBody>
                    <a:bodyPr/>
                    <a:lstStyle/>
                    <a:p>
                      <a:pPr>
                        <a:buNone/>
                      </a:pPr>
                      <a:r>
                        <a:rPr lang="en-US" sz="1300">
                          <a:effectLst/>
                        </a:rPr>
                        <a:t>0.281805</a:t>
                      </a:r>
                    </a:p>
                  </a:txBody>
                  <a:tcPr marL="76200" marR="76200" marT="38100" marB="38100" anchor="ctr"/>
                </a:tc>
                <a:tc>
                  <a:txBody>
                    <a:bodyPr/>
                    <a:lstStyle/>
                    <a:p>
                      <a:pPr>
                        <a:buNone/>
                      </a:pPr>
                      <a:r>
                        <a:rPr lang="en-US" sz="1300">
                          <a:effectLst/>
                        </a:rPr>
                        <a:t>0.041265</a:t>
                      </a:r>
                    </a:p>
                  </a:txBody>
                  <a:tcPr marL="76200" marR="76200" marT="38100" marB="38100" anchor="ctr"/>
                </a:tc>
                <a:tc>
                  <a:txBody>
                    <a:bodyPr/>
                    <a:lstStyle/>
                    <a:p>
                      <a:pPr>
                        <a:buNone/>
                      </a:pPr>
                      <a:r>
                        <a:rPr lang="en-US" sz="1300">
                          <a:effectLst/>
                        </a:rPr>
                        <a:t>0.239528</a:t>
                      </a:r>
                    </a:p>
                  </a:txBody>
                  <a:tcPr marL="76200" marR="76200" marT="38100" marB="38100" anchor="ctr"/>
                </a:tc>
                <a:tc>
                  <a:txBody>
                    <a:bodyPr/>
                    <a:lstStyle/>
                    <a:p>
                      <a:pPr>
                        <a:buNone/>
                      </a:pPr>
                      <a:r>
                        <a:rPr lang="en-US" sz="1300">
                          <a:effectLst/>
                        </a:rPr>
                        <a:t>0.065068</a:t>
                      </a:r>
                    </a:p>
                  </a:txBody>
                  <a:tcPr marL="76200" marR="76200" marT="38100" marB="38100" anchor="ctr"/>
                </a:tc>
                <a:extLst>
                  <a:ext uri="{0D108BD9-81ED-4DB2-BD59-A6C34878D82A}">
                    <a16:rowId xmlns:a16="http://schemas.microsoft.com/office/drawing/2014/main" val="3278588711"/>
                  </a:ext>
                </a:extLst>
              </a:tr>
              <a:tr h="367453">
                <a:tc>
                  <a:txBody>
                    <a:bodyPr/>
                    <a:lstStyle/>
                    <a:p>
                      <a:pPr algn="r" fontAlgn="ctr">
                        <a:buNone/>
                      </a:pPr>
                      <a:r>
                        <a:rPr lang="en-US" sz="1300" b="0">
                          <a:effectLst/>
                        </a:rPr>
                        <a:t>SkinThickness</a:t>
                      </a:r>
                    </a:p>
                  </a:txBody>
                  <a:tcPr marL="76200" marR="76200" marT="38100" marB="38100" anchor="ctr"/>
                </a:tc>
                <a:tc>
                  <a:txBody>
                    <a:bodyPr/>
                    <a:lstStyle/>
                    <a:p>
                      <a:pPr>
                        <a:buNone/>
                      </a:pPr>
                      <a:r>
                        <a:rPr lang="en-US" sz="1300">
                          <a:effectLst/>
                        </a:rPr>
                        <a:t>-0.081672</a:t>
                      </a:r>
                    </a:p>
                  </a:txBody>
                  <a:tcPr marL="76200" marR="76200" marT="38100" marB="38100" anchor="ctr"/>
                </a:tc>
                <a:tc>
                  <a:txBody>
                    <a:bodyPr/>
                    <a:lstStyle/>
                    <a:p>
                      <a:pPr>
                        <a:buNone/>
                      </a:pPr>
                      <a:r>
                        <a:rPr lang="en-US" sz="1300">
                          <a:effectLst/>
                        </a:rPr>
                        <a:t>0.057328</a:t>
                      </a:r>
                    </a:p>
                  </a:txBody>
                  <a:tcPr marL="76200" marR="76200" marT="38100" marB="38100" anchor="ctr"/>
                </a:tc>
                <a:tc>
                  <a:txBody>
                    <a:bodyPr/>
                    <a:lstStyle/>
                    <a:p>
                      <a:pPr>
                        <a:buNone/>
                      </a:pPr>
                      <a:r>
                        <a:rPr lang="en-US" sz="1300">
                          <a:effectLst/>
                        </a:rPr>
                        <a:t>0.207371</a:t>
                      </a:r>
                    </a:p>
                  </a:txBody>
                  <a:tcPr marL="76200" marR="76200" marT="38100" marB="38100" anchor="ctr"/>
                </a:tc>
                <a:tc>
                  <a:txBody>
                    <a:bodyPr/>
                    <a:lstStyle/>
                    <a:p>
                      <a:pPr>
                        <a:buNone/>
                      </a:pPr>
                      <a:r>
                        <a:rPr lang="en-US" sz="1300">
                          <a:effectLst/>
                        </a:rPr>
                        <a:t>1.000000</a:t>
                      </a:r>
                    </a:p>
                  </a:txBody>
                  <a:tcPr marL="76200" marR="76200" marT="38100" marB="38100" anchor="ctr"/>
                </a:tc>
                <a:tc>
                  <a:txBody>
                    <a:bodyPr/>
                    <a:lstStyle/>
                    <a:p>
                      <a:pPr>
                        <a:buNone/>
                      </a:pPr>
                      <a:r>
                        <a:rPr lang="en-US" sz="1300">
                          <a:effectLst/>
                        </a:rPr>
                        <a:t>0.436783</a:t>
                      </a:r>
                    </a:p>
                  </a:txBody>
                  <a:tcPr marL="76200" marR="76200" marT="38100" marB="38100" anchor="ctr"/>
                </a:tc>
                <a:tc>
                  <a:txBody>
                    <a:bodyPr/>
                    <a:lstStyle/>
                    <a:p>
                      <a:pPr>
                        <a:buNone/>
                      </a:pPr>
                      <a:r>
                        <a:rPr lang="en-US" sz="1300">
                          <a:effectLst/>
                        </a:rPr>
                        <a:t>0.392573</a:t>
                      </a:r>
                    </a:p>
                  </a:txBody>
                  <a:tcPr marL="76200" marR="76200" marT="38100" marB="38100" anchor="ctr"/>
                </a:tc>
                <a:tc>
                  <a:txBody>
                    <a:bodyPr/>
                    <a:lstStyle/>
                    <a:p>
                      <a:pPr>
                        <a:buNone/>
                      </a:pPr>
                      <a:r>
                        <a:rPr lang="en-US" sz="1300">
                          <a:effectLst/>
                        </a:rPr>
                        <a:t>0.183928</a:t>
                      </a:r>
                    </a:p>
                  </a:txBody>
                  <a:tcPr marL="76200" marR="76200" marT="38100" marB="38100" anchor="ctr"/>
                </a:tc>
                <a:tc>
                  <a:txBody>
                    <a:bodyPr/>
                    <a:lstStyle/>
                    <a:p>
                      <a:pPr>
                        <a:buNone/>
                      </a:pPr>
                      <a:r>
                        <a:rPr lang="en-US" sz="1300">
                          <a:effectLst/>
                        </a:rPr>
                        <a:t>-0.113970</a:t>
                      </a:r>
                    </a:p>
                  </a:txBody>
                  <a:tcPr marL="76200" marR="76200" marT="38100" marB="38100" anchor="ctr"/>
                </a:tc>
                <a:tc>
                  <a:txBody>
                    <a:bodyPr/>
                    <a:lstStyle/>
                    <a:p>
                      <a:pPr>
                        <a:buNone/>
                      </a:pPr>
                      <a:r>
                        <a:rPr lang="en-US" sz="1300">
                          <a:effectLst/>
                        </a:rPr>
                        <a:t>0.074752</a:t>
                      </a:r>
                    </a:p>
                  </a:txBody>
                  <a:tcPr marL="76200" marR="76200" marT="38100" marB="38100" anchor="ctr"/>
                </a:tc>
                <a:extLst>
                  <a:ext uri="{0D108BD9-81ED-4DB2-BD59-A6C34878D82A}">
                    <a16:rowId xmlns:a16="http://schemas.microsoft.com/office/drawing/2014/main" val="239843089"/>
                  </a:ext>
                </a:extLst>
              </a:tr>
              <a:tr h="288431">
                <a:tc>
                  <a:txBody>
                    <a:bodyPr/>
                    <a:lstStyle/>
                    <a:p>
                      <a:pPr algn="r" fontAlgn="ctr">
                        <a:buNone/>
                      </a:pPr>
                      <a:r>
                        <a:rPr lang="en-US" sz="1300" b="0">
                          <a:effectLst/>
                        </a:rPr>
                        <a:t>Insulin</a:t>
                      </a:r>
                    </a:p>
                  </a:txBody>
                  <a:tcPr marL="76200" marR="76200" marT="38100" marB="38100" anchor="ctr"/>
                </a:tc>
                <a:tc>
                  <a:txBody>
                    <a:bodyPr/>
                    <a:lstStyle/>
                    <a:p>
                      <a:pPr>
                        <a:buNone/>
                      </a:pPr>
                      <a:r>
                        <a:rPr lang="en-US" sz="1300">
                          <a:effectLst/>
                        </a:rPr>
                        <a:t>-0.073535</a:t>
                      </a:r>
                    </a:p>
                  </a:txBody>
                  <a:tcPr marL="76200" marR="76200" marT="38100" marB="38100" anchor="ctr"/>
                </a:tc>
                <a:tc>
                  <a:txBody>
                    <a:bodyPr/>
                    <a:lstStyle/>
                    <a:p>
                      <a:pPr>
                        <a:buNone/>
                      </a:pPr>
                      <a:r>
                        <a:rPr lang="en-US" sz="1300">
                          <a:effectLst/>
                        </a:rPr>
                        <a:t>0.331357</a:t>
                      </a:r>
                    </a:p>
                  </a:txBody>
                  <a:tcPr marL="76200" marR="76200" marT="38100" marB="38100" anchor="ctr"/>
                </a:tc>
                <a:tc>
                  <a:txBody>
                    <a:bodyPr/>
                    <a:lstStyle/>
                    <a:p>
                      <a:pPr>
                        <a:buNone/>
                      </a:pPr>
                      <a:r>
                        <a:rPr lang="en-US" sz="1300">
                          <a:effectLst/>
                        </a:rPr>
                        <a:t>0.088933</a:t>
                      </a:r>
                    </a:p>
                  </a:txBody>
                  <a:tcPr marL="76200" marR="76200" marT="38100" marB="38100" anchor="ctr"/>
                </a:tc>
                <a:tc>
                  <a:txBody>
                    <a:bodyPr/>
                    <a:lstStyle/>
                    <a:p>
                      <a:pPr>
                        <a:buNone/>
                      </a:pPr>
                      <a:r>
                        <a:rPr lang="en-US" sz="1300">
                          <a:effectLst/>
                        </a:rPr>
                        <a:t>0.436783</a:t>
                      </a:r>
                    </a:p>
                  </a:txBody>
                  <a:tcPr marL="76200" marR="76200" marT="38100" marB="38100" anchor="ctr"/>
                </a:tc>
                <a:tc>
                  <a:txBody>
                    <a:bodyPr/>
                    <a:lstStyle/>
                    <a:p>
                      <a:pPr>
                        <a:buNone/>
                      </a:pPr>
                      <a:r>
                        <a:rPr lang="en-US" sz="1300">
                          <a:effectLst/>
                        </a:rPr>
                        <a:t>1.000000</a:t>
                      </a:r>
                    </a:p>
                  </a:txBody>
                  <a:tcPr marL="76200" marR="76200" marT="38100" marB="38100" anchor="ctr"/>
                </a:tc>
                <a:tc>
                  <a:txBody>
                    <a:bodyPr/>
                    <a:lstStyle/>
                    <a:p>
                      <a:pPr>
                        <a:buNone/>
                      </a:pPr>
                      <a:r>
                        <a:rPr lang="en-US" sz="1300">
                          <a:effectLst/>
                        </a:rPr>
                        <a:t>0.197859</a:t>
                      </a:r>
                    </a:p>
                  </a:txBody>
                  <a:tcPr marL="76200" marR="76200" marT="38100" marB="38100" anchor="ctr"/>
                </a:tc>
                <a:tc>
                  <a:txBody>
                    <a:bodyPr/>
                    <a:lstStyle/>
                    <a:p>
                      <a:pPr>
                        <a:buNone/>
                      </a:pPr>
                      <a:r>
                        <a:rPr lang="en-US" sz="1300">
                          <a:effectLst/>
                        </a:rPr>
                        <a:t>0.185071</a:t>
                      </a:r>
                    </a:p>
                  </a:txBody>
                  <a:tcPr marL="76200" marR="76200" marT="38100" marB="38100" anchor="ctr"/>
                </a:tc>
                <a:tc>
                  <a:txBody>
                    <a:bodyPr/>
                    <a:lstStyle/>
                    <a:p>
                      <a:pPr>
                        <a:buNone/>
                      </a:pPr>
                      <a:r>
                        <a:rPr lang="en-US" sz="1300">
                          <a:effectLst/>
                        </a:rPr>
                        <a:t>-0.042163</a:t>
                      </a:r>
                    </a:p>
                  </a:txBody>
                  <a:tcPr marL="76200" marR="76200" marT="38100" marB="38100" anchor="ctr"/>
                </a:tc>
                <a:tc>
                  <a:txBody>
                    <a:bodyPr/>
                    <a:lstStyle/>
                    <a:p>
                      <a:pPr>
                        <a:buNone/>
                      </a:pPr>
                      <a:r>
                        <a:rPr lang="en-US" sz="1300">
                          <a:effectLst/>
                        </a:rPr>
                        <a:t>0.130548</a:t>
                      </a:r>
                    </a:p>
                  </a:txBody>
                  <a:tcPr marL="76200" marR="76200" marT="38100" marB="38100" anchor="ctr"/>
                </a:tc>
                <a:extLst>
                  <a:ext uri="{0D108BD9-81ED-4DB2-BD59-A6C34878D82A}">
                    <a16:rowId xmlns:a16="http://schemas.microsoft.com/office/drawing/2014/main" val="2181647324"/>
                  </a:ext>
                </a:extLst>
              </a:tr>
              <a:tr h="288431">
                <a:tc>
                  <a:txBody>
                    <a:bodyPr/>
                    <a:lstStyle/>
                    <a:p>
                      <a:pPr algn="r" fontAlgn="ctr">
                        <a:buNone/>
                      </a:pPr>
                      <a:r>
                        <a:rPr lang="en-US" sz="1300" b="0">
                          <a:effectLst/>
                        </a:rPr>
                        <a:t>BMI</a:t>
                      </a:r>
                    </a:p>
                  </a:txBody>
                  <a:tcPr marL="76200" marR="76200" marT="38100" marB="38100" anchor="ctr"/>
                </a:tc>
                <a:tc>
                  <a:txBody>
                    <a:bodyPr/>
                    <a:lstStyle/>
                    <a:p>
                      <a:pPr>
                        <a:buNone/>
                      </a:pPr>
                      <a:r>
                        <a:rPr lang="en-US" sz="1300">
                          <a:effectLst/>
                        </a:rPr>
                        <a:t>0.017683</a:t>
                      </a:r>
                    </a:p>
                  </a:txBody>
                  <a:tcPr marL="76200" marR="76200" marT="38100" marB="38100" anchor="ctr"/>
                </a:tc>
                <a:tc>
                  <a:txBody>
                    <a:bodyPr/>
                    <a:lstStyle/>
                    <a:p>
                      <a:pPr>
                        <a:buNone/>
                      </a:pPr>
                      <a:r>
                        <a:rPr lang="en-US" sz="1300">
                          <a:effectLst/>
                        </a:rPr>
                        <a:t>0.221071</a:t>
                      </a:r>
                    </a:p>
                  </a:txBody>
                  <a:tcPr marL="76200" marR="76200" marT="38100" marB="38100" anchor="ctr"/>
                </a:tc>
                <a:tc>
                  <a:txBody>
                    <a:bodyPr/>
                    <a:lstStyle/>
                    <a:p>
                      <a:pPr>
                        <a:buNone/>
                      </a:pPr>
                      <a:r>
                        <a:rPr lang="en-US" sz="1300">
                          <a:effectLst/>
                        </a:rPr>
                        <a:t>0.281805</a:t>
                      </a:r>
                    </a:p>
                  </a:txBody>
                  <a:tcPr marL="76200" marR="76200" marT="38100" marB="38100" anchor="ctr"/>
                </a:tc>
                <a:tc>
                  <a:txBody>
                    <a:bodyPr/>
                    <a:lstStyle/>
                    <a:p>
                      <a:pPr>
                        <a:buNone/>
                      </a:pPr>
                      <a:r>
                        <a:rPr lang="en-US" sz="1300">
                          <a:effectLst/>
                        </a:rPr>
                        <a:t>0.392573</a:t>
                      </a:r>
                    </a:p>
                  </a:txBody>
                  <a:tcPr marL="76200" marR="76200" marT="38100" marB="38100" anchor="ctr"/>
                </a:tc>
                <a:tc>
                  <a:txBody>
                    <a:bodyPr/>
                    <a:lstStyle/>
                    <a:p>
                      <a:pPr>
                        <a:buNone/>
                      </a:pPr>
                      <a:r>
                        <a:rPr lang="en-US" sz="1300">
                          <a:effectLst/>
                        </a:rPr>
                        <a:t>0.197859</a:t>
                      </a:r>
                    </a:p>
                  </a:txBody>
                  <a:tcPr marL="76200" marR="76200" marT="38100" marB="38100" anchor="ctr"/>
                </a:tc>
                <a:tc>
                  <a:txBody>
                    <a:bodyPr/>
                    <a:lstStyle/>
                    <a:p>
                      <a:pPr>
                        <a:buNone/>
                      </a:pPr>
                      <a:r>
                        <a:rPr lang="en-US" sz="1300">
                          <a:effectLst/>
                        </a:rPr>
                        <a:t>1.000000</a:t>
                      </a:r>
                    </a:p>
                  </a:txBody>
                  <a:tcPr marL="76200" marR="76200" marT="38100" marB="38100" anchor="ctr"/>
                </a:tc>
                <a:tc>
                  <a:txBody>
                    <a:bodyPr/>
                    <a:lstStyle/>
                    <a:p>
                      <a:pPr>
                        <a:buNone/>
                      </a:pPr>
                      <a:r>
                        <a:rPr lang="en-US" sz="1300">
                          <a:effectLst/>
                        </a:rPr>
                        <a:t>0.140647</a:t>
                      </a:r>
                    </a:p>
                  </a:txBody>
                  <a:tcPr marL="76200" marR="76200" marT="38100" marB="38100" anchor="ctr"/>
                </a:tc>
                <a:tc>
                  <a:txBody>
                    <a:bodyPr/>
                    <a:lstStyle/>
                    <a:p>
                      <a:pPr>
                        <a:buNone/>
                      </a:pPr>
                      <a:r>
                        <a:rPr lang="en-US" sz="1300">
                          <a:effectLst/>
                        </a:rPr>
                        <a:t>0.036242</a:t>
                      </a:r>
                    </a:p>
                  </a:txBody>
                  <a:tcPr marL="76200" marR="76200" marT="38100" marB="38100" anchor="ctr"/>
                </a:tc>
                <a:tc>
                  <a:txBody>
                    <a:bodyPr/>
                    <a:lstStyle/>
                    <a:p>
                      <a:pPr>
                        <a:buNone/>
                      </a:pPr>
                      <a:r>
                        <a:rPr lang="en-US" sz="1300">
                          <a:effectLst/>
                        </a:rPr>
                        <a:t>0.292695</a:t>
                      </a:r>
                    </a:p>
                  </a:txBody>
                  <a:tcPr marL="76200" marR="76200" marT="38100" marB="38100" anchor="ctr"/>
                </a:tc>
                <a:extLst>
                  <a:ext uri="{0D108BD9-81ED-4DB2-BD59-A6C34878D82A}">
                    <a16:rowId xmlns:a16="http://schemas.microsoft.com/office/drawing/2014/main" val="973184455"/>
                  </a:ext>
                </a:extLst>
              </a:tr>
              <a:tr h="367453">
                <a:tc>
                  <a:txBody>
                    <a:bodyPr/>
                    <a:lstStyle/>
                    <a:p>
                      <a:pPr algn="r" fontAlgn="ctr">
                        <a:buNone/>
                      </a:pPr>
                      <a:r>
                        <a:rPr lang="en-US" sz="1300" b="0">
                          <a:effectLst/>
                        </a:rPr>
                        <a:t>DiabetesPedigreeFunction</a:t>
                      </a:r>
                    </a:p>
                  </a:txBody>
                  <a:tcPr marL="76200" marR="76200" marT="38100" marB="38100" anchor="ctr"/>
                </a:tc>
                <a:tc>
                  <a:txBody>
                    <a:bodyPr/>
                    <a:lstStyle/>
                    <a:p>
                      <a:pPr>
                        <a:buNone/>
                      </a:pPr>
                      <a:r>
                        <a:rPr lang="en-US" sz="1300">
                          <a:effectLst/>
                        </a:rPr>
                        <a:t>-0.033523</a:t>
                      </a:r>
                    </a:p>
                  </a:txBody>
                  <a:tcPr marL="76200" marR="76200" marT="38100" marB="38100" anchor="ctr"/>
                </a:tc>
                <a:tc>
                  <a:txBody>
                    <a:bodyPr/>
                    <a:lstStyle/>
                    <a:p>
                      <a:pPr>
                        <a:buNone/>
                      </a:pPr>
                      <a:r>
                        <a:rPr lang="en-US" sz="1300">
                          <a:effectLst/>
                        </a:rPr>
                        <a:t>0.137337</a:t>
                      </a:r>
                    </a:p>
                  </a:txBody>
                  <a:tcPr marL="76200" marR="76200" marT="38100" marB="38100" anchor="ctr"/>
                </a:tc>
                <a:tc>
                  <a:txBody>
                    <a:bodyPr/>
                    <a:lstStyle/>
                    <a:p>
                      <a:pPr>
                        <a:buNone/>
                      </a:pPr>
                      <a:r>
                        <a:rPr lang="en-US" sz="1300">
                          <a:effectLst/>
                        </a:rPr>
                        <a:t>0.041265</a:t>
                      </a:r>
                    </a:p>
                  </a:txBody>
                  <a:tcPr marL="76200" marR="76200" marT="38100" marB="38100" anchor="ctr"/>
                </a:tc>
                <a:tc>
                  <a:txBody>
                    <a:bodyPr/>
                    <a:lstStyle/>
                    <a:p>
                      <a:pPr>
                        <a:buNone/>
                      </a:pPr>
                      <a:r>
                        <a:rPr lang="en-US" sz="1300">
                          <a:effectLst/>
                        </a:rPr>
                        <a:t>0.183928</a:t>
                      </a:r>
                    </a:p>
                  </a:txBody>
                  <a:tcPr marL="76200" marR="76200" marT="38100" marB="38100" anchor="ctr"/>
                </a:tc>
                <a:tc>
                  <a:txBody>
                    <a:bodyPr/>
                    <a:lstStyle/>
                    <a:p>
                      <a:pPr>
                        <a:buNone/>
                      </a:pPr>
                      <a:r>
                        <a:rPr lang="en-US" sz="1300">
                          <a:effectLst/>
                        </a:rPr>
                        <a:t>0.185071</a:t>
                      </a:r>
                    </a:p>
                  </a:txBody>
                  <a:tcPr marL="76200" marR="76200" marT="38100" marB="38100" anchor="ctr"/>
                </a:tc>
                <a:tc>
                  <a:txBody>
                    <a:bodyPr/>
                    <a:lstStyle/>
                    <a:p>
                      <a:pPr>
                        <a:buNone/>
                      </a:pPr>
                      <a:r>
                        <a:rPr lang="en-US" sz="1300">
                          <a:effectLst/>
                        </a:rPr>
                        <a:t>0.140647</a:t>
                      </a:r>
                    </a:p>
                  </a:txBody>
                  <a:tcPr marL="76200" marR="76200" marT="38100" marB="38100" anchor="ctr"/>
                </a:tc>
                <a:tc>
                  <a:txBody>
                    <a:bodyPr/>
                    <a:lstStyle/>
                    <a:p>
                      <a:pPr>
                        <a:buNone/>
                      </a:pPr>
                      <a:r>
                        <a:rPr lang="en-US" sz="1300">
                          <a:effectLst/>
                        </a:rPr>
                        <a:t>1.000000</a:t>
                      </a:r>
                    </a:p>
                  </a:txBody>
                  <a:tcPr marL="76200" marR="76200" marT="38100" marB="38100" anchor="ctr"/>
                </a:tc>
                <a:tc>
                  <a:txBody>
                    <a:bodyPr/>
                    <a:lstStyle/>
                    <a:p>
                      <a:pPr>
                        <a:buNone/>
                      </a:pPr>
                      <a:r>
                        <a:rPr lang="en-US" sz="1300">
                          <a:effectLst/>
                        </a:rPr>
                        <a:t>0.033561</a:t>
                      </a:r>
                    </a:p>
                  </a:txBody>
                  <a:tcPr marL="76200" marR="76200" marT="38100" marB="38100" anchor="ctr"/>
                </a:tc>
                <a:tc>
                  <a:txBody>
                    <a:bodyPr/>
                    <a:lstStyle/>
                    <a:p>
                      <a:pPr>
                        <a:buNone/>
                      </a:pPr>
                      <a:r>
                        <a:rPr lang="en-US" sz="1300">
                          <a:effectLst/>
                        </a:rPr>
                        <a:t>0.173844</a:t>
                      </a:r>
                    </a:p>
                  </a:txBody>
                  <a:tcPr marL="76200" marR="76200" marT="38100" marB="38100" anchor="ctr"/>
                </a:tc>
                <a:extLst>
                  <a:ext uri="{0D108BD9-81ED-4DB2-BD59-A6C34878D82A}">
                    <a16:rowId xmlns:a16="http://schemas.microsoft.com/office/drawing/2014/main" val="3894230369"/>
                  </a:ext>
                </a:extLst>
              </a:tr>
              <a:tr h="288431">
                <a:tc>
                  <a:txBody>
                    <a:bodyPr/>
                    <a:lstStyle/>
                    <a:p>
                      <a:pPr algn="r" fontAlgn="ctr">
                        <a:buNone/>
                      </a:pPr>
                      <a:r>
                        <a:rPr lang="en-US" sz="1300" b="0">
                          <a:effectLst/>
                        </a:rPr>
                        <a:t>Age</a:t>
                      </a:r>
                    </a:p>
                  </a:txBody>
                  <a:tcPr marL="76200" marR="76200" marT="38100" marB="38100" anchor="ctr"/>
                </a:tc>
                <a:tc>
                  <a:txBody>
                    <a:bodyPr/>
                    <a:lstStyle/>
                    <a:p>
                      <a:pPr>
                        <a:buNone/>
                      </a:pPr>
                      <a:r>
                        <a:rPr lang="en-US" sz="1300">
                          <a:effectLst/>
                        </a:rPr>
                        <a:t>0.544341</a:t>
                      </a:r>
                    </a:p>
                  </a:txBody>
                  <a:tcPr marL="76200" marR="76200" marT="38100" marB="38100" anchor="ctr"/>
                </a:tc>
                <a:tc>
                  <a:txBody>
                    <a:bodyPr/>
                    <a:lstStyle/>
                    <a:p>
                      <a:pPr>
                        <a:buNone/>
                      </a:pPr>
                      <a:r>
                        <a:rPr lang="en-US" sz="1300">
                          <a:effectLst/>
                        </a:rPr>
                        <a:t>0.263514</a:t>
                      </a:r>
                    </a:p>
                  </a:txBody>
                  <a:tcPr marL="76200" marR="76200" marT="38100" marB="38100" anchor="ctr"/>
                </a:tc>
                <a:tc>
                  <a:txBody>
                    <a:bodyPr/>
                    <a:lstStyle/>
                    <a:p>
                      <a:pPr>
                        <a:buNone/>
                      </a:pPr>
                      <a:r>
                        <a:rPr lang="en-US" sz="1300">
                          <a:effectLst/>
                        </a:rPr>
                        <a:t>0.239528</a:t>
                      </a:r>
                    </a:p>
                  </a:txBody>
                  <a:tcPr marL="76200" marR="76200" marT="38100" marB="38100" anchor="ctr"/>
                </a:tc>
                <a:tc>
                  <a:txBody>
                    <a:bodyPr/>
                    <a:lstStyle/>
                    <a:p>
                      <a:pPr>
                        <a:buNone/>
                      </a:pPr>
                      <a:r>
                        <a:rPr lang="en-US" sz="1300">
                          <a:effectLst/>
                        </a:rPr>
                        <a:t>-0.113970</a:t>
                      </a:r>
                    </a:p>
                  </a:txBody>
                  <a:tcPr marL="76200" marR="76200" marT="38100" marB="38100" anchor="ctr"/>
                </a:tc>
                <a:tc>
                  <a:txBody>
                    <a:bodyPr/>
                    <a:lstStyle/>
                    <a:p>
                      <a:pPr>
                        <a:buNone/>
                      </a:pPr>
                      <a:r>
                        <a:rPr lang="en-US" sz="1300">
                          <a:effectLst/>
                        </a:rPr>
                        <a:t>-0.042163</a:t>
                      </a:r>
                    </a:p>
                  </a:txBody>
                  <a:tcPr marL="76200" marR="76200" marT="38100" marB="38100" anchor="ctr"/>
                </a:tc>
                <a:tc>
                  <a:txBody>
                    <a:bodyPr/>
                    <a:lstStyle/>
                    <a:p>
                      <a:pPr>
                        <a:buNone/>
                      </a:pPr>
                      <a:r>
                        <a:rPr lang="en-US" sz="1300">
                          <a:effectLst/>
                        </a:rPr>
                        <a:t>0.036242</a:t>
                      </a:r>
                    </a:p>
                  </a:txBody>
                  <a:tcPr marL="76200" marR="76200" marT="38100" marB="38100" anchor="ctr"/>
                </a:tc>
                <a:tc>
                  <a:txBody>
                    <a:bodyPr/>
                    <a:lstStyle/>
                    <a:p>
                      <a:pPr>
                        <a:buNone/>
                      </a:pPr>
                      <a:r>
                        <a:rPr lang="en-US" sz="1300">
                          <a:effectLst/>
                        </a:rPr>
                        <a:t>0.033561</a:t>
                      </a:r>
                    </a:p>
                  </a:txBody>
                  <a:tcPr marL="76200" marR="76200" marT="38100" marB="38100" anchor="ctr"/>
                </a:tc>
                <a:tc>
                  <a:txBody>
                    <a:bodyPr/>
                    <a:lstStyle/>
                    <a:p>
                      <a:pPr>
                        <a:buNone/>
                      </a:pPr>
                      <a:r>
                        <a:rPr lang="en-US" sz="1300">
                          <a:effectLst/>
                        </a:rPr>
                        <a:t>1.000000</a:t>
                      </a:r>
                    </a:p>
                  </a:txBody>
                  <a:tcPr marL="76200" marR="76200" marT="38100" marB="38100" anchor="ctr"/>
                </a:tc>
                <a:tc>
                  <a:txBody>
                    <a:bodyPr/>
                    <a:lstStyle/>
                    <a:p>
                      <a:pPr>
                        <a:buNone/>
                      </a:pPr>
                      <a:r>
                        <a:rPr lang="en-US" sz="1300">
                          <a:effectLst/>
                        </a:rPr>
                        <a:t>0.238356</a:t>
                      </a:r>
                    </a:p>
                  </a:txBody>
                  <a:tcPr marL="76200" marR="76200" marT="38100" marB="38100" anchor="ctr"/>
                </a:tc>
                <a:extLst>
                  <a:ext uri="{0D108BD9-81ED-4DB2-BD59-A6C34878D82A}">
                    <a16:rowId xmlns:a16="http://schemas.microsoft.com/office/drawing/2014/main" val="4005699900"/>
                  </a:ext>
                </a:extLst>
              </a:tr>
              <a:tr h="288431">
                <a:tc>
                  <a:txBody>
                    <a:bodyPr/>
                    <a:lstStyle/>
                    <a:p>
                      <a:pPr algn="r" fontAlgn="ctr">
                        <a:buNone/>
                      </a:pPr>
                      <a:r>
                        <a:rPr lang="en-US" sz="1300" b="0">
                          <a:effectLst/>
                        </a:rPr>
                        <a:t>Outcome</a:t>
                      </a:r>
                    </a:p>
                  </a:txBody>
                  <a:tcPr marL="76200" marR="76200" marT="38100" marB="38100" anchor="ctr"/>
                </a:tc>
                <a:tc>
                  <a:txBody>
                    <a:bodyPr/>
                    <a:lstStyle/>
                    <a:p>
                      <a:pPr>
                        <a:buNone/>
                      </a:pPr>
                      <a:r>
                        <a:rPr lang="en-US" sz="1300">
                          <a:effectLst/>
                        </a:rPr>
                        <a:t>0.221898</a:t>
                      </a:r>
                    </a:p>
                  </a:txBody>
                  <a:tcPr marL="76200" marR="76200" marT="38100" marB="38100" anchor="ctr"/>
                </a:tc>
                <a:tc>
                  <a:txBody>
                    <a:bodyPr/>
                    <a:lstStyle/>
                    <a:p>
                      <a:pPr>
                        <a:buNone/>
                      </a:pPr>
                      <a:r>
                        <a:rPr lang="en-US" sz="1300">
                          <a:effectLst/>
                        </a:rPr>
                        <a:t>0.466581</a:t>
                      </a:r>
                    </a:p>
                  </a:txBody>
                  <a:tcPr marL="76200" marR="76200" marT="38100" marB="38100" anchor="ctr"/>
                </a:tc>
                <a:tc>
                  <a:txBody>
                    <a:bodyPr/>
                    <a:lstStyle/>
                    <a:p>
                      <a:pPr>
                        <a:buNone/>
                      </a:pPr>
                      <a:r>
                        <a:rPr lang="en-US" sz="1300">
                          <a:effectLst/>
                        </a:rPr>
                        <a:t>0.065068</a:t>
                      </a:r>
                    </a:p>
                  </a:txBody>
                  <a:tcPr marL="76200" marR="76200" marT="38100" marB="38100" anchor="ctr"/>
                </a:tc>
                <a:tc>
                  <a:txBody>
                    <a:bodyPr/>
                    <a:lstStyle/>
                    <a:p>
                      <a:pPr>
                        <a:buNone/>
                      </a:pPr>
                      <a:r>
                        <a:rPr lang="en-US" sz="1300">
                          <a:effectLst/>
                        </a:rPr>
                        <a:t>0.074752</a:t>
                      </a:r>
                    </a:p>
                  </a:txBody>
                  <a:tcPr marL="76200" marR="76200" marT="38100" marB="38100" anchor="ctr"/>
                </a:tc>
                <a:tc>
                  <a:txBody>
                    <a:bodyPr/>
                    <a:lstStyle/>
                    <a:p>
                      <a:pPr>
                        <a:buNone/>
                      </a:pPr>
                      <a:r>
                        <a:rPr lang="en-US" sz="1300">
                          <a:effectLst/>
                        </a:rPr>
                        <a:t>0.130548</a:t>
                      </a:r>
                    </a:p>
                  </a:txBody>
                  <a:tcPr marL="76200" marR="76200" marT="38100" marB="38100" anchor="ctr"/>
                </a:tc>
                <a:tc>
                  <a:txBody>
                    <a:bodyPr/>
                    <a:lstStyle/>
                    <a:p>
                      <a:pPr>
                        <a:buNone/>
                      </a:pPr>
                      <a:r>
                        <a:rPr lang="en-US" sz="1300">
                          <a:effectLst/>
                        </a:rPr>
                        <a:t>0.292695</a:t>
                      </a:r>
                    </a:p>
                  </a:txBody>
                  <a:tcPr marL="76200" marR="76200" marT="38100" marB="38100" anchor="ctr"/>
                </a:tc>
                <a:tc>
                  <a:txBody>
                    <a:bodyPr/>
                    <a:lstStyle/>
                    <a:p>
                      <a:pPr>
                        <a:buNone/>
                      </a:pPr>
                      <a:r>
                        <a:rPr lang="en-US" sz="1300">
                          <a:effectLst/>
                        </a:rPr>
                        <a:t>0.173844</a:t>
                      </a:r>
                    </a:p>
                  </a:txBody>
                  <a:tcPr marL="76200" marR="76200" marT="38100" marB="38100" anchor="ctr"/>
                </a:tc>
                <a:tc>
                  <a:txBody>
                    <a:bodyPr/>
                    <a:lstStyle/>
                    <a:p>
                      <a:pPr>
                        <a:buNone/>
                      </a:pPr>
                      <a:r>
                        <a:rPr lang="en-US" sz="1300">
                          <a:effectLst/>
                        </a:rPr>
                        <a:t>0.238356</a:t>
                      </a:r>
                    </a:p>
                  </a:txBody>
                  <a:tcPr marL="76200" marR="76200" marT="38100" marB="38100" anchor="ctr"/>
                </a:tc>
                <a:tc>
                  <a:txBody>
                    <a:bodyPr/>
                    <a:lstStyle/>
                    <a:p>
                      <a:pPr>
                        <a:buNone/>
                      </a:pPr>
                      <a:r>
                        <a:rPr lang="en-US" sz="1300">
                          <a:effectLst/>
                        </a:rPr>
                        <a:t>1.000000</a:t>
                      </a:r>
                    </a:p>
                  </a:txBody>
                  <a:tcPr marL="76200" marR="76200" marT="38100" marB="38100" anchor="ctr"/>
                </a:tc>
                <a:extLst>
                  <a:ext uri="{0D108BD9-81ED-4DB2-BD59-A6C34878D82A}">
                    <a16:rowId xmlns:a16="http://schemas.microsoft.com/office/drawing/2014/main" val="3654171336"/>
                  </a:ext>
                </a:extLst>
              </a:tr>
            </a:tbl>
          </a:graphicData>
        </a:graphic>
      </p:graphicFrame>
      <p:sp>
        <p:nvSpPr>
          <p:cNvPr id="4" name="TextBox 3">
            <a:extLst>
              <a:ext uri="{FF2B5EF4-FFF2-40B4-BE49-F238E27FC236}">
                <a16:creationId xmlns:a16="http://schemas.microsoft.com/office/drawing/2014/main" id="{F178287B-611F-5C52-22E7-073A8BB90556}"/>
              </a:ext>
            </a:extLst>
          </p:cNvPr>
          <p:cNvSpPr txBox="1"/>
          <p:nvPr/>
        </p:nvSpPr>
        <p:spPr>
          <a:xfrm>
            <a:off x="609600" y="4038600"/>
            <a:ext cx="10744200" cy="1523494"/>
          </a:xfrm>
          <a:prstGeom prst="rect">
            <a:avLst/>
          </a:prstGeom>
          <a:noFill/>
        </p:spPr>
        <p:txBody>
          <a:bodyPr wrap="square" rtlCol="0">
            <a:spAutoFit/>
          </a:bodyPr>
          <a:lstStyle/>
          <a:p>
            <a:r>
              <a:rPr lang="vi-VN" sz="1500" b="1"/>
              <a:t>Nhận xét:  </a:t>
            </a:r>
          </a:p>
          <a:p>
            <a:r>
              <a:rPr lang="vi-VN" sz="1300"/>
              <a:t>+ Các cặp tính chất có độ tương quan cao hơn so với các cặp khác:  </a:t>
            </a:r>
          </a:p>
          <a:p>
            <a:r>
              <a:rPr lang="en-US" sz="1300"/>
              <a:t>	</a:t>
            </a:r>
            <a:r>
              <a:rPr lang="vi-VN" sz="1300"/>
              <a:t>(Glucose, Outcome) ≈ 0.47  </a:t>
            </a:r>
          </a:p>
          <a:p>
            <a:r>
              <a:rPr lang="en-US" sz="1300"/>
              <a:t>	</a:t>
            </a:r>
            <a:r>
              <a:rPr lang="vi-VN" sz="1300"/>
              <a:t>(BMI, Outcome) ≈ 0.29  </a:t>
            </a:r>
          </a:p>
          <a:p>
            <a:r>
              <a:rPr lang="en-US" sz="1300"/>
              <a:t>	</a:t>
            </a:r>
            <a:r>
              <a:rPr lang="vi-VN" sz="1300"/>
              <a:t>(Age, Outcome) ≈ 0.24  </a:t>
            </a:r>
          </a:p>
          <a:p>
            <a:r>
              <a:rPr lang="vi-VN" sz="1300"/>
              <a:t>+ Các thuộc tính khác (BloodPressure, Insulin, SkinThickness) có hệ số tương quan thấp → ảnh hưởng ít trực tiếp đến Outcome.  </a:t>
            </a:r>
          </a:p>
          <a:p>
            <a:r>
              <a:rPr lang="vi-VN" sz="1300"/>
              <a:t>+ Không có cặp biến nào có tương quan quá cao → ít nguy cơ đa cộng tuyến. </a:t>
            </a:r>
            <a:endParaRPr lang="en-US" sz="1300"/>
          </a:p>
        </p:txBody>
      </p:sp>
    </p:spTree>
    <p:extLst>
      <p:ext uri="{BB962C8B-B14F-4D97-AF65-F5344CB8AC3E}">
        <p14:creationId xmlns:p14="http://schemas.microsoft.com/office/powerpoint/2010/main" val="745365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TotalTime>
  <Words>6107</Words>
  <Application>Microsoft Office PowerPoint</Application>
  <PresentationFormat>Widescreen</PresentationFormat>
  <Paragraphs>1411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Cambria Math</vt:lpstr>
      <vt:lpstr>Office Theme</vt:lpstr>
      <vt:lpstr>Pima Indians Diabetes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Danh Lê</dc:creator>
  <cp:lastModifiedBy>Danh Lê</cp:lastModifiedBy>
  <cp:revision>78</cp:revision>
  <dcterms:created xsi:type="dcterms:W3CDTF">2025-09-28T07:02:41Z</dcterms:created>
  <dcterms:modified xsi:type="dcterms:W3CDTF">2025-09-28T09:16:14Z</dcterms:modified>
</cp:coreProperties>
</file>