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5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4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48E4-7386-50A0-4D02-EBC8AC849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ADENIO Data Science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F82C4-5D53-216B-14A4-D59ABDA0D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9478-B49A-6403-FA81-C5B5823A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8FDB-74FD-AC75-83E6-EFAFD830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ADENIO Digital has run a digital advertising campaign for one of our clients, targeting mobile users in the Southeast. The goal of the campaign was to drive conversions -- users clicking through the ad and accepting our client's offer. </a:t>
            </a:r>
          </a:p>
          <a:p>
            <a:r>
              <a:rPr lang="en-US" dirty="0"/>
              <a:t>Our campaigns are executed on real-time bidding (RTB) exchanges. Web pages or mobile apps submit bid requests to potential advertisers on these exchanges. </a:t>
            </a:r>
          </a:p>
          <a:p>
            <a:r>
              <a:rPr lang="en-US" i="1" dirty="0"/>
              <a:t>Did the new creative increase conversions?</a:t>
            </a:r>
            <a:endParaRPr lang="en-US" dirty="0"/>
          </a:p>
          <a:p>
            <a:r>
              <a:rPr lang="en-US" i="1" dirty="0"/>
              <a:t>Would retargeting have improved performance for this campaign?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42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0C6023-DA86-8844-4E55-E1DF60D0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721" y="-101975"/>
            <a:ext cx="2968188" cy="12938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800" dirty="0"/>
              <a:t>Data Visualization</a:t>
            </a:r>
            <a:endParaRPr lang="en-US" sz="3800" dirty="0"/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71D372D3-2806-5065-4B2A-6EE120FF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035" y="281461"/>
            <a:ext cx="4915936" cy="298643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84A40A6-F5C7-4A72-5499-50DB82581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13" y="2833077"/>
            <a:ext cx="4248482" cy="3359088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C122E95-2246-1F38-54BD-C6F38077B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48100" y="3205736"/>
            <a:ext cx="4319738" cy="2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9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D6DC-2574-460A-7E14-650428E2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058BC63-CCF2-D027-9C69-F4F50547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15" y="2159663"/>
            <a:ext cx="2969999" cy="1826549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ACB93D00-FA42-6F58-604D-F8253F80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picture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left</a:t>
            </a:r>
            <a:r>
              <a:rPr lang="en-US" b="1" dirty="0"/>
              <a:t>, </a:t>
            </a:r>
            <a:r>
              <a:rPr lang="en-US" altLang="zh-CN" b="1" dirty="0"/>
              <a:t>it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obvious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say</a:t>
            </a:r>
            <a:r>
              <a:rPr lang="zh-CN" altLang="en-US" b="1" dirty="0"/>
              <a:t> </a:t>
            </a:r>
            <a:r>
              <a:rPr lang="en-US" altLang="zh-CN" b="1" dirty="0"/>
              <a:t>that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conversions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test</a:t>
            </a:r>
            <a:r>
              <a:rPr lang="zh-CN" altLang="en-US" b="1" dirty="0"/>
              <a:t> </a:t>
            </a:r>
            <a:r>
              <a:rPr lang="en-US" altLang="zh-CN" b="1" dirty="0"/>
              <a:t>groups</a:t>
            </a:r>
            <a:r>
              <a:rPr lang="zh-CN" altLang="en-US" b="1" dirty="0"/>
              <a:t> </a:t>
            </a:r>
            <a:r>
              <a:rPr lang="en-US" altLang="zh-CN" b="1" dirty="0"/>
              <a:t>are</a:t>
            </a:r>
            <a:r>
              <a:rPr lang="zh-CN" altLang="en-US" b="1" dirty="0"/>
              <a:t> </a:t>
            </a:r>
            <a:r>
              <a:rPr lang="en-US" altLang="zh-CN" b="1" dirty="0"/>
              <a:t>almost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same.</a:t>
            </a:r>
            <a:r>
              <a:rPr lang="zh-CN" altLang="en-US" b="1" dirty="0"/>
              <a:t> </a:t>
            </a:r>
            <a:r>
              <a:rPr lang="en-US" altLang="zh-CN" b="1" dirty="0"/>
              <a:t>0</a:t>
            </a:r>
            <a:r>
              <a:rPr lang="zh-CN" altLang="en-US" b="1" dirty="0"/>
              <a:t> </a:t>
            </a:r>
            <a:r>
              <a:rPr lang="en-US" altLang="zh-CN" b="1" dirty="0"/>
              <a:t>represents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r>
              <a:rPr lang="zh-CN" altLang="en-US" b="1" dirty="0"/>
              <a:t> </a:t>
            </a:r>
            <a:r>
              <a:rPr lang="en-US" altLang="zh-CN" b="1" dirty="0"/>
              <a:t>group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r>
              <a:rPr lang="zh-CN" altLang="en-US" b="1" dirty="0"/>
              <a:t> </a:t>
            </a:r>
            <a:r>
              <a:rPr lang="en-US" altLang="zh-CN" b="1" dirty="0"/>
              <a:t>represents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test</a:t>
            </a:r>
            <a:r>
              <a:rPr lang="zh-CN" altLang="en-US" b="1" dirty="0"/>
              <a:t> </a:t>
            </a:r>
            <a:r>
              <a:rPr lang="en-US" altLang="zh-CN" b="1" dirty="0"/>
              <a:t>group.</a:t>
            </a:r>
            <a:endParaRPr lang="en-US" b="1" dirty="0"/>
          </a:p>
          <a:p>
            <a:r>
              <a:rPr lang="en-US" altLang="zh-CN" b="1" dirty="0"/>
              <a:t>T</a:t>
            </a:r>
            <a:r>
              <a:rPr lang="en-US" b="1" dirty="0"/>
              <a:t>he conversion rate for the control group is 0.098 and</a:t>
            </a:r>
            <a:r>
              <a:rPr lang="zh-CN" altLang="en-US" b="1" dirty="0"/>
              <a:t> </a:t>
            </a:r>
            <a:r>
              <a:rPr lang="en-US" b="1" dirty="0"/>
              <a:t>the conversion rate for the test group is 0.099.</a:t>
            </a:r>
          </a:p>
          <a:p>
            <a:endParaRPr lang="en-US" sz="15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298D522-CDAD-A261-8C63-F9E977F9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94" y="4214812"/>
            <a:ext cx="5004242" cy="18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EBC3-4C04-76BE-61C5-31B682ED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4D18-9065-A6A5-4296-28A78CF0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Next, we performed the z test.</a:t>
            </a:r>
          </a:p>
          <a:p>
            <a:r>
              <a:rPr lang="en-US" b="1" dirty="0"/>
              <a:t>Since our p-value=0.618 is way above our </a:t>
            </a:r>
            <a:r>
              <a:rPr lang="el-GR" b="1" dirty="0"/>
              <a:t>α=0.05 </a:t>
            </a:r>
            <a:r>
              <a:rPr lang="en-US" b="1" dirty="0"/>
              <a:t>threshold, we fail to reject the Null hypothesis,</a:t>
            </a:r>
            <a:r>
              <a:rPr lang="zh-CN" altLang="en-US" b="1" dirty="0"/>
              <a:t> </a:t>
            </a:r>
            <a:r>
              <a:rPr lang="en-US" b="1" dirty="0"/>
              <a:t>which means that our new creative design did not perform significantly different</a:t>
            </a:r>
            <a:r>
              <a:rPr lang="zh-CN" altLang="en-US" b="1" dirty="0"/>
              <a:t> </a:t>
            </a:r>
            <a:r>
              <a:rPr lang="en-US" b="1" dirty="0"/>
              <a:t>(let alone better) than our old one.</a:t>
            </a:r>
          </a:p>
          <a:p>
            <a:r>
              <a:rPr lang="en-US" b="1" dirty="0"/>
              <a:t>Additionally, we notice that: the confidence interval for the control group ([0.093, 0.102], or 9.3-10.2%)</a:t>
            </a:r>
            <a:r>
              <a:rPr lang="zh-CN" altLang="en-US" b="1" dirty="0"/>
              <a:t> </a:t>
            </a:r>
            <a:r>
              <a:rPr lang="en-US" b="1" dirty="0"/>
              <a:t>and the confidence interval for the test group ([0.095, 0.103], or 9.5-10.3%)</a:t>
            </a:r>
          </a:p>
          <a:p>
            <a:r>
              <a:rPr lang="en-US" b="1" dirty="0"/>
              <a:t>This is further proof that our new design is not likely to be an improvement on our old design</a:t>
            </a:r>
            <a:r>
              <a:rPr lang="zh-CN" altLang="en-US" b="1" dirty="0"/>
              <a:t> </a:t>
            </a:r>
            <a:r>
              <a:rPr lang="en-US" b="1" dirty="0"/>
              <a:t>and that unfortunately we are back to the drawing board!</a:t>
            </a:r>
          </a:p>
          <a:p>
            <a:r>
              <a:rPr lang="en-US" b="1" dirty="0"/>
              <a:t>The conversion rate to retarget the converted users is 8.49%</a:t>
            </a:r>
          </a:p>
          <a:p>
            <a:r>
              <a:rPr lang="en-US" b="1" dirty="0"/>
              <a:t>We may conclude that the new creative did not increase conversions after comparing</a:t>
            </a:r>
            <a:r>
              <a:rPr lang="zh-CN" altLang="en-US" b="1" dirty="0"/>
              <a:t> </a:t>
            </a:r>
            <a:r>
              <a:rPr lang="en-US" b="1" dirty="0"/>
              <a:t>the conversion rates of the control and test groups.</a:t>
            </a:r>
            <a:r>
              <a:rPr lang="zh-CN" altLang="en-US" b="1" dirty="0"/>
              <a:t> </a:t>
            </a:r>
            <a:r>
              <a:rPr lang="en-US" b="1" dirty="0"/>
              <a:t>Retargeting would not have improved campaign results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94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314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ADENIO Data Science Project </vt:lpstr>
      <vt:lpstr>Introduction</vt:lpstr>
      <vt:lpstr>Data Visualization</vt:lpstr>
      <vt:lpstr>Data Analysis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ADENIO Data Science Project </dc:title>
  <dc:creator>Dan Huang</dc:creator>
  <cp:lastModifiedBy>Dan Huang</cp:lastModifiedBy>
  <cp:revision>2</cp:revision>
  <dcterms:created xsi:type="dcterms:W3CDTF">2022-04-14T06:54:00Z</dcterms:created>
  <dcterms:modified xsi:type="dcterms:W3CDTF">2022-04-14T08:42:40Z</dcterms:modified>
</cp:coreProperties>
</file>