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78" r:id="rId5"/>
    <p:sldId id="279" r:id="rId6"/>
    <p:sldId id="280" r:id="rId7"/>
    <p:sldId id="281" r:id="rId8"/>
    <p:sldId id="282" r:id="rId9"/>
    <p:sldId id="293" r:id="rId10"/>
    <p:sldId id="284" r:id="rId11"/>
    <p:sldId id="285" r:id="rId12"/>
    <p:sldId id="286" r:id="rId13"/>
    <p:sldId id="287" r:id="rId14"/>
    <p:sldId id="289" r:id="rId15"/>
    <p:sldId id="290" r:id="rId16"/>
    <p:sldId id="291" r:id="rId17"/>
    <p:sldId id="29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52" y="4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EDE81D-506D-457D-ABCD-9E2AF68B83C7}"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265820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EDE81D-506D-457D-ABCD-9E2AF68B83C7}"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366418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EDE81D-506D-457D-ABCD-9E2AF68B83C7}"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1FA6E-425D-467C-A91A-D177F64C11F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5181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EEDE81D-506D-457D-ABCD-9E2AF68B83C7}"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120141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EEDE81D-506D-457D-ABCD-9E2AF68B83C7}"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1FA6E-425D-467C-A91A-D177F64C11F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4129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EEDE81D-506D-457D-ABCD-9E2AF68B83C7}"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3868157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DE81D-506D-457D-ABCD-9E2AF68B83C7}"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3752595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DE81D-506D-457D-ABCD-9E2AF68B83C7}"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399982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DE81D-506D-457D-ABCD-9E2AF68B83C7}"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399195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EDE81D-506D-457D-ABCD-9E2AF68B83C7}"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3136099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EDE81D-506D-457D-ABCD-9E2AF68B83C7}"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280778531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EDE81D-506D-457D-ABCD-9E2AF68B83C7}"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8344035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EDE81D-506D-457D-ABCD-9E2AF68B83C7}"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287309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DE81D-506D-457D-ABCD-9E2AF68B83C7}"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121768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EDE81D-506D-457D-ABCD-9E2AF68B83C7}"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21189180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EDE81D-506D-457D-ABCD-9E2AF68B83C7}"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1FA6E-425D-467C-A91A-D177F64C11F0}" type="slidenum">
              <a:rPr lang="en-US" smtClean="0"/>
              <a:t>‹#›</a:t>
            </a:fld>
            <a:endParaRPr lang="en-US"/>
          </a:p>
        </p:txBody>
      </p:sp>
    </p:spTree>
    <p:extLst>
      <p:ext uri="{BB962C8B-B14F-4D97-AF65-F5344CB8AC3E}">
        <p14:creationId xmlns:p14="http://schemas.microsoft.com/office/powerpoint/2010/main" val="416983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EEDE81D-506D-457D-ABCD-9E2AF68B83C7}" type="datetimeFigureOut">
              <a:rPr lang="en-US" smtClean="0"/>
              <a:t>4/24/2018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31FA6E-425D-467C-A91A-D177F64C11F0}" type="slidenum">
              <a:rPr lang="en-US" smtClean="0"/>
              <a:t>‹#›</a:t>
            </a:fld>
            <a:endParaRPr lang="en-US"/>
          </a:p>
        </p:txBody>
      </p:sp>
    </p:spTree>
    <p:extLst>
      <p:ext uri="{BB962C8B-B14F-4D97-AF65-F5344CB8AC3E}">
        <p14:creationId xmlns:p14="http://schemas.microsoft.com/office/powerpoint/2010/main" val="1824964450"/>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51B98-974D-4AA4-9CC1-B0CA451635FF}"/>
              </a:ext>
            </a:extLst>
          </p:cNvPr>
          <p:cNvSpPr>
            <a:spLocks noGrp="1"/>
          </p:cNvSpPr>
          <p:nvPr>
            <p:ph type="ctrTitle"/>
          </p:nvPr>
        </p:nvSpPr>
        <p:spPr/>
        <p:txBody>
          <a:bodyPr>
            <a:normAutofit fontScale="90000"/>
          </a:bodyPr>
          <a:lstStyle/>
          <a:p>
            <a:r>
              <a:rPr lang="en-US" dirty="0"/>
              <a:t>Investigating the Underlying Relationships in Body Dimensions</a:t>
            </a:r>
          </a:p>
        </p:txBody>
      </p:sp>
      <p:sp>
        <p:nvSpPr>
          <p:cNvPr id="3" name="Subtitle 2">
            <a:extLst>
              <a:ext uri="{FF2B5EF4-FFF2-40B4-BE49-F238E27FC236}">
                <a16:creationId xmlns:a16="http://schemas.microsoft.com/office/drawing/2014/main" id="{7E70EC79-A1B7-48BA-87FD-6D6259422C90}"/>
              </a:ext>
            </a:extLst>
          </p:cNvPr>
          <p:cNvSpPr>
            <a:spLocks noGrp="1"/>
          </p:cNvSpPr>
          <p:nvPr>
            <p:ph type="subTitle" idx="1"/>
          </p:nvPr>
        </p:nvSpPr>
        <p:spPr/>
        <p:txBody>
          <a:bodyPr>
            <a:normAutofit lnSpcReduction="10000"/>
          </a:bodyPr>
          <a:lstStyle/>
          <a:p>
            <a:r>
              <a:rPr lang="en-US" dirty="0"/>
              <a:t>Dan Huang</a:t>
            </a:r>
          </a:p>
          <a:p>
            <a:r>
              <a:rPr lang="en-US" dirty="0"/>
              <a:t>Virginia Commonwealth University</a:t>
            </a:r>
          </a:p>
          <a:p>
            <a:r>
              <a:rPr lang="en-US" dirty="0"/>
              <a:t>04/25/2018</a:t>
            </a:r>
          </a:p>
          <a:p>
            <a:endParaRPr lang="en-US" dirty="0"/>
          </a:p>
        </p:txBody>
      </p:sp>
    </p:spTree>
    <p:extLst>
      <p:ext uri="{BB962C8B-B14F-4D97-AF65-F5344CB8AC3E}">
        <p14:creationId xmlns:p14="http://schemas.microsoft.com/office/powerpoint/2010/main" val="219177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13" name="Content Placeholder 6">
            <a:extLst>
              <a:ext uri="{FF2B5EF4-FFF2-40B4-BE49-F238E27FC236}">
                <a16:creationId xmlns:a16="http://schemas.microsoft.com/office/drawing/2014/main" id="{7BEC988A-1D35-4E5D-9FB8-4A5C8DDB533F}"/>
              </a:ext>
            </a:extLst>
          </p:cNvPr>
          <p:cNvPicPr>
            <a:picLocks noChangeAspect="1"/>
          </p:cNvPicPr>
          <p:nvPr/>
        </p:nvPicPr>
        <p:blipFill rotWithShape="1">
          <a:blip r:embed="rId2"/>
          <a:srcRect l="1164" r="-2" b="-2"/>
          <a:stretch/>
        </p:blipFill>
        <p:spPr>
          <a:xfrm>
            <a:off x="7538721" y="812800"/>
            <a:ext cx="4141680" cy="3525520"/>
          </a:xfrm>
          <a:prstGeom prst="rect">
            <a:avLst/>
          </a:prstGeom>
        </p:spPr>
      </p:pic>
      <p:pic>
        <p:nvPicPr>
          <p:cNvPr id="11" name="Picture 10">
            <a:extLst>
              <a:ext uri="{FF2B5EF4-FFF2-40B4-BE49-F238E27FC236}">
                <a16:creationId xmlns:a16="http://schemas.microsoft.com/office/drawing/2014/main" id="{916D5B41-6336-480C-BFF6-75727CB262F1}"/>
              </a:ext>
            </a:extLst>
          </p:cNvPr>
          <p:cNvPicPr>
            <a:picLocks noChangeAspect="1"/>
          </p:cNvPicPr>
          <p:nvPr/>
        </p:nvPicPr>
        <p:blipFill>
          <a:blip r:embed="rId3"/>
          <a:stretch>
            <a:fillRect/>
          </a:stretch>
        </p:blipFill>
        <p:spPr>
          <a:xfrm>
            <a:off x="7780225" y="4756713"/>
            <a:ext cx="3981455" cy="1154509"/>
          </a:xfrm>
          <a:prstGeom prst="rect">
            <a:avLst/>
          </a:prstGeom>
        </p:spPr>
      </p:pic>
      <p:sp>
        <p:nvSpPr>
          <p:cNvPr id="2" name="Title 1">
            <a:extLst>
              <a:ext uri="{FF2B5EF4-FFF2-40B4-BE49-F238E27FC236}">
                <a16:creationId xmlns:a16="http://schemas.microsoft.com/office/drawing/2014/main" id="{FD2EEBC3-C20B-4F83-BD26-3D88DE196222}"/>
              </a:ext>
            </a:extLst>
          </p:cNvPr>
          <p:cNvSpPr>
            <a:spLocks noGrp="1"/>
          </p:cNvSpPr>
          <p:nvPr>
            <p:ph type="title"/>
          </p:nvPr>
        </p:nvSpPr>
        <p:spPr>
          <a:xfrm>
            <a:off x="2592926" y="624110"/>
            <a:ext cx="4633466" cy="1280890"/>
          </a:xfrm>
        </p:spPr>
        <p:txBody>
          <a:bodyPr>
            <a:normAutofit/>
          </a:bodyPr>
          <a:lstStyle/>
          <a:p>
            <a:r>
              <a:rPr lang="en-US"/>
              <a:t>K-Nearest Neighbors</a:t>
            </a:r>
          </a:p>
        </p:txBody>
      </p:sp>
      <p:sp>
        <p:nvSpPr>
          <p:cNvPr id="15" name="Content Placeholder 14">
            <a:extLst>
              <a:ext uri="{FF2B5EF4-FFF2-40B4-BE49-F238E27FC236}">
                <a16:creationId xmlns:a16="http://schemas.microsoft.com/office/drawing/2014/main" id="{3FD02719-D42C-4795-AE19-DE700B29E779}"/>
              </a:ext>
            </a:extLst>
          </p:cNvPr>
          <p:cNvSpPr>
            <a:spLocks noGrp="1"/>
          </p:cNvSpPr>
          <p:nvPr>
            <p:ph idx="1"/>
          </p:nvPr>
        </p:nvSpPr>
        <p:spPr>
          <a:xfrm>
            <a:off x="2589213" y="2040467"/>
            <a:ext cx="4637179" cy="3870755"/>
          </a:xfrm>
        </p:spPr>
        <p:txBody>
          <a:bodyPr>
            <a:normAutofit/>
          </a:bodyPr>
          <a:lstStyle/>
          <a:p>
            <a:r>
              <a:rPr lang="en-US" dirty="0"/>
              <a:t>Take 70% of the sample as the train dataset, 30% of the sample as the test dataset.</a:t>
            </a:r>
          </a:p>
          <a:p>
            <a:r>
              <a:rPr lang="en-US" dirty="0"/>
              <a:t>Test the significant terms: waist girth, forearm girth, weight and height</a:t>
            </a:r>
          </a:p>
          <a:p>
            <a:r>
              <a:rPr lang="en-US" dirty="0"/>
              <a:t>When K=5, the misclassification error rate is 5.23%. </a:t>
            </a:r>
          </a:p>
        </p:txBody>
      </p:sp>
    </p:spTree>
    <p:extLst>
      <p:ext uri="{BB962C8B-B14F-4D97-AF65-F5344CB8AC3E}">
        <p14:creationId xmlns:p14="http://schemas.microsoft.com/office/powerpoint/2010/main" val="319979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2779D735-73F1-45AD-A252-EE45E66100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D5BFA5B0-D20E-4128-B8E2-E0CFDEE1B3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12">
            <a:extLst>
              <a:ext uri="{FF2B5EF4-FFF2-40B4-BE49-F238E27FC236}">
                <a16:creationId xmlns:a16="http://schemas.microsoft.com/office/drawing/2014/main" id="{ADD29E3A-4F37-4DBC-8992-D66DBA53C8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9FD7B43-8F09-4D57-8E61-C4884A5A5CE3}"/>
              </a:ext>
            </a:extLst>
          </p:cNvPr>
          <p:cNvPicPr>
            <a:picLocks noChangeAspect="1"/>
          </p:cNvPicPr>
          <p:nvPr/>
        </p:nvPicPr>
        <p:blipFill>
          <a:blip r:embed="rId2"/>
          <a:stretch>
            <a:fillRect/>
          </a:stretch>
        </p:blipFill>
        <p:spPr>
          <a:xfrm>
            <a:off x="6096000" y="3508529"/>
            <a:ext cx="2499360" cy="2384324"/>
          </a:xfrm>
          <a:prstGeom prst="rect">
            <a:avLst/>
          </a:prstGeom>
        </p:spPr>
      </p:pic>
      <p:pic>
        <p:nvPicPr>
          <p:cNvPr id="4" name="Picture 3">
            <a:extLst>
              <a:ext uri="{FF2B5EF4-FFF2-40B4-BE49-F238E27FC236}">
                <a16:creationId xmlns:a16="http://schemas.microsoft.com/office/drawing/2014/main" id="{8BB7DF97-82E3-4B49-8EF8-C36C9015D2C4}"/>
              </a:ext>
            </a:extLst>
          </p:cNvPr>
          <p:cNvPicPr>
            <a:picLocks noChangeAspect="1"/>
          </p:cNvPicPr>
          <p:nvPr/>
        </p:nvPicPr>
        <p:blipFill>
          <a:blip r:embed="rId3"/>
          <a:stretch>
            <a:fillRect/>
          </a:stretch>
        </p:blipFill>
        <p:spPr>
          <a:xfrm>
            <a:off x="8920480" y="3508529"/>
            <a:ext cx="2622295" cy="2384324"/>
          </a:xfrm>
          <a:prstGeom prst="rect">
            <a:avLst/>
          </a:prstGeom>
        </p:spPr>
      </p:pic>
      <p:pic>
        <p:nvPicPr>
          <p:cNvPr id="7" name="Picture 6">
            <a:extLst>
              <a:ext uri="{FF2B5EF4-FFF2-40B4-BE49-F238E27FC236}">
                <a16:creationId xmlns:a16="http://schemas.microsoft.com/office/drawing/2014/main" id="{36DFF861-0323-47AB-B11A-E741B18A7F97}"/>
              </a:ext>
            </a:extLst>
          </p:cNvPr>
          <p:cNvPicPr>
            <a:picLocks noChangeAspect="1"/>
          </p:cNvPicPr>
          <p:nvPr/>
        </p:nvPicPr>
        <p:blipFill>
          <a:blip r:embed="rId4"/>
          <a:stretch>
            <a:fillRect/>
          </a:stretch>
        </p:blipFill>
        <p:spPr>
          <a:xfrm>
            <a:off x="6096000" y="941438"/>
            <a:ext cx="2499360" cy="2384324"/>
          </a:xfrm>
          <a:prstGeom prst="rect">
            <a:avLst/>
          </a:prstGeom>
        </p:spPr>
      </p:pic>
      <p:pic>
        <p:nvPicPr>
          <p:cNvPr id="6" name="Picture 5">
            <a:extLst>
              <a:ext uri="{FF2B5EF4-FFF2-40B4-BE49-F238E27FC236}">
                <a16:creationId xmlns:a16="http://schemas.microsoft.com/office/drawing/2014/main" id="{78FA6564-FC96-42F0-AAC9-2C0FA64EAACF}"/>
              </a:ext>
            </a:extLst>
          </p:cNvPr>
          <p:cNvPicPr>
            <a:picLocks noChangeAspect="1"/>
          </p:cNvPicPr>
          <p:nvPr/>
        </p:nvPicPr>
        <p:blipFill>
          <a:blip r:embed="rId5"/>
          <a:stretch>
            <a:fillRect/>
          </a:stretch>
        </p:blipFill>
        <p:spPr>
          <a:xfrm>
            <a:off x="8919483" y="941438"/>
            <a:ext cx="2623291" cy="2384324"/>
          </a:xfrm>
          <a:prstGeom prst="rect">
            <a:avLst/>
          </a:prstGeom>
        </p:spPr>
      </p:pic>
      <p:sp>
        <p:nvSpPr>
          <p:cNvPr id="2" name="Title 1">
            <a:extLst>
              <a:ext uri="{FF2B5EF4-FFF2-40B4-BE49-F238E27FC236}">
                <a16:creationId xmlns:a16="http://schemas.microsoft.com/office/drawing/2014/main" id="{E33A22BA-9742-447E-8BA5-A3F088DA9804}"/>
              </a:ext>
            </a:extLst>
          </p:cNvPr>
          <p:cNvSpPr>
            <a:spLocks noGrp="1"/>
          </p:cNvSpPr>
          <p:nvPr>
            <p:ph type="title"/>
          </p:nvPr>
        </p:nvSpPr>
        <p:spPr>
          <a:xfrm>
            <a:off x="649224" y="645106"/>
            <a:ext cx="5122652" cy="1259894"/>
          </a:xfrm>
        </p:spPr>
        <p:txBody>
          <a:bodyPr vert="horz" lIns="91440" tIns="45720" rIns="91440" bIns="45720" rtlCol="0">
            <a:normAutofit/>
          </a:bodyPr>
          <a:lstStyle/>
          <a:p>
            <a:r>
              <a:rPr lang="en-US" kern="1200">
                <a:latin typeface="+mj-lt"/>
                <a:ea typeface="+mj-ea"/>
                <a:cs typeface="+mj-cs"/>
              </a:rPr>
              <a:t>Classification Tree</a:t>
            </a:r>
          </a:p>
        </p:txBody>
      </p:sp>
      <p:sp>
        <p:nvSpPr>
          <p:cNvPr id="3" name="Content Placeholder 2">
            <a:extLst>
              <a:ext uri="{FF2B5EF4-FFF2-40B4-BE49-F238E27FC236}">
                <a16:creationId xmlns:a16="http://schemas.microsoft.com/office/drawing/2014/main" id="{C7FFB815-3ADC-46F7-A819-503F33AA3EAE}"/>
              </a:ext>
            </a:extLst>
          </p:cNvPr>
          <p:cNvSpPr>
            <a:spLocks noGrp="1"/>
          </p:cNvSpPr>
          <p:nvPr>
            <p:ph idx="1"/>
          </p:nvPr>
        </p:nvSpPr>
        <p:spPr>
          <a:xfrm>
            <a:off x="649225" y="2133600"/>
            <a:ext cx="5122652" cy="3759253"/>
          </a:xfrm>
        </p:spPr>
        <p:txBody>
          <a:bodyPr vert="horz" lIns="91440" tIns="45720" rIns="91440" bIns="45720" rtlCol="0">
            <a:normAutofit/>
          </a:bodyPr>
          <a:lstStyle/>
          <a:p>
            <a:pPr marL="0" indent="0">
              <a:buNone/>
            </a:pPr>
            <a:r>
              <a:rPr lang="en-US" kern="1200" dirty="0">
                <a:latin typeface="+mn-lt"/>
                <a:ea typeface="+mn-ea"/>
                <a:cs typeface="+mn-cs"/>
              </a:rPr>
              <a:t>Fitting the complete model by using standardized data, APER is 1.38%. After pruning the tree with size 8, APER is 2.17%.</a:t>
            </a:r>
          </a:p>
          <a:p>
            <a:pPr marL="0" indent="0">
              <a:buNone/>
            </a:pPr>
            <a:r>
              <a:rPr lang="en-US" kern="1200" dirty="0">
                <a:latin typeface="+mn-lt"/>
                <a:ea typeface="+mn-ea"/>
                <a:cs typeface="+mn-cs"/>
              </a:rPr>
              <a:t>Gini method: APER is 3.75%.</a:t>
            </a:r>
          </a:p>
          <a:p>
            <a:pPr marL="0" indent="0">
              <a:buNone/>
            </a:pPr>
            <a:r>
              <a:rPr lang="en-US" kern="1200" dirty="0">
                <a:latin typeface="+mn-lt"/>
                <a:ea typeface="+mn-ea"/>
                <a:cs typeface="+mn-cs"/>
              </a:rPr>
              <a:t>Take two age groups into account, APER is 9.67%.</a:t>
            </a:r>
          </a:p>
          <a:p>
            <a:pPr marL="0" indent="0">
              <a:buNone/>
            </a:pPr>
            <a:r>
              <a:rPr lang="en-US" kern="1200" dirty="0">
                <a:latin typeface="+mn-lt"/>
                <a:ea typeface="+mn-ea"/>
                <a:cs typeface="+mn-cs"/>
              </a:rPr>
              <a:t>Gini method: APER=11.24% </a:t>
            </a:r>
            <a:r>
              <a:rPr lang="en-US" dirty="0"/>
              <a:t>taking</a:t>
            </a:r>
            <a:r>
              <a:rPr lang="en-US" kern="1200" dirty="0">
                <a:latin typeface="+mn-lt"/>
                <a:ea typeface="+mn-ea"/>
                <a:cs typeface="+mn-cs"/>
              </a:rPr>
              <a:t> age groups.</a:t>
            </a:r>
          </a:p>
          <a:p>
            <a:pPr marL="0" indent="0">
              <a:buNone/>
            </a:pPr>
            <a:r>
              <a:rPr lang="en-US" kern="1200" dirty="0">
                <a:latin typeface="+mn-lt"/>
                <a:ea typeface="+mn-ea"/>
                <a:cs typeface="+mn-cs"/>
              </a:rPr>
              <a:t>Take PCA method: APER=2.213%. </a:t>
            </a:r>
            <a:endParaRPr lang="en-US" dirty="0"/>
          </a:p>
          <a:p>
            <a:pPr marL="0" indent="0">
              <a:buNone/>
            </a:pPr>
            <a:r>
              <a:rPr lang="en-US" kern="1200" dirty="0">
                <a:latin typeface="+mn-lt"/>
                <a:ea typeface="+mn-ea"/>
                <a:cs typeface="+mn-cs"/>
              </a:rPr>
              <a:t>PC1 and PC</a:t>
            </a:r>
            <a:r>
              <a:rPr lang="en-US" dirty="0"/>
              <a:t>2 are the most important splitters. </a:t>
            </a:r>
            <a:endParaRPr lang="en-US" kern="1200" dirty="0">
              <a:latin typeface="+mn-lt"/>
              <a:ea typeface="+mn-ea"/>
              <a:cs typeface="+mn-cs"/>
            </a:endParaRPr>
          </a:p>
          <a:p>
            <a:pPr marL="0" indent="0">
              <a:buNone/>
            </a:pPr>
            <a:endParaRPr lang="en-US" kern="1200" dirty="0">
              <a:latin typeface="+mn-lt"/>
              <a:ea typeface="+mn-ea"/>
              <a:cs typeface="+mn-cs"/>
            </a:endParaRPr>
          </a:p>
        </p:txBody>
      </p:sp>
    </p:spTree>
    <p:extLst>
      <p:ext uri="{BB962C8B-B14F-4D97-AF65-F5344CB8AC3E}">
        <p14:creationId xmlns:p14="http://schemas.microsoft.com/office/powerpoint/2010/main" val="160496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5F3FD3-98F8-43EC-83F7-E018F97F74C1}"/>
              </a:ext>
            </a:extLst>
          </p:cNvPr>
          <p:cNvPicPr>
            <a:picLocks noChangeAspect="1"/>
          </p:cNvPicPr>
          <p:nvPr/>
        </p:nvPicPr>
        <p:blipFill>
          <a:blip r:embed="rId2"/>
          <a:stretch>
            <a:fillRect/>
          </a:stretch>
        </p:blipFill>
        <p:spPr>
          <a:xfrm>
            <a:off x="6095998" y="948828"/>
            <a:ext cx="5441667" cy="1590949"/>
          </a:xfrm>
          <a:prstGeom prst="rect">
            <a:avLst/>
          </a:prstGeom>
        </p:spPr>
      </p:pic>
      <p:pic>
        <p:nvPicPr>
          <p:cNvPr id="6" name="Picture 5">
            <a:extLst>
              <a:ext uri="{FF2B5EF4-FFF2-40B4-BE49-F238E27FC236}">
                <a16:creationId xmlns:a16="http://schemas.microsoft.com/office/drawing/2014/main" id="{8E711B2B-7D8C-4DE1-88E4-E579438642D0}"/>
              </a:ext>
            </a:extLst>
          </p:cNvPr>
          <p:cNvPicPr>
            <a:picLocks noChangeAspect="1"/>
          </p:cNvPicPr>
          <p:nvPr/>
        </p:nvPicPr>
        <p:blipFill>
          <a:blip r:embed="rId3"/>
          <a:stretch>
            <a:fillRect/>
          </a:stretch>
        </p:blipFill>
        <p:spPr>
          <a:xfrm>
            <a:off x="6096000" y="4861783"/>
            <a:ext cx="5451627" cy="1049439"/>
          </a:xfrm>
          <a:prstGeom prst="rect">
            <a:avLst/>
          </a:prstGeom>
        </p:spPr>
      </p:pic>
      <p:pic>
        <p:nvPicPr>
          <p:cNvPr id="5" name="Picture 4">
            <a:extLst>
              <a:ext uri="{FF2B5EF4-FFF2-40B4-BE49-F238E27FC236}">
                <a16:creationId xmlns:a16="http://schemas.microsoft.com/office/drawing/2014/main" id="{6A8D83D7-129C-4E96-9B41-105A0768A73B}"/>
              </a:ext>
            </a:extLst>
          </p:cNvPr>
          <p:cNvPicPr>
            <a:picLocks noChangeAspect="1"/>
          </p:cNvPicPr>
          <p:nvPr/>
        </p:nvPicPr>
        <p:blipFill>
          <a:blip r:embed="rId4"/>
          <a:stretch>
            <a:fillRect/>
          </a:stretch>
        </p:blipFill>
        <p:spPr>
          <a:xfrm>
            <a:off x="6095999" y="2839720"/>
            <a:ext cx="5441667" cy="1722120"/>
          </a:xfrm>
          <a:prstGeom prst="rect">
            <a:avLst/>
          </a:prstGeom>
        </p:spPr>
      </p:pic>
      <p:sp>
        <p:nvSpPr>
          <p:cNvPr id="2" name="Title 1">
            <a:extLst>
              <a:ext uri="{FF2B5EF4-FFF2-40B4-BE49-F238E27FC236}">
                <a16:creationId xmlns:a16="http://schemas.microsoft.com/office/drawing/2014/main" id="{A3FF9A50-964B-4B74-B514-E45D0140CC27}"/>
              </a:ext>
            </a:extLst>
          </p:cNvPr>
          <p:cNvSpPr>
            <a:spLocks noGrp="1"/>
          </p:cNvSpPr>
          <p:nvPr>
            <p:ph type="title"/>
          </p:nvPr>
        </p:nvSpPr>
        <p:spPr>
          <a:xfrm>
            <a:off x="1687670" y="624110"/>
            <a:ext cx="4038876" cy="1280890"/>
          </a:xfrm>
        </p:spPr>
        <p:txBody>
          <a:bodyPr>
            <a:normAutofit/>
          </a:bodyPr>
          <a:lstStyle/>
          <a:p>
            <a:r>
              <a:rPr lang="en-US" sz="3200"/>
              <a:t>Bagging Analysis</a:t>
            </a:r>
          </a:p>
        </p:txBody>
      </p:sp>
      <p:sp>
        <p:nvSpPr>
          <p:cNvPr id="3" name="Content Placeholder 2">
            <a:extLst>
              <a:ext uri="{FF2B5EF4-FFF2-40B4-BE49-F238E27FC236}">
                <a16:creationId xmlns:a16="http://schemas.microsoft.com/office/drawing/2014/main" id="{DAD75405-A133-40D0-9A34-8BA96050DCE1}"/>
              </a:ext>
            </a:extLst>
          </p:cNvPr>
          <p:cNvSpPr>
            <a:spLocks noGrp="1"/>
          </p:cNvSpPr>
          <p:nvPr>
            <p:ph idx="1"/>
          </p:nvPr>
        </p:nvSpPr>
        <p:spPr>
          <a:xfrm>
            <a:off x="1683956" y="2133600"/>
            <a:ext cx="4042589" cy="3777622"/>
          </a:xfrm>
        </p:spPr>
        <p:txBody>
          <a:bodyPr>
            <a:normAutofit/>
          </a:bodyPr>
          <a:lstStyle/>
          <a:p>
            <a:r>
              <a:rPr lang="en-US" sz="1600">
                <a:solidFill>
                  <a:srgbClr val="000000"/>
                </a:solidFill>
              </a:rPr>
              <a:t>N=25, OOB=5.72%</a:t>
            </a:r>
          </a:p>
          <a:p>
            <a:r>
              <a:rPr lang="en-US" sz="1600">
                <a:solidFill>
                  <a:srgbClr val="000000"/>
                </a:solidFill>
              </a:rPr>
              <a:t>N=100,OOB=5.13%</a:t>
            </a:r>
          </a:p>
          <a:p>
            <a:r>
              <a:rPr lang="en-US" sz="1600">
                <a:solidFill>
                  <a:srgbClr val="000000"/>
                </a:solidFill>
              </a:rPr>
              <a:t>Take PCA method, OOB=2.76%.</a:t>
            </a:r>
          </a:p>
        </p:txBody>
      </p:sp>
    </p:spTree>
    <p:extLst>
      <p:ext uri="{BB962C8B-B14F-4D97-AF65-F5344CB8AC3E}">
        <p14:creationId xmlns:p14="http://schemas.microsoft.com/office/powerpoint/2010/main" val="401361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3237B-D536-4B4C-8928-3510CB0F89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8B1383-B33A-45D9-AF5F-DD1522135A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ADD2565E-493E-4545-99C0-2F033FAF9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text&#10;&#10;Description generated with very high confidence">
            <a:extLst>
              <a:ext uri="{FF2B5EF4-FFF2-40B4-BE49-F238E27FC236}">
                <a16:creationId xmlns:a16="http://schemas.microsoft.com/office/drawing/2014/main" id="{3847572F-F59A-491F-8D35-C0AB81B6218A}"/>
              </a:ext>
            </a:extLst>
          </p:cNvPr>
          <p:cNvPicPr>
            <a:picLocks noChangeAspect="1"/>
          </p:cNvPicPr>
          <p:nvPr/>
        </p:nvPicPr>
        <p:blipFill>
          <a:blip r:embed="rId2"/>
          <a:stretch>
            <a:fillRect/>
          </a:stretch>
        </p:blipFill>
        <p:spPr>
          <a:xfrm>
            <a:off x="5120640" y="1500608"/>
            <a:ext cx="2914148" cy="3531718"/>
          </a:xfrm>
          <a:prstGeom prst="rect">
            <a:avLst/>
          </a:prstGeom>
        </p:spPr>
      </p:pic>
      <p:pic>
        <p:nvPicPr>
          <p:cNvPr id="5" name="Picture 4" descr="A close up of a sign&#10;&#10;Description generated with very high confidence">
            <a:extLst>
              <a:ext uri="{FF2B5EF4-FFF2-40B4-BE49-F238E27FC236}">
                <a16:creationId xmlns:a16="http://schemas.microsoft.com/office/drawing/2014/main" id="{99E90C3E-6E4A-4777-BADB-AA5ADA15E4C1}"/>
              </a:ext>
            </a:extLst>
          </p:cNvPr>
          <p:cNvPicPr>
            <a:picLocks noChangeAspect="1"/>
          </p:cNvPicPr>
          <p:nvPr/>
        </p:nvPicPr>
        <p:blipFill>
          <a:blip r:embed="rId3"/>
          <a:stretch>
            <a:fillRect/>
          </a:stretch>
        </p:blipFill>
        <p:spPr>
          <a:xfrm>
            <a:off x="8178194" y="1500607"/>
            <a:ext cx="2914148" cy="3531718"/>
          </a:xfrm>
          <a:prstGeom prst="rect">
            <a:avLst/>
          </a:prstGeom>
        </p:spPr>
      </p:pic>
      <p:sp>
        <p:nvSpPr>
          <p:cNvPr id="2" name="Title 1">
            <a:extLst>
              <a:ext uri="{FF2B5EF4-FFF2-40B4-BE49-F238E27FC236}">
                <a16:creationId xmlns:a16="http://schemas.microsoft.com/office/drawing/2014/main" id="{13FECAA5-3AA7-45BE-97BE-7BB6D20BB31E}"/>
              </a:ext>
            </a:extLst>
          </p:cNvPr>
          <p:cNvSpPr>
            <a:spLocks noGrp="1"/>
          </p:cNvSpPr>
          <p:nvPr>
            <p:ph type="title"/>
          </p:nvPr>
        </p:nvSpPr>
        <p:spPr>
          <a:xfrm>
            <a:off x="649224" y="645106"/>
            <a:ext cx="3650279" cy="1259894"/>
          </a:xfrm>
        </p:spPr>
        <p:txBody>
          <a:bodyPr>
            <a:normAutofit/>
          </a:bodyPr>
          <a:lstStyle/>
          <a:p>
            <a:r>
              <a:rPr lang="en-US"/>
              <a:t>Boosting Analysis</a:t>
            </a:r>
          </a:p>
        </p:txBody>
      </p:sp>
      <p:sp>
        <p:nvSpPr>
          <p:cNvPr id="3" name="Content Placeholder 2">
            <a:extLst>
              <a:ext uri="{FF2B5EF4-FFF2-40B4-BE49-F238E27FC236}">
                <a16:creationId xmlns:a16="http://schemas.microsoft.com/office/drawing/2014/main" id="{BC683CCE-F481-4478-9A56-8E372200BACD}"/>
              </a:ext>
            </a:extLst>
          </p:cNvPr>
          <p:cNvSpPr>
            <a:spLocks noGrp="1"/>
          </p:cNvSpPr>
          <p:nvPr>
            <p:ph idx="1"/>
          </p:nvPr>
        </p:nvSpPr>
        <p:spPr>
          <a:xfrm>
            <a:off x="649225" y="2133600"/>
            <a:ext cx="3650278" cy="3759253"/>
          </a:xfrm>
        </p:spPr>
        <p:txBody>
          <a:bodyPr>
            <a:normAutofit/>
          </a:bodyPr>
          <a:lstStyle/>
          <a:p>
            <a:r>
              <a:rPr lang="en-US" dirty="0"/>
              <a:t>N=100, APER=48.72%</a:t>
            </a:r>
          </a:p>
          <a:p>
            <a:r>
              <a:rPr lang="en-US" dirty="0"/>
              <a:t>N=500, APER=48.72%</a:t>
            </a:r>
          </a:p>
          <a:p>
            <a:r>
              <a:rPr lang="en-US" dirty="0"/>
              <a:t>Take PCA method,</a:t>
            </a:r>
          </a:p>
          <a:p>
            <a:r>
              <a:rPr lang="en-US" dirty="0"/>
              <a:t>N=100, APER=14.398%</a:t>
            </a:r>
          </a:p>
          <a:p>
            <a:r>
              <a:rPr lang="en-US" dirty="0"/>
              <a:t>N=500, APER=14%</a:t>
            </a:r>
          </a:p>
          <a:p>
            <a:pPr marL="0" indent="0">
              <a:buNone/>
            </a:pPr>
            <a:endParaRPr lang="en-US" dirty="0"/>
          </a:p>
        </p:txBody>
      </p:sp>
    </p:spTree>
    <p:extLst>
      <p:ext uri="{BB962C8B-B14F-4D97-AF65-F5344CB8AC3E}">
        <p14:creationId xmlns:p14="http://schemas.microsoft.com/office/powerpoint/2010/main" val="660046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2779D735-73F1-45AD-A252-EE45E66100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D5BFA5B0-D20E-4128-B8E2-E0CFDEE1B3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2">
            <a:extLst>
              <a:ext uri="{FF2B5EF4-FFF2-40B4-BE49-F238E27FC236}">
                <a16:creationId xmlns:a16="http://schemas.microsoft.com/office/drawing/2014/main" id="{ADD29E3A-4F37-4DBC-8992-D66DBA53C8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id="{E7E176FA-4BEE-4E57-87C2-19B3089C784B}"/>
              </a:ext>
            </a:extLst>
          </p:cNvPr>
          <p:cNvPicPr>
            <a:picLocks noChangeAspect="1"/>
          </p:cNvPicPr>
          <p:nvPr/>
        </p:nvPicPr>
        <p:blipFill>
          <a:blip r:embed="rId2"/>
          <a:stretch>
            <a:fillRect/>
          </a:stretch>
        </p:blipFill>
        <p:spPr>
          <a:xfrm>
            <a:off x="4898399" y="598864"/>
            <a:ext cx="4345709" cy="2732732"/>
          </a:xfrm>
          <a:prstGeom prst="rect">
            <a:avLst/>
          </a:prstGeom>
        </p:spPr>
      </p:pic>
      <p:pic>
        <p:nvPicPr>
          <p:cNvPr id="6" name="Picture 5" descr="A screenshot of a cell phone&#10;&#10;Description generated with high confidence">
            <a:extLst>
              <a:ext uri="{FF2B5EF4-FFF2-40B4-BE49-F238E27FC236}">
                <a16:creationId xmlns:a16="http://schemas.microsoft.com/office/drawing/2014/main" id="{6BF53002-155E-4195-A91C-32C4A3FD81D0}"/>
              </a:ext>
            </a:extLst>
          </p:cNvPr>
          <p:cNvPicPr>
            <a:picLocks noChangeAspect="1"/>
          </p:cNvPicPr>
          <p:nvPr/>
        </p:nvPicPr>
        <p:blipFill>
          <a:blip r:embed="rId3"/>
          <a:stretch>
            <a:fillRect/>
          </a:stretch>
        </p:blipFill>
        <p:spPr>
          <a:xfrm>
            <a:off x="9670179" y="3635573"/>
            <a:ext cx="2036286" cy="2737480"/>
          </a:xfrm>
          <a:prstGeom prst="rect">
            <a:avLst/>
          </a:prstGeom>
        </p:spPr>
      </p:pic>
      <p:pic>
        <p:nvPicPr>
          <p:cNvPr id="4" name="Picture 3" descr="A screenshot of a cell phone&#10;&#10;Description generated with very high confidence">
            <a:extLst>
              <a:ext uri="{FF2B5EF4-FFF2-40B4-BE49-F238E27FC236}">
                <a16:creationId xmlns:a16="http://schemas.microsoft.com/office/drawing/2014/main" id="{A55848CA-77E5-4FD1-B15C-03D6C71AAE97}"/>
              </a:ext>
            </a:extLst>
          </p:cNvPr>
          <p:cNvPicPr>
            <a:picLocks noChangeAspect="1"/>
          </p:cNvPicPr>
          <p:nvPr/>
        </p:nvPicPr>
        <p:blipFill>
          <a:blip r:embed="rId4"/>
          <a:stretch>
            <a:fillRect/>
          </a:stretch>
        </p:blipFill>
        <p:spPr>
          <a:xfrm>
            <a:off x="4898399" y="3640321"/>
            <a:ext cx="4771780" cy="2732732"/>
          </a:xfrm>
          <a:prstGeom prst="rect">
            <a:avLst/>
          </a:prstGeom>
        </p:spPr>
      </p:pic>
      <p:pic>
        <p:nvPicPr>
          <p:cNvPr id="7" name="Picture 6" descr="A picture containing bottle&#10;&#10;Description generated with high confidence">
            <a:extLst>
              <a:ext uri="{FF2B5EF4-FFF2-40B4-BE49-F238E27FC236}">
                <a16:creationId xmlns:a16="http://schemas.microsoft.com/office/drawing/2014/main" id="{9AEAB86E-91E2-4A65-97A4-18395E2D2B66}"/>
              </a:ext>
            </a:extLst>
          </p:cNvPr>
          <p:cNvPicPr>
            <a:picLocks noChangeAspect="1"/>
          </p:cNvPicPr>
          <p:nvPr/>
        </p:nvPicPr>
        <p:blipFill>
          <a:blip r:embed="rId5"/>
          <a:stretch>
            <a:fillRect/>
          </a:stretch>
        </p:blipFill>
        <p:spPr>
          <a:xfrm>
            <a:off x="9244109" y="609316"/>
            <a:ext cx="2462356" cy="2732731"/>
          </a:xfrm>
          <a:prstGeom prst="rect">
            <a:avLst/>
          </a:prstGeom>
        </p:spPr>
      </p:pic>
      <p:sp>
        <p:nvSpPr>
          <p:cNvPr id="2" name="Title 1">
            <a:extLst>
              <a:ext uri="{FF2B5EF4-FFF2-40B4-BE49-F238E27FC236}">
                <a16:creationId xmlns:a16="http://schemas.microsoft.com/office/drawing/2014/main" id="{175B4715-8B93-424E-BC8A-1A7838D3E58C}"/>
              </a:ext>
            </a:extLst>
          </p:cNvPr>
          <p:cNvSpPr>
            <a:spLocks noGrp="1"/>
          </p:cNvSpPr>
          <p:nvPr>
            <p:ph type="title"/>
          </p:nvPr>
        </p:nvSpPr>
        <p:spPr>
          <a:xfrm>
            <a:off x="649224" y="645106"/>
            <a:ext cx="5122652" cy="1259894"/>
          </a:xfrm>
        </p:spPr>
        <p:txBody>
          <a:bodyPr>
            <a:normAutofit/>
          </a:bodyPr>
          <a:lstStyle/>
          <a:p>
            <a:r>
              <a:rPr lang="en-US"/>
              <a:t>Random Forest Analysis</a:t>
            </a:r>
          </a:p>
        </p:txBody>
      </p:sp>
      <p:sp>
        <p:nvSpPr>
          <p:cNvPr id="3" name="Content Placeholder 2">
            <a:extLst>
              <a:ext uri="{FF2B5EF4-FFF2-40B4-BE49-F238E27FC236}">
                <a16:creationId xmlns:a16="http://schemas.microsoft.com/office/drawing/2014/main" id="{06BE4E3A-A0F1-4BF5-AAE6-48B7E860C396}"/>
              </a:ext>
            </a:extLst>
          </p:cNvPr>
          <p:cNvSpPr>
            <a:spLocks noGrp="1"/>
          </p:cNvSpPr>
          <p:nvPr>
            <p:ph idx="1"/>
          </p:nvPr>
        </p:nvSpPr>
        <p:spPr>
          <a:xfrm>
            <a:off x="649225" y="2133600"/>
            <a:ext cx="5122652" cy="3759253"/>
          </a:xfrm>
        </p:spPr>
        <p:txBody>
          <a:bodyPr>
            <a:normAutofit/>
          </a:bodyPr>
          <a:lstStyle/>
          <a:p>
            <a:r>
              <a:rPr lang="en-US"/>
              <a:t>N=100, OOB=4.54%</a:t>
            </a:r>
          </a:p>
          <a:p>
            <a:r>
              <a:rPr lang="en-US"/>
              <a:t>N=400, OOB=3.75%</a:t>
            </a:r>
          </a:p>
          <a:p>
            <a:r>
              <a:rPr lang="en-US"/>
              <a:t>Take PCA method, APER=2.12%.</a:t>
            </a:r>
          </a:p>
        </p:txBody>
      </p:sp>
    </p:spTree>
    <p:extLst>
      <p:ext uri="{BB962C8B-B14F-4D97-AF65-F5344CB8AC3E}">
        <p14:creationId xmlns:p14="http://schemas.microsoft.com/office/powerpoint/2010/main" val="2748502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1183-C745-407D-A520-6F37875F7DE7}"/>
              </a:ext>
            </a:extLst>
          </p:cNvPr>
          <p:cNvSpPr>
            <a:spLocks noGrp="1"/>
          </p:cNvSpPr>
          <p:nvPr>
            <p:ph type="title"/>
          </p:nvPr>
        </p:nvSpPr>
        <p:spPr>
          <a:xfrm>
            <a:off x="1640156" y="660651"/>
            <a:ext cx="8911687" cy="1280890"/>
          </a:xfrm>
        </p:spPr>
        <p:txBody>
          <a:bodyPr/>
          <a:lstStyle/>
          <a:p>
            <a:r>
              <a:rPr lang="en-US" dirty="0"/>
              <a:t>Compare all results</a:t>
            </a:r>
          </a:p>
        </p:txBody>
      </p:sp>
      <p:graphicFrame>
        <p:nvGraphicFramePr>
          <p:cNvPr id="4" name="Content Placeholder 3">
            <a:extLst>
              <a:ext uri="{FF2B5EF4-FFF2-40B4-BE49-F238E27FC236}">
                <a16:creationId xmlns:a16="http://schemas.microsoft.com/office/drawing/2014/main" id="{4D8A53EA-B927-46A8-8829-054831ADF4B8}"/>
              </a:ext>
            </a:extLst>
          </p:cNvPr>
          <p:cNvGraphicFramePr>
            <a:graphicFrameLocks noGrp="1"/>
          </p:cNvGraphicFramePr>
          <p:nvPr>
            <p:ph idx="1"/>
            <p:extLst>
              <p:ext uri="{D42A27DB-BD31-4B8C-83A1-F6EECF244321}">
                <p14:modId xmlns:p14="http://schemas.microsoft.com/office/powerpoint/2010/main" val="2883424339"/>
              </p:ext>
            </p:extLst>
          </p:nvPr>
        </p:nvGraphicFramePr>
        <p:xfrm>
          <a:off x="838200" y="1690688"/>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33083069"/>
                    </a:ext>
                  </a:extLst>
                </a:gridCol>
                <a:gridCol w="5257800">
                  <a:extLst>
                    <a:ext uri="{9D8B030D-6E8A-4147-A177-3AD203B41FA5}">
                      <a16:colId xmlns:a16="http://schemas.microsoft.com/office/drawing/2014/main" val="101930665"/>
                    </a:ext>
                  </a:extLst>
                </a:gridCol>
              </a:tblGrid>
              <a:tr h="370840">
                <a:tc>
                  <a:txBody>
                    <a:bodyPr/>
                    <a:lstStyle/>
                    <a:p>
                      <a:r>
                        <a:rPr lang="en-US" dirty="0"/>
                        <a:t> Methods</a:t>
                      </a:r>
                    </a:p>
                  </a:txBody>
                  <a:tcPr/>
                </a:tc>
                <a:tc>
                  <a:txBody>
                    <a:bodyPr/>
                    <a:lstStyle/>
                    <a:p>
                      <a:r>
                        <a:rPr lang="en-US" dirty="0"/>
                        <a:t> APER (PCA)</a:t>
                      </a:r>
                    </a:p>
                  </a:txBody>
                  <a:tcPr/>
                </a:tc>
                <a:extLst>
                  <a:ext uri="{0D108BD9-81ED-4DB2-BD59-A6C34878D82A}">
                    <a16:rowId xmlns:a16="http://schemas.microsoft.com/office/drawing/2014/main" val="2503459473"/>
                  </a:ext>
                </a:extLst>
              </a:tr>
              <a:tr h="370840">
                <a:tc>
                  <a:txBody>
                    <a:bodyPr/>
                    <a:lstStyle/>
                    <a:p>
                      <a:r>
                        <a:rPr lang="en-US" dirty="0"/>
                        <a:t>Logistic Regression</a:t>
                      </a:r>
                    </a:p>
                  </a:txBody>
                  <a:tcPr/>
                </a:tc>
                <a:tc>
                  <a:txBody>
                    <a:bodyPr/>
                    <a:lstStyle/>
                    <a:p>
                      <a:r>
                        <a:rPr lang="en-US" dirty="0"/>
                        <a:t>1.78%</a:t>
                      </a:r>
                    </a:p>
                  </a:txBody>
                  <a:tcPr/>
                </a:tc>
                <a:extLst>
                  <a:ext uri="{0D108BD9-81ED-4DB2-BD59-A6C34878D82A}">
                    <a16:rowId xmlns:a16="http://schemas.microsoft.com/office/drawing/2014/main" val="2953531878"/>
                  </a:ext>
                </a:extLst>
              </a:tr>
              <a:tr h="370840">
                <a:tc>
                  <a:txBody>
                    <a:bodyPr/>
                    <a:lstStyle/>
                    <a:p>
                      <a:r>
                        <a:rPr lang="en-US" dirty="0"/>
                        <a:t>Linear Discriminant Analysis</a:t>
                      </a:r>
                    </a:p>
                  </a:txBody>
                  <a:tcPr/>
                </a:tc>
                <a:tc>
                  <a:txBody>
                    <a:bodyPr/>
                    <a:lstStyle/>
                    <a:p>
                      <a:r>
                        <a:rPr lang="en-US" dirty="0"/>
                        <a:t>1.58%</a:t>
                      </a:r>
                    </a:p>
                  </a:txBody>
                  <a:tcPr/>
                </a:tc>
                <a:extLst>
                  <a:ext uri="{0D108BD9-81ED-4DB2-BD59-A6C34878D82A}">
                    <a16:rowId xmlns:a16="http://schemas.microsoft.com/office/drawing/2014/main" val="751414726"/>
                  </a:ext>
                </a:extLst>
              </a:tr>
              <a:tr h="370840">
                <a:tc>
                  <a:txBody>
                    <a:bodyPr/>
                    <a:lstStyle/>
                    <a:p>
                      <a:r>
                        <a:rPr lang="en-US" dirty="0"/>
                        <a:t>Quadratic Discriminant Analysis</a:t>
                      </a:r>
                    </a:p>
                  </a:txBody>
                  <a:tcPr/>
                </a:tc>
                <a:tc>
                  <a:txBody>
                    <a:bodyPr/>
                    <a:lstStyle/>
                    <a:p>
                      <a:r>
                        <a:rPr lang="en-US" dirty="0"/>
                        <a:t>1.78%</a:t>
                      </a:r>
                    </a:p>
                  </a:txBody>
                  <a:tcPr/>
                </a:tc>
                <a:extLst>
                  <a:ext uri="{0D108BD9-81ED-4DB2-BD59-A6C34878D82A}">
                    <a16:rowId xmlns:a16="http://schemas.microsoft.com/office/drawing/2014/main" val="2281687445"/>
                  </a:ext>
                </a:extLst>
              </a:tr>
              <a:tr h="370840">
                <a:tc>
                  <a:txBody>
                    <a:bodyPr/>
                    <a:lstStyle/>
                    <a:p>
                      <a:r>
                        <a:rPr lang="en-US" dirty="0"/>
                        <a:t>K-Nearest Neighbors</a:t>
                      </a:r>
                    </a:p>
                  </a:txBody>
                  <a:tcPr/>
                </a:tc>
                <a:tc>
                  <a:txBody>
                    <a:bodyPr/>
                    <a:lstStyle/>
                    <a:p>
                      <a:r>
                        <a:rPr lang="en-US" dirty="0"/>
                        <a:t>5.23%</a:t>
                      </a:r>
                    </a:p>
                  </a:txBody>
                  <a:tcPr/>
                </a:tc>
                <a:extLst>
                  <a:ext uri="{0D108BD9-81ED-4DB2-BD59-A6C34878D82A}">
                    <a16:rowId xmlns:a16="http://schemas.microsoft.com/office/drawing/2014/main" val="949760211"/>
                  </a:ext>
                </a:extLst>
              </a:tr>
              <a:tr h="370840">
                <a:tc>
                  <a:txBody>
                    <a:bodyPr/>
                    <a:lstStyle/>
                    <a:p>
                      <a:r>
                        <a:rPr lang="en-US" dirty="0"/>
                        <a:t>Classification Regression Tree</a:t>
                      </a:r>
                    </a:p>
                  </a:txBody>
                  <a:tcPr/>
                </a:tc>
                <a:tc>
                  <a:txBody>
                    <a:bodyPr/>
                    <a:lstStyle/>
                    <a:p>
                      <a:r>
                        <a:rPr lang="en-US" dirty="0"/>
                        <a:t>2.213%</a:t>
                      </a:r>
                    </a:p>
                  </a:txBody>
                  <a:tcPr/>
                </a:tc>
                <a:extLst>
                  <a:ext uri="{0D108BD9-81ED-4DB2-BD59-A6C34878D82A}">
                    <a16:rowId xmlns:a16="http://schemas.microsoft.com/office/drawing/2014/main" val="1934265910"/>
                  </a:ext>
                </a:extLst>
              </a:tr>
              <a:tr h="370840">
                <a:tc>
                  <a:txBody>
                    <a:bodyPr/>
                    <a:lstStyle/>
                    <a:p>
                      <a:r>
                        <a:rPr lang="en-US" dirty="0"/>
                        <a:t>Bagging Analysis</a:t>
                      </a:r>
                    </a:p>
                  </a:txBody>
                  <a:tcPr/>
                </a:tc>
                <a:tc>
                  <a:txBody>
                    <a:bodyPr/>
                    <a:lstStyle/>
                    <a:p>
                      <a:r>
                        <a:rPr lang="en-US" dirty="0"/>
                        <a:t>2.76%</a:t>
                      </a:r>
                    </a:p>
                  </a:txBody>
                  <a:tcPr/>
                </a:tc>
                <a:extLst>
                  <a:ext uri="{0D108BD9-81ED-4DB2-BD59-A6C34878D82A}">
                    <a16:rowId xmlns:a16="http://schemas.microsoft.com/office/drawing/2014/main" val="258664458"/>
                  </a:ext>
                </a:extLst>
              </a:tr>
              <a:tr h="370840">
                <a:tc>
                  <a:txBody>
                    <a:bodyPr/>
                    <a:lstStyle/>
                    <a:p>
                      <a:r>
                        <a:rPr lang="en-US" dirty="0"/>
                        <a:t>Boosting Analysis</a:t>
                      </a:r>
                    </a:p>
                  </a:txBody>
                  <a:tcPr/>
                </a:tc>
                <a:tc>
                  <a:txBody>
                    <a:bodyPr/>
                    <a:lstStyle/>
                    <a:p>
                      <a:r>
                        <a:rPr lang="en-US" dirty="0"/>
                        <a:t>14%</a:t>
                      </a:r>
                    </a:p>
                  </a:txBody>
                  <a:tcPr/>
                </a:tc>
                <a:extLst>
                  <a:ext uri="{0D108BD9-81ED-4DB2-BD59-A6C34878D82A}">
                    <a16:rowId xmlns:a16="http://schemas.microsoft.com/office/drawing/2014/main" val="2332533093"/>
                  </a:ext>
                </a:extLst>
              </a:tr>
              <a:tr h="370840">
                <a:tc>
                  <a:txBody>
                    <a:bodyPr/>
                    <a:lstStyle/>
                    <a:p>
                      <a:r>
                        <a:rPr lang="en-US" dirty="0"/>
                        <a:t>Random Forest Analysis</a:t>
                      </a:r>
                    </a:p>
                  </a:txBody>
                  <a:tcPr/>
                </a:tc>
                <a:tc>
                  <a:txBody>
                    <a:bodyPr/>
                    <a:lstStyle/>
                    <a:p>
                      <a:r>
                        <a:rPr lang="en-US" dirty="0"/>
                        <a:t>2.12%</a:t>
                      </a:r>
                    </a:p>
                  </a:txBody>
                  <a:tcPr/>
                </a:tc>
                <a:extLst>
                  <a:ext uri="{0D108BD9-81ED-4DB2-BD59-A6C34878D82A}">
                    <a16:rowId xmlns:a16="http://schemas.microsoft.com/office/drawing/2014/main" val="2970329671"/>
                  </a:ext>
                </a:extLst>
              </a:tr>
            </a:tbl>
          </a:graphicData>
        </a:graphic>
      </p:graphicFrame>
      <p:sp>
        <p:nvSpPr>
          <p:cNvPr id="5" name="TextBox 4">
            <a:extLst>
              <a:ext uri="{FF2B5EF4-FFF2-40B4-BE49-F238E27FC236}">
                <a16:creationId xmlns:a16="http://schemas.microsoft.com/office/drawing/2014/main" id="{70EA5D17-D186-402E-80C2-68A8C87745B8}"/>
              </a:ext>
            </a:extLst>
          </p:cNvPr>
          <p:cNvSpPr txBox="1"/>
          <p:nvPr/>
        </p:nvSpPr>
        <p:spPr>
          <a:xfrm>
            <a:off x="637674" y="5269832"/>
            <a:ext cx="10816389" cy="646331"/>
          </a:xfrm>
          <a:prstGeom prst="rect">
            <a:avLst/>
          </a:prstGeom>
          <a:noFill/>
        </p:spPr>
        <p:txBody>
          <a:bodyPr wrap="square" rtlCol="0">
            <a:spAutoFit/>
          </a:bodyPr>
          <a:lstStyle/>
          <a:p>
            <a:r>
              <a:rPr lang="en-US" dirty="0"/>
              <a:t>The linear discriminant analysis does perform the best of all models considered to the structure of this data in this kind of prediction. </a:t>
            </a:r>
          </a:p>
        </p:txBody>
      </p:sp>
    </p:spTree>
    <p:extLst>
      <p:ext uri="{BB962C8B-B14F-4D97-AF65-F5344CB8AC3E}">
        <p14:creationId xmlns:p14="http://schemas.microsoft.com/office/powerpoint/2010/main" val="2319889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7" name="Rectangle 33">
            <a:extLst>
              <a:ext uri="{FF2B5EF4-FFF2-40B4-BE49-F238E27FC236}">
                <a16:creationId xmlns:a16="http://schemas.microsoft.com/office/drawing/2014/main" id="{83030214-227F-42DB-9282-BBA6AF8D94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1">
            <a:extLst>
              <a:ext uri="{FF2B5EF4-FFF2-40B4-BE49-F238E27FC236}">
                <a16:creationId xmlns:a16="http://schemas.microsoft.com/office/drawing/2014/main" id="{0D7A9289-BAD1-4A78-979F-A655C886DB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Title 1">
            <a:extLst>
              <a:ext uri="{FF2B5EF4-FFF2-40B4-BE49-F238E27FC236}">
                <a16:creationId xmlns:a16="http://schemas.microsoft.com/office/drawing/2014/main" id="{89CA57E3-CA65-466E-941C-6F0F661261DB}"/>
              </a:ext>
            </a:extLst>
          </p:cNvPr>
          <p:cNvSpPr>
            <a:spLocks noGrp="1"/>
          </p:cNvSpPr>
          <p:nvPr>
            <p:ph type="title"/>
          </p:nvPr>
        </p:nvSpPr>
        <p:spPr>
          <a:xfrm>
            <a:off x="1433889" y="1059872"/>
            <a:ext cx="3012216" cy="4851349"/>
          </a:xfrm>
        </p:spPr>
        <p:txBody>
          <a:bodyPr>
            <a:normAutofit/>
          </a:bodyPr>
          <a:lstStyle/>
          <a:p>
            <a:r>
              <a:rPr lang="en-US" dirty="0"/>
              <a:t>Conclusion</a:t>
            </a:r>
          </a:p>
        </p:txBody>
      </p:sp>
      <p:sp>
        <p:nvSpPr>
          <p:cNvPr id="78" name="Content Placeholder 2">
            <a:extLst>
              <a:ext uri="{FF2B5EF4-FFF2-40B4-BE49-F238E27FC236}">
                <a16:creationId xmlns:a16="http://schemas.microsoft.com/office/drawing/2014/main" id="{0CF98BE3-BE33-4EBA-BEB9-F8F31FAA5D67}"/>
              </a:ext>
            </a:extLst>
          </p:cNvPr>
          <p:cNvSpPr>
            <a:spLocks noGrp="1"/>
          </p:cNvSpPr>
          <p:nvPr>
            <p:ph idx="1"/>
          </p:nvPr>
        </p:nvSpPr>
        <p:spPr>
          <a:xfrm>
            <a:off x="5280368" y="1059872"/>
            <a:ext cx="6224244" cy="4851350"/>
          </a:xfrm>
        </p:spPr>
        <p:txBody>
          <a:bodyPr>
            <a:normAutofit/>
          </a:bodyPr>
          <a:lstStyle/>
          <a:p>
            <a:pPr>
              <a:lnSpc>
                <a:spcPct val="90000"/>
              </a:lnSpc>
            </a:pPr>
            <a:r>
              <a:rPr lang="en-US" sz="1400" dirty="0"/>
              <a:t>Even though linear discriminant analysis, logistic regression and quadratic regression perform better than classification regression tree based on APER, CART model has the advantage of being much more interpretable with 8 components consisting of all 24 inputs. It’s obvious the  PC1 and PC2 are the most significant splitter, which makes perfect sense. Given the key difference between males and females, the </a:t>
            </a:r>
            <a:r>
              <a:rPr lang="en-US" altLang="zh-CN" sz="1400" dirty="0"/>
              <a:t>young adults have no much impact on the skeletal and girth measurements but the middle-aged or older adults do have some influence on body build dimensions in males and females.</a:t>
            </a:r>
          </a:p>
          <a:p>
            <a:pPr>
              <a:lnSpc>
                <a:spcPct val="90000"/>
              </a:lnSpc>
            </a:pPr>
            <a:r>
              <a:rPr lang="en-US" altLang="zh-CN" sz="1400" dirty="0"/>
              <a:t>As we expected, height variable affects the weight significantly and positively in males and females. In complete regression model, girth measurements account for larger percentage on weight as chest girth, waist girth, hip girth et al. are main parts in body build for designing. In logistic regression model,  all input are no so statistically significant but waist girth, forearm girth, height and weight contribute much larger difference in two groups. </a:t>
            </a:r>
          </a:p>
          <a:p>
            <a:pPr>
              <a:lnSpc>
                <a:spcPct val="90000"/>
              </a:lnSpc>
            </a:pPr>
            <a:r>
              <a:rPr lang="en-US" altLang="zh-CN" sz="1400" dirty="0"/>
              <a:t>Moreover, with PCA method, the PC1,PC2,PC3 and PC5 take more contribution to separation in males and females where body build dimensions are different. Also, taking PCA method is more comprehensive for demonstrating the differentiation in males and females.</a:t>
            </a:r>
          </a:p>
          <a:p>
            <a:pPr marL="0" indent="0">
              <a:lnSpc>
                <a:spcPct val="90000"/>
              </a:lnSpc>
              <a:buNone/>
            </a:pPr>
            <a:endParaRPr lang="en-US" altLang="zh-CN" sz="1400" dirty="0"/>
          </a:p>
          <a:p>
            <a:pPr>
              <a:lnSpc>
                <a:spcPct val="90000"/>
              </a:lnSpc>
            </a:pPr>
            <a:endParaRPr lang="en-US" altLang="zh-CN" sz="1400" dirty="0"/>
          </a:p>
          <a:p>
            <a:pPr>
              <a:lnSpc>
                <a:spcPct val="90000"/>
              </a:lnSpc>
            </a:pPr>
            <a:endParaRPr lang="en-US" altLang="zh-CN" sz="1400" dirty="0"/>
          </a:p>
          <a:p>
            <a:pPr>
              <a:lnSpc>
                <a:spcPct val="90000"/>
              </a:lnSpc>
            </a:pPr>
            <a:endParaRPr lang="en-US" sz="1400" dirty="0"/>
          </a:p>
        </p:txBody>
      </p:sp>
    </p:spTree>
    <p:extLst>
      <p:ext uri="{BB962C8B-B14F-4D97-AF65-F5344CB8AC3E}">
        <p14:creationId xmlns:p14="http://schemas.microsoft.com/office/powerpoint/2010/main" val="1360867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D3EA3-7A2B-47AA-B1AA-0534839E5A00}"/>
              </a:ext>
            </a:extLst>
          </p:cNvPr>
          <p:cNvSpPr>
            <a:spLocks noGrp="1"/>
          </p:cNvSpPr>
          <p:nvPr>
            <p:ph idx="1"/>
          </p:nvPr>
        </p:nvSpPr>
        <p:spPr/>
        <p:txBody>
          <a:bodyPr>
            <a:normAutofit/>
          </a:bodyPr>
          <a:lstStyle/>
          <a:p>
            <a:pPr marL="0" indent="0" algn="ctr">
              <a:buNone/>
            </a:pPr>
            <a:r>
              <a:rPr lang="en-US" sz="8000" dirty="0"/>
              <a:t>Thank You!</a:t>
            </a:r>
          </a:p>
        </p:txBody>
      </p:sp>
    </p:spTree>
    <p:extLst>
      <p:ext uri="{BB962C8B-B14F-4D97-AF65-F5344CB8AC3E}">
        <p14:creationId xmlns:p14="http://schemas.microsoft.com/office/powerpoint/2010/main" val="399809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1B121-12B5-4977-A064-636AB0B9B0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D05F70-AB3E-4472-B26B-EFE6A5A59B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21F6BE39-9E37-45F0-B10C-92305CFB7C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E64DBE6-6385-4467-A69D-DA467584D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686" y="645106"/>
            <a:ext cx="3684258" cy="5247747"/>
          </a:xfrm>
          <a:prstGeom prst="rect">
            <a:avLst/>
          </a:prstGeom>
        </p:spPr>
      </p:pic>
      <p:sp>
        <p:nvSpPr>
          <p:cNvPr id="2" name="Title 1">
            <a:extLst>
              <a:ext uri="{FF2B5EF4-FFF2-40B4-BE49-F238E27FC236}">
                <a16:creationId xmlns:a16="http://schemas.microsoft.com/office/drawing/2014/main" id="{84F93957-107B-4E38-B7DE-A21FC71B4AE1}"/>
              </a:ext>
            </a:extLst>
          </p:cNvPr>
          <p:cNvSpPr>
            <a:spLocks noGrp="1"/>
          </p:cNvSpPr>
          <p:nvPr>
            <p:ph type="title"/>
          </p:nvPr>
        </p:nvSpPr>
        <p:spPr>
          <a:xfrm>
            <a:off x="649224" y="645106"/>
            <a:ext cx="6574536" cy="1259894"/>
          </a:xfrm>
        </p:spPr>
        <p:txBody>
          <a:bodyPr>
            <a:normAutofit/>
          </a:bodyPr>
          <a:lstStyle/>
          <a:p>
            <a:r>
              <a:rPr lang="en-US" dirty="0"/>
              <a:t>Data Introduction</a:t>
            </a:r>
          </a:p>
        </p:txBody>
      </p:sp>
      <p:sp>
        <p:nvSpPr>
          <p:cNvPr id="3" name="Content Placeholder 2">
            <a:extLst>
              <a:ext uri="{FF2B5EF4-FFF2-40B4-BE49-F238E27FC236}">
                <a16:creationId xmlns:a16="http://schemas.microsoft.com/office/drawing/2014/main" id="{1A9E9922-0637-4E6D-94D0-03896ED43FA5}"/>
              </a:ext>
            </a:extLst>
          </p:cNvPr>
          <p:cNvSpPr>
            <a:spLocks noGrp="1"/>
          </p:cNvSpPr>
          <p:nvPr>
            <p:ph idx="1"/>
          </p:nvPr>
        </p:nvSpPr>
        <p:spPr>
          <a:xfrm>
            <a:off x="649224" y="2133600"/>
            <a:ext cx="6574535" cy="3759253"/>
          </a:xfrm>
        </p:spPr>
        <p:txBody>
          <a:bodyPr>
            <a:normAutofit/>
          </a:bodyPr>
          <a:lstStyle/>
          <a:p>
            <a:r>
              <a:rPr lang="en-US" dirty="0"/>
              <a:t>Size: 507 observations, 25 variables</a:t>
            </a:r>
          </a:p>
          <a:p>
            <a:r>
              <a:rPr lang="en-US" dirty="0"/>
              <a:t>Variables: 9 skeletal variables, 12 girth variables</a:t>
            </a:r>
          </a:p>
          <a:p>
            <a:r>
              <a:rPr lang="en-US" dirty="0"/>
              <a:t>Other measurements: age, weight, height, gender</a:t>
            </a:r>
          </a:p>
          <a:p>
            <a:r>
              <a:rPr lang="en-US" dirty="0"/>
              <a:t>No missing values</a:t>
            </a:r>
          </a:p>
          <a:p>
            <a:r>
              <a:rPr lang="en-US" dirty="0"/>
              <a:t>The goal of this report is to investigating the relationship in the body build dimensions for commercial business or art of designs. </a:t>
            </a:r>
          </a:p>
          <a:p>
            <a:pPr marL="0" indent="0">
              <a:buNone/>
            </a:pPr>
            <a:endParaRPr lang="en-US" dirty="0"/>
          </a:p>
        </p:txBody>
      </p:sp>
    </p:spTree>
    <p:extLst>
      <p:ext uri="{BB962C8B-B14F-4D97-AF65-F5344CB8AC3E}">
        <p14:creationId xmlns:p14="http://schemas.microsoft.com/office/powerpoint/2010/main" val="325283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480D-F976-499F-8572-05753F720FFF}"/>
              </a:ext>
            </a:extLst>
          </p:cNvPr>
          <p:cNvSpPr>
            <a:spLocks noGrp="1"/>
          </p:cNvSpPr>
          <p:nvPr>
            <p:ph type="title"/>
          </p:nvPr>
        </p:nvSpPr>
        <p:spPr/>
        <p:txBody>
          <a:bodyPr/>
          <a:lstStyle/>
          <a:p>
            <a:r>
              <a:rPr lang="en-US" dirty="0"/>
              <a:t>Main Methods </a:t>
            </a:r>
          </a:p>
        </p:txBody>
      </p:sp>
      <p:sp>
        <p:nvSpPr>
          <p:cNvPr id="3" name="Content Placeholder 2">
            <a:extLst>
              <a:ext uri="{FF2B5EF4-FFF2-40B4-BE49-F238E27FC236}">
                <a16:creationId xmlns:a16="http://schemas.microsoft.com/office/drawing/2014/main" id="{829ED44C-5B55-4BBB-B1D8-C99708196D0B}"/>
              </a:ext>
            </a:extLst>
          </p:cNvPr>
          <p:cNvSpPr>
            <a:spLocks noGrp="1"/>
          </p:cNvSpPr>
          <p:nvPr>
            <p:ph idx="1"/>
          </p:nvPr>
        </p:nvSpPr>
        <p:spPr/>
        <p:txBody>
          <a:bodyPr>
            <a:normAutofit fontScale="92500" lnSpcReduction="20000"/>
          </a:bodyPr>
          <a:lstStyle/>
          <a:p>
            <a:r>
              <a:rPr lang="en-US" dirty="0"/>
              <a:t>Principle Component Analysis</a:t>
            </a:r>
          </a:p>
          <a:p>
            <a:r>
              <a:rPr lang="en-US" dirty="0"/>
              <a:t>Factor Analysis</a:t>
            </a:r>
          </a:p>
          <a:p>
            <a:r>
              <a:rPr lang="en-US" dirty="0"/>
              <a:t>Multiple Linear Regression </a:t>
            </a:r>
          </a:p>
          <a:p>
            <a:r>
              <a:rPr lang="en-US" dirty="0"/>
              <a:t>Logistic Regression</a:t>
            </a:r>
          </a:p>
          <a:p>
            <a:r>
              <a:rPr lang="en-US" dirty="0"/>
              <a:t>Linear Discriminant Analysis</a:t>
            </a:r>
          </a:p>
          <a:p>
            <a:r>
              <a:rPr lang="en-US" dirty="0"/>
              <a:t>Quadratic Discriminant Analysis</a:t>
            </a:r>
          </a:p>
          <a:p>
            <a:r>
              <a:rPr lang="en-US" dirty="0"/>
              <a:t>K-Nearest Neighbors</a:t>
            </a:r>
          </a:p>
          <a:p>
            <a:r>
              <a:rPr lang="en-US" dirty="0"/>
              <a:t>Classification Trees</a:t>
            </a:r>
          </a:p>
          <a:p>
            <a:r>
              <a:rPr lang="en-US" dirty="0"/>
              <a:t>Bagging</a:t>
            </a:r>
          </a:p>
          <a:p>
            <a:r>
              <a:rPr lang="en-US" dirty="0"/>
              <a:t>Boosting</a:t>
            </a:r>
          </a:p>
          <a:p>
            <a:r>
              <a:rPr lang="en-US" dirty="0"/>
              <a:t>Random Forest</a:t>
            </a:r>
          </a:p>
          <a:p>
            <a:endParaRPr lang="en-US" dirty="0"/>
          </a:p>
        </p:txBody>
      </p:sp>
    </p:spTree>
    <p:extLst>
      <p:ext uri="{BB962C8B-B14F-4D97-AF65-F5344CB8AC3E}">
        <p14:creationId xmlns:p14="http://schemas.microsoft.com/office/powerpoint/2010/main" val="47822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63" name="Group 94">
            <a:extLst>
              <a:ext uri="{FF2B5EF4-FFF2-40B4-BE49-F238E27FC236}">
                <a16:creationId xmlns:a16="http://schemas.microsoft.com/office/drawing/2014/main" id="{5D1F2FD8-11FD-4495-9EFA-1D11D791D8C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6" name="Freeform 11">
              <a:extLst>
                <a:ext uri="{FF2B5EF4-FFF2-40B4-BE49-F238E27FC236}">
                  <a16:creationId xmlns:a16="http://schemas.microsoft.com/office/drawing/2014/main" id="{F07E62E0-C435-4556-B265-2AC622C080C0}"/>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7" name="Freeform 12">
              <a:extLst>
                <a:ext uri="{FF2B5EF4-FFF2-40B4-BE49-F238E27FC236}">
                  <a16:creationId xmlns:a16="http://schemas.microsoft.com/office/drawing/2014/main" id="{A31AA73F-4D24-48A1-B14B-50392BB2C8FB}"/>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8" name="Freeform 13">
              <a:extLst>
                <a:ext uri="{FF2B5EF4-FFF2-40B4-BE49-F238E27FC236}">
                  <a16:creationId xmlns:a16="http://schemas.microsoft.com/office/drawing/2014/main" id="{B1A912C9-FD8E-4C0D-A7B5-5240BF1545EA}"/>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9" name="Freeform 14">
              <a:extLst>
                <a:ext uri="{FF2B5EF4-FFF2-40B4-BE49-F238E27FC236}">
                  <a16:creationId xmlns:a16="http://schemas.microsoft.com/office/drawing/2014/main" id="{0C687240-9008-4C95-9A83-BAE72BF3D597}"/>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0" name="Freeform 15">
              <a:extLst>
                <a:ext uri="{FF2B5EF4-FFF2-40B4-BE49-F238E27FC236}">
                  <a16:creationId xmlns:a16="http://schemas.microsoft.com/office/drawing/2014/main" id="{7E87EBB2-C786-4064-9E78-21C52E76FECE}"/>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1" name="Freeform 16">
              <a:extLst>
                <a:ext uri="{FF2B5EF4-FFF2-40B4-BE49-F238E27FC236}">
                  <a16:creationId xmlns:a16="http://schemas.microsoft.com/office/drawing/2014/main" id="{6AEC0C10-BB8D-4A8E-8160-9B514B5F7917}"/>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2" name="Freeform 17">
              <a:extLst>
                <a:ext uri="{FF2B5EF4-FFF2-40B4-BE49-F238E27FC236}">
                  <a16:creationId xmlns:a16="http://schemas.microsoft.com/office/drawing/2014/main" id="{3E2AE5E5-81C4-4817-85A9-6700C135C5E3}"/>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3" name="Freeform 18">
              <a:extLst>
                <a:ext uri="{FF2B5EF4-FFF2-40B4-BE49-F238E27FC236}">
                  <a16:creationId xmlns:a16="http://schemas.microsoft.com/office/drawing/2014/main" id="{0E29C0C2-2A04-4AC1-9181-B811A06BE48C}"/>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 name="Freeform 19">
              <a:extLst>
                <a:ext uri="{FF2B5EF4-FFF2-40B4-BE49-F238E27FC236}">
                  <a16:creationId xmlns:a16="http://schemas.microsoft.com/office/drawing/2014/main" id="{13DA17A5-17E1-4B7D-9ABD-C7ED44F1521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5" name="Freeform 20">
              <a:extLst>
                <a:ext uri="{FF2B5EF4-FFF2-40B4-BE49-F238E27FC236}">
                  <a16:creationId xmlns:a16="http://schemas.microsoft.com/office/drawing/2014/main" id="{7C6F6843-161E-4C29-A663-8DBA4D483D03}"/>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6" name="Freeform 21">
              <a:extLst>
                <a:ext uri="{FF2B5EF4-FFF2-40B4-BE49-F238E27FC236}">
                  <a16:creationId xmlns:a16="http://schemas.microsoft.com/office/drawing/2014/main" id="{A516671D-8E1D-4713-BE9D-81B0C35FE239}"/>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7" name="Freeform 22">
              <a:extLst>
                <a:ext uri="{FF2B5EF4-FFF2-40B4-BE49-F238E27FC236}">
                  <a16:creationId xmlns:a16="http://schemas.microsoft.com/office/drawing/2014/main" id="{4E04D4C8-7532-4BBD-9AF8-3249324AF8AC}"/>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64" name="Group 108">
            <a:extLst>
              <a:ext uri="{FF2B5EF4-FFF2-40B4-BE49-F238E27FC236}">
                <a16:creationId xmlns:a16="http://schemas.microsoft.com/office/drawing/2014/main" id="{B87488CD-16CF-4BC7-BD9F-4F4EB13B0BC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0" name="Freeform 27">
              <a:extLst>
                <a:ext uri="{FF2B5EF4-FFF2-40B4-BE49-F238E27FC236}">
                  <a16:creationId xmlns:a16="http://schemas.microsoft.com/office/drawing/2014/main" id="{40224168-C932-4F63-8CEA-2465E192BF09}"/>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1" name="Freeform 28">
              <a:extLst>
                <a:ext uri="{FF2B5EF4-FFF2-40B4-BE49-F238E27FC236}">
                  <a16:creationId xmlns:a16="http://schemas.microsoft.com/office/drawing/2014/main" id="{F2291983-5E57-490B-B713-0A78B584F840}"/>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2" name="Freeform 29">
              <a:extLst>
                <a:ext uri="{FF2B5EF4-FFF2-40B4-BE49-F238E27FC236}">
                  <a16:creationId xmlns:a16="http://schemas.microsoft.com/office/drawing/2014/main" id="{815C3A19-E287-48A6-9ECB-D0409D37FF3C}"/>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3" name="Freeform 30">
              <a:extLst>
                <a:ext uri="{FF2B5EF4-FFF2-40B4-BE49-F238E27FC236}">
                  <a16:creationId xmlns:a16="http://schemas.microsoft.com/office/drawing/2014/main" id="{0196FC81-2B97-4747-859B-2475FFD1264E}"/>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4" name="Freeform 31">
              <a:extLst>
                <a:ext uri="{FF2B5EF4-FFF2-40B4-BE49-F238E27FC236}">
                  <a16:creationId xmlns:a16="http://schemas.microsoft.com/office/drawing/2014/main" id="{43A76FF0-4A33-44A0-AE53-92146AA81376}"/>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5" name="Freeform 32">
              <a:extLst>
                <a:ext uri="{FF2B5EF4-FFF2-40B4-BE49-F238E27FC236}">
                  <a16:creationId xmlns:a16="http://schemas.microsoft.com/office/drawing/2014/main" id="{B94FC67F-70D7-496B-BFA2-B2AACF2ED0ED}"/>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6" name="Freeform 33">
              <a:extLst>
                <a:ext uri="{FF2B5EF4-FFF2-40B4-BE49-F238E27FC236}">
                  <a16:creationId xmlns:a16="http://schemas.microsoft.com/office/drawing/2014/main" id="{761C78BD-A48E-4171-AC10-D066FDF464F8}"/>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7" name="Freeform 34">
              <a:extLst>
                <a:ext uri="{FF2B5EF4-FFF2-40B4-BE49-F238E27FC236}">
                  <a16:creationId xmlns:a16="http://schemas.microsoft.com/office/drawing/2014/main" id="{8DD13455-5B55-48B7-AA52-981C48B3FBD0}"/>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8" name="Freeform 35">
              <a:extLst>
                <a:ext uri="{FF2B5EF4-FFF2-40B4-BE49-F238E27FC236}">
                  <a16:creationId xmlns:a16="http://schemas.microsoft.com/office/drawing/2014/main" id="{8AFF35F4-12AC-44F3-AC19-88F2E3F9BE50}"/>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9" name="Freeform 36">
              <a:extLst>
                <a:ext uri="{FF2B5EF4-FFF2-40B4-BE49-F238E27FC236}">
                  <a16:creationId xmlns:a16="http://schemas.microsoft.com/office/drawing/2014/main" id="{410D4BFE-B9DB-440B-BF78-21B4F317F772}"/>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0" name="Freeform 37">
              <a:extLst>
                <a:ext uri="{FF2B5EF4-FFF2-40B4-BE49-F238E27FC236}">
                  <a16:creationId xmlns:a16="http://schemas.microsoft.com/office/drawing/2014/main" id="{8F0E6EB0-F23E-4342-9FBD-3178F4B8189A}"/>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1" name="Freeform 38">
              <a:extLst>
                <a:ext uri="{FF2B5EF4-FFF2-40B4-BE49-F238E27FC236}">
                  <a16:creationId xmlns:a16="http://schemas.microsoft.com/office/drawing/2014/main" id="{3A4E0803-C8CF-4E6B-95EF-BBEBF237E3C9}"/>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5" name="Rectangle 122">
            <a:extLst>
              <a:ext uri="{FF2B5EF4-FFF2-40B4-BE49-F238E27FC236}">
                <a16:creationId xmlns:a16="http://schemas.microsoft.com/office/drawing/2014/main" id="{F6D9986E-2FC4-4377-B163-42766AD821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6" name="Freeform 6">
            <a:extLst>
              <a:ext uri="{FF2B5EF4-FFF2-40B4-BE49-F238E27FC236}">
                <a16:creationId xmlns:a16="http://schemas.microsoft.com/office/drawing/2014/main" id="{5DAD59F4-58F1-4349-B03E-23A62291C6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67" name="Rectangle 126">
            <a:extLst>
              <a:ext uri="{FF2B5EF4-FFF2-40B4-BE49-F238E27FC236}">
                <a16:creationId xmlns:a16="http://schemas.microsoft.com/office/drawing/2014/main" id="{33190843-E317-4AB3-A946-C3965DB8415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2" y="634963"/>
            <a:ext cx="2837744" cy="385183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generated with very high confidence">
            <a:extLst>
              <a:ext uri="{FF2B5EF4-FFF2-40B4-BE49-F238E27FC236}">
                <a16:creationId xmlns:a16="http://schemas.microsoft.com/office/drawing/2014/main" id="{2BAAA2C4-6E91-4677-A731-866C9EF3CF12}"/>
              </a:ext>
            </a:extLst>
          </p:cNvPr>
          <p:cNvPicPr>
            <a:picLocks noChangeAspect="1"/>
          </p:cNvPicPr>
          <p:nvPr/>
        </p:nvPicPr>
        <p:blipFill>
          <a:blip r:embed="rId2"/>
          <a:stretch>
            <a:fillRect/>
          </a:stretch>
        </p:blipFill>
        <p:spPr>
          <a:xfrm>
            <a:off x="2575208" y="948913"/>
            <a:ext cx="2688378" cy="3500714"/>
          </a:xfrm>
          <a:prstGeom prst="rect">
            <a:avLst/>
          </a:prstGeom>
        </p:spPr>
      </p:pic>
      <p:sp>
        <p:nvSpPr>
          <p:cNvPr id="168" name="Rectangle 128">
            <a:extLst>
              <a:ext uri="{FF2B5EF4-FFF2-40B4-BE49-F238E27FC236}">
                <a16:creationId xmlns:a16="http://schemas.microsoft.com/office/drawing/2014/main" id="{A5B994DB-01D4-4017-8BBB-8D16CE870B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7822" y="634963"/>
            <a:ext cx="2837744" cy="385183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generated with very high confidence">
            <a:extLst>
              <a:ext uri="{FF2B5EF4-FFF2-40B4-BE49-F238E27FC236}">
                <a16:creationId xmlns:a16="http://schemas.microsoft.com/office/drawing/2014/main" id="{7B619D22-32DA-46B1-9A9B-4287ADBBEF17}"/>
              </a:ext>
            </a:extLst>
          </p:cNvPr>
          <p:cNvPicPr>
            <a:picLocks noChangeAspect="1"/>
          </p:cNvPicPr>
          <p:nvPr/>
        </p:nvPicPr>
        <p:blipFill>
          <a:blip r:embed="rId3"/>
          <a:stretch>
            <a:fillRect/>
          </a:stretch>
        </p:blipFill>
        <p:spPr>
          <a:xfrm>
            <a:off x="5632269" y="736600"/>
            <a:ext cx="2629927" cy="3663660"/>
          </a:xfrm>
          <a:prstGeom prst="rect">
            <a:avLst/>
          </a:prstGeom>
        </p:spPr>
      </p:pic>
      <p:sp>
        <p:nvSpPr>
          <p:cNvPr id="169" name="Rectangle 130">
            <a:extLst>
              <a:ext uri="{FF2B5EF4-FFF2-40B4-BE49-F238E27FC236}">
                <a16:creationId xmlns:a16="http://schemas.microsoft.com/office/drawing/2014/main" id="{9C215F4B-E591-44CD-83CB-808E4FA7A7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6875" y="634963"/>
            <a:ext cx="2837744" cy="385183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newspaper, outdoor&#10;&#10;Description generated with high confidence">
            <a:extLst>
              <a:ext uri="{FF2B5EF4-FFF2-40B4-BE49-F238E27FC236}">
                <a16:creationId xmlns:a16="http://schemas.microsoft.com/office/drawing/2014/main" id="{BE940E1F-A42A-40DE-9352-3FEA0F757E3B}"/>
              </a:ext>
            </a:extLst>
          </p:cNvPr>
          <p:cNvPicPr>
            <a:picLocks noChangeAspect="1"/>
          </p:cNvPicPr>
          <p:nvPr/>
        </p:nvPicPr>
        <p:blipFill>
          <a:blip r:embed="rId4"/>
          <a:stretch>
            <a:fillRect/>
          </a:stretch>
        </p:blipFill>
        <p:spPr>
          <a:xfrm>
            <a:off x="8586432" y="736599"/>
            <a:ext cx="2868187" cy="3627775"/>
          </a:xfrm>
          <a:prstGeom prst="rect">
            <a:avLst/>
          </a:prstGeom>
        </p:spPr>
      </p:pic>
      <p:sp>
        <p:nvSpPr>
          <p:cNvPr id="2" name="Title 1">
            <a:extLst>
              <a:ext uri="{FF2B5EF4-FFF2-40B4-BE49-F238E27FC236}">
                <a16:creationId xmlns:a16="http://schemas.microsoft.com/office/drawing/2014/main" id="{6FEB722D-5A62-4641-BF13-169DF1BDD4C9}"/>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en-US" sz="4400"/>
              <a:t>Principle Component Analysis </a:t>
            </a:r>
          </a:p>
        </p:txBody>
      </p:sp>
      <p:sp>
        <p:nvSpPr>
          <p:cNvPr id="3" name="Content Placeholder 2">
            <a:extLst>
              <a:ext uri="{FF2B5EF4-FFF2-40B4-BE49-F238E27FC236}">
                <a16:creationId xmlns:a16="http://schemas.microsoft.com/office/drawing/2014/main" id="{CCA538E8-DB92-47ED-AA6D-28E566E544F5}"/>
              </a:ext>
            </a:extLst>
          </p:cNvPr>
          <p:cNvSpPr>
            <a:spLocks noGrp="1"/>
          </p:cNvSpPr>
          <p:nvPr>
            <p:ph idx="1"/>
          </p:nvPr>
        </p:nvSpPr>
        <p:spPr>
          <a:xfrm>
            <a:off x="2589213" y="5598647"/>
            <a:ext cx="8915399" cy="522754"/>
          </a:xfrm>
        </p:spPr>
        <p:txBody>
          <a:bodyPr vert="horz" lIns="91440" tIns="45720" rIns="91440" bIns="45720" rtlCol="0" anchor="t">
            <a:normAutofit/>
          </a:bodyPr>
          <a:lstStyle/>
          <a:p>
            <a:pPr marL="0" indent="0">
              <a:lnSpc>
                <a:spcPct val="90000"/>
              </a:lnSpc>
              <a:buNone/>
            </a:pPr>
            <a:r>
              <a:rPr lang="en-US" sz="1500">
                <a:solidFill>
                  <a:schemeClr val="tx1">
                    <a:lumMod val="65000"/>
                    <a:lumOff val="35000"/>
                  </a:schemeClr>
                </a:solidFill>
              </a:rPr>
              <a:t>The first 8 principle components can explain 90.481% of the total variances which is good. </a:t>
            </a:r>
          </a:p>
        </p:txBody>
      </p:sp>
    </p:spTree>
    <p:extLst>
      <p:ext uri="{BB962C8B-B14F-4D97-AF65-F5344CB8AC3E}">
        <p14:creationId xmlns:p14="http://schemas.microsoft.com/office/powerpoint/2010/main" val="39862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EDD21E1-BAF0-4314-AB31-82ECB8AC9E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C8619C-F25D-468E-95FA-2A2151D7DD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2">
            <a:extLst>
              <a:ext uri="{FF2B5EF4-FFF2-40B4-BE49-F238E27FC236}">
                <a16:creationId xmlns:a16="http://schemas.microsoft.com/office/drawing/2014/main" id="{7D9439D6-DEAD-4CEB-A61B-BE3D64D1B5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CD54CCE-88E3-4DC7-82F0-8C473FA206F1}"/>
              </a:ext>
            </a:extLst>
          </p:cNvPr>
          <p:cNvPicPr>
            <a:picLocks noChangeAspect="1"/>
          </p:cNvPicPr>
          <p:nvPr/>
        </p:nvPicPr>
        <p:blipFill>
          <a:blip r:embed="rId2"/>
          <a:stretch>
            <a:fillRect/>
          </a:stretch>
        </p:blipFill>
        <p:spPr>
          <a:xfrm>
            <a:off x="6246333" y="645106"/>
            <a:ext cx="5142792" cy="5247747"/>
          </a:xfrm>
          <a:prstGeom prst="rect">
            <a:avLst/>
          </a:prstGeom>
        </p:spPr>
      </p:pic>
      <p:sp>
        <p:nvSpPr>
          <p:cNvPr id="2" name="Title 1">
            <a:extLst>
              <a:ext uri="{FF2B5EF4-FFF2-40B4-BE49-F238E27FC236}">
                <a16:creationId xmlns:a16="http://schemas.microsoft.com/office/drawing/2014/main" id="{B1920746-E8B3-4457-A783-B4C24A57ADE1}"/>
              </a:ext>
            </a:extLst>
          </p:cNvPr>
          <p:cNvSpPr>
            <a:spLocks noGrp="1"/>
          </p:cNvSpPr>
          <p:nvPr>
            <p:ph type="title"/>
          </p:nvPr>
        </p:nvSpPr>
        <p:spPr>
          <a:xfrm>
            <a:off x="649224" y="645106"/>
            <a:ext cx="5122652" cy="1259894"/>
          </a:xfrm>
        </p:spPr>
        <p:txBody>
          <a:bodyPr>
            <a:normAutofit/>
          </a:bodyPr>
          <a:lstStyle/>
          <a:p>
            <a:r>
              <a:rPr lang="en-US" dirty="0"/>
              <a:t>Factor Analysis</a:t>
            </a:r>
          </a:p>
        </p:txBody>
      </p:sp>
      <p:sp>
        <p:nvSpPr>
          <p:cNvPr id="11" name="Content Placeholder 10">
            <a:extLst>
              <a:ext uri="{FF2B5EF4-FFF2-40B4-BE49-F238E27FC236}">
                <a16:creationId xmlns:a16="http://schemas.microsoft.com/office/drawing/2014/main" id="{B674A098-DBC1-4E63-9B99-EF8904E81768}"/>
              </a:ext>
            </a:extLst>
          </p:cNvPr>
          <p:cNvSpPr>
            <a:spLocks noGrp="1"/>
          </p:cNvSpPr>
          <p:nvPr>
            <p:ph idx="1"/>
          </p:nvPr>
        </p:nvSpPr>
        <p:spPr>
          <a:xfrm>
            <a:off x="649225" y="1564640"/>
            <a:ext cx="5122652" cy="4328213"/>
          </a:xfrm>
        </p:spPr>
        <p:txBody>
          <a:bodyPr>
            <a:normAutofit/>
          </a:bodyPr>
          <a:lstStyle/>
          <a:p>
            <a:r>
              <a:rPr lang="en-US" dirty="0"/>
              <a:t>First factor could be considered girth build factor; the second factor could be considered thigh girth factor; the third factor could be considered as age factor. Compared with the communities of the two factors analysis, the communities of the eight factors analysis are much better. Moreover, the p-value of chi square test is less than 0.86, which implies that null hypothesis can not be rejected and conclude that the eight-factor model is adequate. </a:t>
            </a:r>
          </a:p>
          <a:p>
            <a:endParaRPr lang="en-US" dirty="0"/>
          </a:p>
        </p:txBody>
      </p:sp>
    </p:spTree>
    <p:extLst>
      <p:ext uri="{BB962C8B-B14F-4D97-AF65-F5344CB8AC3E}">
        <p14:creationId xmlns:p14="http://schemas.microsoft.com/office/powerpoint/2010/main" val="135859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E18284-6AD4-4300-A21A-F5CB28C03463}"/>
              </a:ext>
            </a:extLst>
          </p:cNvPr>
          <p:cNvPicPr>
            <a:picLocks noChangeAspect="1"/>
          </p:cNvPicPr>
          <p:nvPr/>
        </p:nvPicPr>
        <p:blipFill rotWithShape="1">
          <a:blip r:embed="rId2"/>
          <a:srcRect t="7530" r="1" b="8439"/>
          <a:stretch/>
        </p:blipFill>
        <p:spPr>
          <a:xfrm>
            <a:off x="6091916" y="1036320"/>
            <a:ext cx="2639503" cy="2214879"/>
          </a:xfrm>
          <a:prstGeom prst="rect">
            <a:avLst/>
          </a:prstGeom>
        </p:spPr>
      </p:pic>
      <p:pic>
        <p:nvPicPr>
          <p:cNvPr id="7" name="Picture 6">
            <a:extLst>
              <a:ext uri="{FF2B5EF4-FFF2-40B4-BE49-F238E27FC236}">
                <a16:creationId xmlns:a16="http://schemas.microsoft.com/office/drawing/2014/main" id="{D2C35439-66A3-43A6-984D-31C50F0E3FB7}"/>
              </a:ext>
            </a:extLst>
          </p:cNvPr>
          <p:cNvPicPr>
            <a:picLocks noChangeAspect="1"/>
          </p:cNvPicPr>
          <p:nvPr/>
        </p:nvPicPr>
        <p:blipFill>
          <a:blip r:embed="rId3"/>
          <a:stretch>
            <a:fillRect/>
          </a:stretch>
        </p:blipFill>
        <p:spPr>
          <a:xfrm>
            <a:off x="6091916" y="3508528"/>
            <a:ext cx="5439873" cy="2821151"/>
          </a:xfrm>
          <a:prstGeom prst="rect">
            <a:avLst/>
          </a:prstGeom>
        </p:spPr>
      </p:pic>
      <p:pic>
        <p:nvPicPr>
          <p:cNvPr id="6" name="Picture 5">
            <a:extLst>
              <a:ext uri="{FF2B5EF4-FFF2-40B4-BE49-F238E27FC236}">
                <a16:creationId xmlns:a16="http://schemas.microsoft.com/office/drawing/2014/main" id="{1620B024-F6AE-4F57-AECE-A4294E5504B6}"/>
              </a:ext>
            </a:extLst>
          </p:cNvPr>
          <p:cNvPicPr>
            <a:picLocks noChangeAspect="1"/>
          </p:cNvPicPr>
          <p:nvPr/>
        </p:nvPicPr>
        <p:blipFill>
          <a:blip r:embed="rId4"/>
          <a:stretch>
            <a:fillRect/>
          </a:stretch>
        </p:blipFill>
        <p:spPr>
          <a:xfrm>
            <a:off x="8892286" y="965148"/>
            <a:ext cx="2639503" cy="2463852"/>
          </a:xfrm>
          <a:prstGeom prst="rect">
            <a:avLst/>
          </a:prstGeom>
        </p:spPr>
      </p:pic>
      <p:sp>
        <p:nvSpPr>
          <p:cNvPr id="2" name="Title 1">
            <a:extLst>
              <a:ext uri="{FF2B5EF4-FFF2-40B4-BE49-F238E27FC236}">
                <a16:creationId xmlns:a16="http://schemas.microsoft.com/office/drawing/2014/main" id="{B9CAFBFB-2F1C-4100-B2DD-975FC078060D}"/>
              </a:ext>
            </a:extLst>
          </p:cNvPr>
          <p:cNvSpPr>
            <a:spLocks noGrp="1"/>
          </p:cNvSpPr>
          <p:nvPr>
            <p:ph type="title"/>
          </p:nvPr>
        </p:nvSpPr>
        <p:spPr>
          <a:xfrm>
            <a:off x="1687670" y="624110"/>
            <a:ext cx="4038876" cy="1280890"/>
          </a:xfrm>
        </p:spPr>
        <p:txBody>
          <a:bodyPr vert="horz" lIns="91440" tIns="45720" rIns="91440" bIns="45720" rtlCol="0">
            <a:normAutofit/>
          </a:bodyPr>
          <a:lstStyle/>
          <a:p>
            <a:r>
              <a:rPr lang="en-US" sz="3200" kern="1200">
                <a:latin typeface="+mj-lt"/>
                <a:ea typeface="+mj-ea"/>
                <a:cs typeface="+mj-cs"/>
              </a:rPr>
              <a:t>Multiple Regression Models</a:t>
            </a:r>
          </a:p>
        </p:txBody>
      </p:sp>
      <p:sp>
        <p:nvSpPr>
          <p:cNvPr id="3" name="Content Placeholder 2">
            <a:extLst>
              <a:ext uri="{FF2B5EF4-FFF2-40B4-BE49-F238E27FC236}">
                <a16:creationId xmlns:a16="http://schemas.microsoft.com/office/drawing/2014/main" id="{C0FC53DC-4225-4662-A269-B132DDBC1C9B}"/>
              </a:ext>
            </a:extLst>
          </p:cNvPr>
          <p:cNvSpPr>
            <a:spLocks noGrp="1"/>
          </p:cNvSpPr>
          <p:nvPr>
            <p:ph idx="1"/>
          </p:nvPr>
        </p:nvSpPr>
        <p:spPr>
          <a:xfrm>
            <a:off x="1683956" y="2133600"/>
            <a:ext cx="4042589" cy="3777622"/>
          </a:xfrm>
        </p:spPr>
        <p:txBody>
          <a:bodyPr vert="horz" lIns="91440" tIns="45720" rIns="91440" bIns="45720" rtlCol="0">
            <a:normAutofit/>
          </a:bodyPr>
          <a:lstStyle/>
          <a:p>
            <a:pPr marL="0" indent="0">
              <a:buNone/>
            </a:pPr>
            <a:r>
              <a:rPr lang="en-US" sz="1600" kern="1200">
                <a:solidFill>
                  <a:srgbClr val="000000"/>
                </a:solidFill>
                <a:latin typeface="+mn-lt"/>
                <a:ea typeface="+mn-ea"/>
                <a:cs typeface="+mn-cs"/>
              </a:rPr>
              <a:t>a)Weight= 69.148-1.059bia+0.876pel+1.816bit+4.546ched+4.1686che+1.444wri+2.23kne-0.895age+1.794hei</a:t>
            </a:r>
          </a:p>
          <a:p>
            <a:pPr marL="0" indent="0">
              <a:buNone/>
            </a:pPr>
            <a:r>
              <a:rPr lang="en-US" sz="1600">
                <a:solidFill>
                  <a:srgbClr val="000000"/>
                </a:solidFill>
              </a:rPr>
              <a:t>b)Weight= 69.148+0.73212shg+2.07chg+3.966wag+1.762hig+1.27thg+1.511fog+0.751kng+1.126cag-0.356age+2.997hei</a:t>
            </a:r>
          </a:p>
          <a:p>
            <a:pPr marL="0" indent="0">
              <a:buNone/>
            </a:pPr>
            <a:r>
              <a:rPr lang="en-US" sz="1600">
                <a:solidFill>
                  <a:srgbClr val="000000"/>
                </a:solidFill>
              </a:rPr>
              <a:t>In the young group, the people from age 18-35 don’t change too much on the weight with other skeletal and girth variables. It shows that increasing the age from 36 will have negative influence on weight. </a:t>
            </a:r>
            <a:endParaRPr lang="en-US" sz="1600" kern="1200">
              <a:solidFill>
                <a:srgbClr val="000000"/>
              </a:solidFill>
              <a:latin typeface="+mn-lt"/>
              <a:ea typeface="+mn-ea"/>
              <a:cs typeface="+mn-cs"/>
            </a:endParaRPr>
          </a:p>
        </p:txBody>
      </p:sp>
    </p:spTree>
    <p:extLst>
      <p:ext uri="{BB962C8B-B14F-4D97-AF65-F5344CB8AC3E}">
        <p14:creationId xmlns:p14="http://schemas.microsoft.com/office/powerpoint/2010/main" val="83198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D9D015-5987-4234-82BC-93087550C8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678D13-F887-40D4-908F-294CE460CE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5106"/>
            <a:ext cx="3423671"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1F3517F-F8D0-4E8C-9855-18326A842F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D2F136E7-E4C7-4E9B-BD04-A4CA65BAA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5BF9FE-A82D-4261-9AC2-03CE1EB48BD9}"/>
              </a:ext>
            </a:extLst>
          </p:cNvPr>
          <p:cNvPicPr>
            <a:picLocks noChangeAspect="1"/>
          </p:cNvPicPr>
          <p:nvPr/>
        </p:nvPicPr>
        <p:blipFill>
          <a:blip r:embed="rId2"/>
          <a:stretch>
            <a:fillRect/>
          </a:stretch>
        </p:blipFill>
        <p:spPr>
          <a:xfrm>
            <a:off x="8299081" y="780009"/>
            <a:ext cx="3080736" cy="1266648"/>
          </a:xfrm>
          <a:prstGeom prst="rect">
            <a:avLst/>
          </a:prstGeom>
        </p:spPr>
      </p:pic>
      <p:pic>
        <p:nvPicPr>
          <p:cNvPr id="6" name="Picture 5">
            <a:extLst>
              <a:ext uri="{FF2B5EF4-FFF2-40B4-BE49-F238E27FC236}">
                <a16:creationId xmlns:a16="http://schemas.microsoft.com/office/drawing/2014/main" id="{388D3E94-8687-4F9D-9FE4-3874203DCAE5}"/>
              </a:ext>
            </a:extLst>
          </p:cNvPr>
          <p:cNvPicPr>
            <a:picLocks noChangeAspect="1"/>
          </p:cNvPicPr>
          <p:nvPr/>
        </p:nvPicPr>
        <p:blipFill>
          <a:blip r:embed="rId3"/>
          <a:stretch>
            <a:fillRect/>
          </a:stretch>
        </p:blipFill>
        <p:spPr>
          <a:xfrm>
            <a:off x="8299083" y="2375059"/>
            <a:ext cx="3080734" cy="1821021"/>
          </a:xfrm>
          <a:prstGeom prst="rect">
            <a:avLst/>
          </a:prstGeom>
        </p:spPr>
      </p:pic>
      <p:pic>
        <p:nvPicPr>
          <p:cNvPr id="4" name="Picture 3">
            <a:extLst>
              <a:ext uri="{FF2B5EF4-FFF2-40B4-BE49-F238E27FC236}">
                <a16:creationId xmlns:a16="http://schemas.microsoft.com/office/drawing/2014/main" id="{7B0C5D9E-1C9C-406D-B794-4408721E9478}"/>
              </a:ext>
            </a:extLst>
          </p:cNvPr>
          <p:cNvPicPr>
            <a:picLocks noChangeAspect="1"/>
          </p:cNvPicPr>
          <p:nvPr/>
        </p:nvPicPr>
        <p:blipFill>
          <a:blip r:embed="rId4"/>
          <a:stretch>
            <a:fillRect/>
          </a:stretch>
        </p:blipFill>
        <p:spPr>
          <a:xfrm>
            <a:off x="8299083" y="4482941"/>
            <a:ext cx="3080734" cy="1266648"/>
          </a:xfrm>
          <a:prstGeom prst="rect">
            <a:avLst/>
          </a:prstGeom>
        </p:spPr>
      </p:pic>
      <p:sp>
        <p:nvSpPr>
          <p:cNvPr id="2" name="Title 1">
            <a:extLst>
              <a:ext uri="{FF2B5EF4-FFF2-40B4-BE49-F238E27FC236}">
                <a16:creationId xmlns:a16="http://schemas.microsoft.com/office/drawing/2014/main" id="{A2976537-BA9D-49E4-9B67-34C576927048}"/>
              </a:ext>
            </a:extLst>
          </p:cNvPr>
          <p:cNvSpPr>
            <a:spLocks noGrp="1"/>
          </p:cNvSpPr>
          <p:nvPr>
            <p:ph type="title"/>
          </p:nvPr>
        </p:nvSpPr>
        <p:spPr>
          <a:xfrm>
            <a:off x="649223" y="645106"/>
            <a:ext cx="7158917" cy="1259894"/>
          </a:xfrm>
        </p:spPr>
        <p:txBody>
          <a:bodyPr>
            <a:normAutofit/>
          </a:bodyPr>
          <a:lstStyle/>
          <a:p>
            <a:r>
              <a:rPr lang="en-US"/>
              <a:t>Logistic Regression Models</a:t>
            </a:r>
          </a:p>
        </p:txBody>
      </p:sp>
      <p:sp>
        <p:nvSpPr>
          <p:cNvPr id="3" name="Content Placeholder 2">
            <a:extLst>
              <a:ext uri="{FF2B5EF4-FFF2-40B4-BE49-F238E27FC236}">
                <a16:creationId xmlns:a16="http://schemas.microsoft.com/office/drawing/2014/main" id="{E704AE48-6C93-4F50-9BDC-03A59098E083}"/>
              </a:ext>
            </a:extLst>
          </p:cNvPr>
          <p:cNvSpPr>
            <a:spLocks noGrp="1"/>
          </p:cNvSpPr>
          <p:nvPr>
            <p:ph idx="1"/>
          </p:nvPr>
        </p:nvSpPr>
        <p:spPr>
          <a:xfrm>
            <a:off x="649224" y="2133600"/>
            <a:ext cx="7158916" cy="3759253"/>
          </a:xfrm>
        </p:spPr>
        <p:txBody>
          <a:bodyPr>
            <a:normAutofit/>
          </a:bodyPr>
          <a:lstStyle/>
          <a:p>
            <a:r>
              <a:rPr lang="en-US" dirty="0"/>
              <a:t>PCA: good, 1.78% misclassification error rate</a:t>
            </a:r>
          </a:p>
          <a:p>
            <a:r>
              <a:rPr lang="en-US" dirty="0"/>
              <a:t>Reduced the regression: all insignificant, 2.17% misclassification error rate</a:t>
            </a:r>
          </a:p>
          <a:p>
            <a:r>
              <a:rPr lang="en-US" dirty="0"/>
              <a:t>Now I take two age groups into account to classifications in the model. The misclassification error rate is 2.17%, which is the same in the previous model because the Young variable is not significant in the model. </a:t>
            </a:r>
          </a:p>
          <a:p>
            <a:r>
              <a:rPr lang="en-US" dirty="0"/>
              <a:t>Classification by age groups: APER=41.42%</a:t>
            </a:r>
          </a:p>
        </p:txBody>
      </p:sp>
    </p:spTree>
    <p:extLst>
      <p:ext uri="{BB962C8B-B14F-4D97-AF65-F5344CB8AC3E}">
        <p14:creationId xmlns:p14="http://schemas.microsoft.com/office/powerpoint/2010/main" val="366041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20CC148E-EC32-41C0-BD54-8646C4EC5B7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9DEB0131-6275-4D19-835F-75DB7F25BA2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12">
            <a:extLst>
              <a:ext uri="{FF2B5EF4-FFF2-40B4-BE49-F238E27FC236}">
                <a16:creationId xmlns:a16="http://schemas.microsoft.com/office/drawing/2014/main" id="{1958A85E-F1A3-4184-9E32-4A236CCDB5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C43480C-2B13-407A-B90F-737391F764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476" y="799139"/>
            <a:ext cx="4963395" cy="2544154"/>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2A5FE45-E7B0-4D59-9C63-5DFE6D4EFE74}"/>
              </a:ext>
            </a:extLst>
          </p:cNvPr>
          <p:cNvPicPr>
            <a:picLocks noChangeAspect="1"/>
          </p:cNvPicPr>
          <p:nvPr/>
        </p:nvPicPr>
        <p:blipFill>
          <a:blip r:embed="rId2"/>
          <a:stretch>
            <a:fillRect/>
          </a:stretch>
        </p:blipFill>
        <p:spPr>
          <a:xfrm>
            <a:off x="7251971" y="962135"/>
            <a:ext cx="3339588" cy="2229175"/>
          </a:xfrm>
          <a:prstGeom prst="rect">
            <a:avLst/>
          </a:prstGeom>
        </p:spPr>
      </p:pic>
      <p:sp>
        <p:nvSpPr>
          <p:cNvPr id="19" name="Rectangle 18">
            <a:extLst>
              <a:ext uri="{FF2B5EF4-FFF2-40B4-BE49-F238E27FC236}">
                <a16:creationId xmlns:a16="http://schemas.microsoft.com/office/drawing/2014/main" id="{F3254D52-2722-49A3-B2D0-E344F81239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475" y="3504427"/>
            <a:ext cx="2399348" cy="2544153"/>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09E184A-48A2-4287-B362-340577E45E65}"/>
              </a:ext>
            </a:extLst>
          </p:cNvPr>
          <p:cNvPicPr>
            <a:picLocks noChangeAspect="1"/>
          </p:cNvPicPr>
          <p:nvPr/>
        </p:nvPicPr>
        <p:blipFill>
          <a:blip r:embed="rId3"/>
          <a:stretch>
            <a:fillRect/>
          </a:stretch>
        </p:blipFill>
        <p:spPr>
          <a:xfrm>
            <a:off x="6653493" y="3667423"/>
            <a:ext cx="1969103" cy="2229174"/>
          </a:xfrm>
          <a:prstGeom prst="rect">
            <a:avLst/>
          </a:prstGeom>
        </p:spPr>
      </p:pic>
      <p:sp>
        <p:nvSpPr>
          <p:cNvPr id="21" name="Rectangle 20">
            <a:extLst>
              <a:ext uri="{FF2B5EF4-FFF2-40B4-BE49-F238E27FC236}">
                <a16:creationId xmlns:a16="http://schemas.microsoft.com/office/drawing/2014/main" id="{E5CA36E9-908E-4E2D-A42D-5ABA0096C5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5520" y="3504427"/>
            <a:ext cx="2399350" cy="2544154"/>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A30B62F-2A9D-46BB-814C-11A7DFFEE23C}"/>
              </a:ext>
            </a:extLst>
          </p:cNvPr>
          <p:cNvPicPr>
            <a:picLocks noChangeAspect="1"/>
          </p:cNvPicPr>
          <p:nvPr/>
        </p:nvPicPr>
        <p:blipFill>
          <a:blip r:embed="rId4"/>
          <a:stretch>
            <a:fillRect/>
          </a:stretch>
        </p:blipFill>
        <p:spPr>
          <a:xfrm>
            <a:off x="9135118" y="4050239"/>
            <a:ext cx="2123572" cy="1463542"/>
          </a:xfrm>
          <a:prstGeom prst="rect">
            <a:avLst/>
          </a:prstGeom>
        </p:spPr>
      </p:pic>
      <p:sp>
        <p:nvSpPr>
          <p:cNvPr id="2" name="Title 1">
            <a:extLst>
              <a:ext uri="{FF2B5EF4-FFF2-40B4-BE49-F238E27FC236}">
                <a16:creationId xmlns:a16="http://schemas.microsoft.com/office/drawing/2014/main" id="{B4490141-0873-4195-9A02-97C0B0514EED}"/>
              </a:ext>
            </a:extLst>
          </p:cNvPr>
          <p:cNvSpPr>
            <a:spLocks noGrp="1"/>
          </p:cNvSpPr>
          <p:nvPr>
            <p:ph type="title"/>
          </p:nvPr>
        </p:nvSpPr>
        <p:spPr>
          <a:xfrm>
            <a:off x="649224" y="645106"/>
            <a:ext cx="5122652" cy="1259894"/>
          </a:xfrm>
        </p:spPr>
        <p:txBody>
          <a:bodyPr>
            <a:normAutofit/>
          </a:bodyPr>
          <a:lstStyle/>
          <a:p>
            <a:pPr>
              <a:lnSpc>
                <a:spcPct val="90000"/>
              </a:lnSpc>
            </a:pPr>
            <a:r>
              <a:rPr lang="en-US" sz="2800"/>
              <a:t>Linear Discriminant Analysis and Quadratic Discriminant Analysis</a:t>
            </a:r>
          </a:p>
        </p:txBody>
      </p:sp>
      <p:sp>
        <p:nvSpPr>
          <p:cNvPr id="3" name="Content Placeholder 2">
            <a:extLst>
              <a:ext uri="{FF2B5EF4-FFF2-40B4-BE49-F238E27FC236}">
                <a16:creationId xmlns:a16="http://schemas.microsoft.com/office/drawing/2014/main" id="{63E46F07-08BB-4BA8-90BC-065A93A93469}"/>
              </a:ext>
            </a:extLst>
          </p:cNvPr>
          <p:cNvSpPr>
            <a:spLocks noGrp="1"/>
          </p:cNvSpPr>
          <p:nvPr>
            <p:ph idx="1"/>
          </p:nvPr>
        </p:nvSpPr>
        <p:spPr>
          <a:xfrm>
            <a:off x="649225" y="2133600"/>
            <a:ext cx="5138486" cy="3759253"/>
          </a:xfrm>
        </p:spPr>
        <p:txBody>
          <a:bodyPr>
            <a:normAutofit/>
          </a:bodyPr>
          <a:lstStyle/>
          <a:p>
            <a:r>
              <a:rPr lang="en-US" dirty="0"/>
              <a:t>LDA: with significant terms to fit, misclassification error rate is 2.76%</a:t>
            </a:r>
          </a:p>
          <a:p>
            <a:r>
              <a:rPr lang="en-US" dirty="0"/>
              <a:t>with PCA method to fit, misclassification error rate is 1.58%</a:t>
            </a:r>
          </a:p>
          <a:p>
            <a:r>
              <a:rPr lang="en-US" dirty="0"/>
              <a:t>QDA: Fitting the model with significant terms, the misclassification rate is 2.96%</a:t>
            </a:r>
          </a:p>
          <a:p>
            <a:r>
              <a:rPr lang="en-US" dirty="0"/>
              <a:t>Fitting the model with PCA method, the misclassification error rate is 1.78%. </a:t>
            </a:r>
          </a:p>
          <a:p>
            <a:endParaRPr lang="en-US" dirty="0"/>
          </a:p>
        </p:txBody>
      </p:sp>
    </p:spTree>
    <p:extLst>
      <p:ext uri="{BB962C8B-B14F-4D97-AF65-F5344CB8AC3E}">
        <p14:creationId xmlns:p14="http://schemas.microsoft.com/office/powerpoint/2010/main" val="59110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15E34B-5D02-4E01-A936-E8E1C0AB6F1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1">
            <a:extLst>
              <a:ext uri="{FF2B5EF4-FFF2-40B4-BE49-F238E27FC236}">
                <a16:creationId xmlns:a16="http://schemas.microsoft.com/office/drawing/2014/main" id="{7DE3414B-B032-4710-A468-D3285E38C5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8284D2A5-4311-41A4-BD8B-10E323EC4855}"/>
              </a:ext>
            </a:extLst>
          </p:cNvPr>
          <p:cNvPicPr>
            <a:picLocks noChangeAspect="1"/>
          </p:cNvPicPr>
          <p:nvPr/>
        </p:nvPicPr>
        <p:blipFill>
          <a:blip r:embed="rId2"/>
          <a:stretch>
            <a:fillRect/>
          </a:stretch>
        </p:blipFill>
        <p:spPr>
          <a:xfrm>
            <a:off x="4619543" y="902250"/>
            <a:ext cx="6953577" cy="4728433"/>
          </a:xfrm>
          <a:prstGeom prst="rect">
            <a:avLst/>
          </a:prstGeom>
        </p:spPr>
      </p:pic>
      <p:sp>
        <p:nvSpPr>
          <p:cNvPr id="2" name="Title 1">
            <a:extLst>
              <a:ext uri="{FF2B5EF4-FFF2-40B4-BE49-F238E27FC236}">
                <a16:creationId xmlns:a16="http://schemas.microsoft.com/office/drawing/2014/main" id="{03B1DA14-3056-48BB-85C6-0398DE591CD1}"/>
              </a:ext>
            </a:extLst>
          </p:cNvPr>
          <p:cNvSpPr>
            <a:spLocks noGrp="1"/>
          </p:cNvSpPr>
          <p:nvPr>
            <p:ph type="title"/>
          </p:nvPr>
        </p:nvSpPr>
        <p:spPr>
          <a:xfrm>
            <a:off x="649224" y="645106"/>
            <a:ext cx="3650279" cy="1259894"/>
          </a:xfrm>
        </p:spPr>
        <p:txBody>
          <a:bodyPr>
            <a:normAutofit/>
          </a:bodyPr>
          <a:lstStyle/>
          <a:p>
            <a:r>
              <a:rPr lang="en-US" dirty="0"/>
              <a:t>PCA, LDA and QDA</a:t>
            </a:r>
          </a:p>
        </p:txBody>
      </p:sp>
      <p:sp>
        <p:nvSpPr>
          <p:cNvPr id="9" name="Content Placeholder 8">
            <a:extLst>
              <a:ext uri="{FF2B5EF4-FFF2-40B4-BE49-F238E27FC236}">
                <a16:creationId xmlns:a16="http://schemas.microsoft.com/office/drawing/2014/main" id="{D5CE7934-CF22-466B-91C9-8E46EB7C6F42}"/>
              </a:ext>
            </a:extLst>
          </p:cNvPr>
          <p:cNvSpPr>
            <a:spLocks noGrp="1"/>
          </p:cNvSpPr>
          <p:nvPr>
            <p:ph idx="1"/>
          </p:nvPr>
        </p:nvSpPr>
        <p:spPr>
          <a:xfrm>
            <a:off x="649225" y="2133600"/>
            <a:ext cx="3650278" cy="3759253"/>
          </a:xfrm>
        </p:spPr>
        <p:txBody>
          <a:bodyPr>
            <a:normAutofit/>
          </a:bodyPr>
          <a:lstStyle/>
          <a:p>
            <a:r>
              <a:rPr lang="en-US" dirty="0"/>
              <a:t>Obviously, the LDA and QDA results demonstrate the separation in males and females well even though there are few observations misclassified from the plots.</a:t>
            </a:r>
          </a:p>
          <a:p>
            <a:r>
              <a:rPr lang="en-US" dirty="0"/>
              <a:t>PC1 is good discriminant.</a:t>
            </a:r>
          </a:p>
        </p:txBody>
      </p:sp>
    </p:spTree>
    <p:extLst>
      <p:ext uri="{BB962C8B-B14F-4D97-AF65-F5344CB8AC3E}">
        <p14:creationId xmlns:p14="http://schemas.microsoft.com/office/powerpoint/2010/main" val="15953440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704</TotalTime>
  <Words>962</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幼圆</vt:lpstr>
      <vt:lpstr>Arial</vt:lpstr>
      <vt:lpstr>Century Gothic</vt:lpstr>
      <vt:lpstr>Wingdings 3</vt:lpstr>
      <vt:lpstr>Wisp</vt:lpstr>
      <vt:lpstr>Investigating the Underlying Relationships in Body Dimensions</vt:lpstr>
      <vt:lpstr>Data Introduction</vt:lpstr>
      <vt:lpstr>Main Methods </vt:lpstr>
      <vt:lpstr>Principle Component Analysis </vt:lpstr>
      <vt:lpstr>Factor Analysis</vt:lpstr>
      <vt:lpstr>Multiple Regression Models</vt:lpstr>
      <vt:lpstr>Logistic Regression Models</vt:lpstr>
      <vt:lpstr>Linear Discriminant Analysis and Quadratic Discriminant Analysis</vt:lpstr>
      <vt:lpstr>PCA, LDA and QDA</vt:lpstr>
      <vt:lpstr>K-Nearest Neighbors</vt:lpstr>
      <vt:lpstr>Classification Tree</vt:lpstr>
      <vt:lpstr>Bagging Analysis</vt:lpstr>
      <vt:lpstr>Boosting Analysis</vt:lpstr>
      <vt:lpstr>Random Forest Analysis</vt:lpstr>
      <vt:lpstr>Compare all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Body Build Dimensions</dc:title>
  <dc:creator>58257</dc:creator>
  <cp:lastModifiedBy>58257</cp:lastModifiedBy>
  <cp:revision>44</cp:revision>
  <dcterms:created xsi:type="dcterms:W3CDTF">2018-04-23T05:27:58Z</dcterms:created>
  <dcterms:modified xsi:type="dcterms:W3CDTF">2018-04-25T01:43:03Z</dcterms:modified>
</cp:coreProperties>
</file>