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6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78c1a4c7e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78c1a4c7e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78c1a4c7e5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78c1a4c7e5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78c1a4c7e5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78c1a4c7e5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78c1a4c7e5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78c1a4c7e5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78c1a4c7e5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78c1a4c7e5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78c1a4c7e5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78c1a4c7e5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78c1a4c7e5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78c1a4c7e5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10.png"/><Relationship Id="rId11" Type="http://schemas.openxmlformats.org/officeDocument/2006/relationships/image" Target="../media/image7.png"/><Relationship Id="rId10" Type="http://schemas.openxmlformats.org/officeDocument/2006/relationships/image" Target="../media/image11.png"/><Relationship Id="rId12" Type="http://schemas.openxmlformats.org/officeDocument/2006/relationships/image" Target="../media/image8.png"/><Relationship Id="rId9" Type="http://schemas.openxmlformats.org/officeDocument/2006/relationships/image" Target="../media/image5.png"/><Relationship Id="rId5" Type="http://schemas.openxmlformats.org/officeDocument/2006/relationships/image" Target="../media/image4.png"/><Relationship Id="rId6" Type="http://schemas.openxmlformats.org/officeDocument/2006/relationships/image" Target="../media/image3.png"/><Relationship Id="rId7" Type="http://schemas.openxmlformats.org/officeDocument/2006/relationships/image" Target="../media/image2.png"/><Relationship Id="rId8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A0101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-25" y="3193775"/>
            <a:ext cx="9144000" cy="195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200" y="1319025"/>
            <a:ext cx="2105025" cy="676275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3011900" y="1094225"/>
            <a:ext cx="59076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EFEFEF"/>
                </a:solidFill>
                <a:latin typeface="Roboto"/>
                <a:ea typeface="Roboto"/>
                <a:cs typeface="Roboto"/>
                <a:sym typeface="Roboto"/>
              </a:rPr>
              <a:t>Definición de proyecto APT </a:t>
            </a:r>
            <a:endParaRPr sz="3200">
              <a:solidFill>
                <a:srgbClr val="EFEFE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3011900" y="1771325"/>
            <a:ext cx="5907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Monitoreo y Control para sistemas IoT industriales (IIoT) </a:t>
            </a:r>
            <a:endParaRPr i="1" sz="1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5078300" y="3518600"/>
            <a:ext cx="34191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Equipo: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en" sz="1800">
                <a:solidFill>
                  <a:schemeClr val="dk2"/>
                </a:solidFill>
              </a:rPr>
              <a:t>Alexandra Dávila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en" sz="1800">
                <a:solidFill>
                  <a:schemeClr val="dk2"/>
                </a:solidFill>
              </a:rPr>
              <a:t>Dani Ocaranza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en" sz="1800">
                <a:solidFill>
                  <a:schemeClr val="dk2"/>
                </a:solidFill>
              </a:rPr>
              <a:t>Maximiliano Villavicencio 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A0101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393238"/>
            <a:ext cx="2105025" cy="676275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/>
          <p:nvPr/>
        </p:nvSpPr>
        <p:spPr>
          <a:xfrm>
            <a:off x="2786400" y="10875"/>
            <a:ext cx="6357600" cy="5132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4"/>
          <p:cNvSpPr txBox="1"/>
          <p:nvPr/>
        </p:nvSpPr>
        <p:spPr>
          <a:xfrm>
            <a:off x="98375" y="1234450"/>
            <a:ext cx="2637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Sobre la empresa</a:t>
            </a:r>
            <a:endParaRPr sz="24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3368050" y="393250"/>
            <a:ext cx="5464200" cy="15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YUZZ es un startup comenzado en el año 2023 con el objetivo de buscar una nueva vida a baterías de automóviles con </a:t>
            </a: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pérdida</a:t>
            </a: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total y casi total del resto de sus componentes, </a:t>
            </a: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utilizandolas</a:t>
            </a: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en sistemas de almacenamiento de energía de bajo costo. 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3299450" y="1954500"/>
            <a:ext cx="17145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Stakeholders</a:t>
            </a:r>
            <a:endParaRPr b="1"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" name="Google Shape;68;p14"/>
          <p:cNvSpPr txBox="1"/>
          <p:nvPr/>
        </p:nvSpPr>
        <p:spPr>
          <a:xfrm>
            <a:off x="3368050" y="2346900"/>
            <a:ext cx="5464200" cy="118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-"/>
            </a:pP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Dario Rojas: Product Owner y CTO de YUZZ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-"/>
            </a:pP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YUZZ: </a:t>
            </a: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Stakeholder</a:t>
            </a: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principal, Cliente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-"/>
            </a:pP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SOTRASER SCL: Inversionista y Cliente de YUZZ, proporciona taller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9" name="Google Shape;69;p14"/>
          <p:cNvSpPr txBox="1"/>
          <p:nvPr/>
        </p:nvSpPr>
        <p:spPr>
          <a:xfrm>
            <a:off x="3299450" y="3498100"/>
            <a:ext cx="17145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Objetivos</a:t>
            </a:r>
            <a:endParaRPr b="1"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3368050" y="3830450"/>
            <a:ext cx="5464200" cy="12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-"/>
            </a:pPr>
            <a:r>
              <a:rPr lang="en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Migrar su prototipo actual a un sistema remoto</a:t>
            </a:r>
            <a:endParaRPr sz="15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-"/>
            </a:pPr>
            <a:r>
              <a:rPr lang="en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Permitir gestión remota de sus nuevos </a:t>
            </a:r>
            <a:r>
              <a:rPr lang="en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sistemas</a:t>
            </a:r>
            <a:r>
              <a:rPr lang="en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BESS</a:t>
            </a:r>
            <a:endParaRPr sz="15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-"/>
            </a:pPr>
            <a:r>
              <a:rPr lang="en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Dar acceso a sus clientes al monitoreo de sus sistemas</a:t>
            </a:r>
            <a:endParaRPr sz="15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1" name="Google Shape;71;p14" title="qr-code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9063" y="2666900"/>
            <a:ext cx="1390301" cy="1390301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4"/>
          <p:cNvSpPr txBox="1"/>
          <p:nvPr/>
        </p:nvSpPr>
        <p:spPr>
          <a:xfrm>
            <a:off x="506963" y="4122400"/>
            <a:ext cx="171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Más Información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A0101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393238"/>
            <a:ext cx="2105025" cy="676275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5"/>
          <p:cNvSpPr/>
          <p:nvPr/>
        </p:nvSpPr>
        <p:spPr>
          <a:xfrm>
            <a:off x="2786400" y="10875"/>
            <a:ext cx="6357600" cy="5132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5"/>
          <p:cNvSpPr txBox="1"/>
          <p:nvPr/>
        </p:nvSpPr>
        <p:spPr>
          <a:xfrm>
            <a:off x="311700" y="1234450"/>
            <a:ext cx="23097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Problemáticas</a:t>
            </a:r>
            <a:endParaRPr sz="26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" name="Google Shape;80;p15"/>
          <p:cNvSpPr txBox="1"/>
          <p:nvPr/>
        </p:nvSpPr>
        <p:spPr>
          <a:xfrm>
            <a:off x="3248275" y="393238"/>
            <a:ext cx="49605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Sistema de almacenamiento con baterías</a:t>
            </a:r>
            <a:endParaRPr b="1"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" name="Google Shape;81;p15"/>
          <p:cNvSpPr txBox="1"/>
          <p:nvPr/>
        </p:nvSpPr>
        <p:spPr>
          <a:xfrm>
            <a:off x="3316875" y="753825"/>
            <a:ext cx="5464200" cy="12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Roboto"/>
              <a:buChar char="-"/>
            </a:pPr>
            <a:r>
              <a:rPr lang="en" sz="1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Primer prototipo funcional con una batería</a:t>
            </a:r>
            <a:endParaRPr sz="17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Roboto"/>
              <a:buChar char="-"/>
            </a:pPr>
            <a:r>
              <a:rPr lang="en" sz="1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Software de control y monitoreo local con Node-Red, InfluxDB y microcontroladores.</a:t>
            </a:r>
            <a:endParaRPr sz="17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Roboto"/>
              <a:buChar char="-"/>
            </a:pPr>
            <a:r>
              <a:rPr lang="en" sz="1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Sistema actual no escala acorde a necesidades de la empresa</a:t>
            </a:r>
            <a:endParaRPr sz="17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2" name="Google Shape;82;p15"/>
          <p:cNvSpPr txBox="1"/>
          <p:nvPr/>
        </p:nvSpPr>
        <p:spPr>
          <a:xfrm>
            <a:off x="3316875" y="2237975"/>
            <a:ext cx="49605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Mejoras y Requerimientos</a:t>
            </a:r>
            <a:endParaRPr b="1"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3" name="Google Shape;83;p15"/>
          <p:cNvSpPr txBox="1"/>
          <p:nvPr/>
        </p:nvSpPr>
        <p:spPr>
          <a:xfrm>
            <a:off x="3316875" y="2645050"/>
            <a:ext cx="5464200" cy="22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Roboto"/>
              <a:buChar char="-"/>
            </a:pPr>
            <a:r>
              <a:rPr lang="en" sz="1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Sistema de almacenamiento con </a:t>
            </a:r>
            <a:r>
              <a:rPr lang="en" sz="1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múltiples</a:t>
            </a:r>
            <a:r>
              <a:rPr lang="en" sz="1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baterías</a:t>
            </a:r>
            <a:endParaRPr sz="17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Roboto"/>
              <a:buChar char="-"/>
            </a:pPr>
            <a:r>
              <a:rPr lang="en" sz="1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Software local para </a:t>
            </a:r>
            <a:r>
              <a:rPr lang="en" sz="1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data acquisition</a:t>
            </a:r>
            <a:endParaRPr sz="17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Roboto"/>
              <a:buChar char="-"/>
            </a:pPr>
            <a:r>
              <a:rPr lang="en" sz="1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Control y gestión del sistema mediante software</a:t>
            </a:r>
            <a:endParaRPr sz="17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Roboto"/>
              <a:buChar char="-"/>
            </a:pPr>
            <a:r>
              <a:rPr lang="en" sz="1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Acceso y almacenamiento remoto de múltiples BESS</a:t>
            </a:r>
            <a:endParaRPr sz="17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Roboto"/>
              <a:buChar char="-"/>
            </a:pPr>
            <a:r>
              <a:rPr lang="en" sz="1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Acceso para despliegue y mantenimiento</a:t>
            </a:r>
            <a:endParaRPr sz="17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A0101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393238"/>
            <a:ext cx="2105025" cy="676275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6"/>
          <p:cNvSpPr/>
          <p:nvPr/>
        </p:nvSpPr>
        <p:spPr>
          <a:xfrm>
            <a:off x="2786400" y="10875"/>
            <a:ext cx="6357600" cy="5132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6"/>
          <p:cNvSpPr txBox="1"/>
          <p:nvPr/>
        </p:nvSpPr>
        <p:spPr>
          <a:xfrm>
            <a:off x="311700" y="1234450"/>
            <a:ext cx="23097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Propuesta</a:t>
            </a:r>
            <a:endParaRPr sz="26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1" name="Google Shape;91;p16"/>
          <p:cNvSpPr txBox="1"/>
          <p:nvPr/>
        </p:nvSpPr>
        <p:spPr>
          <a:xfrm>
            <a:off x="2993425" y="500538"/>
            <a:ext cx="4801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Monitoreo y Control BESS</a:t>
            </a:r>
            <a:endParaRPr b="1"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" name="Google Shape;92;p16"/>
          <p:cNvSpPr txBox="1"/>
          <p:nvPr/>
        </p:nvSpPr>
        <p:spPr>
          <a:xfrm>
            <a:off x="2993425" y="851700"/>
            <a:ext cx="5935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Desarrollar un sistema de software escalable y robusto para el monitoreo y control local/remoto de un dispositivo BESS, integrándose al ecosistema IoT de la empresa Yuzz.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" name="Google Shape;93;p16"/>
          <p:cNvSpPr txBox="1"/>
          <p:nvPr/>
        </p:nvSpPr>
        <p:spPr>
          <a:xfrm>
            <a:off x="3091775" y="1483775"/>
            <a:ext cx="2711100" cy="34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Módulo Local:</a:t>
            </a:r>
            <a:endParaRPr b="1"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Monitoreo en tiempo real del estado del sistema.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Recepción y almacenamiento de datos operativos.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Control directo del hardware del dispositivo.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Interfaz de usuario local para configuración y visualización.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Gestión local de usuarios y permisos.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" name="Google Shape;94;p16"/>
          <p:cNvSpPr txBox="1"/>
          <p:nvPr/>
        </p:nvSpPr>
        <p:spPr>
          <a:xfrm>
            <a:off x="6017900" y="1483775"/>
            <a:ext cx="2777700" cy="34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Módulo Remoto:</a:t>
            </a:r>
            <a:endParaRPr b="1"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Acceso remoto al estado y configuración del dispositivo.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Centralización de datos de múltiples dispositivos BESS.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Gestión remota de usuarios, configuraciones y reportes.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Escalabilidad para administrar varios equipos desde un solo lugar.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Supervisión y control desde cualquier ubicación con conexión.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A0101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393238"/>
            <a:ext cx="2105025" cy="676275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7"/>
          <p:cNvSpPr/>
          <p:nvPr/>
        </p:nvSpPr>
        <p:spPr>
          <a:xfrm>
            <a:off x="2786400" y="5400"/>
            <a:ext cx="6357600" cy="5132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7"/>
          <p:cNvSpPr txBox="1"/>
          <p:nvPr/>
        </p:nvSpPr>
        <p:spPr>
          <a:xfrm>
            <a:off x="311700" y="1234450"/>
            <a:ext cx="23097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Arquitectura</a:t>
            </a:r>
            <a:endParaRPr sz="26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2" name="Google Shape;102;p17"/>
          <p:cNvSpPr txBox="1"/>
          <p:nvPr/>
        </p:nvSpPr>
        <p:spPr>
          <a:xfrm>
            <a:off x="2994675" y="3753125"/>
            <a:ext cx="4190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Capa de Datos</a:t>
            </a:r>
            <a:endParaRPr b="1" sz="1800">
              <a:solidFill>
                <a:schemeClr val="dk2"/>
              </a:solidFill>
            </a:endParaRPr>
          </a:p>
        </p:txBody>
      </p:sp>
      <p:pic>
        <p:nvPicPr>
          <p:cNvPr id="103" name="Google Shape;10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94675" y="3613038"/>
            <a:ext cx="2481600" cy="18175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44700" y="1620373"/>
            <a:ext cx="1703476" cy="12850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201100" y="3162425"/>
            <a:ext cx="2068750" cy="46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690622" y="4099377"/>
            <a:ext cx="720101" cy="960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452035" y="3047893"/>
            <a:ext cx="783288" cy="7715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489014" y="4099376"/>
            <a:ext cx="952373" cy="960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7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277507" y="687063"/>
            <a:ext cx="659780" cy="676275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7"/>
          <p:cNvSpPr txBox="1"/>
          <p:nvPr/>
        </p:nvSpPr>
        <p:spPr>
          <a:xfrm>
            <a:off x="2994675" y="2586175"/>
            <a:ext cx="2777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Capa de Comunicación</a:t>
            </a:r>
            <a:endParaRPr b="1" sz="1800">
              <a:solidFill>
                <a:schemeClr val="dk2"/>
              </a:solidFill>
            </a:endParaRPr>
          </a:p>
        </p:txBody>
      </p:sp>
      <p:pic>
        <p:nvPicPr>
          <p:cNvPr id="111" name="Google Shape;111;p17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6318850" y="2773576"/>
            <a:ext cx="1629800" cy="1239388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7"/>
          <p:cNvSpPr txBox="1"/>
          <p:nvPr/>
        </p:nvSpPr>
        <p:spPr>
          <a:xfrm>
            <a:off x="2994675" y="169450"/>
            <a:ext cx="2607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Capa de Presentación</a:t>
            </a:r>
            <a:endParaRPr b="1" sz="1800">
              <a:solidFill>
                <a:schemeClr val="dk2"/>
              </a:solidFill>
            </a:endParaRPr>
          </a:p>
        </p:txBody>
      </p:sp>
      <p:pic>
        <p:nvPicPr>
          <p:cNvPr id="113" name="Google Shape;113;p17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4235433" y="687050"/>
            <a:ext cx="1332893" cy="676275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7"/>
          <p:cNvSpPr txBox="1"/>
          <p:nvPr/>
        </p:nvSpPr>
        <p:spPr>
          <a:xfrm>
            <a:off x="2994675" y="1419238"/>
            <a:ext cx="2607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Capa de Negocio</a:t>
            </a:r>
            <a:endParaRPr b="1"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A0101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393238"/>
            <a:ext cx="2105025" cy="676275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8"/>
          <p:cNvSpPr/>
          <p:nvPr/>
        </p:nvSpPr>
        <p:spPr>
          <a:xfrm>
            <a:off x="2786400" y="10875"/>
            <a:ext cx="6357600" cy="5132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8"/>
          <p:cNvSpPr txBox="1"/>
          <p:nvPr/>
        </p:nvSpPr>
        <p:spPr>
          <a:xfrm>
            <a:off x="311700" y="1069525"/>
            <a:ext cx="1934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Conclusiones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2" name="Google Shape;122;p18"/>
          <p:cNvSpPr txBox="1"/>
          <p:nvPr/>
        </p:nvSpPr>
        <p:spPr>
          <a:xfrm>
            <a:off x="3251700" y="976425"/>
            <a:ext cx="5427000" cy="3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El proyecto aborda una necesidad real de la industria en el área de energías renovables.</a:t>
            </a:r>
            <a:b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</a:b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Se plantea una solución escalable, modular y segura para el monitoreo y control de sistemas BESS.</a:t>
            </a:r>
            <a:b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</a:b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La arquitectura propuesta permite un monitoreo local eficiente y una proyección clara a la nube.</a:t>
            </a:r>
            <a:b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</a:b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Representa una oportunidad concreta para aplicar conocimientos de la carrera en un entorno profesional.</a:t>
            </a:r>
            <a:b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</a:b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Ofrece una instancia de crecimiento técnico y transversal, con impacto en un proyecto de innovación tecnológica.</a:t>
            </a:r>
            <a:endParaRPr sz="21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A0101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8" name="Google Shape;12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393238"/>
            <a:ext cx="2105025" cy="676275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9"/>
          <p:cNvSpPr txBox="1"/>
          <p:nvPr/>
        </p:nvSpPr>
        <p:spPr>
          <a:xfrm>
            <a:off x="2476800" y="2110050"/>
            <a:ext cx="41904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GRACIAS</a:t>
            </a:r>
            <a:endParaRPr sz="4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