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89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I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F92B1-6DFF-4A7B-9760-758EB05D769B}" type="datetimeFigureOut">
              <a:rPr lang="fr-CI" smtClean="0"/>
              <a:t>04/05/2023</a:t>
            </a:fld>
            <a:endParaRPr lang="fr-CI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I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I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I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C9C2F-E533-4840-8C6E-746B0ABAE735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365317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Chaque étape demande le calcul d’une autre factorielle. On doit alors écrire un algorithme de calcul de factorielle qui va s’appeler lui-même </a:t>
            </a:r>
          </a:p>
          <a:p>
            <a:r>
              <a:rPr lang="fr-FR" dirty="0" smtClean="0"/>
              <a:t> c’est un algorithme récursif</a:t>
            </a:r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C9C2F-E533-4840-8C6E-746B0ABAE735}" type="slidenum">
              <a:rPr lang="fr-CI" smtClean="0"/>
              <a:t>10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68521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C9C2F-E533-4840-8C6E-746B0ABAE735}" type="slidenum">
              <a:rPr lang="fr-CI" smtClean="0"/>
              <a:t>22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285651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C9C2F-E533-4840-8C6E-746B0ABAE735}" type="slidenum">
              <a:rPr lang="fr-CI" smtClean="0"/>
              <a:t>23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62975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C9C2F-E533-4840-8C6E-746B0ABAE735}" type="slidenum">
              <a:rPr lang="fr-CI" smtClean="0"/>
              <a:t>24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765796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C9C2F-E533-4840-8C6E-746B0ABAE735}" type="slidenum">
              <a:rPr lang="fr-CI" smtClean="0"/>
              <a:t>26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257574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C9C2F-E533-4840-8C6E-746B0ABAE735}" type="slidenum">
              <a:rPr lang="fr-CI" smtClean="0"/>
              <a:t>27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134896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C9C2F-E533-4840-8C6E-746B0ABAE735}" type="slidenum">
              <a:rPr lang="fr-CI" smtClean="0"/>
              <a:t>28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851364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C9C2F-E533-4840-8C6E-746B0ABAE735}" type="slidenum">
              <a:rPr lang="fr-CI" smtClean="0"/>
              <a:t>29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559182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C9C2F-E533-4840-8C6E-746B0ABAE735}" type="slidenum">
              <a:rPr lang="fr-CI" smtClean="0"/>
              <a:t>30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311059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C9C2F-E533-4840-8C6E-746B0ABAE735}" type="slidenum">
              <a:rPr lang="fr-CI" smtClean="0"/>
              <a:t>31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4190184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C9C2F-E533-4840-8C6E-746B0ABAE735}" type="slidenum">
              <a:rPr lang="fr-CI" smtClean="0"/>
              <a:t>32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446922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Chaque étape demande le calcul d’une autre factorielle. On doit alors écrire un algorithme de calcul de factorielle qui va s’appeler lui-même </a:t>
            </a:r>
          </a:p>
          <a:p>
            <a:r>
              <a:rPr lang="fr-FR" dirty="0" smtClean="0"/>
              <a:t> c’est un algorithme récursif</a:t>
            </a:r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C9C2F-E533-4840-8C6E-746B0ABAE735}" type="slidenum">
              <a:rPr lang="fr-CI" smtClean="0"/>
              <a:t>11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6599574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C9C2F-E533-4840-8C6E-746B0ABAE735}" type="slidenum">
              <a:rPr lang="fr-CI" smtClean="0"/>
              <a:t>33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2108039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C9C2F-E533-4840-8C6E-746B0ABAE735}" type="slidenum">
              <a:rPr lang="fr-CI" smtClean="0"/>
              <a:t>35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593599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C9C2F-E533-4840-8C6E-746B0ABAE735}" type="slidenum">
              <a:rPr lang="fr-CI" smtClean="0"/>
              <a:t>36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6719941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C9C2F-E533-4840-8C6E-746B0ABAE735}" type="slidenum">
              <a:rPr lang="fr-CI" smtClean="0"/>
              <a:t>37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6184196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C9C2F-E533-4840-8C6E-746B0ABAE735}" type="slidenum">
              <a:rPr lang="fr-CI" smtClean="0"/>
              <a:t>38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886197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C9C2F-E533-4840-8C6E-746B0ABAE735}" type="slidenum">
              <a:rPr lang="fr-CI" smtClean="0"/>
              <a:t>39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055458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C9C2F-E533-4840-8C6E-746B0ABAE735}" type="slidenum">
              <a:rPr lang="fr-CI" smtClean="0"/>
              <a:t>13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004839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C9C2F-E533-4840-8C6E-746B0ABAE735}" type="slidenum">
              <a:rPr lang="fr-CI" smtClean="0"/>
              <a:t>14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987611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C9C2F-E533-4840-8C6E-746B0ABAE735}" type="slidenum">
              <a:rPr lang="fr-CI" smtClean="0"/>
              <a:t>16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347082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C9C2F-E533-4840-8C6E-746B0ABAE735}" type="slidenum">
              <a:rPr lang="fr-CI" smtClean="0"/>
              <a:t>17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633994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C9C2F-E533-4840-8C6E-746B0ABAE735}" type="slidenum">
              <a:rPr lang="fr-CI" smtClean="0"/>
              <a:t>18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571082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C9C2F-E533-4840-8C6E-746B0ABAE735}" type="slidenum">
              <a:rPr lang="fr-CI" smtClean="0"/>
              <a:t>20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972789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C9C2F-E533-4840-8C6E-746B0ABAE735}" type="slidenum">
              <a:rPr lang="fr-CI" smtClean="0"/>
              <a:t>21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421975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I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I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BFC-B664-4628-BF72-E47302B99CB0}" type="datetimeFigureOut">
              <a:rPr lang="fr-CI" smtClean="0"/>
              <a:t>04/05/2023</a:t>
            </a:fld>
            <a:endParaRPr lang="fr-CI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995D-E7F2-41B4-9A4D-E2509AA0BD1B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36649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I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I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BFC-B664-4628-BF72-E47302B99CB0}" type="datetimeFigureOut">
              <a:rPr lang="fr-CI" smtClean="0"/>
              <a:t>04/05/2023</a:t>
            </a:fld>
            <a:endParaRPr lang="fr-CI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995D-E7F2-41B4-9A4D-E2509AA0BD1B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03211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I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I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BFC-B664-4628-BF72-E47302B99CB0}" type="datetimeFigureOut">
              <a:rPr lang="fr-CI" smtClean="0"/>
              <a:t>04/05/2023</a:t>
            </a:fld>
            <a:endParaRPr lang="fr-CI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995D-E7F2-41B4-9A4D-E2509AA0BD1B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78437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I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I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BFC-B664-4628-BF72-E47302B99CB0}" type="datetimeFigureOut">
              <a:rPr lang="fr-CI" smtClean="0"/>
              <a:t>04/05/2023</a:t>
            </a:fld>
            <a:endParaRPr lang="fr-CI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995D-E7F2-41B4-9A4D-E2509AA0BD1B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91902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I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BFC-B664-4628-BF72-E47302B99CB0}" type="datetimeFigureOut">
              <a:rPr lang="fr-CI" smtClean="0"/>
              <a:t>04/05/2023</a:t>
            </a:fld>
            <a:endParaRPr lang="fr-CI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995D-E7F2-41B4-9A4D-E2509AA0BD1B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15983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I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I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I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BFC-B664-4628-BF72-E47302B99CB0}" type="datetimeFigureOut">
              <a:rPr lang="fr-CI" smtClean="0"/>
              <a:t>04/05/2023</a:t>
            </a:fld>
            <a:endParaRPr lang="fr-CI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995D-E7F2-41B4-9A4D-E2509AA0BD1B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78515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I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I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I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BFC-B664-4628-BF72-E47302B99CB0}" type="datetimeFigureOut">
              <a:rPr lang="fr-CI" smtClean="0"/>
              <a:t>04/05/2023</a:t>
            </a:fld>
            <a:endParaRPr lang="fr-CI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995D-E7F2-41B4-9A4D-E2509AA0BD1B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72448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I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BFC-B664-4628-BF72-E47302B99CB0}" type="datetimeFigureOut">
              <a:rPr lang="fr-CI" smtClean="0"/>
              <a:t>04/05/2023</a:t>
            </a:fld>
            <a:endParaRPr lang="fr-CI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995D-E7F2-41B4-9A4D-E2509AA0BD1B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69424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BFC-B664-4628-BF72-E47302B99CB0}" type="datetimeFigureOut">
              <a:rPr lang="fr-CI" smtClean="0"/>
              <a:t>04/05/2023</a:t>
            </a:fld>
            <a:endParaRPr lang="fr-CI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995D-E7F2-41B4-9A4D-E2509AA0BD1B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90525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I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I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BFC-B664-4628-BF72-E47302B99CB0}" type="datetimeFigureOut">
              <a:rPr lang="fr-CI" smtClean="0"/>
              <a:t>04/05/2023</a:t>
            </a:fld>
            <a:endParaRPr lang="fr-CI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995D-E7F2-41B4-9A4D-E2509AA0BD1B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19599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I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I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BFC-B664-4628-BF72-E47302B99CB0}" type="datetimeFigureOut">
              <a:rPr lang="fr-CI" smtClean="0"/>
              <a:t>04/05/2023</a:t>
            </a:fld>
            <a:endParaRPr lang="fr-CI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995D-E7F2-41B4-9A4D-E2509AA0BD1B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31512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I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I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D1BFC-B664-4628-BF72-E47302B99CB0}" type="datetimeFigureOut">
              <a:rPr lang="fr-CI" smtClean="0"/>
              <a:t>04/05/2023</a:t>
            </a:fld>
            <a:endParaRPr lang="fr-CI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I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8995D-E7F2-41B4-9A4D-E2509AA0BD1B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2107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35280" y="680720"/>
            <a:ext cx="10911840" cy="23977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I" sz="40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Algorithmique</a:t>
            </a:r>
          </a:p>
          <a:p>
            <a:r>
              <a:rPr lang="fr-CI" sz="28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Chapitre </a:t>
            </a:r>
            <a:r>
              <a:rPr lang="fr-CI" sz="2800" dirty="0">
                <a:solidFill>
                  <a:schemeClr val="tx1"/>
                </a:solidFill>
                <a:latin typeface="Garamond" panose="02020404030301010803" pitchFamily="18" charset="0"/>
              </a:rPr>
              <a:t>4</a:t>
            </a:r>
            <a:r>
              <a:rPr lang="fr-CI" sz="28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: La récursivité</a:t>
            </a:r>
            <a:endParaRPr lang="fr-CI" sz="2800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54000" y="3454400"/>
            <a:ext cx="11511280" cy="1016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à coins arrondis 5"/>
          <p:cNvSpPr/>
          <p:nvPr/>
        </p:nvSpPr>
        <p:spPr>
          <a:xfrm>
            <a:off x="335280" y="3840480"/>
            <a:ext cx="10911840" cy="23977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I" sz="28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Dr. </a:t>
            </a:r>
            <a:r>
              <a:rPr lang="fr-CI" sz="2800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N’golo</a:t>
            </a:r>
            <a:r>
              <a:rPr lang="fr-CI" sz="28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 KONATE</a:t>
            </a:r>
          </a:p>
          <a:p>
            <a:r>
              <a:rPr lang="fr-CI" sz="20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konatengolo@ufhb.edu.c</a:t>
            </a:r>
            <a:r>
              <a:rPr lang="fr-CI" sz="24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i</a:t>
            </a:r>
            <a:endParaRPr lang="en-US" sz="16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80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1"/>
            <a:ext cx="12192000" cy="933253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I" b="1" dirty="0">
                <a:solidFill>
                  <a:schemeClr val="bg1"/>
                </a:solidFill>
                <a:latin typeface="Garamond" panose="02020404030301010803" pitchFamily="18" charset="0"/>
              </a:rPr>
              <a:t>Exemple introductif</a:t>
            </a: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0" y="1074656"/>
            <a:ext cx="12192000" cy="57833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I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En conclusion:</a:t>
            </a:r>
          </a:p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Calculer la factorielle d’un entier naturel revient à multiplier cet entier naturel par la </a:t>
            </a:r>
          </a:p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factorielle de son précédent : on utilise une factorielle pour calculer une factorielle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Ainsi : 5! = 5 × 4!</a:t>
            </a:r>
          </a:p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 = 5 × (4 × 3!)</a:t>
            </a:r>
          </a:p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 = 5 × [4 × (3 × 2!)]</a:t>
            </a:r>
          </a:p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 = 5 × [4 × [3 × (2 × 1!)]]</a:t>
            </a:r>
          </a:p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 = 5 × [4 × [3 × [2 × (1 × 0!)]]]</a:t>
            </a:r>
          </a:p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 = 5 × [4 × [3 × [2 × (1 × 1)]]]</a:t>
            </a:r>
          </a:p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 = 5 × 4 × 3 × 2 × 1</a:t>
            </a:r>
          </a:p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 5! = 120</a:t>
            </a:r>
          </a:p>
          <a:p>
            <a:pPr marL="0" indent="0">
              <a:buNone/>
            </a:pP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endParaRPr lang="fr-CI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CI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560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1"/>
            <a:ext cx="12192000" cy="933253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I" b="1" dirty="0">
                <a:solidFill>
                  <a:schemeClr val="bg1"/>
                </a:solidFill>
                <a:latin typeface="Garamond" panose="02020404030301010803" pitchFamily="18" charset="0"/>
              </a:rPr>
              <a:t>Exemple introductif</a:t>
            </a: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0" y="1074656"/>
            <a:ext cx="12192000" cy="57833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I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En conclusion:</a:t>
            </a:r>
          </a:p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Calculer la factorielle d’un entier naturel revient à multiplier cet entier naturel par la </a:t>
            </a:r>
          </a:p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factorielle de son précédent : on utilise une factorielle pour calculer une factorielle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Ainsi : 5! = 5 × 4!</a:t>
            </a:r>
          </a:p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 = 5 × (4 × 3!)</a:t>
            </a:r>
          </a:p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 = 5 × [4 × (3 × 2!)]</a:t>
            </a:r>
          </a:p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 = 5 × [4 × [3 × (2 × 1!)]]</a:t>
            </a:r>
          </a:p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 = 5 × [4 × [3 × [2 × (1 × 0!)]]]</a:t>
            </a:r>
          </a:p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 = 5 × [4 × [3 × [2 × (1 × 1)]]]</a:t>
            </a:r>
          </a:p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 = 5 × 4 × 3 × 2 × 1</a:t>
            </a:r>
          </a:p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 5! = 120</a:t>
            </a:r>
          </a:p>
          <a:p>
            <a:pPr marL="0" indent="0">
              <a:buNone/>
            </a:pP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endParaRPr lang="fr-CI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CI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024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35280" y="680720"/>
            <a:ext cx="10911840" cy="23977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I" sz="28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Définitions</a:t>
            </a:r>
            <a:endParaRPr lang="fr-CI" sz="2800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cxnSp>
        <p:nvCxnSpPr>
          <p:cNvPr id="3" name="Connecteur droit 2"/>
          <p:cNvCxnSpPr/>
          <p:nvPr/>
        </p:nvCxnSpPr>
        <p:spPr>
          <a:xfrm flipV="1">
            <a:off x="254000" y="3389458"/>
            <a:ext cx="4114800" cy="3247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V="1">
            <a:off x="1831156" y="3421930"/>
            <a:ext cx="9893484" cy="2"/>
          </a:xfrm>
          <a:prstGeom prst="line">
            <a:avLst/>
          </a:prstGeom>
          <a:ln w="22225">
            <a:solidFill>
              <a:srgbClr val="FF0000">
                <a:alpha val="26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693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1"/>
            <a:ext cx="12192000" cy="933253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I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Définition</a:t>
            </a:r>
            <a:endParaRPr lang="fr-CI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0" y="1074656"/>
            <a:ext cx="12192000" cy="57833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La </a:t>
            </a:r>
            <a:r>
              <a:rPr lang="fr-FR" b="1" dirty="0">
                <a:latin typeface="Garamond" panose="02020404030301010803" pitchFamily="18" charset="0"/>
                <a:cs typeface="Times New Roman" panose="02020603050405020304" pitchFamily="18" charset="0"/>
              </a:rPr>
              <a:t>récursivité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 est la propriété pour un algorithme de s’appeler lui-même un nombre fini 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de 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fois. Un algorithme ayant une telle propriété est un </a:t>
            </a:r>
            <a:r>
              <a:rPr lang="fr-FR" b="1" dirty="0">
                <a:latin typeface="Garamond" panose="02020404030301010803" pitchFamily="18" charset="0"/>
                <a:cs typeface="Times New Roman" panose="02020603050405020304" pitchFamily="18" charset="0"/>
              </a:rPr>
              <a:t>algorithme récursif</a:t>
            </a:r>
            <a:r>
              <a:rPr lang="fr-FR" b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fr-FR" b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endParaRPr lang="fr-CI" b="1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CI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34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1"/>
            <a:ext cx="12192000" cy="933253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I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Définition</a:t>
            </a:r>
            <a:endParaRPr lang="fr-CI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0" y="1074656"/>
            <a:ext cx="12192000" cy="57833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La </a:t>
            </a:r>
            <a:r>
              <a:rPr lang="fr-FR" b="1" dirty="0">
                <a:latin typeface="Garamond" panose="02020404030301010803" pitchFamily="18" charset="0"/>
                <a:cs typeface="Times New Roman" panose="02020603050405020304" pitchFamily="18" charset="0"/>
              </a:rPr>
              <a:t>récursivité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 est la propriété pour un algorithme de s’appeler lui-même un nombre fini 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de 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fois. Un algorithme ayant une telle propriété est un </a:t>
            </a:r>
            <a:r>
              <a:rPr lang="fr-FR" b="1" dirty="0">
                <a:latin typeface="Garamond" panose="02020404030301010803" pitchFamily="18" charset="0"/>
                <a:cs typeface="Times New Roman" panose="02020603050405020304" pitchFamily="18" charset="0"/>
              </a:rPr>
              <a:t>algorithme récursif</a:t>
            </a:r>
            <a:r>
              <a:rPr lang="fr-FR" b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Un 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algorithme récursif est algorithme A qui s’appelle lui-même ou qui appelle un autre 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algorithme 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A’ contenant un appel de A.</a:t>
            </a:r>
          </a:p>
          <a:p>
            <a:pPr marL="0" indent="0">
              <a:buNone/>
            </a:pPr>
            <a:endParaRPr lang="fr-FR" b="1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b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endParaRPr lang="fr-CI" b="1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CI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466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35280" y="680720"/>
            <a:ext cx="10911840" cy="23977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I" sz="28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L’intérêt de la récursivité</a:t>
            </a:r>
          </a:p>
        </p:txBody>
      </p:sp>
      <p:cxnSp>
        <p:nvCxnSpPr>
          <p:cNvPr id="3" name="Connecteur droit 2"/>
          <p:cNvCxnSpPr/>
          <p:nvPr/>
        </p:nvCxnSpPr>
        <p:spPr>
          <a:xfrm>
            <a:off x="254000" y="3421930"/>
            <a:ext cx="407416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V="1">
            <a:off x="1831156" y="3421930"/>
            <a:ext cx="9893484" cy="2"/>
          </a:xfrm>
          <a:prstGeom prst="line">
            <a:avLst/>
          </a:prstGeom>
          <a:ln w="22225">
            <a:solidFill>
              <a:srgbClr val="FF0000">
                <a:alpha val="26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585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1"/>
            <a:ext cx="12192000" cy="933253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I" b="1" dirty="0">
                <a:solidFill>
                  <a:schemeClr val="bg1"/>
                </a:solidFill>
                <a:latin typeface="Garamond" panose="02020404030301010803" pitchFamily="18" charset="0"/>
              </a:rPr>
              <a:t>L’intérêt de la récursivité</a:t>
            </a: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0" y="1074656"/>
            <a:ext cx="12192000" cy="57833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La récursivité est un puissant outil algorithmique (et mathématique où elle est désignée par le 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terme 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récurrence) qui permet de décomposer un problème en plusieurs problèmes de même 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nature 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mais sur des données plus petites.</a:t>
            </a:r>
            <a:endParaRPr lang="fr-FR" b="1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b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endParaRPr lang="fr-CI" b="1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CI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663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1"/>
            <a:ext cx="12192000" cy="933253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I" b="1" dirty="0">
                <a:solidFill>
                  <a:schemeClr val="bg1"/>
                </a:solidFill>
                <a:latin typeface="Garamond" panose="02020404030301010803" pitchFamily="18" charset="0"/>
              </a:rPr>
              <a:t>L’intérêt de la récursivité</a:t>
            </a: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0" y="1074656"/>
            <a:ext cx="12192000" cy="57833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La récursivité est un puissant outil algorithmique (et mathématique où elle est désignée par le 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terme 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récurrence) qui permet de décomposer un problème en plusieurs problèmes de même 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nature 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mais sur des données plus petites.</a:t>
            </a:r>
            <a:endParaRPr lang="fr-FR" b="1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Elle est très adaptée à la résolution de certains problèmes n’appartenant pas forcément au 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domaine 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des mathématiques (par exemples : la recherche d’un élément dans un tableau trié, le 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jeu 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des Tours de Hanoï).</a:t>
            </a:r>
            <a:endParaRPr lang="fr-CI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CI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566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1"/>
            <a:ext cx="12192000" cy="1178559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I" b="1" dirty="0">
                <a:solidFill>
                  <a:schemeClr val="bg1"/>
                </a:solidFill>
                <a:latin typeface="Garamond" panose="02020404030301010803" pitchFamily="18" charset="0"/>
              </a:rPr>
              <a:t>L’intérêt de la </a:t>
            </a:r>
            <a:r>
              <a:rPr lang="fr-CI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récursivité</a:t>
            </a:r>
          </a:p>
          <a:p>
            <a:r>
              <a:rPr lang="fr-CI" sz="2800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Propriétés </a:t>
            </a:r>
            <a:r>
              <a:rPr lang="fr-CI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des algorithmes récursifs</a:t>
            </a: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0" y="1483360"/>
            <a:ext cx="12192000" cy="537464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Un algorithme récursif a deux propriétés fondamentales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il 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possède des conditions d’arrêt des appels 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chaque 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appel direct ou indirect le rapproche de ses conditions d’arrêt.</a:t>
            </a:r>
          </a:p>
          <a:p>
            <a:pPr marL="0" indent="0">
              <a:buNone/>
            </a:pPr>
            <a:endParaRPr lang="fr-CI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753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35280" y="680720"/>
            <a:ext cx="10911840" cy="23977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I" sz="28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Les types de récursivité</a:t>
            </a:r>
          </a:p>
        </p:txBody>
      </p:sp>
      <p:cxnSp>
        <p:nvCxnSpPr>
          <p:cNvPr id="3" name="Connecteur droit 2"/>
          <p:cNvCxnSpPr/>
          <p:nvPr/>
        </p:nvCxnSpPr>
        <p:spPr>
          <a:xfrm>
            <a:off x="254000" y="3421930"/>
            <a:ext cx="657352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V="1">
            <a:off x="1831156" y="3421930"/>
            <a:ext cx="9893484" cy="2"/>
          </a:xfrm>
          <a:prstGeom prst="line">
            <a:avLst/>
          </a:prstGeom>
          <a:ln w="22225">
            <a:solidFill>
              <a:srgbClr val="FF0000">
                <a:alpha val="26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15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1"/>
            <a:ext cx="12192000" cy="933253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I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Contenu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0" y="1074656"/>
            <a:ext cx="12192000" cy="57833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CI" dirty="0">
                <a:latin typeface="Garamond" panose="02020404030301010803" pitchFamily="18" charset="0"/>
                <a:cs typeface="Times New Roman" panose="02020603050405020304" pitchFamily="18" charset="0"/>
              </a:rPr>
              <a:t> Exemple </a:t>
            </a:r>
            <a:r>
              <a:rPr lang="fr-CI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introductif</a:t>
            </a:r>
          </a:p>
          <a:p>
            <a:pPr marL="514350" indent="-514350">
              <a:buFont typeface="+mj-lt"/>
              <a:buAutoNum type="arabicPeriod"/>
            </a:pPr>
            <a:r>
              <a:rPr lang="fr-CI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Définitions</a:t>
            </a:r>
          </a:p>
          <a:p>
            <a:pPr marL="514350" indent="-514350">
              <a:buFont typeface="+mj-lt"/>
              <a:buAutoNum type="arabicPeriod"/>
            </a:pPr>
            <a:r>
              <a:rPr lang="fr-CI" dirty="0">
                <a:latin typeface="Garamond" panose="02020404030301010803" pitchFamily="18" charset="0"/>
                <a:cs typeface="Times New Roman" panose="02020603050405020304" pitchFamily="18" charset="0"/>
              </a:rPr>
              <a:t>L’intérêt de la récursivité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 Les principaux types de 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récursivité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Concevoir et écrire une fonction récursive</a:t>
            </a:r>
            <a:endParaRPr lang="fr-CI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825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1"/>
            <a:ext cx="12192000" cy="1178559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I" b="1" dirty="0">
                <a:solidFill>
                  <a:schemeClr val="bg1"/>
                </a:solidFill>
                <a:latin typeface="Garamond" panose="02020404030301010803" pitchFamily="18" charset="0"/>
              </a:rPr>
              <a:t>L’intérêt de la </a:t>
            </a:r>
            <a:r>
              <a:rPr lang="fr-CI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récursivité</a:t>
            </a:r>
          </a:p>
          <a:p>
            <a:r>
              <a:rPr lang="fr-FR" sz="28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La récursivité </a:t>
            </a:r>
            <a:r>
              <a:rPr lang="fr-FR" sz="2800" dirty="0">
                <a:solidFill>
                  <a:schemeClr val="bg1"/>
                </a:solidFill>
                <a:latin typeface="Garamond" panose="02020404030301010803" pitchFamily="18" charset="0"/>
              </a:rPr>
              <a:t>directe (ou récursivité simple)</a:t>
            </a:r>
            <a:endParaRPr lang="fr-CI" sz="2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0" y="1483360"/>
            <a:ext cx="12192000" cy="537464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Elle a lieu quand un algorithme s’appelle lui-même. </a:t>
            </a:r>
          </a:p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Exemple : calcul de la factorielle d’un nombre</a:t>
            </a:r>
            <a:endParaRPr lang="fr-CI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141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1"/>
            <a:ext cx="12192000" cy="1178559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I" b="1" dirty="0">
                <a:solidFill>
                  <a:schemeClr val="bg1"/>
                </a:solidFill>
                <a:latin typeface="Garamond" panose="02020404030301010803" pitchFamily="18" charset="0"/>
              </a:rPr>
              <a:t>L’intérêt de la </a:t>
            </a:r>
            <a:r>
              <a:rPr lang="fr-CI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récursivité</a:t>
            </a:r>
          </a:p>
          <a:p>
            <a:r>
              <a:rPr lang="fr-CI" sz="2800" dirty="0">
                <a:solidFill>
                  <a:schemeClr val="bg1"/>
                </a:solidFill>
                <a:latin typeface="Garamond" panose="02020404030301010803" pitchFamily="18" charset="0"/>
              </a:rPr>
              <a:t>la récursivité multiple</a:t>
            </a: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0" y="1483360"/>
            <a:ext cx="12192000" cy="537464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Elle a lieu quand un algorithme s’appelle lui-même au moins deux fois simultanément.</a:t>
            </a:r>
          </a:p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Exemple : calcul d’un terme de la suite de </a:t>
            </a:r>
            <a:r>
              <a:rPr lang="fr-FR" dirty="0" err="1">
                <a:latin typeface="Garamond" panose="02020404030301010803" pitchFamily="18" charset="0"/>
                <a:cs typeface="Times New Roman" panose="02020603050405020304" pitchFamily="18" charset="0"/>
              </a:rPr>
              <a:t>Fibonacci</a:t>
            </a:r>
            <a:endParaRPr lang="fr-CI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795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1"/>
            <a:ext cx="12192000" cy="1178559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I" b="1" dirty="0">
                <a:solidFill>
                  <a:schemeClr val="bg1"/>
                </a:solidFill>
                <a:latin typeface="Garamond" panose="02020404030301010803" pitchFamily="18" charset="0"/>
              </a:rPr>
              <a:t>L’intérêt de la </a:t>
            </a:r>
            <a:r>
              <a:rPr lang="fr-CI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récursivité</a:t>
            </a:r>
          </a:p>
          <a:p>
            <a:r>
              <a:rPr lang="fr-CI" sz="28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La </a:t>
            </a:r>
            <a:r>
              <a:rPr lang="fr-CI" sz="2800" dirty="0">
                <a:solidFill>
                  <a:schemeClr val="bg1"/>
                </a:solidFill>
                <a:latin typeface="Garamond" panose="02020404030301010803" pitchFamily="18" charset="0"/>
              </a:rPr>
              <a:t>récursivité imbriquée</a:t>
            </a: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0" y="1483360"/>
            <a:ext cx="12192000" cy="537464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Elle a lieu quand un algorithme appelé dans un autre algorithme s’appelle lui-même (donc elle 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consiste 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à effectuer un appel récursif à l’intérieur d’un autre appel récursif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Exemple : calcul d’une valeur de la fonction d’Ackermann</a:t>
            </a:r>
            <a:endParaRPr lang="fr-CI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695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1"/>
            <a:ext cx="12192000" cy="1178559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I" b="1" dirty="0">
                <a:solidFill>
                  <a:schemeClr val="bg1"/>
                </a:solidFill>
                <a:latin typeface="Garamond" panose="02020404030301010803" pitchFamily="18" charset="0"/>
              </a:rPr>
              <a:t>L’intérêt de la </a:t>
            </a:r>
            <a:r>
              <a:rPr lang="fr-CI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récursivité</a:t>
            </a:r>
          </a:p>
          <a:p>
            <a:r>
              <a:rPr lang="fr-FR" sz="28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La </a:t>
            </a:r>
            <a:r>
              <a:rPr lang="fr-FR" sz="2800" dirty="0">
                <a:solidFill>
                  <a:schemeClr val="bg1"/>
                </a:solidFill>
                <a:latin typeface="Garamond" panose="02020404030301010803" pitchFamily="18" charset="0"/>
              </a:rPr>
              <a:t>récursivité croisée (ou récursivité indirecte ou récursivité mutuelle)</a:t>
            </a:r>
            <a:endParaRPr lang="fr-CI" sz="2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0" y="1483360"/>
            <a:ext cx="12192000" cy="537464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Elle a lieu quand un algorithme est appelé via une série d’appels d’algorithmes qu’il a 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lui-même 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initiés. (Cas simple : l’algorithme A1 appelle l’algorithme A2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Exemple : détermination de la parité d’un nombre.</a:t>
            </a:r>
            <a:endParaRPr lang="fr-CI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000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1"/>
            <a:ext cx="12192000" cy="1178559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I" b="1" dirty="0">
                <a:solidFill>
                  <a:schemeClr val="bg1"/>
                </a:solidFill>
                <a:latin typeface="Garamond" panose="02020404030301010803" pitchFamily="18" charset="0"/>
              </a:rPr>
              <a:t>L’intérêt de la </a:t>
            </a:r>
            <a:r>
              <a:rPr lang="fr-CI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récursivité</a:t>
            </a:r>
          </a:p>
          <a:p>
            <a:r>
              <a:rPr lang="fr-FR" sz="28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La </a:t>
            </a:r>
            <a:r>
              <a:rPr lang="fr-FR" sz="2800" dirty="0">
                <a:solidFill>
                  <a:schemeClr val="bg1"/>
                </a:solidFill>
                <a:latin typeface="Garamond" panose="02020404030301010803" pitchFamily="18" charset="0"/>
              </a:rPr>
              <a:t>récursivité croisée (ou récursivité indirecte ou récursivité mutuelle)</a:t>
            </a:r>
            <a:endParaRPr lang="fr-CI" sz="2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0" y="1483360"/>
            <a:ext cx="12192000" cy="537464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Elle a lieu quand un algorithme est appelé via une série d’appels d’algorithmes qu’il a 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lui-même 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initiés. (Cas simple : l’algorithme A1 appelle l’algorithme A2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Exemple : détermination de la parité d’un nombre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fr-FR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b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Remarque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: Le 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terme algorithme </a:t>
            </a:r>
            <a:r>
              <a:rPr lang="fr-FR" i="1" dirty="0">
                <a:latin typeface="Garamond" panose="02020404030301010803" pitchFamily="18" charset="0"/>
                <a:cs typeface="Times New Roman" panose="02020603050405020304" pitchFamily="18" charset="0"/>
              </a:rPr>
              <a:t>récursif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 fait référence aux </a:t>
            </a:r>
            <a:r>
              <a:rPr lang="fr-FR" i="1" dirty="0">
                <a:latin typeface="Garamond" panose="02020404030301010803" pitchFamily="18" charset="0"/>
                <a:cs typeface="Times New Roman" panose="02020603050405020304" pitchFamily="18" charset="0"/>
              </a:rPr>
              <a:t>sous-algorithmes récursifs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, c’est-à-dire aux </a:t>
            </a:r>
            <a:r>
              <a:rPr lang="fr-FR" i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procédures </a:t>
            </a:r>
            <a:r>
              <a:rPr lang="fr-FR" i="1" dirty="0">
                <a:latin typeface="Garamond" panose="02020404030301010803" pitchFamily="18" charset="0"/>
                <a:cs typeface="Times New Roman" panose="02020603050405020304" pitchFamily="18" charset="0"/>
              </a:rPr>
              <a:t>récursives 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et </a:t>
            </a:r>
            <a:r>
              <a:rPr lang="fr-FR" i="1" dirty="0">
                <a:latin typeface="Garamond" panose="02020404030301010803" pitchFamily="18" charset="0"/>
                <a:cs typeface="Times New Roman" panose="02020603050405020304" pitchFamily="18" charset="0"/>
              </a:rPr>
              <a:t>fonctions récursives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. Toutefois, dans la pratique, les </a:t>
            </a:r>
            <a:r>
              <a:rPr lang="fr-FR" i="1" dirty="0">
                <a:latin typeface="Garamond" panose="02020404030301010803" pitchFamily="18" charset="0"/>
                <a:cs typeface="Times New Roman" panose="02020603050405020304" pitchFamily="18" charset="0"/>
              </a:rPr>
              <a:t>fonctions </a:t>
            </a:r>
            <a:r>
              <a:rPr lang="fr-FR" i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récursives 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sont plus utilisées que les procédures récursives.</a:t>
            </a:r>
            <a:endParaRPr lang="fr-CI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772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35280" y="680720"/>
            <a:ext cx="10911840" cy="23977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I" sz="28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Concevoir et écrire une fonction récursive</a:t>
            </a:r>
          </a:p>
        </p:txBody>
      </p:sp>
      <p:cxnSp>
        <p:nvCxnSpPr>
          <p:cNvPr id="3" name="Connecteur droit 2"/>
          <p:cNvCxnSpPr/>
          <p:nvPr/>
        </p:nvCxnSpPr>
        <p:spPr>
          <a:xfrm>
            <a:off x="254000" y="3421930"/>
            <a:ext cx="887984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V="1">
            <a:off x="1831156" y="3421930"/>
            <a:ext cx="9893484" cy="2"/>
          </a:xfrm>
          <a:prstGeom prst="line">
            <a:avLst/>
          </a:prstGeom>
          <a:ln w="22225">
            <a:solidFill>
              <a:srgbClr val="FF0000">
                <a:alpha val="26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697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1"/>
            <a:ext cx="12192000" cy="1178559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  <a:latin typeface="Garamond" panose="02020404030301010803" pitchFamily="18" charset="0"/>
              </a:rPr>
              <a:t>Concevoir et écrire une fonction récursive</a:t>
            </a: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0" y="1483360"/>
            <a:ext cx="12192000" cy="537464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Écrire une fonction récursive est délicat. Il faut suivre rigoureusement certaines règles, </a:t>
            </a:r>
          </a:p>
          <a:p>
            <a:pPr marL="0" indent="0">
              <a:buNone/>
            </a:pP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notamment 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:</a:t>
            </a:r>
            <a:endParaRPr lang="fr-CI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77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1"/>
            <a:ext cx="12192000" cy="1178559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  <a:latin typeface="Garamond" panose="02020404030301010803" pitchFamily="18" charset="0"/>
              </a:rPr>
              <a:t>Concevoir et écrire une fonction récursive</a:t>
            </a: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0" y="1483360"/>
            <a:ext cx="12192000" cy="537464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Écrire une fonction récursive est délicat. Il faut suivre rigoureusement certaines règles, </a:t>
            </a:r>
          </a:p>
          <a:p>
            <a:pPr marL="0" indent="0">
              <a:buNone/>
            </a:pP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notamment :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vérifier 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qu’un problème est décomposable</a:t>
            </a:r>
          </a:p>
          <a:p>
            <a:pPr marL="914400" lvl="2" indent="0">
              <a:buNone/>
            </a:pPr>
            <a:r>
              <a:rPr lang="fr-FR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Le problème doit être décomposable en problèmes de même nature sur des données plus petites.</a:t>
            </a:r>
          </a:p>
          <a:p>
            <a:pPr marL="0" indent="0">
              <a:buNone/>
            </a:pPr>
            <a:endParaRPr lang="fr-CI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705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1"/>
            <a:ext cx="12192000" cy="1178559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  <a:latin typeface="Garamond" panose="02020404030301010803" pitchFamily="18" charset="0"/>
              </a:rPr>
              <a:t>Concevoir et écrire une fonction récursive</a:t>
            </a: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0" y="1483360"/>
            <a:ext cx="12192000" cy="537464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Écrire une fonction récursive est délicat. Il faut suivre rigoureusement certaines règles, </a:t>
            </a:r>
          </a:p>
          <a:p>
            <a:pPr marL="0" indent="0">
              <a:buNone/>
            </a:pP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notamment :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Vérifier qu’un problème est décomposable</a:t>
            </a:r>
          </a:p>
          <a:p>
            <a:pPr marL="914400" lvl="2" indent="0">
              <a:buNone/>
            </a:pPr>
            <a:r>
              <a:rPr lang="fr-FR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Le problème doit être décomposable en problèmes de même nature sur des données plus petites</a:t>
            </a:r>
            <a:r>
              <a:rPr lang="fr-FR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Déterminer 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la (les) condition(s) d’arrêt des 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appels</a:t>
            </a:r>
          </a:p>
          <a:p>
            <a:pPr marL="914400" lvl="2" indent="0">
              <a:buNone/>
            </a:pPr>
            <a:r>
              <a:rPr lang="fr-FR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Il faut déterminer la (ou les) condition d’arrêt (ou cas de base) afin de définir le (les) cas pour </a:t>
            </a:r>
            <a:r>
              <a:rPr lang="fr-FR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lequel </a:t>
            </a:r>
            <a:r>
              <a:rPr lang="fr-FR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la fonction ne s’appelle pas elle-même. Si on ne définit pas la (les) condition(s) d’arrêt, </a:t>
            </a:r>
            <a:r>
              <a:rPr lang="fr-FR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la </a:t>
            </a:r>
            <a:r>
              <a:rPr lang="fr-FR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fonction ne terminera pas, c’est-à-dire que la fonction s’appellera indéfiniment.</a:t>
            </a:r>
          </a:p>
          <a:p>
            <a:pPr marL="914400" lvl="2" indent="0">
              <a:buNone/>
            </a:pPr>
            <a:r>
              <a:rPr lang="fr-FR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Une condition d’arrêt provoque l’arrêt des appels récursifs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fr-FR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CI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97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1"/>
            <a:ext cx="12192000" cy="1178559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  <a:latin typeface="Garamond" panose="02020404030301010803" pitchFamily="18" charset="0"/>
              </a:rPr>
              <a:t>Concevoir et écrire une fonction récursive</a:t>
            </a: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0" y="1483360"/>
            <a:ext cx="12192000" cy="537464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Écrire une fonction récursive est délicat. Il faut suivre rigoureusement certaines règles, </a:t>
            </a:r>
          </a:p>
          <a:p>
            <a:pPr marL="0" indent="0">
              <a:buNone/>
            </a:pP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notamment :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Déterminer 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la (les) condition(s) de continuité des 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appels</a:t>
            </a:r>
          </a:p>
          <a:p>
            <a:pPr marL="457200" lvl="1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Il faut déterminer la (les) condition(s) de continuité (ou cas inductif) afin de définir le (les) cas </a:t>
            </a:r>
          </a:p>
          <a:p>
            <a:pPr marL="457200" lvl="1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pour lequel la fonction s’appelle elle-même. </a:t>
            </a:r>
          </a:p>
          <a:p>
            <a:pPr marL="457200" lvl="1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Une condition de continuité provoque un appel récursif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fr-FR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CI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09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35280" y="680720"/>
            <a:ext cx="10911840" cy="23977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I" sz="28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Exemple introductif</a:t>
            </a:r>
          </a:p>
        </p:txBody>
      </p:sp>
      <p:cxnSp>
        <p:nvCxnSpPr>
          <p:cNvPr id="3" name="Connecteur droit 2"/>
          <p:cNvCxnSpPr/>
          <p:nvPr/>
        </p:nvCxnSpPr>
        <p:spPr>
          <a:xfrm flipV="1">
            <a:off x="254000" y="3421930"/>
            <a:ext cx="1678495" cy="3247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V="1">
            <a:off x="1831156" y="3421930"/>
            <a:ext cx="9893484" cy="2"/>
          </a:xfrm>
          <a:prstGeom prst="line">
            <a:avLst/>
          </a:prstGeom>
          <a:ln w="22225">
            <a:solidFill>
              <a:srgbClr val="FF0000">
                <a:alpha val="26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393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1"/>
            <a:ext cx="12192000" cy="1178559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  <a:latin typeface="Garamond" panose="02020404030301010803" pitchFamily="18" charset="0"/>
              </a:rPr>
              <a:t>Concevoir et écrire une fonction récursive</a:t>
            </a: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0" y="1483360"/>
            <a:ext cx="12192000" cy="537464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Écrire une fonction récursive est délicat. Il faut suivre rigoureusement certaines règles, </a:t>
            </a:r>
          </a:p>
          <a:p>
            <a:pPr marL="0" indent="0">
              <a:buNone/>
            </a:pP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notamment :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Déterminer 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la (les) condition(s) de continuité des 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appels</a:t>
            </a:r>
          </a:p>
          <a:p>
            <a:pPr marL="457200" lvl="1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Il faut déterminer la (les) condition(s) de continuité (ou cas inductif) afin de définir le (les) cas </a:t>
            </a:r>
          </a:p>
          <a:p>
            <a:pPr marL="457200" lvl="1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pour lequel la fonction s’appelle elle-même. </a:t>
            </a:r>
          </a:p>
          <a:p>
            <a:pPr marL="457200" lvl="1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Une condition de continuité provoque un appel récursif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E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crire 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la fonction 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récursive</a:t>
            </a:r>
          </a:p>
          <a:p>
            <a:pPr marL="457200" lvl="1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Dans le corps de la fonction récursive, on écrit l’instruction (ou les instructions) contenant le </a:t>
            </a:r>
          </a:p>
          <a:p>
            <a:pPr marL="457200" lvl="1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(les) cas de base avant celle(s) contenant le (les) cas inductif(s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).</a:t>
            </a:r>
          </a:p>
          <a:p>
            <a:pPr marL="457200" lvl="1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Chaque appel récursif doit "se rapprocher" d’un cas de base de sorte à favoriser la </a:t>
            </a:r>
          </a:p>
          <a:p>
            <a:pPr marL="457200" lvl="1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terminaison de la fonction.</a:t>
            </a:r>
          </a:p>
          <a:p>
            <a:pPr marL="457200" lvl="1" indent="0">
              <a:buNone/>
            </a:pPr>
            <a:endParaRPr lang="fr-FR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CI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740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1"/>
            <a:ext cx="12192000" cy="1178559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  <a:latin typeface="Garamond" panose="02020404030301010803" pitchFamily="18" charset="0"/>
              </a:rPr>
              <a:t>Concevoir et écrire une fonction récursive</a:t>
            </a: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0" y="1483360"/>
            <a:ext cx="12192000" cy="537464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Techniquement, on utilise la fonction que l’on n’a pas encore écrite en supposant qu’elle 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donne 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déjà un résultat. Une fonction récursive se compose de deux parties 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fr-CI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977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1"/>
            <a:ext cx="12192000" cy="1178559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  <a:latin typeface="Garamond" panose="02020404030301010803" pitchFamily="18" charset="0"/>
              </a:rPr>
              <a:t>Concevoir et écrire une fonction récursive</a:t>
            </a: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0" y="1483360"/>
            <a:ext cx="12192000" cy="537464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Techniquement, on utilise la fonction que l’on n’a pas encore écrite en supposant qu’elle 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donne 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déjà un résultat. Une fonction récursive se compose de deux parties 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La 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(les) condition(s) d’arrêts des appels récursifs : dans cette partie les valeurs à </a:t>
            </a:r>
          </a:p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déterminer sont directement connues ;</a:t>
            </a:r>
          </a:p>
          <a:p>
            <a:pPr marL="0" indent="0">
              <a:buNone/>
            </a:pPr>
            <a:endParaRPr lang="fr-CI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612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1"/>
            <a:ext cx="12192000" cy="1178559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  <a:latin typeface="Garamond" panose="02020404030301010803" pitchFamily="18" charset="0"/>
              </a:rPr>
              <a:t>Concevoir et écrire une fonction récursive</a:t>
            </a: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0" y="1483360"/>
            <a:ext cx="12192000" cy="537464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Techniquement, on utilise la fonction que l’on n’a pas encore écrite en supposant qu’elle 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donne 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déjà un résultat. Une fonction récursive se compose de deux parties 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La 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(les) condition(s) d’arrêts des appels récursifs : dans cette partie les valeurs à </a:t>
            </a:r>
          </a:p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déterminer sont directement connues 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Un 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(des) appel(s) récursif(s).</a:t>
            </a:r>
          </a:p>
          <a:p>
            <a:pPr marL="0" indent="0">
              <a:buNone/>
            </a:pPr>
            <a:endParaRPr lang="fr-CI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1717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35280" y="680720"/>
            <a:ext cx="10911840" cy="23977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I" sz="28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Formalisme d’un fonction récursive</a:t>
            </a:r>
          </a:p>
        </p:txBody>
      </p:sp>
      <p:cxnSp>
        <p:nvCxnSpPr>
          <p:cNvPr id="3" name="Connecteur droit 2"/>
          <p:cNvCxnSpPr/>
          <p:nvPr/>
        </p:nvCxnSpPr>
        <p:spPr>
          <a:xfrm>
            <a:off x="254000" y="3421930"/>
            <a:ext cx="1147064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V="1">
            <a:off x="1831156" y="3421930"/>
            <a:ext cx="9893484" cy="2"/>
          </a:xfrm>
          <a:prstGeom prst="line">
            <a:avLst/>
          </a:prstGeom>
          <a:ln w="22225">
            <a:solidFill>
              <a:srgbClr val="FF0000">
                <a:alpha val="26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5165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1"/>
            <a:ext cx="12192000" cy="1178559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Formalisme d’un </a:t>
            </a:r>
            <a:r>
              <a:rPr lang="fr-FR" b="1" dirty="0">
                <a:solidFill>
                  <a:schemeClr val="bg1"/>
                </a:solidFill>
                <a:latin typeface="Garamond" panose="02020404030301010803" pitchFamily="18" charset="0"/>
              </a:rPr>
              <a:t>fonction récursive</a:t>
            </a: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0" y="1483360"/>
            <a:ext cx="12192000" cy="537464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Fonction</a:t>
            </a:r>
            <a:r>
              <a:rPr lang="fr-FR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Garamond" panose="02020404030301010803" pitchFamily="18" charset="0"/>
                <a:cs typeface="Times New Roman" panose="02020603050405020304" pitchFamily="18" charset="0"/>
              </a:rPr>
              <a:t>frecursiv</a:t>
            </a:r>
            <a:r>
              <a:rPr lang="fr-FR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 (liste des paramètres formels avec leurs types) : type de la valeur de retour</a:t>
            </a:r>
          </a:p>
          <a:p>
            <a:pPr marL="0" indent="0">
              <a:buNone/>
            </a:pPr>
            <a:r>
              <a:rPr lang="fr-FR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Début</a:t>
            </a:r>
          </a:p>
          <a:p>
            <a:pPr marL="0" indent="0">
              <a:buNone/>
            </a:pPr>
            <a:r>
              <a:rPr lang="fr-FR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Si</a:t>
            </a:r>
            <a:r>
              <a:rPr lang="fr-FR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 (condition d’arrêt) </a:t>
            </a:r>
          </a:p>
          <a:p>
            <a:pPr marL="0" indent="0">
              <a:buNone/>
            </a:pPr>
            <a:r>
              <a:rPr lang="fr-FR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Alors</a:t>
            </a:r>
            <a:r>
              <a:rPr lang="fr-FR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 retourner (r) // valeur de retour de la condition d’arrêt</a:t>
            </a:r>
          </a:p>
          <a:p>
            <a:pPr marL="0" indent="0">
              <a:buNone/>
            </a:pPr>
            <a:r>
              <a:rPr lang="fr-FR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Sinon</a:t>
            </a:r>
            <a:r>
              <a:rPr lang="fr-FR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 retourner (</a:t>
            </a:r>
            <a:r>
              <a:rPr lang="fr-FR" sz="2400" dirty="0" err="1">
                <a:latin typeface="Garamond" panose="02020404030301010803" pitchFamily="18" charset="0"/>
                <a:cs typeface="Times New Roman" panose="02020603050405020304" pitchFamily="18" charset="0"/>
              </a:rPr>
              <a:t>frecursiv</a:t>
            </a:r>
            <a:r>
              <a:rPr lang="fr-FR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 (liste des nouveaux paramètres))</a:t>
            </a:r>
          </a:p>
          <a:p>
            <a:pPr marL="0" indent="0">
              <a:buNone/>
            </a:pPr>
            <a:r>
              <a:rPr lang="fr-FR" sz="2400" b="1" dirty="0" err="1">
                <a:latin typeface="Garamond" panose="02020404030301010803" pitchFamily="18" charset="0"/>
                <a:cs typeface="Times New Roman" panose="02020603050405020304" pitchFamily="18" charset="0"/>
              </a:rPr>
              <a:t>FinSi</a:t>
            </a:r>
            <a:endParaRPr lang="fr-FR" sz="24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Fin</a:t>
            </a:r>
            <a:endParaRPr lang="fr-CI" sz="2400" b="1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218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1"/>
            <a:ext cx="12192000" cy="1178559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Formalisme d’un </a:t>
            </a:r>
            <a:r>
              <a:rPr lang="fr-FR" b="1" dirty="0">
                <a:solidFill>
                  <a:schemeClr val="bg1"/>
                </a:solidFill>
                <a:latin typeface="Garamond" panose="02020404030301010803" pitchFamily="18" charset="0"/>
              </a:rPr>
              <a:t>fonction récursive</a:t>
            </a: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0" y="1483360"/>
            <a:ext cx="12192000" cy="537464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L’instruction contenant l’appel récursif peut se présenter sous deux formes telles que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La 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fonction récursive retourne, sans aucun autre calcul, la valeur obtenue par son appel 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récursif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. On parle alors de </a:t>
            </a:r>
            <a:r>
              <a:rPr lang="fr-FR" b="1" dirty="0">
                <a:latin typeface="Garamond" panose="02020404030301010803" pitchFamily="18" charset="0"/>
                <a:cs typeface="Times New Roman" panose="02020603050405020304" pitchFamily="18" charset="0"/>
              </a:rPr>
              <a:t>récursivité terminale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La 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fonction récursive retourne, après un autre calcul, la valeur obtenue par son appel </a:t>
            </a:r>
          </a:p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récursif. On parle alors de </a:t>
            </a:r>
            <a:r>
              <a:rPr lang="fr-FR" b="1" dirty="0">
                <a:latin typeface="Garamond" panose="02020404030301010803" pitchFamily="18" charset="0"/>
                <a:cs typeface="Times New Roman" panose="02020603050405020304" pitchFamily="18" charset="0"/>
              </a:rPr>
              <a:t>récursivité non terminale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Exemple : l’appel récursif de la fonction de calcul de la factorielle d’un nombre.</a:t>
            </a:r>
            <a:endParaRPr lang="fr-CI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775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1"/>
            <a:ext cx="12192000" cy="1178559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Activité</a:t>
            </a:r>
            <a:endParaRPr lang="fr-FR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0" y="1483360"/>
            <a:ext cx="12192000" cy="537464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fr-FR" b="1" dirty="0">
                <a:latin typeface="Garamond" panose="02020404030301010803" pitchFamily="18" charset="0"/>
                <a:cs typeface="Times New Roman" panose="02020603050405020304" pitchFamily="18" charset="0"/>
              </a:rPr>
              <a:t>Exemple d’application 1 : Calcul récursif de la factorielle d’un </a:t>
            </a:r>
            <a:r>
              <a:rPr lang="fr-FR" b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nombre</a:t>
            </a:r>
          </a:p>
          <a:p>
            <a:pPr marL="457200" lvl="1" indent="0">
              <a:buNone/>
            </a:pP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Écrire 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une fonction qui calcule la factorielle d’un entier naturel n selon la formule de </a:t>
            </a:r>
          </a:p>
          <a:p>
            <a:pPr marL="457200" lvl="1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récurrence n! = n × (n-1)! sachant que 0! = 1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b="1" dirty="0">
                <a:latin typeface="Garamond" panose="02020404030301010803" pitchFamily="18" charset="0"/>
                <a:cs typeface="Times New Roman" panose="02020603050405020304" pitchFamily="18" charset="0"/>
              </a:rPr>
              <a:t>Exemple d’application 2 : Calcul d’un terme de la suite de </a:t>
            </a:r>
            <a:r>
              <a:rPr lang="fr-FR" b="1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Fibonacci</a:t>
            </a:r>
            <a:endParaRPr lang="fr-FR" b="1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Écrire une fonction qui calcule le terme de la suite Fn de </a:t>
            </a:r>
            <a:r>
              <a:rPr lang="fr-FR" dirty="0" err="1">
                <a:latin typeface="Garamond" panose="02020404030301010803" pitchFamily="18" charset="0"/>
                <a:cs typeface="Times New Roman" panose="02020603050405020304" pitchFamily="18" charset="0"/>
              </a:rPr>
              <a:t>Fibonacci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 pour le nombre n sachant </a:t>
            </a:r>
          </a:p>
          <a:p>
            <a:pPr marL="457200" lvl="1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que, n étant un entier naturel :</a:t>
            </a:r>
          </a:p>
          <a:p>
            <a:pPr lvl="1"/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si 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n = 0 ou n = 1 alors Fn = n</a:t>
            </a:r>
          </a:p>
          <a:p>
            <a:pPr lvl="1"/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si 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n &gt; 1 alors Fn = Fn – 1 + Fn –2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fr-FR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CI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314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1"/>
            <a:ext cx="12192000" cy="1178559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Activité</a:t>
            </a:r>
            <a:endParaRPr lang="fr-FR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0" y="1483360"/>
            <a:ext cx="12192000" cy="537464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fr-FR" b="1" dirty="0">
                <a:latin typeface="Garamond" panose="02020404030301010803" pitchFamily="18" charset="0"/>
                <a:cs typeface="Times New Roman" panose="02020603050405020304" pitchFamily="18" charset="0"/>
              </a:rPr>
              <a:t>Exemple d’application 3 : Calcul d’une valeur de la fonction d’Ackermann</a:t>
            </a:r>
          </a:p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Étant donné les entiers naturels 𝑚 et 𝑛, on définit la fonction d’Ackermann 𝐴(𝑚, 𝑛) par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𝐴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(𝑚, 𝑛) = 𝐴(𝑚 − 1 ; 𝐴(𝑚 ; 𝑛 − 1)) 𝑝𝑜𝑢𝑟 𝑚 &gt; 0 𝑒𝑡 𝑛 &gt; 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𝐴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(0, 𝑛) = 𝑛 + 1 𝑝𝑜𝑢𝑟 𝑛 &gt; 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𝐴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(𝑚, 0) = 𝐴(𝑚 − 1 ; 1) 𝑝𝑜𝑢𝑟 𝑚 &gt; 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0</a:t>
            </a:r>
          </a:p>
          <a:p>
            <a:pPr marL="457200" lvl="1" indent="0">
              <a:buNone/>
            </a:pPr>
            <a:endParaRPr lang="fr-FR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On considère que cette fonction retourne la valeur 1 𝑝𝑜𝑢𝑟 𝑚 = 0 𝑒𝑡 𝑛 = 0.</a:t>
            </a:r>
          </a:p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Écrire une fonction qui calcule une valeur de la fonction d’Ackermann.</a:t>
            </a:r>
            <a:endParaRPr lang="fr-FR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CI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058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1"/>
            <a:ext cx="12192000" cy="1178559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bg1"/>
                </a:solidFill>
                <a:latin typeface="Garamond" panose="02020404030301010803" pitchFamily="18" charset="0"/>
              </a:rPr>
              <a:t>Activité</a:t>
            </a:r>
            <a:endParaRPr lang="fr-FR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0" y="1483360"/>
            <a:ext cx="12192000" cy="537464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fr-FR" b="1" dirty="0">
                <a:latin typeface="Garamond" panose="02020404030301010803" pitchFamily="18" charset="0"/>
                <a:cs typeface="Times New Roman" panose="02020603050405020304" pitchFamily="18" charset="0"/>
              </a:rPr>
              <a:t>Exercice d’application 4 : Tester la parité d’un </a:t>
            </a:r>
            <a:r>
              <a:rPr lang="fr-FR" b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nombre</a:t>
            </a:r>
          </a:p>
          <a:p>
            <a:pPr marL="457200" lvl="1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On suppose que l’on ne connait que la parité du nombre 0 (0 est un nombre pair). Alors pour </a:t>
            </a:r>
          </a:p>
          <a:p>
            <a:pPr marL="457200" lvl="1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tester la parité de tout entier naturel n, on utilise les fonctions pair et impair telles que définies </a:t>
            </a:r>
          </a:p>
          <a:p>
            <a:pPr marL="457200" lvl="1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ci-dessous 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endParaRPr lang="fr-FR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Écrire un algorithme qui 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D’abord 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reçoit un entier naturel n 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E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nsuite 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affiche l’affirmation "n est pair" 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E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t 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enfin affiche "VRAI" ou "FAUX" en réponse à l’affirmation précédente.</a:t>
            </a:r>
          </a:p>
          <a:p>
            <a:pPr marL="0" indent="0">
              <a:buNone/>
            </a:pPr>
            <a:endParaRPr lang="fr-FR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CI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46" y="3293732"/>
            <a:ext cx="10195907" cy="105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8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1"/>
            <a:ext cx="12192000" cy="933253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I" b="1" dirty="0">
                <a:solidFill>
                  <a:schemeClr val="bg1"/>
                </a:solidFill>
                <a:latin typeface="Garamond" panose="02020404030301010803" pitchFamily="18" charset="0"/>
              </a:rPr>
              <a:t>Exemple introductif</a:t>
            </a: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0" y="1074656"/>
            <a:ext cx="12192000" cy="57833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Calculer la factorielle d’un entier naturel</a:t>
            </a:r>
            <a:endParaRPr lang="fr-CI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99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1"/>
            <a:ext cx="12192000" cy="933253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I" b="1" dirty="0">
                <a:solidFill>
                  <a:schemeClr val="bg1"/>
                </a:solidFill>
                <a:latin typeface="Garamond" panose="02020404030301010803" pitchFamily="18" charset="0"/>
              </a:rPr>
              <a:t>Exemple introductif</a:t>
            </a: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0" y="1074656"/>
            <a:ext cx="12192000" cy="57833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Calculer la factorielle d’un entier 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naturel</a:t>
            </a:r>
          </a:p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En mathématiques, il existe deux méthodes pour calculer la factorielle d’un entier naturel n.</a:t>
            </a:r>
            <a:endParaRPr lang="fr-CI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04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1"/>
            <a:ext cx="12192000" cy="933253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I" b="1" dirty="0">
                <a:solidFill>
                  <a:schemeClr val="bg1"/>
                </a:solidFill>
                <a:latin typeface="Garamond" panose="02020404030301010803" pitchFamily="18" charset="0"/>
              </a:rPr>
              <a:t>Exemple introductif</a:t>
            </a: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0" y="1074656"/>
            <a:ext cx="12192000" cy="57833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Calculer la factorielle d’un entier 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naturel</a:t>
            </a:r>
          </a:p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En mathématiques, il existe deux méthodes pour calculer la factorielle d’un entier naturel n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Première méthode : selon la formule classique (cf. définition de la factorielle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pt-BR" dirty="0">
                <a:latin typeface="Garamond" panose="02020404030301010803" pitchFamily="18" charset="0"/>
                <a:cs typeface="Times New Roman" panose="02020603050405020304" pitchFamily="18" charset="0"/>
              </a:rPr>
              <a:t>Si n = 0 ou n = 1, alors n! = 1</a:t>
            </a:r>
          </a:p>
          <a:p>
            <a:pPr marL="457200" lvl="1" indent="0">
              <a:buNone/>
            </a:pPr>
            <a:r>
              <a:rPr lang="pt-BR" dirty="0">
                <a:latin typeface="Garamond" panose="02020404030301010803" pitchFamily="18" charset="0"/>
                <a:cs typeface="Times New Roman" panose="02020603050405020304" pitchFamily="18" charset="0"/>
              </a:rPr>
              <a:t>Sinon n! = n × (n -1) × (n -2) × … × 2 × 1 = 1 × 2 × … × (n - 2) × (n - 1) × n</a:t>
            </a:r>
            <a:endParaRPr lang="fr-CI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9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1"/>
            <a:ext cx="12192000" cy="933253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I" b="1" dirty="0">
                <a:solidFill>
                  <a:schemeClr val="bg1"/>
                </a:solidFill>
                <a:latin typeface="Garamond" panose="02020404030301010803" pitchFamily="18" charset="0"/>
              </a:rPr>
              <a:t>Exemple introductif</a:t>
            </a: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0" y="1074656"/>
            <a:ext cx="12192000" cy="57833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Calculer la factorielle d’un entier 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naturel</a:t>
            </a:r>
          </a:p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En mathématiques, il existe deux méthodes pour calculer la factorielle d’un entier naturel n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Première méthode : selon la formule classique (cf. définition de la factorielle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pt-BR" dirty="0">
                <a:latin typeface="Garamond" panose="02020404030301010803" pitchFamily="18" charset="0"/>
                <a:cs typeface="Times New Roman" panose="02020603050405020304" pitchFamily="18" charset="0"/>
              </a:rPr>
              <a:t>Si n = 0 ou n = 1, alors n! = 1</a:t>
            </a:r>
          </a:p>
          <a:p>
            <a:pPr marL="457200" lvl="1" indent="0">
              <a:buNone/>
            </a:pPr>
            <a:r>
              <a:rPr lang="pt-BR" dirty="0">
                <a:latin typeface="Garamond" panose="02020404030301010803" pitchFamily="18" charset="0"/>
                <a:cs typeface="Times New Roman" panose="02020603050405020304" pitchFamily="18" charset="0"/>
              </a:rPr>
              <a:t>Sinon n! = n × (n -1) × (n -2) × … × 2 × 1 = 1 × 2 × … × (n - 2) × (n - 1) × </a:t>
            </a:r>
            <a:r>
              <a:rPr lang="pt-B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n</a:t>
            </a:r>
          </a:p>
          <a:p>
            <a:pPr marL="457200" lvl="1" indent="0">
              <a:buNone/>
            </a:pP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Les 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algorithmes mettant en œuvre cette méthode utilisent des </a:t>
            </a:r>
            <a:r>
              <a:rPr lang="fr-FR" b="1" dirty="0">
                <a:latin typeface="Garamond" panose="02020404030301010803" pitchFamily="18" charset="0"/>
                <a:cs typeface="Times New Roman" panose="02020603050405020304" pitchFamily="18" charset="0"/>
              </a:rPr>
              <a:t>boucles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. Ce sont des </a:t>
            </a:r>
          </a:p>
          <a:p>
            <a:pPr marL="457200" lvl="1" indent="0">
              <a:buNone/>
            </a:pPr>
            <a:r>
              <a:rPr lang="fr-FR" b="1" dirty="0">
                <a:latin typeface="Garamond" panose="02020404030301010803" pitchFamily="18" charset="0"/>
                <a:cs typeface="Times New Roman" panose="02020603050405020304" pitchFamily="18" charset="0"/>
              </a:rPr>
              <a:t>algorithmes itératifs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. </a:t>
            </a:r>
          </a:p>
          <a:p>
            <a:pPr marL="457200" lvl="1" indent="0">
              <a:buNone/>
            </a:pPr>
            <a:endParaRPr lang="fr-CI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08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1"/>
            <a:ext cx="12192000" cy="933253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I" b="1" dirty="0">
                <a:solidFill>
                  <a:schemeClr val="bg1"/>
                </a:solidFill>
                <a:latin typeface="Garamond" panose="02020404030301010803" pitchFamily="18" charset="0"/>
              </a:rPr>
              <a:t>Exemple introductif</a:t>
            </a: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0" y="1074656"/>
            <a:ext cx="12192000" cy="57833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Calculer la factorielle d’un entier 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naturel</a:t>
            </a:r>
          </a:p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En mathématiques, il existe deux méthodes pour calculer la factorielle d’un entier naturel n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Première méthode : selon la formule classique (cf. définition de la factorielle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pt-BR" dirty="0">
                <a:latin typeface="Garamond" panose="02020404030301010803" pitchFamily="18" charset="0"/>
                <a:cs typeface="Times New Roman" panose="02020603050405020304" pitchFamily="18" charset="0"/>
              </a:rPr>
              <a:t>Si n = 0 ou n = 1, alors n! = 1</a:t>
            </a:r>
          </a:p>
          <a:p>
            <a:pPr marL="457200" lvl="1" indent="0">
              <a:buNone/>
            </a:pPr>
            <a:r>
              <a:rPr lang="pt-BR" dirty="0">
                <a:latin typeface="Garamond" panose="02020404030301010803" pitchFamily="18" charset="0"/>
                <a:cs typeface="Times New Roman" panose="02020603050405020304" pitchFamily="18" charset="0"/>
              </a:rPr>
              <a:t>Sinon n! = n × (n -1) × (n -2) × … × 2 × 1 = 1 × 2 × … × (n - 2) × (n - 1) × </a:t>
            </a:r>
            <a:r>
              <a:rPr lang="pt-B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n</a:t>
            </a:r>
          </a:p>
          <a:p>
            <a:pPr marL="457200" lvl="1" indent="0">
              <a:buNone/>
            </a:pP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Les 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algorithmes mettant en œuvre cette méthode utilisent des </a:t>
            </a:r>
            <a:r>
              <a:rPr lang="fr-FR" b="1" dirty="0">
                <a:latin typeface="Garamond" panose="02020404030301010803" pitchFamily="18" charset="0"/>
                <a:cs typeface="Times New Roman" panose="02020603050405020304" pitchFamily="18" charset="0"/>
              </a:rPr>
              <a:t>boucles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. Ce sont des </a:t>
            </a:r>
          </a:p>
          <a:p>
            <a:pPr marL="457200" lvl="1" indent="0">
              <a:buNone/>
            </a:pPr>
            <a:r>
              <a:rPr lang="fr-FR" b="1" dirty="0">
                <a:latin typeface="Garamond" panose="02020404030301010803" pitchFamily="18" charset="0"/>
                <a:cs typeface="Times New Roman" panose="02020603050405020304" pitchFamily="18" charset="0"/>
              </a:rPr>
              <a:t>algorithmes itératifs</a:t>
            </a: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Deuxième méthode : selon une formule de 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récurrence</a:t>
            </a:r>
          </a:p>
          <a:p>
            <a:pPr marL="457200" lvl="1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On démontre à partir de la formule précédente que </a:t>
            </a:r>
            <a:r>
              <a:rPr lang="fr-F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pt-BR" dirty="0">
                <a:latin typeface="Garamond" panose="02020404030301010803" pitchFamily="18" charset="0"/>
                <a:cs typeface="Times New Roman" panose="02020603050405020304" pitchFamily="18" charset="0"/>
              </a:rPr>
              <a:t>Si n = 0 alors n! = 1</a:t>
            </a:r>
          </a:p>
          <a:p>
            <a:pPr marL="457200" lvl="1" indent="0">
              <a:buNone/>
            </a:pPr>
            <a:r>
              <a:rPr lang="pt-BR" dirty="0">
                <a:latin typeface="Garamond" panose="02020404030301010803" pitchFamily="18" charset="0"/>
                <a:cs typeface="Times New Roman" panose="02020603050405020304" pitchFamily="18" charset="0"/>
              </a:rPr>
              <a:t>Sinon n! = n × (n - 1</a:t>
            </a:r>
            <a:r>
              <a:rPr lang="pt-BR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)!</a:t>
            </a:r>
          </a:p>
          <a:p>
            <a:pPr marL="457200" lvl="1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Or : (n-1)! = (n-1) × (n-2)! avec (n-2)! = (n-2) × (n-3)! et ainsi de suite jusqu’à 0!</a:t>
            </a:r>
          </a:p>
          <a:p>
            <a:pPr marL="0" indent="0">
              <a:buNone/>
            </a:pPr>
            <a:endParaRPr lang="fr-CI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74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1"/>
            <a:ext cx="12192000" cy="933253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I" b="1" dirty="0">
                <a:solidFill>
                  <a:schemeClr val="bg1"/>
                </a:solidFill>
                <a:latin typeface="Garamond" panose="02020404030301010803" pitchFamily="18" charset="0"/>
              </a:rPr>
              <a:t>Exemple introductif</a:t>
            </a: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0" y="1074656"/>
            <a:ext cx="12192000" cy="57833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I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En conclusion:</a:t>
            </a:r>
          </a:p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Calculer la factorielle d’un entier naturel revient à multiplier cet entier naturel par la </a:t>
            </a:r>
          </a:p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  <a:cs typeface="Times New Roman" panose="02020603050405020304" pitchFamily="18" charset="0"/>
              </a:rPr>
              <a:t>factorielle de son précédent : on utilise une factorielle pour calculer une factorielle. </a:t>
            </a:r>
            <a:endParaRPr lang="fr-CI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CI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8180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2349</Words>
  <Application>Microsoft Office PowerPoint</Application>
  <PresentationFormat>Grand écran</PresentationFormat>
  <Paragraphs>241</Paragraphs>
  <Slides>39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Garamond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KONATE N'GOLO</dc:creator>
  <cp:lastModifiedBy>KONATE N'GOLO</cp:lastModifiedBy>
  <cp:revision>15</cp:revision>
  <dcterms:created xsi:type="dcterms:W3CDTF">2023-05-04T21:05:02Z</dcterms:created>
  <dcterms:modified xsi:type="dcterms:W3CDTF">2023-05-04T23:26:51Z</dcterms:modified>
</cp:coreProperties>
</file>