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3" r:id="rId3"/>
    <p:sldId id="403" r:id="rId4"/>
    <p:sldId id="420" r:id="rId5"/>
    <p:sldId id="421" r:id="rId6"/>
    <p:sldId id="422" r:id="rId7"/>
    <p:sldId id="426" r:id="rId8"/>
    <p:sldId id="423" r:id="rId9"/>
    <p:sldId id="425" r:id="rId10"/>
    <p:sldId id="424" r:id="rId11"/>
    <p:sldId id="419" r:id="rId12"/>
    <p:sldId id="387" r:id="rId13"/>
  </p:sldIdLst>
  <p:sldSz cx="9144000" cy="6858000" type="screen4x3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/>
    <p:restoredTop sz="84331"/>
  </p:normalViewPr>
  <p:slideViewPr>
    <p:cSldViewPr>
      <p:cViewPr varScale="1">
        <p:scale>
          <a:sx n="104" d="100"/>
          <a:sy n="104" d="100"/>
        </p:scale>
        <p:origin x="11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2EB9AD4-76A8-BE46-B2AD-8CCD7A18C6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93231E5-2B29-9F46-80E9-D0C13E6D00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DD8E756-8F85-EA82-BD23-8A2A6D1C6AE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4ED29EC-82B9-BF4B-B60F-2323239C73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C5B1B81-2FB8-6944-9804-4004AECFDC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80F6904-A641-EF40-AC9F-748C1D5DE4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42BB5A63-4E0E-DE41-952D-597C15A82CE9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72B10B6-3103-388D-2A0B-B5032D2B1A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D264AB0-965C-2F48-F8F2-F7E6301B1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03CCF-6C77-E776-E851-23A54DD5F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1</a:t>
            </a:fld>
            <a:endParaRPr lang="pt-BR" alt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56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B5A63-4E0E-DE41-952D-597C15A82CE9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078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FE8E-96D5-8927-AEC8-F1E215CC5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3CAF-5A0B-2D25-E107-DB89433D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0B0A-447D-8E41-2602-5D4D60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7847CA-3D98-3641-BC2C-007C74CF2C1C}" type="datetime1">
              <a:rPr lang="en-US" smtClean="0"/>
              <a:t>9/19/23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6440-EC93-2DAB-9E6C-FAFCF912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0797-BB3A-182B-843A-84D5AF0B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935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6F36-858B-5249-2A34-A68AB5E4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E3C4D-69C3-2399-65E7-DBDFDB05D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1B2C-DB5B-E5F4-199A-868DC1C6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AB50AAD-E04C-5D48-8C7C-2FCE7B4052F1}" type="datetime1">
              <a:rPr lang="en-US" smtClean="0"/>
              <a:t>9/19/23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C4A9-35EE-9E85-C3FB-FA70617A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5A2D-205A-A147-A992-EB1CD909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728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5FB68-D456-62E3-22BF-13D08F942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D01C6-7A8C-AF7E-477C-A7466F30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A64B-AE7A-5410-16E5-BEBC7B9F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A27C1A-E53B-8A4E-A310-9F8CB32200A3}" type="datetime1">
              <a:rPr lang="en-US" smtClean="0"/>
              <a:t>9/19/23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6072-B852-6D7D-1A9A-EE7EBAB0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B62A-FD57-817C-1F3E-FEF8B922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200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E31C-8FB4-1986-6ECC-EC6A3AEA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0BCC-CFC0-125E-7D9D-3E5F96F2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E58A-A677-2E38-9AED-F08C8029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46BA-B2B3-0E15-E825-3E4EE23F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719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3666-A7F3-B6EB-B619-34722F1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C786F-8A51-4417-326D-C95DA058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76AC2-367D-29E9-E5C9-3B98C5F0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918FA9D-54EE-594B-B80E-D6235E089C35}" type="datetime1">
              <a:rPr lang="en-US" smtClean="0"/>
              <a:t>9/19/23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89F6-C746-77BF-CDFA-3AB53129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D416-9F54-7A6B-615A-7841E2A5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407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F99A-4CC3-43AD-538D-E38A32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A4C9-C2E3-E54D-D2AC-1B4225E61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102F1-CAFC-8351-AC8D-C95F9489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349E0-4936-EFB8-C4F2-8ABBA638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9DF03D-3277-D748-9AE9-CCF9DDBD4EFC}" type="datetime1">
              <a:rPr lang="en-US" smtClean="0"/>
              <a:t>9/19/23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CAFD2-A091-8D86-82D3-78612067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D0024-3651-3878-47A1-EE9AE83B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650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8889-4093-17D2-A4DE-EA67BAC3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79B1-3763-FED2-32C2-CE4C4272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DE5F4-6A9B-04E4-C5F9-73E7FD4E7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66E16-9E06-78C4-6FEE-21AFF7A0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87E37-D0FD-F7AB-D102-C1B597D2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03001-9696-012F-335E-0FBF694A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073192A-74D2-B847-930C-66A01076DD84}" type="datetime1">
              <a:rPr lang="en-US" smtClean="0"/>
              <a:t>9/19/23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06918-DB4D-CAB7-F9E9-2B568115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DF672-B721-46EA-3B66-5E1DB9AA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2042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CAF2-84AE-6532-318D-FBF385AC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4BF25-5074-ABC5-AF14-705CFF57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E1C-A620-494A-A20F-8670C95194E1}" type="datetime1">
              <a:rPr lang="en-US" smtClean="0"/>
              <a:t>9/19/23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D4B2-96FD-103D-70E9-68E91D69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8A8E-9AF8-FD8B-79F4-6498EB5C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7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E8CC7-4710-0678-9F46-C908729B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CC26FB-9D67-2443-9981-A1B041B3120F}" type="datetime1">
              <a:rPr lang="en-US" smtClean="0"/>
              <a:t>9/19/23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FDAFC-26FE-73CB-552D-B7901817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65DC6-6A70-E7D5-9F2E-67BFD5D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82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B223-62E6-C4AD-C6C1-20988C34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8FEB-9BD6-390D-B02D-D85611FD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539D-8AC8-CD88-29A3-BDEF2D2C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208E7-3824-4AAD-2CCF-E01EFA90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814933E-DCAA-E34F-907F-B1D874A1622F}" type="datetime1">
              <a:rPr lang="en-US" smtClean="0"/>
              <a:t>9/19/23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767E-1F61-EFA8-CA3C-B7B02DA8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FE3C-2C00-963C-22ED-97D15EE1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2070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9AD2-7075-73B6-6DD3-E1E045CD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F1915-1148-E7A5-3F77-A746DF6DD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6095F-02B8-F20C-EB53-17BAEEDF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5B381-45CC-E996-4385-6845574B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FE6FC3-289B-AA41-87AF-8FF77FA11C11}" type="datetime1">
              <a:rPr lang="en-US" smtClean="0"/>
              <a:t>9/19/23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F4E05-D656-767F-347F-9084563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5B86-065F-021F-41AD-EB9185BC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altLang="pt-BR"/>
              <a:t>1.1a.</a:t>
            </a:r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92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F25A5-0C92-E605-5B7D-66FD199A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6394-56B2-944A-6915-2CB2B670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71ED-9D67-CD21-DF18-72F36CEA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21F9-1950-AAFD-0EE1-79401912E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9EF2-DD26-B84F-9365-7083D1C6CA56}" type="slidenum">
              <a:rPr lang="pt-BR" altLang="pt-BR" smtClean="0"/>
              <a:pPr/>
              <a:t>‹#›</a:t>
            </a:fld>
            <a:endParaRPr lang="pt-BR" altLang="pt-BR"/>
          </a:p>
        </p:txBody>
      </p:sp>
      <p:pic>
        <p:nvPicPr>
          <p:cNvPr id="60418" name="Picture 2" descr="Fatec chega a Embu das Artes - Prefeitura da Estância Turística de Embu das  Artes">
            <a:extLst>
              <a:ext uri="{FF2B5EF4-FFF2-40B4-BE49-F238E27FC236}">
                <a16:creationId xmlns:a16="http://schemas.microsoft.com/office/drawing/2014/main" id="{FA0BB3BA-CC0B-3D09-5E97-A2E7B1EFE5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228175"/>
            <a:ext cx="1095822" cy="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7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573E89FD-37C2-0F06-F19B-2AC70DB45A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7850" y="500063"/>
            <a:ext cx="7848600" cy="1828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t-BR" altLang="pt-BR" sz="2800" b="1" dirty="0">
                <a:ea typeface="ＭＳ Ｐゴシック" panose="020B0600070205080204" pitchFamily="34" charset="-128"/>
              </a:rPr>
              <a:t>FATEC</a:t>
            </a:r>
            <a:br>
              <a:rPr lang="pt-BR" altLang="pt-BR" sz="2800" b="1" dirty="0">
                <a:ea typeface="ＭＳ Ｐゴシック" panose="020B0600070205080204" pitchFamily="34" charset="-128"/>
              </a:rPr>
            </a:br>
            <a:r>
              <a:rPr lang="pt-BR" altLang="pt-BR" sz="2800" b="1" dirty="0">
                <a:ea typeface="ＭＳ Ｐゴシック" panose="020B0600070205080204" pitchFamily="34" charset="-128"/>
              </a:rPr>
              <a:t>Desenvolvimento de Software Multiplataforma</a:t>
            </a:r>
            <a:br>
              <a:rPr lang="pt-BR" altLang="pt-BR" sz="2800" b="1" dirty="0">
                <a:ea typeface="ＭＳ Ｐゴシック" panose="020B0600070205080204" pitchFamily="34" charset="-128"/>
              </a:rPr>
            </a:br>
            <a:br>
              <a:rPr lang="pt-BR" altLang="pt-BR" sz="2000" dirty="0">
                <a:ea typeface="ＭＳ Ｐゴシック" panose="020B0600070205080204" pitchFamily="34" charset="-128"/>
              </a:rPr>
            </a:br>
            <a:r>
              <a:rPr lang="pt-BR" altLang="pt-BR" sz="2000" dirty="0">
                <a:ea typeface="ＭＳ Ｐゴシック" panose="020B0600070205080204" pitchFamily="34" charset="-128"/>
              </a:rPr>
              <a:t>2º SEMESTRE 2023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760080A-C232-FE92-252F-60219A4BED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8138" y="2714625"/>
            <a:ext cx="8305800" cy="2057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65000"/>
              </a:lnSpc>
            </a:pPr>
            <a:r>
              <a:rPr lang="pt-BR" altLang="pt-BR" b="1" dirty="0">
                <a:ea typeface="ＭＳ Ｐゴシック" panose="020B0600070205080204" pitchFamily="34" charset="-128"/>
              </a:rPr>
              <a:t>BDR  - Banco de Dados Relacional</a:t>
            </a:r>
          </a:p>
          <a:p>
            <a:pPr eaLnBrk="1" hangingPunct="1">
              <a:lnSpc>
                <a:spcPct val="165000"/>
              </a:lnSpc>
            </a:pPr>
            <a:endParaRPr lang="pt-BR" altLang="pt-BR" sz="1000" b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65000"/>
              </a:lnSpc>
            </a:pPr>
            <a:r>
              <a:rPr lang="pt-BR" altLang="pt-BR" sz="18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Prof. Me. Eng. Santana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2BC68555-3A1D-3D3A-F647-EE3407AEF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511" y="4715853"/>
            <a:ext cx="408906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b="1" dirty="0">
                <a:solidFill>
                  <a:srgbClr val="CC0000"/>
                </a:solidFill>
              </a:rPr>
              <a:t>DML – </a:t>
            </a:r>
            <a:r>
              <a:rPr lang="pt-BR" altLang="pt-BR" b="1" dirty="0" err="1">
                <a:solidFill>
                  <a:srgbClr val="CC0000"/>
                </a:solidFill>
              </a:rPr>
              <a:t>Subconsulta</a:t>
            </a:r>
            <a:r>
              <a:rPr lang="pt-BR" altLang="pt-BR" b="1" dirty="0">
                <a:solidFill>
                  <a:srgbClr val="CC0000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b="1" dirty="0">
                <a:solidFill>
                  <a:srgbClr val="CC0000"/>
                </a:solidFill>
              </a:rPr>
              <a:t>(Consultas Aninhadas)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9FA02-6398-178B-5103-D3F7F9CB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5669960"/>
            <a:ext cx="1832784" cy="1197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70E1-66E6-C69F-519A-03E393B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b="1" dirty="0"/>
              <a:t>SubConsulta - Tabelas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DC3F6-CE70-DAFF-7CC7-C87BED01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FE9E1-84EE-59AC-FED6-2BDFE19A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10</a:t>
            </a:fld>
            <a:endParaRPr lang="pt-BR" alt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1543D-7A09-5BEC-1D03-AAFC7FB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Listar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nome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e o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preço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todas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as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pecas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da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cor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vermelha</a:t>
            </a:r>
            <a:endParaRPr lang="en-US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</a:t>
            </a:r>
            <a:r>
              <a:rPr lang="en-US" sz="2000" dirty="0" err="1">
                <a:latin typeface="Times"/>
              </a:rPr>
              <a:t>nome,preco</a:t>
            </a:r>
            <a:r>
              <a:rPr lang="en-US" sz="2000" dirty="0">
                <a:latin typeface="Times"/>
              </a:rPr>
              <a:t> FROM </a:t>
            </a:r>
            <a:r>
              <a:rPr lang="en-US" sz="2000" dirty="0" err="1">
                <a:latin typeface="Times"/>
              </a:rPr>
              <a:t>tbl_peca</a:t>
            </a:r>
            <a:r>
              <a:rPr lang="en-US" sz="2000" dirty="0">
                <a:latin typeface="Times"/>
              </a:rPr>
              <a:t> WHERE </a:t>
            </a:r>
            <a:r>
              <a:rPr lang="en-US" sz="2000" dirty="0" err="1">
                <a:latin typeface="Times"/>
              </a:rPr>
              <a:t>cor</a:t>
            </a:r>
            <a:r>
              <a:rPr lang="en-US" sz="2000" dirty="0">
                <a:latin typeface="Times"/>
              </a:rPr>
              <a:t>='VERMELHA’</a:t>
            </a:r>
          </a:p>
          <a:p>
            <a:pPr marL="0" indent="0">
              <a:buNone/>
            </a:pPr>
            <a:endParaRPr lang="en-US" sz="2000" dirty="0"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</a:t>
            </a:r>
            <a:r>
              <a:rPr lang="en-US" sz="2000" dirty="0" err="1">
                <a:latin typeface="Times"/>
              </a:rPr>
              <a:t>p.nome</a:t>
            </a:r>
            <a:r>
              <a:rPr lang="en-US" sz="2000" dirty="0">
                <a:latin typeface="Times"/>
              </a:rPr>
              <a:t>, </a:t>
            </a:r>
            <a:r>
              <a:rPr lang="en-US" sz="2000" dirty="0" err="1">
                <a:latin typeface="Times"/>
              </a:rPr>
              <a:t>p.preco</a:t>
            </a:r>
            <a:r>
              <a:rPr lang="en-US" sz="2000" dirty="0">
                <a:latin typeface="Time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FROM </a:t>
            </a:r>
            <a:r>
              <a:rPr lang="en-US" sz="2000" dirty="0" err="1">
                <a:latin typeface="Times"/>
              </a:rPr>
              <a:t>tbl_peca</a:t>
            </a:r>
            <a:r>
              <a:rPr lang="en-US" sz="2000" dirty="0">
                <a:latin typeface="Times"/>
              </a:rPr>
              <a:t> as p,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"/>
              </a:rPr>
              <a:t>(</a:t>
            </a:r>
            <a:r>
              <a:rPr lang="en-US" sz="2000" dirty="0">
                <a:highlight>
                  <a:srgbClr val="FFFF00"/>
                </a:highlight>
                <a:latin typeface="Times"/>
              </a:rPr>
              <a:t>SELECT </a:t>
            </a:r>
            <a:r>
              <a:rPr lang="en-US" sz="2000" dirty="0" err="1">
                <a:highlight>
                  <a:srgbClr val="FFFF00"/>
                </a:highlight>
                <a:latin typeface="Times"/>
              </a:rPr>
              <a:t>cod_peca</a:t>
            </a:r>
            <a:r>
              <a:rPr lang="en-US" sz="2000" dirty="0">
                <a:highlight>
                  <a:srgbClr val="FFFF00"/>
                </a:highlight>
                <a:latin typeface="Times"/>
              </a:rPr>
              <a:t> from </a:t>
            </a:r>
            <a:r>
              <a:rPr lang="en-US" sz="2000" dirty="0" err="1">
                <a:highlight>
                  <a:srgbClr val="FFFF00"/>
                </a:highlight>
                <a:latin typeface="Times"/>
              </a:rPr>
              <a:t>tbl_peca</a:t>
            </a:r>
            <a:r>
              <a:rPr lang="en-US" sz="2000" dirty="0">
                <a:highlight>
                  <a:srgbClr val="FFFF00"/>
                </a:highlight>
                <a:latin typeface="Times"/>
              </a:rPr>
              <a:t> where </a:t>
            </a:r>
            <a:r>
              <a:rPr lang="en-US" sz="2000" dirty="0" err="1">
                <a:highlight>
                  <a:srgbClr val="FFFF00"/>
                </a:highlight>
                <a:latin typeface="Times"/>
              </a:rPr>
              <a:t>cor</a:t>
            </a:r>
            <a:r>
              <a:rPr lang="en-US" sz="2000" dirty="0">
                <a:highlight>
                  <a:srgbClr val="FFFF00"/>
                </a:highlight>
                <a:latin typeface="Times"/>
              </a:rPr>
              <a:t>='VERMELHA'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"/>
              </a:rPr>
              <a:t>)</a:t>
            </a:r>
            <a:r>
              <a:rPr lang="en-US" sz="2000" dirty="0">
                <a:highlight>
                  <a:srgbClr val="FFFF00"/>
                </a:highlight>
                <a:latin typeface="Times"/>
              </a:rPr>
              <a:t> as p1</a:t>
            </a: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WHERE </a:t>
            </a:r>
            <a:r>
              <a:rPr lang="en-US" sz="2000" dirty="0" err="1">
                <a:latin typeface="Times"/>
              </a:rPr>
              <a:t>p.cod_peca</a:t>
            </a:r>
            <a:r>
              <a:rPr lang="en-US" sz="2000" dirty="0">
                <a:latin typeface="Times"/>
              </a:rPr>
              <a:t>=p1.cod_peca</a:t>
            </a:r>
          </a:p>
          <a:p>
            <a:pPr marL="0" indent="0">
              <a:buNone/>
            </a:pPr>
            <a:endParaRPr lang="en-US" sz="2000" dirty="0">
              <a:latin typeface="Ti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614DA-1384-346D-2D80-7FB10A46D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40" y="5085184"/>
            <a:ext cx="2177564" cy="95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3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4A2-A252-A278-3353-4126B71F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Lab</a:t>
            </a:r>
            <a:endParaRPr lang="pt-B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0728-291E-C979-E302-55FB1B57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2816"/>
            <a:ext cx="7886700" cy="4351338"/>
          </a:xfrm>
        </p:spPr>
        <p:txBody>
          <a:bodyPr>
            <a:normAutofit/>
          </a:bodyPr>
          <a:lstStyle/>
          <a:p>
            <a:r>
              <a:rPr lang="pt-BR" dirty="0"/>
              <a:t>Criar banco de dados: bd_aula09</a:t>
            </a:r>
          </a:p>
          <a:p>
            <a:r>
              <a:rPr lang="pt-BR" dirty="0"/>
              <a:t>Executar aula09.sql</a:t>
            </a:r>
          </a:p>
          <a:p>
            <a:r>
              <a:rPr lang="pt-BR" dirty="0"/>
              <a:t>Salvar os SELECTS dentro desse arquivo e ao final da aula fazer upload pro </a:t>
            </a:r>
            <a:r>
              <a:rPr lang="pt-BR" dirty="0" err="1"/>
              <a:t>github</a:t>
            </a:r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USAR SUBCONSULTAS!</a:t>
            </a:r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pPr lvl="1"/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3C932-CFF8-78F8-F507-B5779785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1363-4009-DE7D-1F3E-34E5305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462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358BD7-90CD-11F6-D0A9-9992D5D3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Backup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4A37E0-A811-D0EE-884B-3334C6D62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3A1E1-5B47-A14F-9C9C-21C2A224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2A4D6-BB77-66BB-7222-4D270150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115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70E1-66E6-C69F-519A-03E393B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b="1" dirty="0"/>
              <a:t>SubConsulta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DC3F6-CE70-DAFF-7CC7-C87BED01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FE9E1-84EE-59AC-FED6-2BDFE19A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2</a:t>
            </a:fld>
            <a:endParaRPr lang="pt-BR" alt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1543D-7A09-5BEC-1D03-AAFC7FB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consulta </a:t>
            </a:r>
            <a:r>
              <a:rPr lang="en-US" dirty="0" err="1"/>
              <a:t>embutida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mesma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Subsconsulta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dirty="0" err="1"/>
              <a:t>subconjunto</a:t>
            </a:r>
            <a:r>
              <a:rPr lang="en-US" dirty="0"/>
              <a:t> de dados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utlizados</a:t>
            </a:r>
            <a:r>
              <a:rPr lang="en-US" dirty="0"/>
              <a:t> pela consulta </a:t>
            </a:r>
            <a:r>
              <a:rPr lang="en-US" dirty="0" err="1"/>
              <a:t>inicial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relação</a:t>
            </a:r>
            <a:r>
              <a:rPr lang="en-US" dirty="0"/>
              <a:t> entre as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&gt;, &gt;=, &lt;, &lt;=, =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NOT IN</a:t>
            </a:r>
          </a:p>
          <a:p>
            <a:pPr lvl="1"/>
            <a:r>
              <a:rPr lang="en-US" dirty="0"/>
              <a:t>EXISTS</a:t>
            </a:r>
          </a:p>
          <a:p>
            <a:pPr lvl="1"/>
            <a:r>
              <a:rPr lang="en-US" dirty="0"/>
              <a:t>NOT EXISTS</a:t>
            </a:r>
          </a:p>
          <a:p>
            <a:pPr lvl="1"/>
            <a:r>
              <a:rPr lang="en-US" dirty="0"/>
              <a:t>ANY</a:t>
            </a:r>
          </a:p>
          <a:p>
            <a:pPr lvl="1"/>
            <a:r>
              <a:rPr lang="en-US" dirty="0"/>
              <a:t>ALL</a:t>
            </a:r>
          </a:p>
          <a:p>
            <a:pPr lvl="1"/>
            <a:r>
              <a:rPr lang="en-US" dirty="0"/>
              <a:t>INTERSECT</a:t>
            </a:r>
          </a:p>
          <a:p>
            <a:pPr lvl="1"/>
            <a:r>
              <a:rPr lang="en-US" dirty="0"/>
              <a:t>EXCEPT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000" i="1" dirty="0">
              <a:latin typeface="Times"/>
            </a:endParaRPr>
          </a:p>
          <a:p>
            <a:pPr marL="0" indent="0">
              <a:buNone/>
            </a:pPr>
            <a:endParaRPr lang="en-US" sz="2000" i="1" dirty="0">
              <a:latin typeface="Times"/>
            </a:endParaRPr>
          </a:p>
          <a:p>
            <a:endParaRPr lang="en-US" sz="2000" dirty="0"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1120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FB6C-08AA-7C07-8F34-FC981056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LAB - 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6D32D-378C-C6E6-8742-E6A76482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285ED-5F6D-AE24-B06D-D51EA905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3</a:t>
            </a:fld>
            <a:endParaRPr lang="pt-BR" alt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8F653-1AA5-8495-204B-7A5F22EF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0768"/>
            <a:ext cx="7772400" cy="493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4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70E1-66E6-C69F-519A-03E393B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b="1" dirty="0"/>
              <a:t>SubConsulta - Where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DC3F6-CE70-DAFF-7CC7-C87BED01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FE9E1-84EE-59AC-FED6-2BDFE19A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4</a:t>
            </a:fld>
            <a:endParaRPr lang="pt-BR" alt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1543D-7A09-5BEC-1D03-AAFC7FB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Listar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nome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e a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cidade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dos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fornecedores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com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mais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de 10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peças.Contar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só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as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peças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código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1. </a:t>
            </a: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f.nome</a:t>
            </a:r>
            <a:r>
              <a:rPr lang="en-US" dirty="0"/>
              <a:t>, </a:t>
            </a:r>
            <a:r>
              <a:rPr lang="en-US" dirty="0" err="1"/>
              <a:t>f.cidade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tbl_fornecedor</a:t>
            </a:r>
            <a:r>
              <a:rPr lang="en-US" dirty="0"/>
              <a:t> f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INNER JOIN </a:t>
            </a:r>
            <a:r>
              <a:rPr lang="en-US" dirty="0" err="1"/>
              <a:t>tbl_estoque</a:t>
            </a:r>
            <a:r>
              <a:rPr lang="en-US" dirty="0"/>
              <a:t> e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f.cod_fornecedor</a:t>
            </a:r>
            <a:r>
              <a:rPr lang="en-US" dirty="0"/>
              <a:t>=</a:t>
            </a:r>
            <a:r>
              <a:rPr lang="en-US" dirty="0" err="1"/>
              <a:t>e.cod_fornecedor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e.quantidade</a:t>
            </a:r>
            <a:r>
              <a:rPr lang="en-US" dirty="0"/>
              <a:t> &gt;10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e.cod_peca</a:t>
            </a:r>
            <a:r>
              <a:rPr lang="en-US" dirty="0"/>
              <a:t>=1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Ti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C49FB-06BA-389A-29D8-74722D43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622474"/>
            <a:ext cx="2540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5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70E1-66E6-C69F-519A-03E393B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b="1" dirty="0"/>
              <a:t>SubConsulta - Where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DC3F6-CE70-DAFF-7CC7-C87BED01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FE9E1-84EE-59AC-FED6-2BDFE19A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5</a:t>
            </a:fld>
            <a:endParaRPr lang="pt-BR" alt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1543D-7A09-5BEC-1D03-AAFC7FB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ffectLst/>
                <a:latin typeface="Times"/>
              </a:rPr>
              <a:t>Parte</a:t>
            </a:r>
            <a:r>
              <a:rPr lang="en-US" sz="2000" dirty="0">
                <a:effectLst/>
                <a:latin typeface="Times"/>
              </a:rPr>
              <a:t> 1 : Qual </a:t>
            </a:r>
            <a:r>
              <a:rPr lang="en-US" sz="2000" dirty="0" err="1">
                <a:effectLst/>
                <a:latin typeface="Times"/>
              </a:rPr>
              <a:t>os</a:t>
            </a:r>
            <a:r>
              <a:rPr lang="en-US" sz="2000" dirty="0">
                <a:effectLst/>
                <a:latin typeface="Times"/>
              </a:rPr>
              <a:t> </a:t>
            </a:r>
            <a:r>
              <a:rPr lang="en-US" sz="2000" dirty="0" err="1">
                <a:effectLst/>
                <a:latin typeface="Times"/>
              </a:rPr>
              <a:t>codigos</a:t>
            </a:r>
            <a:r>
              <a:rPr lang="en-US" sz="2000" dirty="0">
                <a:effectLst/>
                <a:latin typeface="Times"/>
              </a:rPr>
              <a:t> de </a:t>
            </a:r>
            <a:r>
              <a:rPr lang="en-US" sz="2000" dirty="0" err="1">
                <a:effectLst/>
                <a:latin typeface="Times"/>
              </a:rPr>
              <a:t>fornecedor</a:t>
            </a:r>
            <a:r>
              <a:rPr lang="en-US" sz="2000" dirty="0">
                <a:effectLst/>
                <a:latin typeface="Times"/>
              </a:rPr>
              <a:t> que </a:t>
            </a:r>
            <a:r>
              <a:rPr lang="en-US" sz="2000" dirty="0" err="1">
                <a:effectLst/>
                <a:latin typeface="Times"/>
              </a:rPr>
              <a:t>possuem</a:t>
            </a:r>
            <a:r>
              <a:rPr lang="en-US" sz="2000" dirty="0">
                <a:effectLst/>
                <a:latin typeface="Times"/>
              </a:rPr>
              <a:t> </a:t>
            </a:r>
            <a:r>
              <a:rPr lang="en-US" sz="2000" dirty="0" err="1">
                <a:effectLst/>
                <a:latin typeface="Times"/>
              </a:rPr>
              <a:t>quantidade</a:t>
            </a:r>
            <a:r>
              <a:rPr lang="en-US" sz="2000" dirty="0">
                <a:effectLst/>
                <a:latin typeface="Times"/>
              </a:rPr>
              <a:t> </a:t>
            </a:r>
            <a:r>
              <a:rPr lang="en-US" sz="2000" dirty="0" err="1">
                <a:effectLst/>
                <a:latin typeface="Times"/>
              </a:rPr>
              <a:t>maior</a:t>
            </a:r>
            <a:r>
              <a:rPr lang="en-US" sz="2000" dirty="0">
                <a:effectLst/>
                <a:latin typeface="Times"/>
              </a:rPr>
              <a:t> que 10 da </a:t>
            </a:r>
            <a:r>
              <a:rPr lang="en-US" sz="2000" dirty="0" err="1">
                <a:effectLst/>
                <a:latin typeface="Times"/>
              </a:rPr>
              <a:t>peça</a:t>
            </a:r>
            <a:r>
              <a:rPr lang="en-US" sz="2000" dirty="0">
                <a:effectLst/>
                <a:latin typeface="Times"/>
              </a:rPr>
              <a:t> de </a:t>
            </a:r>
            <a:r>
              <a:rPr lang="en-US" sz="2000" dirty="0" err="1">
                <a:effectLst/>
                <a:latin typeface="Times"/>
              </a:rPr>
              <a:t>codigo</a:t>
            </a:r>
            <a:r>
              <a:rPr lang="en-US" sz="2000" dirty="0">
                <a:effectLst/>
                <a:latin typeface="Times"/>
              </a:rPr>
              <a:t>=1? </a:t>
            </a:r>
          </a:p>
          <a:p>
            <a:pPr marL="0" indent="0">
              <a:buNone/>
            </a:pPr>
            <a:endParaRPr lang="en-US" sz="2000" dirty="0"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  <a:latin typeface="Times"/>
              </a:rPr>
              <a:t>SELECT</a:t>
            </a:r>
            <a:r>
              <a:rPr lang="en-US" sz="2000" dirty="0">
                <a:effectLst/>
                <a:latin typeface="Times"/>
              </a:rPr>
              <a:t> </a:t>
            </a:r>
            <a:r>
              <a:rPr lang="en-US" sz="2000" dirty="0" err="1">
                <a:effectLst/>
                <a:latin typeface="Times"/>
              </a:rPr>
              <a:t>cod_fornecedor</a:t>
            </a:r>
            <a:r>
              <a:rPr lang="en-US" sz="2000" dirty="0">
                <a:effectLst/>
                <a:latin typeface="Time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  <a:latin typeface="Times"/>
              </a:rPr>
              <a:t>FROM</a:t>
            </a:r>
            <a:r>
              <a:rPr lang="en-US" sz="2000" dirty="0">
                <a:effectLst/>
                <a:latin typeface="Times"/>
              </a:rPr>
              <a:t> </a:t>
            </a:r>
            <a:r>
              <a:rPr lang="en-US" sz="2000" dirty="0" err="1">
                <a:effectLst/>
                <a:latin typeface="Times"/>
              </a:rPr>
              <a:t>tbl_estoque</a:t>
            </a:r>
            <a:endParaRPr lang="en-US" sz="2000" dirty="0">
              <a:effectLst/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  <a:latin typeface="Times"/>
              </a:rPr>
              <a:t>WHERE</a:t>
            </a:r>
            <a:r>
              <a:rPr lang="en-US" sz="2000" dirty="0">
                <a:effectLst/>
                <a:latin typeface="Times"/>
              </a:rPr>
              <a:t> </a:t>
            </a:r>
            <a:r>
              <a:rPr lang="en-US" sz="2000" dirty="0" err="1">
                <a:effectLst/>
                <a:latin typeface="Times"/>
              </a:rPr>
              <a:t>quantidade</a:t>
            </a:r>
            <a:r>
              <a:rPr lang="en-US" sz="2000" dirty="0">
                <a:effectLst/>
                <a:latin typeface="Times"/>
              </a:rPr>
              <a:t> &gt;10 </a:t>
            </a:r>
            <a:r>
              <a:rPr lang="en-US" sz="2000" dirty="0">
                <a:solidFill>
                  <a:srgbClr val="FF0000"/>
                </a:solidFill>
                <a:effectLst/>
                <a:latin typeface="Times"/>
              </a:rPr>
              <a:t>AND</a:t>
            </a:r>
            <a:r>
              <a:rPr lang="en-US" sz="2000" dirty="0">
                <a:effectLst/>
                <a:latin typeface="Times"/>
              </a:rPr>
              <a:t> </a:t>
            </a:r>
            <a:r>
              <a:rPr lang="en-US" sz="2000" dirty="0" err="1">
                <a:effectLst/>
                <a:latin typeface="Times"/>
              </a:rPr>
              <a:t>cod_peca</a:t>
            </a:r>
            <a:r>
              <a:rPr lang="en-US" sz="2000" dirty="0">
                <a:effectLst/>
                <a:latin typeface="Times"/>
              </a:rPr>
              <a:t>=1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DF36B-5AEC-2E87-FD29-F2C7977A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581128"/>
            <a:ext cx="1968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70E1-66E6-C69F-519A-03E393B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b="1" dirty="0"/>
              <a:t>SubConsulta - Where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DC3F6-CE70-DAFF-7CC7-C87BED01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FE9E1-84EE-59AC-FED6-2BDFE19A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6</a:t>
            </a:fld>
            <a:endParaRPr lang="pt-BR" alt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1543D-7A09-5BEC-1D03-AAFC7FB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ffectLst/>
                <a:latin typeface="Times"/>
              </a:rPr>
              <a:t>Parte</a:t>
            </a:r>
            <a:r>
              <a:rPr lang="en-US" sz="2000" dirty="0">
                <a:effectLst/>
                <a:latin typeface="Times"/>
              </a:rPr>
              <a:t> 2 : Qual </a:t>
            </a:r>
            <a:r>
              <a:rPr lang="en-US" sz="2000" dirty="0" err="1">
                <a:effectLst/>
                <a:latin typeface="Times"/>
              </a:rPr>
              <a:t>os</a:t>
            </a:r>
            <a:r>
              <a:rPr lang="en-US" sz="2000" dirty="0">
                <a:effectLst/>
                <a:latin typeface="Times"/>
              </a:rPr>
              <a:t> </a:t>
            </a:r>
            <a:r>
              <a:rPr lang="en-US" sz="2000" dirty="0" err="1">
                <a:effectLst/>
                <a:latin typeface="Times"/>
              </a:rPr>
              <a:t>nomes</a:t>
            </a:r>
            <a:r>
              <a:rPr lang="en-US" sz="2000" dirty="0">
                <a:effectLst/>
                <a:latin typeface="Times"/>
              </a:rPr>
              <a:t> e </a:t>
            </a:r>
            <a:r>
              <a:rPr lang="en-US" sz="2000" dirty="0" err="1">
                <a:effectLst/>
                <a:latin typeface="Times"/>
              </a:rPr>
              <a:t>cidades</a:t>
            </a:r>
            <a:r>
              <a:rPr lang="en-US" sz="2000" dirty="0">
                <a:effectLst/>
                <a:latin typeface="Times"/>
              </a:rPr>
              <a:t> dos </a:t>
            </a:r>
            <a:r>
              <a:rPr lang="en-US" sz="2000" dirty="0" err="1">
                <a:effectLst/>
                <a:latin typeface="Times"/>
              </a:rPr>
              <a:t>fornecedores</a:t>
            </a:r>
            <a:r>
              <a:rPr lang="en-US" sz="2000" dirty="0">
                <a:effectLst/>
                <a:latin typeface="Times"/>
              </a:rPr>
              <a:t> que </a:t>
            </a:r>
            <a:r>
              <a:rPr lang="en-US" sz="2000" dirty="0" err="1">
                <a:effectLst/>
                <a:latin typeface="Times"/>
              </a:rPr>
              <a:t>possuem</a:t>
            </a:r>
            <a:r>
              <a:rPr lang="en-US" sz="2000" dirty="0">
                <a:effectLst/>
                <a:latin typeface="Times"/>
              </a:rPr>
              <a:t> o </a:t>
            </a:r>
            <a:r>
              <a:rPr lang="en-US" sz="2000" dirty="0" err="1">
                <a:effectLst/>
                <a:latin typeface="Times"/>
              </a:rPr>
              <a:t>codigo</a:t>
            </a:r>
            <a:r>
              <a:rPr lang="en-US" sz="2000" dirty="0" err="1">
                <a:latin typeface="Times"/>
              </a:rPr>
              <a:t>s</a:t>
            </a:r>
            <a:r>
              <a:rPr lang="en-US" sz="2000" dirty="0">
                <a:latin typeface="Times"/>
              </a:rPr>
              <a:t> </a:t>
            </a:r>
            <a:r>
              <a:rPr lang="en-US" sz="2000">
                <a:latin typeface="Times"/>
              </a:rPr>
              <a:t>resultantes</a:t>
            </a:r>
            <a:r>
              <a:rPr lang="en-US" sz="2000" dirty="0">
                <a:latin typeface="Times"/>
              </a:rPr>
              <a:t> da SQL 1?</a:t>
            </a:r>
            <a:r>
              <a:rPr lang="en-US" sz="2000" dirty="0">
                <a:effectLst/>
                <a:latin typeface="Times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</a:t>
            </a:r>
            <a:r>
              <a:rPr lang="en-US" sz="2000" dirty="0" err="1">
                <a:latin typeface="Times"/>
              </a:rPr>
              <a:t>nome</a:t>
            </a:r>
            <a:r>
              <a:rPr lang="en-US" sz="2000" dirty="0">
                <a:latin typeface="Times"/>
              </a:rPr>
              <a:t>, </a:t>
            </a:r>
            <a:r>
              <a:rPr lang="en-US" sz="2000" dirty="0" err="1">
                <a:latin typeface="Times"/>
              </a:rPr>
              <a:t>cidade</a:t>
            </a:r>
            <a:endParaRPr lang="en-US" sz="2000" dirty="0"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FROM </a:t>
            </a:r>
            <a:r>
              <a:rPr lang="en-US" sz="2000" dirty="0" err="1">
                <a:latin typeface="Times"/>
              </a:rPr>
              <a:t>tbl_fornecedor</a:t>
            </a:r>
            <a:endParaRPr lang="en-US" sz="2000" dirty="0"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WHERE </a:t>
            </a:r>
            <a:r>
              <a:rPr lang="en-US" sz="2000" dirty="0" err="1">
                <a:latin typeface="Times"/>
              </a:rPr>
              <a:t>cod_fornecedor</a:t>
            </a:r>
            <a:r>
              <a:rPr lang="en-US" sz="2000" dirty="0">
                <a:latin typeface="Time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"/>
              </a:rPr>
              <a:t>IN (</a:t>
            </a: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</a:t>
            </a:r>
            <a:r>
              <a:rPr lang="en-US" sz="2000" dirty="0" err="1">
                <a:latin typeface="Times"/>
              </a:rPr>
              <a:t>cod_fornecedor</a:t>
            </a:r>
            <a:r>
              <a:rPr lang="en-US" sz="2000" dirty="0">
                <a:latin typeface="Time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FROM </a:t>
            </a:r>
            <a:r>
              <a:rPr lang="en-US" sz="2000" dirty="0" err="1">
                <a:latin typeface="Times"/>
              </a:rPr>
              <a:t>tbl_estoque</a:t>
            </a:r>
            <a:endParaRPr lang="en-US" sz="2000" dirty="0"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WHERE </a:t>
            </a:r>
            <a:r>
              <a:rPr lang="en-US" sz="2000" dirty="0" err="1">
                <a:latin typeface="Times"/>
              </a:rPr>
              <a:t>quantidade</a:t>
            </a:r>
            <a:r>
              <a:rPr lang="en-US" sz="2000" dirty="0">
                <a:latin typeface="Times"/>
              </a:rPr>
              <a:t> &gt;10 AND </a:t>
            </a:r>
            <a:r>
              <a:rPr lang="en-US" sz="2000" dirty="0" err="1">
                <a:latin typeface="Times"/>
              </a:rPr>
              <a:t>cod_peca</a:t>
            </a:r>
            <a:r>
              <a:rPr lang="en-US" sz="2000" dirty="0">
                <a:latin typeface="Times"/>
              </a:rPr>
              <a:t>=1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6793F-0FA1-4603-1CA3-098B1E3D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140968"/>
            <a:ext cx="2540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3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70E1-66E6-C69F-519A-03E393B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b="1" dirty="0"/>
              <a:t>SubConsulta - Where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DC3F6-CE70-DAFF-7CC7-C87BED01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FE9E1-84EE-59AC-FED6-2BDFE19A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7</a:t>
            </a:fld>
            <a:endParaRPr lang="pt-BR" alt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1543D-7A09-5BEC-1D03-AAFC7FB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"/>
              </a:rPr>
              <a:t>Quais</a:t>
            </a:r>
            <a:r>
              <a:rPr lang="en-US" sz="2000" dirty="0">
                <a:latin typeface="Times"/>
              </a:rPr>
              <a:t> </a:t>
            </a:r>
            <a:r>
              <a:rPr lang="en-US" sz="2000" dirty="0" err="1">
                <a:latin typeface="Times"/>
              </a:rPr>
              <a:t>os</a:t>
            </a:r>
            <a:r>
              <a:rPr lang="en-US" sz="2000" dirty="0">
                <a:latin typeface="Times"/>
              </a:rPr>
              <a:t> </a:t>
            </a:r>
            <a:r>
              <a:rPr lang="en-US" sz="2000" dirty="0" err="1">
                <a:latin typeface="Times"/>
              </a:rPr>
              <a:t>codigo</a:t>
            </a:r>
            <a:r>
              <a:rPr lang="en-US" sz="2000" dirty="0">
                <a:latin typeface="Times"/>
              </a:rPr>
              <a:t> da </a:t>
            </a:r>
            <a:r>
              <a:rPr lang="en-US" sz="2000" dirty="0" err="1">
                <a:latin typeface="Times"/>
              </a:rPr>
              <a:t>peça</a:t>
            </a:r>
            <a:r>
              <a:rPr lang="en-US" sz="2000" dirty="0">
                <a:latin typeface="Times"/>
              </a:rPr>
              <a:t> que </a:t>
            </a:r>
            <a:r>
              <a:rPr lang="en-US" sz="2000" dirty="0" err="1">
                <a:latin typeface="Times"/>
              </a:rPr>
              <a:t>possuem</a:t>
            </a:r>
            <a:r>
              <a:rPr lang="en-US" sz="2000" dirty="0">
                <a:latin typeface="Times"/>
              </a:rPr>
              <a:t> </a:t>
            </a:r>
            <a:r>
              <a:rPr lang="en-US" sz="2000" dirty="0" err="1">
                <a:latin typeface="Times"/>
              </a:rPr>
              <a:t>maior</a:t>
            </a:r>
            <a:r>
              <a:rPr lang="en-US" sz="2000" dirty="0">
                <a:latin typeface="Times"/>
              </a:rPr>
              <a:t> estoque?</a:t>
            </a:r>
          </a:p>
          <a:p>
            <a:pPr marL="0" indent="0">
              <a:buNone/>
            </a:pPr>
            <a:endParaRPr lang="en-US" sz="2000" dirty="0"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</a:t>
            </a:r>
            <a:r>
              <a:rPr lang="en-US" sz="2000" dirty="0" err="1">
                <a:latin typeface="Times"/>
              </a:rPr>
              <a:t>cod_peca</a:t>
            </a:r>
            <a:r>
              <a:rPr lang="en-US" sz="2000" dirty="0">
                <a:latin typeface="Times"/>
              </a:rPr>
              <a:t> FROM </a:t>
            </a:r>
            <a:r>
              <a:rPr lang="en-US" sz="2000" dirty="0" err="1">
                <a:latin typeface="Times"/>
              </a:rPr>
              <a:t>tbl_estoque</a:t>
            </a:r>
            <a:endParaRPr lang="en-US" sz="2000" dirty="0"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WHERE </a:t>
            </a:r>
            <a:r>
              <a:rPr lang="en-US" sz="2000" dirty="0" err="1">
                <a:latin typeface="Times"/>
              </a:rPr>
              <a:t>quantidade</a:t>
            </a:r>
            <a:r>
              <a:rPr lang="en-US" sz="2000" dirty="0">
                <a:latin typeface="Times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"/>
              </a:rPr>
              <a:t>&gt;=ALL</a:t>
            </a: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(SELECT </a:t>
            </a:r>
            <a:r>
              <a:rPr lang="en-US" sz="2000" dirty="0" err="1">
                <a:latin typeface="Times"/>
              </a:rPr>
              <a:t>quantidade</a:t>
            </a:r>
            <a:r>
              <a:rPr lang="en-US" sz="2000" dirty="0">
                <a:latin typeface="Times"/>
              </a:rPr>
              <a:t> FROM </a:t>
            </a:r>
            <a:r>
              <a:rPr lang="en-US" sz="2000" dirty="0" err="1">
                <a:latin typeface="Times"/>
              </a:rPr>
              <a:t>tbl_estoque</a:t>
            </a:r>
            <a:r>
              <a:rPr lang="en-US" sz="2000" dirty="0">
                <a:latin typeface="Times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31623-D92D-3058-25AD-0308D7D0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39" y="4509120"/>
            <a:ext cx="193461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70E1-66E6-C69F-519A-03E393B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b="1" dirty="0"/>
              <a:t>SubConsulta - Grupos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DC3F6-CE70-DAFF-7CC7-C87BED01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FE9E1-84EE-59AC-FED6-2BDFE19A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8</a:t>
            </a:fld>
            <a:endParaRPr lang="pt-BR" alt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1543D-7A09-5BEC-1D03-AAFC7FB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Listar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todas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as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pecas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exceto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 PLACA,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ordenado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por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nome</a:t>
            </a:r>
            <a:endParaRPr lang="en-US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* FROM </a:t>
            </a:r>
            <a:r>
              <a:rPr lang="en-US" sz="2000" dirty="0" err="1">
                <a:latin typeface="Times"/>
              </a:rPr>
              <a:t>tbl_peca</a:t>
            </a:r>
            <a:r>
              <a:rPr lang="en-US" sz="2000" dirty="0">
                <a:latin typeface="Times"/>
              </a:rPr>
              <a:t> WHERE </a:t>
            </a:r>
            <a:r>
              <a:rPr lang="en-US" sz="2000" dirty="0" err="1">
                <a:latin typeface="Times"/>
              </a:rPr>
              <a:t>nome</a:t>
            </a:r>
            <a:r>
              <a:rPr lang="en-US" sz="2000" dirty="0">
                <a:latin typeface="Times"/>
              </a:rPr>
              <a:t> !='PLACA’ order by </a:t>
            </a:r>
            <a:r>
              <a:rPr lang="en-US" sz="2000" dirty="0" err="1">
                <a:latin typeface="Times"/>
              </a:rPr>
              <a:t>nome</a:t>
            </a:r>
            <a:r>
              <a:rPr lang="en-US" sz="2000" dirty="0">
                <a:latin typeface="Time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* FROM </a:t>
            </a:r>
            <a:r>
              <a:rPr lang="en-US" sz="2000" dirty="0" err="1">
                <a:highlight>
                  <a:srgbClr val="FFFF00"/>
                </a:highlight>
                <a:latin typeface="Times"/>
              </a:rPr>
              <a:t>tbl_peca</a:t>
            </a:r>
            <a:endParaRPr lang="en-US" sz="2000" dirty="0">
              <a:highlight>
                <a:srgbClr val="FFFF00"/>
              </a:highlight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"/>
              </a:rPr>
              <a:t>EXCEPT</a:t>
            </a: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* FROM </a:t>
            </a:r>
            <a:r>
              <a:rPr lang="en-US" sz="2000" dirty="0" err="1">
                <a:highlight>
                  <a:srgbClr val="FFFF00"/>
                </a:highlight>
                <a:latin typeface="Times"/>
              </a:rPr>
              <a:t>tbl_peca</a:t>
            </a:r>
            <a:r>
              <a:rPr lang="en-US" sz="2000" dirty="0">
                <a:highlight>
                  <a:srgbClr val="FFFF00"/>
                </a:highlight>
                <a:latin typeface="Times"/>
              </a:rPr>
              <a:t> </a:t>
            </a:r>
            <a:r>
              <a:rPr lang="en-US" sz="2000" dirty="0">
                <a:latin typeface="Times"/>
              </a:rPr>
              <a:t>WHERE </a:t>
            </a:r>
            <a:r>
              <a:rPr lang="en-US" sz="2000" dirty="0" err="1">
                <a:latin typeface="Times"/>
              </a:rPr>
              <a:t>nome</a:t>
            </a:r>
            <a:r>
              <a:rPr lang="en-US" sz="2000" dirty="0">
                <a:latin typeface="Times"/>
              </a:rPr>
              <a:t>='PLACA'</a:t>
            </a: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order by </a:t>
            </a:r>
            <a:r>
              <a:rPr lang="en-US" sz="2000" dirty="0" err="1">
                <a:latin typeface="Times"/>
              </a:rPr>
              <a:t>nome</a:t>
            </a:r>
            <a:endParaRPr lang="en-US" sz="2000" dirty="0">
              <a:latin typeface="Times"/>
            </a:endParaRPr>
          </a:p>
          <a:p>
            <a:pPr marL="0" indent="0">
              <a:buNone/>
            </a:pPr>
            <a:endParaRPr lang="en-US" sz="2000" dirty="0">
              <a:latin typeface="Time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888BA-75DE-D9AD-C795-6FD936BB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898482"/>
            <a:ext cx="5182414" cy="12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70E1-66E6-C69F-519A-03E393B4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b="1" dirty="0"/>
              <a:t>SubConsulta - Grupos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DC3F6-CE70-DAFF-7CC7-C87BED01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BDR - Prof. Me. Eng. Santana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FE9E1-84EE-59AC-FED6-2BDFE19A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F2-DD26-B84F-9365-7083D1C6CA56}" type="slidenum">
              <a:rPr lang="pt-BR" altLang="pt-BR" smtClean="0"/>
              <a:pPr/>
              <a:t>9</a:t>
            </a:fld>
            <a:endParaRPr lang="pt-BR" alt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91543D-7A09-5BEC-1D03-AAFC7FB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Listar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o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nome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e o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preço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todas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as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pecas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da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cor</a:t>
            </a:r>
            <a:r>
              <a:rPr lang="en-US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vermelha</a:t>
            </a:r>
            <a:endParaRPr lang="en-US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</a:t>
            </a:r>
            <a:r>
              <a:rPr lang="en-US" sz="2000" dirty="0" err="1">
                <a:latin typeface="Times"/>
              </a:rPr>
              <a:t>nome,preco</a:t>
            </a:r>
            <a:r>
              <a:rPr lang="en-US" sz="2000" dirty="0">
                <a:latin typeface="Times"/>
              </a:rPr>
              <a:t> FROM </a:t>
            </a:r>
            <a:r>
              <a:rPr lang="en-US" sz="2000" dirty="0" err="1">
                <a:latin typeface="Times"/>
              </a:rPr>
              <a:t>tbl_peca</a:t>
            </a:r>
            <a:r>
              <a:rPr lang="en-US" sz="2000" dirty="0">
                <a:latin typeface="Times"/>
              </a:rPr>
              <a:t> WHERE </a:t>
            </a:r>
            <a:r>
              <a:rPr lang="en-US" sz="2000" dirty="0" err="1">
                <a:latin typeface="Times"/>
              </a:rPr>
              <a:t>cor</a:t>
            </a:r>
            <a:r>
              <a:rPr lang="en-US" sz="2000" dirty="0">
                <a:latin typeface="Times"/>
              </a:rPr>
              <a:t>='VERMELHA’</a:t>
            </a:r>
          </a:p>
          <a:p>
            <a:pPr marL="0" indent="0">
              <a:buNone/>
            </a:pPr>
            <a:endParaRPr lang="en-US" sz="2000" dirty="0">
              <a:latin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</a:t>
            </a:r>
            <a:r>
              <a:rPr lang="en-US" sz="2000" dirty="0" err="1">
                <a:latin typeface="Times"/>
              </a:rPr>
              <a:t>nome,preco</a:t>
            </a:r>
            <a:r>
              <a:rPr lang="en-US" sz="2000" dirty="0">
                <a:latin typeface="Times"/>
              </a:rPr>
              <a:t> FROM </a:t>
            </a:r>
            <a:r>
              <a:rPr lang="en-US" sz="2000" dirty="0" err="1">
                <a:latin typeface="Times"/>
              </a:rPr>
              <a:t>tbl_peca</a:t>
            </a:r>
            <a:r>
              <a:rPr lang="en-US" sz="2000" dirty="0">
                <a:latin typeface="Time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"/>
              </a:rPr>
              <a:t>INTERSECT</a:t>
            </a:r>
          </a:p>
          <a:p>
            <a:pPr marL="0" indent="0">
              <a:buNone/>
            </a:pPr>
            <a:r>
              <a:rPr lang="en-US" sz="2000" dirty="0">
                <a:latin typeface="Times"/>
              </a:rPr>
              <a:t>SELECT </a:t>
            </a:r>
            <a:r>
              <a:rPr lang="en-US" sz="2000" dirty="0" err="1">
                <a:latin typeface="Times"/>
              </a:rPr>
              <a:t>nome,preco</a:t>
            </a:r>
            <a:r>
              <a:rPr lang="en-US" sz="2000" dirty="0">
                <a:latin typeface="Times"/>
              </a:rPr>
              <a:t> FROM </a:t>
            </a:r>
            <a:r>
              <a:rPr lang="en-US" sz="2000" dirty="0" err="1">
                <a:latin typeface="Times"/>
              </a:rPr>
              <a:t>tbl_peca</a:t>
            </a:r>
            <a:r>
              <a:rPr lang="en-US" sz="2000" dirty="0">
                <a:latin typeface="Times"/>
              </a:rPr>
              <a:t> WHERE </a:t>
            </a:r>
            <a:r>
              <a:rPr lang="en-US" sz="2000" dirty="0" err="1">
                <a:latin typeface="Times"/>
              </a:rPr>
              <a:t>cor</a:t>
            </a:r>
            <a:r>
              <a:rPr lang="en-US" sz="2000" dirty="0">
                <a:latin typeface="Times"/>
              </a:rPr>
              <a:t>='VERMELHA'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36D05-DF3B-9F5C-B5E6-8C11647B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653136"/>
            <a:ext cx="2832182" cy="12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4F0A5970F3734AA3A794DAD7B0A95D" ma:contentTypeVersion="4" ma:contentTypeDescription="Crie um novo documento." ma:contentTypeScope="" ma:versionID="04dda9dde5eaf8a924740964a6cd6372">
  <xsd:schema xmlns:xsd="http://www.w3.org/2001/XMLSchema" xmlns:xs="http://www.w3.org/2001/XMLSchema" xmlns:p="http://schemas.microsoft.com/office/2006/metadata/properties" xmlns:ns2="857a492e-c397-4f7d-9222-ea68586766ef" targetNamespace="http://schemas.microsoft.com/office/2006/metadata/properties" ma:root="true" ma:fieldsID="1d5985db290b7e588abff4334545708c" ns2:_="">
    <xsd:import namespace="857a492e-c397-4f7d-9222-ea68586766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a492e-c397-4f7d-9222-ea68586766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C1F64-302F-4344-8156-FED3324B8E93}"/>
</file>

<file path=customXml/itemProps2.xml><?xml version="1.0" encoding="utf-8"?>
<ds:datastoreItem xmlns:ds="http://schemas.openxmlformats.org/officeDocument/2006/customXml" ds:itemID="{9D2A3466-0551-494C-93BF-5CE3D0544C8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10649</TotalTime>
  <Words>606</Words>
  <Application>Microsoft Macintosh PowerPoint</Application>
  <PresentationFormat>On-screen Show (4:3)</PresentationFormat>
  <Paragraphs>111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Times</vt:lpstr>
      <vt:lpstr>Times New Roman</vt:lpstr>
      <vt:lpstr>Office Theme</vt:lpstr>
      <vt:lpstr>FATEC Desenvolvimento de Software Multiplataforma  2º SEMESTRE 2023</vt:lpstr>
      <vt:lpstr>SubConsulta</vt:lpstr>
      <vt:lpstr>LAB - MER</vt:lpstr>
      <vt:lpstr>SubConsulta - Where</vt:lpstr>
      <vt:lpstr>SubConsulta - Where</vt:lpstr>
      <vt:lpstr>SubConsulta - Where</vt:lpstr>
      <vt:lpstr>SubConsulta - Where</vt:lpstr>
      <vt:lpstr>SubConsulta - Grupos</vt:lpstr>
      <vt:lpstr>SubConsulta - Grupos</vt:lpstr>
      <vt:lpstr>SubConsulta - Tabelas</vt:lpstr>
      <vt:lpstr>Lab</vt:lpstr>
      <vt:lpstr>Backup slides</vt:lpstr>
    </vt:vector>
  </TitlesOfParts>
  <Manager/>
  <Company>FATEC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dc:subject>BDR</dc:subject>
  <dc:creator>Prof. Me. Eng. Santana</dc:creator>
  <cp:keywords/>
  <dc:description/>
  <cp:lastModifiedBy>Santana, Rodrigo</cp:lastModifiedBy>
  <cp:revision>679</cp:revision>
  <cp:lastPrinted>2000-02-23T02:20:35Z</cp:lastPrinted>
  <dcterms:created xsi:type="dcterms:W3CDTF">1997-05-21T00:11:46Z</dcterms:created>
  <dcterms:modified xsi:type="dcterms:W3CDTF">2023-09-20T01:12:06Z</dcterms:modified>
  <cp:category/>
</cp:coreProperties>
</file>