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56" r:id="rId4"/>
  </p:sldMasterIdLst>
  <p:notesMasterIdLst>
    <p:notesMasterId r:id="rId10"/>
  </p:notesMasterIdLst>
  <p:handoutMasterIdLst>
    <p:handoutMasterId r:id="rId11"/>
  </p:handoutMasterIdLst>
  <p:sldIdLst>
    <p:sldId id="278" r:id="rId5"/>
    <p:sldId id="291" r:id="rId6"/>
    <p:sldId id="289" r:id="rId7"/>
    <p:sldId id="290" r:id="rId8"/>
    <p:sldId id="29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8" userDrawn="1">
          <p15:clr>
            <a:srgbClr val="A4A3A4"/>
          </p15:clr>
        </p15:guide>
        <p15:guide id="2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A5A5"/>
    <a:srgbClr val="BEB9AA"/>
    <a:srgbClr val="C0C9C2"/>
    <a:srgbClr val="AA9D92"/>
    <a:srgbClr val="F2F1EE"/>
    <a:srgbClr val="D8D2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595" autoAdjust="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>
        <p:guide pos="4128"/>
        <p:guide orient="horz" pos="960"/>
      </p:guideLst>
    </p:cSldViewPr>
  </p:slideViewPr>
  <p:outlineViewPr>
    <p:cViewPr>
      <p:scale>
        <a:sx n="33" d="100"/>
        <a:sy n="33" d="100"/>
      </p:scale>
      <p:origin x="0" y="-402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299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173033-0ABA-4E92-B82B-EA489232A4F6}" type="doc">
      <dgm:prSet loTypeId="urn:microsoft.com/office/officeart/2008/layout/LinedList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C74960C-213B-4497-AEED-CA63DE9DF611}">
      <dgm:prSet custT="1"/>
      <dgm:spPr/>
      <dgm:t>
        <a:bodyPr/>
        <a:lstStyle/>
        <a:p>
          <a:r>
            <a:rPr lang="en-US" sz="3400"/>
            <a:t>By Daniely Mosquera</a:t>
          </a:r>
        </a:p>
      </dgm:t>
    </dgm:pt>
    <dgm:pt modelId="{19E04CA0-2FE2-43A1-BEDF-C4D61A39854A}" type="parTrans" cxnId="{93255CFD-EC35-4883-9904-AF81F6FA1A77}">
      <dgm:prSet/>
      <dgm:spPr/>
      <dgm:t>
        <a:bodyPr/>
        <a:lstStyle/>
        <a:p>
          <a:endParaRPr lang="en-US" sz="3400"/>
        </a:p>
      </dgm:t>
    </dgm:pt>
    <dgm:pt modelId="{F09ECA0C-BB29-482C-A7B1-6AEDFA0D877E}" type="sibTrans" cxnId="{93255CFD-EC35-4883-9904-AF81F6FA1A77}">
      <dgm:prSet/>
      <dgm:spPr/>
      <dgm:t>
        <a:bodyPr/>
        <a:lstStyle/>
        <a:p>
          <a:endParaRPr lang="en-US" sz="3400"/>
        </a:p>
      </dgm:t>
    </dgm:pt>
    <dgm:pt modelId="{9239696A-07D7-4496-BC7A-1BB201F49423}">
      <dgm:prSet custT="1"/>
      <dgm:spPr/>
      <dgm:t>
        <a:bodyPr/>
        <a:lstStyle/>
        <a:p>
          <a:r>
            <a:rPr lang="en-US" sz="3400" dirty="0"/>
            <a:t>DA Consulting</a:t>
          </a:r>
        </a:p>
      </dgm:t>
    </dgm:pt>
    <dgm:pt modelId="{AD3D4F8A-CFB3-46A0-8E86-CAAF6811A65F}" type="parTrans" cxnId="{B40CA78F-7A7C-4FA1-B7B6-E885BF3CBAE6}">
      <dgm:prSet/>
      <dgm:spPr/>
      <dgm:t>
        <a:bodyPr/>
        <a:lstStyle/>
        <a:p>
          <a:endParaRPr lang="en-US" sz="3400"/>
        </a:p>
      </dgm:t>
    </dgm:pt>
    <dgm:pt modelId="{1F254C15-733E-468F-A50D-EEFB9D3CAE14}" type="sibTrans" cxnId="{B40CA78F-7A7C-4FA1-B7B6-E885BF3CBAE6}">
      <dgm:prSet/>
      <dgm:spPr/>
      <dgm:t>
        <a:bodyPr/>
        <a:lstStyle/>
        <a:p>
          <a:endParaRPr lang="en-US" sz="3400"/>
        </a:p>
      </dgm:t>
    </dgm:pt>
    <dgm:pt modelId="{792EBB4E-64F9-456E-BC94-8B2257A687F0}">
      <dgm:prSet custT="1"/>
      <dgm:spPr/>
      <dgm:t>
        <a:bodyPr/>
        <a:lstStyle/>
        <a:p>
          <a:endParaRPr lang="en-US" sz="3400" dirty="0"/>
        </a:p>
      </dgm:t>
    </dgm:pt>
    <dgm:pt modelId="{9622FE8A-C23A-4D76-831F-F2378675D0D7}" type="parTrans" cxnId="{1A10B625-4144-4919-BEA7-DAD4661F54D2}">
      <dgm:prSet/>
      <dgm:spPr/>
      <dgm:t>
        <a:bodyPr/>
        <a:lstStyle/>
        <a:p>
          <a:endParaRPr lang="en-US" sz="3400"/>
        </a:p>
      </dgm:t>
    </dgm:pt>
    <dgm:pt modelId="{4A8EFE39-3359-4638-AAAE-0F41549295B4}" type="sibTrans" cxnId="{1A10B625-4144-4919-BEA7-DAD4661F54D2}">
      <dgm:prSet/>
      <dgm:spPr/>
      <dgm:t>
        <a:bodyPr/>
        <a:lstStyle/>
        <a:p>
          <a:endParaRPr lang="en-US" sz="3400"/>
        </a:p>
      </dgm:t>
    </dgm:pt>
    <dgm:pt modelId="{0F61288E-3EC2-4F43-AF03-721E840F8FE8}" type="pres">
      <dgm:prSet presAssocID="{EA173033-0ABA-4E92-B82B-EA489232A4F6}" presName="vert0" presStyleCnt="0">
        <dgm:presLayoutVars>
          <dgm:dir/>
          <dgm:animOne val="branch"/>
          <dgm:animLvl val="lvl"/>
        </dgm:presLayoutVars>
      </dgm:prSet>
      <dgm:spPr/>
    </dgm:pt>
    <dgm:pt modelId="{F78285DC-85DB-4FEF-9E3B-5B0A78140072}" type="pres">
      <dgm:prSet presAssocID="{4C74960C-213B-4497-AEED-CA63DE9DF611}" presName="thickLine" presStyleLbl="alignNode1" presStyleIdx="0" presStyleCnt="3"/>
      <dgm:spPr/>
    </dgm:pt>
    <dgm:pt modelId="{4CFD4086-2213-4473-A680-040E5D48B6A1}" type="pres">
      <dgm:prSet presAssocID="{4C74960C-213B-4497-AEED-CA63DE9DF611}" presName="horz1" presStyleCnt="0"/>
      <dgm:spPr/>
    </dgm:pt>
    <dgm:pt modelId="{3EA328AE-9490-4CAE-B959-5E1713A1206A}" type="pres">
      <dgm:prSet presAssocID="{4C74960C-213B-4497-AEED-CA63DE9DF611}" presName="tx1" presStyleLbl="revTx" presStyleIdx="0" presStyleCnt="3"/>
      <dgm:spPr/>
    </dgm:pt>
    <dgm:pt modelId="{AA9C152E-8846-4884-B5EB-A40C291DEF21}" type="pres">
      <dgm:prSet presAssocID="{4C74960C-213B-4497-AEED-CA63DE9DF611}" presName="vert1" presStyleCnt="0"/>
      <dgm:spPr/>
    </dgm:pt>
    <dgm:pt modelId="{05B316A3-006F-4275-84A7-C30E0BBC41A5}" type="pres">
      <dgm:prSet presAssocID="{9239696A-07D7-4496-BC7A-1BB201F49423}" presName="thickLine" presStyleLbl="alignNode1" presStyleIdx="1" presStyleCnt="3"/>
      <dgm:spPr/>
    </dgm:pt>
    <dgm:pt modelId="{22000561-1DAD-41E7-8B7A-B6512B9E64A5}" type="pres">
      <dgm:prSet presAssocID="{9239696A-07D7-4496-BC7A-1BB201F49423}" presName="horz1" presStyleCnt="0"/>
      <dgm:spPr/>
    </dgm:pt>
    <dgm:pt modelId="{7BB96165-3ED4-4B45-A665-4EED24DEE4A0}" type="pres">
      <dgm:prSet presAssocID="{9239696A-07D7-4496-BC7A-1BB201F49423}" presName="tx1" presStyleLbl="revTx" presStyleIdx="1" presStyleCnt="3"/>
      <dgm:spPr/>
    </dgm:pt>
    <dgm:pt modelId="{FC882B86-8635-456D-9531-5DD35035B333}" type="pres">
      <dgm:prSet presAssocID="{9239696A-07D7-4496-BC7A-1BB201F49423}" presName="vert1" presStyleCnt="0"/>
      <dgm:spPr/>
    </dgm:pt>
    <dgm:pt modelId="{4228EECA-014A-479E-9C1E-003892BA133C}" type="pres">
      <dgm:prSet presAssocID="{792EBB4E-64F9-456E-BC94-8B2257A687F0}" presName="thickLine" presStyleLbl="alignNode1" presStyleIdx="2" presStyleCnt="3"/>
      <dgm:spPr/>
    </dgm:pt>
    <dgm:pt modelId="{A896B63F-C3AD-4E42-9E9C-97A86D817959}" type="pres">
      <dgm:prSet presAssocID="{792EBB4E-64F9-456E-BC94-8B2257A687F0}" presName="horz1" presStyleCnt="0"/>
      <dgm:spPr/>
    </dgm:pt>
    <dgm:pt modelId="{2573C86A-6E94-4D36-AB70-B507781581D2}" type="pres">
      <dgm:prSet presAssocID="{792EBB4E-64F9-456E-BC94-8B2257A687F0}" presName="tx1" presStyleLbl="revTx" presStyleIdx="2" presStyleCnt="3"/>
      <dgm:spPr/>
    </dgm:pt>
    <dgm:pt modelId="{29687529-8443-4959-BF20-E193A92D7CCD}" type="pres">
      <dgm:prSet presAssocID="{792EBB4E-64F9-456E-BC94-8B2257A687F0}" presName="vert1" presStyleCnt="0"/>
      <dgm:spPr/>
    </dgm:pt>
  </dgm:ptLst>
  <dgm:cxnLst>
    <dgm:cxn modelId="{1A10B625-4144-4919-BEA7-DAD4661F54D2}" srcId="{EA173033-0ABA-4E92-B82B-EA489232A4F6}" destId="{792EBB4E-64F9-456E-BC94-8B2257A687F0}" srcOrd="2" destOrd="0" parTransId="{9622FE8A-C23A-4D76-831F-F2378675D0D7}" sibTransId="{4A8EFE39-3359-4638-AAAE-0F41549295B4}"/>
    <dgm:cxn modelId="{91198550-E101-46E9-BB30-AFC2FCDBF1CA}" type="presOf" srcId="{792EBB4E-64F9-456E-BC94-8B2257A687F0}" destId="{2573C86A-6E94-4D36-AB70-B507781581D2}" srcOrd="0" destOrd="0" presId="urn:microsoft.com/office/officeart/2008/layout/LinedList"/>
    <dgm:cxn modelId="{C0E7FE72-9AC3-43CB-89AD-2564587D9697}" type="presOf" srcId="{EA173033-0ABA-4E92-B82B-EA489232A4F6}" destId="{0F61288E-3EC2-4F43-AF03-721E840F8FE8}" srcOrd="0" destOrd="0" presId="urn:microsoft.com/office/officeart/2008/layout/LinedList"/>
    <dgm:cxn modelId="{B40CA78F-7A7C-4FA1-B7B6-E885BF3CBAE6}" srcId="{EA173033-0ABA-4E92-B82B-EA489232A4F6}" destId="{9239696A-07D7-4496-BC7A-1BB201F49423}" srcOrd="1" destOrd="0" parTransId="{AD3D4F8A-CFB3-46A0-8E86-CAAF6811A65F}" sibTransId="{1F254C15-733E-468F-A50D-EEFB9D3CAE14}"/>
    <dgm:cxn modelId="{3EE6DB97-DD16-490A-8564-162489C3BB5E}" type="presOf" srcId="{4C74960C-213B-4497-AEED-CA63DE9DF611}" destId="{3EA328AE-9490-4CAE-B959-5E1713A1206A}" srcOrd="0" destOrd="0" presId="urn:microsoft.com/office/officeart/2008/layout/LinedList"/>
    <dgm:cxn modelId="{ECB4A4F5-F7B7-4AA2-8A35-73AF2A31D8B5}" type="presOf" srcId="{9239696A-07D7-4496-BC7A-1BB201F49423}" destId="{7BB96165-3ED4-4B45-A665-4EED24DEE4A0}" srcOrd="0" destOrd="0" presId="urn:microsoft.com/office/officeart/2008/layout/LinedList"/>
    <dgm:cxn modelId="{93255CFD-EC35-4883-9904-AF81F6FA1A77}" srcId="{EA173033-0ABA-4E92-B82B-EA489232A4F6}" destId="{4C74960C-213B-4497-AEED-CA63DE9DF611}" srcOrd="0" destOrd="0" parTransId="{19E04CA0-2FE2-43A1-BEDF-C4D61A39854A}" sibTransId="{F09ECA0C-BB29-482C-A7B1-6AEDFA0D877E}"/>
    <dgm:cxn modelId="{F08F80E1-BFAE-48A6-B975-14946BE06133}" type="presParOf" srcId="{0F61288E-3EC2-4F43-AF03-721E840F8FE8}" destId="{F78285DC-85DB-4FEF-9E3B-5B0A78140072}" srcOrd="0" destOrd="0" presId="urn:microsoft.com/office/officeart/2008/layout/LinedList"/>
    <dgm:cxn modelId="{DA09B0D2-C30D-44BA-AB26-D8D3F1FBBB9F}" type="presParOf" srcId="{0F61288E-3EC2-4F43-AF03-721E840F8FE8}" destId="{4CFD4086-2213-4473-A680-040E5D48B6A1}" srcOrd="1" destOrd="0" presId="urn:microsoft.com/office/officeart/2008/layout/LinedList"/>
    <dgm:cxn modelId="{22F3FADC-93D9-4C73-BC3A-D1D041D7987D}" type="presParOf" srcId="{4CFD4086-2213-4473-A680-040E5D48B6A1}" destId="{3EA328AE-9490-4CAE-B959-5E1713A1206A}" srcOrd="0" destOrd="0" presId="urn:microsoft.com/office/officeart/2008/layout/LinedList"/>
    <dgm:cxn modelId="{1A1B1E7C-01CD-4DED-B933-5A3EE3D62673}" type="presParOf" srcId="{4CFD4086-2213-4473-A680-040E5D48B6A1}" destId="{AA9C152E-8846-4884-B5EB-A40C291DEF21}" srcOrd="1" destOrd="0" presId="urn:microsoft.com/office/officeart/2008/layout/LinedList"/>
    <dgm:cxn modelId="{70084EE5-F225-48F8-B776-E99FA3DD21C9}" type="presParOf" srcId="{0F61288E-3EC2-4F43-AF03-721E840F8FE8}" destId="{05B316A3-006F-4275-84A7-C30E0BBC41A5}" srcOrd="2" destOrd="0" presId="urn:microsoft.com/office/officeart/2008/layout/LinedList"/>
    <dgm:cxn modelId="{34B732B6-D0D2-490D-B0D4-9796858EC6AB}" type="presParOf" srcId="{0F61288E-3EC2-4F43-AF03-721E840F8FE8}" destId="{22000561-1DAD-41E7-8B7A-B6512B9E64A5}" srcOrd="3" destOrd="0" presId="urn:microsoft.com/office/officeart/2008/layout/LinedList"/>
    <dgm:cxn modelId="{DD407ECA-1142-4E62-BCAA-7C4FA8221BC4}" type="presParOf" srcId="{22000561-1DAD-41E7-8B7A-B6512B9E64A5}" destId="{7BB96165-3ED4-4B45-A665-4EED24DEE4A0}" srcOrd="0" destOrd="0" presId="urn:microsoft.com/office/officeart/2008/layout/LinedList"/>
    <dgm:cxn modelId="{36A7D25C-529C-468E-9B8B-3831F5787A9C}" type="presParOf" srcId="{22000561-1DAD-41E7-8B7A-B6512B9E64A5}" destId="{FC882B86-8635-456D-9531-5DD35035B333}" srcOrd="1" destOrd="0" presId="urn:microsoft.com/office/officeart/2008/layout/LinedList"/>
    <dgm:cxn modelId="{CCFDB91F-166B-410C-B732-F10FD97FDBA2}" type="presParOf" srcId="{0F61288E-3EC2-4F43-AF03-721E840F8FE8}" destId="{4228EECA-014A-479E-9C1E-003892BA133C}" srcOrd="4" destOrd="0" presId="urn:microsoft.com/office/officeart/2008/layout/LinedList"/>
    <dgm:cxn modelId="{E8D66A9E-099B-4344-9405-B768A6D25AA8}" type="presParOf" srcId="{0F61288E-3EC2-4F43-AF03-721E840F8FE8}" destId="{A896B63F-C3AD-4E42-9E9C-97A86D817959}" srcOrd="5" destOrd="0" presId="urn:microsoft.com/office/officeart/2008/layout/LinedList"/>
    <dgm:cxn modelId="{040E82FC-F811-452D-BF2F-D253D3B0C86C}" type="presParOf" srcId="{A896B63F-C3AD-4E42-9E9C-97A86D817959}" destId="{2573C86A-6E94-4D36-AB70-B507781581D2}" srcOrd="0" destOrd="0" presId="urn:microsoft.com/office/officeart/2008/layout/LinedList"/>
    <dgm:cxn modelId="{8BF9EC1C-D835-491D-93D1-CFFEF7C7878B}" type="presParOf" srcId="{A896B63F-C3AD-4E42-9E9C-97A86D817959}" destId="{29687529-8443-4959-BF20-E193A92D7CC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8285DC-85DB-4FEF-9E3B-5B0A78140072}">
      <dsp:nvSpPr>
        <dsp:cNvPr id="0" name=""/>
        <dsp:cNvSpPr/>
      </dsp:nvSpPr>
      <dsp:spPr>
        <a:xfrm>
          <a:off x="0" y="1684"/>
          <a:ext cx="498508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EA328AE-9490-4CAE-B959-5E1713A1206A}">
      <dsp:nvSpPr>
        <dsp:cNvPr id="0" name=""/>
        <dsp:cNvSpPr/>
      </dsp:nvSpPr>
      <dsp:spPr>
        <a:xfrm>
          <a:off x="0" y="1684"/>
          <a:ext cx="4985080" cy="1149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By Daniely Mosquera</a:t>
          </a:r>
        </a:p>
      </dsp:txBody>
      <dsp:txXfrm>
        <a:off x="0" y="1684"/>
        <a:ext cx="4985080" cy="1149081"/>
      </dsp:txXfrm>
    </dsp:sp>
    <dsp:sp modelId="{05B316A3-006F-4275-84A7-C30E0BBC41A5}">
      <dsp:nvSpPr>
        <dsp:cNvPr id="0" name=""/>
        <dsp:cNvSpPr/>
      </dsp:nvSpPr>
      <dsp:spPr>
        <a:xfrm>
          <a:off x="0" y="1150765"/>
          <a:ext cx="498508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BB96165-3ED4-4B45-A665-4EED24DEE4A0}">
      <dsp:nvSpPr>
        <dsp:cNvPr id="0" name=""/>
        <dsp:cNvSpPr/>
      </dsp:nvSpPr>
      <dsp:spPr>
        <a:xfrm>
          <a:off x="0" y="1150765"/>
          <a:ext cx="4985080" cy="1149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DA Consulting</a:t>
          </a:r>
        </a:p>
      </dsp:txBody>
      <dsp:txXfrm>
        <a:off x="0" y="1150765"/>
        <a:ext cx="4985080" cy="1149081"/>
      </dsp:txXfrm>
    </dsp:sp>
    <dsp:sp modelId="{4228EECA-014A-479E-9C1E-003892BA133C}">
      <dsp:nvSpPr>
        <dsp:cNvPr id="0" name=""/>
        <dsp:cNvSpPr/>
      </dsp:nvSpPr>
      <dsp:spPr>
        <a:xfrm>
          <a:off x="0" y="2299847"/>
          <a:ext cx="498508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573C86A-6E94-4D36-AB70-B507781581D2}">
      <dsp:nvSpPr>
        <dsp:cNvPr id="0" name=""/>
        <dsp:cNvSpPr/>
      </dsp:nvSpPr>
      <dsp:spPr>
        <a:xfrm>
          <a:off x="0" y="2299847"/>
          <a:ext cx="4985080" cy="1149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 dirty="0"/>
        </a:p>
      </dsp:txBody>
      <dsp:txXfrm>
        <a:off x="0" y="2299847"/>
        <a:ext cx="4985080" cy="11490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6E6020-4209-49A3-9DC4-18264096E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797462-F1DD-4E64-BC14-F17A0F34B5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2FC57-E1F8-4F59-A87C-2833007EAF57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5F0E3-AC70-4B5A-BCEB-9E3C021C86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8F68B5-925F-4468-95B3-EA77C29C34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A06BE-7519-4B21-9E1D-AE6D6E69C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83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ACAC0-59EA-4916-9995-398D6BEB88C3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B2C62-FE30-453D-946B-754E9E42C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26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C8-AB8C-4B8A-A01F-113B16C4DCA3}" type="datetime1">
              <a:rPr lang="en-US" smtClean="0"/>
              <a:t>7/17/2022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929886"/>
      </p:ext>
    </p:extLst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C8-AB8C-4B8A-A01F-113B16C4DCA3}" type="datetime1">
              <a:rPr lang="en-US" smtClean="0"/>
              <a:t>7/17/2022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955159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C8-AB8C-4B8A-A01F-113B16C4DCA3}" type="datetime1">
              <a:rPr lang="en-US" smtClean="0"/>
              <a:t>7/17/2022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855572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423630CA-0A51-4B04-A57B-9E412A8FCD1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847137" y="3862387"/>
            <a:ext cx="2316163" cy="253841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3C994AE8-9E30-418E-8361-5D851AFA42C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854450"/>
            <a:ext cx="2316163" cy="253841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D4E5783-2917-458E-BE61-F3D5AAA8F9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309086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1D734B5-5F1C-4E34-81FF-AD75105E83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5757DE8-43D6-4A47-ABC9-B39EC8016C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5"/>
            <a:ext cx="3924300" cy="439102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984C97B0-0D42-4831-9ABD-390370C0F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81873-7D47-483D-BCB4-50DD9806C720}" type="datetime1">
              <a:rPr lang="en-US" smtClean="0"/>
              <a:t>7/17/2022</a:t>
            </a:fld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CE8438DF-723C-49AB-AD18-1C40F107F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2FDE8-62A6-4290-88E6-2795313DE2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465137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07975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F2964EA8-200F-47C5-90C2-1DBA3D6D7C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28700" y="5078187"/>
            <a:ext cx="3222058" cy="96462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9">
            <a:extLst>
              <a:ext uri="{FF2B5EF4-FFF2-40B4-BE49-F238E27FC236}">
                <a16:creationId xmlns:a16="http://schemas.microsoft.com/office/drawing/2014/main" id="{7878E298-5074-4E51-993E-34931A897F1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21413" y="0"/>
            <a:ext cx="4941887" cy="57261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2D26D0E-18C6-4DB1-B3A5-75E29BD65B17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noFill/>
          <a:ln w="15875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989B90B-5C3C-4760-9360-5AE10BF8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90000"/>
              </a:lnSpc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661D25CF-5413-4949-A54A-8716608406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58050" y="2000250"/>
            <a:ext cx="4667250" cy="33988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224E3A4F-8479-4D38-A6D4-85F0883F3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D4DA8-2D4A-4F06-BECA-044AF4113FB4}" type="datetime1">
              <a:rPr lang="en-US" smtClean="0"/>
              <a:t>7/17/2022</a:t>
            </a:fld>
            <a:endParaRPr lang="en-US" dirty="0"/>
          </a:p>
        </p:txBody>
      </p: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D5A5341A-4863-40E8-8B9A-FB4E71925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2FED0-CD95-48B0-B54A-1F64F952C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8EF5E91-A275-4181-9C62-BC0773AD0512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271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C85317C-3A2D-483F-B913-714129E195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73045" y="2426610"/>
            <a:ext cx="2378075" cy="111125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DFEC7-1EEC-4FF2-868A-9799EA69F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7155" y="2714986"/>
            <a:ext cx="6674802" cy="65532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Graph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A6C54-2562-43EA-9A1B-F808D04718E7}" type="datetime1">
              <a:rPr lang="en-US" smtClean="0"/>
              <a:t>7/17/2022</a:t>
            </a:fld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A6C54-2562-43EA-9A1B-F808D04718E7}" type="datetime1">
              <a:rPr lang="en-US" smtClean="0"/>
              <a:t>7/17/2022</a:t>
            </a:fld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364FFEF-B933-46C6-A918-A80C987DB7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2147" y="0"/>
            <a:ext cx="3938588" cy="64008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4" name="Picture 3" hidden="1">
            <a:extLst>
              <a:ext uri="{FF2B5EF4-FFF2-40B4-BE49-F238E27FC236}">
                <a16:creationId xmlns:a16="http://schemas.microsoft.com/office/drawing/2014/main" id="{59E5EAF8-68C2-4910-8F66-D9320B9574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47967" y="2105933"/>
            <a:ext cx="5297883" cy="102421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3BE48E1-D3BE-4B52-B2EC-13A514CB0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7966" y="2105933"/>
            <a:ext cx="5297883" cy="2237467"/>
          </a:xfrm>
        </p:spPr>
        <p:txBody>
          <a:bodyPr anchor="t">
            <a:norm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6745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41BF345D-81AF-4851-83A1-62339848905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1917" y="517972"/>
            <a:ext cx="31089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EC4F3A57-45ED-498D-858C-3EE63DF129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36601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1AC5BB09-E3BA-4948-93B3-EDCAAB80311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101197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BF83C6B7-5484-4586-8830-098BDCD9C9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66324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0C5663B1-EED6-4D80-A7C2-19E1366387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39069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0">
            <a:extLst>
              <a:ext uri="{FF2B5EF4-FFF2-40B4-BE49-F238E27FC236}">
                <a16:creationId xmlns:a16="http://schemas.microsoft.com/office/drawing/2014/main" id="{D21E7B61-407B-40A7-9AF6-0D7E7106BCF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96046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415C3ACC-5A8A-46E6-BA0D-90ADD27E2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2DF6D-B715-4785-8DEA-9165C638CF44}" type="datetime1">
              <a:rPr lang="en-US" smtClean="0"/>
              <a:t>7/17/2022</a:t>
            </a:fld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0D00A5C2-DCEE-4CB3-9307-61EB88B1D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E8CB70-B054-4294-AD29-EE7A75C72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651507"/>
            <a:ext cx="8991563" cy="100583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0D608-4E7A-4014-9F62-CB43A0C839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6638" y="2717800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C3A63B0-4EEA-45BC-A016-5FDA0969EA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8610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080679B-5220-4478-B631-7112F870B7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4350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E4F61A3-2797-46FB-ACA7-0443E3BBDD2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3907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14ED733B-1DE9-4FDC-BD5F-2BE3BB07C93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0402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405858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275B11D-8F3F-472B-BBCC-A4F7415AC0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8700" y="3543300"/>
            <a:ext cx="3924300" cy="33147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F0629D-1A5F-4F4F-90D6-430379624E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191250" y="1981200"/>
            <a:ext cx="4972050" cy="4473575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sz="1600">
                <a:solidFill>
                  <a:schemeClr val="tx2">
                    <a:lumMod val="50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Click to edit Master text styles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218C063B-0EE9-4FD5-A116-241C24545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AE72A-09B6-4D56-855D-4360BD347914}" type="datetime1">
              <a:rPr lang="en-US" smtClean="0"/>
              <a:t>7/17/2022</a:t>
            </a:fld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D417B369-6569-4DCC-B684-BE1A7C5D0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EEC1A7-43C3-481E-95D0-5616242E1A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4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C6CF0E0-8FF2-4FE7-AC69-85BEFA656508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C8-AB8C-4B8A-A01F-113B16C4DCA3}" type="datetime1">
              <a:rPr lang="en-US" smtClean="0"/>
              <a:t>7/17/2022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146415"/>
      </p:ext>
    </p:extLst>
  </p:cSld>
  <p:clrMapOvr>
    <a:masterClrMapping/>
  </p:clrMapOvr>
  <p:hf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337C3D7-7DDB-42A8-901A-EC153DD274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0"/>
            <a:ext cx="4953000" cy="3302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7B95226-A076-4D55-B408-1389A2F8C7A0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028700" y="3556002"/>
            <a:ext cx="3108960" cy="2286000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6673F10-179D-4539-AA33-AE34EC0457EF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4541520" y="3556001"/>
            <a:ext cx="3108960" cy="2285999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B6CFC30-1A59-4D28-9E30-0FF7D632C6A2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8054340" y="3556001"/>
            <a:ext cx="3108960" cy="2285999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C4F3CC75-F9FA-4F77-9DD5-7E6C0F5C9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9D1A0-04AB-4DD4-B9DB-BDEC5E64C94C}" type="datetime1">
              <a:rPr lang="en-US" smtClean="0"/>
              <a:t>7/17/2022</a:t>
            </a:fld>
            <a:endParaRPr lang="en-US" dirty="0"/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93B5B65C-5DE0-4F81-8115-758CDB591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F4A2ACE-2D85-4F78-818F-BBA6F6F0CC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0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4DCD8D3-DF79-446E-9961-5797EE888B4C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FCB4EDDC-C544-421C-905C-A4D40D98A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3EA80-260A-4EE9-83BB-E6DD04DEA906}" type="datetime1">
              <a:rPr lang="en-US" smtClean="0"/>
              <a:t>7/17/2022</a:t>
            </a:fld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9CBFDBF-2D2B-469A-9B2F-72F90474F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BA55D6-2810-4163-9D43-FEDA674E2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6829" y="573503"/>
            <a:ext cx="10156826" cy="1369591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9E87E0B-D644-4037-B322-715C648BAD3B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419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5">
            <a:extLst>
              <a:ext uri="{FF2B5EF4-FFF2-40B4-BE49-F238E27FC236}">
                <a16:creationId xmlns:a16="http://schemas.microsoft.com/office/drawing/2014/main" id="{940246AD-CE4F-4FD8-BCF6-5BA9ED62ACD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543302"/>
            <a:ext cx="4953000" cy="284956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8ECBB79-D5D3-4ECE-99F9-1B6834629E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284956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C667C6DE-A3D4-4738-B7FC-43FB39FD7A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12C18C04-19C8-4ECC-83E8-6E65128CE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6"/>
            <a:ext cx="3924300" cy="284956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D14E5D8-EB42-4C87-B4AE-4746909A2D3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9813" y="5067300"/>
            <a:ext cx="3913187" cy="1319213"/>
          </a:xfrm>
        </p:spPr>
        <p:txBody>
          <a:bodyPr>
            <a:normAutofit/>
          </a:bodyPr>
          <a:lstStyle>
            <a:lvl1pPr>
              <a:defRPr lang="en-US" sz="16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0649945F-7BBD-4042-AA34-709CE3402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80274-DEF2-4F5D-8F74-69D0554CED55}" type="datetime1">
              <a:rPr lang="en-US" smtClean="0"/>
              <a:t>7/17/2022</a:t>
            </a:fld>
            <a:endParaRPr lang="en-US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1936C4A-DE5F-4BFE-AED0-47E48CD4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981B703-4F1F-41A6-AD71-3FFB2820F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0130" y="465136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C8-AB8C-4B8A-A01F-113B16C4DCA3}" type="datetime1">
              <a:rPr lang="en-US" smtClean="0"/>
              <a:t>7/17/2022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404541"/>
      </p:ext>
    </p:extLst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C8-AB8C-4B8A-A01F-113B16C4DCA3}" type="datetime1">
              <a:rPr lang="en-US" smtClean="0"/>
              <a:t>7/17/2022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725032"/>
      </p:ext>
    </p:extLst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C8-AB8C-4B8A-A01F-113B16C4DCA3}" type="datetime1">
              <a:rPr lang="en-US" smtClean="0"/>
              <a:t>7/17/2022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38163"/>
      </p:ext>
    </p:extLst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C8-AB8C-4B8A-A01F-113B16C4DCA3}" type="datetime1">
              <a:rPr lang="en-US" smtClean="0"/>
              <a:t>7/17/2022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69788"/>
      </p:ext>
    </p:extLst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C8-AB8C-4B8A-A01F-113B16C4DCA3}" type="datetime1">
              <a:rPr lang="en-US" smtClean="0"/>
              <a:t>7/17/2022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928913"/>
      </p:ext>
    </p:extLst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C8-AB8C-4B8A-A01F-113B16C4DCA3}" type="datetime1">
              <a:rPr lang="en-US" smtClean="0"/>
              <a:t>7/17/2022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138534"/>
      </p:ext>
    </p:extLst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E5577C8-AB8C-4B8A-A01F-113B16C4DCA3}" type="datetime1">
              <a:rPr lang="en-US" smtClean="0"/>
              <a:t>7/17/2022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369833"/>
      </p:ext>
    </p:extLst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577C8-AB8C-4B8A-A01F-113B16C4DCA3}" type="datetime1">
              <a:rPr lang="en-US" smtClean="0"/>
              <a:t>7/17/2022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9398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649" r:id="rId13"/>
    <p:sldLayoutId id="2147483650" r:id="rId14"/>
    <p:sldLayoutId id="2147483652" r:id="rId15"/>
    <p:sldLayoutId id="2147483653" r:id="rId16"/>
    <p:sldLayoutId id="2147483660" r:id="rId17"/>
    <p:sldLayoutId id="2147483659" r:id="rId18"/>
    <p:sldLayoutId id="2147483655" r:id="rId19"/>
    <p:sldLayoutId id="2147483656" r:id="rId20"/>
    <p:sldLayoutId id="2147483658" r:id="rId21"/>
    <p:sldLayoutId id="2147483657" r:id="rId22"/>
  </p:sldLayoutIdLst>
  <p:hf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48" userDrawn="1">
          <p15:clr>
            <a:srgbClr val="F26B43"/>
          </p15:clr>
        </p15:guide>
        <p15:guide id="2" pos="1176" userDrawn="1">
          <p15:clr>
            <a:srgbClr val="F26B43"/>
          </p15:clr>
        </p15:guide>
        <p15:guide id="3" pos="1296" userDrawn="1">
          <p15:clr>
            <a:srgbClr val="F26B43"/>
          </p15:clr>
        </p15:guide>
        <p15:guide id="4" pos="1824" userDrawn="1">
          <p15:clr>
            <a:srgbClr val="F26B43"/>
          </p15:clr>
        </p15:guide>
        <p15:guide id="5" pos="1944" userDrawn="1">
          <p15:clr>
            <a:srgbClr val="F26B43"/>
          </p15:clr>
        </p15:guide>
        <p15:guide id="6" pos="2472" userDrawn="1">
          <p15:clr>
            <a:srgbClr val="F26B43"/>
          </p15:clr>
        </p15:guide>
        <p15:guide id="7" pos="2592" userDrawn="1">
          <p15:clr>
            <a:srgbClr val="F26B43"/>
          </p15:clr>
        </p15:guide>
        <p15:guide id="8" pos="3120" userDrawn="1">
          <p15:clr>
            <a:srgbClr val="F26B43"/>
          </p15:clr>
        </p15:guide>
        <p15:guide id="9" pos="3240" userDrawn="1">
          <p15:clr>
            <a:srgbClr val="F26B43"/>
          </p15:clr>
        </p15:guide>
        <p15:guide id="10" pos="3792" userDrawn="1">
          <p15:clr>
            <a:srgbClr val="F26B43"/>
          </p15:clr>
        </p15:guide>
        <p15:guide id="11" pos="3912" userDrawn="1">
          <p15:clr>
            <a:srgbClr val="F26B43"/>
          </p15:clr>
        </p15:guide>
        <p15:guide id="12" pos="4416" userDrawn="1">
          <p15:clr>
            <a:srgbClr val="F26B43"/>
          </p15:clr>
        </p15:guide>
        <p15:guide id="13" pos="4560" userDrawn="1">
          <p15:clr>
            <a:srgbClr val="F26B43"/>
          </p15:clr>
        </p15:guide>
        <p15:guide id="14" pos="5088" userDrawn="1">
          <p15:clr>
            <a:srgbClr val="F26B43"/>
          </p15:clr>
        </p15:guide>
        <p15:guide id="15" pos="5208" userDrawn="1">
          <p15:clr>
            <a:srgbClr val="F26B43"/>
          </p15:clr>
        </p15:guide>
        <p15:guide id="16" pos="5736" userDrawn="1">
          <p15:clr>
            <a:srgbClr val="F26B43"/>
          </p15:clr>
        </p15:guide>
        <p15:guide id="17" pos="5856" userDrawn="1">
          <p15:clr>
            <a:srgbClr val="F26B43"/>
          </p15:clr>
        </p15:guide>
        <p15:guide id="18" pos="6384" userDrawn="1">
          <p15:clr>
            <a:srgbClr val="F26B43"/>
          </p15:clr>
        </p15:guide>
        <p15:guide id="19" pos="6504" userDrawn="1">
          <p15:clr>
            <a:srgbClr val="F26B43"/>
          </p15:clr>
        </p15:guide>
        <p15:guide id="20" pos="7032" userDrawn="1">
          <p15:clr>
            <a:srgbClr val="F26B43"/>
          </p15:clr>
        </p15:guide>
        <p15:guide id="21" orient="horz" pos="288" userDrawn="1">
          <p15:clr>
            <a:srgbClr val="F26B43"/>
          </p15:clr>
        </p15:guide>
        <p15:guide id="22" orient="horz" pos="1128" userDrawn="1">
          <p15:clr>
            <a:srgbClr val="F26B43"/>
          </p15:clr>
        </p15:guide>
        <p15:guide id="23" orient="horz" pos="1248" userDrawn="1">
          <p15:clr>
            <a:srgbClr val="F26B43"/>
          </p15:clr>
        </p15:guide>
        <p15:guide id="24" orient="horz" pos="2088" userDrawn="1">
          <p15:clr>
            <a:srgbClr val="F26B43"/>
          </p15:clr>
        </p15:guide>
        <p15:guide id="25" orient="horz" pos="2232" userDrawn="1">
          <p15:clr>
            <a:srgbClr val="F26B43"/>
          </p15:clr>
        </p15:guide>
        <p15:guide id="26" orient="horz" pos="3048" userDrawn="1">
          <p15:clr>
            <a:srgbClr val="F26B43"/>
          </p15:clr>
        </p15:guide>
        <p15:guide id="27" orient="horz" pos="3192" userDrawn="1">
          <p15:clr>
            <a:srgbClr val="F26B43"/>
          </p15:clr>
        </p15:guide>
        <p15:guide id="28" orient="horz" pos="4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3">
            <a:extLst>
              <a:ext uri="{FF2B5EF4-FFF2-40B4-BE49-F238E27FC236}">
                <a16:creationId xmlns:a16="http://schemas.microsoft.com/office/drawing/2014/main" id="{FB967A7F-AF2B-0521-632A-CC0ED927ABE6}"/>
              </a:ext>
            </a:extLst>
          </p:cNvPr>
          <p:cNvSpPr txBox="1">
            <a:spLocks/>
          </p:cNvSpPr>
          <p:nvPr/>
        </p:nvSpPr>
        <p:spPr>
          <a:xfrm>
            <a:off x="7047333" y="1718920"/>
            <a:ext cx="4985079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72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4000" cap="all" dirty="0">
                <a:solidFill>
                  <a:schemeClr val="accent1"/>
                </a:solidFill>
                <a:ea typeface="+mj-ea"/>
                <a:cs typeface="+mj-cs"/>
              </a:rPr>
              <a:t>House prices prediction</a:t>
            </a:r>
          </a:p>
        </p:txBody>
      </p:sp>
      <p:graphicFrame>
        <p:nvGraphicFramePr>
          <p:cNvPr id="42" name="Text Placeholder 17">
            <a:extLst>
              <a:ext uri="{FF2B5EF4-FFF2-40B4-BE49-F238E27FC236}">
                <a16:creationId xmlns:a16="http://schemas.microsoft.com/office/drawing/2014/main" id="{46C52DF6-EE5E-BFD3-E164-0B9A72B555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4377125"/>
              </p:ext>
            </p:extLst>
          </p:nvPr>
        </p:nvGraphicFramePr>
        <p:xfrm>
          <a:off x="7047332" y="2930132"/>
          <a:ext cx="4985080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20 Popular Home Styles And Types Of Houses | Rocket Mortgage">
            <a:extLst>
              <a:ext uri="{FF2B5EF4-FFF2-40B4-BE49-F238E27FC236}">
                <a16:creationId xmlns:a16="http://schemas.microsoft.com/office/drawing/2014/main" id="{4D931655-BBDC-DDE7-96A8-79B92A8E3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094" y="802640"/>
            <a:ext cx="5863466" cy="4476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1293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333FB34-E54B-4710-9DAE-6EE038612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9041944-13B4-40E3-A9D5-25B333EBD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B85E289-5ADE-4F02-B917-9C9D9B044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EA6B7DE5-BFCC-4EEF-9609-8AA1C7CA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523" y="804519"/>
            <a:ext cx="3160501" cy="44313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What did you build and</a:t>
            </a:r>
            <a:br>
              <a:rPr lang="en-US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r>
              <a:rPr lang="en-US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how does it work?</a:t>
            </a:r>
            <a:br>
              <a:rPr lang="en-US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endParaRPr lang="en-US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962799"/>
            <a:ext cx="0" cy="411480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D4993EE1-6FEB-F26E-25E3-E54BF0216682}"/>
              </a:ext>
            </a:extLst>
          </p:cNvPr>
          <p:cNvSpPr txBox="1">
            <a:spLocks/>
          </p:cNvSpPr>
          <p:nvPr/>
        </p:nvSpPr>
        <p:spPr>
          <a:xfrm>
            <a:off x="4637863" y="804520"/>
            <a:ext cx="6102559" cy="4431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Clr>
                <a:schemeClr val="accent1"/>
              </a:buClr>
              <a:buSzPct val="100000"/>
            </a:pPr>
            <a:r>
              <a:rPr lang="en-US" dirty="0"/>
              <a:t>Prepared Data Set</a:t>
            </a:r>
          </a:p>
          <a:p>
            <a:pPr>
              <a:lnSpc>
                <a:spcPct val="120000"/>
              </a:lnSpc>
              <a:buClr>
                <a:schemeClr val="accent1"/>
              </a:buClr>
              <a:buSzPct val="100000"/>
            </a:pPr>
            <a:r>
              <a:rPr lang="en-US" dirty="0"/>
              <a:t>Multiple Linear Regression</a:t>
            </a:r>
          </a:p>
          <a:p>
            <a:pPr>
              <a:lnSpc>
                <a:spcPct val="120000"/>
              </a:lnSpc>
              <a:buClr>
                <a:schemeClr val="accent1"/>
              </a:buClr>
              <a:buSzPct val="100000"/>
            </a:pPr>
            <a:r>
              <a:rPr lang="en-US" dirty="0"/>
              <a:t>Machine Learning Model</a:t>
            </a:r>
          </a:p>
          <a:p>
            <a:pPr>
              <a:lnSpc>
                <a:spcPct val="120000"/>
              </a:lnSpc>
              <a:buClr>
                <a:schemeClr val="accent1"/>
              </a:buClr>
              <a:buSzPct val="100000"/>
            </a:pPr>
            <a:r>
              <a:rPr lang="en-US" dirty="0"/>
              <a:t>Predict House Prices </a:t>
            </a:r>
          </a:p>
          <a:p>
            <a:pPr marL="0">
              <a:lnSpc>
                <a:spcPct val="120000"/>
              </a:lnSpc>
              <a:buClr>
                <a:schemeClr val="accent1"/>
              </a:buClr>
              <a:buSzPct val="100000"/>
            </a:pPr>
            <a:r>
              <a:rPr lang="en-US" dirty="0"/>
              <a:t> (84% of the data can be explained by the model)</a:t>
            </a:r>
          </a:p>
          <a:p>
            <a:pPr>
              <a:lnSpc>
                <a:spcPct val="120000"/>
              </a:lnSpc>
              <a:buClr>
                <a:schemeClr val="accent1"/>
              </a:buClr>
              <a:buSzPct val="100000"/>
            </a:pPr>
            <a:r>
              <a:rPr lang="en-US" dirty="0"/>
              <a:t>Power BI Dashboard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7557D95A-0A72-41F9-844C-544C199B4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794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333FB34-E54B-4710-9DAE-6EE038612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9041944-13B4-40E3-A9D5-25B333EBD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B85E289-5ADE-4F02-B917-9C9D9B044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EA6B7DE5-BFCC-4EEF-9609-8AA1C7CA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523" y="804519"/>
            <a:ext cx="3160501" cy="44313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What is the purpose and objective </a:t>
            </a:r>
            <a:br>
              <a:rPr lang="en-US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r>
              <a:rPr lang="en-US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of your project?</a:t>
            </a:r>
            <a:br>
              <a:rPr lang="en-US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endParaRPr lang="en-US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962799"/>
            <a:ext cx="0" cy="411480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D4993EE1-6FEB-F26E-25E3-E54BF0216682}"/>
              </a:ext>
            </a:extLst>
          </p:cNvPr>
          <p:cNvSpPr txBox="1">
            <a:spLocks/>
          </p:cNvSpPr>
          <p:nvPr/>
        </p:nvSpPr>
        <p:spPr>
          <a:xfrm>
            <a:off x="4637863" y="1648579"/>
            <a:ext cx="6102559" cy="4431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Clr>
                <a:schemeClr val="accent1"/>
              </a:buClr>
              <a:buSzPct val="100000"/>
            </a:pPr>
            <a:r>
              <a:rPr lang="en-US" dirty="0"/>
              <a:t> Study variables that might affect House pricing.</a:t>
            </a:r>
          </a:p>
          <a:p>
            <a:pPr>
              <a:lnSpc>
                <a:spcPct val="120000"/>
              </a:lnSpc>
              <a:buClr>
                <a:schemeClr val="accent1"/>
              </a:buClr>
              <a:buSzPct val="100000"/>
            </a:pPr>
            <a:r>
              <a:rPr lang="en-US" dirty="0"/>
              <a:t> Identify the variables showing more correlation with House Pricing.</a:t>
            </a:r>
          </a:p>
          <a:p>
            <a:pPr>
              <a:lnSpc>
                <a:spcPct val="120000"/>
              </a:lnSpc>
              <a:buClr>
                <a:schemeClr val="accent1"/>
              </a:buClr>
              <a:buSzPct val="100000"/>
            </a:pPr>
            <a:r>
              <a:rPr lang="en-US" dirty="0"/>
              <a:t>Create a model to predict house pricing.</a:t>
            </a:r>
          </a:p>
          <a:p>
            <a:pPr>
              <a:lnSpc>
                <a:spcPct val="120000"/>
              </a:lnSpc>
              <a:buClr>
                <a:schemeClr val="accent1"/>
              </a:buClr>
              <a:buSzPct val="100000"/>
            </a:pPr>
            <a:endParaRPr lang="en-US" dirty="0"/>
          </a:p>
          <a:p>
            <a:pPr marL="0">
              <a:lnSpc>
                <a:spcPct val="120000"/>
              </a:lnSpc>
              <a:buClr>
                <a:schemeClr val="accent1"/>
              </a:buClr>
              <a:buSzPct val="100000"/>
            </a:pPr>
            <a:endParaRPr lang="en-US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7557D95A-0A72-41F9-844C-544C199B4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255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333FB34-E54B-4710-9DAE-6EE038612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9041944-13B4-40E3-A9D5-25B333EBD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B85E289-5ADE-4F02-B917-9C9D9B044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EA6B7DE5-BFCC-4EEF-9609-8AA1C7CA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523" y="804519"/>
            <a:ext cx="3160501" cy="44313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What does your solution teach us about predicting your dependent variable?</a:t>
            </a:r>
            <a:br>
              <a:rPr lang="en-US" sz="300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endParaRPr lang="en-US" sz="300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33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962799"/>
            <a:ext cx="0" cy="411480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D4993EE1-6FEB-F26E-25E3-E54BF0216682}"/>
              </a:ext>
            </a:extLst>
          </p:cNvPr>
          <p:cNvSpPr txBox="1">
            <a:spLocks/>
          </p:cNvSpPr>
          <p:nvPr/>
        </p:nvSpPr>
        <p:spPr>
          <a:xfrm>
            <a:off x="4637863" y="1659993"/>
            <a:ext cx="6102559" cy="4448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Clr>
                <a:schemeClr val="accent1"/>
              </a:buClr>
              <a:buSzPct val="100000"/>
            </a:pPr>
            <a:r>
              <a:rPr lang="en-US" sz="2600" b="1" dirty="0"/>
              <a:t>The Top 5 delimiters of House Pricing are:</a:t>
            </a:r>
          </a:p>
          <a:p>
            <a:pPr>
              <a:lnSpc>
                <a:spcPct val="110000"/>
              </a:lnSpc>
              <a:buClr>
                <a:schemeClr val="accent1"/>
              </a:buClr>
              <a:buSzPct val="100000"/>
            </a:pPr>
            <a:r>
              <a:rPr lang="en-US" sz="2600" dirty="0"/>
              <a:t>Quality of the material on the exterior</a:t>
            </a:r>
          </a:p>
          <a:p>
            <a:pPr>
              <a:lnSpc>
                <a:spcPct val="110000"/>
              </a:lnSpc>
              <a:buClr>
                <a:schemeClr val="accent1"/>
              </a:buClr>
              <a:buSzPct val="100000"/>
            </a:pPr>
            <a:r>
              <a:rPr lang="en-US" sz="2600" dirty="0"/>
              <a:t>Ground Living Area Sq. Ft.</a:t>
            </a:r>
          </a:p>
          <a:p>
            <a:pPr>
              <a:lnSpc>
                <a:spcPct val="110000"/>
              </a:lnSpc>
              <a:buClr>
                <a:schemeClr val="accent1"/>
              </a:buClr>
              <a:buSzPct val="100000"/>
            </a:pPr>
            <a:r>
              <a:rPr lang="en-US" sz="2600" dirty="0"/>
              <a:t>Garage Car Capacity</a:t>
            </a:r>
          </a:p>
          <a:p>
            <a:pPr>
              <a:lnSpc>
                <a:spcPct val="110000"/>
              </a:lnSpc>
              <a:buClr>
                <a:schemeClr val="accent1"/>
              </a:buClr>
              <a:buSzPct val="100000"/>
            </a:pPr>
            <a:r>
              <a:rPr lang="en-US" sz="2600" dirty="0"/>
              <a:t>Total Sq. Ft. of Basement Area</a:t>
            </a:r>
          </a:p>
          <a:p>
            <a:pPr>
              <a:lnSpc>
                <a:spcPct val="110000"/>
              </a:lnSpc>
              <a:buClr>
                <a:schemeClr val="accent1"/>
              </a:buClr>
              <a:buSzPct val="100000"/>
            </a:pPr>
            <a:r>
              <a:rPr lang="en-US" sz="2600" dirty="0"/>
              <a:t>Basement Finished Sq. Ft.</a:t>
            </a:r>
          </a:p>
          <a:p>
            <a:pPr>
              <a:lnSpc>
                <a:spcPct val="110000"/>
              </a:lnSpc>
              <a:buClr>
                <a:schemeClr val="accent1"/>
              </a:buClr>
              <a:buSzPct val="100000"/>
            </a:pPr>
            <a:endParaRPr lang="en-US" sz="2600" dirty="0"/>
          </a:p>
          <a:p>
            <a:pPr>
              <a:lnSpc>
                <a:spcPct val="110000"/>
              </a:lnSpc>
              <a:buClr>
                <a:schemeClr val="accent1"/>
              </a:buClr>
              <a:buSzPct val="100000"/>
            </a:pPr>
            <a:endParaRPr lang="en-US" sz="2600" dirty="0"/>
          </a:p>
          <a:p>
            <a:pPr marL="0">
              <a:lnSpc>
                <a:spcPct val="110000"/>
              </a:lnSpc>
              <a:buClr>
                <a:schemeClr val="accent1"/>
              </a:buClr>
              <a:buSzPct val="100000"/>
            </a:pPr>
            <a:endParaRPr lang="en-US" sz="2600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7557D95A-0A72-41F9-844C-544C199B4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395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E25DC7D-63BA-B3B9-9C67-5C5F1B4B0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423" y="2628325"/>
            <a:ext cx="8643154" cy="1969007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Thank you!</a:t>
            </a:r>
          </a:p>
        </p:txBody>
      </p:sp>
      <p:pic>
        <p:nvPicPr>
          <p:cNvPr id="11" name="Graphic 10" descr="Handshake">
            <a:extLst>
              <a:ext uri="{FF2B5EF4-FFF2-40B4-BE49-F238E27FC236}">
                <a16:creationId xmlns:a16="http://schemas.microsoft.com/office/drawing/2014/main" id="{D6C4E4EC-E490-9F40-B394-0FB44AA4A1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5649" y="1850002"/>
            <a:ext cx="2369223" cy="236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27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Gallery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3A10211-FBDE-44DA-8AD6-29E596B2975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A1B7BBB-8F46-4BA8-85EC-2ECC1D2E32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0976319-4513-485C-AD3A-E56C39927A3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93</TotalTime>
  <Words>146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Biome Light</vt:lpstr>
      <vt:lpstr>Calibri</vt:lpstr>
      <vt:lpstr>Rockwell</vt:lpstr>
      <vt:lpstr>Gallery</vt:lpstr>
      <vt:lpstr>PowerPoint Presentation</vt:lpstr>
      <vt:lpstr>What did you build and  how does it work? </vt:lpstr>
      <vt:lpstr>What is the purpose and objective  of your project? </vt:lpstr>
      <vt:lpstr>What does your solution teach us about predicting your dependent variable?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Daniely Andreina Mosquera Garcia</dc:creator>
  <cp:lastModifiedBy>Daniely Andreina Mosquera Garcia</cp:lastModifiedBy>
  <cp:revision>2</cp:revision>
  <dcterms:created xsi:type="dcterms:W3CDTF">2022-06-25T17:18:18Z</dcterms:created>
  <dcterms:modified xsi:type="dcterms:W3CDTF">2022-07-17T17:43:49Z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