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84"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F1E1A15-BFC4-4BF9-A731-C77EC22816AF}" type="datetimeFigureOut">
              <a:rPr lang="LID4096" smtClean="0"/>
              <a:t>03/27/2023</a:t>
            </a:fld>
            <a:endParaRPr lang="LID4096"/>
          </a:p>
        </p:txBody>
      </p:sp>
      <p:sp>
        <p:nvSpPr>
          <p:cNvPr id="5" name="Footer Placeholder 4"/>
          <p:cNvSpPr>
            <a:spLocks noGrp="1"/>
          </p:cNvSpPr>
          <p:nvPr>
            <p:ph type="ftr" sz="quarter" idx="11"/>
          </p:nvPr>
        </p:nvSpPr>
        <p:spPr>
          <a:xfrm>
            <a:off x="1876424" y="5410201"/>
            <a:ext cx="5124886" cy="365125"/>
          </a:xfrm>
        </p:spPr>
        <p:txBody>
          <a:bodyPr/>
          <a:lstStyle/>
          <a:p>
            <a:endParaRPr lang="LID4096"/>
          </a:p>
        </p:txBody>
      </p:sp>
      <p:sp>
        <p:nvSpPr>
          <p:cNvPr id="6" name="Slide Number Placeholder 5"/>
          <p:cNvSpPr>
            <a:spLocks noGrp="1"/>
          </p:cNvSpPr>
          <p:nvPr>
            <p:ph type="sldNum" sz="quarter" idx="12"/>
          </p:nvPr>
        </p:nvSpPr>
        <p:spPr>
          <a:xfrm>
            <a:off x="9896911" y="5410199"/>
            <a:ext cx="771089" cy="365125"/>
          </a:xfrm>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355338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293345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230912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0D7E84A8-5643-4BA0-88B7-2A8F6FB6FEBD}" type="slidenum">
              <a:rPr lang="LID4096" smtClean="0"/>
              <a:t>‹#›</a:t>
            </a:fld>
            <a:endParaRPr lang="LID4096"/>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6495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2428834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830992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368308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3695975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174417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921810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131875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348843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60776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312968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185222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47210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E1A15-BFC4-4BF9-A731-C77EC22816AF}" type="datetimeFigureOut">
              <a:rPr lang="LID4096" smtClean="0"/>
              <a:t>03/27/2023</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0D7E84A8-5643-4BA0-88B7-2A8F6FB6FEBD}" type="slidenum">
              <a:rPr lang="LID4096" smtClean="0"/>
              <a:t>‹#›</a:t>
            </a:fld>
            <a:endParaRPr lang="LID4096"/>
          </a:p>
        </p:txBody>
      </p:sp>
    </p:spTree>
    <p:extLst>
      <p:ext uri="{BB962C8B-B14F-4D97-AF65-F5344CB8AC3E}">
        <p14:creationId xmlns:p14="http://schemas.microsoft.com/office/powerpoint/2010/main" val="280520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1E1A15-BFC4-4BF9-A731-C77EC22816AF}" type="datetimeFigureOut">
              <a:rPr lang="LID4096" smtClean="0"/>
              <a:t>03/27/2023</a:t>
            </a:fld>
            <a:endParaRPr lang="LID4096"/>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7E84A8-5643-4BA0-88B7-2A8F6FB6FEBD}" type="slidenum">
              <a:rPr lang="LID4096" smtClean="0"/>
              <a:t>‹#›</a:t>
            </a:fld>
            <a:endParaRPr lang="LID4096"/>
          </a:p>
        </p:txBody>
      </p:sp>
    </p:spTree>
    <p:extLst>
      <p:ext uri="{BB962C8B-B14F-4D97-AF65-F5344CB8AC3E}">
        <p14:creationId xmlns:p14="http://schemas.microsoft.com/office/powerpoint/2010/main" val="3491957323"/>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EB68-462E-4D19-A08E-9F38FCD56EB4}"/>
              </a:ext>
            </a:extLst>
          </p:cNvPr>
          <p:cNvSpPr>
            <a:spLocks noGrp="1"/>
          </p:cNvSpPr>
          <p:nvPr>
            <p:ph type="ctrTitle"/>
          </p:nvPr>
        </p:nvSpPr>
        <p:spPr/>
        <p:txBody>
          <a:bodyPr/>
          <a:lstStyle/>
          <a:p>
            <a:r>
              <a:rPr lang="en-US" dirty="0"/>
              <a:t>CS410 PROJECT</a:t>
            </a:r>
            <a:endParaRPr lang="LID4096" dirty="0"/>
          </a:p>
        </p:txBody>
      </p:sp>
      <p:sp>
        <p:nvSpPr>
          <p:cNvPr id="3" name="Subtitle 2">
            <a:extLst>
              <a:ext uri="{FF2B5EF4-FFF2-40B4-BE49-F238E27FC236}">
                <a16:creationId xmlns:a16="http://schemas.microsoft.com/office/drawing/2014/main" id="{DEAC810D-52FB-4861-8D0F-FE96BF78F195}"/>
              </a:ext>
            </a:extLst>
          </p:cNvPr>
          <p:cNvSpPr>
            <a:spLocks noGrp="1"/>
          </p:cNvSpPr>
          <p:nvPr>
            <p:ph type="subTitle" idx="1"/>
          </p:nvPr>
        </p:nvSpPr>
        <p:spPr/>
        <p:txBody>
          <a:bodyPr/>
          <a:lstStyle/>
          <a:p>
            <a:r>
              <a:rPr lang="en-US" dirty="0"/>
              <a:t>ADS19A00133Y</a:t>
            </a:r>
          </a:p>
          <a:p>
            <a:r>
              <a:rPr lang="en-US" dirty="0"/>
              <a:t>ABDULLAHI RIDWAT AYOTOMIWA</a:t>
            </a:r>
            <a:endParaRPr lang="LID4096" dirty="0"/>
          </a:p>
        </p:txBody>
      </p:sp>
    </p:spTree>
    <p:extLst>
      <p:ext uri="{BB962C8B-B14F-4D97-AF65-F5344CB8AC3E}">
        <p14:creationId xmlns:p14="http://schemas.microsoft.com/office/powerpoint/2010/main" val="158372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EE7C-A54F-4035-B252-B3732DCDCA25}"/>
              </a:ext>
            </a:extLst>
          </p:cNvPr>
          <p:cNvSpPr>
            <a:spLocks noGrp="1"/>
          </p:cNvSpPr>
          <p:nvPr>
            <p:ph type="title"/>
          </p:nvPr>
        </p:nvSpPr>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DD97E47B-211B-49B4-95FA-B6D420469454}"/>
              </a:ext>
            </a:extLst>
          </p:cNvPr>
          <p:cNvSpPr>
            <a:spLocks noGrp="1"/>
          </p:cNvSpPr>
          <p:nvPr>
            <p:ph idx="1"/>
          </p:nvPr>
        </p:nvSpPr>
        <p:spPr/>
        <p:txBody>
          <a:bodyPr/>
          <a:lstStyle/>
          <a:p>
            <a:pPr marL="36900" indent="0">
              <a:buNone/>
            </a:pPr>
            <a:r>
              <a:rPr lang="en-US" dirty="0"/>
              <a:t>Madina estate is a residential area in the greater Accra region of Ghana. It is situated on the road that leads to Accra mall .</a:t>
            </a:r>
          </a:p>
          <a:p>
            <a:pPr marL="36900" indent="0">
              <a:buNone/>
            </a:pPr>
            <a:endParaRPr lang="LID4096" dirty="0"/>
          </a:p>
        </p:txBody>
      </p:sp>
    </p:spTree>
    <p:extLst>
      <p:ext uri="{BB962C8B-B14F-4D97-AF65-F5344CB8AC3E}">
        <p14:creationId xmlns:p14="http://schemas.microsoft.com/office/powerpoint/2010/main" val="67119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388D-9BCE-4519-95A8-E622D30FE828}"/>
              </a:ext>
            </a:extLst>
          </p:cNvPr>
          <p:cNvSpPr>
            <a:spLocks noGrp="1"/>
          </p:cNvSpPr>
          <p:nvPr>
            <p:ph type="title"/>
          </p:nvPr>
        </p:nvSpPr>
        <p:spPr>
          <a:xfrm>
            <a:off x="838200" y="365125"/>
            <a:ext cx="10515600" cy="961399"/>
          </a:xfrm>
        </p:spPr>
        <p:txBody>
          <a:bodyPr/>
          <a:lstStyle/>
          <a:p>
            <a:r>
              <a:rPr lang="en-US" dirty="0">
                <a:latin typeface="Times New Roman" panose="02020603050405020304" pitchFamily="18" charset="0"/>
                <a:cs typeface="Times New Roman" panose="02020603050405020304" pitchFamily="18" charset="0"/>
              </a:rPr>
              <a:t>Problem</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366168-8847-4919-8067-D4036AA83500}"/>
              </a:ext>
            </a:extLst>
          </p:cNvPr>
          <p:cNvSpPr>
            <a:spLocks noGrp="1"/>
          </p:cNvSpPr>
          <p:nvPr>
            <p:ph idx="1"/>
          </p:nvPr>
        </p:nvSpPr>
        <p:spPr>
          <a:xfrm>
            <a:off x="838200" y="1326524"/>
            <a:ext cx="10515600" cy="4850439"/>
          </a:xfrm>
        </p:spPr>
        <p:txBody>
          <a:bodyPr>
            <a:normAutofit fontScale="85000" lnSpcReduction="10000"/>
          </a:bodyPr>
          <a:lstStyle/>
          <a:p>
            <a:pPr marL="0" indent="0">
              <a:buNone/>
            </a:pPr>
            <a:r>
              <a:rPr lang="en-US" sz="2400" dirty="0">
                <a:latin typeface="Times New Roman" panose="02020603050405020304" pitchFamily="18" charset="0"/>
                <a:cs typeface="Times New Roman" panose="02020603050405020304" pitchFamily="18" charset="0"/>
              </a:rPr>
              <a:t>Although the community is nice and peaceful this is the problem I observed. </a:t>
            </a:r>
          </a:p>
          <a:p>
            <a:pPr marL="0" indent="0">
              <a:buNone/>
            </a:pPr>
            <a:r>
              <a:rPr lang="en-US" sz="2400" dirty="0">
                <a:latin typeface="Times New Roman" panose="02020603050405020304" pitchFamily="18" charset="0"/>
                <a:cs typeface="Times New Roman" panose="02020603050405020304" pitchFamily="18" charset="0"/>
              </a:rPr>
              <a:t>The problem is;</a:t>
            </a:r>
            <a:endParaRPr lang="en-US" sz="2400" u="sng" dirty="0">
              <a:latin typeface="Times New Roman" panose="02020603050405020304" pitchFamily="18" charset="0"/>
              <a:cs typeface="Times New Roman" panose="02020603050405020304" pitchFamily="18" charset="0"/>
            </a:endParaRPr>
          </a:p>
          <a:p>
            <a:pPr marL="36900" indent="0">
              <a:buNone/>
            </a:pPr>
            <a:r>
              <a:rPr lang="en-US" sz="2600" b="1" u="sng" dirty="0">
                <a:latin typeface="Times New Roman" panose="02020603050405020304" pitchFamily="18" charset="0"/>
                <a:cs typeface="Times New Roman" panose="02020603050405020304" pitchFamily="18" charset="0"/>
              </a:rPr>
              <a:t>Home management</a:t>
            </a:r>
            <a:r>
              <a:rPr lang="en-US" sz="2400" dirty="0">
                <a:latin typeface="Times New Roman" panose="02020603050405020304" pitchFamily="18" charset="0"/>
                <a:cs typeface="Times New Roman" panose="02020603050405020304" pitchFamily="18" charset="0"/>
              </a:rPr>
              <a:t>:  in my area, I have noticed that there are a lot of corporate people who do not have time to cater for their home management requirements. Most of the corporate people in my area require help in certain aspects such as grocery shopping and cooking gas refilling because the environment is an estate where it is difficult to find street traders (grocery stores and small shops). They typically use their weekends to relax as they have been burnt out by stress during work periods.</a:t>
            </a:r>
          </a:p>
          <a:p>
            <a:pPr marL="36900" indent="0">
              <a:buNone/>
            </a:pPr>
            <a:r>
              <a:rPr lang="en-US" sz="2400" dirty="0">
                <a:latin typeface="Times New Roman" panose="02020603050405020304" pitchFamily="18" charset="0"/>
                <a:cs typeface="Times New Roman" panose="02020603050405020304" pitchFamily="18" charset="0"/>
              </a:rPr>
              <a:t>In solving this issue;</a:t>
            </a:r>
          </a:p>
          <a:p>
            <a:r>
              <a:rPr lang="en-US" sz="2400" dirty="0">
                <a:latin typeface="Times New Roman" panose="02020603050405020304" pitchFamily="18" charset="0"/>
                <a:cs typeface="Times New Roman" panose="02020603050405020304" pitchFamily="18" charset="0"/>
              </a:rPr>
              <a:t>First I will build a peer 2 peer (p2p) system for this problem.</a:t>
            </a:r>
          </a:p>
          <a:p>
            <a:r>
              <a:rPr lang="en-US" sz="2400" dirty="0">
                <a:latin typeface="Times New Roman" panose="02020603050405020304" pitchFamily="18" charset="0"/>
                <a:cs typeface="Times New Roman" panose="02020603050405020304" pitchFamily="18" charset="0"/>
              </a:rPr>
              <a:t>The system will allow users to create accounts with valid form of identification.</a:t>
            </a:r>
          </a:p>
          <a:p>
            <a:r>
              <a:rPr lang="en-US" sz="2400" dirty="0">
                <a:latin typeface="Times New Roman" panose="02020603050405020304" pitchFamily="18" charset="0"/>
                <a:cs typeface="Times New Roman" panose="02020603050405020304" pitchFamily="18" charset="0"/>
              </a:rPr>
              <a:t>Users will be able to create an account as service providers or a normal user.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31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9909-6709-417D-8A5B-5A8570F11750}"/>
              </a:ext>
            </a:extLst>
          </p:cNvPr>
          <p:cNvSpPr>
            <a:spLocks noGrp="1"/>
          </p:cNvSpPr>
          <p:nvPr>
            <p:ph type="title"/>
          </p:nvPr>
        </p:nvSpPr>
        <p:spPr>
          <a:xfrm>
            <a:off x="838200" y="365126"/>
            <a:ext cx="10515600" cy="858368"/>
          </a:xfrm>
        </p:spPr>
        <p:txBody>
          <a:bodyPr/>
          <a:lstStyle/>
          <a:p>
            <a:r>
              <a:rPr lang="en-US" dirty="0">
                <a:latin typeface="Times New Roman" panose="02020603050405020304" pitchFamily="18" charset="0"/>
                <a:cs typeface="Times New Roman" panose="02020603050405020304" pitchFamily="18" charset="0"/>
              </a:rPr>
              <a:t> solution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endParaRPr lang="LID4096" dirty="0"/>
          </a:p>
        </p:txBody>
      </p:sp>
      <p:sp>
        <p:nvSpPr>
          <p:cNvPr id="3" name="Content Placeholder 2">
            <a:extLst>
              <a:ext uri="{FF2B5EF4-FFF2-40B4-BE49-F238E27FC236}">
                <a16:creationId xmlns:a16="http://schemas.microsoft.com/office/drawing/2014/main" id="{DA4B90FD-2F62-418B-AF72-BD536A310770}"/>
              </a:ext>
            </a:extLst>
          </p:cNvPr>
          <p:cNvSpPr>
            <a:spLocks noGrp="1"/>
          </p:cNvSpPr>
          <p:nvPr>
            <p:ph idx="1"/>
          </p:nvPr>
        </p:nvSpPr>
        <p:spPr>
          <a:xfrm>
            <a:off x="838200" y="1455313"/>
            <a:ext cx="10515600" cy="4721650"/>
          </a:xfrm>
        </p:spPr>
        <p:txBody>
          <a:bodyPr>
            <a:normAutofit fontScale="92500" lnSpcReduction="20000"/>
          </a:bodyPr>
          <a:lstStyle/>
          <a:p>
            <a:pPr marL="0" indent="0">
              <a:buNone/>
            </a:pPr>
            <a:r>
              <a:rPr lang="en-US" sz="2400" dirty="0">
                <a:latin typeface="Times New Roman" panose="02020603050405020304" pitchFamily="18" charset="0"/>
                <a:cs typeface="Times New Roman" panose="02020603050405020304" pitchFamily="18" charset="0"/>
              </a:rPr>
              <a:t>To generate seed capital for this single project, I will take a microfinance business loan with a minimal interest rate and flexible repayment time frame</a:t>
            </a:r>
          </a:p>
          <a:p>
            <a:pPr marL="0" indent="0">
              <a:buNone/>
            </a:pPr>
            <a:r>
              <a:rPr lang="en-US" sz="2400" dirty="0">
                <a:latin typeface="Times New Roman" panose="02020603050405020304" pitchFamily="18" charset="0"/>
                <a:cs typeface="Times New Roman" panose="02020603050405020304" pitchFamily="18" charset="0"/>
              </a:rPr>
              <a:t>The service providers will be able to post services they provide after they have agreed to the terms given on the system. The ads will contain;</a:t>
            </a:r>
          </a:p>
          <a:p>
            <a:r>
              <a:rPr lang="en-US" sz="2400" dirty="0">
                <a:latin typeface="Times New Roman" panose="02020603050405020304" pitchFamily="18" charset="0"/>
                <a:cs typeface="Times New Roman" panose="02020603050405020304" pitchFamily="18" charset="0"/>
              </a:rPr>
              <a:t>Location and services they provide.</a:t>
            </a:r>
          </a:p>
          <a:p>
            <a:r>
              <a:rPr lang="en-US" sz="2400" dirty="0">
                <a:latin typeface="Times New Roman" panose="02020603050405020304" pitchFamily="18" charset="0"/>
                <a:cs typeface="Times New Roman" panose="02020603050405020304" pitchFamily="18" charset="0"/>
              </a:rPr>
              <a:t>Description of services</a:t>
            </a:r>
          </a:p>
          <a:p>
            <a:r>
              <a:rPr lang="en-US" sz="2400" dirty="0">
                <a:latin typeface="Times New Roman" panose="02020603050405020304" pitchFamily="18" charset="0"/>
                <a:cs typeface="Times New Roman" panose="02020603050405020304" pitchFamily="18" charset="0"/>
              </a:rPr>
              <a:t>Phone number (call/chat on app).</a:t>
            </a:r>
          </a:p>
          <a:p>
            <a:r>
              <a:rPr lang="en-US" sz="2400" dirty="0">
                <a:latin typeface="Times New Roman" panose="02020603050405020304" pitchFamily="18" charset="0"/>
                <a:cs typeface="Times New Roman" panose="02020603050405020304" pitchFamily="18" charset="0"/>
              </a:rPr>
              <a:t>Delivery (time/duration they can meet).</a:t>
            </a:r>
          </a:p>
          <a:p>
            <a:r>
              <a:rPr lang="en-US" sz="2400" dirty="0">
                <a:latin typeface="Times New Roman" panose="02020603050405020304" pitchFamily="18" charset="0"/>
                <a:cs typeface="Times New Roman" panose="02020603050405020304" pitchFamily="18" charset="0"/>
              </a:rPr>
              <a:t>The service providers can also receive / accept any number of order from different users</a:t>
            </a:r>
          </a:p>
          <a:p>
            <a:r>
              <a:rPr lang="en-US" sz="2400" dirty="0">
                <a:latin typeface="Times New Roman" panose="02020603050405020304" pitchFamily="18" charset="0"/>
                <a:cs typeface="Times New Roman" panose="02020603050405020304" pitchFamily="18" charset="0"/>
              </a:rPr>
              <a:t>Payment method – mobile money or bank account (40% of estimated price for confirmation)</a:t>
            </a:r>
          </a:p>
        </p:txBody>
      </p:sp>
    </p:spTree>
    <p:extLst>
      <p:ext uri="{BB962C8B-B14F-4D97-AF65-F5344CB8AC3E}">
        <p14:creationId xmlns:p14="http://schemas.microsoft.com/office/powerpoint/2010/main" val="74245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B8FB-EC83-4831-86AA-01743E110A4B}"/>
              </a:ext>
            </a:extLst>
          </p:cNvPr>
          <p:cNvSpPr>
            <a:spLocks noGrp="1"/>
          </p:cNvSpPr>
          <p:nvPr>
            <p:ph type="title"/>
          </p:nvPr>
        </p:nvSpPr>
        <p:spPr>
          <a:xfrm flipV="1">
            <a:off x="838200" y="128790"/>
            <a:ext cx="10515600" cy="236336"/>
          </a:xfrm>
        </p:spPr>
        <p:txBody>
          <a:bodyPr>
            <a:normAutofit fontScale="90000"/>
          </a:bodyPr>
          <a:lstStyle/>
          <a:p>
            <a:r>
              <a:rPr lang="en-US" dirty="0"/>
              <a:t>.</a:t>
            </a:r>
            <a:endParaRPr lang="LID4096" dirty="0"/>
          </a:p>
        </p:txBody>
      </p:sp>
      <p:sp>
        <p:nvSpPr>
          <p:cNvPr id="3" name="Content Placeholder 2">
            <a:extLst>
              <a:ext uri="{FF2B5EF4-FFF2-40B4-BE49-F238E27FC236}">
                <a16:creationId xmlns:a16="http://schemas.microsoft.com/office/drawing/2014/main" id="{2820A82E-7115-4061-877F-528A6F714652}"/>
              </a:ext>
            </a:extLst>
          </p:cNvPr>
          <p:cNvSpPr>
            <a:spLocks noGrp="1"/>
          </p:cNvSpPr>
          <p:nvPr>
            <p:ph idx="1"/>
          </p:nvPr>
        </p:nvSpPr>
        <p:spPr>
          <a:xfrm>
            <a:off x="838200" y="365126"/>
            <a:ext cx="10515600" cy="5811837"/>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Normal users can only access the system and choose any merchant they feel have a better offer. They will be able to;</a:t>
            </a:r>
          </a:p>
          <a:p>
            <a:r>
              <a:rPr lang="en-US" sz="2400" dirty="0">
                <a:latin typeface="Times New Roman" panose="02020603050405020304" pitchFamily="18" charset="0"/>
                <a:cs typeface="Times New Roman" panose="02020603050405020304" pitchFamily="18" charset="0"/>
              </a:rPr>
              <a:t>Call and chat the service provider: the system will have a space where customers can chat with any service provider.</a:t>
            </a:r>
          </a:p>
          <a:p>
            <a:r>
              <a:rPr lang="en-US" sz="2400" dirty="0">
                <a:latin typeface="Times New Roman" panose="02020603050405020304" pitchFamily="18" charset="0"/>
                <a:cs typeface="Times New Roman" panose="02020603050405020304" pitchFamily="18" charset="0"/>
              </a:rPr>
              <a:t>They can give reviews/remarks on merchants.</a:t>
            </a:r>
          </a:p>
          <a:p>
            <a:r>
              <a:rPr lang="en-US" sz="2400" dirty="0">
                <a:latin typeface="Times New Roman" panose="02020603050405020304" pitchFamily="18" charset="0"/>
                <a:cs typeface="Times New Roman" panose="02020603050405020304" pitchFamily="18" charset="0"/>
              </a:rPr>
              <a:t>They can make an appeal to the admin when a service provider refuses to meet the terms of agreement.</a:t>
            </a:r>
          </a:p>
          <a:p>
            <a:r>
              <a:rPr lang="en-US" sz="2400" dirty="0">
                <a:latin typeface="Times New Roman" panose="02020603050405020304" pitchFamily="18" charset="0"/>
                <a:cs typeface="Times New Roman" panose="02020603050405020304" pitchFamily="18" charset="0"/>
              </a:rPr>
              <a:t>They can only mark an order as complete only when the service provider completes the task.</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85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F6F0-6064-40CB-8DB3-7CD50C8664E8}"/>
              </a:ext>
            </a:extLst>
          </p:cNvPr>
          <p:cNvSpPr>
            <a:spLocks noGrp="1"/>
          </p:cNvSpPr>
          <p:nvPr>
            <p:ph type="title"/>
          </p:nvPr>
        </p:nvSpPr>
        <p:spPr>
          <a:xfrm>
            <a:off x="838200" y="365125"/>
            <a:ext cx="10515600" cy="819731"/>
          </a:xfrm>
        </p:spPr>
        <p:txBody>
          <a:bodyPr>
            <a:normAutofit fontScale="90000"/>
          </a:bodyPr>
          <a:lstStyle/>
          <a:p>
            <a:r>
              <a:rPr lang="en-US" dirty="0">
                <a:latin typeface="Times New Roman" panose="02020603050405020304" pitchFamily="18" charset="0"/>
                <a:cs typeface="Times New Roman" panose="02020603050405020304" pitchFamily="18" charset="0"/>
              </a:rPr>
              <a:t>   Opportunity for business and making profit</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555D31-8CEA-4FBF-8BF6-C38F3B96CFB2}"/>
              </a:ext>
            </a:extLst>
          </p:cNvPr>
          <p:cNvSpPr>
            <a:spLocks noGrp="1"/>
          </p:cNvSpPr>
          <p:nvPr>
            <p:ph idx="1"/>
          </p:nvPr>
        </p:nvSpPr>
        <p:spPr>
          <a:xfrm>
            <a:off x="838200" y="1429555"/>
            <a:ext cx="10515600" cy="474740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problem is the difference between what you want and what you have. It further suggests an old saying “there are no problems, only opportunities”.</a:t>
            </a:r>
          </a:p>
          <a:p>
            <a:pPr marL="0" indent="0">
              <a:buNone/>
            </a:pPr>
            <a:r>
              <a:rPr lang="en-US" sz="2400" dirty="0">
                <a:latin typeface="Times New Roman" panose="02020603050405020304" pitchFamily="18" charset="0"/>
                <a:cs typeface="Times New Roman" panose="02020603050405020304" pitchFamily="18" charset="0"/>
              </a:rPr>
              <a:t>Why I see my solution as an opportunity for business: </a:t>
            </a:r>
          </a:p>
          <a:p>
            <a:r>
              <a:rPr lang="en-US" sz="2400" dirty="0">
                <a:latin typeface="Times New Roman" panose="02020603050405020304" pitchFamily="18" charset="0"/>
                <a:cs typeface="Times New Roman" panose="02020603050405020304" pitchFamily="18" charset="0"/>
              </a:rPr>
              <a:t>solving a problem or addressing an unmet need. It is important to observe trends and identify gaps in the marketplace.</a:t>
            </a:r>
          </a:p>
          <a:p>
            <a:r>
              <a:rPr lang="en-US" sz="2400" dirty="0">
                <a:latin typeface="Times New Roman" panose="02020603050405020304" pitchFamily="18" charset="0"/>
                <a:cs typeface="Times New Roman" panose="02020603050405020304" pitchFamily="18" charset="0"/>
              </a:rPr>
              <a:t>Taking risks</a:t>
            </a:r>
          </a:p>
          <a:p>
            <a:r>
              <a:rPr lang="en-US" sz="2400" dirty="0">
                <a:latin typeface="Times New Roman" panose="02020603050405020304" pitchFamily="18" charset="0"/>
                <a:cs typeface="Times New Roman" panose="02020603050405020304" pitchFamily="18" charset="0"/>
              </a:rPr>
              <a:t>Technological advances</a:t>
            </a:r>
          </a:p>
          <a:p>
            <a:r>
              <a:rPr lang="en-US" sz="2400" dirty="0">
                <a:latin typeface="Times New Roman" panose="02020603050405020304" pitchFamily="18" charset="0"/>
                <a:cs typeface="Times New Roman" panose="02020603050405020304" pitchFamily="18" charset="0"/>
              </a:rPr>
              <a:t>Economy factor</a:t>
            </a:r>
          </a:p>
        </p:txBody>
      </p:sp>
    </p:spTree>
    <p:extLst>
      <p:ext uri="{BB962C8B-B14F-4D97-AF65-F5344CB8AC3E}">
        <p14:creationId xmlns:p14="http://schemas.microsoft.com/office/powerpoint/2010/main" val="52684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21F1-832C-49CD-8729-46DCF894394A}"/>
              </a:ext>
            </a:extLst>
          </p:cNvPr>
          <p:cNvSpPr>
            <a:spLocks noGrp="1"/>
          </p:cNvSpPr>
          <p:nvPr>
            <p:ph type="title"/>
          </p:nvPr>
        </p:nvSpPr>
        <p:spPr>
          <a:xfrm>
            <a:off x="838200" y="365126"/>
            <a:ext cx="10515600" cy="562154"/>
          </a:xfrm>
        </p:spPr>
        <p:txBody>
          <a:bodyPr>
            <a:normAutofit fontScale="90000"/>
          </a:bodyPr>
          <a:lstStyle/>
          <a:p>
            <a:r>
              <a:rPr lang="en-US" dirty="0">
                <a:latin typeface="Times New Roman" panose="02020603050405020304" pitchFamily="18" charset="0"/>
                <a:cs typeface="Times New Roman" panose="02020603050405020304" pitchFamily="18" charset="0"/>
              </a:rPr>
              <a:t>             sustainability / making profit</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1D2C1E-5917-46B9-8C93-DDA14814D1C0}"/>
              </a:ext>
            </a:extLst>
          </p:cNvPr>
          <p:cNvSpPr>
            <a:spLocks noGrp="1"/>
          </p:cNvSpPr>
          <p:nvPr>
            <p:ph idx="1"/>
          </p:nvPr>
        </p:nvSpPr>
        <p:spPr>
          <a:xfrm>
            <a:off x="838200" y="1056068"/>
            <a:ext cx="10515600" cy="5120895"/>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In making profit marketing strategies are crucial. They are used to raise awareness, communicate and educate potential clients. The strategies to be used are;</a:t>
            </a:r>
          </a:p>
          <a:p>
            <a:r>
              <a:rPr lang="en-US" sz="2400" dirty="0">
                <a:latin typeface="Times New Roman" panose="02020603050405020304" pitchFamily="18" charset="0"/>
                <a:cs typeface="Times New Roman" panose="02020603050405020304" pitchFamily="18" charset="0"/>
              </a:rPr>
              <a:t>Presentations at trade shows or conferences in the community.</a:t>
            </a:r>
          </a:p>
          <a:p>
            <a:r>
              <a:rPr lang="en-US" sz="2400" dirty="0">
                <a:latin typeface="Times New Roman" panose="02020603050405020304" pitchFamily="18" charset="0"/>
                <a:cs typeface="Times New Roman" panose="02020603050405020304" pitchFamily="18" charset="0"/>
              </a:rPr>
              <a:t>Advertising in local, national or professional newspapers (optional).</a:t>
            </a:r>
          </a:p>
          <a:p>
            <a:r>
              <a:rPr lang="en-US" sz="2400" dirty="0">
                <a:latin typeface="Times New Roman" panose="02020603050405020304" pitchFamily="18" charset="0"/>
                <a:cs typeface="Times New Roman" panose="02020603050405020304" pitchFamily="18" charset="0"/>
              </a:rPr>
              <a:t>Sharing Flyers in the community on weekly basis.</a:t>
            </a:r>
          </a:p>
          <a:p>
            <a:pPr marL="36900" indent="0">
              <a:buNone/>
            </a:pPr>
            <a:r>
              <a:rPr lang="en-US" sz="2400" dirty="0">
                <a:latin typeface="Times New Roman" panose="02020603050405020304" pitchFamily="18" charset="0"/>
                <a:cs typeface="Times New Roman" panose="02020603050405020304" pitchFamily="18" charset="0"/>
              </a:rPr>
              <a:t>For me to make profit from this system,</a:t>
            </a:r>
          </a:p>
          <a:p>
            <a:pPr marL="36900" indent="0">
              <a:buNone/>
            </a:pPr>
            <a:r>
              <a:rPr lang="en-US" sz="2400" dirty="0">
                <a:latin typeface="Times New Roman" panose="02020603050405020304" pitchFamily="18" charset="0"/>
                <a:cs typeface="Times New Roman" panose="02020603050405020304" pitchFamily="18" charset="0"/>
              </a:rPr>
              <a:t>The service providers will have to subscribe either, weekly or monthly for their  services to be live. For example;</a:t>
            </a:r>
          </a:p>
          <a:p>
            <a:pPr marL="36900" indent="0">
              <a:buNone/>
            </a:pPr>
            <a:r>
              <a:rPr lang="en-US" sz="2400" dirty="0">
                <a:latin typeface="Times New Roman" panose="02020603050405020304" pitchFamily="18" charset="0"/>
                <a:cs typeface="Times New Roman" panose="02020603050405020304" pitchFamily="18" charset="0"/>
              </a:rPr>
              <a:t>GHS 15 for a week</a:t>
            </a:r>
          </a:p>
          <a:p>
            <a:pPr marL="36900" indent="0">
              <a:buNone/>
            </a:pPr>
            <a:r>
              <a:rPr lang="en-US" sz="2400" dirty="0">
                <a:latin typeface="Times New Roman" panose="02020603050405020304" pitchFamily="18" charset="0"/>
                <a:cs typeface="Times New Roman" panose="02020603050405020304" pitchFamily="18" charset="0"/>
              </a:rPr>
              <a:t>GHS 55 for a month</a:t>
            </a:r>
          </a:p>
        </p:txBody>
      </p:sp>
    </p:spTree>
    <p:extLst>
      <p:ext uri="{BB962C8B-B14F-4D97-AF65-F5344CB8AC3E}">
        <p14:creationId xmlns:p14="http://schemas.microsoft.com/office/powerpoint/2010/main" val="1248816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1679</TotalTime>
  <Words>583</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Circuit</vt:lpstr>
      <vt:lpstr>CS410 PROJECT</vt:lpstr>
      <vt:lpstr>Introduction</vt:lpstr>
      <vt:lpstr>Problem</vt:lpstr>
      <vt:lpstr> solution cont-</vt:lpstr>
      <vt:lpstr>.</vt:lpstr>
      <vt:lpstr>   Opportunity for business and making profit</vt:lpstr>
      <vt:lpstr>             sustainability / making profit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CS410 PROJECT</dc:title>
  <dc:creator>_Melos</dc:creator>
  <cp:lastModifiedBy>Marshal Nneji</cp:lastModifiedBy>
  <cp:revision>59</cp:revision>
  <dcterms:created xsi:type="dcterms:W3CDTF">2022-03-04T16:40:41Z</dcterms:created>
  <dcterms:modified xsi:type="dcterms:W3CDTF">2023-03-27T18:40:52Z</dcterms:modified>
</cp:coreProperties>
</file>