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62512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308557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159428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595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71135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14C406-B852-4AB5-9297-FA36417C85F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471246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14C406-B852-4AB5-9297-FA36417C85F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93454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1483230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123502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587274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15983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140973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C406-B852-4AB5-9297-FA36417C85F7}"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38683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29048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4C406-B852-4AB5-9297-FA36417C85F7}"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321725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4C406-B852-4AB5-9297-FA36417C85F7}"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427040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114C406-B852-4AB5-9297-FA36417C85F7}"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09930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271830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C406-B852-4AB5-9297-FA36417C85F7}"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F714-86F5-44AB-B056-1B13712F72C3}" type="slidenum">
              <a:rPr lang="en-US" smtClean="0"/>
              <a:t>‹#›</a:t>
            </a:fld>
            <a:endParaRPr lang="en-US"/>
          </a:p>
        </p:txBody>
      </p:sp>
    </p:spTree>
    <p:extLst>
      <p:ext uri="{BB962C8B-B14F-4D97-AF65-F5344CB8AC3E}">
        <p14:creationId xmlns:p14="http://schemas.microsoft.com/office/powerpoint/2010/main" val="1120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114C406-B852-4AB5-9297-FA36417C85F7}" type="datetimeFigureOut">
              <a:rPr lang="en-US" smtClean="0"/>
              <a:t>3/20/2023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B9DF714-86F5-44AB-B056-1B13712F72C3}" type="slidenum">
              <a:rPr lang="en-US" smtClean="0"/>
              <a:t>‹#›</a:t>
            </a:fld>
            <a:endParaRPr lang="en-US"/>
          </a:p>
        </p:txBody>
      </p:sp>
    </p:spTree>
    <p:extLst>
      <p:ext uri="{BB962C8B-B14F-4D97-AF65-F5344CB8AC3E}">
        <p14:creationId xmlns:p14="http://schemas.microsoft.com/office/powerpoint/2010/main" val="1563497603"/>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759A-1127-E065-6AB1-00DC7C870E7F}"/>
              </a:ext>
            </a:extLst>
          </p:cNvPr>
          <p:cNvSpPr>
            <a:spLocks noGrp="1"/>
          </p:cNvSpPr>
          <p:nvPr>
            <p:ph type="ctrTitle"/>
          </p:nvPr>
        </p:nvSpPr>
        <p:spPr>
          <a:xfrm>
            <a:off x="1524000" y="553402"/>
            <a:ext cx="9144000" cy="2349817"/>
          </a:xfrm>
        </p:spPr>
        <p:txBody>
          <a:bodyPr/>
          <a:lstStyle/>
          <a:p>
            <a:r>
              <a:rPr lang="en-US" dirty="0"/>
              <a:t>FINAL PROJECT</a:t>
            </a:r>
            <a:br>
              <a:rPr lang="en-US" dirty="0"/>
            </a:br>
            <a:r>
              <a:rPr lang="en-US" dirty="0"/>
              <a:t>VIVA VIDEO</a:t>
            </a:r>
          </a:p>
        </p:txBody>
      </p:sp>
      <p:sp>
        <p:nvSpPr>
          <p:cNvPr id="3" name="Subtitle 2">
            <a:extLst>
              <a:ext uri="{FF2B5EF4-FFF2-40B4-BE49-F238E27FC236}">
                <a16:creationId xmlns:a16="http://schemas.microsoft.com/office/drawing/2014/main" id="{CA38434E-5050-4892-2D0D-B38A96B62D76}"/>
              </a:ext>
            </a:extLst>
          </p:cNvPr>
          <p:cNvSpPr>
            <a:spLocks noGrp="1"/>
          </p:cNvSpPr>
          <p:nvPr>
            <p:ph type="subTitle" idx="1"/>
          </p:nvPr>
        </p:nvSpPr>
        <p:spPr>
          <a:xfrm>
            <a:off x="1524000" y="2687003"/>
            <a:ext cx="9144000" cy="3393757"/>
          </a:xfrm>
        </p:spPr>
        <p:txBody>
          <a:bodyPr>
            <a:normAutofit/>
          </a:bodyPr>
          <a:lstStyle/>
          <a:p>
            <a:endParaRPr lang="en-US" b="1" dirty="0"/>
          </a:p>
          <a:p>
            <a:endParaRPr lang="en-US" b="1" dirty="0"/>
          </a:p>
          <a:p>
            <a:r>
              <a:rPr lang="en-US" b="1" dirty="0"/>
              <a:t>BY</a:t>
            </a:r>
          </a:p>
          <a:p>
            <a:endParaRPr lang="en-US" b="1" dirty="0"/>
          </a:p>
          <a:p>
            <a:r>
              <a:rPr lang="en-US" b="1" dirty="0"/>
              <a:t>MOJISOLA ZAINAB ANOFIU</a:t>
            </a:r>
          </a:p>
          <a:p>
            <a:r>
              <a:rPr lang="en-US" b="1" dirty="0"/>
              <a:t>(ENG21B00136Y)</a:t>
            </a:r>
          </a:p>
        </p:txBody>
      </p:sp>
    </p:spTree>
    <p:extLst>
      <p:ext uri="{BB962C8B-B14F-4D97-AF65-F5344CB8AC3E}">
        <p14:creationId xmlns:p14="http://schemas.microsoft.com/office/powerpoint/2010/main" val="290753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FCDA-F7C7-2579-842C-D190EB6CC2F4}"/>
              </a:ext>
            </a:extLst>
          </p:cNvPr>
          <p:cNvSpPr>
            <a:spLocks noGrp="1"/>
          </p:cNvSpPr>
          <p:nvPr>
            <p:ph type="title"/>
          </p:nvPr>
        </p:nvSpPr>
        <p:spPr>
          <a:xfrm>
            <a:off x="838200" y="365126"/>
            <a:ext cx="10515600" cy="315912"/>
          </a:xfrm>
        </p:spPr>
        <p:txBody>
          <a:bodyPr>
            <a:normAutofit fontScale="90000"/>
          </a:bodyPr>
          <a:lstStyle/>
          <a:p>
            <a:r>
              <a:rPr lang="en-US" dirty="0"/>
              <a:t>outcome</a:t>
            </a:r>
          </a:p>
        </p:txBody>
      </p:sp>
      <p:sp>
        <p:nvSpPr>
          <p:cNvPr id="3" name="Content Placeholder 2">
            <a:extLst>
              <a:ext uri="{FF2B5EF4-FFF2-40B4-BE49-F238E27FC236}">
                <a16:creationId xmlns:a16="http://schemas.microsoft.com/office/drawing/2014/main" id="{F72D3720-59DE-A557-D095-F25CFB7F8875}"/>
              </a:ext>
            </a:extLst>
          </p:cNvPr>
          <p:cNvSpPr>
            <a:spLocks noGrp="1"/>
          </p:cNvSpPr>
          <p:nvPr>
            <p:ph idx="1"/>
          </p:nvPr>
        </p:nvSpPr>
        <p:spPr>
          <a:xfrm>
            <a:off x="838200" y="1005840"/>
            <a:ext cx="10515600" cy="5171123"/>
          </a:xfrm>
        </p:spPr>
        <p:txBody>
          <a:bodyPr/>
          <a:lstStyle/>
          <a:p>
            <a:pPr marL="0" indent="0">
              <a:buNone/>
            </a:pPr>
            <a:r>
              <a:rPr lang="en-US" dirty="0"/>
              <a:t>User interface 1</a:t>
            </a:r>
          </a:p>
          <a:p>
            <a:pPr marL="0" indent="0">
              <a:buNone/>
            </a:pPr>
            <a:endParaRPr lang="en-US" dirty="0"/>
          </a:p>
        </p:txBody>
      </p:sp>
      <p:pic>
        <p:nvPicPr>
          <p:cNvPr id="5" name="Picture 4">
            <a:extLst>
              <a:ext uri="{FF2B5EF4-FFF2-40B4-BE49-F238E27FC236}">
                <a16:creationId xmlns:a16="http://schemas.microsoft.com/office/drawing/2014/main" id="{BC945D42-59BB-459E-F42B-983911983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10" y="1701164"/>
            <a:ext cx="9974580" cy="4791710"/>
          </a:xfrm>
          <a:prstGeom prst="rect">
            <a:avLst/>
          </a:prstGeom>
        </p:spPr>
      </p:pic>
    </p:spTree>
    <p:extLst>
      <p:ext uri="{BB962C8B-B14F-4D97-AF65-F5344CB8AC3E}">
        <p14:creationId xmlns:p14="http://schemas.microsoft.com/office/powerpoint/2010/main" val="329209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F855-AE05-B202-ADB0-C582BB6F125E}"/>
              </a:ext>
            </a:extLst>
          </p:cNvPr>
          <p:cNvSpPr>
            <a:spLocks noGrp="1"/>
          </p:cNvSpPr>
          <p:nvPr>
            <p:ph type="title"/>
          </p:nvPr>
        </p:nvSpPr>
        <p:spPr>
          <a:xfrm>
            <a:off x="838200" y="365125"/>
            <a:ext cx="10515600" cy="686435"/>
          </a:xfrm>
        </p:spPr>
        <p:txBody>
          <a:bodyPr>
            <a:normAutofit/>
          </a:bodyPr>
          <a:lstStyle/>
          <a:p>
            <a:r>
              <a:rPr lang="en-US" dirty="0"/>
              <a:t>Outcome</a:t>
            </a:r>
          </a:p>
        </p:txBody>
      </p:sp>
      <p:sp>
        <p:nvSpPr>
          <p:cNvPr id="3" name="Content Placeholder 2">
            <a:extLst>
              <a:ext uri="{FF2B5EF4-FFF2-40B4-BE49-F238E27FC236}">
                <a16:creationId xmlns:a16="http://schemas.microsoft.com/office/drawing/2014/main" id="{E2B8483B-7D47-A79A-AA2E-B527D9A99FDC}"/>
              </a:ext>
            </a:extLst>
          </p:cNvPr>
          <p:cNvSpPr>
            <a:spLocks noGrp="1"/>
          </p:cNvSpPr>
          <p:nvPr>
            <p:ph idx="1"/>
          </p:nvPr>
        </p:nvSpPr>
        <p:spPr>
          <a:xfrm>
            <a:off x="838200" y="1051560"/>
            <a:ext cx="10515600" cy="5125403"/>
          </a:xfrm>
        </p:spPr>
        <p:txBody>
          <a:bodyPr/>
          <a:lstStyle/>
          <a:p>
            <a:pPr marL="0" indent="0">
              <a:buNone/>
            </a:pPr>
            <a:r>
              <a:rPr lang="en-US" dirty="0"/>
              <a:t>User Interface II</a:t>
            </a:r>
          </a:p>
          <a:p>
            <a:pPr marL="0" indent="0">
              <a:buNone/>
            </a:pPr>
            <a:endParaRPr lang="en-US" dirty="0"/>
          </a:p>
        </p:txBody>
      </p:sp>
      <p:pic>
        <p:nvPicPr>
          <p:cNvPr id="5" name="Picture 4">
            <a:extLst>
              <a:ext uri="{FF2B5EF4-FFF2-40B4-BE49-F238E27FC236}">
                <a16:creationId xmlns:a16="http://schemas.microsoft.com/office/drawing/2014/main" id="{C9AC7039-051D-D64C-9536-64B83FA29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576425"/>
            <a:ext cx="10234242" cy="4916450"/>
          </a:xfrm>
          <a:prstGeom prst="rect">
            <a:avLst/>
          </a:prstGeom>
        </p:spPr>
      </p:pic>
    </p:spTree>
    <p:extLst>
      <p:ext uri="{BB962C8B-B14F-4D97-AF65-F5344CB8AC3E}">
        <p14:creationId xmlns:p14="http://schemas.microsoft.com/office/powerpoint/2010/main" val="80980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D98B-8B24-803E-F6F6-2D611CCE9CFA}"/>
              </a:ext>
            </a:extLst>
          </p:cNvPr>
          <p:cNvSpPr>
            <a:spLocks noGrp="1"/>
          </p:cNvSpPr>
          <p:nvPr>
            <p:ph type="title"/>
          </p:nvPr>
        </p:nvSpPr>
        <p:spPr>
          <a:xfrm>
            <a:off x="838200" y="112863"/>
            <a:ext cx="10515600" cy="709295"/>
          </a:xfrm>
        </p:spPr>
        <p:txBody>
          <a:bodyPr>
            <a:normAutofit/>
          </a:bodyPr>
          <a:lstStyle/>
          <a:p>
            <a:r>
              <a:rPr lang="en-US" dirty="0"/>
              <a:t>outcome</a:t>
            </a:r>
          </a:p>
        </p:txBody>
      </p:sp>
      <p:sp>
        <p:nvSpPr>
          <p:cNvPr id="3" name="Content Placeholder 2">
            <a:extLst>
              <a:ext uri="{FF2B5EF4-FFF2-40B4-BE49-F238E27FC236}">
                <a16:creationId xmlns:a16="http://schemas.microsoft.com/office/drawing/2014/main" id="{DA8521FD-6F05-BEFD-9B21-D9B6C655FEED}"/>
              </a:ext>
            </a:extLst>
          </p:cNvPr>
          <p:cNvSpPr>
            <a:spLocks noGrp="1"/>
          </p:cNvSpPr>
          <p:nvPr>
            <p:ph idx="1"/>
          </p:nvPr>
        </p:nvSpPr>
        <p:spPr>
          <a:xfrm>
            <a:off x="662940" y="822158"/>
            <a:ext cx="10515600" cy="4351338"/>
          </a:xfrm>
        </p:spPr>
        <p:txBody>
          <a:bodyPr/>
          <a:lstStyle/>
          <a:p>
            <a:pPr marL="0" indent="0">
              <a:buNone/>
            </a:pPr>
            <a:r>
              <a:rPr lang="en-US" dirty="0"/>
              <a:t>User interface III</a:t>
            </a:r>
          </a:p>
          <a:p>
            <a:pPr marL="0" indent="0">
              <a:buNone/>
            </a:pPr>
            <a:endParaRPr lang="en-US" dirty="0"/>
          </a:p>
        </p:txBody>
      </p:sp>
      <p:pic>
        <p:nvPicPr>
          <p:cNvPr id="5" name="Picture 4">
            <a:extLst>
              <a:ext uri="{FF2B5EF4-FFF2-40B4-BE49-F238E27FC236}">
                <a16:creationId xmlns:a16="http://schemas.microsoft.com/office/drawing/2014/main" id="{78713CBC-902A-A82E-8185-A4D65C44D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684504"/>
            <a:ext cx="10020300" cy="4813673"/>
          </a:xfrm>
          <a:prstGeom prst="rect">
            <a:avLst/>
          </a:prstGeom>
        </p:spPr>
      </p:pic>
    </p:spTree>
    <p:extLst>
      <p:ext uri="{BB962C8B-B14F-4D97-AF65-F5344CB8AC3E}">
        <p14:creationId xmlns:p14="http://schemas.microsoft.com/office/powerpoint/2010/main" val="17892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EC61-1D4F-C95F-9EDA-9C9C6A78E9CD}"/>
              </a:ext>
            </a:extLst>
          </p:cNvPr>
          <p:cNvSpPr>
            <a:spLocks noGrp="1"/>
          </p:cNvSpPr>
          <p:nvPr>
            <p:ph type="title"/>
          </p:nvPr>
        </p:nvSpPr>
        <p:spPr>
          <a:xfrm>
            <a:off x="838200" y="365125"/>
            <a:ext cx="10515600" cy="549275"/>
          </a:xfrm>
        </p:spPr>
        <p:txBody>
          <a:bodyPr>
            <a:normAutofit fontScale="90000"/>
          </a:bodyPr>
          <a:lstStyle/>
          <a:p>
            <a:r>
              <a:rPr lang="en-US" dirty="0"/>
              <a:t>Outcome – user interface IV</a:t>
            </a:r>
          </a:p>
        </p:txBody>
      </p:sp>
      <p:pic>
        <p:nvPicPr>
          <p:cNvPr id="8" name="Content Placeholder 7">
            <a:extLst>
              <a:ext uri="{FF2B5EF4-FFF2-40B4-BE49-F238E27FC236}">
                <a16:creationId xmlns:a16="http://schemas.microsoft.com/office/drawing/2014/main" id="{08BF1DDE-880F-17AC-C3D2-F9E5E8AB79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338" y="1188721"/>
            <a:ext cx="5935662" cy="5304154"/>
          </a:xfrm>
        </p:spPr>
      </p:pic>
      <p:pic>
        <p:nvPicPr>
          <p:cNvPr id="6" name="Content Placeholder 5">
            <a:extLst>
              <a:ext uri="{FF2B5EF4-FFF2-40B4-BE49-F238E27FC236}">
                <a16:creationId xmlns:a16="http://schemas.microsoft.com/office/drawing/2014/main" id="{60B8B8CA-25E6-49E6-573F-E7CD1A09A4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5896" y="1188721"/>
            <a:ext cx="5669496" cy="5304154"/>
          </a:xfrm>
        </p:spPr>
      </p:pic>
    </p:spTree>
    <p:extLst>
      <p:ext uri="{BB962C8B-B14F-4D97-AF65-F5344CB8AC3E}">
        <p14:creationId xmlns:p14="http://schemas.microsoft.com/office/powerpoint/2010/main" val="103069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DA85-92CE-74A8-BE4B-004832925543}"/>
              </a:ext>
            </a:extLst>
          </p:cNvPr>
          <p:cNvSpPr>
            <a:spLocks noGrp="1"/>
          </p:cNvSpPr>
          <p:nvPr>
            <p:ph type="title"/>
          </p:nvPr>
        </p:nvSpPr>
        <p:spPr>
          <a:xfrm>
            <a:off x="838200" y="365126"/>
            <a:ext cx="10515600" cy="549274"/>
          </a:xfrm>
        </p:spPr>
        <p:txBody>
          <a:bodyPr>
            <a:normAutofit fontScale="90000"/>
          </a:bodyPr>
          <a:lstStyle/>
          <a:p>
            <a:r>
              <a:rPr lang="en-US" dirty="0"/>
              <a:t>outcome</a:t>
            </a:r>
          </a:p>
        </p:txBody>
      </p:sp>
      <p:sp>
        <p:nvSpPr>
          <p:cNvPr id="3" name="Content Placeholder 2">
            <a:extLst>
              <a:ext uri="{FF2B5EF4-FFF2-40B4-BE49-F238E27FC236}">
                <a16:creationId xmlns:a16="http://schemas.microsoft.com/office/drawing/2014/main" id="{AF5C8CA1-1C3C-1F06-5901-32C4900E3ACC}"/>
              </a:ext>
            </a:extLst>
          </p:cNvPr>
          <p:cNvSpPr>
            <a:spLocks noGrp="1"/>
          </p:cNvSpPr>
          <p:nvPr>
            <p:ph idx="1"/>
          </p:nvPr>
        </p:nvSpPr>
        <p:spPr>
          <a:xfrm>
            <a:off x="632460" y="956945"/>
            <a:ext cx="10515600" cy="4351338"/>
          </a:xfrm>
        </p:spPr>
        <p:txBody>
          <a:bodyPr/>
          <a:lstStyle/>
          <a:p>
            <a:pPr marL="0" indent="0">
              <a:buNone/>
            </a:pPr>
            <a:r>
              <a:rPr lang="en-US" dirty="0"/>
              <a:t>Summary interface I</a:t>
            </a:r>
          </a:p>
          <a:p>
            <a:pPr marL="0" indent="0">
              <a:buNone/>
            </a:pPr>
            <a:endParaRPr lang="en-US" dirty="0"/>
          </a:p>
        </p:txBody>
      </p:sp>
      <p:pic>
        <p:nvPicPr>
          <p:cNvPr id="5" name="Picture 4">
            <a:extLst>
              <a:ext uri="{FF2B5EF4-FFF2-40B4-BE49-F238E27FC236}">
                <a16:creationId xmlns:a16="http://schemas.microsoft.com/office/drawing/2014/main" id="{379CF0F8-8B98-DCB2-3559-116E49FF5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80" y="1558401"/>
            <a:ext cx="10271760" cy="4934473"/>
          </a:xfrm>
          <a:prstGeom prst="rect">
            <a:avLst/>
          </a:prstGeom>
        </p:spPr>
      </p:pic>
    </p:spTree>
    <p:extLst>
      <p:ext uri="{BB962C8B-B14F-4D97-AF65-F5344CB8AC3E}">
        <p14:creationId xmlns:p14="http://schemas.microsoft.com/office/powerpoint/2010/main" val="13242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803-4BD4-E56F-5277-CFA3749C49FD}"/>
              </a:ext>
            </a:extLst>
          </p:cNvPr>
          <p:cNvSpPr>
            <a:spLocks noGrp="1"/>
          </p:cNvSpPr>
          <p:nvPr>
            <p:ph type="title"/>
          </p:nvPr>
        </p:nvSpPr>
        <p:spPr>
          <a:xfrm>
            <a:off x="960119" y="58476"/>
            <a:ext cx="10515600" cy="686435"/>
          </a:xfrm>
        </p:spPr>
        <p:txBody>
          <a:bodyPr>
            <a:normAutofit/>
          </a:bodyPr>
          <a:lstStyle/>
          <a:p>
            <a:r>
              <a:rPr lang="en-US" dirty="0"/>
              <a:t>outcome</a:t>
            </a:r>
          </a:p>
        </p:txBody>
      </p:sp>
      <p:sp>
        <p:nvSpPr>
          <p:cNvPr id="3" name="Content Placeholder 2">
            <a:extLst>
              <a:ext uri="{FF2B5EF4-FFF2-40B4-BE49-F238E27FC236}">
                <a16:creationId xmlns:a16="http://schemas.microsoft.com/office/drawing/2014/main" id="{C0456EC9-98B9-77F7-E6B7-D5E1ABF580D9}"/>
              </a:ext>
            </a:extLst>
          </p:cNvPr>
          <p:cNvSpPr>
            <a:spLocks noGrp="1"/>
          </p:cNvSpPr>
          <p:nvPr>
            <p:ph idx="1"/>
          </p:nvPr>
        </p:nvSpPr>
        <p:spPr>
          <a:xfrm>
            <a:off x="838200" y="777240"/>
            <a:ext cx="10515600" cy="5399723"/>
          </a:xfrm>
        </p:spPr>
        <p:txBody>
          <a:bodyPr/>
          <a:lstStyle/>
          <a:p>
            <a:pPr marL="0" indent="0">
              <a:buNone/>
            </a:pPr>
            <a:r>
              <a:rPr lang="en-US" dirty="0"/>
              <a:t>Summary interface II</a:t>
            </a:r>
          </a:p>
          <a:p>
            <a:pPr marL="0" indent="0">
              <a:buNone/>
            </a:pPr>
            <a:endParaRPr lang="en-US" dirty="0"/>
          </a:p>
        </p:txBody>
      </p:sp>
      <p:pic>
        <p:nvPicPr>
          <p:cNvPr id="5" name="Picture 4">
            <a:extLst>
              <a:ext uri="{FF2B5EF4-FFF2-40B4-BE49-F238E27FC236}">
                <a16:creationId xmlns:a16="http://schemas.microsoft.com/office/drawing/2014/main" id="{21785106-D214-D3B3-BC85-930F18A9D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19" y="1376157"/>
            <a:ext cx="10603541" cy="5093858"/>
          </a:xfrm>
          <a:prstGeom prst="rect">
            <a:avLst/>
          </a:prstGeom>
        </p:spPr>
      </p:pic>
    </p:spTree>
    <p:extLst>
      <p:ext uri="{BB962C8B-B14F-4D97-AF65-F5344CB8AC3E}">
        <p14:creationId xmlns:p14="http://schemas.microsoft.com/office/powerpoint/2010/main" val="251504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B0D5-E577-63B3-5F3B-4E9185E1DA3D}"/>
              </a:ext>
            </a:extLst>
          </p:cNvPr>
          <p:cNvSpPr>
            <a:spLocks noGrp="1"/>
          </p:cNvSpPr>
          <p:nvPr>
            <p:ph type="title"/>
          </p:nvPr>
        </p:nvSpPr>
        <p:spPr>
          <a:xfrm>
            <a:off x="838200" y="205105"/>
            <a:ext cx="10515600" cy="617855"/>
          </a:xfrm>
        </p:spPr>
        <p:txBody>
          <a:bodyPr>
            <a:normAutofit fontScale="90000"/>
          </a:bodyPr>
          <a:lstStyle/>
          <a:p>
            <a:r>
              <a:rPr lang="en-US" b="1" dirty="0"/>
              <a:t>Discussion, conclusion and recommendation</a:t>
            </a:r>
          </a:p>
        </p:txBody>
      </p:sp>
      <p:sp>
        <p:nvSpPr>
          <p:cNvPr id="3" name="Content Placeholder 2">
            <a:extLst>
              <a:ext uri="{FF2B5EF4-FFF2-40B4-BE49-F238E27FC236}">
                <a16:creationId xmlns:a16="http://schemas.microsoft.com/office/drawing/2014/main" id="{0B276AFE-A368-8087-B81C-BCF5D989AB3F}"/>
              </a:ext>
            </a:extLst>
          </p:cNvPr>
          <p:cNvSpPr>
            <a:spLocks noGrp="1"/>
          </p:cNvSpPr>
          <p:nvPr>
            <p:ph idx="1"/>
          </p:nvPr>
        </p:nvSpPr>
        <p:spPr>
          <a:xfrm>
            <a:off x="0" y="822959"/>
            <a:ext cx="12192000" cy="5829935"/>
          </a:xfrm>
        </p:spPr>
        <p:txBody>
          <a:bodyPr>
            <a:normAutofit/>
          </a:bodyPr>
          <a:lstStyle/>
          <a:p>
            <a:pPr marL="0" indent="0">
              <a:buNone/>
            </a:pPr>
            <a:r>
              <a:rPr lang="en-US" b="1" i="1" dirty="0"/>
              <a:t>Discussion</a:t>
            </a:r>
            <a:r>
              <a:rPr lang="en-US" b="1" dirty="0"/>
              <a:t>: </a:t>
            </a:r>
          </a:p>
          <a:p>
            <a:pPr marL="0" indent="0">
              <a:buNone/>
            </a:pPr>
            <a:r>
              <a:rPr lang="en-US" dirty="0"/>
              <a:t>With the growth of the internet and big data, individuals are becoming overwhelmed by the vast amount of information and documents available on the internet. Many researchers are motivated to develop a technology solution that can automatically summarize texts as a result of this. This text summarizing provides summaries that incorporate all relevant information from the original material and include important sentences.</a:t>
            </a:r>
          </a:p>
          <a:p>
            <a:pPr marL="0" indent="0">
              <a:buNone/>
            </a:pPr>
            <a:r>
              <a:rPr lang="en-US" b="1" i="1" dirty="0"/>
              <a:t>Recommendation</a:t>
            </a:r>
            <a:r>
              <a:rPr lang="en-US" b="1" dirty="0"/>
              <a:t>:</a:t>
            </a:r>
          </a:p>
          <a:p>
            <a:r>
              <a:rPr lang="en-US" dirty="0"/>
              <a:t>The researcher advises moving on with the system's implementation while evaluating it for the addition of new modules or components that have been left out due to time and financial constraints. Users using this system should; As new issues occur, increase the number of solutions. </a:t>
            </a:r>
          </a:p>
          <a:p>
            <a:r>
              <a:rPr lang="en-US" dirty="0"/>
              <a:t>Regularly copy the summary text in case of a calamity or system breakdown. </a:t>
            </a:r>
          </a:p>
          <a:p>
            <a:r>
              <a:rPr lang="en-US" dirty="0"/>
              <a:t>Make sure that hardware components are constantly functioning properly. If necessary, replacement should be made.</a:t>
            </a:r>
          </a:p>
        </p:txBody>
      </p:sp>
    </p:spTree>
    <p:extLst>
      <p:ext uri="{BB962C8B-B14F-4D97-AF65-F5344CB8AC3E}">
        <p14:creationId xmlns:p14="http://schemas.microsoft.com/office/powerpoint/2010/main" val="319196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51AD-4117-FF07-E753-6F7705D7699B}"/>
              </a:ext>
            </a:extLst>
          </p:cNvPr>
          <p:cNvSpPr>
            <a:spLocks noGrp="1"/>
          </p:cNvSpPr>
          <p:nvPr>
            <p:ph type="title"/>
          </p:nvPr>
        </p:nvSpPr>
        <p:spPr>
          <a:xfrm>
            <a:off x="838200" y="365126"/>
            <a:ext cx="10515600" cy="315912"/>
          </a:xfrm>
        </p:spPr>
        <p:txBody>
          <a:bodyPr>
            <a:normAutofit fontScale="90000"/>
          </a:bodyPr>
          <a:lstStyle/>
          <a:p>
            <a:r>
              <a:rPr lang="en-US" b="1" dirty="0"/>
              <a:t>Discussion, conclusion and recommendation</a:t>
            </a:r>
            <a:endParaRPr lang="en-US" dirty="0"/>
          </a:p>
        </p:txBody>
      </p:sp>
      <p:sp>
        <p:nvSpPr>
          <p:cNvPr id="3" name="Content Placeholder 2">
            <a:extLst>
              <a:ext uri="{FF2B5EF4-FFF2-40B4-BE49-F238E27FC236}">
                <a16:creationId xmlns:a16="http://schemas.microsoft.com/office/drawing/2014/main" id="{ACCF3F49-E849-D87A-AEA7-1060E5EA073C}"/>
              </a:ext>
            </a:extLst>
          </p:cNvPr>
          <p:cNvSpPr>
            <a:spLocks noGrp="1"/>
          </p:cNvSpPr>
          <p:nvPr>
            <p:ph idx="1"/>
          </p:nvPr>
        </p:nvSpPr>
        <p:spPr>
          <a:xfrm>
            <a:off x="160020" y="868680"/>
            <a:ext cx="11841480" cy="5806440"/>
          </a:xfrm>
        </p:spPr>
        <p:txBody>
          <a:bodyPr>
            <a:normAutofit fontScale="92500" lnSpcReduction="10000"/>
          </a:bodyPr>
          <a:lstStyle/>
          <a:p>
            <a:pPr marL="0" indent="0">
              <a:buNone/>
            </a:pPr>
            <a:r>
              <a:rPr lang="en-US" b="1" i="1" dirty="0"/>
              <a:t>Conclusion:</a:t>
            </a:r>
          </a:p>
          <a:p>
            <a:pPr marL="0" indent="0">
              <a:buNone/>
            </a:pPr>
            <a:r>
              <a:rPr lang="en-US" dirty="0"/>
              <a:t>We are in an era of technological advancement and rapid progress in almost all aspects of living. It is therefore of great importance if our articles, texts and documents are computerized to meet the increasing needs in summary. The project’s objective was to find a more efficient and easy way of carrying out the functions of helping people summarize their articles or documents including students to save difficulties encountered during reading. In achieving the general objective mentioned, this project will specifically concentrate on the following: </a:t>
            </a:r>
          </a:p>
          <a:p>
            <a:r>
              <a:rPr lang="en-US" dirty="0"/>
              <a:t>The system shall allow users to access the webpage. </a:t>
            </a:r>
          </a:p>
          <a:p>
            <a:r>
              <a:rPr lang="en-US" dirty="0"/>
              <a:t>The system shall enable users to upload documents online. </a:t>
            </a:r>
          </a:p>
          <a:p>
            <a:r>
              <a:rPr lang="en-US" dirty="0"/>
              <a:t>The system shall provide output to users. </a:t>
            </a:r>
          </a:p>
          <a:p>
            <a:r>
              <a:rPr lang="en-US" dirty="0"/>
              <a:t>The system shall help in generating an easy text summary for every file, text or URL</a:t>
            </a:r>
          </a:p>
          <a:p>
            <a:r>
              <a:rPr lang="en-US" dirty="0"/>
              <a:t>The system shall maintain better user relationships. </a:t>
            </a:r>
          </a:p>
          <a:p>
            <a:pPr marL="0" indent="0">
              <a:buNone/>
            </a:pPr>
            <a:r>
              <a:rPr lang="en-US" dirty="0"/>
              <a:t>This project gives an overview of previous research and studies on the topic of Automatic Text Summarization</a:t>
            </a:r>
          </a:p>
        </p:txBody>
      </p:sp>
    </p:spTree>
    <p:extLst>
      <p:ext uri="{BB962C8B-B14F-4D97-AF65-F5344CB8AC3E}">
        <p14:creationId xmlns:p14="http://schemas.microsoft.com/office/powerpoint/2010/main" val="206046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1A9F-4C79-5BF2-6420-4D3538245C9A}"/>
              </a:ext>
            </a:extLst>
          </p:cNvPr>
          <p:cNvSpPr>
            <a:spLocks noGrp="1"/>
          </p:cNvSpPr>
          <p:nvPr>
            <p:ph type="title"/>
          </p:nvPr>
        </p:nvSpPr>
        <p:spPr>
          <a:xfrm>
            <a:off x="838200" y="365125"/>
            <a:ext cx="10515600" cy="5761355"/>
          </a:xfrm>
        </p:spPr>
        <p:txBody>
          <a:bodyPr/>
          <a:lstStyle/>
          <a:p>
            <a:pPr algn="ctr"/>
            <a:r>
              <a:rPr lang="en-US" b="1" dirty="0"/>
              <a:t>Demonstration of the system</a:t>
            </a:r>
          </a:p>
        </p:txBody>
      </p:sp>
    </p:spTree>
    <p:extLst>
      <p:ext uri="{BB962C8B-B14F-4D97-AF65-F5344CB8AC3E}">
        <p14:creationId xmlns:p14="http://schemas.microsoft.com/office/powerpoint/2010/main" val="55058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535A-38CF-D222-094C-85B1716D940B}"/>
              </a:ext>
            </a:extLst>
          </p:cNvPr>
          <p:cNvSpPr>
            <a:spLocks noGrp="1"/>
          </p:cNvSpPr>
          <p:nvPr>
            <p:ph type="title"/>
          </p:nvPr>
        </p:nvSpPr>
        <p:spPr>
          <a:xfrm>
            <a:off x="838200" y="365125"/>
            <a:ext cx="10515600" cy="6241415"/>
          </a:xfrm>
        </p:spPr>
        <p:txBody>
          <a:bodyPr/>
          <a:lstStyle/>
          <a:p>
            <a:pPr algn="ctr"/>
            <a:r>
              <a:rPr lang="en-US" b="1" dirty="0"/>
              <a:t>THANK YOU</a:t>
            </a:r>
          </a:p>
        </p:txBody>
      </p:sp>
    </p:spTree>
    <p:extLst>
      <p:ext uri="{BB962C8B-B14F-4D97-AF65-F5344CB8AC3E}">
        <p14:creationId xmlns:p14="http://schemas.microsoft.com/office/powerpoint/2010/main" val="175975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234E-3F45-9F99-3C16-E22DAD5D02B8}"/>
              </a:ext>
            </a:extLst>
          </p:cNvPr>
          <p:cNvSpPr>
            <a:spLocks noGrp="1"/>
          </p:cNvSpPr>
          <p:nvPr>
            <p:ph type="title"/>
          </p:nvPr>
        </p:nvSpPr>
        <p:spPr>
          <a:xfrm>
            <a:off x="182880" y="0"/>
            <a:ext cx="11170920" cy="1120139"/>
          </a:xfrm>
        </p:spPr>
        <p:txBody>
          <a:bodyPr/>
          <a:lstStyle/>
          <a:p>
            <a:r>
              <a:rPr lang="en-US" dirty="0"/>
              <a:t>Project Introduction</a:t>
            </a:r>
          </a:p>
        </p:txBody>
      </p:sp>
      <p:sp>
        <p:nvSpPr>
          <p:cNvPr id="3" name="Content Placeholder 2">
            <a:extLst>
              <a:ext uri="{FF2B5EF4-FFF2-40B4-BE49-F238E27FC236}">
                <a16:creationId xmlns:a16="http://schemas.microsoft.com/office/drawing/2014/main" id="{18F404F1-0C2E-7541-1574-B2E6BF0E44CB}"/>
              </a:ext>
            </a:extLst>
          </p:cNvPr>
          <p:cNvSpPr>
            <a:spLocks noGrp="1"/>
          </p:cNvSpPr>
          <p:nvPr>
            <p:ph idx="1"/>
          </p:nvPr>
        </p:nvSpPr>
        <p:spPr>
          <a:xfrm>
            <a:off x="0" y="1120139"/>
            <a:ext cx="12192000" cy="5577839"/>
          </a:xfrm>
        </p:spPr>
        <p:txBody>
          <a:bodyPr>
            <a:normAutofit/>
          </a:bodyPr>
          <a:lstStyle/>
          <a:p>
            <a:endParaRPr lang="en-US" dirty="0"/>
          </a:p>
          <a:p>
            <a:r>
              <a:rPr lang="en-US" dirty="0"/>
              <a:t>The field of study with regard to this project is Computer Engineering, whereas the subject area is </a:t>
            </a:r>
            <a:r>
              <a:rPr lang="en-US" b="1" dirty="0"/>
              <a:t>AN IMPROVED AUTOMATIC ARTICLE SUMMARIZATION SYSTEM</a:t>
            </a:r>
            <a:r>
              <a:rPr lang="en-US" dirty="0"/>
              <a:t>.</a:t>
            </a:r>
          </a:p>
          <a:p>
            <a:r>
              <a:rPr lang="en-US" dirty="0"/>
              <a:t>Automatic Article summarization is a feature of machine learning, natural language processing (NLP), and data mining. As data volumes grow and the need to handle them more efficiently grow, it is becoming a popular study topic. The goal is to discover the core of the supplied text set and reduce its size while covering the key concepts and general meaning and avoiding repetition. Although there is growing interested in summarization and new approaches are constantly being developed, there are still unanswered questions about how to achieve a deeper understanding of the document topic (natural language understanding, NLU), how to handle long documents, and how to improve evaluation methods.</a:t>
            </a:r>
          </a:p>
        </p:txBody>
      </p:sp>
    </p:spTree>
    <p:extLst>
      <p:ext uri="{BB962C8B-B14F-4D97-AF65-F5344CB8AC3E}">
        <p14:creationId xmlns:p14="http://schemas.microsoft.com/office/powerpoint/2010/main" val="8497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5106-7EB0-0CD5-53C1-FBDD1102D590}"/>
              </a:ext>
            </a:extLst>
          </p:cNvPr>
          <p:cNvSpPr>
            <a:spLocks noGrp="1"/>
          </p:cNvSpPr>
          <p:nvPr>
            <p:ph type="title"/>
          </p:nvPr>
        </p:nvSpPr>
        <p:spPr>
          <a:xfrm>
            <a:off x="838200" y="17462"/>
            <a:ext cx="10515600" cy="1049338"/>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931CC9C-20A0-5988-581C-AA48E74570E7}"/>
              </a:ext>
            </a:extLst>
          </p:cNvPr>
          <p:cNvSpPr>
            <a:spLocks noGrp="1"/>
          </p:cNvSpPr>
          <p:nvPr>
            <p:ph idx="1"/>
          </p:nvPr>
        </p:nvSpPr>
        <p:spPr>
          <a:xfrm>
            <a:off x="913775" y="2367093"/>
            <a:ext cx="10638574" cy="3505673"/>
          </a:xfrm>
        </p:spPr>
        <p:txBody>
          <a:bodyPr/>
          <a:lstStyle/>
          <a:p>
            <a:pPr marL="0" indent="0">
              <a:buNone/>
            </a:pPr>
            <a:r>
              <a:rPr lang="en-US" dirty="0"/>
              <a:t>The internet is now accessible to the general people via a variety of devices such as smartphones and smartwatches. As a result, a wealth of knowledge is now accessible via the internet. More information on the internet may make it difficult to select only important information from large documents. A manual summary of information is a complex and time-consuming task due to the content.</a:t>
            </a:r>
          </a:p>
        </p:txBody>
      </p:sp>
    </p:spTree>
    <p:extLst>
      <p:ext uri="{BB962C8B-B14F-4D97-AF65-F5344CB8AC3E}">
        <p14:creationId xmlns:p14="http://schemas.microsoft.com/office/powerpoint/2010/main" val="418000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EB9D-0A91-06A6-6E25-2C8B39DFDC79}"/>
              </a:ext>
            </a:extLst>
          </p:cNvPr>
          <p:cNvSpPr>
            <a:spLocks noGrp="1"/>
          </p:cNvSpPr>
          <p:nvPr>
            <p:ph type="title"/>
          </p:nvPr>
        </p:nvSpPr>
        <p:spPr>
          <a:xfrm>
            <a:off x="518160" y="18255"/>
            <a:ext cx="10515600" cy="987585"/>
          </a:xfrm>
        </p:spPr>
        <p:txBody>
          <a:bodyPr/>
          <a:lstStyle/>
          <a:p>
            <a:r>
              <a:rPr lang="en-US" dirty="0"/>
              <a:t>General and Specific Objectives</a:t>
            </a:r>
          </a:p>
        </p:txBody>
      </p:sp>
      <p:sp>
        <p:nvSpPr>
          <p:cNvPr id="3" name="Content Placeholder 2">
            <a:extLst>
              <a:ext uri="{FF2B5EF4-FFF2-40B4-BE49-F238E27FC236}">
                <a16:creationId xmlns:a16="http://schemas.microsoft.com/office/drawing/2014/main" id="{52DE5E89-DB6A-D241-41B1-820137DDB706}"/>
              </a:ext>
            </a:extLst>
          </p:cNvPr>
          <p:cNvSpPr>
            <a:spLocks noGrp="1"/>
          </p:cNvSpPr>
          <p:nvPr>
            <p:ph idx="1"/>
          </p:nvPr>
        </p:nvSpPr>
        <p:spPr>
          <a:xfrm>
            <a:off x="0" y="1188720"/>
            <a:ext cx="12192000" cy="5651025"/>
          </a:xfrm>
        </p:spPr>
        <p:txBody>
          <a:bodyPr>
            <a:normAutofit/>
          </a:bodyPr>
          <a:lstStyle/>
          <a:p>
            <a:pPr marL="0" indent="0">
              <a:buNone/>
            </a:pPr>
            <a:r>
              <a:rPr lang="en-US" b="1" dirty="0"/>
              <a:t>General Objective</a:t>
            </a:r>
          </a:p>
          <a:p>
            <a:r>
              <a:rPr lang="en-US" dirty="0"/>
              <a:t>The aim of this project is to create an automatic summarization system that allows users to request from a pool of data and summarize it and also have the ability to upload documents and get a summarized version of it. It is also aimed at allowing users to be able to discover, consume and digest relevant information faster. </a:t>
            </a:r>
          </a:p>
          <a:p>
            <a:pPr marL="0" indent="0">
              <a:buNone/>
            </a:pPr>
            <a:r>
              <a:rPr lang="en-US" b="1" dirty="0"/>
              <a:t>Specific Objectives </a:t>
            </a:r>
          </a:p>
          <a:p>
            <a:r>
              <a:rPr lang="en-US" dirty="0"/>
              <a:t>To help users know how to discern the most important ideas in a text and how to ignore irrelevant information.</a:t>
            </a:r>
          </a:p>
          <a:p>
            <a:r>
              <a:rPr lang="en-US" dirty="0"/>
              <a:t>Help users in integrating central ideas in a meaningful way.</a:t>
            </a:r>
          </a:p>
          <a:p>
            <a:r>
              <a:rPr lang="en-US" dirty="0"/>
              <a:t>To give users the ability to upload data and extract the summarized version of the uploaded data. </a:t>
            </a:r>
          </a:p>
          <a:p>
            <a:r>
              <a:rPr lang="en-US" dirty="0"/>
              <a:t>To validate and evaluate the performance of the system research</a:t>
            </a:r>
          </a:p>
        </p:txBody>
      </p:sp>
    </p:spTree>
    <p:extLst>
      <p:ext uri="{BB962C8B-B14F-4D97-AF65-F5344CB8AC3E}">
        <p14:creationId xmlns:p14="http://schemas.microsoft.com/office/powerpoint/2010/main" val="256510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F2A1-5177-A14F-3B85-611DFF972D83}"/>
              </a:ext>
            </a:extLst>
          </p:cNvPr>
          <p:cNvSpPr>
            <a:spLocks noGrp="1"/>
          </p:cNvSpPr>
          <p:nvPr>
            <p:ph type="title"/>
          </p:nvPr>
        </p:nvSpPr>
        <p:spPr>
          <a:xfrm>
            <a:off x="838200" y="154622"/>
            <a:ext cx="10515600" cy="526415"/>
          </a:xfrm>
        </p:spPr>
        <p:txBody>
          <a:bodyPr>
            <a:normAutofit fontScale="90000"/>
          </a:bodyPr>
          <a:lstStyle/>
          <a:p>
            <a:r>
              <a:rPr lang="en-US" dirty="0"/>
              <a:t>Literature Review</a:t>
            </a:r>
          </a:p>
        </p:txBody>
      </p:sp>
      <p:sp>
        <p:nvSpPr>
          <p:cNvPr id="3" name="Content Placeholder 2">
            <a:extLst>
              <a:ext uri="{FF2B5EF4-FFF2-40B4-BE49-F238E27FC236}">
                <a16:creationId xmlns:a16="http://schemas.microsoft.com/office/drawing/2014/main" id="{E753A38B-2977-5A97-55FE-54017F989109}"/>
              </a:ext>
            </a:extLst>
          </p:cNvPr>
          <p:cNvSpPr>
            <a:spLocks noGrp="1"/>
          </p:cNvSpPr>
          <p:nvPr>
            <p:ph idx="1"/>
          </p:nvPr>
        </p:nvSpPr>
        <p:spPr>
          <a:xfrm>
            <a:off x="0" y="934084"/>
            <a:ext cx="12192000" cy="5923915"/>
          </a:xfrm>
        </p:spPr>
        <p:txBody>
          <a:bodyPr/>
          <a:lstStyle/>
          <a:p>
            <a:pPr marL="0" indent="0">
              <a:buNone/>
            </a:pPr>
            <a:r>
              <a:rPr lang="en-US" dirty="0"/>
              <a:t>Many other research works have contributed to the development of an automated article summarization system and the systems have been yielding good results. These related works together with the techniques used and their limitations are listed below; </a:t>
            </a:r>
          </a:p>
          <a:p>
            <a:pPr marL="0" indent="0">
              <a:buNone/>
            </a:pPr>
            <a:r>
              <a:rPr lang="en-US" dirty="0"/>
              <a:t>Gaps:</a:t>
            </a:r>
          </a:p>
          <a:p>
            <a:r>
              <a:rPr lang="en-US" dirty="0"/>
              <a:t>Amjad, (January 13, 2011) Coherent citation-based summarization of scientific paper. Topic words, Page Rank, and Lex Rank, Technique were limited to the use of the key phrase, and it couldn’t go further to summarize other types of data.</a:t>
            </a:r>
          </a:p>
          <a:p>
            <a:r>
              <a:rPr lang="en-US" dirty="0"/>
              <a:t>John, (march 2011) Personalized and automatic social summarization of events in videos. The technique gave lots of issues as it didn’t drop some redundant words</a:t>
            </a:r>
          </a:p>
          <a:p>
            <a:r>
              <a:rPr lang="en-US" dirty="0"/>
              <a:t>Ibrahim F. (January 2010) Semantic Graph Reduction Approach for Abstractive Text Summarization Semantic graph-based approach This technique is limited to single document summarization it cannot be used for multiple document summarization</a:t>
            </a:r>
          </a:p>
        </p:txBody>
      </p:sp>
    </p:spTree>
    <p:extLst>
      <p:ext uri="{BB962C8B-B14F-4D97-AF65-F5344CB8AC3E}">
        <p14:creationId xmlns:p14="http://schemas.microsoft.com/office/powerpoint/2010/main" val="288170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2FE5-9039-8255-B8DB-2698467CA31E}"/>
              </a:ext>
            </a:extLst>
          </p:cNvPr>
          <p:cNvSpPr>
            <a:spLocks noGrp="1"/>
          </p:cNvSpPr>
          <p:nvPr>
            <p:ph type="title"/>
          </p:nvPr>
        </p:nvSpPr>
        <p:spPr>
          <a:xfrm>
            <a:off x="838200" y="137477"/>
            <a:ext cx="10515600" cy="754063"/>
          </a:xfrm>
        </p:spPr>
        <p:txBody>
          <a:bodyPr/>
          <a:lstStyle/>
          <a:p>
            <a:r>
              <a:rPr lang="en-US" dirty="0"/>
              <a:t>Methodology Used</a:t>
            </a:r>
          </a:p>
        </p:txBody>
      </p:sp>
      <p:sp>
        <p:nvSpPr>
          <p:cNvPr id="3" name="Content Placeholder 2">
            <a:extLst>
              <a:ext uri="{FF2B5EF4-FFF2-40B4-BE49-F238E27FC236}">
                <a16:creationId xmlns:a16="http://schemas.microsoft.com/office/drawing/2014/main" id="{F1E5AE64-F0C0-9C4F-C600-8802AEC42FEA}"/>
              </a:ext>
            </a:extLst>
          </p:cNvPr>
          <p:cNvSpPr>
            <a:spLocks noGrp="1"/>
          </p:cNvSpPr>
          <p:nvPr>
            <p:ph idx="1"/>
          </p:nvPr>
        </p:nvSpPr>
        <p:spPr>
          <a:xfrm>
            <a:off x="0" y="1097280"/>
            <a:ext cx="12192000" cy="5760720"/>
          </a:xfrm>
        </p:spPr>
        <p:txBody>
          <a:bodyPr/>
          <a:lstStyle/>
          <a:p>
            <a:pPr marL="0" indent="0">
              <a:buNone/>
            </a:pPr>
            <a:r>
              <a:rPr lang="en-US" dirty="0"/>
              <a:t>The Adopted methodology for the proposed system is Agile. Agile software development is a collection of iterative software development approaches in which requirements and solutions emerge through collaboration among self-organizing cross-functional teams. In general, agile methods and processes promote a disciplined project management process that encourages frequent inspection and adaptation, a leadership philosophy that promotes teamwork, self-organization, and accountability, a set of engineering best practices designed to allow for the rapid delivery of high-quality software, and a business approach that aligns development with customer needs and company goals. </a:t>
            </a:r>
          </a:p>
          <a:p>
            <a:pPr marL="0" indent="0">
              <a:buNone/>
            </a:pPr>
            <a:endParaRPr lang="en-US" dirty="0"/>
          </a:p>
        </p:txBody>
      </p:sp>
    </p:spTree>
    <p:extLst>
      <p:ext uri="{BB962C8B-B14F-4D97-AF65-F5344CB8AC3E}">
        <p14:creationId xmlns:p14="http://schemas.microsoft.com/office/powerpoint/2010/main" val="11604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0811D-9981-5621-77A6-67431837FE15}"/>
              </a:ext>
            </a:extLst>
          </p:cNvPr>
          <p:cNvSpPr>
            <a:spLocks noGrp="1"/>
          </p:cNvSpPr>
          <p:nvPr>
            <p:ph sz="half" idx="1"/>
          </p:nvPr>
        </p:nvSpPr>
        <p:spPr>
          <a:xfrm>
            <a:off x="-1" y="0"/>
            <a:ext cx="6355081" cy="6697980"/>
          </a:xfrm>
        </p:spPr>
        <p:txBody>
          <a:bodyPr/>
          <a:lstStyle/>
          <a:p>
            <a:endParaRPr lang="en-US" dirty="0"/>
          </a:p>
          <a:p>
            <a:endParaRPr lang="en-US" dirty="0"/>
          </a:p>
          <a:p>
            <a:endParaRPr lang="en-US" dirty="0"/>
          </a:p>
          <a:p>
            <a:r>
              <a:rPr lang="en-US" b="1" dirty="0"/>
              <a:t>USE CASE DIAGRAM</a:t>
            </a:r>
          </a:p>
          <a:p>
            <a:pPr marL="0" indent="0">
              <a:buNone/>
            </a:pPr>
            <a:r>
              <a:rPr lang="en-US" dirty="0"/>
              <a:t>Use-case diagrams describe the high-level functions and scope of a system. These diagrams also identify the interactions between the system and its actors. The use cases and actors in use-case diagrams describe what the system does and how the actors use it, but not how the system operates internally.</a:t>
            </a:r>
          </a:p>
        </p:txBody>
      </p:sp>
      <p:pic>
        <p:nvPicPr>
          <p:cNvPr id="5" name="Content Placeholder 4">
            <a:extLst>
              <a:ext uri="{FF2B5EF4-FFF2-40B4-BE49-F238E27FC236}">
                <a16:creationId xmlns:a16="http://schemas.microsoft.com/office/drawing/2014/main" id="{8AA82945-4832-1724-2511-E4862B11B85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902" t="-754" r="7214"/>
          <a:stretch/>
        </p:blipFill>
        <p:spPr bwMode="auto">
          <a:xfrm>
            <a:off x="6355081" y="342900"/>
            <a:ext cx="5257799" cy="63550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42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2ABD8-D1E7-1B05-8DBC-A8E46B5FEAEA}"/>
              </a:ext>
            </a:extLst>
          </p:cNvPr>
          <p:cNvSpPr>
            <a:spLocks noGrp="1"/>
          </p:cNvSpPr>
          <p:nvPr>
            <p:ph sz="half" idx="1"/>
          </p:nvPr>
        </p:nvSpPr>
        <p:spPr>
          <a:xfrm>
            <a:off x="373380" y="891540"/>
            <a:ext cx="5722620" cy="5628323"/>
          </a:xfrm>
        </p:spPr>
        <p:txBody>
          <a:bodyPr/>
          <a:lstStyle/>
          <a:p>
            <a:endParaRPr lang="en-US" dirty="0"/>
          </a:p>
          <a:p>
            <a:r>
              <a:rPr lang="en-US" b="1" dirty="0"/>
              <a:t>Architecture framework of the summary</a:t>
            </a:r>
          </a:p>
          <a:p>
            <a:pPr marL="0" indent="0">
              <a:buNone/>
            </a:pPr>
            <a:r>
              <a:rPr lang="en-US" dirty="0"/>
              <a:t>An architecture framework (or simply A framework) is the collection of processes, templates and tools that software teams use to plan and build large, enterprise-grade application architecture systems.</a:t>
            </a:r>
          </a:p>
        </p:txBody>
      </p:sp>
      <p:pic>
        <p:nvPicPr>
          <p:cNvPr id="5" name="Content Placeholder 4">
            <a:extLst>
              <a:ext uri="{FF2B5EF4-FFF2-40B4-BE49-F238E27FC236}">
                <a16:creationId xmlns:a16="http://schemas.microsoft.com/office/drawing/2014/main" id="{6BA964A6-957E-02CA-FF36-41B3DCAD8C63}"/>
              </a:ext>
            </a:extLst>
          </p:cNvPr>
          <p:cNvPicPr>
            <a:picLocks noGrp="1" noChangeAspect="1"/>
          </p:cNvPicPr>
          <p:nvPr>
            <p:ph sz="half" idx="2"/>
          </p:nvPr>
        </p:nvPicPr>
        <p:blipFill>
          <a:blip r:embed="rId2"/>
          <a:stretch>
            <a:fillRect/>
          </a:stretch>
        </p:blipFill>
        <p:spPr>
          <a:xfrm>
            <a:off x="5963268" y="338137"/>
            <a:ext cx="6228732" cy="6155452"/>
          </a:xfrm>
          <a:prstGeom prst="rect">
            <a:avLst/>
          </a:prstGeom>
        </p:spPr>
      </p:pic>
    </p:spTree>
    <p:extLst>
      <p:ext uri="{BB962C8B-B14F-4D97-AF65-F5344CB8AC3E}">
        <p14:creationId xmlns:p14="http://schemas.microsoft.com/office/powerpoint/2010/main" val="2131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1F8B-2BC6-9854-64C0-3BCFC23158FD}"/>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073F6F1F-9652-5409-18CA-2F54AC1FFF9B}"/>
              </a:ext>
            </a:extLst>
          </p:cNvPr>
          <p:cNvSpPr>
            <a:spLocks noGrp="1"/>
          </p:cNvSpPr>
          <p:nvPr>
            <p:ph sz="quarter" idx="13"/>
          </p:nvPr>
        </p:nvSpPr>
        <p:spPr>
          <a:xfrm>
            <a:off x="913774" y="3580327"/>
            <a:ext cx="5182226" cy="2210872"/>
          </a:xfrm>
        </p:spPr>
        <p:txBody>
          <a:bodyPr/>
          <a:lstStyle/>
          <a:p>
            <a:pPr marL="0" indent="0">
              <a:buNone/>
            </a:pPr>
            <a:r>
              <a:rPr lang="en-US" dirty="0"/>
              <a:t>System/analysis Sketching phase</a:t>
            </a:r>
          </a:p>
        </p:txBody>
      </p:sp>
      <p:pic>
        <p:nvPicPr>
          <p:cNvPr id="6" name="Content Placeholder 5">
            <a:extLst>
              <a:ext uri="{FF2B5EF4-FFF2-40B4-BE49-F238E27FC236}">
                <a16:creationId xmlns:a16="http://schemas.microsoft.com/office/drawing/2014/main" id="{C7953B17-6BC3-6DD4-1FE1-57781DAC9E66}"/>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982943" y="2367092"/>
            <a:ext cx="4414860" cy="4208706"/>
          </a:xfrm>
        </p:spPr>
      </p:pic>
    </p:spTree>
    <p:extLst>
      <p:ext uri="{BB962C8B-B14F-4D97-AF65-F5344CB8AC3E}">
        <p14:creationId xmlns:p14="http://schemas.microsoft.com/office/powerpoint/2010/main" val="40911855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151</TotalTime>
  <Words>1068</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FINAL PROJECT VIVA VIDEO</vt:lpstr>
      <vt:lpstr>Project Introduction</vt:lpstr>
      <vt:lpstr>Problem Statement</vt:lpstr>
      <vt:lpstr>General and Specific Objectives</vt:lpstr>
      <vt:lpstr>Literature Review</vt:lpstr>
      <vt:lpstr>Methodology Used</vt:lpstr>
      <vt:lpstr>PowerPoint Presentation</vt:lpstr>
      <vt:lpstr>PowerPoint Presentation</vt:lpstr>
      <vt:lpstr>outcome</vt:lpstr>
      <vt:lpstr>outcome</vt:lpstr>
      <vt:lpstr>Outcome</vt:lpstr>
      <vt:lpstr>outcome</vt:lpstr>
      <vt:lpstr>Outcome – user interface IV</vt:lpstr>
      <vt:lpstr>outcome</vt:lpstr>
      <vt:lpstr>outcome</vt:lpstr>
      <vt:lpstr>Discussion, conclusion and recommendation</vt:lpstr>
      <vt:lpstr>Discussion, conclusion and recommendation</vt:lpstr>
      <vt:lpstr>Demonstration of the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Marshal Nneji</dc:creator>
  <cp:lastModifiedBy>Marshal Nneji</cp:lastModifiedBy>
  <cp:revision>9</cp:revision>
  <dcterms:created xsi:type="dcterms:W3CDTF">2023-03-20T08:58:51Z</dcterms:created>
  <dcterms:modified xsi:type="dcterms:W3CDTF">2023-03-20T11:30:00Z</dcterms:modified>
</cp:coreProperties>
</file>