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54A6E9-CCBB-45FA-B0B7-40958C68918E}"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42CF0-713A-4BE5-9D08-FF0FF431B8B5}" type="slidenum">
              <a:rPr lang="en-US" smtClean="0"/>
              <a:t>‹#›</a:t>
            </a:fld>
            <a:endParaRPr lang="en-US"/>
          </a:p>
        </p:txBody>
      </p:sp>
    </p:spTree>
    <p:extLst>
      <p:ext uri="{BB962C8B-B14F-4D97-AF65-F5344CB8AC3E}">
        <p14:creationId xmlns:p14="http://schemas.microsoft.com/office/powerpoint/2010/main" val="1589748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54A6E9-CCBB-45FA-B0B7-40958C68918E}"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42CF0-713A-4BE5-9D08-FF0FF431B8B5}" type="slidenum">
              <a:rPr lang="en-US" smtClean="0"/>
              <a:t>‹#›</a:t>
            </a:fld>
            <a:endParaRPr lang="en-US"/>
          </a:p>
        </p:txBody>
      </p:sp>
    </p:spTree>
    <p:extLst>
      <p:ext uri="{BB962C8B-B14F-4D97-AF65-F5344CB8AC3E}">
        <p14:creationId xmlns:p14="http://schemas.microsoft.com/office/powerpoint/2010/main" val="390339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54A6E9-CCBB-45FA-B0B7-40958C68918E}"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42CF0-713A-4BE5-9D08-FF0FF431B8B5}" type="slidenum">
              <a:rPr lang="en-US" smtClean="0"/>
              <a:t>‹#›</a:t>
            </a:fld>
            <a:endParaRPr lang="en-US"/>
          </a:p>
        </p:txBody>
      </p:sp>
    </p:spTree>
    <p:extLst>
      <p:ext uri="{BB962C8B-B14F-4D97-AF65-F5344CB8AC3E}">
        <p14:creationId xmlns:p14="http://schemas.microsoft.com/office/powerpoint/2010/main" val="2960824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54A6E9-CCBB-45FA-B0B7-40958C68918E}"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42CF0-713A-4BE5-9D08-FF0FF431B8B5}"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08878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54A6E9-CCBB-45FA-B0B7-40958C68918E}"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42CF0-713A-4BE5-9D08-FF0FF431B8B5}" type="slidenum">
              <a:rPr lang="en-US" smtClean="0"/>
              <a:t>‹#›</a:t>
            </a:fld>
            <a:endParaRPr lang="en-US"/>
          </a:p>
        </p:txBody>
      </p:sp>
    </p:spTree>
    <p:extLst>
      <p:ext uri="{BB962C8B-B14F-4D97-AF65-F5344CB8AC3E}">
        <p14:creationId xmlns:p14="http://schemas.microsoft.com/office/powerpoint/2010/main" val="27242071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D54A6E9-CCBB-45FA-B0B7-40958C68918E}" type="datetimeFigureOut">
              <a:rPr lang="en-US" smtClean="0"/>
              <a:t>2/22/2023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642CF0-713A-4BE5-9D08-FF0FF431B8B5}" type="slidenum">
              <a:rPr lang="en-US" smtClean="0"/>
              <a:t>‹#›</a:t>
            </a:fld>
            <a:endParaRPr lang="en-US"/>
          </a:p>
        </p:txBody>
      </p:sp>
    </p:spTree>
    <p:extLst>
      <p:ext uri="{BB962C8B-B14F-4D97-AF65-F5344CB8AC3E}">
        <p14:creationId xmlns:p14="http://schemas.microsoft.com/office/powerpoint/2010/main" val="2032419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D54A6E9-CCBB-45FA-B0B7-40958C68918E}" type="datetimeFigureOut">
              <a:rPr lang="en-US" smtClean="0"/>
              <a:t>2/22/2023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642CF0-713A-4BE5-9D08-FF0FF431B8B5}" type="slidenum">
              <a:rPr lang="en-US" smtClean="0"/>
              <a:t>‹#›</a:t>
            </a:fld>
            <a:endParaRPr lang="en-US"/>
          </a:p>
        </p:txBody>
      </p:sp>
    </p:spTree>
    <p:extLst>
      <p:ext uri="{BB962C8B-B14F-4D97-AF65-F5344CB8AC3E}">
        <p14:creationId xmlns:p14="http://schemas.microsoft.com/office/powerpoint/2010/main" val="17091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54A6E9-CCBB-45FA-B0B7-40958C68918E}"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42CF0-713A-4BE5-9D08-FF0FF431B8B5}" type="slidenum">
              <a:rPr lang="en-US" smtClean="0"/>
              <a:t>‹#›</a:t>
            </a:fld>
            <a:endParaRPr lang="en-US"/>
          </a:p>
        </p:txBody>
      </p:sp>
    </p:spTree>
    <p:extLst>
      <p:ext uri="{BB962C8B-B14F-4D97-AF65-F5344CB8AC3E}">
        <p14:creationId xmlns:p14="http://schemas.microsoft.com/office/powerpoint/2010/main" val="13518675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54A6E9-CCBB-45FA-B0B7-40958C68918E}"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42CF0-713A-4BE5-9D08-FF0FF431B8B5}" type="slidenum">
              <a:rPr lang="en-US" smtClean="0"/>
              <a:t>‹#›</a:t>
            </a:fld>
            <a:endParaRPr lang="en-US"/>
          </a:p>
        </p:txBody>
      </p:sp>
    </p:spTree>
    <p:extLst>
      <p:ext uri="{BB962C8B-B14F-4D97-AF65-F5344CB8AC3E}">
        <p14:creationId xmlns:p14="http://schemas.microsoft.com/office/powerpoint/2010/main" val="34177678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54A6E9-CCBB-45FA-B0B7-40958C68918E}"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42CF0-713A-4BE5-9D08-FF0FF431B8B5}" type="slidenum">
              <a:rPr lang="en-US" smtClean="0"/>
              <a:t>‹#›</a:t>
            </a:fld>
            <a:endParaRPr lang="en-US"/>
          </a:p>
        </p:txBody>
      </p:sp>
    </p:spTree>
    <p:extLst>
      <p:ext uri="{BB962C8B-B14F-4D97-AF65-F5344CB8AC3E}">
        <p14:creationId xmlns:p14="http://schemas.microsoft.com/office/powerpoint/2010/main" val="4144706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54A6E9-CCBB-45FA-B0B7-40958C68918E}"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42CF0-713A-4BE5-9D08-FF0FF431B8B5}" type="slidenum">
              <a:rPr lang="en-US" smtClean="0"/>
              <a:t>‹#›</a:t>
            </a:fld>
            <a:endParaRPr lang="en-US"/>
          </a:p>
        </p:txBody>
      </p:sp>
    </p:spTree>
    <p:extLst>
      <p:ext uri="{BB962C8B-B14F-4D97-AF65-F5344CB8AC3E}">
        <p14:creationId xmlns:p14="http://schemas.microsoft.com/office/powerpoint/2010/main" val="1850911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54A6E9-CCBB-45FA-B0B7-40958C68918E}"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42CF0-713A-4BE5-9D08-FF0FF431B8B5}" type="slidenum">
              <a:rPr lang="en-US" smtClean="0"/>
              <a:t>‹#›</a:t>
            </a:fld>
            <a:endParaRPr lang="en-US"/>
          </a:p>
        </p:txBody>
      </p:sp>
    </p:spTree>
    <p:extLst>
      <p:ext uri="{BB962C8B-B14F-4D97-AF65-F5344CB8AC3E}">
        <p14:creationId xmlns:p14="http://schemas.microsoft.com/office/powerpoint/2010/main" val="102878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54A6E9-CCBB-45FA-B0B7-40958C68918E}"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42CF0-713A-4BE5-9D08-FF0FF431B8B5}" type="slidenum">
              <a:rPr lang="en-US" smtClean="0"/>
              <a:t>‹#›</a:t>
            </a:fld>
            <a:endParaRPr lang="en-US"/>
          </a:p>
        </p:txBody>
      </p:sp>
    </p:spTree>
    <p:extLst>
      <p:ext uri="{BB962C8B-B14F-4D97-AF65-F5344CB8AC3E}">
        <p14:creationId xmlns:p14="http://schemas.microsoft.com/office/powerpoint/2010/main" val="4028254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54A6E9-CCBB-45FA-B0B7-40958C68918E}" type="datetimeFigureOut">
              <a:rPr lang="en-US" smtClean="0"/>
              <a:t>2/22/2023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642CF0-713A-4BE5-9D08-FF0FF431B8B5}" type="slidenum">
              <a:rPr lang="en-US" smtClean="0"/>
              <a:t>‹#›</a:t>
            </a:fld>
            <a:endParaRPr lang="en-US"/>
          </a:p>
        </p:txBody>
      </p:sp>
    </p:spTree>
    <p:extLst>
      <p:ext uri="{BB962C8B-B14F-4D97-AF65-F5344CB8AC3E}">
        <p14:creationId xmlns:p14="http://schemas.microsoft.com/office/powerpoint/2010/main" val="2701643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54A6E9-CCBB-45FA-B0B7-40958C68918E}" type="datetimeFigureOut">
              <a:rPr lang="en-US" smtClean="0"/>
              <a:t>2/22/2023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642CF0-713A-4BE5-9D08-FF0FF431B8B5}" type="slidenum">
              <a:rPr lang="en-US" smtClean="0"/>
              <a:t>‹#›</a:t>
            </a:fld>
            <a:endParaRPr lang="en-US"/>
          </a:p>
        </p:txBody>
      </p:sp>
    </p:spTree>
    <p:extLst>
      <p:ext uri="{BB962C8B-B14F-4D97-AF65-F5344CB8AC3E}">
        <p14:creationId xmlns:p14="http://schemas.microsoft.com/office/powerpoint/2010/main" val="549384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D54A6E9-CCBB-45FA-B0B7-40958C68918E}" type="datetimeFigureOut">
              <a:rPr lang="en-US" smtClean="0"/>
              <a:t>2/22/2023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642CF0-713A-4BE5-9D08-FF0FF431B8B5}" type="slidenum">
              <a:rPr lang="en-US" smtClean="0"/>
              <a:t>‹#›</a:t>
            </a:fld>
            <a:endParaRPr lang="en-US"/>
          </a:p>
        </p:txBody>
      </p:sp>
    </p:spTree>
    <p:extLst>
      <p:ext uri="{BB962C8B-B14F-4D97-AF65-F5344CB8AC3E}">
        <p14:creationId xmlns:p14="http://schemas.microsoft.com/office/powerpoint/2010/main" val="438837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54A6E9-CCBB-45FA-B0B7-40958C68918E}"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42CF0-713A-4BE5-9D08-FF0FF431B8B5}" type="slidenum">
              <a:rPr lang="en-US" smtClean="0"/>
              <a:t>‹#›</a:t>
            </a:fld>
            <a:endParaRPr lang="en-US"/>
          </a:p>
        </p:txBody>
      </p:sp>
    </p:spTree>
    <p:extLst>
      <p:ext uri="{BB962C8B-B14F-4D97-AF65-F5344CB8AC3E}">
        <p14:creationId xmlns:p14="http://schemas.microsoft.com/office/powerpoint/2010/main" val="3322035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54A6E9-CCBB-45FA-B0B7-40958C68918E}"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42CF0-713A-4BE5-9D08-FF0FF431B8B5}" type="slidenum">
              <a:rPr lang="en-US" smtClean="0"/>
              <a:t>‹#›</a:t>
            </a:fld>
            <a:endParaRPr lang="en-US"/>
          </a:p>
        </p:txBody>
      </p:sp>
    </p:spTree>
    <p:extLst>
      <p:ext uri="{BB962C8B-B14F-4D97-AF65-F5344CB8AC3E}">
        <p14:creationId xmlns:p14="http://schemas.microsoft.com/office/powerpoint/2010/main" val="3058068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D54A6E9-CCBB-45FA-B0B7-40958C68918E}" type="datetimeFigureOut">
              <a:rPr lang="en-US" smtClean="0"/>
              <a:t>2/22/2023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5642CF0-713A-4BE5-9D08-FF0FF431B8B5}" type="slidenum">
              <a:rPr lang="en-US" smtClean="0"/>
              <a:t>‹#›</a:t>
            </a:fld>
            <a:endParaRPr lang="en-US"/>
          </a:p>
        </p:txBody>
      </p:sp>
    </p:spTree>
    <p:extLst>
      <p:ext uri="{BB962C8B-B14F-4D97-AF65-F5344CB8AC3E}">
        <p14:creationId xmlns:p14="http://schemas.microsoft.com/office/powerpoint/2010/main" val="2226078544"/>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F362B-A7C1-478D-1057-976495F4949D}"/>
              </a:ext>
            </a:extLst>
          </p:cNvPr>
          <p:cNvSpPr>
            <a:spLocks noGrp="1"/>
          </p:cNvSpPr>
          <p:nvPr>
            <p:ph type="ctrTitle"/>
          </p:nvPr>
        </p:nvSpPr>
        <p:spPr>
          <a:xfrm>
            <a:off x="1524000" y="902017"/>
            <a:ext cx="9144000" cy="2984183"/>
          </a:xfrm>
        </p:spPr>
        <p:txBody>
          <a:bodyPr>
            <a:normAutofit/>
          </a:bodyPr>
          <a:lstStyle/>
          <a:p>
            <a:r>
              <a:rPr lang="en-US" sz="3600" b="1" dirty="0">
                <a:latin typeface="Times New Roman" panose="02020603050405020304" pitchFamily="18" charset="0"/>
                <a:cs typeface="Times New Roman" panose="02020603050405020304" pitchFamily="18" charset="0"/>
              </a:rPr>
              <a:t>BACKLOG CLEARANCE PROGRAMME</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MGT305</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INTERNATIONAL BUSINESS MANAGEMENT</a:t>
            </a:r>
            <a:br>
              <a:rPr lang="en-US" dirty="0"/>
            </a:br>
            <a:endParaRPr lang="en-US" dirty="0"/>
          </a:p>
        </p:txBody>
      </p:sp>
      <p:sp>
        <p:nvSpPr>
          <p:cNvPr id="3" name="Subtitle 2">
            <a:extLst>
              <a:ext uri="{FF2B5EF4-FFF2-40B4-BE49-F238E27FC236}">
                <a16:creationId xmlns:a16="http://schemas.microsoft.com/office/drawing/2014/main" id="{49395994-A1ED-C730-5273-B63E9DC45220}"/>
              </a:ext>
            </a:extLst>
          </p:cNvPr>
          <p:cNvSpPr>
            <a:spLocks noGrp="1"/>
          </p:cNvSpPr>
          <p:nvPr>
            <p:ph type="subTitle" idx="1"/>
          </p:nvPr>
        </p:nvSpPr>
        <p:spPr/>
        <p:txBody>
          <a:bodyPr>
            <a:normAutofit fontScale="92500" lnSpcReduction="10000"/>
          </a:bodyPr>
          <a:lstStyle/>
          <a:p>
            <a:r>
              <a:rPr lang="en-US" b="1" dirty="0"/>
              <a:t>PRESENTATION </a:t>
            </a:r>
          </a:p>
          <a:p>
            <a:r>
              <a:rPr lang="en-US" b="1" dirty="0"/>
              <a:t>BY </a:t>
            </a:r>
          </a:p>
          <a:p>
            <a:r>
              <a:rPr lang="en-US" b="1" dirty="0"/>
              <a:t>ADS19</a:t>
            </a:r>
          </a:p>
        </p:txBody>
      </p:sp>
    </p:spTree>
    <p:extLst>
      <p:ext uri="{BB962C8B-B14F-4D97-AF65-F5344CB8AC3E}">
        <p14:creationId xmlns:p14="http://schemas.microsoft.com/office/powerpoint/2010/main" val="4066487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BB4B8-1BA6-7AD3-4D7C-9A334F948870}"/>
              </a:ext>
            </a:extLst>
          </p:cNvPr>
          <p:cNvSpPr>
            <a:spLocks noGrp="1"/>
          </p:cNvSpPr>
          <p:nvPr>
            <p:ph type="title"/>
          </p:nvPr>
        </p:nvSpPr>
        <p:spPr>
          <a:xfrm>
            <a:off x="0" y="1"/>
            <a:ext cx="12192000" cy="982979"/>
          </a:xfrm>
        </p:spPr>
        <p:txBody>
          <a:bodyPr>
            <a:normAutofit/>
          </a:bodyPr>
          <a:lstStyle/>
          <a:p>
            <a:pPr algn="ctr"/>
            <a:r>
              <a:rPr lang="en-US" sz="3200" b="1" dirty="0">
                <a:latin typeface="Times New Roman" panose="02020603050405020304" pitchFamily="18" charset="0"/>
                <a:cs typeface="Times New Roman" panose="02020603050405020304" pitchFamily="18" charset="0"/>
              </a:rPr>
              <a:t>Evaluate the pros of greenfield investment to a potential IB Manager</a:t>
            </a:r>
          </a:p>
        </p:txBody>
      </p:sp>
      <p:sp>
        <p:nvSpPr>
          <p:cNvPr id="3" name="Content Placeholder 2">
            <a:extLst>
              <a:ext uri="{FF2B5EF4-FFF2-40B4-BE49-F238E27FC236}">
                <a16:creationId xmlns:a16="http://schemas.microsoft.com/office/drawing/2014/main" id="{1B620053-C1BE-46FF-3435-2B59269BDDE4}"/>
              </a:ext>
            </a:extLst>
          </p:cNvPr>
          <p:cNvSpPr>
            <a:spLocks noGrp="1"/>
          </p:cNvSpPr>
          <p:nvPr>
            <p:ph idx="1"/>
          </p:nvPr>
        </p:nvSpPr>
        <p:spPr>
          <a:xfrm>
            <a:off x="0" y="982980"/>
            <a:ext cx="12192000" cy="5875019"/>
          </a:xfrm>
        </p:spPr>
        <p:txBody>
          <a:bodyPr>
            <a:normAutofit fontScale="92500" lnSpcReduction="20000"/>
          </a:bodyPr>
          <a:lstStyle/>
          <a:p>
            <a:pPr marL="0" marR="0" indent="0" algn="just">
              <a:lnSpc>
                <a:spcPct val="150000"/>
              </a:lnSpc>
              <a:spcBef>
                <a:spcPts val="0"/>
              </a:spcBef>
              <a:spcAft>
                <a:spcPts val="80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 greenfield investment (GI) is a sort of foreign direct investment (FDI) in which a corporation sets up a shop in another country. With a greenfield investment, the corporation builds new ("green") facilities (sales office, manufacturing facility, etc.) from the ground up across borders. </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Greenfield investment has various pros, some include;</a:t>
            </a:r>
          </a:p>
          <a:p>
            <a:pPr marL="342900" marR="0" lvl="0" indent="-342900" algn="just">
              <a:lnSpc>
                <a:spcPct val="150000"/>
              </a:lnSpc>
              <a:spcBef>
                <a:spcPts val="0"/>
              </a:spcBef>
              <a:spcAft>
                <a:spcPts val="0"/>
              </a:spcAft>
              <a:buFont typeface="Symbol" panose="05050102010706020507" pitchFamily="18" charset="2"/>
              <a:buChar char=""/>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High level of quality control in the production and selling of goods and/or services.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Generating jobs in areas where greenfield investment is taking place.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Marketing, development, research and manufacturing can all benefit from economies of scale and economies of scope.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Control over corporate activities to a high degree.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Getting around trade restrictions.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055111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A473B-20D6-0E5D-DD0A-E8F142BD84B7}"/>
              </a:ext>
            </a:extLst>
          </p:cNvPr>
          <p:cNvSpPr>
            <a:spLocks noGrp="1"/>
          </p:cNvSpPr>
          <p:nvPr>
            <p:ph type="title"/>
          </p:nvPr>
        </p:nvSpPr>
        <p:spPr>
          <a:xfrm>
            <a:off x="0" y="365125"/>
            <a:ext cx="12192000" cy="823595"/>
          </a:xfrm>
        </p:spPr>
        <p:txBody>
          <a:bodyPr>
            <a:normAutofit fontScale="90000"/>
          </a:bodyPr>
          <a:lstStyle/>
          <a:p>
            <a:pPr algn="ctr"/>
            <a:r>
              <a:rPr lang="en-US" sz="2800" b="1" dirty="0">
                <a:latin typeface="Times New Roman" panose="02020603050405020304" pitchFamily="18" charset="0"/>
                <a:cs typeface="Times New Roman" panose="02020603050405020304" pitchFamily="18" charset="0"/>
              </a:rPr>
              <a:t>How different is a Merger from Acquisitions? Discuss their distinguishing characteristics</a:t>
            </a:r>
          </a:p>
        </p:txBody>
      </p:sp>
      <p:sp>
        <p:nvSpPr>
          <p:cNvPr id="3" name="Content Placeholder 2">
            <a:extLst>
              <a:ext uri="{FF2B5EF4-FFF2-40B4-BE49-F238E27FC236}">
                <a16:creationId xmlns:a16="http://schemas.microsoft.com/office/drawing/2014/main" id="{6EB5C0AB-132F-95A7-87B4-631FBCA95FD1}"/>
              </a:ext>
            </a:extLst>
          </p:cNvPr>
          <p:cNvSpPr>
            <a:spLocks noGrp="1"/>
          </p:cNvSpPr>
          <p:nvPr>
            <p:ph idx="1"/>
          </p:nvPr>
        </p:nvSpPr>
        <p:spPr>
          <a:xfrm>
            <a:off x="0" y="1188720"/>
            <a:ext cx="12192000" cy="5669280"/>
          </a:xfrm>
        </p:spPr>
        <p:txBody>
          <a:bodyPr>
            <a:normAutofit fontScale="92500" lnSpcReduction="10000"/>
          </a:bodyPr>
          <a:lstStyle/>
          <a:p>
            <a:pPr marL="0" indent="0">
              <a:lnSpc>
                <a:spcPct val="150000"/>
              </a:lnSpc>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Both may sound similar, but there are differences between the two concepts. A merger is the joining of two separate legal entities to establish a new combined legal entity. An acquisition occurs when one firm (the acquirer) purchases another company (the target) and assumes control of its assets and operations. The two companies can continue to operate as independent legal entities after the acquisition, or the acquiring corporation can simply absorb the target company. Acquisitions are more prevalent than actual mergers because when organizations consolidate, one party usually has the upper hand or has more to benefit.</a:t>
            </a:r>
          </a:p>
          <a:p>
            <a:pPr>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Mergers are frequently initiated and facilitated by an investment banker. They source transactions, evaluate firms, estimate outcomes, and ensure that both companies' houses are in order (a process known as due diligence) . E.g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merger of Airtel with Millicom International Cellular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Tigo</a:t>
            </a:r>
            <a:r>
              <a:rPr lang="en-US" sz="1800" dirty="0">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Acquisitions are frequently amicable, which means that both companies agree to and negotiate the conditions of the deal. Yet, the terms "acquisition" and "takeover," which can be hostile, are occasionally used interchangeably. E.g., </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Google’s $50 million acquisition of Android in 2005</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22866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60860-C0D1-75F5-256D-F8F4E0A4D3A3}"/>
              </a:ext>
            </a:extLst>
          </p:cNvPr>
          <p:cNvSpPr>
            <a:spLocks noGrp="1"/>
          </p:cNvSpPr>
          <p:nvPr>
            <p:ph type="title"/>
          </p:nvPr>
        </p:nvSpPr>
        <p:spPr>
          <a:xfrm>
            <a:off x="0" y="270457"/>
            <a:ext cx="12192000" cy="845819"/>
          </a:xfrm>
        </p:spPr>
        <p:txBody>
          <a:bodyPr>
            <a:normAutofit fontScale="90000"/>
          </a:bodyPr>
          <a:lstStyle/>
          <a:p>
            <a:pPr algn="ctr"/>
            <a:r>
              <a:rPr lang="en-US" sz="3200" b="1" dirty="0">
                <a:latin typeface="Times New Roman" panose="02020603050405020304" pitchFamily="18" charset="0"/>
                <a:cs typeface="Times New Roman" panose="02020603050405020304" pitchFamily="18" charset="0"/>
              </a:rPr>
              <a:t>Examine five factors that will warrant foreign entities to enter into mergers and acquisitions</a:t>
            </a:r>
          </a:p>
        </p:txBody>
      </p:sp>
      <p:sp>
        <p:nvSpPr>
          <p:cNvPr id="3" name="Content Placeholder 2">
            <a:extLst>
              <a:ext uri="{FF2B5EF4-FFF2-40B4-BE49-F238E27FC236}">
                <a16:creationId xmlns:a16="http://schemas.microsoft.com/office/drawing/2014/main" id="{128143EE-901A-2B14-4C09-D3BE2F5B6B71}"/>
              </a:ext>
            </a:extLst>
          </p:cNvPr>
          <p:cNvSpPr>
            <a:spLocks noGrp="1"/>
          </p:cNvSpPr>
          <p:nvPr>
            <p:ph idx="1"/>
          </p:nvPr>
        </p:nvSpPr>
        <p:spPr>
          <a:xfrm>
            <a:off x="0" y="1287887"/>
            <a:ext cx="12192000" cy="6007994"/>
          </a:xfrm>
        </p:spPr>
        <p:txBody>
          <a:bodyPr>
            <a:noAutofit/>
          </a:bodyPr>
          <a:lstStyle/>
          <a:p>
            <a:pPr>
              <a:lnSpc>
                <a:spcPct val="120000"/>
              </a:lnSpc>
            </a:pPr>
            <a:r>
              <a:rPr lang="en-US" sz="1600" b="1" dirty="0">
                <a:latin typeface="Times New Roman" panose="02020603050405020304" pitchFamily="18" charset="0"/>
                <a:cs typeface="Times New Roman" panose="02020603050405020304" pitchFamily="18" charset="0"/>
              </a:rPr>
              <a:t>Geographical Diversification</a:t>
            </a:r>
            <a:r>
              <a:rPr lang="en-US" sz="1600" dirty="0">
                <a:latin typeface="Times New Roman" panose="02020603050405020304" pitchFamily="18" charset="0"/>
                <a:cs typeface="Times New Roman" panose="02020603050405020304" pitchFamily="18" charset="0"/>
              </a:rPr>
              <a:t>: It has been a significant value-driver in M&amp;A over the years, and it speaks to reason: why start a firm from scratch in a foreign country when you can acquire an existing cash-generating entity and utilize it as a platform for your own company's growth in that country?</a:t>
            </a:r>
          </a:p>
          <a:p>
            <a:pPr>
              <a:lnSpc>
                <a:spcPct val="120000"/>
              </a:lnSpc>
            </a:pPr>
            <a:r>
              <a:rPr lang="en-US" sz="1600" b="1" dirty="0">
                <a:latin typeface="Times New Roman" panose="02020603050405020304" pitchFamily="18" charset="0"/>
                <a:cs typeface="Times New Roman" panose="02020603050405020304" pitchFamily="18" charset="0"/>
              </a:rPr>
              <a:t>Market share</a:t>
            </a:r>
            <a:r>
              <a:rPr lang="en-US" sz="1600" dirty="0">
                <a:latin typeface="Times New Roman" panose="02020603050405020304" pitchFamily="18" charset="0"/>
                <a:cs typeface="Times New Roman" panose="02020603050405020304" pitchFamily="18" charset="0"/>
              </a:rPr>
              <a:t>: Market share purchases may be the most typical motivation for M&amp;A transactions; corporations are continually looking at where they stand in their industries relative to their peers, therefore CEOs are always thinking about market share acquisitions. Of course, having too much market share raises the ire of antitrust agencies.</a:t>
            </a:r>
          </a:p>
          <a:p>
            <a:pPr>
              <a:lnSpc>
                <a:spcPct val="120000"/>
              </a:lnSpc>
            </a:pPr>
            <a:r>
              <a:rPr lang="en-US" sz="1600" b="1" dirty="0">
                <a:latin typeface="Times New Roman" panose="02020603050405020304" pitchFamily="18" charset="0"/>
                <a:cs typeface="Times New Roman" panose="02020603050405020304" pitchFamily="18" charset="0"/>
              </a:rPr>
              <a:t>New Technology/Expertise</a:t>
            </a:r>
            <a:r>
              <a:rPr lang="en-US" sz="1600" dirty="0">
                <a:latin typeface="Times New Roman" panose="02020603050405020304" pitchFamily="18" charset="0"/>
                <a:cs typeface="Times New Roman" panose="02020603050405020304" pitchFamily="18" charset="0"/>
              </a:rPr>
              <a:t>: Industry change and companies that do not adapt will perish. As a result, firms are frequently on the hunt for other organizations that might provide them with new technology and skills. </a:t>
            </a:r>
          </a:p>
          <a:p>
            <a:pPr>
              <a:lnSpc>
                <a:spcPct val="120000"/>
              </a:lnSpc>
            </a:pPr>
            <a:r>
              <a:rPr lang="en-US" sz="1600" b="1" dirty="0">
                <a:latin typeface="Times New Roman" panose="02020603050405020304" pitchFamily="18" charset="0"/>
                <a:cs typeface="Times New Roman" panose="02020603050405020304" pitchFamily="18" charset="0"/>
              </a:rPr>
              <a:t>Taxation</a:t>
            </a:r>
            <a:r>
              <a:rPr lang="en-US" sz="1600" dirty="0">
                <a:latin typeface="Times New Roman" panose="02020603050405020304" pitchFamily="18" charset="0"/>
                <a:cs typeface="Times New Roman" panose="02020603050405020304" pitchFamily="18" charset="0"/>
              </a:rPr>
              <a:t>: Unsurprisingly, tax is one area where corporations are reluctant to confess that they have engaged in M&amp;A to avoid taxes (note: avoid, not evade)</a:t>
            </a:r>
          </a:p>
          <a:p>
            <a:pPr>
              <a:lnSpc>
                <a:spcPct val="120000"/>
              </a:lnSpc>
            </a:pPr>
            <a:r>
              <a:rPr lang="en-US" sz="1600" b="1" dirty="0">
                <a:latin typeface="Times New Roman" panose="02020603050405020304" pitchFamily="18" charset="0"/>
                <a:cs typeface="Times New Roman" panose="02020603050405020304" pitchFamily="18" charset="0"/>
              </a:rPr>
              <a:t>Opportunism</a:t>
            </a:r>
            <a:r>
              <a:rPr lang="en-US" sz="1600" dirty="0">
                <a:latin typeface="Times New Roman" panose="02020603050405020304" pitchFamily="18" charset="0"/>
                <a:cs typeface="Times New Roman" panose="02020603050405020304" pitchFamily="18" charset="0"/>
              </a:rPr>
              <a:t>: Businesses aren't always looking for an acquisition when one comes knocking. "Opportunistic" is a phrase that CEOs like to use because it implies that the transaction is a "once-in-a-lifetime deal." An opportunistic deal entails purchasing a firm for less than its true value.</a:t>
            </a:r>
          </a:p>
        </p:txBody>
      </p:sp>
    </p:spTree>
    <p:extLst>
      <p:ext uri="{BB962C8B-B14F-4D97-AF65-F5344CB8AC3E}">
        <p14:creationId xmlns:p14="http://schemas.microsoft.com/office/powerpoint/2010/main" val="4149191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1667-9746-4AE8-FDBC-E8AB1439ABDD}"/>
              </a:ext>
            </a:extLst>
          </p:cNvPr>
          <p:cNvSpPr>
            <a:spLocks noGrp="1"/>
          </p:cNvSpPr>
          <p:nvPr>
            <p:ph type="title"/>
          </p:nvPr>
        </p:nvSpPr>
        <p:spPr>
          <a:xfrm>
            <a:off x="167640" y="510777"/>
            <a:ext cx="12024360" cy="340519"/>
          </a:xfrm>
        </p:spPr>
        <p:txBody>
          <a:bodyPr>
            <a:normAutofit fontScale="90000"/>
          </a:bodyPr>
          <a:lstStyle/>
          <a:p>
            <a:pPr algn="ctr"/>
            <a:r>
              <a:rPr lang="en-US" sz="2700" b="1" dirty="0">
                <a:effectLst/>
                <a:latin typeface="Times New Roman" panose="02020603050405020304" pitchFamily="18" charset="0"/>
                <a:ea typeface="Calibri" panose="020F0502020204030204" pitchFamily="34" charset="0"/>
                <a:cs typeface="Times New Roman" panose="02020603050405020304" pitchFamily="18" charset="0"/>
              </a:rPr>
              <a:t>From your knowledge of foreign direct investments (FDIs), which of the two will you recommend to an international business manager? Merger or Acquisition, and Why.</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BFC7D196-9952-6A22-D149-5CB4781023E1}"/>
              </a:ext>
            </a:extLst>
          </p:cNvPr>
          <p:cNvSpPr>
            <a:spLocks noGrp="1"/>
          </p:cNvSpPr>
          <p:nvPr>
            <p:ph idx="1"/>
          </p:nvPr>
        </p:nvSpPr>
        <p:spPr>
          <a:xfrm>
            <a:off x="0" y="851296"/>
            <a:ext cx="12024360" cy="6006704"/>
          </a:xfrm>
        </p:spPr>
        <p:txBody>
          <a:bodyPr>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With my knowledge of FDIs, I will recommend a Merger to an international business manager because</a:t>
            </a:r>
            <a:r>
              <a:rPr lang="en-US" b="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It increases market share</a:t>
            </a:r>
            <a:r>
              <a:rPr lang="en-US" dirty="0">
                <a:latin typeface="Times New Roman" panose="02020603050405020304" pitchFamily="18" charset="0"/>
                <a:cs typeface="Times New Roman" panose="02020603050405020304" pitchFamily="18" charset="0"/>
              </a:rPr>
              <a:t>: When companies merge, the new company gains a larger market share and gets ahead of the competition.</a:t>
            </a:r>
          </a:p>
          <a:p>
            <a:r>
              <a:rPr lang="en-US" b="1" dirty="0">
                <a:latin typeface="Times New Roman" panose="02020603050405020304" pitchFamily="18" charset="0"/>
                <a:cs typeface="Times New Roman" panose="02020603050405020304" pitchFamily="18" charset="0"/>
              </a:rPr>
              <a:t>It reduces the cost of operations</a:t>
            </a:r>
            <a:r>
              <a:rPr lang="en-US" dirty="0">
                <a:latin typeface="Times New Roman" panose="02020603050405020304" pitchFamily="18" charset="0"/>
                <a:cs typeface="Times New Roman" panose="02020603050405020304" pitchFamily="18" charset="0"/>
              </a:rPr>
              <a:t>: Companies can achieve economies of scale, such as bulk buying of raw materials, which can result in cost reductions. The investments in assets are now spread out over a larger output, which leads to technical economies.</a:t>
            </a:r>
          </a:p>
          <a:p>
            <a:r>
              <a:rPr lang="en-US" b="1" dirty="0">
                <a:latin typeface="Times New Roman" panose="02020603050405020304" pitchFamily="18" charset="0"/>
                <a:cs typeface="Times New Roman" panose="02020603050405020304" pitchFamily="18" charset="0"/>
              </a:rPr>
              <a:t>It avoids replication</a:t>
            </a:r>
            <a:r>
              <a:rPr lang="en-US" dirty="0">
                <a:latin typeface="Times New Roman" panose="02020603050405020304" pitchFamily="18" charset="0"/>
                <a:cs typeface="Times New Roman" panose="02020603050405020304" pitchFamily="18" charset="0"/>
              </a:rPr>
              <a:t>: Some companies producing similar products may merge to avoid duplication and eliminate competition. It also results in reduced prices for the customers.</a:t>
            </a:r>
          </a:p>
          <a:p>
            <a:r>
              <a:rPr lang="en-US" b="1" dirty="0">
                <a:latin typeface="Times New Roman" panose="02020603050405020304" pitchFamily="18" charset="0"/>
                <a:cs typeface="Times New Roman" panose="02020603050405020304" pitchFamily="18" charset="0"/>
              </a:rPr>
              <a:t>It expands business into new geographic areas</a:t>
            </a:r>
            <a:r>
              <a:rPr lang="en-US" dirty="0">
                <a:latin typeface="Times New Roman" panose="02020603050405020304" pitchFamily="18" charset="0"/>
                <a:cs typeface="Times New Roman" panose="02020603050405020304" pitchFamily="18" charset="0"/>
              </a:rPr>
              <a:t>: A company seeking to expand its business in a certain geographical area may merge with another similar company operating in the same area to get the business started.</a:t>
            </a:r>
          </a:p>
          <a:p>
            <a:r>
              <a:rPr lang="en-US" b="1" dirty="0">
                <a:latin typeface="Times New Roman" panose="02020603050405020304" pitchFamily="18" charset="0"/>
                <a:cs typeface="Times New Roman" panose="02020603050405020304" pitchFamily="18" charset="0"/>
              </a:rPr>
              <a:t>It can prevent the closure of an unprofitable business</a:t>
            </a:r>
            <a:r>
              <a:rPr lang="en-US" dirty="0">
                <a:latin typeface="Times New Roman" panose="02020603050405020304" pitchFamily="18" charset="0"/>
                <a:cs typeface="Times New Roman" panose="02020603050405020304" pitchFamily="18" charset="0"/>
              </a:rPr>
              <a:t>: Mergers can save a company from going bankrupt and also save many jobs.</a:t>
            </a:r>
          </a:p>
          <a:p>
            <a:pPr marL="0" indent="0">
              <a:buNone/>
            </a:pPr>
            <a:endParaRPr lang="en-US" dirty="0"/>
          </a:p>
        </p:txBody>
      </p:sp>
    </p:spTree>
    <p:extLst>
      <p:ext uri="{BB962C8B-B14F-4D97-AF65-F5344CB8AC3E}">
        <p14:creationId xmlns:p14="http://schemas.microsoft.com/office/powerpoint/2010/main" val="507950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38370-A61A-31C0-E19E-3D290B12643E}"/>
              </a:ext>
            </a:extLst>
          </p:cNvPr>
          <p:cNvSpPr>
            <a:spLocks noGrp="1"/>
          </p:cNvSpPr>
          <p:nvPr>
            <p:ph type="title"/>
          </p:nvPr>
        </p:nvSpPr>
        <p:spPr>
          <a:xfrm>
            <a:off x="0" y="340518"/>
            <a:ext cx="12192000" cy="681037"/>
          </a:xfrm>
        </p:spPr>
        <p:txBody>
          <a:bodyPr>
            <a:normAutofit fontScale="90000"/>
          </a:bodyPr>
          <a:lstStyle/>
          <a:p>
            <a:pPr algn="ct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Examine how the many M&amp;As in the telecom sector have impacted the economy of Ghana</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3F687AE-E784-5E72-26A9-2CB4550FF2C4}"/>
              </a:ext>
            </a:extLst>
          </p:cNvPr>
          <p:cNvSpPr>
            <a:spLocks noGrp="1"/>
          </p:cNvSpPr>
          <p:nvPr>
            <p:ph idx="1"/>
          </p:nvPr>
        </p:nvSpPr>
        <p:spPr>
          <a:xfrm>
            <a:off x="0" y="1021554"/>
            <a:ext cx="12192000" cy="5836446"/>
          </a:xfrm>
        </p:spPr>
        <p:txBody>
          <a:bodyPr>
            <a:normAutofit/>
          </a:bodyPr>
          <a:lstStyle/>
          <a:p>
            <a:pPr marL="0" marR="0" indent="0" algn="just">
              <a:lnSpc>
                <a:spcPct val="110000"/>
              </a:lnSpc>
              <a:spcBef>
                <a:spcPts val="0"/>
              </a:spcBef>
              <a:spcAft>
                <a:spcPts val="800"/>
              </a:spcAft>
              <a:buNone/>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Given the increased interdependence of markets for diverse goods and services, as well as increased foreign competition, it is clear that we are living in a moment of substantial change. That is why telecom businesses in Ghana, such as Airtel and </a:t>
            </a:r>
            <a:r>
              <a:rPr lang="en-US" sz="1700" dirty="0" err="1">
                <a:effectLst/>
                <a:latin typeface="Times New Roman" panose="02020603050405020304" pitchFamily="18" charset="0"/>
                <a:ea typeface="Calibri" panose="020F0502020204030204" pitchFamily="34" charset="0"/>
                <a:cs typeface="Times New Roman" panose="02020603050405020304" pitchFamily="18" charset="0"/>
              </a:rPr>
              <a:t>Tigo</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 have expanded their geographic reach and growth. Companies that choose to grow typically try to gain a new market share, reach a new customer base, generate economic profits, provide returns to their stakeholders, and so on, whereas companies that choose not to grow are clearly doomed to failure due to customer and market share losses, destroyed shareholder and stakeholder values, and so on. The term "celebration" refers to the act of celebrating a milestone in one's life, such as the birth of a child. M&amp;A have benefit the economy of Ghana, the majority of which focus on increasing profits and shareholder value through;</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0000"/>
              </a:lnSpc>
              <a:spcBef>
                <a:spcPts val="0"/>
              </a:spcBef>
            </a:pPr>
            <a:r>
              <a:rPr lang="en-GB" sz="1700" dirty="0">
                <a:effectLst/>
                <a:latin typeface="Times New Roman" panose="02020603050405020304" pitchFamily="18" charset="0"/>
                <a:ea typeface="Calibri" panose="020F0502020204030204" pitchFamily="34" charset="0"/>
                <a:cs typeface="Times New Roman" panose="02020603050405020304" pitchFamily="18" charset="0"/>
              </a:rPr>
              <a:t>economies of scale produced by increasing market share;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0000"/>
              </a:lnSpc>
              <a:spcBef>
                <a:spcPts val="0"/>
              </a:spcBef>
            </a:pPr>
            <a:r>
              <a:rPr lang="en-GB" sz="1700" dirty="0">
                <a:effectLst/>
                <a:latin typeface="Times New Roman" panose="02020603050405020304" pitchFamily="18" charset="0"/>
                <a:ea typeface="Calibri" panose="020F0502020204030204" pitchFamily="34" charset="0"/>
                <a:cs typeface="Times New Roman" panose="02020603050405020304" pitchFamily="18" charset="0"/>
              </a:rPr>
              <a:t>expanded use of an existing distribution network by acquiring new product capabilities;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0000"/>
              </a:lnSpc>
              <a:spcBef>
                <a:spcPts val="0"/>
              </a:spcBef>
            </a:pPr>
            <a:r>
              <a:rPr lang="en-GB" sz="1700" dirty="0">
                <a:effectLst/>
                <a:latin typeface="Times New Roman" panose="02020603050405020304" pitchFamily="18" charset="0"/>
                <a:ea typeface="Calibri" panose="020F0502020204030204" pitchFamily="34" charset="0"/>
                <a:cs typeface="Times New Roman" panose="02020603050405020304" pitchFamily="18" charset="0"/>
              </a:rPr>
              <a:t>extension of a strong product capability into new markets;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0000"/>
              </a:lnSpc>
              <a:spcBef>
                <a:spcPts val="0"/>
              </a:spcBef>
              <a:spcAft>
                <a:spcPts val="800"/>
              </a:spcAft>
            </a:pPr>
            <a:r>
              <a:rPr lang="en-GB" sz="1700" dirty="0">
                <a:effectLst/>
                <a:latin typeface="Times New Roman" panose="02020603050405020304" pitchFamily="18" charset="0"/>
                <a:ea typeface="Calibri" panose="020F0502020204030204" pitchFamily="34" charset="0"/>
                <a:cs typeface="Times New Roman" panose="02020603050405020304" pitchFamily="18" charset="0"/>
              </a:rPr>
              <a:t>and diversification of product and market risks.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10000"/>
              </a:lnSpc>
              <a:spcBef>
                <a:spcPts val="0"/>
              </a:spcBef>
              <a:spcAft>
                <a:spcPts val="800"/>
              </a:spcAft>
              <a:buNone/>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As a result, mergers and acquisitions have become an essential tool for corporate development in today's global marketplace, which is marked by consolidation, convergence, competition for talent and technology, and the growing importance of intangible assets such as knowledge, skills, and customer relationships.</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634190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DD1BB-1C2A-1969-B682-D4B42B3F4F83}"/>
              </a:ext>
            </a:extLst>
          </p:cNvPr>
          <p:cNvSpPr>
            <a:spLocks noGrp="1"/>
          </p:cNvSpPr>
          <p:nvPr>
            <p:ph type="title"/>
          </p:nvPr>
        </p:nvSpPr>
        <p:spPr>
          <a:xfrm>
            <a:off x="0" y="270458"/>
            <a:ext cx="12192000" cy="1068946"/>
          </a:xfrm>
        </p:spPr>
        <p:txBody>
          <a:bodyPr>
            <a:noAutofit/>
          </a:bodyPr>
          <a:lstStyle/>
          <a:p>
            <a:pPr algn="ctr"/>
            <a:r>
              <a:rPr lang="en-US" sz="2400" b="1" dirty="0">
                <a:latin typeface="Times New Roman" panose="02020603050405020304" pitchFamily="18" charset="0"/>
                <a:cs typeface="Times New Roman" panose="02020603050405020304" pitchFamily="18" charset="0"/>
              </a:rPr>
              <a:t>Evaluate three (3) possible environmental factors these foreign entities might have checked before penetrating the telecom business in Ghana</a:t>
            </a:r>
          </a:p>
        </p:txBody>
      </p:sp>
      <p:sp>
        <p:nvSpPr>
          <p:cNvPr id="3" name="Content Placeholder 2">
            <a:extLst>
              <a:ext uri="{FF2B5EF4-FFF2-40B4-BE49-F238E27FC236}">
                <a16:creationId xmlns:a16="http://schemas.microsoft.com/office/drawing/2014/main" id="{5926C2C4-49E5-F7E2-0429-647A48F14B86}"/>
              </a:ext>
            </a:extLst>
          </p:cNvPr>
          <p:cNvSpPr>
            <a:spLocks noGrp="1"/>
          </p:cNvSpPr>
          <p:nvPr>
            <p:ph idx="1"/>
          </p:nvPr>
        </p:nvSpPr>
        <p:spPr>
          <a:xfrm>
            <a:off x="0" y="1339404"/>
            <a:ext cx="12192000" cy="5892083"/>
          </a:xfrm>
        </p:spPr>
        <p:txBody>
          <a:bodyPr>
            <a:normAutofit/>
          </a:bodyPr>
          <a:lstStyle/>
          <a:p>
            <a:pPr marL="0" marR="0" indent="0" algn="just">
              <a:lnSpc>
                <a:spcPct val="110000"/>
              </a:lnSpc>
              <a:spcBef>
                <a:spcPts val="0"/>
              </a:spcBef>
              <a:spcAft>
                <a:spcPts val="8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three environmental factors to be checked are;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0000"/>
              </a:lnSpc>
              <a:spcBef>
                <a:spcPts val="0"/>
              </a:spcBef>
              <a:spcAft>
                <a:spcPts val="800"/>
              </a:spcAft>
            </a:pPr>
            <a:r>
              <a:rPr lang="en-GB" sz="1700" u="sng" dirty="0">
                <a:effectLst/>
                <a:latin typeface="Times New Roman" panose="02020603050405020304" pitchFamily="18" charset="0"/>
                <a:ea typeface="Calibri" panose="020F0502020204030204" pitchFamily="34" charset="0"/>
                <a:cs typeface="Times New Roman" panose="02020603050405020304" pitchFamily="18" charset="0"/>
              </a:rPr>
              <a:t>GOVERNMENT BUSINESS POLICIES</a:t>
            </a:r>
            <a:r>
              <a:rPr lang="en-GB" sz="17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700" dirty="0">
                <a:effectLst/>
                <a:latin typeface="Times New Roman" panose="02020603050405020304" pitchFamily="18" charset="0"/>
                <a:ea typeface="Calibri" panose="020F0502020204030204" pitchFamily="34" charset="0"/>
              </a:rPr>
              <a:t>Every country has its policies. These policies often outline how business should be conducted in specific regions. The policies determine how successful or unsuccessful a business becomes in the markets. For instance, in cross-border mergers and acquisitions, the involved businesses come from different countries with unique policies.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spcBef>
                <a:spcPts val="0"/>
              </a:spcBef>
              <a:spcAft>
                <a:spcPts val="800"/>
              </a:spcAft>
            </a:pPr>
            <a:r>
              <a:rPr lang="en-US" sz="1700" u="sng" dirty="0">
                <a:effectLst/>
                <a:latin typeface="Times New Roman" panose="02020603050405020304" pitchFamily="18" charset="0"/>
                <a:ea typeface="Calibri" panose="020F0502020204030204" pitchFamily="34" charset="0"/>
                <a:cs typeface="Times New Roman" panose="02020603050405020304" pitchFamily="18" charset="0"/>
              </a:rPr>
              <a:t>ECONOMIC FACTOR</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700" dirty="0">
                <a:effectLst/>
                <a:latin typeface="Times New Roman" panose="02020603050405020304" pitchFamily="18" charset="0"/>
                <a:ea typeface="Calibri" panose="020F0502020204030204" pitchFamily="34" charset="0"/>
              </a:rPr>
              <a:t>The telecom sector is influenced by financing costs, expansion, and expenses. Expenses also have an impact on the estimating per plan given to clients. Building towers and assets in rural areas is expensive. Customers who do not live in large cities are influenced. When more residences are built, the demand for transmission assets grows. This might raise prices (as well as income) depending on the area, the number of clients in a region, and the demand for media transmission administrations</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spcBef>
                <a:spcPts val="0"/>
              </a:spcBef>
              <a:spcAft>
                <a:spcPts val="800"/>
              </a:spcAft>
            </a:pPr>
            <a:r>
              <a:rPr lang="en-US" sz="1700" u="sng" dirty="0">
                <a:effectLst/>
                <a:latin typeface="Times New Roman" panose="02020603050405020304" pitchFamily="18" charset="0"/>
                <a:ea typeface="Calibri" panose="020F0502020204030204" pitchFamily="34" charset="0"/>
                <a:cs typeface="Times New Roman" panose="02020603050405020304" pitchFamily="18" charset="0"/>
              </a:rPr>
              <a:t>SOCIAL FACTOR</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700" dirty="0">
                <a:effectLst/>
                <a:latin typeface="Times New Roman" panose="02020603050405020304" pitchFamily="18" charset="0"/>
                <a:ea typeface="Calibri" panose="020F0502020204030204" pitchFamily="34" charset="0"/>
                <a:cs typeface="Times New Roman" panose="02020603050405020304" pitchFamily="18" charset="0"/>
              </a:rPr>
              <a:t>The development of telecommunications communications is limited. Growing in provincial districts, in particular, is difficult (and expensive). Customers are left with few options when it comes to purchasing internet, mobile, and TV bundles. Because telecommunication transmission partnerships are imposing business models, they are responsible for both online and mobile bearers. Customers require these bundles to communicate with friends, participate in online life challenges, acquire products online, find solid professions, and that's just the tip of the iceberg.</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20222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55071-31EA-E5E3-DD68-B79A7BD77F8C}"/>
              </a:ext>
            </a:extLst>
          </p:cNvPr>
          <p:cNvSpPr>
            <a:spLocks noGrp="1"/>
          </p:cNvSpPr>
          <p:nvPr>
            <p:ph type="title"/>
          </p:nvPr>
        </p:nvSpPr>
        <p:spPr>
          <a:xfrm>
            <a:off x="0" y="1"/>
            <a:ext cx="12192000" cy="1223492"/>
          </a:xfrm>
        </p:spPr>
        <p:txBody>
          <a:bodyPr>
            <a:normAutofit fontScale="90000"/>
          </a:bodyPr>
          <a:lstStyle/>
          <a:p>
            <a:pPr algn="ctr"/>
            <a:r>
              <a:rPr lang="en-US" sz="3200" b="1" dirty="0">
                <a:latin typeface="Times New Roman" panose="02020603050405020304" pitchFamily="18" charset="0"/>
                <a:cs typeface="Times New Roman" panose="02020603050405020304" pitchFamily="18" charset="0"/>
              </a:rPr>
              <a:t>As an international business student, assess how </a:t>
            </a:r>
            <a:r>
              <a:rPr lang="en-US" sz="3200" b="1" dirty="0" err="1">
                <a:latin typeface="Times New Roman" panose="02020603050405020304" pitchFamily="18" charset="0"/>
                <a:cs typeface="Times New Roman" panose="02020603050405020304" pitchFamily="18" charset="0"/>
              </a:rPr>
              <a:t>Telecel’s</a:t>
            </a:r>
            <a:r>
              <a:rPr lang="en-US" sz="3200" b="1" dirty="0">
                <a:latin typeface="Times New Roman" panose="02020603050405020304" pitchFamily="18" charset="0"/>
                <a:cs typeface="Times New Roman" panose="02020603050405020304" pitchFamily="18" charset="0"/>
              </a:rPr>
              <a:t> entry will impact the telecom industry in Ghana.</a:t>
            </a:r>
          </a:p>
        </p:txBody>
      </p:sp>
      <p:sp>
        <p:nvSpPr>
          <p:cNvPr id="3" name="Content Placeholder 2">
            <a:extLst>
              <a:ext uri="{FF2B5EF4-FFF2-40B4-BE49-F238E27FC236}">
                <a16:creationId xmlns:a16="http://schemas.microsoft.com/office/drawing/2014/main" id="{3654F044-0695-3C03-CE6D-898D4EB24001}"/>
              </a:ext>
            </a:extLst>
          </p:cNvPr>
          <p:cNvSpPr>
            <a:spLocks noGrp="1"/>
          </p:cNvSpPr>
          <p:nvPr>
            <p:ph idx="1"/>
          </p:nvPr>
        </p:nvSpPr>
        <p:spPr>
          <a:xfrm>
            <a:off x="0" y="1223493"/>
            <a:ext cx="12192000" cy="5634506"/>
          </a:xfrm>
        </p:spPr>
        <p:txBody>
          <a:bodyPr>
            <a:normAutofit fontScale="70000" lnSpcReduction="20000"/>
          </a:bodyPr>
          <a:lstStyle/>
          <a:p>
            <a:pPr marL="0" marR="0" indent="0" algn="just">
              <a:lnSpc>
                <a:spcPct val="150000"/>
              </a:lnSpc>
              <a:spcBef>
                <a:spcPts val="0"/>
              </a:spcBef>
              <a:spcAft>
                <a:spcPts val="800"/>
              </a:spcAft>
              <a:buNone/>
            </a:pPr>
            <a:r>
              <a:rPr lang="en-US" dirty="0" err="1">
                <a:effectLst/>
                <a:latin typeface="Times New Roman" panose="02020603050405020304" pitchFamily="18" charset="0"/>
                <a:ea typeface="Calibri" panose="020F0502020204030204" pitchFamily="34" charset="0"/>
                <a:cs typeface="Times New Roman" panose="02020603050405020304" pitchFamily="18" charset="0"/>
              </a:rPr>
              <a:t>Telecel</a:t>
            </a:r>
            <a:r>
              <a:rPr lang="en-US" dirty="0">
                <a:effectLst/>
                <a:latin typeface="Times New Roman" panose="02020603050405020304" pitchFamily="18" charset="0"/>
                <a:ea typeface="Calibri" panose="020F0502020204030204" pitchFamily="34" charset="0"/>
                <a:cs typeface="Times New Roman" panose="02020603050405020304" pitchFamily="18" charset="0"/>
              </a:rPr>
              <a:t> as a foreign direct investment (FDI) entry will benefit the telecom industry in Ghana by:</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spcAft>
                <a:spcPts val="800"/>
              </a:spcAft>
            </a:pPr>
            <a:r>
              <a:rPr lang="en-GB" sz="2000" u="sng" dirty="0">
                <a:effectLst/>
                <a:latin typeface="Times New Roman" panose="02020603050405020304" pitchFamily="18" charset="0"/>
                <a:ea typeface="Calibri" panose="020F0502020204030204" pitchFamily="34" charset="0"/>
                <a:cs typeface="Times New Roman" panose="02020603050405020304" pitchFamily="18" charset="0"/>
              </a:rPr>
              <a:t>Economic development stimulation</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FDI can stimulate a target economic development and create a more conducive environment for companies, the investor, and stimulate the local community and economy.</a:t>
            </a:r>
            <a:endParaRPr lang="en-GB" sz="2000" u="sng"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0"/>
              </a:spcBef>
            </a:pPr>
            <a:r>
              <a:rPr lang="en-GB" sz="2000" u="sng" dirty="0">
                <a:effectLst/>
                <a:latin typeface="Times New Roman" panose="02020603050405020304" pitchFamily="18" charset="0"/>
                <a:ea typeface="Calibri" panose="020F0502020204030204" pitchFamily="34" charset="0"/>
                <a:cs typeface="Times New Roman" panose="02020603050405020304" pitchFamily="18" charset="0"/>
              </a:rPr>
              <a:t>Employment and economic boost</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FDI creates new jobs and more opportunities as investors will build new companies in foreign countries. This can lead to an increase in income and more purchasing power for locals, which in turn leads to an overall boost in targeted economies.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en-GB" sz="2000" u="sng" dirty="0">
                <a:effectLst/>
                <a:latin typeface="Times New Roman" panose="02020603050405020304" pitchFamily="18" charset="0"/>
                <a:ea typeface="Calibri" panose="020F0502020204030204" pitchFamily="34" charset="0"/>
                <a:cs typeface="Times New Roman" panose="02020603050405020304" pitchFamily="18" charset="0"/>
              </a:rPr>
              <a:t>Development of resources:</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The development of human capital resources is a big advantage of FDI. The skills gained by the workforce through training increase the overall education and human capital within a country. Countries with FDI are benefiting by developing their human resources all while maintaining ownership.</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en-GB" sz="2000" u="sng" dirty="0">
                <a:effectLst/>
                <a:latin typeface="Times New Roman" panose="02020603050405020304" pitchFamily="18" charset="0"/>
                <a:ea typeface="Calibri" panose="020F0502020204030204" pitchFamily="34" charset="0"/>
                <a:cs typeface="Times New Roman" panose="02020603050405020304" pitchFamily="18" charset="0"/>
              </a:rPr>
              <a:t>Resource transfer</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Foreign direct investment allows for resource transfers and the exchange of knowledge, technologies, and skills.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en-GB" sz="2000" u="sng" dirty="0">
                <a:effectLst/>
                <a:latin typeface="Times New Roman" panose="02020603050405020304" pitchFamily="18" charset="0"/>
                <a:ea typeface="Calibri" panose="020F0502020204030204" pitchFamily="34" charset="0"/>
                <a:cs typeface="Times New Roman" panose="02020603050405020304" pitchFamily="18" charset="0"/>
              </a:rPr>
              <a:t>Reduced costs</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Foreign direct investment can reduce the disparity between revenues and costs. With such, countries will be able to make sure that production costs will be the same and can be sold easier.</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en-GB" sz="2000" u="sng" dirty="0">
                <a:effectLst/>
                <a:latin typeface="Times New Roman" panose="02020603050405020304" pitchFamily="18" charset="0"/>
                <a:ea typeface="Calibri" panose="020F0502020204030204" pitchFamily="34" charset="0"/>
                <a:cs typeface="Times New Roman" panose="02020603050405020304" pitchFamily="18" charset="0"/>
              </a:rPr>
              <a:t>Increased productivity</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The facilities and equipment provided by </a:t>
            </a:r>
            <a:r>
              <a:rPr lang="en-GB" sz="2000" dirty="0" err="1">
                <a:effectLst/>
                <a:latin typeface="Times New Roman" panose="02020603050405020304" pitchFamily="18" charset="0"/>
                <a:ea typeface="Calibri" panose="020F0502020204030204" pitchFamily="34" charset="0"/>
                <a:cs typeface="Times New Roman" panose="02020603050405020304" pitchFamily="18" charset="0"/>
              </a:rPr>
              <a:t>Telecel</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investors can increase a workforce’s productivity in Ghana.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u="sng" dirty="0">
                <a:effectLst/>
                <a:latin typeface="Times New Roman" panose="02020603050405020304" pitchFamily="18" charset="0"/>
                <a:ea typeface="Calibri" panose="020F0502020204030204" pitchFamily="34" charset="0"/>
              </a:rPr>
              <a:t>Increase in income</a:t>
            </a:r>
            <a:r>
              <a:rPr lang="en-US" sz="2000" dirty="0">
                <a:effectLst/>
                <a:latin typeface="Times New Roman" panose="02020603050405020304" pitchFamily="18" charset="0"/>
                <a:ea typeface="Calibri" panose="020F0502020204030204" pitchFamily="34" charset="0"/>
              </a:rPr>
              <a:t>: Another big advantage of this acquisition is the increase in Ghana’s income. With more jobs and higher wages, the national income normally increases which promotes economic growth.  Large corporations usually offer higher salary levels than what you would normally find, which can lead to an increment in income</a:t>
            </a:r>
            <a:endParaRPr lang="en-US" sz="2000" dirty="0"/>
          </a:p>
        </p:txBody>
      </p:sp>
    </p:spTree>
    <p:extLst>
      <p:ext uri="{BB962C8B-B14F-4D97-AF65-F5344CB8AC3E}">
        <p14:creationId xmlns:p14="http://schemas.microsoft.com/office/powerpoint/2010/main" val="85283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F38EE-A625-6041-55FD-0D0FFE08A781}"/>
              </a:ext>
            </a:extLst>
          </p:cNvPr>
          <p:cNvSpPr>
            <a:spLocks noGrp="1"/>
          </p:cNvSpPr>
          <p:nvPr>
            <p:ph type="title"/>
          </p:nvPr>
        </p:nvSpPr>
        <p:spPr>
          <a:xfrm>
            <a:off x="0" y="200977"/>
            <a:ext cx="12192000" cy="960119"/>
          </a:xfrm>
        </p:spPr>
        <p:txBody>
          <a:bodyPr>
            <a:noAutofit/>
          </a:bodyPr>
          <a:lstStyle/>
          <a:p>
            <a:pPr algn="ctr"/>
            <a:r>
              <a:rPr lang="en-US" sz="2000" b="1" dirty="0">
                <a:latin typeface="Times New Roman" panose="02020603050405020304" pitchFamily="18" charset="0"/>
                <a:cs typeface="Times New Roman" panose="02020603050405020304" pitchFamily="18" charset="0"/>
              </a:rPr>
              <a:t>Using any key performance indicator (KPI) of your choice, evaluate whether or not the merger between Airtel and </a:t>
            </a:r>
            <a:r>
              <a:rPr lang="en-US" sz="2000" b="1" dirty="0" err="1">
                <a:latin typeface="Times New Roman" panose="02020603050405020304" pitchFamily="18" charset="0"/>
                <a:cs typeface="Times New Roman" panose="02020603050405020304" pitchFamily="18" charset="0"/>
              </a:rPr>
              <a:t>Tigo</a:t>
            </a:r>
            <a:r>
              <a:rPr lang="en-US" sz="2000" b="1" dirty="0">
                <a:latin typeface="Times New Roman" panose="02020603050405020304" pitchFamily="18" charset="0"/>
                <a:cs typeface="Times New Roman" panose="02020603050405020304" pitchFamily="18" charset="0"/>
              </a:rPr>
              <a:t> has been successful</a:t>
            </a:r>
            <a:r>
              <a:rPr lang="en-US" sz="2800"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C939CC0E-BE81-F0FF-4094-2A9255C59422}"/>
              </a:ext>
            </a:extLst>
          </p:cNvPr>
          <p:cNvSpPr>
            <a:spLocks noGrp="1"/>
          </p:cNvSpPr>
          <p:nvPr>
            <p:ph idx="1"/>
          </p:nvPr>
        </p:nvSpPr>
        <p:spPr>
          <a:xfrm>
            <a:off x="0" y="1161096"/>
            <a:ext cx="12192000" cy="5696904"/>
          </a:xfrm>
        </p:spPr>
        <p:txBody>
          <a:bodyPr>
            <a:normAutofit fontScale="85000" lnSpcReduction="20000"/>
          </a:bodyPr>
          <a:lstStyle/>
          <a:p>
            <a:pPr marL="0" indent="0">
              <a:buNone/>
            </a:pPr>
            <a:r>
              <a:rPr lang="en-US" dirty="0">
                <a:latin typeface="Times New Roman" panose="02020603050405020304" pitchFamily="18" charset="0"/>
                <a:cs typeface="Times New Roman" panose="02020603050405020304" pitchFamily="18" charset="0"/>
              </a:rPr>
              <a:t>Using Marketing KPI to evaluate whether or not the merger between Airtel and </a:t>
            </a:r>
            <a:r>
              <a:rPr lang="en-US" dirty="0" err="1">
                <a:latin typeface="Times New Roman" panose="02020603050405020304" pitchFamily="18" charset="0"/>
                <a:cs typeface="Times New Roman" panose="02020603050405020304" pitchFamily="18" charset="0"/>
              </a:rPr>
              <a:t>Tigo</a:t>
            </a:r>
            <a:r>
              <a:rPr lang="en-US" dirty="0">
                <a:latin typeface="Times New Roman" panose="02020603050405020304" pitchFamily="18" charset="0"/>
                <a:cs typeface="Times New Roman" panose="02020603050405020304" pitchFamily="18" charset="0"/>
              </a:rPr>
              <a:t> has been successful;</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Firstly, Marketing KPIs seek to gain a better understanding of the effectiveness of marketing and promotional initiatives. These marketing KPIs frequently assess the frequency with which prospective customers complete specific activities in response to a given marketing medium. Social Media Traffic is an example of a marketing KPI that will be used in analyzing the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AirtelTigo</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merger; this KPI similarly tracks the views, following, likes, retweets, shares, or other measurable interactions between customers and the company's social media profiles.</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a highly competitive and ever-changing business like telecommunications, organizations are continuously looking for ways to quickly adapt and react in a much more proficient manner in order to get a competitive advantage over their competitors and achieve greater organizational performance. Customers' switching power in the sector is quite great, putting enormous strain on telecommunication networks to continually strive to be up to task in their service delivery.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AirtelTigo</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one of the country's existing telecommunications networks, appears to be struggling to compete with market heavyweights such as MTN Ghana and Vodafone Ghana. Whilst multiple factors may contribute to this difficulty, the presence of these major companies on various social media sites such as Twitter, Instagram, and Facebook are fairly large and may contribute to their success at the expense of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AirtelTigo</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conclusion, the merger between Airtel and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Tigo</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has not been a success for me due to their marketing strategy, especially on social media.</a:t>
            </a:r>
          </a:p>
        </p:txBody>
      </p:sp>
    </p:spTree>
    <p:extLst>
      <p:ext uri="{BB962C8B-B14F-4D97-AF65-F5344CB8AC3E}">
        <p14:creationId xmlns:p14="http://schemas.microsoft.com/office/powerpoint/2010/main" val="1560262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0D92E-3781-7523-25E7-6F0D68A4C8DC}"/>
              </a:ext>
            </a:extLst>
          </p:cNvPr>
          <p:cNvSpPr>
            <a:spLocks noGrp="1"/>
          </p:cNvSpPr>
          <p:nvPr>
            <p:ph type="title"/>
          </p:nvPr>
        </p:nvSpPr>
        <p:spPr>
          <a:xfrm>
            <a:off x="0" y="480060"/>
            <a:ext cx="12192000" cy="548640"/>
          </a:xfrm>
        </p:spPr>
        <p:txBody>
          <a:bodyPr>
            <a:noAutofit/>
          </a:bodyPr>
          <a:lstStyle/>
          <a:p>
            <a:pPr algn="ctr"/>
            <a:r>
              <a:rPr lang="en-US" sz="2000" b="1" dirty="0">
                <a:latin typeface="Times New Roman" panose="02020603050405020304" pitchFamily="18" charset="0"/>
                <a:cs typeface="Times New Roman" panose="02020603050405020304" pitchFamily="18" charset="0"/>
              </a:rPr>
              <a:t>From the case above, it could be said that the foreign entities that have ventured into M&amp;As could have considered Greenfield Investment as an alternative. Discuss possible reasons why such an investment alternative was not considered by them</a:t>
            </a:r>
          </a:p>
        </p:txBody>
      </p:sp>
      <p:sp>
        <p:nvSpPr>
          <p:cNvPr id="3" name="Content Placeholder 2">
            <a:extLst>
              <a:ext uri="{FF2B5EF4-FFF2-40B4-BE49-F238E27FC236}">
                <a16:creationId xmlns:a16="http://schemas.microsoft.com/office/drawing/2014/main" id="{01B43F83-7F57-6CD0-ABE6-F565733A0751}"/>
              </a:ext>
            </a:extLst>
          </p:cNvPr>
          <p:cNvSpPr>
            <a:spLocks noGrp="1"/>
          </p:cNvSpPr>
          <p:nvPr>
            <p:ph idx="1"/>
          </p:nvPr>
        </p:nvSpPr>
        <p:spPr>
          <a:xfrm>
            <a:off x="0" y="1352282"/>
            <a:ext cx="12192000" cy="5505717"/>
          </a:xfrm>
        </p:spPr>
        <p:txBody>
          <a:bodyPr>
            <a:normAutofit fontScale="85000" lnSpcReduction="20000"/>
          </a:bodyPr>
          <a:lstStyle/>
          <a:p>
            <a:pPr marL="0" indent="0" algn="just">
              <a:lnSpc>
                <a:spcPct val="150000"/>
              </a:lnSpc>
              <a:spcBef>
                <a:spcPts val="0"/>
              </a:spcBef>
              <a:spcAft>
                <a:spcPts val="80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Apart from any tax incentives or subsidies, the overall purpose of developing a greenfield venture is to acquire a high level of control over corporate operations and to avoid intermediary costs.</a:t>
            </a:r>
          </a:p>
          <a:p>
            <a:pPr marL="0" marR="0" indent="0" algn="just">
              <a:lnSpc>
                <a:spcPct val="150000"/>
              </a:lnSpc>
              <a:spcBef>
                <a:spcPts val="0"/>
              </a:spcBef>
              <a:spcAft>
                <a:spcPts val="80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Reasons why greenfield was not an alternative for foreign entities;</a:t>
            </a:r>
          </a:p>
          <a:p>
            <a:pPr marL="342900" marR="0" lvl="0" indent="-342900" algn="just">
              <a:lnSpc>
                <a:spcPct val="150000"/>
              </a:lnSpc>
              <a:spcBef>
                <a:spcPts val="0"/>
              </a:spcBef>
              <a:spcAft>
                <a:spcPts val="0"/>
              </a:spcAft>
              <a:buFont typeface="Symbol" panose="05050102010706020507" pitchFamily="18" charset="2"/>
              <a:buChar char=""/>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Possible high market entrance costs (entry barriers) - The impediments or hindrances that make it difficult for new enterprises to enter a certain market are referred to as barriers to entry. Technology obstacles, government laws, patents, start-up fees, or education and licensing needs are examples of these.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A high-risk investment - greenfield investment is the riskiest type of foreign direct investment.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Government policies that may stymie foreign direct investment.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The high fixed costs of constructing a greenfield location.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92728614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59</TotalTime>
  <Words>2176</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Symbol</vt:lpstr>
      <vt:lpstr>Times New Roman</vt:lpstr>
      <vt:lpstr>Tw Cen MT</vt:lpstr>
      <vt:lpstr>Droplet</vt:lpstr>
      <vt:lpstr>BACKLOG CLEARANCE PROGRAMME MGT305 INTERNATIONAL BUSINESS MANAGEMENT </vt:lpstr>
      <vt:lpstr>How different is a Merger from Acquisitions? Discuss their distinguishing characteristics</vt:lpstr>
      <vt:lpstr>Examine five factors that will warrant foreign entities to enter into mergers and acquisitions</vt:lpstr>
      <vt:lpstr>From your knowledge of foreign direct investments (FDIs), which of the two will you recommend to an international business manager? Merger or Acquisition, and Why. </vt:lpstr>
      <vt:lpstr>Examine how the many M&amp;As in the telecom sector have impacted the economy of Ghana </vt:lpstr>
      <vt:lpstr>Evaluate three (3) possible environmental factors these foreign entities might have checked before penetrating the telecom business in Ghana</vt:lpstr>
      <vt:lpstr>As an international business student, assess how Telecel’s entry will impact the telecom industry in Ghana.</vt:lpstr>
      <vt:lpstr>Using any key performance indicator (KPI) of your choice, evaluate whether or not the merger between Airtel and Tigo has been successful.</vt:lpstr>
      <vt:lpstr>From the case above, it could be said that the foreign entities that have ventured into M&amp;As could have considered Greenfield Investment as an alternative. Discuss possible reasons why such an investment alternative was not considered by them</vt:lpstr>
      <vt:lpstr>Evaluate the pros of greenfield investment to a potential IB Manager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Marshal Nneji</dc:creator>
  <cp:lastModifiedBy>Marshal Nneji</cp:lastModifiedBy>
  <cp:revision>17</cp:revision>
  <dcterms:created xsi:type="dcterms:W3CDTF">2023-02-22T03:45:17Z</dcterms:created>
  <dcterms:modified xsi:type="dcterms:W3CDTF">2023-02-22T04:51:44Z</dcterms:modified>
</cp:coreProperties>
</file>