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0B12F2-29BC-4793-B9D6-59BDE288ABAB}" v="3" dt="2021-10-19T14:37:51.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shal Nneji" userId="18ec2b69d70047d6" providerId="LiveId" clId="{055EEE29-960D-489C-9441-C114B1CB49CE}"/>
    <pc:docChg chg="undo redo custSel modSld">
      <pc:chgData name="Marshal Nneji" userId="18ec2b69d70047d6" providerId="LiveId" clId="{055EEE29-960D-489C-9441-C114B1CB49CE}" dt="2021-07-02T17:30:41.519" v="25" actId="14100"/>
      <pc:docMkLst>
        <pc:docMk/>
      </pc:docMkLst>
      <pc:sldChg chg="modSp mod">
        <pc:chgData name="Marshal Nneji" userId="18ec2b69d70047d6" providerId="LiveId" clId="{055EEE29-960D-489C-9441-C114B1CB49CE}" dt="2021-07-02T17:30:41.519" v="25" actId="14100"/>
        <pc:sldMkLst>
          <pc:docMk/>
          <pc:sldMk cId="3294873803" sldId="257"/>
        </pc:sldMkLst>
        <pc:spChg chg="mod">
          <ac:chgData name="Marshal Nneji" userId="18ec2b69d70047d6" providerId="LiveId" clId="{055EEE29-960D-489C-9441-C114B1CB49CE}" dt="2021-07-02T17:30:32.023" v="24" actId="14100"/>
          <ac:spMkLst>
            <pc:docMk/>
            <pc:sldMk cId="3294873803" sldId="257"/>
            <ac:spMk id="2" creationId="{5E7FF45A-665D-4AEA-A36E-534AEF085AA8}"/>
          </ac:spMkLst>
        </pc:spChg>
        <pc:spChg chg="mod">
          <ac:chgData name="Marshal Nneji" userId="18ec2b69d70047d6" providerId="LiveId" clId="{055EEE29-960D-489C-9441-C114B1CB49CE}" dt="2021-07-02T17:30:41.519" v="25" actId="14100"/>
          <ac:spMkLst>
            <pc:docMk/>
            <pc:sldMk cId="3294873803" sldId="257"/>
            <ac:spMk id="3" creationId="{85DBA09E-E80A-4C10-8C94-59F2D42F198D}"/>
          </ac:spMkLst>
        </pc:spChg>
      </pc:sldChg>
      <pc:sldChg chg="modSp mod">
        <pc:chgData name="Marshal Nneji" userId="18ec2b69d70047d6" providerId="LiveId" clId="{055EEE29-960D-489C-9441-C114B1CB49CE}" dt="2021-07-02T17:29:52.643" v="22" actId="255"/>
        <pc:sldMkLst>
          <pc:docMk/>
          <pc:sldMk cId="3695798145" sldId="258"/>
        </pc:sldMkLst>
        <pc:spChg chg="mod">
          <ac:chgData name="Marshal Nneji" userId="18ec2b69d70047d6" providerId="LiveId" clId="{055EEE29-960D-489C-9441-C114B1CB49CE}" dt="2021-07-02T17:29:52.643" v="22" actId="255"/>
          <ac:spMkLst>
            <pc:docMk/>
            <pc:sldMk cId="3695798145" sldId="258"/>
            <ac:spMk id="3" creationId="{AD9147D6-430C-4764-A789-4624DED67CA4}"/>
          </ac:spMkLst>
        </pc:spChg>
      </pc:sldChg>
      <pc:sldChg chg="modSp mod">
        <pc:chgData name="Marshal Nneji" userId="18ec2b69d70047d6" providerId="LiveId" clId="{055EEE29-960D-489C-9441-C114B1CB49CE}" dt="2021-07-02T17:24:12.920" v="5" actId="14100"/>
        <pc:sldMkLst>
          <pc:docMk/>
          <pc:sldMk cId="3810288418" sldId="261"/>
        </pc:sldMkLst>
        <pc:spChg chg="mod">
          <ac:chgData name="Marshal Nneji" userId="18ec2b69d70047d6" providerId="LiveId" clId="{055EEE29-960D-489C-9441-C114B1CB49CE}" dt="2021-07-02T17:24:12.920" v="5" actId="14100"/>
          <ac:spMkLst>
            <pc:docMk/>
            <pc:sldMk cId="3810288418" sldId="261"/>
            <ac:spMk id="3" creationId="{93160C14-3D85-48B2-93A0-E6253B9170F5}"/>
          </ac:spMkLst>
        </pc:spChg>
      </pc:sldChg>
    </pc:docChg>
  </pc:docChgLst>
  <pc:docChgLst>
    <pc:chgData name="Marshal Nneji" userId="18ec2b69d70047d6" providerId="Windows Live" clId="Web-{370B12F2-29BC-4793-B9D6-59BDE288ABAB}"/>
    <pc:docChg chg="modSld">
      <pc:chgData name="Marshal Nneji" userId="18ec2b69d70047d6" providerId="Windows Live" clId="Web-{370B12F2-29BC-4793-B9D6-59BDE288ABAB}" dt="2021-10-19T14:37:51.036" v="2" actId="20577"/>
      <pc:docMkLst>
        <pc:docMk/>
      </pc:docMkLst>
      <pc:sldChg chg="modSp">
        <pc:chgData name="Marshal Nneji" userId="18ec2b69d70047d6" providerId="Windows Live" clId="Web-{370B12F2-29BC-4793-B9D6-59BDE288ABAB}" dt="2021-10-19T14:37:51.036" v="2" actId="20577"/>
        <pc:sldMkLst>
          <pc:docMk/>
          <pc:sldMk cId="3810288418" sldId="261"/>
        </pc:sldMkLst>
        <pc:spChg chg="mod">
          <ac:chgData name="Marshal Nneji" userId="18ec2b69d70047d6" providerId="Windows Live" clId="Web-{370B12F2-29BC-4793-B9D6-59BDE288ABAB}" dt="2021-10-19T14:37:51.036" v="2" actId="20577"/>
          <ac:spMkLst>
            <pc:docMk/>
            <pc:sldMk cId="3810288418" sldId="261"/>
            <ac:spMk id="3" creationId="{93160C14-3D85-48B2-93A0-E6253B9170F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73F30A-8444-4270-9CD5-1BABF2E9E2DB}"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68717-56D3-4BC0-A47C-500F9EBE67B2}" type="slidenum">
              <a:rPr lang="en-US" smtClean="0"/>
              <a:t>‹#›</a:t>
            </a:fld>
            <a:endParaRPr lang="en-US"/>
          </a:p>
        </p:txBody>
      </p:sp>
    </p:spTree>
    <p:extLst>
      <p:ext uri="{BB962C8B-B14F-4D97-AF65-F5344CB8AC3E}">
        <p14:creationId xmlns:p14="http://schemas.microsoft.com/office/powerpoint/2010/main" val="3919385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73F30A-8444-4270-9CD5-1BABF2E9E2DB}"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68717-56D3-4BC0-A47C-500F9EBE67B2}" type="slidenum">
              <a:rPr lang="en-US" smtClean="0"/>
              <a:t>‹#›</a:t>
            </a:fld>
            <a:endParaRPr lang="en-US"/>
          </a:p>
        </p:txBody>
      </p:sp>
    </p:spTree>
    <p:extLst>
      <p:ext uri="{BB962C8B-B14F-4D97-AF65-F5344CB8AC3E}">
        <p14:creationId xmlns:p14="http://schemas.microsoft.com/office/powerpoint/2010/main" val="1869264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73F30A-8444-4270-9CD5-1BABF2E9E2DB}"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68717-56D3-4BC0-A47C-500F9EBE67B2}" type="slidenum">
              <a:rPr lang="en-US" smtClean="0"/>
              <a:t>‹#›</a:t>
            </a:fld>
            <a:endParaRPr lang="en-US"/>
          </a:p>
        </p:txBody>
      </p:sp>
    </p:spTree>
    <p:extLst>
      <p:ext uri="{BB962C8B-B14F-4D97-AF65-F5344CB8AC3E}">
        <p14:creationId xmlns:p14="http://schemas.microsoft.com/office/powerpoint/2010/main" val="2667249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73F30A-8444-4270-9CD5-1BABF2E9E2DB}"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68717-56D3-4BC0-A47C-500F9EBE67B2}"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27283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73F30A-8444-4270-9CD5-1BABF2E9E2DB}"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68717-56D3-4BC0-A47C-500F9EBE67B2}" type="slidenum">
              <a:rPr lang="en-US" smtClean="0"/>
              <a:t>‹#›</a:t>
            </a:fld>
            <a:endParaRPr lang="en-US"/>
          </a:p>
        </p:txBody>
      </p:sp>
    </p:spTree>
    <p:extLst>
      <p:ext uri="{BB962C8B-B14F-4D97-AF65-F5344CB8AC3E}">
        <p14:creationId xmlns:p14="http://schemas.microsoft.com/office/powerpoint/2010/main" val="1715486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73F30A-8444-4270-9CD5-1BABF2E9E2DB}" type="datetimeFigureOut">
              <a:rPr lang="en-US" smtClean="0"/>
              <a:t>8/20/2022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268717-56D3-4BC0-A47C-500F9EBE67B2}" type="slidenum">
              <a:rPr lang="en-US" smtClean="0"/>
              <a:t>‹#›</a:t>
            </a:fld>
            <a:endParaRPr lang="en-US"/>
          </a:p>
        </p:txBody>
      </p:sp>
    </p:spTree>
    <p:extLst>
      <p:ext uri="{BB962C8B-B14F-4D97-AF65-F5344CB8AC3E}">
        <p14:creationId xmlns:p14="http://schemas.microsoft.com/office/powerpoint/2010/main" val="2988111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73F30A-8444-4270-9CD5-1BABF2E9E2DB}" type="datetimeFigureOut">
              <a:rPr lang="en-US" smtClean="0"/>
              <a:t>8/20/2022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268717-56D3-4BC0-A47C-500F9EBE67B2}" type="slidenum">
              <a:rPr lang="en-US" smtClean="0"/>
              <a:t>‹#›</a:t>
            </a:fld>
            <a:endParaRPr lang="en-US"/>
          </a:p>
        </p:txBody>
      </p:sp>
    </p:spTree>
    <p:extLst>
      <p:ext uri="{BB962C8B-B14F-4D97-AF65-F5344CB8AC3E}">
        <p14:creationId xmlns:p14="http://schemas.microsoft.com/office/powerpoint/2010/main" val="3523330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73F30A-8444-4270-9CD5-1BABF2E9E2DB}"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68717-56D3-4BC0-A47C-500F9EBE67B2}" type="slidenum">
              <a:rPr lang="en-US" smtClean="0"/>
              <a:t>‹#›</a:t>
            </a:fld>
            <a:endParaRPr lang="en-US"/>
          </a:p>
        </p:txBody>
      </p:sp>
    </p:spTree>
    <p:extLst>
      <p:ext uri="{BB962C8B-B14F-4D97-AF65-F5344CB8AC3E}">
        <p14:creationId xmlns:p14="http://schemas.microsoft.com/office/powerpoint/2010/main" val="2921931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73F30A-8444-4270-9CD5-1BABF2E9E2DB}"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68717-56D3-4BC0-A47C-500F9EBE67B2}" type="slidenum">
              <a:rPr lang="en-US" smtClean="0"/>
              <a:t>‹#›</a:t>
            </a:fld>
            <a:endParaRPr lang="en-US"/>
          </a:p>
        </p:txBody>
      </p:sp>
    </p:spTree>
    <p:extLst>
      <p:ext uri="{BB962C8B-B14F-4D97-AF65-F5344CB8AC3E}">
        <p14:creationId xmlns:p14="http://schemas.microsoft.com/office/powerpoint/2010/main" val="3403279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73F30A-8444-4270-9CD5-1BABF2E9E2DB}"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68717-56D3-4BC0-A47C-500F9EBE67B2}" type="slidenum">
              <a:rPr lang="en-US" smtClean="0"/>
              <a:t>‹#›</a:t>
            </a:fld>
            <a:endParaRPr lang="en-US"/>
          </a:p>
        </p:txBody>
      </p:sp>
    </p:spTree>
    <p:extLst>
      <p:ext uri="{BB962C8B-B14F-4D97-AF65-F5344CB8AC3E}">
        <p14:creationId xmlns:p14="http://schemas.microsoft.com/office/powerpoint/2010/main" val="60326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73F30A-8444-4270-9CD5-1BABF2E9E2DB}"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68717-56D3-4BC0-A47C-500F9EBE67B2}" type="slidenum">
              <a:rPr lang="en-US" smtClean="0"/>
              <a:t>‹#›</a:t>
            </a:fld>
            <a:endParaRPr lang="en-US"/>
          </a:p>
        </p:txBody>
      </p:sp>
    </p:spTree>
    <p:extLst>
      <p:ext uri="{BB962C8B-B14F-4D97-AF65-F5344CB8AC3E}">
        <p14:creationId xmlns:p14="http://schemas.microsoft.com/office/powerpoint/2010/main" val="3450558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73F30A-8444-4270-9CD5-1BABF2E9E2DB}"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68717-56D3-4BC0-A47C-500F9EBE67B2}" type="slidenum">
              <a:rPr lang="en-US" smtClean="0"/>
              <a:t>‹#›</a:t>
            </a:fld>
            <a:endParaRPr lang="en-US"/>
          </a:p>
        </p:txBody>
      </p:sp>
    </p:spTree>
    <p:extLst>
      <p:ext uri="{BB962C8B-B14F-4D97-AF65-F5344CB8AC3E}">
        <p14:creationId xmlns:p14="http://schemas.microsoft.com/office/powerpoint/2010/main" val="53197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73F30A-8444-4270-9CD5-1BABF2E9E2DB}" type="datetimeFigureOut">
              <a:rPr lang="en-US" smtClean="0"/>
              <a:t>8/20/2022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268717-56D3-4BC0-A47C-500F9EBE67B2}" type="slidenum">
              <a:rPr lang="en-US" smtClean="0"/>
              <a:t>‹#›</a:t>
            </a:fld>
            <a:endParaRPr lang="en-US"/>
          </a:p>
        </p:txBody>
      </p:sp>
    </p:spTree>
    <p:extLst>
      <p:ext uri="{BB962C8B-B14F-4D97-AF65-F5344CB8AC3E}">
        <p14:creationId xmlns:p14="http://schemas.microsoft.com/office/powerpoint/2010/main" val="2275336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73F30A-8444-4270-9CD5-1BABF2E9E2DB}" type="datetimeFigureOut">
              <a:rPr lang="en-US" smtClean="0"/>
              <a:t>8/20/2022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268717-56D3-4BC0-A47C-500F9EBE67B2}" type="slidenum">
              <a:rPr lang="en-US" smtClean="0"/>
              <a:t>‹#›</a:t>
            </a:fld>
            <a:endParaRPr lang="en-US"/>
          </a:p>
        </p:txBody>
      </p:sp>
    </p:spTree>
    <p:extLst>
      <p:ext uri="{BB962C8B-B14F-4D97-AF65-F5344CB8AC3E}">
        <p14:creationId xmlns:p14="http://schemas.microsoft.com/office/powerpoint/2010/main" val="397532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73F30A-8444-4270-9CD5-1BABF2E9E2DB}" type="datetimeFigureOut">
              <a:rPr lang="en-US" smtClean="0"/>
              <a:t>8/20/2022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268717-56D3-4BC0-A47C-500F9EBE67B2}" type="slidenum">
              <a:rPr lang="en-US" smtClean="0"/>
              <a:t>‹#›</a:t>
            </a:fld>
            <a:endParaRPr lang="en-US"/>
          </a:p>
        </p:txBody>
      </p:sp>
    </p:spTree>
    <p:extLst>
      <p:ext uri="{BB962C8B-B14F-4D97-AF65-F5344CB8AC3E}">
        <p14:creationId xmlns:p14="http://schemas.microsoft.com/office/powerpoint/2010/main" val="206283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73F30A-8444-4270-9CD5-1BABF2E9E2DB}"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68717-56D3-4BC0-A47C-500F9EBE67B2}" type="slidenum">
              <a:rPr lang="en-US" smtClean="0"/>
              <a:t>‹#›</a:t>
            </a:fld>
            <a:endParaRPr lang="en-US"/>
          </a:p>
        </p:txBody>
      </p:sp>
    </p:spTree>
    <p:extLst>
      <p:ext uri="{BB962C8B-B14F-4D97-AF65-F5344CB8AC3E}">
        <p14:creationId xmlns:p14="http://schemas.microsoft.com/office/powerpoint/2010/main" val="188525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73F30A-8444-4270-9CD5-1BABF2E9E2DB}" type="datetimeFigureOut">
              <a:rPr lang="en-US" smtClean="0"/>
              <a:t>8/20/2022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68717-56D3-4BC0-A47C-500F9EBE67B2}" type="slidenum">
              <a:rPr lang="en-US" smtClean="0"/>
              <a:t>‹#›</a:t>
            </a:fld>
            <a:endParaRPr lang="en-US"/>
          </a:p>
        </p:txBody>
      </p:sp>
    </p:spTree>
    <p:extLst>
      <p:ext uri="{BB962C8B-B14F-4D97-AF65-F5344CB8AC3E}">
        <p14:creationId xmlns:p14="http://schemas.microsoft.com/office/powerpoint/2010/main" val="267639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C73F30A-8444-4270-9CD5-1BABF2E9E2DB}" type="datetimeFigureOut">
              <a:rPr lang="en-US" smtClean="0"/>
              <a:t>8/20/2022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F268717-56D3-4BC0-A47C-500F9EBE67B2}" type="slidenum">
              <a:rPr lang="en-US" smtClean="0"/>
              <a:t>‹#›</a:t>
            </a:fld>
            <a:endParaRPr lang="en-US"/>
          </a:p>
        </p:txBody>
      </p:sp>
    </p:spTree>
    <p:extLst>
      <p:ext uri="{BB962C8B-B14F-4D97-AF65-F5344CB8AC3E}">
        <p14:creationId xmlns:p14="http://schemas.microsoft.com/office/powerpoint/2010/main" val="3542479798"/>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27F2-70C8-412F-8713-67260F927FC9}"/>
              </a:ext>
            </a:extLst>
          </p:cNvPr>
          <p:cNvSpPr>
            <a:spLocks noGrp="1"/>
          </p:cNvSpPr>
          <p:nvPr>
            <p:ph type="ctrTitle"/>
          </p:nvPr>
        </p:nvSpPr>
        <p:spPr>
          <a:xfrm>
            <a:off x="1386625" y="264017"/>
            <a:ext cx="9418749" cy="1654935"/>
          </a:xfrm>
        </p:spPr>
        <p:txBody>
          <a:bodyPr>
            <a:normAutofit/>
          </a:bodyPr>
          <a:lstStyle/>
          <a:p>
            <a:r>
              <a:rPr lang="en-US" sz="3600" dirty="0">
                <a:latin typeface="Times New Roman" pitchFamily="18" charset="0"/>
                <a:cs typeface="Times New Roman" pitchFamily="18" charset="0"/>
              </a:rPr>
              <a:t>ACCRA INSTITUTE OF TECHNOLOGY  (AIT)</a:t>
            </a:r>
            <a:br>
              <a:rPr lang="en-US" sz="3600" dirty="0">
                <a:latin typeface="Times New Roman" pitchFamily="18" charset="0"/>
                <a:cs typeface="Times New Roman" pitchFamily="18" charset="0"/>
              </a:rPr>
            </a:br>
            <a:r>
              <a:rPr lang="en-US" sz="3600" dirty="0">
                <a:latin typeface="Times New Roman" pitchFamily="18" charset="0"/>
                <a:cs typeface="Times New Roman" pitchFamily="18" charset="0"/>
              </a:rPr>
              <a:t>AIT SCHOOL OF SCIENCE (ADS)</a:t>
            </a:r>
            <a:endParaRPr lang="en-US" sz="3600" dirty="0"/>
          </a:p>
        </p:txBody>
      </p:sp>
      <p:sp>
        <p:nvSpPr>
          <p:cNvPr id="3" name="Subtitle 2">
            <a:extLst>
              <a:ext uri="{FF2B5EF4-FFF2-40B4-BE49-F238E27FC236}">
                <a16:creationId xmlns:a16="http://schemas.microsoft.com/office/drawing/2014/main" id="{427B6B7C-73A8-4BC5-8BFB-7A967F6A82B2}"/>
              </a:ext>
            </a:extLst>
          </p:cNvPr>
          <p:cNvSpPr>
            <a:spLocks noGrp="1"/>
          </p:cNvSpPr>
          <p:nvPr>
            <p:ph type="subTitle" idx="1"/>
          </p:nvPr>
        </p:nvSpPr>
        <p:spPr>
          <a:xfrm>
            <a:off x="1386625" y="2176531"/>
            <a:ext cx="9144000" cy="4417452"/>
          </a:xfrm>
        </p:spPr>
        <p:txBody>
          <a:bodyPr>
            <a:normAutofit fontScale="85000" lnSpcReduction="20000"/>
          </a:bodyPr>
          <a:lstStyle/>
          <a:p>
            <a:r>
              <a:rPr lang="en-US" sz="2400" b="1" dirty="0">
                <a:latin typeface="Times New Roman" pitchFamily="18" charset="0"/>
                <a:cs typeface="Times New Roman" pitchFamily="18" charset="0"/>
              </a:rPr>
              <a:t>By</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r>
              <a:rPr lang="en-US" b="1" dirty="0">
                <a:latin typeface="Times New Roman" pitchFamily="18" charset="0"/>
                <a:cs typeface="Times New Roman" pitchFamily="18" charset="0"/>
              </a:rPr>
              <a:t>FELICIENNE AHLONSOU YEYINOU</a:t>
            </a:r>
          </a:p>
          <a:p>
            <a:r>
              <a:rPr lang="en-US" b="1" dirty="0">
                <a:latin typeface="Times New Roman" pitchFamily="18" charset="0"/>
                <a:cs typeface="Times New Roman" pitchFamily="18" charset="0"/>
              </a:rPr>
              <a:t>ADS19A00110Y</a:t>
            </a:r>
          </a:p>
          <a:p>
            <a:r>
              <a:rPr lang="en-US" b="1" dirty="0">
                <a:latin typeface="Times New Roman" pitchFamily="18" charset="0"/>
                <a:cs typeface="Times New Roman" pitchFamily="18" charset="0"/>
              </a:rPr>
              <a:t>Leaticiaahlonson@gmail.com</a:t>
            </a:r>
          </a:p>
          <a:p>
            <a:r>
              <a:rPr lang="en-US" sz="2400" b="1"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Performed at</a:t>
            </a:r>
            <a:endParaRPr lang="en-US" sz="2400" dirty="0">
              <a:latin typeface="Times New Roman" pitchFamily="18" charset="0"/>
              <a:cs typeface="Times New Roman" pitchFamily="18" charset="0"/>
            </a:endParaRPr>
          </a:p>
          <a:p>
            <a:r>
              <a:rPr lang="en-US" b="1" dirty="0">
                <a:latin typeface="Times New Roman" pitchFamily="18" charset="0"/>
                <a:cs typeface="Times New Roman" pitchFamily="18" charset="0"/>
              </a:rPr>
              <a:t>MOHAMED ALHASSAN GANA EXPERT LTD</a:t>
            </a:r>
          </a:p>
          <a:p>
            <a:r>
              <a:rPr lang="en-US" b="1" dirty="0">
                <a:latin typeface="Times New Roman" pitchFamily="18" charset="0"/>
                <a:cs typeface="Times New Roman" pitchFamily="18" charset="0"/>
              </a:rPr>
              <a:t>P.O. Box GP 488</a:t>
            </a:r>
          </a:p>
          <a:p>
            <a:r>
              <a:rPr lang="en-US" b="1" dirty="0">
                <a:latin typeface="Times New Roman" pitchFamily="18" charset="0"/>
                <a:cs typeface="Times New Roman" pitchFamily="18" charset="0"/>
              </a:rPr>
              <a:t>TEMA PORT</a:t>
            </a:r>
          </a:p>
        </p:txBody>
      </p:sp>
    </p:spTree>
    <p:extLst>
      <p:ext uri="{BB962C8B-B14F-4D97-AF65-F5344CB8AC3E}">
        <p14:creationId xmlns:p14="http://schemas.microsoft.com/office/powerpoint/2010/main" val="2251637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F45A-665D-4AEA-A36E-534AEF085AA8}"/>
              </a:ext>
            </a:extLst>
          </p:cNvPr>
          <p:cNvSpPr>
            <a:spLocks noGrp="1"/>
          </p:cNvSpPr>
          <p:nvPr>
            <p:ph type="title"/>
          </p:nvPr>
        </p:nvSpPr>
        <p:spPr>
          <a:xfrm>
            <a:off x="913795" y="103032"/>
            <a:ext cx="10353761" cy="734095"/>
          </a:xfrm>
        </p:spPr>
        <p:txBody>
          <a:bodyPr>
            <a:normAutofit fontScale="90000"/>
          </a:bodyPr>
          <a:lstStyle/>
          <a:p>
            <a:r>
              <a:rPr lang="en-US" sz="4000" dirty="0">
                <a:latin typeface="Times New Roman" pitchFamily="18" charset="0"/>
                <a:cs typeface="Times New Roman" pitchFamily="18" charset="0"/>
              </a:rPr>
              <a:t>GENERAL</a:t>
            </a:r>
            <a:r>
              <a:rPr lang="en-US" sz="3600" dirty="0">
                <a:latin typeface="Times New Roman" pitchFamily="18" charset="0"/>
                <a:cs typeface="Times New Roman" pitchFamily="18" charset="0"/>
              </a:rPr>
              <a:t> INTRODUCTION AND BACKGROUND OF THE COMPANY</a:t>
            </a:r>
            <a:endParaRPr lang="en-US" dirty="0"/>
          </a:p>
        </p:txBody>
      </p:sp>
      <p:sp>
        <p:nvSpPr>
          <p:cNvPr id="3" name="Content Placeholder 2">
            <a:extLst>
              <a:ext uri="{FF2B5EF4-FFF2-40B4-BE49-F238E27FC236}">
                <a16:creationId xmlns:a16="http://schemas.microsoft.com/office/drawing/2014/main" id="{85DBA09E-E80A-4C10-8C94-59F2D42F198D}"/>
              </a:ext>
            </a:extLst>
          </p:cNvPr>
          <p:cNvSpPr>
            <a:spLocks noGrp="1"/>
          </p:cNvSpPr>
          <p:nvPr>
            <p:ph idx="1"/>
          </p:nvPr>
        </p:nvSpPr>
        <p:spPr>
          <a:xfrm>
            <a:off x="437881" y="837127"/>
            <a:ext cx="11436439" cy="6020873"/>
          </a:xfrm>
        </p:spPr>
        <p:txBody>
          <a:bodyPr>
            <a:noAutofit/>
          </a:bodyPr>
          <a:lstStyle/>
          <a:p>
            <a:pPr>
              <a:lnSpc>
                <a:spcPct val="160000"/>
              </a:lnSpc>
            </a:pPr>
            <a:r>
              <a:rPr lang="en-US" sz="1600" dirty="0">
                <a:cs typeface="Times New Roman" panose="02020603050405020304" pitchFamily="18" charset="0"/>
              </a:rPr>
              <a:t>Internship is similar to apprenticeship through which college and university undergraduates in their free time increase their knowledge and expose themselves to the world of work. The interns’ during their internship program have the chance to expand familiarity in their chosen profession, develop professional network links and build interpersonal skills that would help them to standout during and after school.</a:t>
            </a:r>
          </a:p>
          <a:p>
            <a:pPr>
              <a:lnSpc>
                <a:spcPct val="160000"/>
              </a:lnSpc>
            </a:pPr>
            <a:r>
              <a:rPr lang="en-US" sz="1600" dirty="0">
                <a:effectLst/>
                <a:ea typeface="Times New Roman" panose="02020603050405020304" pitchFamily="18" charset="0"/>
                <a:cs typeface="Times New Roman" panose="02020603050405020304" pitchFamily="18" charset="0"/>
              </a:rPr>
              <a:t>The company was founded in the 2010 and was established also in 12th July, 2010 by MOHAMED ALHASSAN. It is mainly focused in constructions of goods and supply of goods but also provides cleaning services. It has been a successful company running for more than 5years. Its headquarters is at Tamale with only one branch in </a:t>
            </a:r>
            <a:r>
              <a:rPr lang="en-US" sz="1600" dirty="0" err="1">
                <a:effectLst/>
                <a:ea typeface="Times New Roman" panose="02020603050405020304" pitchFamily="18" charset="0"/>
                <a:cs typeface="Times New Roman" panose="02020603050405020304" pitchFamily="18" charset="0"/>
              </a:rPr>
              <a:t>Tema</a:t>
            </a:r>
            <a:r>
              <a:rPr lang="en-US" sz="1600" dirty="0">
                <a:effectLst/>
                <a:ea typeface="Times New Roman" panose="02020603050405020304" pitchFamily="18" charset="0"/>
                <a:cs typeface="Times New Roman" panose="02020603050405020304" pitchFamily="18" charset="0"/>
              </a:rPr>
              <a:t>.</a:t>
            </a:r>
            <a:endParaRPr lang="en-US"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487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7FD6-9357-4DC3-B10D-E4ECC8E70892}"/>
              </a:ext>
            </a:extLst>
          </p:cNvPr>
          <p:cNvSpPr>
            <a:spLocks noGrp="1"/>
          </p:cNvSpPr>
          <p:nvPr>
            <p:ph type="title"/>
          </p:nvPr>
        </p:nvSpPr>
        <p:spPr>
          <a:xfrm>
            <a:off x="913795" y="145962"/>
            <a:ext cx="10353761" cy="1141926"/>
          </a:xfrm>
        </p:spPr>
        <p:txBody>
          <a:bodyPr>
            <a:noAutofit/>
          </a:bodyPr>
          <a:lstStyle/>
          <a:p>
            <a:pPr>
              <a:lnSpc>
                <a:spcPct val="200000"/>
              </a:lnSpc>
              <a:spcBef>
                <a:spcPts val="0"/>
              </a:spcBef>
              <a:spcAft>
                <a:spcPts val="800"/>
              </a:spcAft>
            </a:pPr>
            <a:b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THE DEPARTMENT I WORKED (The Physiotherapy IT Department</a:t>
            </a: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sp>
        <p:nvSpPr>
          <p:cNvPr id="3" name="Content Placeholder 2">
            <a:extLst>
              <a:ext uri="{FF2B5EF4-FFF2-40B4-BE49-F238E27FC236}">
                <a16:creationId xmlns:a16="http://schemas.microsoft.com/office/drawing/2014/main" id="{93160C14-3D85-48B2-93A0-E6253B9170F5}"/>
              </a:ext>
            </a:extLst>
          </p:cNvPr>
          <p:cNvSpPr>
            <a:spLocks noGrp="1"/>
          </p:cNvSpPr>
          <p:nvPr>
            <p:ph idx="1"/>
          </p:nvPr>
        </p:nvSpPr>
        <p:spPr>
          <a:xfrm>
            <a:off x="309093" y="1390917"/>
            <a:ext cx="11590986" cy="5177307"/>
          </a:xfrm>
        </p:spPr>
        <p:txBody>
          <a:bodyPr vert="horz" lIns="91440" tIns="45720" rIns="91440" bIns="45720" rtlCol="0" anchor="t">
            <a:normAutofit/>
          </a:bodyPr>
          <a:lstStyle/>
          <a:p>
            <a:pPr marL="0" lvl="0" indent="0">
              <a:buNone/>
            </a:pPr>
            <a:r>
              <a:rPr lang="en-US" b="1" dirty="0">
                <a:effectLst/>
              </a:rPr>
              <a:t>The IT Department</a:t>
            </a:r>
            <a:endParaRPr lang="en-US" dirty="0">
              <a:effectLst/>
            </a:endParaRPr>
          </a:p>
          <a:p>
            <a:pPr marL="0" indent="0">
              <a:buNone/>
            </a:pPr>
            <a:r>
              <a:rPr lang="en-US" dirty="0">
                <a:effectLst/>
              </a:rPr>
              <a:t>The IT department I worked for in the company keeps the computer systems up and running on a daily basis. They provide training to all company personnel so they avoid falling victim to hacking or other spam detection scams that could cause the organization to collapse. They purchase any and all of the equipment needed: computers, printers, phones, iPads or Surfaces, meeting room equipment, conferencing systems, etc. They interface with the owner’s, design teams, subcontractor’s and other various vendor’s systems for the smooth conveyance of critical project information. They also interface with external infrastructure providers such as the local cable companies, data storage, and other service providers. When I first started my intern at the company I was asked by my supervisor to just watch and see how things are done and for one week I did nothing, just watching and learning. To be honest it was interesting but difficult task to do. But due to my program (computer science) and all I have learned so far in School, the intern had to put in all his best and to prove to the department how good he can be.</a:t>
            </a:r>
          </a:p>
          <a:p>
            <a:endParaRPr lang="en-US" dirty="0"/>
          </a:p>
        </p:txBody>
      </p:sp>
    </p:spTree>
    <p:extLst>
      <p:ext uri="{BB962C8B-B14F-4D97-AF65-F5344CB8AC3E}">
        <p14:creationId xmlns:p14="http://schemas.microsoft.com/office/powerpoint/2010/main" val="3810288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7280-A207-4B74-BD6A-BA181C2E1DC9}"/>
              </a:ext>
            </a:extLst>
          </p:cNvPr>
          <p:cNvSpPr>
            <a:spLocks noGrp="1"/>
          </p:cNvSpPr>
          <p:nvPr>
            <p:ph type="title"/>
          </p:nvPr>
        </p:nvSpPr>
        <p:spPr>
          <a:xfrm>
            <a:off x="913795" y="154547"/>
            <a:ext cx="10353761" cy="901522"/>
          </a:xfrm>
        </p:spPr>
        <p:txBody>
          <a:bodyPr/>
          <a:lstStyle/>
          <a:p>
            <a:r>
              <a:rPr lang="en-US" sz="3600" dirty="0">
                <a:latin typeface="Times New Roman" pitchFamily="18" charset="0"/>
                <a:cs typeface="Times New Roman" pitchFamily="18" charset="0"/>
              </a:rPr>
              <a:t>DUTIES I PERFORMED IN THE DEPARTMENT</a:t>
            </a:r>
            <a:endParaRPr lang="en-US" dirty="0"/>
          </a:p>
        </p:txBody>
      </p:sp>
      <p:sp>
        <p:nvSpPr>
          <p:cNvPr id="3" name="Content Placeholder 2">
            <a:extLst>
              <a:ext uri="{FF2B5EF4-FFF2-40B4-BE49-F238E27FC236}">
                <a16:creationId xmlns:a16="http://schemas.microsoft.com/office/drawing/2014/main" id="{AD9147D6-430C-4764-A789-4624DED67CA4}"/>
              </a:ext>
            </a:extLst>
          </p:cNvPr>
          <p:cNvSpPr>
            <a:spLocks noGrp="1"/>
          </p:cNvSpPr>
          <p:nvPr>
            <p:ph idx="1"/>
          </p:nvPr>
        </p:nvSpPr>
        <p:spPr>
          <a:xfrm>
            <a:off x="913795" y="1326526"/>
            <a:ext cx="10353762" cy="5273898"/>
          </a:xfrm>
        </p:spPr>
        <p:txBody>
          <a:bodyPr>
            <a:normAutofit/>
          </a:bodyPr>
          <a:lstStyle/>
          <a:p>
            <a:pPr>
              <a:lnSpc>
                <a:spcPct val="150000"/>
              </a:lnSpc>
            </a:pPr>
            <a:r>
              <a:rPr lang="en-US" dirty="0">
                <a:effectLst/>
              </a:rPr>
              <a:t>When I first started my intern at the company I was asked by my supervisor to just watch and see how things are done and for one week I did nothing, just watching and learning.  My duties are below;</a:t>
            </a:r>
          </a:p>
          <a:p>
            <a:pPr>
              <a:lnSpc>
                <a:spcPct val="150000"/>
              </a:lnSpc>
            </a:pPr>
            <a:r>
              <a:rPr lang="en-US" dirty="0"/>
              <a:t>Network Troubleshooting.</a:t>
            </a:r>
          </a:p>
          <a:p>
            <a:pPr>
              <a:lnSpc>
                <a:spcPct val="150000"/>
              </a:lnSpc>
            </a:pPr>
            <a:r>
              <a:rPr lang="en-US" dirty="0"/>
              <a:t>Responding in a timely manner to service issues and requests.</a:t>
            </a:r>
          </a:p>
          <a:p>
            <a:pPr>
              <a:lnSpc>
                <a:spcPct val="150000"/>
              </a:lnSpc>
            </a:pPr>
            <a:r>
              <a:rPr lang="en-US" dirty="0"/>
              <a:t>Providing technical support across the company (in person or over the phone).</a:t>
            </a:r>
          </a:p>
          <a:p>
            <a:pPr>
              <a:lnSpc>
                <a:spcPct val="150000"/>
              </a:lnSpc>
            </a:pPr>
            <a:r>
              <a:rPr lang="en-US" dirty="0"/>
              <a:t>Monitoring and maintaining computer systems and networks.</a:t>
            </a:r>
          </a:p>
          <a:p>
            <a:pPr>
              <a:lnSpc>
                <a:spcPct val="150000"/>
              </a:lnSpc>
            </a:pPr>
            <a:r>
              <a:rPr lang="en-US" dirty="0"/>
              <a:t>Testing new devices.</a:t>
            </a:r>
          </a:p>
        </p:txBody>
      </p:sp>
    </p:spTree>
    <p:extLst>
      <p:ext uri="{BB962C8B-B14F-4D97-AF65-F5344CB8AC3E}">
        <p14:creationId xmlns:p14="http://schemas.microsoft.com/office/powerpoint/2010/main" val="369579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54C7C-2AB1-4743-B503-02C1DCDD94DA}"/>
              </a:ext>
            </a:extLst>
          </p:cNvPr>
          <p:cNvSpPr>
            <a:spLocks noGrp="1"/>
          </p:cNvSpPr>
          <p:nvPr>
            <p:ph type="title"/>
          </p:nvPr>
        </p:nvSpPr>
        <p:spPr>
          <a:xfrm>
            <a:off x="913795" y="251461"/>
            <a:ext cx="10353761" cy="1165860"/>
          </a:xfrm>
        </p:spPr>
        <p:txBody>
          <a:bodyPr/>
          <a:lstStyle/>
          <a:p>
            <a:r>
              <a:rPr lang="en-US" sz="3600" dirty="0">
                <a:latin typeface="Times New Roman" pitchFamily="18" charset="0"/>
                <a:cs typeface="Times New Roman" pitchFamily="18" charset="0"/>
              </a:rPr>
              <a:t>SKILLS ACQUIRED AND RELEVANCE OF INTERNSHIP TO THE INTERN</a:t>
            </a:r>
            <a:endParaRPr lang="en-US" dirty="0"/>
          </a:p>
        </p:txBody>
      </p:sp>
      <p:sp>
        <p:nvSpPr>
          <p:cNvPr id="3" name="Content Placeholder 2">
            <a:extLst>
              <a:ext uri="{FF2B5EF4-FFF2-40B4-BE49-F238E27FC236}">
                <a16:creationId xmlns:a16="http://schemas.microsoft.com/office/drawing/2014/main" id="{E82983ED-AB9F-4F46-820D-482C975BB55F}"/>
              </a:ext>
            </a:extLst>
          </p:cNvPr>
          <p:cNvSpPr>
            <a:spLocks noGrp="1"/>
          </p:cNvSpPr>
          <p:nvPr>
            <p:ph idx="1"/>
          </p:nvPr>
        </p:nvSpPr>
        <p:spPr>
          <a:xfrm>
            <a:off x="913795" y="1417321"/>
            <a:ext cx="10353762" cy="5029199"/>
          </a:xfrm>
        </p:spPr>
        <p:txBody>
          <a:bodyPr>
            <a:normAutofit fontScale="92500"/>
          </a:bodyPr>
          <a:lstStyle/>
          <a:p>
            <a:pPr>
              <a:lnSpc>
                <a:spcPct val="150000"/>
              </a:lnSpc>
            </a:pPr>
            <a:r>
              <a:rPr lang="en-US" sz="2000" dirty="0">
                <a:effectLst/>
                <a:latin typeface="Rockwell (Body)"/>
                <a:ea typeface="Calibri" panose="020F0502020204030204" pitchFamily="34" charset="0"/>
              </a:rPr>
              <a:t>I was able to learn the act of being disciplined and articulate while working.</a:t>
            </a:r>
            <a:endParaRPr lang="en-US" sz="2000" dirty="0">
              <a:latin typeface="Rockwell (Body)"/>
              <a:cs typeface="Times New Roman" pitchFamily="18" charset="0"/>
            </a:endParaRPr>
          </a:p>
          <a:p>
            <a:pPr>
              <a:lnSpc>
                <a:spcPct val="150000"/>
              </a:lnSpc>
            </a:pPr>
            <a:r>
              <a:rPr lang="en-US" sz="2000" dirty="0">
                <a:latin typeface="Rockwell (Body)"/>
                <a:cs typeface="Times New Roman" pitchFamily="18" charset="0"/>
              </a:rPr>
              <a:t>I learnt how to effectively adapt to various employees based on their personality traits and attitudes. I understood that while most employees liked to work in teams and share knowledge and experience, a few others preferred to work alone because it helped them focus and achieve goals with little or no distractions from other staff members.</a:t>
            </a:r>
          </a:p>
          <a:p>
            <a:pPr>
              <a:lnSpc>
                <a:spcPct val="150000"/>
              </a:lnSpc>
            </a:pPr>
            <a:r>
              <a:rPr lang="en-US" sz="2000" dirty="0">
                <a:effectLst/>
                <a:latin typeface="Rockwell (Body)"/>
                <a:ea typeface="Calibri" panose="020F0502020204030204" pitchFamily="34" charset="0"/>
              </a:rPr>
              <a:t>I learnt the duties and responsibilities of the IT department in an organization and how to go about its duties.</a:t>
            </a:r>
            <a:endParaRPr lang="en-US" sz="2000" dirty="0">
              <a:latin typeface="Rockwell (Body)"/>
              <a:cs typeface="Times New Roman" pitchFamily="18" charset="0"/>
            </a:endParaRPr>
          </a:p>
          <a:p>
            <a:pPr>
              <a:lnSpc>
                <a:spcPct val="150000"/>
              </a:lnSpc>
            </a:pPr>
            <a:r>
              <a:rPr lang="en-US" sz="2000" dirty="0">
                <a:latin typeface="Rockwell (Body)"/>
                <a:cs typeface="Times New Roman" pitchFamily="18" charset="0"/>
              </a:rPr>
              <a:t>I learnt the importance of developing an effective communication skill as it was useful for me when attending to the employees in need and also answering phone calls.</a:t>
            </a:r>
          </a:p>
          <a:p>
            <a:pPr marL="0" indent="0">
              <a:buNone/>
            </a:pPr>
            <a:endParaRPr lang="en-US" dirty="0"/>
          </a:p>
        </p:txBody>
      </p:sp>
    </p:spTree>
    <p:extLst>
      <p:ext uri="{BB962C8B-B14F-4D97-AF65-F5344CB8AC3E}">
        <p14:creationId xmlns:p14="http://schemas.microsoft.com/office/powerpoint/2010/main" val="1932963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936FA-7B51-4EE8-A371-8E2722B3D962}"/>
              </a:ext>
            </a:extLst>
          </p:cNvPr>
          <p:cNvSpPr>
            <a:spLocks noGrp="1"/>
          </p:cNvSpPr>
          <p:nvPr>
            <p:ph type="title"/>
          </p:nvPr>
        </p:nvSpPr>
        <p:spPr>
          <a:xfrm>
            <a:off x="913795" y="274321"/>
            <a:ext cx="10353761" cy="1325880"/>
          </a:xfrm>
        </p:spPr>
        <p:txBody>
          <a:bodyPr/>
          <a:lstStyle/>
          <a:p>
            <a:r>
              <a:rPr lang="en-US" sz="3600" dirty="0">
                <a:latin typeface="Times New Roman" pitchFamily="18" charset="0"/>
                <a:cs typeface="Times New Roman" pitchFamily="18" charset="0"/>
              </a:rPr>
              <a:t>CONCLUSION AND RECOMMENDATION</a:t>
            </a:r>
            <a:endParaRPr lang="en-US" dirty="0"/>
          </a:p>
        </p:txBody>
      </p:sp>
      <p:sp>
        <p:nvSpPr>
          <p:cNvPr id="3" name="Content Placeholder 2">
            <a:extLst>
              <a:ext uri="{FF2B5EF4-FFF2-40B4-BE49-F238E27FC236}">
                <a16:creationId xmlns:a16="http://schemas.microsoft.com/office/drawing/2014/main" id="{060DA0F5-3EAE-4662-B51F-E5CEBC77E6A8}"/>
              </a:ext>
            </a:extLst>
          </p:cNvPr>
          <p:cNvSpPr>
            <a:spLocks noGrp="1"/>
          </p:cNvSpPr>
          <p:nvPr>
            <p:ph idx="1"/>
          </p:nvPr>
        </p:nvSpPr>
        <p:spPr>
          <a:xfrm>
            <a:off x="913795" y="1417320"/>
            <a:ext cx="10353762" cy="5166359"/>
          </a:xfrm>
        </p:spPr>
        <p:txBody>
          <a:bodyPr>
            <a:normAutofit fontScale="92500"/>
          </a:bodyPr>
          <a:lstStyle/>
          <a:p>
            <a:pPr>
              <a:lnSpc>
                <a:spcPct val="160000"/>
              </a:lnSpc>
            </a:pPr>
            <a:r>
              <a:rPr lang="en-US" sz="1800" dirty="0">
                <a:effectLst/>
                <a:ea typeface="Times New Roman" panose="02020603050405020304" pitchFamily="18" charset="0"/>
                <a:cs typeface="Times New Roman" panose="02020603050405020304" pitchFamily="18" charset="0"/>
              </a:rPr>
              <a:t>It was an absolute and worthwhile experience working at Korle Bu Teaching Hospital. The friendly and welcoming staff and the space they have created for a trainee/intern allowed me with ample opportunities to learn and be more aware of myself as a worker. This experience brought out my strength and also the areas I needed to improve on. It added more confidence to my professional approach, built a stronger positive attitude and taught me how to work as a team player.</a:t>
            </a:r>
          </a:p>
          <a:p>
            <a:pPr>
              <a:lnSpc>
                <a:spcPct val="160000"/>
              </a:lnSpc>
            </a:pPr>
            <a:r>
              <a:rPr lang="en-US" sz="1800" dirty="0">
                <a:effectLst/>
                <a:ea typeface="Calibri" panose="020F0502020204030204" pitchFamily="34" charset="0"/>
                <a:cs typeface="Times New Roman" panose="02020603050405020304" pitchFamily="18" charset="0"/>
              </a:rPr>
              <a:t>I hereby recommend that the management of M.A GANA EXPERT LTD should provide the IT department with necessary facilities like more monitors and also necessary devices to carry out their task. </a:t>
            </a:r>
          </a:p>
          <a:p>
            <a:pPr>
              <a:lnSpc>
                <a:spcPct val="160000"/>
              </a:lnSpc>
            </a:pPr>
            <a:r>
              <a:rPr lang="en-US" sz="1800" dirty="0">
                <a:effectLst/>
                <a:ea typeface="Calibri" panose="020F0502020204030204" pitchFamily="34" charset="0"/>
                <a:cs typeface="Times New Roman" panose="02020603050405020304" pitchFamily="18" charset="0"/>
              </a:rPr>
              <a:t>To increase the rate of work efficiency they need faster monitors with user friendly operating systems. Training of employees will also be a good idea considering the continuous advancement in the technology the company uses.</a:t>
            </a:r>
          </a:p>
        </p:txBody>
      </p:sp>
    </p:spTree>
    <p:extLst>
      <p:ext uri="{BB962C8B-B14F-4D97-AF65-F5344CB8AC3E}">
        <p14:creationId xmlns:p14="http://schemas.microsoft.com/office/powerpoint/2010/main" val="3899286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880</TotalTime>
  <Words>739</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Bookman Old Style</vt:lpstr>
      <vt:lpstr>Calibri</vt:lpstr>
      <vt:lpstr>Rockwell</vt:lpstr>
      <vt:lpstr>Rockwell (Body)</vt:lpstr>
      <vt:lpstr>Times New Roman</vt:lpstr>
      <vt:lpstr>Damask</vt:lpstr>
      <vt:lpstr>ACCRA INSTITUTE OF TECHNOLOGY  (AIT) AIT SCHOOL OF SCIENCE (ADS)</vt:lpstr>
      <vt:lpstr>GENERAL INTRODUCTION AND BACKGROUND OF THE COMPANY</vt:lpstr>
      <vt:lpstr> THE DEPARTMENT I WORKED (The Physiotherapy IT Department) </vt:lpstr>
      <vt:lpstr>DUTIES I PERFORMED IN THE DEPARTMENT</vt:lpstr>
      <vt:lpstr>SKILLS ACQUIRED AND RELEVANCE OF INTERNSHIP TO THE INTERN</vt:lpstr>
      <vt:lpstr>CONCLUSION AND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ACCRA INSTITUTE OF TECHNOLOGY  (AIT) AIT SCHOOL OF SCIENCE(ADS)</dc:title>
  <dc:creator>Marshal Nneji</dc:creator>
  <cp:lastModifiedBy>_melos</cp:lastModifiedBy>
  <cp:revision>19</cp:revision>
  <dcterms:created xsi:type="dcterms:W3CDTF">2021-04-30T13:44:06Z</dcterms:created>
  <dcterms:modified xsi:type="dcterms:W3CDTF">2022-08-20T20:47:03Z</dcterms:modified>
</cp:coreProperties>
</file>