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260" r:id="rId3"/>
    <p:sldId id="257" r:id="rId4"/>
    <p:sldId id="295" r:id="rId5"/>
    <p:sldId id="300" r:id="rId6"/>
    <p:sldId id="310" r:id="rId7"/>
    <p:sldId id="311" r:id="rId8"/>
    <p:sldId id="341" r:id="rId9"/>
    <p:sldId id="345" r:id="rId10"/>
    <p:sldId id="346" r:id="rId11"/>
    <p:sldId id="297" r:id="rId12"/>
    <p:sldId id="312" r:id="rId13"/>
    <p:sldId id="313" r:id="rId14"/>
    <p:sldId id="314" r:id="rId15"/>
    <p:sldId id="315" r:id="rId16"/>
    <p:sldId id="316" r:id="rId17"/>
    <p:sldId id="317" r:id="rId18"/>
    <p:sldId id="318" r:id="rId19"/>
    <p:sldId id="319" r:id="rId20"/>
    <p:sldId id="321" r:id="rId21"/>
    <p:sldId id="342" r:id="rId22"/>
    <p:sldId id="347" r:id="rId23"/>
    <p:sldId id="299" r:id="rId24"/>
    <p:sldId id="322" r:id="rId25"/>
    <p:sldId id="323" r:id="rId26"/>
    <p:sldId id="324" r:id="rId27"/>
    <p:sldId id="325" r:id="rId28"/>
    <p:sldId id="326" r:id="rId29"/>
    <p:sldId id="327" r:id="rId30"/>
    <p:sldId id="328" r:id="rId31"/>
    <p:sldId id="329" r:id="rId32"/>
    <p:sldId id="330" r:id="rId33"/>
    <p:sldId id="331" r:id="rId34"/>
    <p:sldId id="332" r:id="rId35"/>
    <p:sldId id="343" r:id="rId36"/>
    <p:sldId id="348" r:id="rId37"/>
    <p:sldId id="333" r:id="rId38"/>
    <p:sldId id="334" r:id="rId39"/>
    <p:sldId id="335" r:id="rId40"/>
    <p:sldId id="336" r:id="rId41"/>
    <p:sldId id="337" r:id="rId42"/>
    <p:sldId id="344" r:id="rId43"/>
    <p:sldId id="338" r:id="rId44"/>
    <p:sldId id="339" r:id="rId45"/>
    <p:sldId id="340" r:id="rId46"/>
    <p:sldId id="29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8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015" autoAdjust="0"/>
  </p:normalViewPr>
  <p:slideViewPr>
    <p:cSldViewPr snapToGrid="0">
      <p:cViewPr varScale="1">
        <p:scale>
          <a:sx n="42" d="100"/>
          <a:sy n="42" d="100"/>
        </p:scale>
        <p:origin x="78" y="58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22A3E2-4688-4C33-AEDF-692C3B29F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8B735A7-AE38-421B-A820-B7AD5566CD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B0803-5878-464C-97A8-898C5993BF3D}" type="datetimeFigureOut">
              <a:rPr lang="en-GB" smtClean="0"/>
              <a:t>12/08/2022</a:t>
            </a:fld>
            <a:endParaRPr lang="en-GB"/>
          </a:p>
        </p:txBody>
      </p:sp>
      <p:sp>
        <p:nvSpPr>
          <p:cNvPr id="4" name="Footer Placeholder 3">
            <a:extLst>
              <a:ext uri="{FF2B5EF4-FFF2-40B4-BE49-F238E27FC236}">
                <a16:creationId xmlns:a16="http://schemas.microsoft.com/office/drawing/2014/main" id="{C65CE325-D546-4B0E-9E7A-4835525E1F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CD56D3F-11CE-41B9-A7A8-FE9DEF9F9D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C3D12D-7D12-4EA6-A5CB-2C10851593EE}" type="slidenum">
              <a:rPr lang="en-GB" smtClean="0"/>
              <a:t>‹#›</a:t>
            </a:fld>
            <a:endParaRPr lang="en-GB"/>
          </a:p>
        </p:txBody>
      </p:sp>
    </p:spTree>
    <p:extLst>
      <p:ext uri="{BB962C8B-B14F-4D97-AF65-F5344CB8AC3E}">
        <p14:creationId xmlns:p14="http://schemas.microsoft.com/office/powerpoint/2010/main" val="208758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60067-6367-485F-9F83-89A49974D247}" type="datetimeFigureOut">
              <a:rPr lang="en-GB" smtClean="0"/>
              <a:t>12/08/2022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DC00D-B5B4-4EFE-AF56-AFB9DD8A6F8E}" type="slidenum">
              <a:rPr lang="en-GB" smtClean="0"/>
              <a:t>‹#›</a:t>
            </a:fld>
            <a:endParaRPr lang="en-GB"/>
          </a:p>
        </p:txBody>
      </p:sp>
    </p:spTree>
    <p:extLst>
      <p:ext uri="{BB962C8B-B14F-4D97-AF65-F5344CB8AC3E}">
        <p14:creationId xmlns:p14="http://schemas.microsoft.com/office/powerpoint/2010/main" val="3221965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a:t>
            </a:fld>
            <a:endParaRPr lang="en-GB"/>
          </a:p>
        </p:txBody>
      </p:sp>
    </p:spTree>
    <p:extLst>
      <p:ext uri="{BB962C8B-B14F-4D97-AF65-F5344CB8AC3E}">
        <p14:creationId xmlns:p14="http://schemas.microsoft.com/office/powerpoint/2010/main" val="146088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13</a:t>
            </a:fld>
            <a:endParaRPr lang="en-GB"/>
          </a:p>
        </p:txBody>
      </p:sp>
    </p:spTree>
    <p:extLst>
      <p:ext uri="{BB962C8B-B14F-4D97-AF65-F5344CB8AC3E}">
        <p14:creationId xmlns:p14="http://schemas.microsoft.com/office/powerpoint/2010/main" val="1311370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14</a:t>
            </a:fld>
            <a:endParaRPr lang="en-GB"/>
          </a:p>
        </p:txBody>
      </p:sp>
    </p:spTree>
    <p:extLst>
      <p:ext uri="{BB962C8B-B14F-4D97-AF65-F5344CB8AC3E}">
        <p14:creationId xmlns:p14="http://schemas.microsoft.com/office/powerpoint/2010/main" val="1834378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15</a:t>
            </a:fld>
            <a:endParaRPr lang="en-GB"/>
          </a:p>
        </p:txBody>
      </p:sp>
    </p:spTree>
    <p:extLst>
      <p:ext uri="{BB962C8B-B14F-4D97-AF65-F5344CB8AC3E}">
        <p14:creationId xmlns:p14="http://schemas.microsoft.com/office/powerpoint/2010/main" val="3236819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16</a:t>
            </a:fld>
            <a:endParaRPr lang="en-GB"/>
          </a:p>
        </p:txBody>
      </p:sp>
    </p:spTree>
    <p:extLst>
      <p:ext uri="{BB962C8B-B14F-4D97-AF65-F5344CB8AC3E}">
        <p14:creationId xmlns:p14="http://schemas.microsoft.com/office/powerpoint/2010/main" val="965237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17</a:t>
            </a:fld>
            <a:endParaRPr lang="en-GB"/>
          </a:p>
        </p:txBody>
      </p:sp>
    </p:spTree>
    <p:extLst>
      <p:ext uri="{BB962C8B-B14F-4D97-AF65-F5344CB8AC3E}">
        <p14:creationId xmlns:p14="http://schemas.microsoft.com/office/powerpoint/2010/main" val="4101229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18</a:t>
            </a:fld>
            <a:endParaRPr lang="en-GB"/>
          </a:p>
        </p:txBody>
      </p:sp>
    </p:spTree>
    <p:extLst>
      <p:ext uri="{BB962C8B-B14F-4D97-AF65-F5344CB8AC3E}">
        <p14:creationId xmlns:p14="http://schemas.microsoft.com/office/powerpoint/2010/main" val="2167888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19</a:t>
            </a:fld>
            <a:endParaRPr lang="en-GB"/>
          </a:p>
        </p:txBody>
      </p:sp>
    </p:spTree>
    <p:extLst>
      <p:ext uri="{BB962C8B-B14F-4D97-AF65-F5344CB8AC3E}">
        <p14:creationId xmlns:p14="http://schemas.microsoft.com/office/powerpoint/2010/main" val="2933019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20</a:t>
            </a:fld>
            <a:endParaRPr lang="en-GB"/>
          </a:p>
        </p:txBody>
      </p:sp>
    </p:spTree>
    <p:extLst>
      <p:ext uri="{BB962C8B-B14F-4D97-AF65-F5344CB8AC3E}">
        <p14:creationId xmlns:p14="http://schemas.microsoft.com/office/powerpoint/2010/main" val="3797986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23</a:t>
            </a:fld>
            <a:endParaRPr lang="en-GB"/>
          </a:p>
        </p:txBody>
      </p:sp>
    </p:spTree>
    <p:extLst>
      <p:ext uri="{BB962C8B-B14F-4D97-AF65-F5344CB8AC3E}">
        <p14:creationId xmlns:p14="http://schemas.microsoft.com/office/powerpoint/2010/main" val="3476977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24</a:t>
            </a:fld>
            <a:endParaRPr lang="en-GB"/>
          </a:p>
        </p:txBody>
      </p:sp>
    </p:spTree>
    <p:extLst>
      <p:ext uri="{BB962C8B-B14F-4D97-AF65-F5344CB8AC3E}">
        <p14:creationId xmlns:p14="http://schemas.microsoft.com/office/powerpoint/2010/main" val="249261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a:t>
            </a:fld>
            <a:endParaRPr lang="en-GB"/>
          </a:p>
        </p:txBody>
      </p:sp>
    </p:spTree>
    <p:extLst>
      <p:ext uri="{BB962C8B-B14F-4D97-AF65-F5344CB8AC3E}">
        <p14:creationId xmlns:p14="http://schemas.microsoft.com/office/powerpoint/2010/main" val="3054838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25</a:t>
            </a:fld>
            <a:endParaRPr lang="en-GB"/>
          </a:p>
        </p:txBody>
      </p:sp>
    </p:spTree>
    <p:extLst>
      <p:ext uri="{BB962C8B-B14F-4D97-AF65-F5344CB8AC3E}">
        <p14:creationId xmlns:p14="http://schemas.microsoft.com/office/powerpoint/2010/main" val="1733391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26</a:t>
            </a:fld>
            <a:endParaRPr lang="en-GB"/>
          </a:p>
        </p:txBody>
      </p:sp>
    </p:spTree>
    <p:extLst>
      <p:ext uri="{BB962C8B-B14F-4D97-AF65-F5344CB8AC3E}">
        <p14:creationId xmlns:p14="http://schemas.microsoft.com/office/powerpoint/2010/main" val="1135479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27</a:t>
            </a:fld>
            <a:endParaRPr lang="en-GB"/>
          </a:p>
        </p:txBody>
      </p:sp>
    </p:spTree>
    <p:extLst>
      <p:ext uri="{BB962C8B-B14F-4D97-AF65-F5344CB8AC3E}">
        <p14:creationId xmlns:p14="http://schemas.microsoft.com/office/powerpoint/2010/main" val="3158779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28</a:t>
            </a:fld>
            <a:endParaRPr lang="en-GB"/>
          </a:p>
        </p:txBody>
      </p:sp>
    </p:spTree>
    <p:extLst>
      <p:ext uri="{BB962C8B-B14F-4D97-AF65-F5344CB8AC3E}">
        <p14:creationId xmlns:p14="http://schemas.microsoft.com/office/powerpoint/2010/main" val="3760249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29</a:t>
            </a:fld>
            <a:endParaRPr lang="en-GB"/>
          </a:p>
        </p:txBody>
      </p:sp>
    </p:spTree>
    <p:extLst>
      <p:ext uri="{BB962C8B-B14F-4D97-AF65-F5344CB8AC3E}">
        <p14:creationId xmlns:p14="http://schemas.microsoft.com/office/powerpoint/2010/main" val="2290778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30</a:t>
            </a:fld>
            <a:endParaRPr lang="en-GB"/>
          </a:p>
        </p:txBody>
      </p:sp>
    </p:spTree>
    <p:extLst>
      <p:ext uri="{BB962C8B-B14F-4D97-AF65-F5344CB8AC3E}">
        <p14:creationId xmlns:p14="http://schemas.microsoft.com/office/powerpoint/2010/main" val="2223606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31</a:t>
            </a:fld>
            <a:endParaRPr lang="en-GB"/>
          </a:p>
        </p:txBody>
      </p:sp>
    </p:spTree>
    <p:extLst>
      <p:ext uri="{BB962C8B-B14F-4D97-AF65-F5344CB8AC3E}">
        <p14:creationId xmlns:p14="http://schemas.microsoft.com/office/powerpoint/2010/main" val="3127278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32</a:t>
            </a:fld>
            <a:endParaRPr lang="en-GB"/>
          </a:p>
        </p:txBody>
      </p:sp>
    </p:spTree>
    <p:extLst>
      <p:ext uri="{BB962C8B-B14F-4D97-AF65-F5344CB8AC3E}">
        <p14:creationId xmlns:p14="http://schemas.microsoft.com/office/powerpoint/2010/main" val="2935808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33</a:t>
            </a:fld>
            <a:endParaRPr lang="en-GB"/>
          </a:p>
        </p:txBody>
      </p:sp>
    </p:spTree>
    <p:extLst>
      <p:ext uri="{BB962C8B-B14F-4D97-AF65-F5344CB8AC3E}">
        <p14:creationId xmlns:p14="http://schemas.microsoft.com/office/powerpoint/2010/main" val="6531914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34</a:t>
            </a:fld>
            <a:endParaRPr lang="en-GB"/>
          </a:p>
        </p:txBody>
      </p:sp>
    </p:spTree>
    <p:extLst>
      <p:ext uri="{BB962C8B-B14F-4D97-AF65-F5344CB8AC3E}">
        <p14:creationId xmlns:p14="http://schemas.microsoft.com/office/powerpoint/2010/main" val="371727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a:t>
            </a:fld>
            <a:endParaRPr lang="en-GB"/>
          </a:p>
        </p:txBody>
      </p:sp>
    </p:spTree>
    <p:extLst>
      <p:ext uri="{BB962C8B-B14F-4D97-AF65-F5344CB8AC3E}">
        <p14:creationId xmlns:p14="http://schemas.microsoft.com/office/powerpoint/2010/main" val="1062393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37</a:t>
            </a:fld>
            <a:endParaRPr lang="en-GB"/>
          </a:p>
        </p:txBody>
      </p:sp>
    </p:spTree>
    <p:extLst>
      <p:ext uri="{BB962C8B-B14F-4D97-AF65-F5344CB8AC3E}">
        <p14:creationId xmlns:p14="http://schemas.microsoft.com/office/powerpoint/2010/main" val="3069437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38</a:t>
            </a:fld>
            <a:endParaRPr lang="en-GB"/>
          </a:p>
        </p:txBody>
      </p:sp>
    </p:spTree>
    <p:extLst>
      <p:ext uri="{BB962C8B-B14F-4D97-AF65-F5344CB8AC3E}">
        <p14:creationId xmlns:p14="http://schemas.microsoft.com/office/powerpoint/2010/main" val="1583433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39</a:t>
            </a:fld>
            <a:endParaRPr lang="en-GB"/>
          </a:p>
        </p:txBody>
      </p:sp>
    </p:spTree>
    <p:extLst>
      <p:ext uri="{BB962C8B-B14F-4D97-AF65-F5344CB8AC3E}">
        <p14:creationId xmlns:p14="http://schemas.microsoft.com/office/powerpoint/2010/main" val="991431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40</a:t>
            </a:fld>
            <a:endParaRPr lang="en-GB"/>
          </a:p>
        </p:txBody>
      </p:sp>
    </p:spTree>
    <p:extLst>
      <p:ext uri="{BB962C8B-B14F-4D97-AF65-F5344CB8AC3E}">
        <p14:creationId xmlns:p14="http://schemas.microsoft.com/office/powerpoint/2010/main" val="3183561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41</a:t>
            </a:fld>
            <a:endParaRPr lang="en-GB"/>
          </a:p>
        </p:txBody>
      </p:sp>
    </p:spTree>
    <p:extLst>
      <p:ext uri="{BB962C8B-B14F-4D97-AF65-F5344CB8AC3E}">
        <p14:creationId xmlns:p14="http://schemas.microsoft.com/office/powerpoint/2010/main" val="4095236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43</a:t>
            </a:fld>
            <a:endParaRPr lang="en-GB"/>
          </a:p>
        </p:txBody>
      </p:sp>
    </p:spTree>
    <p:extLst>
      <p:ext uri="{BB962C8B-B14F-4D97-AF65-F5344CB8AC3E}">
        <p14:creationId xmlns:p14="http://schemas.microsoft.com/office/powerpoint/2010/main" val="731003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44</a:t>
            </a:fld>
            <a:endParaRPr lang="en-GB"/>
          </a:p>
        </p:txBody>
      </p:sp>
    </p:spTree>
    <p:extLst>
      <p:ext uri="{BB962C8B-B14F-4D97-AF65-F5344CB8AC3E}">
        <p14:creationId xmlns:p14="http://schemas.microsoft.com/office/powerpoint/2010/main" val="3200238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45</a:t>
            </a:fld>
            <a:endParaRPr lang="en-GB"/>
          </a:p>
        </p:txBody>
      </p:sp>
    </p:spTree>
    <p:extLst>
      <p:ext uri="{BB962C8B-B14F-4D97-AF65-F5344CB8AC3E}">
        <p14:creationId xmlns:p14="http://schemas.microsoft.com/office/powerpoint/2010/main" val="3546267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46</a:t>
            </a:fld>
            <a:endParaRPr lang="en-GB"/>
          </a:p>
        </p:txBody>
      </p:sp>
    </p:spTree>
    <p:extLst>
      <p:ext uri="{BB962C8B-B14F-4D97-AF65-F5344CB8AC3E}">
        <p14:creationId xmlns:p14="http://schemas.microsoft.com/office/powerpoint/2010/main" val="85488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4</a:t>
            </a:fld>
            <a:endParaRPr lang="en-GB"/>
          </a:p>
        </p:txBody>
      </p:sp>
    </p:spTree>
    <p:extLst>
      <p:ext uri="{BB962C8B-B14F-4D97-AF65-F5344CB8AC3E}">
        <p14:creationId xmlns:p14="http://schemas.microsoft.com/office/powerpoint/2010/main" val="37207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5</a:t>
            </a:fld>
            <a:endParaRPr lang="en-GB"/>
          </a:p>
        </p:txBody>
      </p:sp>
    </p:spTree>
    <p:extLst>
      <p:ext uri="{BB962C8B-B14F-4D97-AF65-F5344CB8AC3E}">
        <p14:creationId xmlns:p14="http://schemas.microsoft.com/office/powerpoint/2010/main" val="19518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6</a:t>
            </a:fld>
            <a:endParaRPr lang="en-GB"/>
          </a:p>
        </p:txBody>
      </p:sp>
    </p:spTree>
    <p:extLst>
      <p:ext uri="{BB962C8B-B14F-4D97-AF65-F5344CB8AC3E}">
        <p14:creationId xmlns:p14="http://schemas.microsoft.com/office/powerpoint/2010/main" val="3094372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7</a:t>
            </a:fld>
            <a:endParaRPr lang="en-GB"/>
          </a:p>
        </p:txBody>
      </p:sp>
    </p:spTree>
    <p:extLst>
      <p:ext uri="{BB962C8B-B14F-4D97-AF65-F5344CB8AC3E}">
        <p14:creationId xmlns:p14="http://schemas.microsoft.com/office/powerpoint/2010/main" val="3474863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11</a:t>
            </a:fld>
            <a:endParaRPr lang="en-GB"/>
          </a:p>
        </p:txBody>
      </p:sp>
    </p:spTree>
    <p:extLst>
      <p:ext uri="{BB962C8B-B14F-4D97-AF65-F5344CB8AC3E}">
        <p14:creationId xmlns:p14="http://schemas.microsoft.com/office/powerpoint/2010/main" val="3253832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5DC00D-B5B4-4EFE-AF56-AFB9DD8A6F8E}" type="slidenum">
              <a:rPr lang="en-GB" smtClean="0"/>
              <a:t>12</a:t>
            </a:fld>
            <a:endParaRPr lang="en-GB"/>
          </a:p>
        </p:txBody>
      </p:sp>
    </p:spTree>
    <p:extLst>
      <p:ext uri="{BB962C8B-B14F-4D97-AF65-F5344CB8AC3E}">
        <p14:creationId xmlns:p14="http://schemas.microsoft.com/office/powerpoint/2010/main" val="3725378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D9F3-E7BD-45F4-93B5-EB2BB2682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DAF2621-E853-41E0-8256-356678545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6915CF1-B547-4940-9C57-6F82C7FD0CC6}"/>
              </a:ext>
            </a:extLst>
          </p:cNvPr>
          <p:cNvSpPr>
            <a:spLocks noGrp="1"/>
          </p:cNvSpPr>
          <p:nvPr>
            <p:ph type="dt" sz="half" idx="10"/>
          </p:nvPr>
        </p:nvSpPr>
        <p:spPr/>
        <p:txBody>
          <a:bodyPr/>
          <a:lstStyle/>
          <a:p>
            <a:fld id="{BC460C76-1D44-4453-85C2-B574F44349FC}" type="datetimeFigureOut">
              <a:rPr lang="en-GB" smtClean="0"/>
              <a:t>12/08/2022</a:t>
            </a:fld>
            <a:endParaRPr lang="en-GB"/>
          </a:p>
        </p:txBody>
      </p:sp>
      <p:sp>
        <p:nvSpPr>
          <p:cNvPr id="5" name="Footer Placeholder 4">
            <a:extLst>
              <a:ext uri="{FF2B5EF4-FFF2-40B4-BE49-F238E27FC236}">
                <a16:creationId xmlns:a16="http://schemas.microsoft.com/office/drawing/2014/main" id="{3B8E35E2-EC4E-4A6D-84DE-EC425D9D54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3E3618-8C65-42F6-A08B-780120B7327B}"/>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277682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68B0-9C5F-494E-8F3A-BA613A06E3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9B64F4-601C-46F7-9425-E769F0EF95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24EF0F-D489-4B4F-9CDF-174A31911F91}"/>
              </a:ext>
            </a:extLst>
          </p:cNvPr>
          <p:cNvSpPr>
            <a:spLocks noGrp="1"/>
          </p:cNvSpPr>
          <p:nvPr>
            <p:ph type="dt" sz="half" idx="10"/>
          </p:nvPr>
        </p:nvSpPr>
        <p:spPr/>
        <p:txBody>
          <a:bodyPr/>
          <a:lstStyle/>
          <a:p>
            <a:fld id="{BC460C76-1D44-4453-85C2-B574F44349FC}" type="datetimeFigureOut">
              <a:rPr lang="en-GB" smtClean="0"/>
              <a:t>12/08/2022</a:t>
            </a:fld>
            <a:endParaRPr lang="en-GB"/>
          </a:p>
        </p:txBody>
      </p:sp>
      <p:sp>
        <p:nvSpPr>
          <p:cNvPr id="5" name="Footer Placeholder 4">
            <a:extLst>
              <a:ext uri="{FF2B5EF4-FFF2-40B4-BE49-F238E27FC236}">
                <a16:creationId xmlns:a16="http://schemas.microsoft.com/office/drawing/2014/main" id="{CBBEE369-92BB-416F-B9DD-389C1348B2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24E453-FB17-445B-AFE3-1B4EE2C20076}"/>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266698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A5822-A324-4D46-B234-FD9B3BF7B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C4FFE0-D1B7-45FC-9021-8F3459B42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3073E0-2434-443E-91DD-27DE7BD66015}"/>
              </a:ext>
            </a:extLst>
          </p:cNvPr>
          <p:cNvSpPr>
            <a:spLocks noGrp="1"/>
          </p:cNvSpPr>
          <p:nvPr>
            <p:ph type="dt" sz="half" idx="10"/>
          </p:nvPr>
        </p:nvSpPr>
        <p:spPr/>
        <p:txBody>
          <a:bodyPr/>
          <a:lstStyle/>
          <a:p>
            <a:fld id="{BC460C76-1D44-4453-85C2-B574F44349FC}" type="datetimeFigureOut">
              <a:rPr lang="en-GB" smtClean="0"/>
              <a:t>12/08/2022</a:t>
            </a:fld>
            <a:endParaRPr lang="en-GB"/>
          </a:p>
        </p:txBody>
      </p:sp>
      <p:sp>
        <p:nvSpPr>
          <p:cNvPr id="5" name="Footer Placeholder 4">
            <a:extLst>
              <a:ext uri="{FF2B5EF4-FFF2-40B4-BE49-F238E27FC236}">
                <a16:creationId xmlns:a16="http://schemas.microsoft.com/office/drawing/2014/main" id="{526C2126-14B8-4479-91AE-91DC59AD2B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933B74-9C0F-4B64-BAA6-E3ACDAD617EE}"/>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102314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8A56-5A4B-42CB-A188-2E49F970ACC8}"/>
              </a:ext>
            </a:extLst>
          </p:cNvPr>
          <p:cNvSpPr>
            <a:spLocks noGrp="1"/>
          </p:cNvSpPr>
          <p:nvPr>
            <p:ph type="title"/>
          </p:nvPr>
        </p:nvSpPr>
        <p:spPr/>
        <p:txBody>
          <a:bodyPr/>
          <a:lstStyle>
            <a:lvl1pPr>
              <a:defRPr b="1">
                <a:solidFill>
                  <a:schemeClr val="tx1">
                    <a:lumMod val="65000"/>
                    <a:lumOff val="35000"/>
                  </a:schemeClr>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372262F-05A4-445F-9C90-3406D2E3579A}"/>
              </a:ext>
            </a:extLst>
          </p:cNvPr>
          <p:cNvSpPr>
            <a:spLocks noGrp="1"/>
          </p:cNvSpPr>
          <p:nvPr>
            <p:ph idx="1"/>
          </p:nvPr>
        </p:nvSpPr>
        <p:spPr/>
        <p:txBody>
          <a:bodyPr/>
          <a:lstStyle>
            <a:lvl1pPr>
              <a:defRPr>
                <a:solidFill>
                  <a:schemeClr val="tx1">
                    <a:lumMod val="65000"/>
                    <a:lumOff val="35000"/>
                  </a:schemeClr>
                </a:solidFill>
                <a:latin typeface="Arial" panose="020B0604020202020204" pitchFamily="34" charset="0"/>
                <a:cs typeface="Arial" panose="020B0604020202020204" pitchFamily="34" charset="0"/>
              </a:defRPr>
            </a:lvl1pPr>
            <a:lvl2pPr>
              <a:defRPr>
                <a:solidFill>
                  <a:schemeClr val="tx1">
                    <a:lumMod val="65000"/>
                    <a:lumOff val="35000"/>
                  </a:schemeClr>
                </a:solidFill>
                <a:latin typeface="Arial" panose="020B0604020202020204" pitchFamily="34" charset="0"/>
                <a:cs typeface="Arial" panose="020B0604020202020204" pitchFamily="34" charset="0"/>
              </a:defRPr>
            </a:lvl2pPr>
            <a:lvl3pPr>
              <a:defRPr>
                <a:solidFill>
                  <a:schemeClr val="tx1">
                    <a:lumMod val="65000"/>
                    <a:lumOff val="35000"/>
                  </a:schemeClr>
                </a:solidFill>
                <a:latin typeface="Arial" panose="020B0604020202020204" pitchFamily="34" charset="0"/>
                <a:cs typeface="Arial" panose="020B0604020202020204" pitchFamily="34" charset="0"/>
              </a:defRPr>
            </a:lvl3pPr>
            <a:lvl4pPr>
              <a:defRPr>
                <a:solidFill>
                  <a:schemeClr val="tx1">
                    <a:lumMod val="65000"/>
                    <a:lumOff val="35000"/>
                  </a:schemeClr>
                </a:solidFill>
                <a:latin typeface="Arial" panose="020B0604020202020204" pitchFamily="34" charset="0"/>
                <a:cs typeface="Arial" panose="020B0604020202020204" pitchFamily="34" charset="0"/>
              </a:defRPr>
            </a:lvl4pPr>
            <a:lvl5pPr>
              <a:defRPr>
                <a:solidFill>
                  <a:schemeClr val="tx1">
                    <a:lumMod val="65000"/>
                    <a:lumOff val="3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FA33F5-838C-478C-83C1-8CCA09BC8B55}"/>
              </a:ext>
            </a:extLst>
          </p:cNvPr>
          <p:cNvSpPr>
            <a:spLocks noGrp="1"/>
          </p:cNvSpPr>
          <p:nvPr>
            <p:ph type="dt" sz="half" idx="10"/>
          </p:nvPr>
        </p:nvSpPr>
        <p:spPr/>
        <p:txBody>
          <a:bodyPr/>
          <a:lstStyle/>
          <a:p>
            <a:fld id="{BC460C76-1D44-4453-85C2-B574F44349FC}" type="datetimeFigureOut">
              <a:rPr lang="en-GB" smtClean="0"/>
              <a:t>12/08/2022</a:t>
            </a:fld>
            <a:endParaRPr lang="en-GB"/>
          </a:p>
        </p:txBody>
      </p:sp>
      <p:sp>
        <p:nvSpPr>
          <p:cNvPr id="5" name="Footer Placeholder 4">
            <a:extLst>
              <a:ext uri="{FF2B5EF4-FFF2-40B4-BE49-F238E27FC236}">
                <a16:creationId xmlns:a16="http://schemas.microsoft.com/office/drawing/2014/main" id="{188A0FFB-6791-4671-9D14-B2F53EE50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C46642-3C48-4CD0-8520-0BCCCA9B15F4}"/>
              </a:ext>
            </a:extLst>
          </p:cNvPr>
          <p:cNvSpPr>
            <a:spLocks noGrp="1"/>
          </p:cNvSpPr>
          <p:nvPr>
            <p:ph type="sldNum" sz="quarter" idx="12"/>
          </p:nvPr>
        </p:nvSpPr>
        <p:spPr/>
        <p:txBody>
          <a:bodyPr/>
          <a:lstStyle>
            <a:lvl1pPr>
              <a:defRPr/>
            </a:lvl1pPr>
          </a:lstStyle>
          <a:p>
            <a:fld id="{AC47D7DE-1F64-4D7B-9615-47B4A952C766}" type="slidenum">
              <a:rPr lang="en-GB" smtClean="0"/>
              <a:pPr/>
              <a:t>‹#›</a:t>
            </a:fld>
            <a:endParaRPr lang="en-GB" dirty="0"/>
          </a:p>
        </p:txBody>
      </p:sp>
      <p:sp>
        <p:nvSpPr>
          <p:cNvPr id="7" name="Rectangle 6">
            <a:extLst>
              <a:ext uri="{FF2B5EF4-FFF2-40B4-BE49-F238E27FC236}">
                <a16:creationId xmlns:a16="http://schemas.microsoft.com/office/drawing/2014/main" id="{25E7556E-71E0-460D-B7D5-AEE09459B955}"/>
              </a:ext>
            </a:extLst>
          </p:cNvPr>
          <p:cNvSpPr/>
          <p:nvPr userDrawn="1"/>
        </p:nvSpPr>
        <p:spPr>
          <a:xfrm>
            <a:off x="11353800" y="0"/>
            <a:ext cx="838200" cy="1095153"/>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014E053-B1BF-43F2-A3E4-1642DD5E598F}"/>
              </a:ext>
            </a:extLst>
          </p:cNvPr>
          <p:cNvSpPr/>
          <p:nvPr userDrawn="1"/>
        </p:nvSpPr>
        <p:spPr>
          <a:xfrm>
            <a:off x="519223" y="6356350"/>
            <a:ext cx="1690577" cy="501650"/>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9245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16D3-BA8B-40EC-9A0A-6BBA5D071A5F}"/>
              </a:ext>
            </a:extLst>
          </p:cNvPr>
          <p:cNvSpPr>
            <a:spLocks noGrp="1"/>
          </p:cNvSpPr>
          <p:nvPr>
            <p:ph type="title"/>
          </p:nvPr>
        </p:nvSpPr>
        <p:spPr>
          <a:xfrm>
            <a:off x="1505762" y="1435895"/>
            <a:ext cx="9167776" cy="1719262"/>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DA52A734-ED3C-4FCC-AF12-393F6F161BBA}"/>
              </a:ext>
            </a:extLst>
          </p:cNvPr>
          <p:cNvSpPr>
            <a:spLocks noGrp="1"/>
          </p:cNvSpPr>
          <p:nvPr>
            <p:ph type="dt" sz="half" idx="10"/>
          </p:nvPr>
        </p:nvSpPr>
        <p:spPr/>
        <p:txBody>
          <a:bodyPr/>
          <a:lstStyle/>
          <a:p>
            <a:fld id="{BC460C76-1D44-4453-85C2-B574F44349FC}" type="datetimeFigureOut">
              <a:rPr lang="en-GB" smtClean="0"/>
              <a:t>12/08/2022</a:t>
            </a:fld>
            <a:endParaRPr lang="en-GB"/>
          </a:p>
        </p:txBody>
      </p:sp>
      <p:sp>
        <p:nvSpPr>
          <p:cNvPr id="5" name="Footer Placeholder 4">
            <a:extLst>
              <a:ext uri="{FF2B5EF4-FFF2-40B4-BE49-F238E27FC236}">
                <a16:creationId xmlns:a16="http://schemas.microsoft.com/office/drawing/2014/main" id="{3F22E6A5-BEF9-4B7D-9383-4B7EA8379D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A75033-C742-45BC-80B0-D9EA1F41CF83}"/>
              </a:ext>
            </a:extLst>
          </p:cNvPr>
          <p:cNvSpPr>
            <a:spLocks noGrp="1"/>
          </p:cNvSpPr>
          <p:nvPr>
            <p:ph type="sldNum" sz="quarter" idx="12"/>
          </p:nvPr>
        </p:nvSpPr>
        <p:spPr/>
        <p:txBody>
          <a:bodyPr/>
          <a:lstStyle/>
          <a:p>
            <a:fld id="{DEABE225-E6AD-4327-8B53-5682C77D1F5E}" type="slidenum">
              <a:rPr lang="en-GB" smtClean="0"/>
              <a:t>‹#›</a:t>
            </a:fld>
            <a:endParaRPr lang="en-GB"/>
          </a:p>
        </p:txBody>
      </p:sp>
      <p:sp>
        <p:nvSpPr>
          <p:cNvPr id="7" name="Rectangle 6">
            <a:extLst>
              <a:ext uri="{FF2B5EF4-FFF2-40B4-BE49-F238E27FC236}">
                <a16:creationId xmlns:a16="http://schemas.microsoft.com/office/drawing/2014/main" id="{97971351-B27E-434E-A881-272B8C89D6BD}"/>
              </a:ext>
            </a:extLst>
          </p:cNvPr>
          <p:cNvSpPr/>
          <p:nvPr userDrawn="1"/>
        </p:nvSpPr>
        <p:spPr>
          <a:xfrm>
            <a:off x="0" y="5188688"/>
            <a:ext cx="12192000" cy="1669311"/>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 Placeholder 2">
            <a:extLst>
              <a:ext uri="{FF2B5EF4-FFF2-40B4-BE49-F238E27FC236}">
                <a16:creationId xmlns:a16="http://schemas.microsoft.com/office/drawing/2014/main" id="{9B91A0F6-D155-4841-9360-0A89FB560666}"/>
              </a:ext>
            </a:extLst>
          </p:cNvPr>
          <p:cNvSpPr>
            <a:spLocks noGrp="1"/>
          </p:cNvSpPr>
          <p:nvPr>
            <p:ph type="body" idx="1"/>
          </p:nvPr>
        </p:nvSpPr>
        <p:spPr>
          <a:xfrm>
            <a:off x="4228214" y="5422105"/>
            <a:ext cx="5968409" cy="89754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7705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014E-ED78-4A15-9523-7ED097C02F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B27E92-BB4D-4103-8DC8-5405D80249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D556181-9657-4D56-BDCD-62E4D2194A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6FEDC73-8E3B-481E-A88B-99971943A2D8}"/>
              </a:ext>
            </a:extLst>
          </p:cNvPr>
          <p:cNvSpPr>
            <a:spLocks noGrp="1"/>
          </p:cNvSpPr>
          <p:nvPr>
            <p:ph type="dt" sz="half" idx="10"/>
          </p:nvPr>
        </p:nvSpPr>
        <p:spPr/>
        <p:txBody>
          <a:bodyPr/>
          <a:lstStyle/>
          <a:p>
            <a:fld id="{BC460C76-1D44-4453-85C2-B574F44349FC}" type="datetimeFigureOut">
              <a:rPr lang="en-GB" smtClean="0"/>
              <a:t>12/08/2022</a:t>
            </a:fld>
            <a:endParaRPr lang="en-GB"/>
          </a:p>
        </p:txBody>
      </p:sp>
      <p:sp>
        <p:nvSpPr>
          <p:cNvPr id="6" name="Footer Placeholder 5">
            <a:extLst>
              <a:ext uri="{FF2B5EF4-FFF2-40B4-BE49-F238E27FC236}">
                <a16:creationId xmlns:a16="http://schemas.microsoft.com/office/drawing/2014/main" id="{7F51110E-5D1B-414C-B09C-3B43D749DC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2BCF75-785E-4469-93F9-8E87031A9E02}"/>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193013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38BC-BB6D-490B-B817-0360881F385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205DA6-CD64-4EBC-93D6-6DED33855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99A9B-9A41-4C47-9B6E-1F1847384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AEADC9F-8588-4B38-9BAE-89E6EF0F83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7BF94-08D0-4441-9572-CBB76F0F8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756E76-EDCB-4A50-964F-124A521106A8}"/>
              </a:ext>
            </a:extLst>
          </p:cNvPr>
          <p:cNvSpPr>
            <a:spLocks noGrp="1"/>
          </p:cNvSpPr>
          <p:nvPr>
            <p:ph type="dt" sz="half" idx="10"/>
          </p:nvPr>
        </p:nvSpPr>
        <p:spPr/>
        <p:txBody>
          <a:bodyPr/>
          <a:lstStyle/>
          <a:p>
            <a:fld id="{BC460C76-1D44-4453-85C2-B574F44349FC}" type="datetimeFigureOut">
              <a:rPr lang="en-GB" smtClean="0"/>
              <a:t>12/08/2022</a:t>
            </a:fld>
            <a:endParaRPr lang="en-GB"/>
          </a:p>
        </p:txBody>
      </p:sp>
      <p:sp>
        <p:nvSpPr>
          <p:cNvPr id="8" name="Footer Placeholder 7">
            <a:extLst>
              <a:ext uri="{FF2B5EF4-FFF2-40B4-BE49-F238E27FC236}">
                <a16:creationId xmlns:a16="http://schemas.microsoft.com/office/drawing/2014/main" id="{D1D5A4A6-8CB4-44B1-89CD-032AAF0358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1D3A372-01E4-4324-BA7C-380F664DA146}"/>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406207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0FE7-C9D6-4DBB-8433-A0A4BE24C73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3D90F26-FBDF-4317-A706-411663AEAE8F}"/>
              </a:ext>
            </a:extLst>
          </p:cNvPr>
          <p:cNvSpPr>
            <a:spLocks noGrp="1"/>
          </p:cNvSpPr>
          <p:nvPr>
            <p:ph type="dt" sz="half" idx="10"/>
          </p:nvPr>
        </p:nvSpPr>
        <p:spPr/>
        <p:txBody>
          <a:bodyPr/>
          <a:lstStyle/>
          <a:p>
            <a:fld id="{BC460C76-1D44-4453-85C2-B574F44349FC}" type="datetimeFigureOut">
              <a:rPr lang="en-GB" smtClean="0"/>
              <a:t>12/08/2022</a:t>
            </a:fld>
            <a:endParaRPr lang="en-GB"/>
          </a:p>
        </p:txBody>
      </p:sp>
      <p:sp>
        <p:nvSpPr>
          <p:cNvPr id="4" name="Footer Placeholder 3">
            <a:extLst>
              <a:ext uri="{FF2B5EF4-FFF2-40B4-BE49-F238E27FC236}">
                <a16:creationId xmlns:a16="http://schemas.microsoft.com/office/drawing/2014/main" id="{13E37D0D-E478-4B44-8C6E-30A7FC5D0A8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5D5E46-6DB9-4A9F-8BDF-4C3452593258}"/>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50650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5800F-2489-4D4F-B4CB-A793FAFDF89F}"/>
              </a:ext>
            </a:extLst>
          </p:cNvPr>
          <p:cNvSpPr>
            <a:spLocks noGrp="1"/>
          </p:cNvSpPr>
          <p:nvPr>
            <p:ph type="dt" sz="half" idx="10"/>
          </p:nvPr>
        </p:nvSpPr>
        <p:spPr/>
        <p:txBody>
          <a:bodyPr/>
          <a:lstStyle/>
          <a:p>
            <a:fld id="{BC460C76-1D44-4453-85C2-B574F44349FC}" type="datetimeFigureOut">
              <a:rPr lang="en-GB" smtClean="0"/>
              <a:t>12/08/2022</a:t>
            </a:fld>
            <a:endParaRPr lang="en-GB"/>
          </a:p>
        </p:txBody>
      </p:sp>
      <p:sp>
        <p:nvSpPr>
          <p:cNvPr id="3" name="Footer Placeholder 2">
            <a:extLst>
              <a:ext uri="{FF2B5EF4-FFF2-40B4-BE49-F238E27FC236}">
                <a16:creationId xmlns:a16="http://schemas.microsoft.com/office/drawing/2014/main" id="{B78673FD-23D7-4B91-BDF6-9C5D36FD07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0915CA-55B7-487B-A3A8-2D9ABB734222}"/>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329105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3B82-31F2-45CB-AE18-D9737FB2AC7F}"/>
              </a:ext>
            </a:extLst>
          </p:cNvPr>
          <p:cNvSpPr>
            <a:spLocks noGrp="1"/>
          </p:cNvSpPr>
          <p:nvPr>
            <p:ph type="title" hasCustomPrompt="1"/>
          </p:nvPr>
        </p:nvSpPr>
        <p:spPr>
          <a:xfrm>
            <a:off x="814184" y="119764"/>
            <a:ext cx="5534431" cy="800100"/>
          </a:xfrm>
        </p:spPr>
        <p:txBody>
          <a:bodyPr anchor="b"/>
          <a:lstStyle>
            <a:lvl1pPr>
              <a:defRPr sz="3200" b="1">
                <a:solidFill>
                  <a:schemeClr val="tx1">
                    <a:lumMod val="65000"/>
                    <a:lumOff val="35000"/>
                  </a:schemeClr>
                </a:solidFill>
                <a:latin typeface="Arial" panose="020B0604020202020204" pitchFamily="34" charset="0"/>
                <a:cs typeface="Arial" panose="020B0604020202020204" pitchFamily="34" charset="0"/>
              </a:defRPr>
            </a:lvl1pPr>
          </a:lstStyle>
          <a:p>
            <a:r>
              <a:rPr lang="en-US" dirty="0"/>
              <a:t>Objectives on this lesson:</a:t>
            </a:r>
            <a:endParaRPr lang="en-GB" dirty="0"/>
          </a:p>
        </p:txBody>
      </p:sp>
      <p:sp>
        <p:nvSpPr>
          <p:cNvPr id="3" name="Content Placeholder 2">
            <a:extLst>
              <a:ext uri="{FF2B5EF4-FFF2-40B4-BE49-F238E27FC236}">
                <a16:creationId xmlns:a16="http://schemas.microsoft.com/office/drawing/2014/main" id="{FDC0166B-EE06-44DE-8F32-0237AFE4DD5F}"/>
              </a:ext>
            </a:extLst>
          </p:cNvPr>
          <p:cNvSpPr>
            <a:spLocks noGrp="1"/>
          </p:cNvSpPr>
          <p:nvPr>
            <p:ph idx="1"/>
          </p:nvPr>
        </p:nvSpPr>
        <p:spPr>
          <a:xfrm>
            <a:off x="4419455" y="1469334"/>
            <a:ext cx="6172200" cy="3351766"/>
          </a:xfrm>
        </p:spPr>
        <p:txBody>
          <a:bodyPr>
            <a:normAutofit/>
          </a:bodyPr>
          <a:lstStyle>
            <a:lvl1pPr>
              <a:defRPr sz="2800">
                <a:solidFill>
                  <a:schemeClr val="tx1">
                    <a:lumMod val="65000"/>
                    <a:lumOff val="35000"/>
                  </a:schemeClr>
                </a:solidFill>
                <a:latin typeface="Arial" panose="020B0604020202020204" pitchFamily="34" charset="0"/>
                <a:cs typeface="Arial" panose="020B0604020202020204" pitchFamily="34" charset="0"/>
              </a:defRPr>
            </a:lvl1pPr>
            <a:lvl2pPr>
              <a:defRPr sz="2400">
                <a:solidFill>
                  <a:schemeClr val="tx1">
                    <a:lumMod val="65000"/>
                    <a:lumOff val="35000"/>
                  </a:schemeClr>
                </a:solidFill>
                <a:latin typeface="Arial" panose="020B0604020202020204" pitchFamily="34" charset="0"/>
                <a:cs typeface="Arial" panose="020B0604020202020204" pitchFamily="34" charset="0"/>
              </a:defRPr>
            </a:lvl2pPr>
            <a:lvl3pPr>
              <a:defRPr sz="2000">
                <a:solidFill>
                  <a:schemeClr val="tx1">
                    <a:lumMod val="65000"/>
                    <a:lumOff val="35000"/>
                  </a:schemeClr>
                </a:solidFill>
                <a:latin typeface="Arial" panose="020B0604020202020204" pitchFamily="34" charset="0"/>
                <a:cs typeface="Arial" panose="020B0604020202020204" pitchFamily="34" charset="0"/>
              </a:defRPr>
            </a:lvl3pPr>
            <a:lvl4pPr>
              <a:defRPr sz="1800">
                <a:solidFill>
                  <a:schemeClr val="tx1">
                    <a:lumMod val="65000"/>
                    <a:lumOff val="35000"/>
                  </a:schemeClr>
                </a:solidFill>
                <a:latin typeface="Arial" panose="020B0604020202020204" pitchFamily="34" charset="0"/>
                <a:cs typeface="Arial" panose="020B0604020202020204" pitchFamily="34" charset="0"/>
              </a:defRPr>
            </a:lvl4pPr>
            <a:lvl5pPr>
              <a:defRPr sz="1800">
                <a:solidFill>
                  <a:schemeClr val="tx1">
                    <a:lumMod val="65000"/>
                    <a:lumOff val="35000"/>
                  </a:schemeClr>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C0003D8-EF78-412C-A4E4-FED767A4D490}"/>
              </a:ext>
            </a:extLst>
          </p:cNvPr>
          <p:cNvSpPr>
            <a:spLocks noGrp="1"/>
          </p:cNvSpPr>
          <p:nvPr>
            <p:ph type="dt" sz="half" idx="10"/>
          </p:nvPr>
        </p:nvSpPr>
        <p:spPr/>
        <p:txBody>
          <a:bodyPr/>
          <a:lstStyle/>
          <a:p>
            <a:fld id="{BC460C76-1D44-4453-85C2-B574F44349FC}" type="datetimeFigureOut">
              <a:rPr lang="en-GB" smtClean="0"/>
              <a:t>12/08/2022</a:t>
            </a:fld>
            <a:endParaRPr lang="en-GB"/>
          </a:p>
        </p:txBody>
      </p:sp>
      <p:sp>
        <p:nvSpPr>
          <p:cNvPr id="6" name="Footer Placeholder 5">
            <a:extLst>
              <a:ext uri="{FF2B5EF4-FFF2-40B4-BE49-F238E27FC236}">
                <a16:creationId xmlns:a16="http://schemas.microsoft.com/office/drawing/2014/main" id="{F2F9D890-19B0-4EF2-9D51-386E02AAC3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A235BF-858F-48D1-B09F-DF3BC28A7623}"/>
              </a:ext>
            </a:extLst>
          </p:cNvPr>
          <p:cNvSpPr>
            <a:spLocks noGrp="1"/>
          </p:cNvSpPr>
          <p:nvPr>
            <p:ph type="sldNum" sz="quarter" idx="12"/>
          </p:nvPr>
        </p:nvSpPr>
        <p:spPr/>
        <p:txBody>
          <a:bodyPr/>
          <a:lstStyle/>
          <a:p>
            <a:fld id="{DEABE225-E6AD-4327-8B53-5682C77D1F5E}" type="slidenum">
              <a:rPr lang="en-GB" smtClean="0"/>
              <a:t>‹#›</a:t>
            </a:fld>
            <a:endParaRPr lang="en-GB"/>
          </a:p>
        </p:txBody>
      </p:sp>
      <p:sp>
        <p:nvSpPr>
          <p:cNvPr id="8" name="Rectangle 7">
            <a:extLst>
              <a:ext uri="{FF2B5EF4-FFF2-40B4-BE49-F238E27FC236}">
                <a16:creationId xmlns:a16="http://schemas.microsoft.com/office/drawing/2014/main" id="{DE08A640-76D6-4D4B-94CB-C79E5740A220}"/>
              </a:ext>
            </a:extLst>
          </p:cNvPr>
          <p:cNvSpPr/>
          <p:nvPr userDrawn="1"/>
        </p:nvSpPr>
        <p:spPr>
          <a:xfrm>
            <a:off x="0" y="3657600"/>
            <a:ext cx="2711302" cy="3200400"/>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10269E0-EE4D-446F-895B-55C8A4B0FF41}"/>
              </a:ext>
            </a:extLst>
          </p:cNvPr>
          <p:cNvSpPr/>
          <p:nvPr userDrawn="1"/>
        </p:nvSpPr>
        <p:spPr>
          <a:xfrm>
            <a:off x="11352212" y="0"/>
            <a:ext cx="839788" cy="1180214"/>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160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5029-F21B-49D0-9350-143617EE1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42EB3B5-2D3C-44A9-97A8-220572EFA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15D95F1-22FC-46C2-847E-3C82FDEC2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6FD50-BFBE-4AB9-B4EE-FA806AB1DF25}"/>
              </a:ext>
            </a:extLst>
          </p:cNvPr>
          <p:cNvSpPr>
            <a:spLocks noGrp="1"/>
          </p:cNvSpPr>
          <p:nvPr>
            <p:ph type="dt" sz="half" idx="10"/>
          </p:nvPr>
        </p:nvSpPr>
        <p:spPr/>
        <p:txBody>
          <a:bodyPr/>
          <a:lstStyle/>
          <a:p>
            <a:fld id="{BC460C76-1D44-4453-85C2-B574F44349FC}" type="datetimeFigureOut">
              <a:rPr lang="en-GB" smtClean="0"/>
              <a:t>12/08/2022</a:t>
            </a:fld>
            <a:endParaRPr lang="en-GB"/>
          </a:p>
        </p:txBody>
      </p:sp>
      <p:sp>
        <p:nvSpPr>
          <p:cNvPr id="6" name="Footer Placeholder 5">
            <a:extLst>
              <a:ext uri="{FF2B5EF4-FFF2-40B4-BE49-F238E27FC236}">
                <a16:creationId xmlns:a16="http://schemas.microsoft.com/office/drawing/2014/main" id="{BCEBA208-BA8C-44B4-A5B0-79820FEF16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FFF069-B970-49B6-9BD7-0DB60307C1EA}"/>
              </a:ext>
            </a:extLst>
          </p:cNvPr>
          <p:cNvSpPr>
            <a:spLocks noGrp="1"/>
          </p:cNvSpPr>
          <p:nvPr>
            <p:ph type="sldNum" sz="quarter" idx="12"/>
          </p:nvPr>
        </p:nvSpPr>
        <p:spPr/>
        <p:txBody>
          <a:bodyPr/>
          <a:lstStyle/>
          <a:p>
            <a:fld id="{DEABE225-E6AD-4327-8B53-5682C77D1F5E}" type="slidenum">
              <a:rPr lang="en-GB" smtClean="0"/>
              <a:t>‹#›</a:t>
            </a:fld>
            <a:endParaRPr lang="en-GB"/>
          </a:p>
        </p:txBody>
      </p:sp>
    </p:spTree>
    <p:extLst>
      <p:ext uri="{BB962C8B-B14F-4D97-AF65-F5344CB8AC3E}">
        <p14:creationId xmlns:p14="http://schemas.microsoft.com/office/powerpoint/2010/main" val="16213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2F4503-2B6B-4619-B7E9-6F3CC2C3B8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669756-2AC3-4039-99ED-062DAFB4A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32D950-48C9-4262-BE7E-B2976071D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60C76-1D44-4453-85C2-B574F44349FC}" type="datetimeFigureOut">
              <a:rPr lang="en-GB" smtClean="0"/>
              <a:t>12/08/2022</a:t>
            </a:fld>
            <a:endParaRPr lang="en-GB"/>
          </a:p>
        </p:txBody>
      </p:sp>
      <p:sp>
        <p:nvSpPr>
          <p:cNvPr id="5" name="Footer Placeholder 4">
            <a:extLst>
              <a:ext uri="{FF2B5EF4-FFF2-40B4-BE49-F238E27FC236}">
                <a16:creationId xmlns:a16="http://schemas.microsoft.com/office/drawing/2014/main" id="{2EAF502A-64F7-4BCF-B9C9-DD7D1B820A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895C28B-86BB-4CA6-B2EF-D98BA71F7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BE225-E6AD-4327-8B53-5682C77D1F5E}" type="slidenum">
              <a:rPr lang="en-GB" smtClean="0"/>
              <a:t>‹#›</a:t>
            </a:fld>
            <a:endParaRPr lang="en-GB"/>
          </a:p>
        </p:txBody>
      </p:sp>
    </p:spTree>
    <p:extLst>
      <p:ext uri="{BB962C8B-B14F-4D97-AF65-F5344CB8AC3E}">
        <p14:creationId xmlns:p14="http://schemas.microsoft.com/office/powerpoint/2010/main" val="1969947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A33D-EA41-4C84-802B-9791DA0E784D}"/>
              </a:ext>
            </a:extLst>
          </p:cNvPr>
          <p:cNvSpPr>
            <a:spLocks noGrp="1"/>
          </p:cNvSpPr>
          <p:nvPr>
            <p:ph type="ctrTitle"/>
          </p:nvPr>
        </p:nvSpPr>
        <p:spPr>
          <a:xfrm>
            <a:off x="750346" y="1844232"/>
            <a:ext cx="7024577" cy="2387600"/>
          </a:xfrm>
        </p:spPr>
        <p:txBody>
          <a:bodyPr>
            <a:noAutofit/>
          </a:bodyPr>
          <a:lstStyle/>
          <a:p>
            <a:pPr algn="l"/>
            <a:r>
              <a:rPr lang="en-US" sz="4800" dirty="0">
                <a:solidFill>
                  <a:schemeClr val="tx1">
                    <a:lumMod val="65000"/>
                    <a:lumOff val="35000"/>
                  </a:schemeClr>
                </a:solidFill>
                <a:latin typeface="Aharoni" panose="02010803020104030203" pitchFamily="2" charset="-79"/>
                <a:cs typeface="Aharoni" panose="02010803020104030203" pitchFamily="2" charset="-79"/>
              </a:rPr>
              <a:t>Understanding and Modeling Organizational Systems</a:t>
            </a:r>
          </a:p>
        </p:txBody>
      </p:sp>
      <p:sp>
        <p:nvSpPr>
          <p:cNvPr id="3" name="Subtitle 2">
            <a:extLst>
              <a:ext uri="{FF2B5EF4-FFF2-40B4-BE49-F238E27FC236}">
                <a16:creationId xmlns:a16="http://schemas.microsoft.com/office/drawing/2014/main" id="{84BDD6CD-8F9C-47F0-A2CA-06C325484718}"/>
              </a:ext>
            </a:extLst>
          </p:cNvPr>
          <p:cNvSpPr>
            <a:spLocks noGrp="1"/>
          </p:cNvSpPr>
          <p:nvPr>
            <p:ph type="subTitle" idx="4294967295"/>
          </p:nvPr>
        </p:nvSpPr>
        <p:spPr>
          <a:xfrm>
            <a:off x="7495952" y="279464"/>
            <a:ext cx="1082417" cy="328415"/>
          </a:xfrm>
        </p:spPr>
        <p:txBody>
          <a:bodyPr>
            <a:normAutofit fontScale="85000" lnSpcReduction="10000"/>
          </a:bodyPr>
          <a:lstStyle/>
          <a:p>
            <a:pPr marL="0" indent="0" algn="r">
              <a:buNone/>
            </a:pPr>
            <a:r>
              <a:rPr lang="en-US" sz="1800" dirty="0">
                <a:solidFill>
                  <a:schemeClr val="tx1">
                    <a:lumMod val="65000"/>
                    <a:lumOff val="35000"/>
                  </a:schemeClr>
                </a:solidFill>
                <a:latin typeface="Arial" panose="020B0604020202020204" pitchFamily="34" charset="0"/>
                <a:cs typeface="Arial" panose="020B0604020202020204" pitchFamily="34" charset="0"/>
              </a:rPr>
              <a:t>Session 2</a:t>
            </a:r>
            <a:endParaRPr lang="en-GB" sz="18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6ED9DBA-612E-4823-B994-7E77AA5881AF}"/>
              </a:ext>
            </a:extLst>
          </p:cNvPr>
          <p:cNvSpPr/>
          <p:nvPr/>
        </p:nvSpPr>
        <p:spPr>
          <a:xfrm>
            <a:off x="8952614" y="0"/>
            <a:ext cx="3239386" cy="6858000"/>
          </a:xfrm>
          <a:prstGeom prst="rect">
            <a:avLst/>
          </a:prstGeom>
          <a:solidFill>
            <a:srgbClr val="262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A27A1F84-89B5-4665-9E90-2E5F965320E5}"/>
              </a:ext>
            </a:extLst>
          </p:cNvPr>
          <p:cNvSpPr txBox="1"/>
          <p:nvPr/>
        </p:nvSpPr>
        <p:spPr>
          <a:xfrm>
            <a:off x="390643" y="279464"/>
            <a:ext cx="5767092" cy="646331"/>
          </a:xfrm>
          <a:prstGeom prst="rect">
            <a:avLst/>
          </a:prstGeom>
          <a:noFill/>
        </p:spPr>
        <p:txBody>
          <a:bodyPr wrap="none" rtlCol="0">
            <a:spAutoFit/>
          </a:bodyPr>
          <a:lstStyle/>
          <a:p>
            <a:r>
              <a:rPr lang="en-US" b="1" dirty="0">
                <a:solidFill>
                  <a:schemeClr val="tx1">
                    <a:lumMod val="65000"/>
                    <a:lumOff val="35000"/>
                  </a:schemeClr>
                </a:solidFill>
                <a:latin typeface="Arial Black" panose="020B0A04020102020204" pitchFamily="34" charset="0"/>
                <a:ea typeface="Adobe Gothic Std B" panose="020B0800000000000000" pitchFamily="34" charset="-128"/>
                <a:cs typeface="Arial" panose="020B0604020202020204" pitchFamily="34" charset="0"/>
              </a:rPr>
              <a:t>CS456: Advanced System Analysis &amp; Design</a:t>
            </a:r>
            <a:endParaRPr lang="en-GB" b="1" dirty="0">
              <a:solidFill>
                <a:schemeClr val="tx1">
                  <a:lumMod val="65000"/>
                  <a:lumOff val="35000"/>
                </a:schemeClr>
              </a:solidFill>
              <a:latin typeface="Arial Black" panose="020B0A04020102020204" pitchFamily="34" charset="0"/>
              <a:ea typeface="Adobe Gothic Std B" panose="020B0800000000000000" pitchFamily="34" charset="-128"/>
              <a:cs typeface="Arial" panose="020B0604020202020204" pitchFamily="34" charset="0"/>
            </a:endParaRPr>
          </a:p>
          <a:p>
            <a:endParaRPr lang="en-GB" b="1" dirty="0">
              <a:solidFill>
                <a:schemeClr val="tx1">
                  <a:lumMod val="65000"/>
                  <a:lumOff val="35000"/>
                </a:schemeClr>
              </a:solidFill>
              <a:latin typeface="Arial Black" panose="020B0A04020102020204" pitchFamily="34" charset="0"/>
              <a:ea typeface="Adobe Gothic Std B" panose="020B0800000000000000" pitchFamily="34" charset="-128"/>
              <a:cs typeface="Arial" panose="020B0604020202020204" pitchFamily="34" charset="0"/>
            </a:endParaRPr>
          </a:p>
        </p:txBody>
      </p:sp>
      <p:pic>
        <p:nvPicPr>
          <p:cNvPr id="7" name="Picture 6" descr="A picture containing text, electronics, circuit&#10;&#10;Description automatically generated">
            <a:extLst>
              <a:ext uri="{FF2B5EF4-FFF2-40B4-BE49-F238E27FC236}">
                <a16:creationId xmlns:a16="http://schemas.microsoft.com/office/drawing/2014/main" id="{83E8DEA5-DBAE-4876-869C-8F983E6BE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988" y="3819968"/>
            <a:ext cx="3697251" cy="2468771"/>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contourClr>
              <a:srgbClr val="FFFFFF"/>
            </a:contourClr>
          </a:sp3d>
        </p:spPr>
      </p:pic>
      <p:pic>
        <p:nvPicPr>
          <p:cNvPr id="9" name="Picture 8" descr="Logo&#10;&#10;Description automatically generated">
            <a:extLst>
              <a:ext uri="{FF2B5EF4-FFF2-40B4-BE49-F238E27FC236}">
                <a16:creationId xmlns:a16="http://schemas.microsoft.com/office/drawing/2014/main" id="{EE63F45A-95C9-41DF-8E9C-EBD3FC9F7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84" y="5053860"/>
            <a:ext cx="1524676" cy="1524676"/>
          </a:xfrm>
          <a:prstGeom prst="rect">
            <a:avLst/>
          </a:prstGeom>
        </p:spPr>
      </p:pic>
      <p:grpSp>
        <p:nvGrpSpPr>
          <p:cNvPr id="10" name="Google Shape;170;p2">
            <a:extLst>
              <a:ext uri="{FF2B5EF4-FFF2-40B4-BE49-F238E27FC236}">
                <a16:creationId xmlns:a16="http://schemas.microsoft.com/office/drawing/2014/main" id="{993BCB70-8F4C-491E-A2D6-4E71D65273FD}"/>
              </a:ext>
            </a:extLst>
          </p:cNvPr>
          <p:cNvGrpSpPr/>
          <p:nvPr/>
        </p:nvGrpSpPr>
        <p:grpSpPr>
          <a:xfrm rot="5400000">
            <a:off x="10038482" y="851954"/>
            <a:ext cx="2739068" cy="1213550"/>
            <a:chOff x="1783500" y="1511200"/>
            <a:chExt cx="1317000" cy="480125"/>
          </a:xfrm>
          <a:solidFill>
            <a:schemeClr val="accent3">
              <a:lumMod val="75000"/>
            </a:schemeClr>
          </a:solidFill>
        </p:grpSpPr>
        <p:sp>
          <p:nvSpPr>
            <p:cNvPr id="11" name="Google Shape;171;p2">
              <a:extLst>
                <a:ext uri="{FF2B5EF4-FFF2-40B4-BE49-F238E27FC236}">
                  <a16:creationId xmlns:a16="http://schemas.microsoft.com/office/drawing/2014/main" id="{A78AF189-13FB-44B1-8847-00414D91FF47}"/>
                </a:ext>
              </a:extLst>
            </p:cNvPr>
            <p:cNvSpPr/>
            <p:nvPr/>
          </p:nvSpPr>
          <p:spPr>
            <a:xfrm>
              <a:off x="1783500" y="1511200"/>
              <a:ext cx="19225" cy="19225"/>
            </a:xfrm>
            <a:custGeom>
              <a:avLst/>
              <a:gdLst/>
              <a:ahLst/>
              <a:cxnLst/>
              <a:rect l="l" t="t" r="r" b="b"/>
              <a:pathLst>
                <a:path w="769" h="769" extrusionOk="0">
                  <a:moveTo>
                    <a:pt x="364" y="0"/>
                  </a:moveTo>
                  <a:lnTo>
                    <a:pt x="243" y="41"/>
                  </a:lnTo>
                  <a:lnTo>
                    <a:pt x="122" y="122"/>
                  </a:lnTo>
                  <a:lnTo>
                    <a:pt x="41" y="243"/>
                  </a:lnTo>
                  <a:lnTo>
                    <a:pt x="0" y="405"/>
                  </a:lnTo>
                  <a:lnTo>
                    <a:pt x="41" y="526"/>
                  </a:lnTo>
                  <a:lnTo>
                    <a:pt x="122" y="647"/>
                  </a:lnTo>
                  <a:lnTo>
                    <a:pt x="243" y="769"/>
                  </a:lnTo>
                  <a:lnTo>
                    <a:pt x="526" y="769"/>
                  </a:lnTo>
                  <a:lnTo>
                    <a:pt x="647" y="647"/>
                  </a:lnTo>
                  <a:lnTo>
                    <a:pt x="728" y="526"/>
                  </a:lnTo>
                  <a:lnTo>
                    <a:pt x="769" y="405"/>
                  </a:lnTo>
                  <a:lnTo>
                    <a:pt x="728" y="243"/>
                  </a:lnTo>
                  <a:lnTo>
                    <a:pt x="647" y="122"/>
                  </a:lnTo>
                  <a:lnTo>
                    <a:pt x="526" y="41"/>
                  </a:lnTo>
                  <a:lnTo>
                    <a:pt x="36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2;p2">
              <a:extLst>
                <a:ext uri="{FF2B5EF4-FFF2-40B4-BE49-F238E27FC236}">
                  <a16:creationId xmlns:a16="http://schemas.microsoft.com/office/drawing/2014/main" id="{A84C5AA0-B028-4C97-B0EE-14E24A7CC780}"/>
                </a:ext>
              </a:extLst>
            </p:cNvPr>
            <p:cNvSpPr/>
            <p:nvPr/>
          </p:nvSpPr>
          <p:spPr>
            <a:xfrm>
              <a:off x="1891650" y="1511200"/>
              <a:ext cx="19225" cy="19225"/>
            </a:xfrm>
            <a:custGeom>
              <a:avLst/>
              <a:gdLst/>
              <a:ahLst/>
              <a:cxnLst/>
              <a:rect l="l" t="t" r="r" b="b"/>
              <a:pathLst>
                <a:path w="769" h="769" extrusionOk="0">
                  <a:moveTo>
                    <a:pt x="405" y="0"/>
                  </a:moveTo>
                  <a:lnTo>
                    <a:pt x="243" y="41"/>
                  </a:lnTo>
                  <a:lnTo>
                    <a:pt x="122" y="122"/>
                  </a:lnTo>
                  <a:lnTo>
                    <a:pt x="41" y="243"/>
                  </a:lnTo>
                  <a:lnTo>
                    <a:pt x="0" y="405"/>
                  </a:lnTo>
                  <a:lnTo>
                    <a:pt x="41" y="526"/>
                  </a:lnTo>
                  <a:lnTo>
                    <a:pt x="122" y="647"/>
                  </a:lnTo>
                  <a:lnTo>
                    <a:pt x="243" y="769"/>
                  </a:lnTo>
                  <a:lnTo>
                    <a:pt x="526" y="769"/>
                  </a:lnTo>
                  <a:lnTo>
                    <a:pt x="647" y="647"/>
                  </a:lnTo>
                  <a:lnTo>
                    <a:pt x="728" y="526"/>
                  </a:lnTo>
                  <a:lnTo>
                    <a:pt x="768" y="405"/>
                  </a:lnTo>
                  <a:lnTo>
                    <a:pt x="72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p2">
              <a:extLst>
                <a:ext uri="{FF2B5EF4-FFF2-40B4-BE49-F238E27FC236}">
                  <a16:creationId xmlns:a16="http://schemas.microsoft.com/office/drawing/2014/main" id="{0E913BE9-6209-4C7B-A582-483A0970CA5A}"/>
                </a:ext>
              </a:extLst>
            </p:cNvPr>
            <p:cNvSpPr/>
            <p:nvPr/>
          </p:nvSpPr>
          <p:spPr>
            <a:xfrm>
              <a:off x="1999800" y="1511200"/>
              <a:ext cx="19225" cy="19225"/>
            </a:xfrm>
            <a:custGeom>
              <a:avLst/>
              <a:gdLst/>
              <a:ahLst/>
              <a:cxnLst/>
              <a:rect l="l" t="t" r="r" b="b"/>
              <a:pathLst>
                <a:path w="769" h="769" extrusionOk="0">
                  <a:moveTo>
                    <a:pt x="405" y="0"/>
                  </a:moveTo>
                  <a:lnTo>
                    <a:pt x="243" y="41"/>
                  </a:lnTo>
                  <a:lnTo>
                    <a:pt x="122" y="122"/>
                  </a:lnTo>
                  <a:lnTo>
                    <a:pt x="41" y="243"/>
                  </a:lnTo>
                  <a:lnTo>
                    <a:pt x="0" y="405"/>
                  </a:lnTo>
                  <a:lnTo>
                    <a:pt x="41" y="526"/>
                  </a:lnTo>
                  <a:lnTo>
                    <a:pt x="122" y="647"/>
                  </a:lnTo>
                  <a:lnTo>
                    <a:pt x="243" y="769"/>
                  </a:lnTo>
                  <a:lnTo>
                    <a:pt x="526" y="769"/>
                  </a:lnTo>
                  <a:lnTo>
                    <a:pt x="647" y="647"/>
                  </a:lnTo>
                  <a:lnTo>
                    <a:pt x="728" y="526"/>
                  </a:lnTo>
                  <a:lnTo>
                    <a:pt x="768" y="405"/>
                  </a:lnTo>
                  <a:lnTo>
                    <a:pt x="72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4;p2">
              <a:extLst>
                <a:ext uri="{FF2B5EF4-FFF2-40B4-BE49-F238E27FC236}">
                  <a16:creationId xmlns:a16="http://schemas.microsoft.com/office/drawing/2014/main" id="{BA3A1D64-3D0B-428F-9A1A-7A0ADAAD6D74}"/>
                </a:ext>
              </a:extLst>
            </p:cNvPr>
            <p:cNvSpPr/>
            <p:nvPr/>
          </p:nvSpPr>
          <p:spPr>
            <a:xfrm>
              <a:off x="2107950" y="1511200"/>
              <a:ext cx="19225" cy="19225"/>
            </a:xfrm>
            <a:custGeom>
              <a:avLst/>
              <a:gdLst/>
              <a:ahLst/>
              <a:cxnLst/>
              <a:rect l="l" t="t" r="r" b="b"/>
              <a:pathLst>
                <a:path w="769" h="769" extrusionOk="0">
                  <a:moveTo>
                    <a:pt x="404" y="0"/>
                  </a:moveTo>
                  <a:lnTo>
                    <a:pt x="243" y="41"/>
                  </a:lnTo>
                  <a:lnTo>
                    <a:pt x="121" y="122"/>
                  </a:lnTo>
                  <a:lnTo>
                    <a:pt x="41" y="243"/>
                  </a:lnTo>
                  <a:lnTo>
                    <a:pt x="0" y="405"/>
                  </a:lnTo>
                  <a:lnTo>
                    <a:pt x="41" y="526"/>
                  </a:lnTo>
                  <a:lnTo>
                    <a:pt x="121" y="647"/>
                  </a:lnTo>
                  <a:lnTo>
                    <a:pt x="243" y="769"/>
                  </a:lnTo>
                  <a:lnTo>
                    <a:pt x="526" y="769"/>
                  </a:lnTo>
                  <a:lnTo>
                    <a:pt x="647" y="647"/>
                  </a:lnTo>
                  <a:lnTo>
                    <a:pt x="728" y="526"/>
                  </a:lnTo>
                  <a:lnTo>
                    <a:pt x="768" y="405"/>
                  </a:lnTo>
                  <a:lnTo>
                    <a:pt x="728" y="243"/>
                  </a:lnTo>
                  <a:lnTo>
                    <a:pt x="64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5;p2">
              <a:extLst>
                <a:ext uri="{FF2B5EF4-FFF2-40B4-BE49-F238E27FC236}">
                  <a16:creationId xmlns:a16="http://schemas.microsoft.com/office/drawing/2014/main" id="{DC4989EF-19E0-4331-82E5-BAE9B3E426DC}"/>
                </a:ext>
              </a:extLst>
            </p:cNvPr>
            <p:cNvSpPr/>
            <p:nvPr/>
          </p:nvSpPr>
          <p:spPr>
            <a:xfrm>
              <a:off x="2216075" y="1511200"/>
              <a:ext cx="19250" cy="19225"/>
            </a:xfrm>
            <a:custGeom>
              <a:avLst/>
              <a:gdLst/>
              <a:ahLst/>
              <a:cxnLst/>
              <a:rect l="l" t="t" r="r" b="b"/>
              <a:pathLst>
                <a:path w="770" h="769" extrusionOk="0">
                  <a:moveTo>
                    <a:pt x="405" y="0"/>
                  </a:moveTo>
                  <a:lnTo>
                    <a:pt x="244" y="41"/>
                  </a:lnTo>
                  <a:lnTo>
                    <a:pt x="122" y="122"/>
                  </a:lnTo>
                  <a:lnTo>
                    <a:pt x="41" y="243"/>
                  </a:lnTo>
                  <a:lnTo>
                    <a:pt x="1" y="405"/>
                  </a:lnTo>
                  <a:lnTo>
                    <a:pt x="41" y="526"/>
                  </a:lnTo>
                  <a:lnTo>
                    <a:pt x="122" y="647"/>
                  </a:lnTo>
                  <a:lnTo>
                    <a:pt x="244" y="769"/>
                  </a:lnTo>
                  <a:lnTo>
                    <a:pt x="527" y="769"/>
                  </a:lnTo>
                  <a:lnTo>
                    <a:pt x="648" y="647"/>
                  </a:lnTo>
                  <a:lnTo>
                    <a:pt x="729" y="526"/>
                  </a:lnTo>
                  <a:lnTo>
                    <a:pt x="769" y="405"/>
                  </a:lnTo>
                  <a:lnTo>
                    <a:pt x="729" y="243"/>
                  </a:lnTo>
                  <a:lnTo>
                    <a:pt x="648" y="122"/>
                  </a:lnTo>
                  <a:lnTo>
                    <a:pt x="527"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6;p2">
              <a:extLst>
                <a:ext uri="{FF2B5EF4-FFF2-40B4-BE49-F238E27FC236}">
                  <a16:creationId xmlns:a16="http://schemas.microsoft.com/office/drawing/2014/main" id="{EFEDD063-02BA-4EB5-8259-DB427F21F81F}"/>
                </a:ext>
              </a:extLst>
            </p:cNvPr>
            <p:cNvSpPr/>
            <p:nvPr/>
          </p:nvSpPr>
          <p:spPr>
            <a:xfrm>
              <a:off x="2324225" y="1511200"/>
              <a:ext cx="19225" cy="19225"/>
            </a:xfrm>
            <a:custGeom>
              <a:avLst/>
              <a:gdLst/>
              <a:ahLst/>
              <a:cxnLst/>
              <a:rect l="l" t="t" r="r" b="b"/>
              <a:pathLst>
                <a:path w="769" h="769" extrusionOk="0">
                  <a:moveTo>
                    <a:pt x="405" y="0"/>
                  </a:moveTo>
                  <a:lnTo>
                    <a:pt x="243" y="41"/>
                  </a:lnTo>
                  <a:lnTo>
                    <a:pt x="122" y="122"/>
                  </a:lnTo>
                  <a:lnTo>
                    <a:pt x="41" y="243"/>
                  </a:lnTo>
                  <a:lnTo>
                    <a:pt x="1" y="405"/>
                  </a:lnTo>
                  <a:lnTo>
                    <a:pt x="41" y="526"/>
                  </a:lnTo>
                  <a:lnTo>
                    <a:pt x="122" y="647"/>
                  </a:lnTo>
                  <a:lnTo>
                    <a:pt x="243" y="769"/>
                  </a:lnTo>
                  <a:lnTo>
                    <a:pt x="526" y="769"/>
                  </a:lnTo>
                  <a:lnTo>
                    <a:pt x="648" y="647"/>
                  </a:lnTo>
                  <a:lnTo>
                    <a:pt x="769" y="526"/>
                  </a:lnTo>
                  <a:lnTo>
                    <a:pt x="769" y="405"/>
                  </a:lnTo>
                  <a:lnTo>
                    <a:pt x="769" y="243"/>
                  </a:lnTo>
                  <a:lnTo>
                    <a:pt x="64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7;p2">
              <a:extLst>
                <a:ext uri="{FF2B5EF4-FFF2-40B4-BE49-F238E27FC236}">
                  <a16:creationId xmlns:a16="http://schemas.microsoft.com/office/drawing/2014/main" id="{294F9AEA-3032-4C8B-8AC9-C8C688D052F5}"/>
                </a:ext>
              </a:extLst>
            </p:cNvPr>
            <p:cNvSpPr/>
            <p:nvPr/>
          </p:nvSpPr>
          <p:spPr>
            <a:xfrm>
              <a:off x="2432375" y="1511200"/>
              <a:ext cx="19225" cy="19225"/>
            </a:xfrm>
            <a:custGeom>
              <a:avLst/>
              <a:gdLst/>
              <a:ahLst/>
              <a:cxnLst/>
              <a:rect l="l" t="t" r="r" b="b"/>
              <a:pathLst>
                <a:path w="769" h="769" extrusionOk="0">
                  <a:moveTo>
                    <a:pt x="405" y="0"/>
                  </a:moveTo>
                  <a:lnTo>
                    <a:pt x="243" y="41"/>
                  </a:lnTo>
                  <a:lnTo>
                    <a:pt x="122" y="122"/>
                  </a:lnTo>
                  <a:lnTo>
                    <a:pt x="41" y="243"/>
                  </a:lnTo>
                  <a:lnTo>
                    <a:pt x="1" y="405"/>
                  </a:lnTo>
                  <a:lnTo>
                    <a:pt x="41" y="526"/>
                  </a:lnTo>
                  <a:lnTo>
                    <a:pt x="122" y="647"/>
                  </a:lnTo>
                  <a:lnTo>
                    <a:pt x="243" y="769"/>
                  </a:lnTo>
                  <a:lnTo>
                    <a:pt x="526" y="769"/>
                  </a:lnTo>
                  <a:lnTo>
                    <a:pt x="648" y="647"/>
                  </a:lnTo>
                  <a:lnTo>
                    <a:pt x="769" y="526"/>
                  </a:lnTo>
                  <a:lnTo>
                    <a:pt x="769" y="405"/>
                  </a:lnTo>
                  <a:lnTo>
                    <a:pt x="769" y="243"/>
                  </a:lnTo>
                  <a:lnTo>
                    <a:pt x="64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p2">
              <a:extLst>
                <a:ext uri="{FF2B5EF4-FFF2-40B4-BE49-F238E27FC236}">
                  <a16:creationId xmlns:a16="http://schemas.microsoft.com/office/drawing/2014/main" id="{8740786E-3BA2-4C31-8848-0FEFABD3EF18}"/>
                </a:ext>
              </a:extLst>
            </p:cNvPr>
            <p:cNvSpPr/>
            <p:nvPr/>
          </p:nvSpPr>
          <p:spPr>
            <a:xfrm>
              <a:off x="2540525" y="1511200"/>
              <a:ext cx="19225" cy="19225"/>
            </a:xfrm>
            <a:custGeom>
              <a:avLst/>
              <a:gdLst/>
              <a:ahLst/>
              <a:cxnLst/>
              <a:rect l="l" t="t" r="r" b="b"/>
              <a:pathLst>
                <a:path w="769" h="769" extrusionOk="0">
                  <a:moveTo>
                    <a:pt x="405" y="0"/>
                  </a:moveTo>
                  <a:lnTo>
                    <a:pt x="243" y="41"/>
                  </a:lnTo>
                  <a:lnTo>
                    <a:pt x="122" y="122"/>
                  </a:lnTo>
                  <a:lnTo>
                    <a:pt x="41" y="243"/>
                  </a:lnTo>
                  <a:lnTo>
                    <a:pt x="1" y="405"/>
                  </a:lnTo>
                  <a:lnTo>
                    <a:pt x="41" y="526"/>
                  </a:lnTo>
                  <a:lnTo>
                    <a:pt x="122" y="647"/>
                  </a:lnTo>
                  <a:lnTo>
                    <a:pt x="243" y="769"/>
                  </a:lnTo>
                  <a:lnTo>
                    <a:pt x="526" y="769"/>
                  </a:lnTo>
                  <a:lnTo>
                    <a:pt x="647" y="647"/>
                  </a:lnTo>
                  <a:lnTo>
                    <a:pt x="769" y="526"/>
                  </a:lnTo>
                  <a:lnTo>
                    <a:pt x="769" y="405"/>
                  </a:lnTo>
                  <a:lnTo>
                    <a:pt x="769"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9;p2">
              <a:extLst>
                <a:ext uri="{FF2B5EF4-FFF2-40B4-BE49-F238E27FC236}">
                  <a16:creationId xmlns:a16="http://schemas.microsoft.com/office/drawing/2014/main" id="{EF071D5B-0496-4AE8-ABB4-B9A47D2E85FE}"/>
                </a:ext>
              </a:extLst>
            </p:cNvPr>
            <p:cNvSpPr/>
            <p:nvPr/>
          </p:nvSpPr>
          <p:spPr>
            <a:xfrm>
              <a:off x="2648675" y="1511200"/>
              <a:ext cx="19225" cy="19225"/>
            </a:xfrm>
            <a:custGeom>
              <a:avLst/>
              <a:gdLst/>
              <a:ahLst/>
              <a:cxnLst/>
              <a:rect l="l" t="t" r="r" b="b"/>
              <a:pathLst>
                <a:path w="769" h="769" extrusionOk="0">
                  <a:moveTo>
                    <a:pt x="405" y="0"/>
                  </a:moveTo>
                  <a:lnTo>
                    <a:pt x="243" y="41"/>
                  </a:lnTo>
                  <a:lnTo>
                    <a:pt x="122" y="122"/>
                  </a:lnTo>
                  <a:lnTo>
                    <a:pt x="41" y="243"/>
                  </a:lnTo>
                  <a:lnTo>
                    <a:pt x="0" y="405"/>
                  </a:lnTo>
                  <a:lnTo>
                    <a:pt x="41" y="526"/>
                  </a:lnTo>
                  <a:lnTo>
                    <a:pt x="122" y="647"/>
                  </a:lnTo>
                  <a:lnTo>
                    <a:pt x="243" y="769"/>
                  </a:lnTo>
                  <a:lnTo>
                    <a:pt x="526" y="769"/>
                  </a:lnTo>
                  <a:lnTo>
                    <a:pt x="647" y="647"/>
                  </a:lnTo>
                  <a:lnTo>
                    <a:pt x="769" y="526"/>
                  </a:lnTo>
                  <a:lnTo>
                    <a:pt x="769" y="405"/>
                  </a:lnTo>
                  <a:lnTo>
                    <a:pt x="769"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0;p2">
              <a:extLst>
                <a:ext uri="{FF2B5EF4-FFF2-40B4-BE49-F238E27FC236}">
                  <a16:creationId xmlns:a16="http://schemas.microsoft.com/office/drawing/2014/main" id="{1F4A0274-8076-476C-8D73-8BF59B410584}"/>
                </a:ext>
              </a:extLst>
            </p:cNvPr>
            <p:cNvSpPr/>
            <p:nvPr/>
          </p:nvSpPr>
          <p:spPr>
            <a:xfrm>
              <a:off x="2756825" y="1511200"/>
              <a:ext cx="19225" cy="19225"/>
            </a:xfrm>
            <a:custGeom>
              <a:avLst/>
              <a:gdLst/>
              <a:ahLst/>
              <a:cxnLst/>
              <a:rect l="l" t="t" r="r" b="b"/>
              <a:pathLst>
                <a:path w="769" h="769" extrusionOk="0">
                  <a:moveTo>
                    <a:pt x="405" y="0"/>
                  </a:moveTo>
                  <a:lnTo>
                    <a:pt x="243" y="41"/>
                  </a:lnTo>
                  <a:lnTo>
                    <a:pt x="122" y="122"/>
                  </a:lnTo>
                  <a:lnTo>
                    <a:pt x="41" y="243"/>
                  </a:lnTo>
                  <a:lnTo>
                    <a:pt x="0" y="405"/>
                  </a:lnTo>
                  <a:lnTo>
                    <a:pt x="41" y="526"/>
                  </a:lnTo>
                  <a:lnTo>
                    <a:pt x="122" y="647"/>
                  </a:lnTo>
                  <a:lnTo>
                    <a:pt x="243" y="769"/>
                  </a:lnTo>
                  <a:lnTo>
                    <a:pt x="526" y="769"/>
                  </a:lnTo>
                  <a:lnTo>
                    <a:pt x="647" y="647"/>
                  </a:lnTo>
                  <a:lnTo>
                    <a:pt x="768" y="526"/>
                  </a:lnTo>
                  <a:lnTo>
                    <a:pt x="768" y="405"/>
                  </a:lnTo>
                  <a:lnTo>
                    <a:pt x="76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1;p2">
              <a:extLst>
                <a:ext uri="{FF2B5EF4-FFF2-40B4-BE49-F238E27FC236}">
                  <a16:creationId xmlns:a16="http://schemas.microsoft.com/office/drawing/2014/main" id="{A9D70A66-BCDB-4779-B57B-FD73BD773147}"/>
                </a:ext>
              </a:extLst>
            </p:cNvPr>
            <p:cNvSpPr/>
            <p:nvPr/>
          </p:nvSpPr>
          <p:spPr>
            <a:xfrm>
              <a:off x="2864975" y="1511200"/>
              <a:ext cx="19225" cy="19225"/>
            </a:xfrm>
            <a:custGeom>
              <a:avLst/>
              <a:gdLst/>
              <a:ahLst/>
              <a:cxnLst/>
              <a:rect l="l" t="t" r="r" b="b"/>
              <a:pathLst>
                <a:path w="769" h="769" extrusionOk="0">
                  <a:moveTo>
                    <a:pt x="404" y="0"/>
                  </a:moveTo>
                  <a:lnTo>
                    <a:pt x="243" y="41"/>
                  </a:lnTo>
                  <a:lnTo>
                    <a:pt x="121" y="122"/>
                  </a:lnTo>
                  <a:lnTo>
                    <a:pt x="41" y="243"/>
                  </a:lnTo>
                  <a:lnTo>
                    <a:pt x="0" y="405"/>
                  </a:lnTo>
                  <a:lnTo>
                    <a:pt x="41" y="526"/>
                  </a:lnTo>
                  <a:lnTo>
                    <a:pt x="121" y="647"/>
                  </a:lnTo>
                  <a:lnTo>
                    <a:pt x="243" y="769"/>
                  </a:lnTo>
                  <a:lnTo>
                    <a:pt x="526" y="769"/>
                  </a:lnTo>
                  <a:lnTo>
                    <a:pt x="687" y="647"/>
                  </a:lnTo>
                  <a:lnTo>
                    <a:pt x="768" y="526"/>
                  </a:lnTo>
                  <a:lnTo>
                    <a:pt x="768" y="405"/>
                  </a:lnTo>
                  <a:lnTo>
                    <a:pt x="768" y="243"/>
                  </a:lnTo>
                  <a:lnTo>
                    <a:pt x="68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2;p2">
              <a:extLst>
                <a:ext uri="{FF2B5EF4-FFF2-40B4-BE49-F238E27FC236}">
                  <a16:creationId xmlns:a16="http://schemas.microsoft.com/office/drawing/2014/main" id="{A92FF4ED-AC2C-47C2-AA71-23A6A013EA0A}"/>
                </a:ext>
              </a:extLst>
            </p:cNvPr>
            <p:cNvSpPr/>
            <p:nvPr/>
          </p:nvSpPr>
          <p:spPr>
            <a:xfrm>
              <a:off x="2973125" y="1511200"/>
              <a:ext cx="19225" cy="19225"/>
            </a:xfrm>
            <a:custGeom>
              <a:avLst/>
              <a:gdLst/>
              <a:ahLst/>
              <a:cxnLst/>
              <a:rect l="l" t="t" r="r" b="b"/>
              <a:pathLst>
                <a:path w="769" h="769" extrusionOk="0">
                  <a:moveTo>
                    <a:pt x="404" y="0"/>
                  </a:moveTo>
                  <a:lnTo>
                    <a:pt x="243" y="41"/>
                  </a:lnTo>
                  <a:lnTo>
                    <a:pt x="121" y="122"/>
                  </a:lnTo>
                  <a:lnTo>
                    <a:pt x="40" y="243"/>
                  </a:lnTo>
                  <a:lnTo>
                    <a:pt x="0" y="405"/>
                  </a:lnTo>
                  <a:lnTo>
                    <a:pt x="40" y="526"/>
                  </a:lnTo>
                  <a:lnTo>
                    <a:pt x="121" y="647"/>
                  </a:lnTo>
                  <a:lnTo>
                    <a:pt x="243" y="769"/>
                  </a:lnTo>
                  <a:lnTo>
                    <a:pt x="526" y="769"/>
                  </a:lnTo>
                  <a:lnTo>
                    <a:pt x="687" y="647"/>
                  </a:lnTo>
                  <a:lnTo>
                    <a:pt x="768" y="526"/>
                  </a:lnTo>
                  <a:lnTo>
                    <a:pt x="768" y="405"/>
                  </a:lnTo>
                  <a:lnTo>
                    <a:pt x="768" y="243"/>
                  </a:lnTo>
                  <a:lnTo>
                    <a:pt x="68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3;p2">
              <a:extLst>
                <a:ext uri="{FF2B5EF4-FFF2-40B4-BE49-F238E27FC236}">
                  <a16:creationId xmlns:a16="http://schemas.microsoft.com/office/drawing/2014/main" id="{05803D06-45C9-4863-BF74-D5637577EBC7}"/>
                </a:ext>
              </a:extLst>
            </p:cNvPr>
            <p:cNvSpPr/>
            <p:nvPr/>
          </p:nvSpPr>
          <p:spPr>
            <a:xfrm>
              <a:off x="3081250" y="1511200"/>
              <a:ext cx="19250" cy="19225"/>
            </a:xfrm>
            <a:custGeom>
              <a:avLst/>
              <a:gdLst/>
              <a:ahLst/>
              <a:cxnLst/>
              <a:rect l="l" t="t" r="r" b="b"/>
              <a:pathLst>
                <a:path w="770" h="769" extrusionOk="0">
                  <a:moveTo>
                    <a:pt x="405" y="0"/>
                  </a:moveTo>
                  <a:lnTo>
                    <a:pt x="243" y="41"/>
                  </a:lnTo>
                  <a:lnTo>
                    <a:pt x="122" y="122"/>
                  </a:lnTo>
                  <a:lnTo>
                    <a:pt x="41" y="243"/>
                  </a:lnTo>
                  <a:lnTo>
                    <a:pt x="1" y="405"/>
                  </a:lnTo>
                  <a:lnTo>
                    <a:pt x="41" y="526"/>
                  </a:lnTo>
                  <a:lnTo>
                    <a:pt x="122" y="647"/>
                  </a:lnTo>
                  <a:lnTo>
                    <a:pt x="243" y="769"/>
                  </a:lnTo>
                  <a:lnTo>
                    <a:pt x="526" y="769"/>
                  </a:lnTo>
                  <a:lnTo>
                    <a:pt x="688" y="647"/>
                  </a:lnTo>
                  <a:lnTo>
                    <a:pt x="769" y="526"/>
                  </a:lnTo>
                  <a:lnTo>
                    <a:pt x="769" y="405"/>
                  </a:lnTo>
                  <a:lnTo>
                    <a:pt x="769" y="243"/>
                  </a:lnTo>
                  <a:lnTo>
                    <a:pt x="68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4;p2">
              <a:extLst>
                <a:ext uri="{FF2B5EF4-FFF2-40B4-BE49-F238E27FC236}">
                  <a16:creationId xmlns:a16="http://schemas.microsoft.com/office/drawing/2014/main" id="{847B5FE1-DAC6-42F1-ACA7-167A0EB4889E}"/>
                </a:ext>
              </a:extLst>
            </p:cNvPr>
            <p:cNvSpPr/>
            <p:nvPr/>
          </p:nvSpPr>
          <p:spPr>
            <a:xfrm>
              <a:off x="1783500" y="1603175"/>
              <a:ext cx="19225" cy="20250"/>
            </a:xfrm>
            <a:custGeom>
              <a:avLst/>
              <a:gdLst/>
              <a:ahLst/>
              <a:cxnLst/>
              <a:rect l="l" t="t" r="r" b="b"/>
              <a:pathLst>
                <a:path w="769" h="810" extrusionOk="0">
                  <a:moveTo>
                    <a:pt x="364" y="0"/>
                  </a:moveTo>
                  <a:lnTo>
                    <a:pt x="243" y="41"/>
                  </a:lnTo>
                  <a:lnTo>
                    <a:pt x="122" y="122"/>
                  </a:lnTo>
                  <a:lnTo>
                    <a:pt x="41" y="243"/>
                  </a:lnTo>
                  <a:lnTo>
                    <a:pt x="0" y="405"/>
                  </a:lnTo>
                  <a:lnTo>
                    <a:pt x="41" y="567"/>
                  </a:lnTo>
                  <a:lnTo>
                    <a:pt x="122" y="688"/>
                  </a:lnTo>
                  <a:lnTo>
                    <a:pt x="243" y="769"/>
                  </a:lnTo>
                  <a:lnTo>
                    <a:pt x="364" y="809"/>
                  </a:lnTo>
                  <a:lnTo>
                    <a:pt x="526" y="769"/>
                  </a:lnTo>
                  <a:lnTo>
                    <a:pt x="647" y="688"/>
                  </a:lnTo>
                  <a:lnTo>
                    <a:pt x="728" y="567"/>
                  </a:lnTo>
                  <a:lnTo>
                    <a:pt x="769" y="405"/>
                  </a:lnTo>
                  <a:lnTo>
                    <a:pt x="728" y="243"/>
                  </a:lnTo>
                  <a:lnTo>
                    <a:pt x="647" y="122"/>
                  </a:lnTo>
                  <a:lnTo>
                    <a:pt x="526" y="41"/>
                  </a:lnTo>
                  <a:lnTo>
                    <a:pt x="36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5;p2">
              <a:extLst>
                <a:ext uri="{FF2B5EF4-FFF2-40B4-BE49-F238E27FC236}">
                  <a16:creationId xmlns:a16="http://schemas.microsoft.com/office/drawing/2014/main" id="{CDD15278-DE90-4691-B79E-6E0907F5CE03}"/>
                </a:ext>
              </a:extLst>
            </p:cNvPr>
            <p:cNvSpPr/>
            <p:nvPr/>
          </p:nvSpPr>
          <p:spPr>
            <a:xfrm>
              <a:off x="1891650" y="1603175"/>
              <a:ext cx="19225" cy="20250"/>
            </a:xfrm>
            <a:custGeom>
              <a:avLst/>
              <a:gdLst/>
              <a:ahLst/>
              <a:cxnLst/>
              <a:rect l="l" t="t" r="r" b="b"/>
              <a:pathLst>
                <a:path w="769" h="810" extrusionOk="0">
                  <a:moveTo>
                    <a:pt x="405" y="0"/>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6;p2">
              <a:extLst>
                <a:ext uri="{FF2B5EF4-FFF2-40B4-BE49-F238E27FC236}">
                  <a16:creationId xmlns:a16="http://schemas.microsoft.com/office/drawing/2014/main" id="{4511EDC9-B1A2-4FB8-90AF-826E5A34422D}"/>
                </a:ext>
              </a:extLst>
            </p:cNvPr>
            <p:cNvSpPr/>
            <p:nvPr/>
          </p:nvSpPr>
          <p:spPr>
            <a:xfrm>
              <a:off x="1999800" y="1603175"/>
              <a:ext cx="19225" cy="20250"/>
            </a:xfrm>
            <a:custGeom>
              <a:avLst/>
              <a:gdLst/>
              <a:ahLst/>
              <a:cxnLst/>
              <a:rect l="l" t="t" r="r" b="b"/>
              <a:pathLst>
                <a:path w="769" h="810" extrusionOk="0">
                  <a:moveTo>
                    <a:pt x="405" y="0"/>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7;p2">
              <a:extLst>
                <a:ext uri="{FF2B5EF4-FFF2-40B4-BE49-F238E27FC236}">
                  <a16:creationId xmlns:a16="http://schemas.microsoft.com/office/drawing/2014/main" id="{5672726D-148D-40BA-B39A-8801F2077849}"/>
                </a:ext>
              </a:extLst>
            </p:cNvPr>
            <p:cNvSpPr/>
            <p:nvPr/>
          </p:nvSpPr>
          <p:spPr>
            <a:xfrm>
              <a:off x="2107950" y="1603175"/>
              <a:ext cx="19225" cy="20250"/>
            </a:xfrm>
            <a:custGeom>
              <a:avLst/>
              <a:gdLst/>
              <a:ahLst/>
              <a:cxnLst/>
              <a:rect l="l" t="t" r="r" b="b"/>
              <a:pathLst>
                <a:path w="769" h="810" extrusionOk="0">
                  <a:moveTo>
                    <a:pt x="404" y="0"/>
                  </a:moveTo>
                  <a:lnTo>
                    <a:pt x="243" y="41"/>
                  </a:lnTo>
                  <a:lnTo>
                    <a:pt x="121" y="122"/>
                  </a:lnTo>
                  <a:lnTo>
                    <a:pt x="41" y="243"/>
                  </a:lnTo>
                  <a:lnTo>
                    <a:pt x="0" y="405"/>
                  </a:lnTo>
                  <a:lnTo>
                    <a:pt x="41" y="567"/>
                  </a:lnTo>
                  <a:lnTo>
                    <a:pt x="121" y="688"/>
                  </a:lnTo>
                  <a:lnTo>
                    <a:pt x="243" y="769"/>
                  </a:lnTo>
                  <a:lnTo>
                    <a:pt x="404" y="809"/>
                  </a:lnTo>
                  <a:lnTo>
                    <a:pt x="526" y="769"/>
                  </a:lnTo>
                  <a:lnTo>
                    <a:pt x="647" y="688"/>
                  </a:lnTo>
                  <a:lnTo>
                    <a:pt x="728" y="567"/>
                  </a:lnTo>
                  <a:lnTo>
                    <a:pt x="768" y="405"/>
                  </a:lnTo>
                  <a:lnTo>
                    <a:pt x="728" y="243"/>
                  </a:lnTo>
                  <a:lnTo>
                    <a:pt x="64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8;p2">
              <a:extLst>
                <a:ext uri="{FF2B5EF4-FFF2-40B4-BE49-F238E27FC236}">
                  <a16:creationId xmlns:a16="http://schemas.microsoft.com/office/drawing/2014/main" id="{88B6131C-81E6-44F4-861D-400CA7844872}"/>
                </a:ext>
              </a:extLst>
            </p:cNvPr>
            <p:cNvSpPr/>
            <p:nvPr/>
          </p:nvSpPr>
          <p:spPr>
            <a:xfrm>
              <a:off x="2216075" y="1603175"/>
              <a:ext cx="19250" cy="20250"/>
            </a:xfrm>
            <a:custGeom>
              <a:avLst/>
              <a:gdLst/>
              <a:ahLst/>
              <a:cxnLst/>
              <a:rect l="l" t="t" r="r" b="b"/>
              <a:pathLst>
                <a:path w="770" h="810" extrusionOk="0">
                  <a:moveTo>
                    <a:pt x="405" y="0"/>
                  </a:moveTo>
                  <a:lnTo>
                    <a:pt x="244" y="41"/>
                  </a:lnTo>
                  <a:lnTo>
                    <a:pt x="122" y="122"/>
                  </a:lnTo>
                  <a:lnTo>
                    <a:pt x="41" y="243"/>
                  </a:lnTo>
                  <a:lnTo>
                    <a:pt x="1" y="405"/>
                  </a:lnTo>
                  <a:lnTo>
                    <a:pt x="41" y="567"/>
                  </a:lnTo>
                  <a:lnTo>
                    <a:pt x="122" y="688"/>
                  </a:lnTo>
                  <a:lnTo>
                    <a:pt x="244" y="769"/>
                  </a:lnTo>
                  <a:lnTo>
                    <a:pt x="405" y="809"/>
                  </a:lnTo>
                  <a:lnTo>
                    <a:pt x="527" y="769"/>
                  </a:lnTo>
                  <a:lnTo>
                    <a:pt x="648" y="688"/>
                  </a:lnTo>
                  <a:lnTo>
                    <a:pt x="729" y="567"/>
                  </a:lnTo>
                  <a:lnTo>
                    <a:pt x="769" y="405"/>
                  </a:lnTo>
                  <a:lnTo>
                    <a:pt x="729" y="243"/>
                  </a:lnTo>
                  <a:lnTo>
                    <a:pt x="648" y="122"/>
                  </a:lnTo>
                  <a:lnTo>
                    <a:pt x="527"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9;p2">
              <a:extLst>
                <a:ext uri="{FF2B5EF4-FFF2-40B4-BE49-F238E27FC236}">
                  <a16:creationId xmlns:a16="http://schemas.microsoft.com/office/drawing/2014/main" id="{0DA7C3A6-9685-4C92-BB9F-9383AD5DD3AF}"/>
                </a:ext>
              </a:extLst>
            </p:cNvPr>
            <p:cNvSpPr/>
            <p:nvPr/>
          </p:nvSpPr>
          <p:spPr>
            <a:xfrm>
              <a:off x="2324225" y="1603175"/>
              <a:ext cx="19225" cy="20250"/>
            </a:xfrm>
            <a:custGeom>
              <a:avLst/>
              <a:gdLst/>
              <a:ahLst/>
              <a:cxnLst/>
              <a:rect l="l" t="t" r="r" b="b"/>
              <a:pathLst>
                <a:path w="769" h="810" extrusionOk="0">
                  <a:moveTo>
                    <a:pt x="405" y="0"/>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0;p2">
              <a:extLst>
                <a:ext uri="{FF2B5EF4-FFF2-40B4-BE49-F238E27FC236}">
                  <a16:creationId xmlns:a16="http://schemas.microsoft.com/office/drawing/2014/main" id="{4A117631-D147-452E-B3E0-E6CDB67BC600}"/>
                </a:ext>
              </a:extLst>
            </p:cNvPr>
            <p:cNvSpPr/>
            <p:nvPr/>
          </p:nvSpPr>
          <p:spPr>
            <a:xfrm>
              <a:off x="2432375" y="1603175"/>
              <a:ext cx="19225" cy="20250"/>
            </a:xfrm>
            <a:custGeom>
              <a:avLst/>
              <a:gdLst/>
              <a:ahLst/>
              <a:cxnLst/>
              <a:rect l="l" t="t" r="r" b="b"/>
              <a:pathLst>
                <a:path w="769" h="810" extrusionOk="0">
                  <a:moveTo>
                    <a:pt x="405" y="0"/>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1;p2">
              <a:extLst>
                <a:ext uri="{FF2B5EF4-FFF2-40B4-BE49-F238E27FC236}">
                  <a16:creationId xmlns:a16="http://schemas.microsoft.com/office/drawing/2014/main" id="{6B602AC2-25ED-4CCB-979C-27F8F0ECF000}"/>
                </a:ext>
              </a:extLst>
            </p:cNvPr>
            <p:cNvSpPr/>
            <p:nvPr/>
          </p:nvSpPr>
          <p:spPr>
            <a:xfrm>
              <a:off x="2540525" y="1603175"/>
              <a:ext cx="19225" cy="20250"/>
            </a:xfrm>
            <a:custGeom>
              <a:avLst/>
              <a:gdLst/>
              <a:ahLst/>
              <a:cxnLst/>
              <a:rect l="l" t="t" r="r" b="b"/>
              <a:pathLst>
                <a:path w="769" h="810" extrusionOk="0">
                  <a:moveTo>
                    <a:pt x="405" y="0"/>
                  </a:moveTo>
                  <a:lnTo>
                    <a:pt x="243" y="41"/>
                  </a:lnTo>
                  <a:lnTo>
                    <a:pt x="122" y="122"/>
                  </a:lnTo>
                  <a:lnTo>
                    <a:pt x="41" y="243"/>
                  </a:lnTo>
                  <a:lnTo>
                    <a:pt x="1"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2;p2">
              <a:extLst>
                <a:ext uri="{FF2B5EF4-FFF2-40B4-BE49-F238E27FC236}">
                  <a16:creationId xmlns:a16="http://schemas.microsoft.com/office/drawing/2014/main" id="{61C264EA-D82D-4DAE-8927-47ABA8D52B6F}"/>
                </a:ext>
              </a:extLst>
            </p:cNvPr>
            <p:cNvSpPr/>
            <p:nvPr/>
          </p:nvSpPr>
          <p:spPr>
            <a:xfrm>
              <a:off x="2648675" y="1603175"/>
              <a:ext cx="19225" cy="20250"/>
            </a:xfrm>
            <a:custGeom>
              <a:avLst/>
              <a:gdLst/>
              <a:ahLst/>
              <a:cxnLst/>
              <a:rect l="l" t="t" r="r" b="b"/>
              <a:pathLst>
                <a:path w="769" h="810" extrusionOk="0">
                  <a:moveTo>
                    <a:pt x="405" y="0"/>
                  </a:moveTo>
                  <a:lnTo>
                    <a:pt x="243" y="41"/>
                  </a:lnTo>
                  <a:lnTo>
                    <a:pt x="122" y="122"/>
                  </a:lnTo>
                  <a:lnTo>
                    <a:pt x="41" y="243"/>
                  </a:lnTo>
                  <a:lnTo>
                    <a:pt x="0"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3;p2">
              <a:extLst>
                <a:ext uri="{FF2B5EF4-FFF2-40B4-BE49-F238E27FC236}">
                  <a16:creationId xmlns:a16="http://schemas.microsoft.com/office/drawing/2014/main" id="{99B4A4F9-B570-4344-BCA3-EBD18D059859}"/>
                </a:ext>
              </a:extLst>
            </p:cNvPr>
            <p:cNvSpPr/>
            <p:nvPr/>
          </p:nvSpPr>
          <p:spPr>
            <a:xfrm>
              <a:off x="2756825" y="1603175"/>
              <a:ext cx="19225" cy="20250"/>
            </a:xfrm>
            <a:custGeom>
              <a:avLst/>
              <a:gdLst/>
              <a:ahLst/>
              <a:cxnLst/>
              <a:rect l="l" t="t" r="r" b="b"/>
              <a:pathLst>
                <a:path w="769" h="810" extrusionOk="0">
                  <a:moveTo>
                    <a:pt x="405" y="0"/>
                  </a:moveTo>
                  <a:lnTo>
                    <a:pt x="243" y="41"/>
                  </a:lnTo>
                  <a:lnTo>
                    <a:pt x="122" y="122"/>
                  </a:lnTo>
                  <a:lnTo>
                    <a:pt x="41" y="243"/>
                  </a:lnTo>
                  <a:lnTo>
                    <a:pt x="0" y="405"/>
                  </a:lnTo>
                  <a:lnTo>
                    <a:pt x="41" y="567"/>
                  </a:lnTo>
                  <a:lnTo>
                    <a:pt x="122" y="688"/>
                  </a:lnTo>
                  <a:lnTo>
                    <a:pt x="243" y="769"/>
                  </a:lnTo>
                  <a:lnTo>
                    <a:pt x="405" y="809"/>
                  </a:lnTo>
                  <a:lnTo>
                    <a:pt x="526" y="769"/>
                  </a:lnTo>
                  <a:lnTo>
                    <a:pt x="647" y="688"/>
                  </a:lnTo>
                  <a:lnTo>
                    <a:pt x="768" y="567"/>
                  </a:lnTo>
                  <a:lnTo>
                    <a:pt x="768" y="405"/>
                  </a:lnTo>
                  <a:lnTo>
                    <a:pt x="768" y="243"/>
                  </a:lnTo>
                  <a:lnTo>
                    <a:pt x="647"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4;p2">
              <a:extLst>
                <a:ext uri="{FF2B5EF4-FFF2-40B4-BE49-F238E27FC236}">
                  <a16:creationId xmlns:a16="http://schemas.microsoft.com/office/drawing/2014/main" id="{DBF787C5-C4EA-4899-AA90-9F14A6ABEBF4}"/>
                </a:ext>
              </a:extLst>
            </p:cNvPr>
            <p:cNvSpPr/>
            <p:nvPr/>
          </p:nvSpPr>
          <p:spPr>
            <a:xfrm>
              <a:off x="2864975" y="1603175"/>
              <a:ext cx="19225" cy="20250"/>
            </a:xfrm>
            <a:custGeom>
              <a:avLst/>
              <a:gdLst/>
              <a:ahLst/>
              <a:cxnLst/>
              <a:rect l="l" t="t" r="r" b="b"/>
              <a:pathLst>
                <a:path w="769" h="810" extrusionOk="0">
                  <a:moveTo>
                    <a:pt x="404" y="0"/>
                  </a:moveTo>
                  <a:lnTo>
                    <a:pt x="243" y="41"/>
                  </a:lnTo>
                  <a:lnTo>
                    <a:pt x="121" y="122"/>
                  </a:lnTo>
                  <a:lnTo>
                    <a:pt x="41" y="243"/>
                  </a:lnTo>
                  <a:lnTo>
                    <a:pt x="0" y="405"/>
                  </a:lnTo>
                  <a:lnTo>
                    <a:pt x="41"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5;p2">
              <a:extLst>
                <a:ext uri="{FF2B5EF4-FFF2-40B4-BE49-F238E27FC236}">
                  <a16:creationId xmlns:a16="http://schemas.microsoft.com/office/drawing/2014/main" id="{990A4753-6D77-4392-B03B-C3C980532F4B}"/>
                </a:ext>
              </a:extLst>
            </p:cNvPr>
            <p:cNvSpPr/>
            <p:nvPr/>
          </p:nvSpPr>
          <p:spPr>
            <a:xfrm>
              <a:off x="2973125" y="1603175"/>
              <a:ext cx="19225" cy="20250"/>
            </a:xfrm>
            <a:custGeom>
              <a:avLst/>
              <a:gdLst/>
              <a:ahLst/>
              <a:cxnLst/>
              <a:rect l="l" t="t" r="r" b="b"/>
              <a:pathLst>
                <a:path w="769" h="810" extrusionOk="0">
                  <a:moveTo>
                    <a:pt x="404" y="0"/>
                  </a:moveTo>
                  <a:lnTo>
                    <a:pt x="243" y="41"/>
                  </a:lnTo>
                  <a:lnTo>
                    <a:pt x="121" y="122"/>
                  </a:lnTo>
                  <a:lnTo>
                    <a:pt x="40" y="243"/>
                  </a:lnTo>
                  <a:lnTo>
                    <a:pt x="0" y="405"/>
                  </a:lnTo>
                  <a:lnTo>
                    <a:pt x="40"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6;p2">
              <a:extLst>
                <a:ext uri="{FF2B5EF4-FFF2-40B4-BE49-F238E27FC236}">
                  <a16:creationId xmlns:a16="http://schemas.microsoft.com/office/drawing/2014/main" id="{1BD112D3-C4B4-49EC-AECA-E6CFD61176D8}"/>
                </a:ext>
              </a:extLst>
            </p:cNvPr>
            <p:cNvSpPr/>
            <p:nvPr/>
          </p:nvSpPr>
          <p:spPr>
            <a:xfrm>
              <a:off x="3081250" y="1603175"/>
              <a:ext cx="19250" cy="20250"/>
            </a:xfrm>
            <a:custGeom>
              <a:avLst/>
              <a:gdLst/>
              <a:ahLst/>
              <a:cxnLst/>
              <a:rect l="l" t="t" r="r" b="b"/>
              <a:pathLst>
                <a:path w="770" h="810" extrusionOk="0">
                  <a:moveTo>
                    <a:pt x="405" y="0"/>
                  </a:moveTo>
                  <a:lnTo>
                    <a:pt x="243" y="41"/>
                  </a:lnTo>
                  <a:lnTo>
                    <a:pt x="122" y="122"/>
                  </a:lnTo>
                  <a:lnTo>
                    <a:pt x="41" y="243"/>
                  </a:lnTo>
                  <a:lnTo>
                    <a:pt x="1" y="405"/>
                  </a:lnTo>
                  <a:lnTo>
                    <a:pt x="41" y="567"/>
                  </a:lnTo>
                  <a:lnTo>
                    <a:pt x="122" y="688"/>
                  </a:lnTo>
                  <a:lnTo>
                    <a:pt x="243" y="769"/>
                  </a:lnTo>
                  <a:lnTo>
                    <a:pt x="405" y="809"/>
                  </a:lnTo>
                  <a:lnTo>
                    <a:pt x="526" y="769"/>
                  </a:lnTo>
                  <a:lnTo>
                    <a:pt x="688" y="688"/>
                  </a:lnTo>
                  <a:lnTo>
                    <a:pt x="769" y="567"/>
                  </a:lnTo>
                  <a:lnTo>
                    <a:pt x="769" y="405"/>
                  </a:lnTo>
                  <a:lnTo>
                    <a:pt x="769" y="243"/>
                  </a:lnTo>
                  <a:lnTo>
                    <a:pt x="688" y="122"/>
                  </a:lnTo>
                  <a:lnTo>
                    <a:pt x="526" y="41"/>
                  </a:lnTo>
                  <a:lnTo>
                    <a:pt x="4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7;p2">
              <a:extLst>
                <a:ext uri="{FF2B5EF4-FFF2-40B4-BE49-F238E27FC236}">
                  <a16:creationId xmlns:a16="http://schemas.microsoft.com/office/drawing/2014/main" id="{89A6DEE1-277C-4094-A6BB-3614F5EDD432}"/>
                </a:ext>
              </a:extLst>
            </p:cNvPr>
            <p:cNvSpPr/>
            <p:nvPr/>
          </p:nvSpPr>
          <p:spPr>
            <a:xfrm>
              <a:off x="1783500" y="1695150"/>
              <a:ext cx="19225" cy="20250"/>
            </a:xfrm>
            <a:custGeom>
              <a:avLst/>
              <a:gdLst/>
              <a:ahLst/>
              <a:cxnLst/>
              <a:rect l="l" t="t" r="r" b="b"/>
              <a:pathLst>
                <a:path w="769" h="810" extrusionOk="0">
                  <a:moveTo>
                    <a:pt x="364" y="1"/>
                  </a:moveTo>
                  <a:lnTo>
                    <a:pt x="243" y="41"/>
                  </a:lnTo>
                  <a:lnTo>
                    <a:pt x="122" y="122"/>
                  </a:lnTo>
                  <a:lnTo>
                    <a:pt x="41" y="243"/>
                  </a:lnTo>
                  <a:lnTo>
                    <a:pt x="0" y="405"/>
                  </a:lnTo>
                  <a:lnTo>
                    <a:pt x="41" y="567"/>
                  </a:lnTo>
                  <a:lnTo>
                    <a:pt x="122" y="688"/>
                  </a:lnTo>
                  <a:lnTo>
                    <a:pt x="243" y="769"/>
                  </a:lnTo>
                  <a:lnTo>
                    <a:pt x="364" y="809"/>
                  </a:lnTo>
                  <a:lnTo>
                    <a:pt x="526" y="769"/>
                  </a:lnTo>
                  <a:lnTo>
                    <a:pt x="647" y="688"/>
                  </a:lnTo>
                  <a:lnTo>
                    <a:pt x="728" y="567"/>
                  </a:lnTo>
                  <a:lnTo>
                    <a:pt x="769" y="405"/>
                  </a:lnTo>
                  <a:lnTo>
                    <a:pt x="728" y="243"/>
                  </a:lnTo>
                  <a:lnTo>
                    <a:pt x="647" y="122"/>
                  </a:lnTo>
                  <a:lnTo>
                    <a:pt x="526" y="41"/>
                  </a:lnTo>
                  <a:lnTo>
                    <a:pt x="3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8;p2">
              <a:extLst>
                <a:ext uri="{FF2B5EF4-FFF2-40B4-BE49-F238E27FC236}">
                  <a16:creationId xmlns:a16="http://schemas.microsoft.com/office/drawing/2014/main" id="{3BF2FE86-AD35-4571-9EA7-7D53FF866E98}"/>
                </a:ext>
              </a:extLst>
            </p:cNvPr>
            <p:cNvSpPr/>
            <p:nvPr/>
          </p:nvSpPr>
          <p:spPr>
            <a:xfrm>
              <a:off x="1891650" y="1695150"/>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9;p2">
              <a:extLst>
                <a:ext uri="{FF2B5EF4-FFF2-40B4-BE49-F238E27FC236}">
                  <a16:creationId xmlns:a16="http://schemas.microsoft.com/office/drawing/2014/main" id="{799C82E2-228F-469B-876A-0A0A059DA8BE}"/>
                </a:ext>
              </a:extLst>
            </p:cNvPr>
            <p:cNvSpPr/>
            <p:nvPr/>
          </p:nvSpPr>
          <p:spPr>
            <a:xfrm>
              <a:off x="1999800" y="1695150"/>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0;p2">
              <a:extLst>
                <a:ext uri="{FF2B5EF4-FFF2-40B4-BE49-F238E27FC236}">
                  <a16:creationId xmlns:a16="http://schemas.microsoft.com/office/drawing/2014/main" id="{A811652D-0C28-429A-8D1E-98F552D687E2}"/>
                </a:ext>
              </a:extLst>
            </p:cNvPr>
            <p:cNvSpPr/>
            <p:nvPr/>
          </p:nvSpPr>
          <p:spPr>
            <a:xfrm>
              <a:off x="2107950" y="1695150"/>
              <a:ext cx="19225" cy="20250"/>
            </a:xfrm>
            <a:custGeom>
              <a:avLst/>
              <a:gdLst/>
              <a:ahLst/>
              <a:cxnLst/>
              <a:rect l="l" t="t" r="r" b="b"/>
              <a:pathLst>
                <a:path w="769" h="810" extrusionOk="0">
                  <a:moveTo>
                    <a:pt x="404" y="1"/>
                  </a:moveTo>
                  <a:lnTo>
                    <a:pt x="243" y="41"/>
                  </a:lnTo>
                  <a:lnTo>
                    <a:pt x="121" y="122"/>
                  </a:lnTo>
                  <a:lnTo>
                    <a:pt x="41" y="243"/>
                  </a:lnTo>
                  <a:lnTo>
                    <a:pt x="0" y="405"/>
                  </a:lnTo>
                  <a:lnTo>
                    <a:pt x="41" y="567"/>
                  </a:lnTo>
                  <a:lnTo>
                    <a:pt x="121" y="688"/>
                  </a:lnTo>
                  <a:lnTo>
                    <a:pt x="243" y="769"/>
                  </a:lnTo>
                  <a:lnTo>
                    <a:pt x="404" y="809"/>
                  </a:lnTo>
                  <a:lnTo>
                    <a:pt x="526" y="769"/>
                  </a:lnTo>
                  <a:lnTo>
                    <a:pt x="647" y="688"/>
                  </a:lnTo>
                  <a:lnTo>
                    <a:pt x="728" y="567"/>
                  </a:lnTo>
                  <a:lnTo>
                    <a:pt x="768" y="405"/>
                  </a:lnTo>
                  <a:lnTo>
                    <a:pt x="728" y="243"/>
                  </a:lnTo>
                  <a:lnTo>
                    <a:pt x="64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1;p2">
              <a:extLst>
                <a:ext uri="{FF2B5EF4-FFF2-40B4-BE49-F238E27FC236}">
                  <a16:creationId xmlns:a16="http://schemas.microsoft.com/office/drawing/2014/main" id="{FA79B8DC-F4D1-4658-B7E4-7210C03C9C70}"/>
                </a:ext>
              </a:extLst>
            </p:cNvPr>
            <p:cNvSpPr/>
            <p:nvPr/>
          </p:nvSpPr>
          <p:spPr>
            <a:xfrm>
              <a:off x="2216075" y="1695150"/>
              <a:ext cx="19250" cy="20250"/>
            </a:xfrm>
            <a:custGeom>
              <a:avLst/>
              <a:gdLst/>
              <a:ahLst/>
              <a:cxnLst/>
              <a:rect l="l" t="t" r="r" b="b"/>
              <a:pathLst>
                <a:path w="770" h="810" extrusionOk="0">
                  <a:moveTo>
                    <a:pt x="405" y="1"/>
                  </a:moveTo>
                  <a:lnTo>
                    <a:pt x="244" y="41"/>
                  </a:lnTo>
                  <a:lnTo>
                    <a:pt x="122" y="122"/>
                  </a:lnTo>
                  <a:lnTo>
                    <a:pt x="41" y="243"/>
                  </a:lnTo>
                  <a:lnTo>
                    <a:pt x="1" y="405"/>
                  </a:lnTo>
                  <a:lnTo>
                    <a:pt x="41" y="567"/>
                  </a:lnTo>
                  <a:lnTo>
                    <a:pt x="122" y="688"/>
                  </a:lnTo>
                  <a:lnTo>
                    <a:pt x="244" y="769"/>
                  </a:lnTo>
                  <a:lnTo>
                    <a:pt x="405" y="809"/>
                  </a:lnTo>
                  <a:lnTo>
                    <a:pt x="527" y="769"/>
                  </a:lnTo>
                  <a:lnTo>
                    <a:pt x="648" y="688"/>
                  </a:lnTo>
                  <a:lnTo>
                    <a:pt x="729" y="567"/>
                  </a:lnTo>
                  <a:lnTo>
                    <a:pt x="769" y="405"/>
                  </a:lnTo>
                  <a:lnTo>
                    <a:pt x="729" y="243"/>
                  </a:lnTo>
                  <a:lnTo>
                    <a:pt x="648" y="122"/>
                  </a:lnTo>
                  <a:lnTo>
                    <a:pt x="527"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2;p2">
              <a:extLst>
                <a:ext uri="{FF2B5EF4-FFF2-40B4-BE49-F238E27FC236}">
                  <a16:creationId xmlns:a16="http://schemas.microsoft.com/office/drawing/2014/main" id="{1DB87C85-CAD0-45F9-B813-AC59BB29B32A}"/>
                </a:ext>
              </a:extLst>
            </p:cNvPr>
            <p:cNvSpPr/>
            <p:nvPr/>
          </p:nvSpPr>
          <p:spPr>
            <a:xfrm>
              <a:off x="2324225" y="1695150"/>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3;p2">
              <a:extLst>
                <a:ext uri="{FF2B5EF4-FFF2-40B4-BE49-F238E27FC236}">
                  <a16:creationId xmlns:a16="http://schemas.microsoft.com/office/drawing/2014/main" id="{C7642CBB-38D7-4D18-8C7F-AD5843296B56}"/>
                </a:ext>
              </a:extLst>
            </p:cNvPr>
            <p:cNvSpPr/>
            <p:nvPr/>
          </p:nvSpPr>
          <p:spPr>
            <a:xfrm>
              <a:off x="2432375" y="1695150"/>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4;p2">
              <a:extLst>
                <a:ext uri="{FF2B5EF4-FFF2-40B4-BE49-F238E27FC236}">
                  <a16:creationId xmlns:a16="http://schemas.microsoft.com/office/drawing/2014/main" id="{71E70566-0757-41E4-9A00-BC1BF6A06E3B}"/>
                </a:ext>
              </a:extLst>
            </p:cNvPr>
            <p:cNvSpPr/>
            <p:nvPr/>
          </p:nvSpPr>
          <p:spPr>
            <a:xfrm>
              <a:off x="2540525" y="1695150"/>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5;p2">
              <a:extLst>
                <a:ext uri="{FF2B5EF4-FFF2-40B4-BE49-F238E27FC236}">
                  <a16:creationId xmlns:a16="http://schemas.microsoft.com/office/drawing/2014/main" id="{6A9178BF-0F73-40F8-9344-3DA27A04706A}"/>
                </a:ext>
              </a:extLst>
            </p:cNvPr>
            <p:cNvSpPr/>
            <p:nvPr/>
          </p:nvSpPr>
          <p:spPr>
            <a:xfrm>
              <a:off x="2648675" y="1695150"/>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6;p2">
              <a:extLst>
                <a:ext uri="{FF2B5EF4-FFF2-40B4-BE49-F238E27FC236}">
                  <a16:creationId xmlns:a16="http://schemas.microsoft.com/office/drawing/2014/main" id="{C938E11D-2143-4422-BD9F-1734B4C357B9}"/>
                </a:ext>
              </a:extLst>
            </p:cNvPr>
            <p:cNvSpPr/>
            <p:nvPr/>
          </p:nvSpPr>
          <p:spPr>
            <a:xfrm>
              <a:off x="2756825" y="1695150"/>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68" y="567"/>
                  </a:lnTo>
                  <a:lnTo>
                    <a:pt x="768" y="405"/>
                  </a:lnTo>
                  <a:lnTo>
                    <a:pt x="76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7;p2">
              <a:extLst>
                <a:ext uri="{FF2B5EF4-FFF2-40B4-BE49-F238E27FC236}">
                  <a16:creationId xmlns:a16="http://schemas.microsoft.com/office/drawing/2014/main" id="{048A3B0D-E435-4048-A8B1-EFE0C7C0906A}"/>
                </a:ext>
              </a:extLst>
            </p:cNvPr>
            <p:cNvSpPr/>
            <p:nvPr/>
          </p:nvSpPr>
          <p:spPr>
            <a:xfrm>
              <a:off x="2864975" y="1695150"/>
              <a:ext cx="19225" cy="20250"/>
            </a:xfrm>
            <a:custGeom>
              <a:avLst/>
              <a:gdLst/>
              <a:ahLst/>
              <a:cxnLst/>
              <a:rect l="l" t="t" r="r" b="b"/>
              <a:pathLst>
                <a:path w="769" h="810" extrusionOk="0">
                  <a:moveTo>
                    <a:pt x="404" y="1"/>
                  </a:moveTo>
                  <a:lnTo>
                    <a:pt x="243" y="41"/>
                  </a:lnTo>
                  <a:lnTo>
                    <a:pt x="121" y="122"/>
                  </a:lnTo>
                  <a:lnTo>
                    <a:pt x="41" y="243"/>
                  </a:lnTo>
                  <a:lnTo>
                    <a:pt x="0" y="405"/>
                  </a:lnTo>
                  <a:lnTo>
                    <a:pt x="41"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8;p2">
              <a:extLst>
                <a:ext uri="{FF2B5EF4-FFF2-40B4-BE49-F238E27FC236}">
                  <a16:creationId xmlns:a16="http://schemas.microsoft.com/office/drawing/2014/main" id="{59593704-F1C6-4B19-AA88-1EB838909E26}"/>
                </a:ext>
              </a:extLst>
            </p:cNvPr>
            <p:cNvSpPr/>
            <p:nvPr/>
          </p:nvSpPr>
          <p:spPr>
            <a:xfrm>
              <a:off x="2973125" y="1695150"/>
              <a:ext cx="19225" cy="20250"/>
            </a:xfrm>
            <a:custGeom>
              <a:avLst/>
              <a:gdLst/>
              <a:ahLst/>
              <a:cxnLst/>
              <a:rect l="l" t="t" r="r" b="b"/>
              <a:pathLst>
                <a:path w="769" h="810" extrusionOk="0">
                  <a:moveTo>
                    <a:pt x="404" y="1"/>
                  </a:moveTo>
                  <a:lnTo>
                    <a:pt x="243" y="41"/>
                  </a:lnTo>
                  <a:lnTo>
                    <a:pt x="121" y="122"/>
                  </a:lnTo>
                  <a:lnTo>
                    <a:pt x="40" y="243"/>
                  </a:lnTo>
                  <a:lnTo>
                    <a:pt x="0" y="405"/>
                  </a:lnTo>
                  <a:lnTo>
                    <a:pt x="40"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9;p2">
              <a:extLst>
                <a:ext uri="{FF2B5EF4-FFF2-40B4-BE49-F238E27FC236}">
                  <a16:creationId xmlns:a16="http://schemas.microsoft.com/office/drawing/2014/main" id="{283E82C7-8DE0-43C1-81B7-6C6CFCC168E3}"/>
                </a:ext>
              </a:extLst>
            </p:cNvPr>
            <p:cNvSpPr/>
            <p:nvPr/>
          </p:nvSpPr>
          <p:spPr>
            <a:xfrm>
              <a:off x="3081250" y="1695150"/>
              <a:ext cx="19250" cy="20250"/>
            </a:xfrm>
            <a:custGeom>
              <a:avLst/>
              <a:gdLst/>
              <a:ahLst/>
              <a:cxnLst/>
              <a:rect l="l" t="t" r="r" b="b"/>
              <a:pathLst>
                <a:path w="770"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88" y="688"/>
                  </a:lnTo>
                  <a:lnTo>
                    <a:pt x="769" y="567"/>
                  </a:lnTo>
                  <a:lnTo>
                    <a:pt x="769" y="405"/>
                  </a:lnTo>
                  <a:lnTo>
                    <a:pt x="769" y="243"/>
                  </a:lnTo>
                  <a:lnTo>
                    <a:pt x="68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0;p2">
              <a:extLst>
                <a:ext uri="{FF2B5EF4-FFF2-40B4-BE49-F238E27FC236}">
                  <a16:creationId xmlns:a16="http://schemas.microsoft.com/office/drawing/2014/main" id="{197A2926-575F-4A15-A645-55C70A4D0ACB}"/>
                </a:ext>
              </a:extLst>
            </p:cNvPr>
            <p:cNvSpPr/>
            <p:nvPr/>
          </p:nvSpPr>
          <p:spPr>
            <a:xfrm>
              <a:off x="1783500" y="1787125"/>
              <a:ext cx="19225" cy="20250"/>
            </a:xfrm>
            <a:custGeom>
              <a:avLst/>
              <a:gdLst/>
              <a:ahLst/>
              <a:cxnLst/>
              <a:rect l="l" t="t" r="r" b="b"/>
              <a:pathLst>
                <a:path w="769" h="810" extrusionOk="0">
                  <a:moveTo>
                    <a:pt x="364" y="1"/>
                  </a:moveTo>
                  <a:lnTo>
                    <a:pt x="243" y="41"/>
                  </a:lnTo>
                  <a:lnTo>
                    <a:pt x="122" y="122"/>
                  </a:lnTo>
                  <a:lnTo>
                    <a:pt x="41" y="243"/>
                  </a:lnTo>
                  <a:lnTo>
                    <a:pt x="0" y="405"/>
                  </a:lnTo>
                  <a:lnTo>
                    <a:pt x="41" y="567"/>
                  </a:lnTo>
                  <a:lnTo>
                    <a:pt x="122" y="688"/>
                  </a:lnTo>
                  <a:lnTo>
                    <a:pt x="243" y="769"/>
                  </a:lnTo>
                  <a:lnTo>
                    <a:pt x="364" y="809"/>
                  </a:lnTo>
                  <a:lnTo>
                    <a:pt x="526" y="769"/>
                  </a:lnTo>
                  <a:lnTo>
                    <a:pt x="647" y="688"/>
                  </a:lnTo>
                  <a:lnTo>
                    <a:pt x="728" y="567"/>
                  </a:lnTo>
                  <a:lnTo>
                    <a:pt x="769" y="405"/>
                  </a:lnTo>
                  <a:lnTo>
                    <a:pt x="728" y="243"/>
                  </a:lnTo>
                  <a:lnTo>
                    <a:pt x="647" y="122"/>
                  </a:lnTo>
                  <a:lnTo>
                    <a:pt x="526" y="41"/>
                  </a:lnTo>
                  <a:lnTo>
                    <a:pt x="3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1;p2">
              <a:extLst>
                <a:ext uri="{FF2B5EF4-FFF2-40B4-BE49-F238E27FC236}">
                  <a16:creationId xmlns:a16="http://schemas.microsoft.com/office/drawing/2014/main" id="{CE584F9B-02F6-40FA-B81E-8A5F7F408F55}"/>
                </a:ext>
              </a:extLst>
            </p:cNvPr>
            <p:cNvSpPr/>
            <p:nvPr/>
          </p:nvSpPr>
          <p:spPr>
            <a:xfrm>
              <a:off x="1891650" y="1787125"/>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2;p2">
              <a:extLst>
                <a:ext uri="{FF2B5EF4-FFF2-40B4-BE49-F238E27FC236}">
                  <a16:creationId xmlns:a16="http://schemas.microsoft.com/office/drawing/2014/main" id="{F09CA9C5-29D4-4642-898A-C2315932AE80}"/>
                </a:ext>
              </a:extLst>
            </p:cNvPr>
            <p:cNvSpPr/>
            <p:nvPr/>
          </p:nvSpPr>
          <p:spPr>
            <a:xfrm>
              <a:off x="1999800" y="1787125"/>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28" y="567"/>
                  </a:lnTo>
                  <a:lnTo>
                    <a:pt x="768" y="405"/>
                  </a:lnTo>
                  <a:lnTo>
                    <a:pt x="72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3;p2">
              <a:extLst>
                <a:ext uri="{FF2B5EF4-FFF2-40B4-BE49-F238E27FC236}">
                  <a16:creationId xmlns:a16="http://schemas.microsoft.com/office/drawing/2014/main" id="{8DFC0BA9-8023-4BD5-8F6B-7F573DA8D817}"/>
                </a:ext>
              </a:extLst>
            </p:cNvPr>
            <p:cNvSpPr/>
            <p:nvPr/>
          </p:nvSpPr>
          <p:spPr>
            <a:xfrm>
              <a:off x="2107950" y="1787125"/>
              <a:ext cx="19225" cy="20250"/>
            </a:xfrm>
            <a:custGeom>
              <a:avLst/>
              <a:gdLst/>
              <a:ahLst/>
              <a:cxnLst/>
              <a:rect l="l" t="t" r="r" b="b"/>
              <a:pathLst>
                <a:path w="769" h="810" extrusionOk="0">
                  <a:moveTo>
                    <a:pt x="404" y="1"/>
                  </a:moveTo>
                  <a:lnTo>
                    <a:pt x="243" y="41"/>
                  </a:lnTo>
                  <a:lnTo>
                    <a:pt x="121" y="122"/>
                  </a:lnTo>
                  <a:lnTo>
                    <a:pt x="41" y="243"/>
                  </a:lnTo>
                  <a:lnTo>
                    <a:pt x="0" y="405"/>
                  </a:lnTo>
                  <a:lnTo>
                    <a:pt x="41" y="567"/>
                  </a:lnTo>
                  <a:lnTo>
                    <a:pt x="121" y="688"/>
                  </a:lnTo>
                  <a:lnTo>
                    <a:pt x="243" y="769"/>
                  </a:lnTo>
                  <a:lnTo>
                    <a:pt x="404" y="809"/>
                  </a:lnTo>
                  <a:lnTo>
                    <a:pt x="526" y="769"/>
                  </a:lnTo>
                  <a:lnTo>
                    <a:pt x="647" y="688"/>
                  </a:lnTo>
                  <a:lnTo>
                    <a:pt x="728" y="567"/>
                  </a:lnTo>
                  <a:lnTo>
                    <a:pt x="768" y="405"/>
                  </a:lnTo>
                  <a:lnTo>
                    <a:pt x="728" y="243"/>
                  </a:lnTo>
                  <a:lnTo>
                    <a:pt x="64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4;p2">
              <a:extLst>
                <a:ext uri="{FF2B5EF4-FFF2-40B4-BE49-F238E27FC236}">
                  <a16:creationId xmlns:a16="http://schemas.microsoft.com/office/drawing/2014/main" id="{95C026AC-464F-45D6-87FC-990A0810AACA}"/>
                </a:ext>
              </a:extLst>
            </p:cNvPr>
            <p:cNvSpPr/>
            <p:nvPr/>
          </p:nvSpPr>
          <p:spPr>
            <a:xfrm>
              <a:off x="2216075" y="1787125"/>
              <a:ext cx="19250" cy="20250"/>
            </a:xfrm>
            <a:custGeom>
              <a:avLst/>
              <a:gdLst/>
              <a:ahLst/>
              <a:cxnLst/>
              <a:rect l="l" t="t" r="r" b="b"/>
              <a:pathLst>
                <a:path w="770" h="810" extrusionOk="0">
                  <a:moveTo>
                    <a:pt x="405" y="1"/>
                  </a:moveTo>
                  <a:lnTo>
                    <a:pt x="244" y="41"/>
                  </a:lnTo>
                  <a:lnTo>
                    <a:pt x="122" y="122"/>
                  </a:lnTo>
                  <a:lnTo>
                    <a:pt x="41" y="243"/>
                  </a:lnTo>
                  <a:lnTo>
                    <a:pt x="1" y="405"/>
                  </a:lnTo>
                  <a:lnTo>
                    <a:pt x="41" y="567"/>
                  </a:lnTo>
                  <a:lnTo>
                    <a:pt x="122" y="688"/>
                  </a:lnTo>
                  <a:lnTo>
                    <a:pt x="244" y="769"/>
                  </a:lnTo>
                  <a:lnTo>
                    <a:pt x="405" y="809"/>
                  </a:lnTo>
                  <a:lnTo>
                    <a:pt x="527" y="769"/>
                  </a:lnTo>
                  <a:lnTo>
                    <a:pt x="648" y="688"/>
                  </a:lnTo>
                  <a:lnTo>
                    <a:pt x="729" y="567"/>
                  </a:lnTo>
                  <a:lnTo>
                    <a:pt x="769" y="405"/>
                  </a:lnTo>
                  <a:lnTo>
                    <a:pt x="729" y="243"/>
                  </a:lnTo>
                  <a:lnTo>
                    <a:pt x="648" y="122"/>
                  </a:lnTo>
                  <a:lnTo>
                    <a:pt x="527"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5;p2">
              <a:extLst>
                <a:ext uri="{FF2B5EF4-FFF2-40B4-BE49-F238E27FC236}">
                  <a16:creationId xmlns:a16="http://schemas.microsoft.com/office/drawing/2014/main" id="{F3283477-1A41-4284-95D2-12FDE0C02E77}"/>
                </a:ext>
              </a:extLst>
            </p:cNvPr>
            <p:cNvSpPr/>
            <p:nvPr/>
          </p:nvSpPr>
          <p:spPr>
            <a:xfrm>
              <a:off x="2324225" y="1787125"/>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6;p2">
              <a:extLst>
                <a:ext uri="{FF2B5EF4-FFF2-40B4-BE49-F238E27FC236}">
                  <a16:creationId xmlns:a16="http://schemas.microsoft.com/office/drawing/2014/main" id="{164F74F2-BDC9-4A4C-ABA0-9F5025A3CAAB}"/>
                </a:ext>
              </a:extLst>
            </p:cNvPr>
            <p:cNvSpPr/>
            <p:nvPr/>
          </p:nvSpPr>
          <p:spPr>
            <a:xfrm>
              <a:off x="2432375" y="1787125"/>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8" y="688"/>
                  </a:lnTo>
                  <a:lnTo>
                    <a:pt x="769" y="567"/>
                  </a:lnTo>
                  <a:lnTo>
                    <a:pt x="769" y="405"/>
                  </a:lnTo>
                  <a:lnTo>
                    <a:pt x="769" y="243"/>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7;p2">
              <a:extLst>
                <a:ext uri="{FF2B5EF4-FFF2-40B4-BE49-F238E27FC236}">
                  <a16:creationId xmlns:a16="http://schemas.microsoft.com/office/drawing/2014/main" id="{36B20277-34EE-4C11-9616-07D50338CE12}"/>
                </a:ext>
              </a:extLst>
            </p:cNvPr>
            <p:cNvSpPr/>
            <p:nvPr/>
          </p:nvSpPr>
          <p:spPr>
            <a:xfrm>
              <a:off x="2540525" y="1787125"/>
              <a:ext cx="19225" cy="20250"/>
            </a:xfrm>
            <a:custGeom>
              <a:avLst/>
              <a:gdLst/>
              <a:ahLst/>
              <a:cxnLst/>
              <a:rect l="l" t="t" r="r" b="b"/>
              <a:pathLst>
                <a:path w="769"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8;p2">
              <a:extLst>
                <a:ext uri="{FF2B5EF4-FFF2-40B4-BE49-F238E27FC236}">
                  <a16:creationId xmlns:a16="http://schemas.microsoft.com/office/drawing/2014/main" id="{F6C9AFB4-CA76-422F-B6E2-49BFB0E6C2ED}"/>
                </a:ext>
              </a:extLst>
            </p:cNvPr>
            <p:cNvSpPr/>
            <p:nvPr/>
          </p:nvSpPr>
          <p:spPr>
            <a:xfrm>
              <a:off x="2648675" y="1787125"/>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69" y="567"/>
                  </a:lnTo>
                  <a:lnTo>
                    <a:pt x="769" y="405"/>
                  </a:lnTo>
                  <a:lnTo>
                    <a:pt x="769"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9;p2">
              <a:extLst>
                <a:ext uri="{FF2B5EF4-FFF2-40B4-BE49-F238E27FC236}">
                  <a16:creationId xmlns:a16="http://schemas.microsoft.com/office/drawing/2014/main" id="{8140724A-0710-4F80-BF90-189F27AEA188}"/>
                </a:ext>
              </a:extLst>
            </p:cNvPr>
            <p:cNvSpPr/>
            <p:nvPr/>
          </p:nvSpPr>
          <p:spPr>
            <a:xfrm>
              <a:off x="2756825" y="1787125"/>
              <a:ext cx="19225" cy="20250"/>
            </a:xfrm>
            <a:custGeom>
              <a:avLst/>
              <a:gdLst/>
              <a:ahLst/>
              <a:cxnLst/>
              <a:rect l="l" t="t" r="r" b="b"/>
              <a:pathLst>
                <a:path w="769" h="810" extrusionOk="0">
                  <a:moveTo>
                    <a:pt x="405" y="1"/>
                  </a:moveTo>
                  <a:lnTo>
                    <a:pt x="243" y="41"/>
                  </a:lnTo>
                  <a:lnTo>
                    <a:pt x="122" y="122"/>
                  </a:lnTo>
                  <a:lnTo>
                    <a:pt x="41" y="243"/>
                  </a:lnTo>
                  <a:lnTo>
                    <a:pt x="0" y="405"/>
                  </a:lnTo>
                  <a:lnTo>
                    <a:pt x="41" y="567"/>
                  </a:lnTo>
                  <a:lnTo>
                    <a:pt x="122" y="688"/>
                  </a:lnTo>
                  <a:lnTo>
                    <a:pt x="243" y="769"/>
                  </a:lnTo>
                  <a:lnTo>
                    <a:pt x="405" y="809"/>
                  </a:lnTo>
                  <a:lnTo>
                    <a:pt x="526" y="769"/>
                  </a:lnTo>
                  <a:lnTo>
                    <a:pt x="647" y="688"/>
                  </a:lnTo>
                  <a:lnTo>
                    <a:pt x="768" y="567"/>
                  </a:lnTo>
                  <a:lnTo>
                    <a:pt x="768" y="405"/>
                  </a:lnTo>
                  <a:lnTo>
                    <a:pt x="768" y="243"/>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p2">
              <a:extLst>
                <a:ext uri="{FF2B5EF4-FFF2-40B4-BE49-F238E27FC236}">
                  <a16:creationId xmlns:a16="http://schemas.microsoft.com/office/drawing/2014/main" id="{65C7C416-00E7-4AD6-91A3-D377877FDFEE}"/>
                </a:ext>
              </a:extLst>
            </p:cNvPr>
            <p:cNvSpPr/>
            <p:nvPr/>
          </p:nvSpPr>
          <p:spPr>
            <a:xfrm>
              <a:off x="2864975" y="1787125"/>
              <a:ext cx="19225" cy="20250"/>
            </a:xfrm>
            <a:custGeom>
              <a:avLst/>
              <a:gdLst/>
              <a:ahLst/>
              <a:cxnLst/>
              <a:rect l="l" t="t" r="r" b="b"/>
              <a:pathLst>
                <a:path w="769" h="810" extrusionOk="0">
                  <a:moveTo>
                    <a:pt x="404" y="1"/>
                  </a:moveTo>
                  <a:lnTo>
                    <a:pt x="243" y="41"/>
                  </a:lnTo>
                  <a:lnTo>
                    <a:pt x="121" y="122"/>
                  </a:lnTo>
                  <a:lnTo>
                    <a:pt x="41" y="243"/>
                  </a:lnTo>
                  <a:lnTo>
                    <a:pt x="0" y="405"/>
                  </a:lnTo>
                  <a:lnTo>
                    <a:pt x="41"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1;p2">
              <a:extLst>
                <a:ext uri="{FF2B5EF4-FFF2-40B4-BE49-F238E27FC236}">
                  <a16:creationId xmlns:a16="http://schemas.microsoft.com/office/drawing/2014/main" id="{A7136BFE-984A-4750-93AF-F59BD64DE65E}"/>
                </a:ext>
              </a:extLst>
            </p:cNvPr>
            <p:cNvSpPr/>
            <p:nvPr/>
          </p:nvSpPr>
          <p:spPr>
            <a:xfrm>
              <a:off x="2973125" y="1787125"/>
              <a:ext cx="19225" cy="20250"/>
            </a:xfrm>
            <a:custGeom>
              <a:avLst/>
              <a:gdLst/>
              <a:ahLst/>
              <a:cxnLst/>
              <a:rect l="l" t="t" r="r" b="b"/>
              <a:pathLst>
                <a:path w="769" h="810" extrusionOk="0">
                  <a:moveTo>
                    <a:pt x="404" y="1"/>
                  </a:moveTo>
                  <a:lnTo>
                    <a:pt x="243" y="41"/>
                  </a:lnTo>
                  <a:lnTo>
                    <a:pt x="121" y="122"/>
                  </a:lnTo>
                  <a:lnTo>
                    <a:pt x="40" y="243"/>
                  </a:lnTo>
                  <a:lnTo>
                    <a:pt x="0" y="405"/>
                  </a:lnTo>
                  <a:lnTo>
                    <a:pt x="40" y="567"/>
                  </a:lnTo>
                  <a:lnTo>
                    <a:pt x="121" y="688"/>
                  </a:lnTo>
                  <a:lnTo>
                    <a:pt x="243" y="769"/>
                  </a:lnTo>
                  <a:lnTo>
                    <a:pt x="404" y="809"/>
                  </a:lnTo>
                  <a:lnTo>
                    <a:pt x="526" y="769"/>
                  </a:lnTo>
                  <a:lnTo>
                    <a:pt x="687" y="688"/>
                  </a:lnTo>
                  <a:lnTo>
                    <a:pt x="768" y="567"/>
                  </a:lnTo>
                  <a:lnTo>
                    <a:pt x="768" y="405"/>
                  </a:lnTo>
                  <a:lnTo>
                    <a:pt x="768" y="243"/>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2;p2">
              <a:extLst>
                <a:ext uri="{FF2B5EF4-FFF2-40B4-BE49-F238E27FC236}">
                  <a16:creationId xmlns:a16="http://schemas.microsoft.com/office/drawing/2014/main" id="{D7CC5E51-799C-4E6B-90A1-FA820E03DE52}"/>
                </a:ext>
              </a:extLst>
            </p:cNvPr>
            <p:cNvSpPr/>
            <p:nvPr/>
          </p:nvSpPr>
          <p:spPr>
            <a:xfrm>
              <a:off x="3081250" y="1787125"/>
              <a:ext cx="19250" cy="20250"/>
            </a:xfrm>
            <a:custGeom>
              <a:avLst/>
              <a:gdLst/>
              <a:ahLst/>
              <a:cxnLst/>
              <a:rect l="l" t="t" r="r" b="b"/>
              <a:pathLst>
                <a:path w="770" h="810" extrusionOk="0">
                  <a:moveTo>
                    <a:pt x="405" y="1"/>
                  </a:moveTo>
                  <a:lnTo>
                    <a:pt x="243" y="41"/>
                  </a:lnTo>
                  <a:lnTo>
                    <a:pt x="122" y="122"/>
                  </a:lnTo>
                  <a:lnTo>
                    <a:pt x="41" y="243"/>
                  </a:lnTo>
                  <a:lnTo>
                    <a:pt x="1" y="405"/>
                  </a:lnTo>
                  <a:lnTo>
                    <a:pt x="41" y="567"/>
                  </a:lnTo>
                  <a:lnTo>
                    <a:pt x="122" y="688"/>
                  </a:lnTo>
                  <a:lnTo>
                    <a:pt x="243" y="769"/>
                  </a:lnTo>
                  <a:lnTo>
                    <a:pt x="405" y="809"/>
                  </a:lnTo>
                  <a:lnTo>
                    <a:pt x="526" y="769"/>
                  </a:lnTo>
                  <a:lnTo>
                    <a:pt x="688" y="688"/>
                  </a:lnTo>
                  <a:lnTo>
                    <a:pt x="769" y="567"/>
                  </a:lnTo>
                  <a:lnTo>
                    <a:pt x="769" y="405"/>
                  </a:lnTo>
                  <a:lnTo>
                    <a:pt x="769" y="243"/>
                  </a:lnTo>
                  <a:lnTo>
                    <a:pt x="68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3;p2">
              <a:extLst>
                <a:ext uri="{FF2B5EF4-FFF2-40B4-BE49-F238E27FC236}">
                  <a16:creationId xmlns:a16="http://schemas.microsoft.com/office/drawing/2014/main" id="{E6C4F843-AE2D-415A-B696-9D2C0837722D}"/>
                </a:ext>
              </a:extLst>
            </p:cNvPr>
            <p:cNvSpPr/>
            <p:nvPr/>
          </p:nvSpPr>
          <p:spPr>
            <a:xfrm>
              <a:off x="1783500"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364" y="769"/>
                  </a:lnTo>
                  <a:lnTo>
                    <a:pt x="526" y="729"/>
                  </a:lnTo>
                  <a:lnTo>
                    <a:pt x="647" y="648"/>
                  </a:lnTo>
                  <a:lnTo>
                    <a:pt x="728" y="527"/>
                  </a:lnTo>
                  <a:lnTo>
                    <a:pt x="769" y="365"/>
                  </a:lnTo>
                  <a:lnTo>
                    <a:pt x="72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4;p2">
              <a:extLst>
                <a:ext uri="{FF2B5EF4-FFF2-40B4-BE49-F238E27FC236}">
                  <a16:creationId xmlns:a16="http://schemas.microsoft.com/office/drawing/2014/main" id="{E4715117-88B6-4E0E-95E8-7DBB7CECA4F1}"/>
                </a:ext>
              </a:extLst>
            </p:cNvPr>
            <p:cNvSpPr/>
            <p:nvPr/>
          </p:nvSpPr>
          <p:spPr>
            <a:xfrm>
              <a:off x="1891650"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405" y="769"/>
                  </a:lnTo>
                  <a:lnTo>
                    <a:pt x="526" y="729"/>
                  </a:lnTo>
                  <a:lnTo>
                    <a:pt x="647" y="648"/>
                  </a:lnTo>
                  <a:lnTo>
                    <a:pt x="728" y="527"/>
                  </a:lnTo>
                  <a:lnTo>
                    <a:pt x="768" y="365"/>
                  </a:lnTo>
                  <a:lnTo>
                    <a:pt x="72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5;p2">
              <a:extLst>
                <a:ext uri="{FF2B5EF4-FFF2-40B4-BE49-F238E27FC236}">
                  <a16:creationId xmlns:a16="http://schemas.microsoft.com/office/drawing/2014/main" id="{D931D32A-9572-4415-B2CA-49248FBA39A5}"/>
                </a:ext>
              </a:extLst>
            </p:cNvPr>
            <p:cNvSpPr/>
            <p:nvPr/>
          </p:nvSpPr>
          <p:spPr>
            <a:xfrm>
              <a:off x="1999800"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405" y="769"/>
                  </a:lnTo>
                  <a:lnTo>
                    <a:pt x="526" y="729"/>
                  </a:lnTo>
                  <a:lnTo>
                    <a:pt x="647" y="648"/>
                  </a:lnTo>
                  <a:lnTo>
                    <a:pt x="728" y="527"/>
                  </a:lnTo>
                  <a:lnTo>
                    <a:pt x="768" y="365"/>
                  </a:lnTo>
                  <a:lnTo>
                    <a:pt x="72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6;p2">
              <a:extLst>
                <a:ext uri="{FF2B5EF4-FFF2-40B4-BE49-F238E27FC236}">
                  <a16:creationId xmlns:a16="http://schemas.microsoft.com/office/drawing/2014/main" id="{7062D070-C7DD-438E-B358-9058358D615C}"/>
                </a:ext>
              </a:extLst>
            </p:cNvPr>
            <p:cNvSpPr/>
            <p:nvPr/>
          </p:nvSpPr>
          <p:spPr>
            <a:xfrm>
              <a:off x="2107950" y="1880100"/>
              <a:ext cx="19225" cy="19250"/>
            </a:xfrm>
            <a:custGeom>
              <a:avLst/>
              <a:gdLst/>
              <a:ahLst/>
              <a:cxnLst/>
              <a:rect l="l" t="t" r="r" b="b"/>
              <a:pathLst>
                <a:path w="769" h="770" extrusionOk="0">
                  <a:moveTo>
                    <a:pt x="243" y="1"/>
                  </a:moveTo>
                  <a:lnTo>
                    <a:pt x="121" y="82"/>
                  </a:lnTo>
                  <a:lnTo>
                    <a:pt x="41" y="244"/>
                  </a:lnTo>
                  <a:lnTo>
                    <a:pt x="0" y="365"/>
                  </a:lnTo>
                  <a:lnTo>
                    <a:pt x="41" y="527"/>
                  </a:lnTo>
                  <a:lnTo>
                    <a:pt x="121" y="648"/>
                  </a:lnTo>
                  <a:lnTo>
                    <a:pt x="243" y="729"/>
                  </a:lnTo>
                  <a:lnTo>
                    <a:pt x="404" y="769"/>
                  </a:lnTo>
                  <a:lnTo>
                    <a:pt x="526" y="729"/>
                  </a:lnTo>
                  <a:lnTo>
                    <a:pt x="647" y="648"/>
                  </a:lnTo>
                  <a:lnTo>
                    <a:pt x="728" y="527"/>
                  </a:lnTo>
                  <a:lnTo>
                    <a:pt x="768" y="365"/>
                  </a:lnTo>
                  <a:lnTo>
                    <a:pt x="72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7;p2">
              <a:extLst>
                <a:ext uri="{FF2B5EF4-FFF2-40B4-BE49-F238E27FC236}">
                  <a16:creationId xmlns:a16="http://schemas.microsoft.com/office/drawing/2014/main" id="{F9492CDF-42A7-4C08-8017-8CBF1AE724B3}"/>
                </a:ext>
              </a:extLst>
            </p:cNvPr>
            <p:cNvSpPr/>
            <p:nvPr/>
          </p:nvSpPr>
          <p:spPr>
            <a:xfrm>
              <a:off x="2216075" y="1880100"/>
              <a:ext cx="19250" cy="19250"/>
            </a:xfrm>
            <a:custGeom>
              <a:avLst/>
              <a:gdLst/>
              <a:ahLst/>
              <a:cxnLst/>
              <a:rect l="l" t="t" r="r" b="b"/>
              <a:pathLst>
                <a:path w="770" h="770" extrusionOk="0">
                  <a:moveTo>
                    <a:pt x="244" y="1"/>
                  </a:moveTo>
                  <a:lnTo>
                    <a:pt x="122" y="82"/>
                  </a:lnTo>
                  <a:lnTo>
                    <a:pt x="41" y="244"/>
                  </a:lnTo>
                  <a:lnTo>
                    <a:pt x="1" y="365"/>
                  </a:lnTo>
                  <a:lnTo>
                    <a:pt x="41" y="527"/>
                  </a:lnTo>
                  <a:lnTo>
                    <a:pt x="122" y="648"/>
                  </a:lnTo>
                  <a:lnTo>
                    <a:pt x="244" y="729"/>
                  </a:lnTo>
                  <a:lnTo>
                    <a:pt x="405" y="769"/>
                  </a:lnTo>
                  <a:lnTo>
                    <a:pt x="527" y="729"/>
                  </a:lnTo>
                  <a:lnTo>
                    <a:pt x="648" y="648"/>
                  </a:lnTo>
                  <a:lnTo>
                    <a:pt x="729" y="527"/>
                  </a:lnTo>
                  <a:lnTo>
                    <a:pt x="769" y="365"/>
                  </a:lnTo>
                  <a:lnTo>
                    <a:pt x="729" y="244"/>
                  </a:lnTo>
                  <a:lnTo>
                    <a:pt x="648" y="82"/>
                  </a:lnTo>
                  <a:lnTo>
                    <a:pt x="5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8;p2">
              <a:extLst>
                <a:ext uri="{FF2B5EF4-FFF2-40B4-BE49-F238E27FC236}">
                  <a16:creationId xmlns:a16="http://schemas.microsoft.com/office/drawing/2014/main" id="{7A356ABE-0F95-44CF-BD48-3DEEEB6498C6}"/>
                </a:ext>
              </a:extLst>
            </p:cNvPr>
            <p:cNvSpPr/>
            <p:nvPr/>
          </p:nvSpPr>
          <p:spPr>
            <a:xfrm>
              <a:off x="2324225" y="1880100"/>
              <a:ext cx="19225" cy="19250"/>
            </a:xfrm>
            <a:custGeom>
              <a:avLst/>
              <a:gdLst/>
              <a:ahLst/>
              <a:cxnLst/>
              <a:rect l="l" t="t" r="r" b="b"/>
              <a:pathLst>
                <a:path w="769" h="770" extrusionOk="0">
                  <a:moveTo>
                    <a:pt x="243" y="1"/>
                  </a:moveTo>
                  <a:lnTo>
                    <a:pt x="122" y="82"/>
                  </a:lnTo>
                  <a:lnTo>
                    <a:pt x="41" y="244"/>
                  </a:lnTo>
                  <a:lnTo>
                    <a:pt x="1" y="365"/>
                  </a:lnTo>
                  <a:lnTo>
                    <a:pt x="41" y="527"/>
                  </a:lnTo>
                  <a:lnTo>
                    <a:pt x="122" y="648"/>
                  </a:lnTo>
                  <a:lnTo>
                    <a:pt x="243" y="729"/>
                  </a:lnTo>
                  <a:lnTo>
                    <a:pt x="405" y="769"/>
                  </a:lnTo>
                  <a:lnTo>
                    <a:pt x="526" y="729"/>
                  </a:lnTo>
                  <a:lnTo>
                    <a:pt x="648" y="648"/>
                  </a:lnTo>
                  <a:lnTo>
                    <a:pt x="769" y="527"/>
                  </a:lnTo>
                  <a:lnTo>
                    <a:pt x="769" y="365"/>
                  </a:lnTo>
                  <a:lnTo>
                    <a:pt x="769" y="244"/>
                  </a:lnTo>
                  <a:lnTo>
                    <a:pt x="648"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9;p2">
              <a:extLst>
                <a:ext uri="{FF2B5EF4-FFF2-40B4-BE49-F238E27FC236}">
                  <a16:creationId xmlns:a16="http://schemas.microsoft.com/office/drawing/2014/main" id="{78AB7862-F60A-4590-B98B-30993A43C615}"/>
                </a:ext>
              </a:extLst>
            </p:cNvPr>
            <p:cNvSpPr/>
            <p:nvPr/>
          </p:nvSpPr>
          <p:spPr>
            <a:xfrm>
              <a:off x="2432375" y="1880100"/>
              <a:ext cx="19225" cy="19250"/>
            </a:xfrm>
            <a:custGeom>
              <a:avLst/>
              <a:gdLst/>
              <a:ahLst/>
              <a:cxnLst/>
              <a:rect l="l" t="t" r="r" b="b"/>
              <a:pathLst>
                <a:path w="769" h="770" extrusionOk="0">
                  <a:moveTo>
                    <a:pt x="243" y="1"/>
                  </a:moveTo>
                  <a:lnTo>
                    <a:pt x="122" y="82"/>
                  </a:lnTo>
                  <a:lnTo>
                    <a:pt x="41" y="244"/>
                  </a:lnTo>
                  <a:lnTo>
                    <a:pt x="1" y="365"/>
                  </a:lnTo>
                  <a:lnTo>
                    <a:pt x="41" y="527"/>
                  </a:lnTo>
                  <a:lnTo>
                    <a:pt x="122" y="648"/>
                  </a:lnTo>
                  <a:lnTo>
                    <a:pt x="243" y="729"/>
                  </a:lnTo>
                  <a:lnTo>
                    <a:pt x="405" y="769"/>
                  </a:lnTo>
                  <a:lnTo>
                    <a:pt x="526" y="729"/>
                  </a:lnTo>
                  <a:lnTo>
                    <a:pt x="648" y="648"/>
                  </a:lnTo>
                  <a:lnTo>
                    <a:pt x="769" y="527"/>
                  </a:lnTo>
                  <a:lnTo>
                    <a:pt x="769" y="365"/>
                  </a:lnTo>
                  <a:lnTo>
                    <a:pt x="769" y="244"/>
                  </a:lnTo>
                  <a:lnTo>
                    <a:pt x="648"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0;p2">
              <a:extLst>
                <a:ext uri="{FF2B5EF4-FFF2-40B4-BE49-F238E27FC236}">
                  <a16:creationId xmlns:a16="http://schemas.microsoft.com/office/drawing/2014/main" id="{24A1C962-AA75-4062-8D1D-B6DDC47F2B6F}"/>
                </a:ext>
              </a:extLst>
            </p:cNvPr>
            <p:cNvSpPr/>
            <p:nvPr/>
          </p:nvSpPr>
          <p:spPr>
            <a:xfrm>
              <a:off x="2540525" y="1880100"/>
              <a:ext cx="19225" cy="19250"/>
            </a:xfrm>
            <a:custGeom>
              <a:avLst/>
              <a:gdLst/>
              <a:ahLst/>
              <a:cxnLst/>
              <a:rect l="l" t="t" r="r" b="b"/>
              <a:pathLst>
                <a:path w="769" h="770" extrusionOk="0">
                  <a:moveTo>
                    <a:pt x="243" y="1"/>
                  </a:moveTo>
                  <a:lnTo>
                    <a:pt x="122" y="82"/>
                  </a:lnTo>
                  <a:lnTo>
                    <a:pt x="41" y="244"/>
                  </a:lnTo>
                  <a:lnTo>
                    <a:pt x="1" y="365"/>
                  </a:lnTo>
                  <a:lnTo>
                    <a:pt x="41" y="527"/>
                  </a:lnTo>
                  <a:lnTo>
                    <a:pt x="122" y="648"/>
                  </a:lnTo>
                  <a:lnTo>
                    <a:pt x="243" y="729"/>
                  </a:lnTo>
                  <a:lnTo>
                    <a:pt x="405" y="769"/>
                  </a:lnTo>
                  <a:lnTo>
                    <a:pt x="526" y="729"/>
                  </a:lnTo>
                  <a:lnTo>
                    <a:pt x="647" y="648"/>
                  </a:lnTo>
                  <a:lnTo>
                    <a:pt x="769" y="527"/>
                  </a:lnTo>
                  <a:lnTo>
                    <a:pt x="769" y="365"/>
                  </a:lnTo>
                  <a:lnTo>
                    <a:pt x="769"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1;p2">
              <a:extLst>
                <a:ext uri="{FF2B5EF4-FFF2-40B4-BE49-F238E27FC236}">
                  <a16:creationId xmlns:a16="http://schemas.microsoft.com/office/drawing/2014/main" id="{CCD1B022-6F00-4269-9D1F-FD6697A647DA}"/>
                </a:ext>
              </a:extLst>
            </p:cNvPr>
            <p:cNvSpPr/>
            <p:nvPr/>
          </p:nvSpPr>
          <p:spPr>
            <a:xfrm>
              <a:off x="2648675"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405" y="769"/>
                  </a:lnTo>
                  <a:lnTo>
                    <a:pt x="526" y="729"/>
                  </a:lnTo>
                  <a:lnTo>
                    <a:pt x="647" y="648"/>
                  </a:lnTo>
                  <a:lnTo>
                    <a:pt x="769" y="527"/>
                  </a:lnTo>
                  <a:lnTo>
                    <a:pt x="769" y="365"/>
                  </a:lnTo>
                  <a:lnTo>
                    <a:pt x="769"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2;p2">
              <a:extLst>
                <a:ext uri="{FF2B5EF4-FFF2-40B4-BE49-F238E27FC236}">
                  <a16:creationId xmlns:a16="http://schemas.microsoft.com/office/drawing/2014/main" id="{61072CE5-F6BC-4F9E-ADA1-2030705D07A9}"/>
                </a:ext>
              </a:extLst>
            </p:cNvPr>
            <p:cNvSpPr/>
            <p:nvPr/>
          </p:nvSpPr>
          <p:spPr>
            <a:xfrm>
              <a:off x="2756825" y="1880100"/>
              <a:ext cx="19225" cy="19250"/>
            </a:xfrm>
            <a:custGeom>
              <a:avLst/>
              <a:gdLst/>
              <a:ahLst/>
              <a:cxnLst/>
              <a:rect l="l" t="t" r="r" b="b"/>
              <a:pathLst>
                <a:path w="769" h="770" extrusionOk="0">
                  <a:moveTo>
                    <a:pt x="243" y="1"/>
                  </a:moveTo>
                  <a:lnTo>
                    <a:pt x="122" y="82"/>
                  </a:lnTo>
                  <a:lnTo>
                    <a:pt x="41" y="244"/>
                  </a:lnTo>
                  <a:lnTo>
                    <a:pt x="0" y="365"/>
                  </a:lnTo>
                  <a:lnTo>
                    <a:pt x="41" y="527"/>
                  </a:lnTo>
                  <a:lnTo>
                    <a:pt x="122" y="648"/>
                  </a:lnTo>
                  <a:lnTo>
                    <a:pt x="243" y="729"/>
                  </a:lnTo>
                  <a:lnTo>
                    <a:pt x="405" y="769"/>
                  </a:lnTo>
                  <a:lnTo>
                    <a:pt x="526" y="729"/>
                  </a:lnTo>
                  <a:lnTo>
                    <a:pt x="647" y="648"/>
                  </a:lnTo>
                  <a:lnTo>
                    <a:pt x="768" y="527"/>
                  </a:lnTo>
                  <a:lnTo>
                    <a:pt x="768" y="365"/>
                  </a:lnTo>
                  <a:lnTo>
                    <a:pt x="768" y="244"/>
                  </a:lnTo>
                  <a:lnTo>
                    <a:pt x="64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3;p2">
              <a:extLst>
                <a:ext uri="{FF2B5EF4-FFF2-40B4-BE49-F238E27FC236}">
                  <a16:creationId xmlns:a16="http://schemas.microsoft.com/office/drawing/2014/main" id="{80BCE994-FD4C-4CFD-B4FB-E90C86417BF7}"/>
                </a:ext>
              </a:extLst>
            </p:cNvPr>
            <p:cNvSpPr/>
            <p:nvPr/>
          </p:nvSpPr>
          <p:spPr>
            <a:xfrm>
              <a:off x="2864975" y="1880100"/>
              <a:ext cx="19225" cy="19250"/>
            </a:xfrm>
            <a:custGeom>
              <a:avLst/>
              <a:gdLst/>
              <a:ahLst/>
              <a:cxnLst/>
              <a:rect l="l" t="t" r="r" b="b"/>
              <a:pathLst>
                <a:path w="769" h="770" extrusionOk="0">
                  <a:moveTo>
                    <a:pt x="243" y="1"/>
                  </a:moveTo>
                  <a:lnTo>
                    <a:pt x="121" y="82"/>
                  </a:lnTo>
                  <a:lnTo>
                    <a:pt x="41" y="244"/>
                  </a:lnTo>
                  <a:lnTo>
                    <a:pt x="0" y="365"/>
                  </a:lnTo>
                  <a:lnTo>
                    <a:pt x="41" y="527"/>
                  </a:lnTo>
                  <a:lnTo>
                    <a:pt x="121" y="648"/>
                  </a:lnTo>
                  <a:lnTo>
                    <a:pt x="243" y="729"/>
                  </a:lnTo>
                  <a:lnTo>
                    <a:pt x="404" y="769"/>
                  </a:lnTo>
                  <a:lnTo>
                    <a:pt x="526" y="729"/>
                  </a:lnTo>
                  <a:lnTo>
                    <a:pt x="687" y="648"/>
                  </a:lnTo>
                  <a:lnTo>
                    <a:pt x="768" y="527"/>
                  </a:lnTo>
                  <a:lnTo>
                    <a:pt x="768" y="365"/>
                  </a:lnTo>
                  <a:lnTo>
                    <a:pt x="768" y="244"/>
                  </a:lnTo>
                  <a:lnTo>
                    <a:pt x="68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4;p2">
              <a:extLst>
                <a:ext uri="{FF2B5EF4-FFF2-40B4-BE49-F238E27FC236}">
                  <a16:creationId xmlns:a16="http://schemas.microsoft.com/office/drawing/2014/main" id="{9F029207-DC0B-41D3-A3DB-1694813AB8E1}"/>
                </a:ext>
              </a:extLst>
            </p:cNvPr>
            <p:cNvSpPr/>
            <p:nvPr/>
          </p:nvSpPr>
          <p:spPr>
            <a:xfrm>
              <a:off x="2973125" y="1880100"/>
              <a:ext cx="19225" cy="19250"/>
            </a:xfrm>
            <a:custGeom>
              <a:avLst/>
              <a:gdLst/>
              <a:ahLst/>
              <a:cxnLst/>
              <a:rect l="l" t="t" r="r" b="b"/>
              <a:pathLst>
                <a:path w="769" h="770" extrusionOk="0">
                  <a:moveTo>
                    <a:pt x="243" y="1"/>
                  </a:moveTo>
                  <a:lnTo>
                    <a:pt x="121" y="82"/>
                  </a:lnTo>
                  <a:lnTo>
                    <a:pt x="40" y="244"/>
                  </a:lnTo>
                  <a:lnTo>
                    <a:pt x="0" y="365"/>
                  </a:lnTo>
                  <a:lnTo>
                    <a:pt x="40" y="527"/>
                  </a:lnTo>
                  <a:lnTo>
                    <a:pt x="121" y="648"/>
                  </a:lnTo>
                  <a:lnTo>
                    <a:pt x="243" y="729"/>
                  </a:lnTo>
                  <a:lnTo>
                    <a:pt x="404" y="769"/>
                  </a:lnTo>
                  <a:lnTo>
                    <a:pt x="526" y="729"/>
                  </a:lnTo>
                  <a:lnTo>
                    <a:pt x="687" y="648"/>
                  </a:lnTo>
                  <a:lnTo>
                    <a:pt x="768" y="527"/>
                  </a:lnTo>
                  <a:lnTo>
                    <a:pt x="768" y="365"/>
                  </a:lnTo>
                  <a:lnTo>
                    <a:pt x="768" y="244"/>
                  </a:lnTo>
                  <a:lnTo>
                    <a:pt x="687"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5;p2">
              <a:extLst>
                <a:ext uri="{FF2B5EF4-FFF2-40B4-BE49-F238E27FC236}">
                  <a16:creationId xmlns:a16="http://schemas.microsoft.com/office/drawing/2014/main" id="{F1F6B405-8FE8-4B71-BA9E-85BAB7D27F03}"/>
                </a:ext>
              </a:extLst>
            </p:cNvPr>
            <p:cNvSpPr/>
            <p:nvPr/>
          </p:nvSpPr>
          <p:spPr>
            <a:xfrm>
              <a:off x="3081250" y="1880100"/>
              <a:ext cx="19250" cy="19250"/>
            </a:xfrm>
            <a:custGeom>
              <a:avLst/>
              <a:gdLst/>
              <a:ahLst/>
              <a:cxnLst/>
              <a:rect l="l" t="t" r="r" b="b"/>
              <a:pathLst>
                <a:path w="770" h="770" extrusionOk="0">
                  <a:moveTo>
                    <a:pt x="243" y="1"/>
                  </a:moveTo>
                  <a:lnTo>
                    <a:pt x="122" y="82"/>
                  </a:lnTo>
                  <a:lnTo>
                    <a:pt x="41" y="244"/>
                  </a:lnTo>
                  <a:lnTo>
                    <a:pt x="1" y="365"/>
                  </a:lnTo>
                  <a:lnTo>
                    <a:pt x="41" y="527"/>
                  </a:lnTo>
                  <a:lnTo>
                    <a:pt x="122" y="648"/>
                  </a:lnTo>
                  <a:lnTo>
                    <a:pt x="243" y="729"/>
                  </a:lnTo>
                  <a:lnTo>
                    <a:pt x="405" y="769"/>
                  </a:lnTo>
                  <a:lnTo>
                    <a:pt x="526" y="729"/>
                  </a:lnTo>
                  <a:lnTo>
                    <a:pt x="688" y="648"/>
                  </a:lnTo>
                  <a:lnTo>
                    <a:pt x="769" y="527"/>
                  </a:lnTo>
                  <a:lnTo>
                    <a:pt x="769" y="365"/>
                  </a:lnTo>
                  <a:lnTo>
                    <a:pt x="769" y="244"/>
                  </a:lnTo>
                  <a:lnTo>
                    <a:pt x="688" y="82"/>
                  </a:lnTo>
                  <a:lnTo>
                    <a:pt x="5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6;p2">
              <a:extLst>
                <a:ext uri="{FF2B5EF4-FFF2-40B4-BE49-F238E27FC236}">
                  <a16:creationId xmlns:a16="http://schemas.microsoft.com/office/drawing/2014/main" id="{2F4D72BF-A5B9-4048-A770-CB5A80A4DD05}"/>
                </a:ext>
              </a:extLst>
            </p:cNvPr>
            <p:cNvSpPr/>
            <p:nvPr/>
          </p:nvSpPr>
          <p:spPr>
            <a:xfrm>
              <a:off x="1783500" y="1972075"/>
              <a:ext cx="19225" cy="19250"/>
            </a:xfrm>
            <a:custGeom>
              <a:avLst/>
              <a:gdLst/>
              <a:ahLst/>
              <a:cxnLst/>
              <a:rect l="l" t="t" r="r" b="b"/>
              <a:pathLst>
                <a:path w="769" h="770" extrusionOk="0">
                  <a:moveTo>
                    <a:pt x="364" y="1"/>
                  </a:moveTo>
                  <a:lnTo>
                    <a:pt x="243" y="41"/>
                  </a:lnTo>
                  <a:lnTo>
                    <a:pt x="122" y="122"/>
                  </a:lnTo>
                  <a:lnTo>
                    <a:pt x="41" y="244"/>
                  </a:lnTo>
                  <a:lnTo>
                    <a:pt x="0" y="405"/>
                  </a:lnTo>
                  <a:lnTo>
                    <a:pt x="41" y="527"/>
                  </a:lnTo>
                  <a:lnTo>
                    <a:pt x="122" y="648"/>
                  </a:lnTo>
                  <a:lnTo>
                    <a:pt x="243" y="729"/>
                  </a:lnTo>
                  <a:lnTo>
                    <a:pt x="364" y="769"/>
                  </a:lnTo>
                  <a:lnTo>
                    <a:pt x="526" y="729"/>
                  </a:lnTo>
                  <a:lnTo>
                    <a:pt x="647" y="648"/>
                  </a:lnTo>
                  <a:lnTo>
                    <a:pt x="728" y="527"/>
                  </a:lnTo>
                  <a:lnTo>
                    <a:pt x="769" y="405"/>
                  </a:lnTo>
                  <a:lnTo>
                    <a:pt x="728" y="244"/>
                  </a:lnTo>
                  <a:lnTo>
                    <a:pt x="647" y="122"/>
                  </a:lnTo>
                  <a:lnTo>
                    <a:pt x="526" y="41"/>
                  </a:lnTo>
                  <a:lnTo>
                    <a:pt x="3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7;p2">
              <a:extLst>
                <a:ext uri="{FF2B5EF4-FFF2-40B4-BE49-F238E27FC236}">
                  <a16:creationId xmlns:a16="http://schemas.microsoft.com/office/drawing/2014/main" id="{AF7509B6-C0CE-41BF-AD95-70FF4983A65B}"/>
                </a:ext>
              </a:extLst>
            </p:cNvPr>
            <p:cNvSpPr/>
            <p:nvPr/>
          </p:nvSpPr>
          <p:spPr>
            <a:xfrm>
              <a:off x="1891650" y="1972075"/>
              <a:ext cx="19225" cy="19250"/>
            </a:xfrm>
            <a:custGeom>
              <a:avLst/>
              <a:gdLst/>
              <a:ahLst/>
              <a:cxnLst/>
              <a:rect l="l" t="t" r="r" b="b"/>
              <a:pathLst>
                <a:path w="769" h="770" extrusionOk="0">
                  <a:moveTo>
                    <a:pt x="405" y="1"/>
                  </a:moveTo>
                  <a:lnTo>
                    <a:pt x="243" y="41"/>
                  </a:lnTo>
                  <a:lnTo>
                    <a:pt x="122" y="122"/>
                  </a:lnTo>
                  <a:lnTo>
                    <a:pt x="41" y="244"/>
                  </a:lnTo>
                  <a:lnTo>
                    <a:pt x="0" y="405"/>
                  </a:lnTo>
                  <a:lnTo>
                    <a:pt x="41" y="527"/>
                  </a:lnTo>
                  <a:lnTo>
                    <a:pt x="122" y="648"/>
                  </a:lnTo>
                  <a:lnTo>
                    <a:pt x="243" y="729"/>
                  </a:lnTo>
                  <a:lnTo>
                    <a:pt x="405" y="769"/>
                  </a:lnTo>
                  <a:lnTo>
                    <a:pt x="526" y="729"/>
                  </a:lnTo>
                  <a:lnTo>
                    <a:pt x="647" y="648"/>
                  </a:lnTo>
                  <a:lnTo>
                    <a:pt x="728" y="527"/>
                  </a:lnTo>
                  <a:lnTo>
                    <a:pt x="768" y="405"/>
                  </a:lnTo>
                  <a:lnTo>
                    <a:pt x="728"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8;p2">
              <a:extLst>
                <a:ext uri="{FF2B5EF4-FFF2-40B4-BE49-F238E27FC236}">
                  <a16:creationId xmlns:a16="http://schemas.microsoft.com/office/drawing/2014/main" id="{4C20103F-D446-4443-8141-5292479ED65E}"/>
                </a:ext>
              </a:extLst>
            </p:cNvPr>
            <p:cNvSpPr/>
            <p:nvPr/>
          </p:nvSpPr>
          <p:spPr>
            <a:xfrm>
              <a:off x="1999800" y="1972075"/>
              <a:ext cx="19225" cy="19250"/>
            </a:xfrm>
            <a:custGeom>
              <a:avLst/>
              <a:gdLst/>
              <a:ahLst/>
              <a:cxnLst/>
              <a:rect l="l" t="t" r="r" b="b"/>
              <a:pathLst>
                <a:path w="769" h="770" extrusionOk="0">
                  <a:moveTo>
                    <a:pt x="405" y="1"/>
                  </a:moveTo>
                  <a:lnTo>
                    <a:pt x="243" y="41"/>
                  </a:lnTo>
                  <a:lnTo>
                    <a:pt x="122" y="122"/>
                  </a:lnTo>
                  <a:lnTo>
                    <a:pt x="41" y="244"/>
                  </a:lnTo>
                  <a:lnTo>
                    <a:pt x="0" y="405"/>
                  </a:lnTo>
                  <a:lnTo>
                    <a:pt x="41" y="527"/>
                  </a:lnTo>
                  <a:lnTo>
                    <a:pt x="122" y="648"/>
                  </a:lnTo>
                  <a:lnTo>
                    <a:pt x="243" y="729"/>
                  </a:lnTo>
                  <a:lnTo>
                    <a:pt x="405" y="769"/>
                  </a:lnTo>
                  <a:lnTo>
                    <a:pt x="526" y="729"/>
                  </a:lnTo>
                  <a:lnTo>
                    <a:pt x="647" y="648"/>
                  </a:lnTo>
                  <a:lnTo>
                    <a:pt x="728" y="527"/>
                  </a:lnTo>
                  <a:lnTo>
                    <a:pt x="768" y="405"/>
                  </a:lnTo>
                  <a:lnTo>
                    <a:pt x="728"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9;p2">
              <a:extLst>
                <a:ext uri="{FF2B5EF4-FFF2-40B4-BE49-F238E27FC236}">
                  <a16:creationId xmlns:a16="http://schemas.microsoft.com/office/drawing/2014/main" id="{45412102-135D-4CBE-AC79-F97DC20A394B}"/>
                </a:ext>
              </a:extLst>
            </p:cNvPr>
            <p:cNvSpPr/>
            <p:nvPr/>
          </p:nvSpPr>
          <p:spPr>
            <a:xfrm>
              <a:off x="2107950" y="1972075"/>
              <a:ext cx="19225" cy="19250"/>
            </a:xfrm>
            <a:custGeom>
              <a:avLst/>
              <a:gdLst/>
              <a:ahLst/>
              <a:cxnLst/>
              <a:rect l="l" t="t" r="r" b="b"/>
              <a:pathLst>
                <a:path w="769" h="770" extrusionOk="0">
                  <a:moveTo>
                    <a:pt x="404" y="1"/>
                  </a:moveTo>
                  <a:lnTo>
                    <a:pt x="243" y="41"/>
                  </a:lnTo>
                  <a:lnTo>
                    <a:pt x="121" y="122"/>
                  </a:lnTo>
                  <a:lnTo>
                    <a:pt x="41" y="244"/>
                  </a:lnTo>
                  <a:lnTo>
                    <a:pt x="0" y="405"/>
                  </a:lnTo>
                  <a:lnTo>
                    <a:pt x="41" y="527"/>
                  </a:lnTo>
                  <a:lnTo>
                    <a:pt x="121" y="648"/>
                  </a:lnTo>
                  <a:lnTo>
                    <a:pt x="243" y="729"/>
                  </a:lnTo>
                  <a:lnTo>
                    <a:pt x="404" y="769"/>
                  </a:lnTo>
                  <a:lnTo>
                    <a:pt x="526" y="729"/>
                  </a:lnTo>
                  <a:lnTo>
                    <a:pt x="647" y="648"/>
                  </a:lnTo>
                  <a:lnTo>
                    <a:pt x="728" y="527"/>
                  </a:lnTo>
                  <a:lnTo>
                    <a:pt x="768" y="405"/>
                  </a:lnTo>
                  <a:lnTo>
                    <a:pt x="728" y="244"/>
                  </a:lnTo>
                  <a:lnTo>
                    <a:pt x="64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0;p2">
              <a:extLst>
                <a:ext uri="{FF2B5EF4-FFF2-40B4-BE49-F238E27FC236}">
                  <a16:creationId xmlns:a16="http://schemas.microsoft.com/office/drawing/2014/main" id="{0CB1EA43-788A-4ACA-950F-E3A401D985ED}"/>
                </a:ext>
              </a:extLst>
            </p:cNvPr>
            <p:cNvSpPr/>
            <p:nvPr/>
          </p:nvSpPr>
          <p:spPr>
            <a:xfrm>
              <a:off x="2216075" y="1972075"/>
              <a:ext cx="19250" cy="19250"/>
            </a:xfrm>
            <a:custGeom>
              <a:avLst/>
              <a:gdLst/>
              <a:ahLst/>
              <a:cxnLst/>
              <a:rect l="l" t="t" r="r" b="b"/>
              <a:pathLst>
                <a:path w="770" h="770" extrusionOk="0">
                  <a:moveTo>
                    <a:pt x="405" y="1"/>
                  </a:moveTo>
                  <a:lnTo>
                    <a:pt x="244" y="41"/>
                  </a:lnTo>
                  <a:lnTo>
                    <a:pt x="122" y="122"/>
                  </a:lnTo>
                  <a:lnTo>
                    <a:pt x="41" y="244"/>
                  </a:lnTo>
                  <a:lnTo>
                    <a:pt x="1" y="405"/>
                  </a:lnTo>
                  <a:lnTo>
                    <a:pt x="41" y="527"/>
                  </a:lnTo>
                  <a:lnTo>
                    <a:pt x="122" y="648"/>
                  </a:lnTo>
                  <a:lnTo>
                    <a:pt x="244" y="729"/>
                  </a:lnTo>
                  <a:lnTo>
                    <a:pt x="405" y="769"/>
                  </a:lnTo>
                  <a:lnTo>
                    <a:pt x="527" y="729"/>
                  </a:lnTo>
                  <a:lnTo>
                    <a:pt x="648" y="648"/>
                  </a:lnTo>
                  <a:lnTo>
                    <a:pt x="729" y="527"/>
                  </a:lnTo>
                  <a:lnTo>
                    <a:pt x="769" y="405"/>
                  </a:lnTo>
                  <a:lnTo>
                    <a:pt x="729" y="244"/>
                  </a:lnTo>
                  <a:lnTo>
                    <a:pt x="648" y="122"/>
                  </a:lnTo>
                  <a:lnTo>
                    <a:pt x="527"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1;p2">
              <a:extLst>
                <a:ext uri="{FF2B5EF4-FFF2-40B4-BE49-F238E27FC236}">
                  <a16:creationId xmlns:a16="http://schemas.microsoft.com/office/drawing/2014/main" id="{F0C2273E-D64D-4F14-B82B-563D45DD05CC}"/>
                </a:ext>
              </a:extLst>
            </p:cNvPr>
            <p:cNvSpPr/>
            <p:nvPr/>
          </p:nvSpPr>
          <p:spPr>
            <a:xfrm>
              <a:off x="2324225" y="1972075"/>
              <a:ext cx="19225" cy="19250"/>
            </a:xfrm>
            <a:custGeom>
              <a:avLst/>
              <a:gdLst/>
              <a:ahLst/>
              <a:cxnLst/>
              <a:rect l="l" t="t" r="r" b="b"/>
              <a:pathLst>
                <a:path w="769" h="770" extrusionOk="0">
                  <a:moveTo>
                    <a:pt x="405" y="1"/>
                  </a:moveTo>
                  <a:lnTo>
                    <a:pt x="243" y="41"/>
                  </a:lnTo>
                  <a:lnTo>
                    <a:pt x="122" y="122"/>
                  </a:lnTo>
                  <a:lnTo>
                    <a:pt x="41" y="244"/>
                  </a:lnTo>
                  <a:lnTo>
                    <a:pt x="1" y="405"/>
                  </a:lnTo>
                  <a:lnTo>
                    <a:pt x="41" y="527"/>
                  </a:lnTo>
                  <a:lnTo>
                    <a:pt x="122" y="648"/>
                  </a:lnTo>
                  <a:lnTo>
                    <a:pt x="243" y="729"/>
                  </a:lnTo>
                  <a:lnTo>
                    <a:pt x="405" y="769"/>
                  </a:lnTo>
                  <a:lnTo>
                    <a:pt x="526" y="729"/>
                  </a:lnTo>
                  <a:lnTo>
                    <a:pt x="648" y="648"/>
                  </a:lnTo>
                  <a:lnTo>
                    <a:pt x="769" y="527"/>
                  </a:lnTo>
                  <a:lnTo>
                    <a:pt x="769" y="405"/>
                  </a:lnTo>
                  <a:lnTo>
                    <a:pt x="769" y="244"/>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2;p2">
              <a:extLst>
                <a:ext uri="{FF2B5EF4-FFF2-40B4-BE49-F238E27FC236}">
                  <a16:creationId xmlns:a16="http://schemas.microsoft.com/office/drawing/2014/main" id="{37B29E84-F707-4D4C-BA53-02644EE6B66D}"/>
                </a:ext>
              </a:extLst>
            </p:cNvPr>
            <p:cNvSpPr/>
            <p:nvPr/>
          </p:nvSpPr>
          <p:spPr>
            <a:xfrm>
              <a:off x="2432375" y="1972075"/>
              <a:ext cx="19225" cy="19250"/>
            </a:xfrm>
            <a:custGeom>
              <a:avLst/>
              <a:gdLst/>
              <a:ahLst/>
              <a:cxnLst/>
              <a:rect l="l" t="t" r="r" b="b"/>
              <a:pathLst>
                <a:path w="769" h="770" extrusionOk="0">
                  <a:moveTo>
                    <a:pt x="405" y="1"/>
                  </a:moveTo>
                  <a:lnTo>
                    <a:pt x="243" y="41"/>
                  </a:lnTo>
                  <a:lnTo>
                    <a:pt x="122" y="122"/>
                  </a:lnTo>
                  <a:lnTo>
                    <a:pt x="41" y="244"/>
                  </a:lnTo>
                  <a:lnTo>
                    <a:pt x="1" y="405"/>
                  </a:lnTo>
                  <a:lnTo>
                    <a:pt x="41" y="527"/>
                  </a:lnTo>
                  <a:lnTo>
                    <a:pt x="122" y="648"/>
                  </a:lnTo>
                  <a:lnTo>
                    <a:pt x="243" y="729"/>
                  </a:lnTo>
                  <a:lnTo>
                    <a:pt x="405" y="769"/>
                  </a:lnTo>
                  <a:lnTo>
                    <a:pt x="526" y="729"/>
                  </a:lnTo>
                  <a:lnTo>
                    <a:pt x="648" y="648"/>
                  </a:lnTo>
                  <a:lnTo>
                    <a:pt x="769" y="527"/>
                  </a:lnTo>
                  <a:lnTo>
                    <a:pt x="769" y="405"/>
                  </a:lnTo>
                  <a:lnTo>
                    <a:pt x="769" y="244"/>
                  </a:lnTo>
                  <a:lnTo>
                    <a:pt x="64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3;p2">
              <a:extLst>
                <a:ext uri="{FF2B5EF4-FFF2-40B4-BE49-F238E27FC236}">
                  <a16:creationId xmlns:a16="http://schemas.microsoft.com/office/drawing/2014/main" id="{E05EC33B-D9CC-4346-9178-C11614FE526B}"/>
                </a:ext>
              </a:extLst>
            </p:cNvPr>
            <p:cNvSpPr/>
            <p:nvPr/>
          </p:nvSpPr>
          <p:spPr>
            <a:xfrm>
              <a:off x="2540525" y="1972075"/>
              <a:ext cx="19225" cy="19250"/>
            </a:xfrm>
            <a:custGeom>
              <a:avLst/>
              <a:gdLst/>
              <a:ahLst/>
              <a:cxnLst/>
              <a:rect l="l" t="t" r="r" b="b"/>
              <a:pathLst>
                <a:path w="769" h="770" extrusionOk="0">
                  <a:moveTo>
                    <a:pt x="405" y="1"/>
                  </a:moveTo>
                  <a:lnTo>
                    <a:pt x="243" y="41"/>
                  </a:lnTo>
                  <a:lnTo>
                    <a:pt x="122" y="122"/>
                  </a:lnTo>
                  <a:lnTo>
                    <a:pt x="41" y="244"/>
                  </a:lnTo>
                  <a:lnTo>
                    <a:pt x="1" y="405"/>
                  </a:lnTo>
                  <a:lnTo>
                    <a:pt x="41" y="527"/>
                  </a:lnTo>
                  <a:lnTo>
                    <a:pt x="122" y="648"/>
                  </a:lnTo>
                  <a:lnTo>
                    <a:pt x="243" y="729"/>
                  </a:lnTo>
                  <a:lnTo>
                    <a:pt x="405" y="769"/>
                  </a:lnTo>
                  <a:lnTo>
                    <a:pt x="526" y="729"/>
                  </a:lnTo>
                  <a:lnTo>
                    <a:pt x="647" y="648"/>
                  </a:lnTo>
                  <a:lnTo>
                    <a:pt x="769" y="527"/>
                  </a:lnTo>
                  <a:lnTo>
                    <a:pt x="769" y="405"/>
                  </a:lnTo>
                  <a:lnTo>
                    <a:pt x="769"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4;p2">
              <a:extLst>
                <a:ext uri="{FF2B5EF4-FFF2-40B4-BE49-F238E27FC236}">
                  <a16:creationId xmlns:a16="http://schemas.microsoft.com/office/drawing/2014/main" id="{74DE2F6E-523D-436F-87BE-56B748E5A1BC}"/>
                </a:ext>
              </a:extLst>
            </p:cNvPr>
            <p:cNvSpPr/>
            <p:nvPr/>
          </p:nvSpPr>
          <p:spPr>
            <a:xfrm>
              <a:off x="2648675" y="1972075"/>
              <a:ext cx="19225" cy="19250"/>
            </a:xfrm>
            <a:custGeom>
              <a:avLst/>
              <a:gdLst/>
              <a:ahLst/>
              <a:cxnLst/>
              <a:rect l="l" t="t" r="r" b="b"/>
              <a:pathLst>
                <a:path w="769" h="770" extrusionOk="0">
                  <a:moveTo>
                    <a:pt x="405" y="1"/>
                  </a:moveTo>
                  <a:lnTo>
                    <a:pt x="243" y="41"/>
                  </a:lnTo>
                  <a:lnTo>
                    <a:pt x="122" y="122"/>
                  </a:lnTo>
                  <a:lnTo>
                    <a:pt x="41" y="244"/>
                  </a:lnTo>
                  <a:lnTo>
                    <a:pt x="0" y="405"/>
                  </a:lnTo>
                  <a:lnTo>
                    <a:pt x="41" y="527"/>
                  </a:lnTo>
                  <a:lnTo>
                    <a:pt x="122" y="648"/>
                  </a:lnTo>
                  <a:lnTo>
                    <a:pt x="243" y="729"/>
                  </a:lnTo>
                  <a:lnTo>
                    <a:pt x="405" y="769"/>
                  </a:lnTo>
                  <a:lnTo>
                    <a:pt x="526" y="729"/>
                  </a:lnTo>
                  <a:lnTo>
                    <a:pt x="647" y="648"/>
                  </a:lnTo>
                  <a:lnTo>
                    <a:pt x="769" y="527"/>
                  </a:lnTo>
                  <a:lnTo>
                    <a:pt x="769" y="405"/>
                  </a:lnTo>
                  <a:lnTo>
                    <a:pt x="769"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5;p2">
              <a:extLst>
                <a:ext uri="{FF2B5EF4-FFF2-40B4-BE49-F238E27FC236}">
                  <a16:creationId xmlns:a16="http://schemas.microsoft.com/office/drawing/2014/main" id="{D525E540-188B-4BF4-98DB-50F139854EF4}"/>
                </a:ext>
              </a:extLst>
            </p:cNvPr>
            <p:cNvSpPr/>
            <p:nvPr/>
          </p:nvSpPr>
          <p:spPr>
            <a:xfrm>
              <a:off x="2756825" y="1972075"/>
              <a:ext cx="19225" cy="19250"/>
            </a:xfrm>
            <a:custGeom>
              <a:avLst/>
              <a:gdLst/>
              <a:ahLst/>
              <a:cxnLst/>
              <a:rect l="l" t="t" r="r" b="b"/>
              <a:pathLst>
                <a:path w="769" h="770" extrusionOk="0">
                  <a:moveTo>
                    <a:pt x="405" y="1"/>
                  </a:moveTo>
                  <a:lnTo>
                    <a:pt x="243" y="41"/>
                  </a:lnTo>
                  <a:lnTo>
                    <a:pt x="122" y="122"/>
                  </a:lnTo>
                  <a:lnTo>
                    <a:pt x="41" y="244"/>
                  </a:lnTo>
                  <a:lnTo>
                    <a:pt x="0" y="405"/>
                  </a:lnTo>
                  <a:lnTo>
                    <a:pt x="41" y="527"/>
                  </a:lnTo>
                  <a:lnTo>
                    <a:pt x="122" y="648"/>
                  </a:lnTo>
                  <a:lnTo>
                    <a:pt x="243" y="729"/>
                  </a:lnTo>
                  <a:lnTo>
                    <a:pt x="405" y="769"/>
                  </a:lnTo>
                  <a:lnTo>
                    <a:pt x="526" y="729"/>
                  </a:lnTo>
                  <a:lnTo>
                    <a:pt x="647" y="648"/>
                  </a:lnTo>
                  <a:lnTo>
                    <a:pt x="768" y="527"/>
                  </a:lnTo>
                  <a:lnTo>
                    <a:pt x="768" y="405"/>
                  </a:lnTo>
                  <a:lnTo>
                    <a:pt x="768" y="244"/>
                  </a:lnTo>
                  <a:lnTo>
                    <a:pt x="647"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6;p2">
              <a:extLst>
                <a:ext uri="{FF2B5EF4-FFF2-40B4-BE49-F238E27FC236}">
                  <a16:creationId xmlns:a16="http://schemas.microsoft.com/office/drawing/2014/main" id="{B5FBE4BD-5403-46BD-B15B-CE567B16B3DE}"/>
                </a:ext>
              </a:extLst>
            </p:cNvPr>
            <p:cNvSpPr/>
            <p:nvPr/>
          </p:nvSpPr>
          <p:spPr>
            <a:xfrm>
              <a:off x="2864975" y="1972075"/>
              <a:ext cx="19225" cy="19250"/>
            </a:xfrm>
            <a:custGeom>
              <a:avLst/>
              <a:gdLst/>
              <a:ahLst/>
              <a:cxnLst/>
              <a:rect l="l" t="t" r="r" b="b"/>
              <a:pathLst>
                <a:path w="769" h="770" extrusionOk="0">
                  <a:moveTo>
                    <a:pt x="404" y="1"/>
                  </a:moveTo>
                  <a:lnTo>
                    <a:pt x="243" y="41"/>
                  </a:lnTo>
                  <a:lnTo>
                    <a:pt x="121" y="122"/>
                  </a:lnTo>
                  <a:lnTo>
                    <a:pt x="41" y="244"/>
                  </a:lnTo>
                  <a:lnTo>
                    <a:pt x="0" y="405"/>
                  </a:lnTo>
                  <a:lnTo>
                    <a:pt x="41" y="527"/>
                  </a:lnTo>
                  <a:lnTo>
                    <a:pt x="121" y="648"/>
                  </a:lnTo>
                  <a:lnTo>
                    <a:pt x="243" y="729"/>
                  </a:lnTo>
                  <a:lnTo>
                    <a:pt x="404" y="769"/>
                  </a:lnTo>
                  <a:lnTo>
                    <a:pt x="526" y="729"/>
                  </a:lnTo>
                  <a:lnTo>
                    <a:pt x="687" y="648"/>
                  </a:lnTo>
                  <a:lnTo>
                    <a:pt x="768" y="527"/>
                  </a:lnTo>
                  <a:lnTo>
                    <a:pt x="768" y="405"/>
                  </a:lnTo>
                  <a:lnTo>
                    <a:pt x="768" y="244"/>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7;p2">
              <a:extLst>
                <a:ext uri="{FF2B5EF4-FFF2-40B4-BE49-F238E27FC236}">
                  <a16:creationId xmlns:a16="http://schemas.microsoft.com/office/drawing/2014/main" id="{AE1A2621-9077-43C9-8EEA-B3CADB2B3E4C}"/>
                </a:ext>
              </a:extLst>
            </p:cNvPr>
            <p:cNvSpPr/>
            <p:nvPr/>
          </p:nvSpPr>
          <p:spPr>
            <a:xfrm>
              <a:off x="2973125" y="1972075"/>
              <a:ext cx="19225" cy="19250"/>
            </a:xfrm>
            <a:custGeom>
              <a:avLst/>
              <a:gdLst/>
              <a:ahLst/>
              <a:cxnLst/>
              <a:rect l="l" t="t" r="r" b="b"/>
              <a:pathLst>
                <a:path w="769" h="770" extrusionOk="0">
                  <a:moveTo>
                    <a:pt x="404" y="1"/>
                  </a:moveTo>
                  <a:lnTo>
                    <a:pt x="243" y="41"/>
                  </a:lnTo>
                  <a:lnTo>
                    <a:pt x="121" y="122"/>
                  </a:lnTo>
                  <a:lnTo>
                    <a:pt x="40" y="244"/>
                  </a:lnTo>
                  <a:lnTo>
                    <a:pt x="0" y="405"/>
                  </a:lnTo>
                  <a:lnTo>
                    <a:pt x="40" y="527"/>
                  </a:lnTo>
                  <a:lnTo>
                    <a:pt x="121" y="648"/>
                  </a:lnTo>
                  <a:lnTo>
                    <a:pt x="243" y="729"/>
                  </a:lnTo>
                  <a:lnTo>
                    <a:pt x="404" y="769"/>
                  </a:lnTo>
                  <a:lnTo>
                    <a:pt x="526" y="729"/>
                  </a:lnTo>
                  <a:lnTo>
                    <a:pt x="687" y="648"/>
                  </a:lnTo>
                  <a:lnTo>
                    <a:pt x="768" y="527"/>
                  </a:lnTo>
                  <a:lnTo>
                    <a:pt x="768" y="405"/>
                  </a:lnTo>
                  <a:lnTo>
                    <a:pt x="768" y="244"/>
                  </a:lnTo>
                  <a:lnTo>
                    <a:pt x="687" y="122"/>
                  </a:lnTo>
                  <a:lnTo>
                    <a:pt x="526" y="41"/>
                  </a:lnTo>
                  <a:lnTo>
                    <a:pt x="4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8;p2">
              <a:extLst>
                <a:ext uri="{FF2B5EF4-FFF2-40B4-BE49-F238E27FC236}">
                  <a16:creationId xmlns:a16="http://schemas.microsoft.com/office/drawing/2014/main" id="{A005F373-3F0C-4B49-B315-89CCEAF224B9}"/>
                </a:ext>
              </a:extLst>
            </p:cNvPr>
            <p:cNvSpPr/>
            <p:nvPr/>
          </p:nvSpPr>
          <p:spPr>
            <a:xfrm>
              <a:off x="3081250" y="1972075"/>
              <a:ext cx="19250" cy="19250"/>
            </a:xfrm>
            <a:custGeom>
              <a:avLst/>
              <a:gdLst/>
              <a:ahLst/>
              <a:cxnLst/>
              <a:rect l="l" t="t" r="r" b="b"/>
              <a:pathLst>
                <a:path w="770" h="770" extrusionOk="0">
                  <a:moveTo>
                    <a:pt x="405" y="1"/>
                  </a:moveTo>
                  <a:lnTo>
                    <a:pt x="243" y="41"/>
                  </a:lnTo>
                  <a:lnTo>
                    <a:pt x="122" y="122"/>
                  </a:lnTo>
                  <a:lnTo>
                    <a:pt x="41" y="244"/>
                  </a:lnTo>
                  <a:lnTo>
                    <a:pt x="1" y="405"/>
                  </a:lnTo>
                  <a:lnTo>
                    <a:pt x="41" y="527"/>
                  </a:lnTo>
                  <a:lnTo>
                    <a:pt x="122" y="648"/>
                  </a:lnTo>
                  <a:lnTo>
                    <a:pt x="243" y="729"/>
                  </a:lnTo>
                  <a:lnTo>
                    <a:pt x="405" y="769"/>
                  </a:lnTo>
                  <a:lnTo>
                    <a:pt x="526" y="729"/>
                  </a:lnTo>
                  <a:lnTo>
                    <a:pt x="688" y="648"/>
                  </a:lnTo>
                  <a:lnTo>
                    <a:pt x="769" y="527"/>
                  </a:lnTo>
                  <a:lnTo>
                    <a:pt x="769" y="405"/>
                  </a:lnTo>
                  <a:lnTo>
                    <a:pt x="769" y="244"/>
                  </a:lnTo>
                  <a:lnTo>
                    <a:pt x="688" y="122"/>
                  </a:lnTo>
                  <a:lnTo>
                    <a:pt x="526" y="41"/>
                  </a:lnTo>
                  <a:lnTo>
                    <a:pt x="4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TextBox 88">
            <a:extLst>
              <a:ext uri="{FF2B5EF4-FFF2-40B4-BE49-F238E27FC236}">
                <a16:creationId xmlns:a16="http://schemas.microsoft.com/office/drawing/2014/main" id="{6773C452-E3AB-4CA4-9560-9AC8D0E80AE1}"/>
              </a:ext>
            </a:extLst>
          </p:cNvPr>
          <p:cNvSpPr txBox="1"/>
          <p:nvPr/>
        </p:nvSpPr>
        <p:spPr>
          <a:xfrm>
            <a:off x="10036097" y="6360537"/>
            <a:ext cx="2018501" cy="369332"/>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Ferdinand Hiagbe</a:t>
            </a:r>
            <a:endParaRPr lang="en-GB"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34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30FA346-8F35-A01C-7C80-5C43EE412A2D}"/>
              </a:ext>
            </a:extLst>
          </p:cNvPr>
          <p:cNvSpPr/>
          <p:nvPr/>
        </p:nvSpPr>
        <p:spPr>
          <a:xfrm>
            <a:off x="4243258" y="2445051"/>
            <a:ext cx="2545237" cy="21831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H"/>
          </a:p>
        </p:txBody>
      </p:sp>
      <p:sp>
        <p:nvSpPr>
          <p:cNvPr id="2" name="Title 1">
            <a:extLst>
              <a:ext uri="{FF2B5EF4-FFF2-40B4-BE49-F238E27FC236}">
                <a16:creationId xmlns:a16="http://schemas.microsoft.com/office/drawing/2014/main" id="{4EAF1F59-D668-BD99-779C-AA7ADE3B8C82}"/>
              </a:ext>
            </a:extLst>
          </p:cNvPr>
          <p:cNvSpPr>
            <a:spLocks noGrp="1"/>
          </p:cNvSpPr>
          <p:nvPr>
            <p:ph type="title"/>
          </p:nvPr>
        </p:nvSpPr>
        <p:spPr>
          <a:xfrm>
            <a:off x="838200" y="365125"/>
            <a:ext cx="10515600" cy="294751"/>
          </a:xfrm>
        </p:spPr>
        <p:txBody>
          <a:bodyPr>
            <a:noAutofit/>
          </a:bodyPr>
          <a:lstStyle/>
          <a:p>
            <a:r>
              <a:rPr lang="en-US" sz="2800" dirty="0"/>
              <a:t>Mobile Money Platform</a:t>
            </a:r>
            <a:endParaRPr lang="en-GH" sz="2800" dirty="0"/>
          </a:p>
        </p:txBody>
      </p:sp>
      <p:sp>
        <p:nvSpPr>
          <p:cNvPr id="7" name="TextBox 6">
            <a:extLst>
              <a:ext uri="{FF2B5EF4-FFF2-40B4-BE49-F238E27FC236}">
                <a16:creationId xmlns:a16="http://schemas.microsoft.com/office/drawing/2014/main" id="{44C227DE-27A8-E6CD-7DEF-8CD12E73146F}"/>
              </a:ext>
            </a:extLst>
          </p:cNvPr>
          <p:cNvSpPr txBox="1"/>
          <p:nvPr/>
        </p:nvSpPr>
        <p:spPr>
          <a:xfrm>
            <a:off x="5365035" y="2861035"/>
            <a:ext cx="301686" cy="369332"/>
          </a:xfrm>
          <a:prstGeom prst="rect">
            <a:avLst/>
          </a:prstGeom>
          <a:noFill/>
        </p:spPr>
        <p:txBody>
          <a:bodyPr wrap="none" rtlCol="0">
            <a:spAutoFit/>
          </a:bodyPr>
          <a:lstStyle/>
          <a:p>
            <a:r>
              <a:rPr lang="en-US" dirty="0"/>
              <a:t>0</a:t>
            </a:r>
            <a:endParaRPr lang="en-GH" dirty="0"/>
          </a:p>
        </p:txBody>
      </p:sp>
      <p:sp>
        <p:nvSpPr>
          <p:cNvPr id="8" name="TextBox 7">
            <a:extLst>
              <a:ext uri="{FF2B5EF4-FFF2-40B4-BE49-F238E27FC236}">
                <a16:creationId xmlns:a16="http://schemas.microsoft.com/office/drawing/2014/main" id="{2CFD36B3-0060-520D-AFD8-401E6F65F10F}"/>
              </a:ext>
            </a:extLst>
          </p:cNvPr>
          <p:cNvSpPr txBox="1"/>
          <p:nvPr/>
        </p:nvSpPr>
        <p:spPr>
          <a:xfrm>
            <a:off x="4860715" y="3230367"/>
            <a:ext cx="1310325" cy="1200329"/>
          </a:xfrm>
          <a:prstGeom prst="rect">
            <a:avLst/>
          </a:prstGeom>
          <a:noFill/>
        </p:spPr>
        <p:txBody>
          <a:bodyPr wrap="square" rtlCol="0">
            <a:spAutoFit/>
          </a:bodyPr>
          <a:lstStyle/>
          <a:p>
            <a:pPr algn="ctr"/>
            <a:r>
              <a:rPr lang="en-US" dirty="0"/>
              <a:t>MTN Mobile Money Platform</a:t>
            </a:r>
            <a:endParaRPr lang="en-GH" dirty="0"/>
          </a:p>
        </p:txBody>
      </p:sp>
      <p:sp>
        <p:nvSpPr>
          <p:cNvPr id="9" name="TextBox 8">
            <a:extLst>
              <a:ext uri="{FF2B5EF4-FFF2-40B4-BE49-F238E27FC236}">
                <a16:creationId xmlns:a16="http://schemas.microsoft.com/office/drawing/2014/main" id="{9E20CF8F-7FEA-8EAF-33DB-1727B70CE003}"/>
              </a:ext>
            </a:extLst>
          </p:cNvPr>
          <p:cNvSpPr txBox="1"/>
          <p:nvPr/>
        </p:nvSpPr>
        <p:spPr>
          <a:xfrm>
            <a:off x="10086681" y="537217"/>
            <a:ext cx="1172116" cy="2308324"/>
          </a:xfrm>
          <a:prstGeom prst="rect">
            <a:avLst/>
          </a:prstGeom>
          <a:noFill/>
        </p:spPr>
        <p:txBody>
          <a:bodyPr wrap="square" rtlCol="0">
            <a:spAutoFit/>
          </a:bodyPr>
          <a:lstStyle/>
          <a:p>
            <a:r>
              <a:rPr lang="en-US" b="1" dirty="0"/>
              <a:t>Functions:</a:t>
            </a:r>
          </a:p>
          <a:p>
            <a:r>
              <a:rPr lang="en-US" dirty="0"/>
              <a:t>ECG</a:t>
            </a:r>
          </a:p>
          <a:p>
            <a:r>
              <a:rPr lang="en-US" dirty="0"/>
              <a:t>GWSC</a:t>
            </a:r>
          </a:p>
          <a:p>
            <a:r>
              <a:rPr lang="en-US" dirty="0"/>
              <a:t>Banks </a:t>
            </a:r>
          </a:p>
          <a:p>
            <a:r>
              <a:rPr lang="en-US" dirty="0"/>
              <a:t>Shop</a:t>
            </a:r>
          </a:p>
          <a:p>
            <a:r>
              <a:rPr lang="en-US" dirty="0"/>
              <a:t>DSTV</a:t>
            </a:r>
          </a:p>
          <a:p>
            <a:endParaRPr lang="en-US" dirty="0"/>
          </a:p>
          <a:p>
            <a:endParaRPr lang="en-GH" dirty="0"/>
          </a:p>
        </p:txBody>
      </p:sp>
      <p:sp>
        <p:nvSpPr>
          <p:cNvPr id="11" name="Rectangle 10">
            <a:extLst>
              <a:ext uri="{FF2B5EF4-FFF2-40B4-BE49-F238E27FC236}">
                <a16:creationId xmlns:a16="http://schemas.microsoft.com/office/drawing/2014/main" id="{4EBFE5C1-6C69-D579-8231-D78C7E5808D4}"/>
              </a:ext>
            </a:extLst>
          </p:cNvPr>
          <p:cNvSpPr/>
          <p:nvPr/>
        </p:nvSpPr>
        <p:spPr>
          <a:xfrm>
            <a:off x="2643826" y="1280472"/>
            <a:ext cx="1442301" cy="8218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ECG billing system</a:t>
            </a:r>
            <a:endParaRPr lang="en-GH" dirty="0"/>
          </a:p>
        </p:txBody>
      </p:sp>
      <p:sp>
        <p:nvSpPr>
          <p:cNvPr id="28" name="Rectangle 27">
            <a:extLst>
              <a:ext uri="{FF2B5EF4-FFF2-40B4-BE49-F238E27FC236}">
                <a16:creationId xmlns:a16="http://schemas.microsoft.com/office/drawing/2014/main" id="{1EF126AB-6C55-6EB2-F800-A6AA2A701AC1}"/>
              </a:ext>
            </a:extLst>
          </p:cNvPr>
          <p:cNvSpPr/>
          <p:nvPr/>
        </p:nvSpPr>
        <p:spPr>
          <a:xfrm>
            <a:off x="1324198" y="3056451"/>
            <a:ext cx="1442301" cy="8218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GWSC billing system</a:t>
            </a:r>
            <a:endParaRPr lang="en-GH" dirty="0"/>
          </a:p>
        </p:txBody>
      </p:sp>
      <p:sp>
        <p:nvSpPr>
          <p:cNvPr id="31" name="Rectangle 30">
            <a:extLst>
              <a:ext uri="{FF2B5EF4-FFF2-40B4-BE49-F238E27FC236}">
                <a16:creationId xmlns:a16="http://schemas.microsoft.com/office/drawing/2014/main" id="{EFD34F16-A157-1C65-BA02-13576A574CAD}"/>
              </a:ext>
            </a:extLst>
          </p:cNvPr>
          <p:cNvSpPr/>
          <p:nvPr/>
        </p:nvSpPr>
        <p:spPr>
          <a:xfrm>
            <a:off x="1781703" y="5249996"/>
            <a:ext cx="1442301" cy="8218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Banks System</a:t>
            </a:r>
            <a:endParaRPr lang="en-GH" dirty="0"/>
          </a:p>
        </p:txBody>
      </p:sp>
      <p:sp>
        <p:nvSpPr>
          <p:cNvPr id="32" name="Rectangle 31">
            <a:extLst>
              <a:ext uri="{FF2B5EF4-FFF2-40B4-BE49-F238E27FC236}">
                <a16:creationId xmlns:a16="http://schemas.microsoft.com/office/drawing/2014/main" id="{5C21531C-0840-B713-0019-F87A18199613}"/>
              </a:ext>
            </a:extLst>
          </p:cNvPr>
          <p:cNvSpPr/>
          <p:nvPr/>
        </p:nvSpPr>
        <p:spPr>
          <a:xfrm>
            <a:off x="6529259" y="5147374"/>
            <a:ext cx="1442301" cy="8218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DSTV System</a:t>
            </a:r>
            <a:endParaRPr lang="en-GH" dirty="0"/>
          </a:p>
        </p:txBody>
      </p:sp>
      <p:sp>
        <p:nvSpPr>
          <p:cNvPr id="34" name="Rectangle 33">
            <a:extLst>
              <a:ext uri="{FF2B5EF4-FFF2-40B4-BE49-F238E27FC236}">
                <a16:creationId xmlns:a16="http://schemas.microsoft.com/office/drawing/2014/main" id="{1485C2FD-560F-25AA-E958-6FE4A4B06B42}"/>
              </a:ext>
            </a:extLst>
          </p:cNvPr>
          <p:cNvSpPr/>
          <p:nvPr/>
        </p:nvSpPr>
        <p:spPr>
          <a:xfrm>
            <a:off x="7384313" y="1143347"/>
            <a:ext cx="1442301" cy="82181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Shops </a:t>
            </a:r>
            <a:endParaRPr lang="en-GH" dirty="0"/>
          </a:p>
        </p:txBody>
      </p:sp>
      <p:sp>
        <p:nvSpPr>
          <p:cNvPr id="36" name="Rectangle 35">
            <a:extLst>
              <a:ext uri="{FF2B5EF4-FFF2-40B4-BE49-F238E27FC236}">
                <a16:creationId xmlns:a16="http://schemas.microsoft.com/office/drawing/2014/main" id="{AAC2D2A2-FEFA-B8B8-A3DD-E854B14533A4}"/>
              </a:ext>
            </a:extLst>
          </p:cNvPr>
          <p:cNvSpPr/>
          <p:nvPr/>
        </p:nvSpPr>
        <p:spPr>
          <a:xfrm>
            <a:off x="5194169" y="766490"/>
            <a:ext cx="1442301" cy="82181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Momo Merchant</a:t>
            </a:r>
            <a:endParaRPr lang="en-GH" dirty="0"/>
          </a:p>
        </p:txBody>
      </p:sp>
      <p:sp>
        <p:nvSpPr>
          <p:cNvPr id="38" name="Rectangle 37">
            <a:extLst>
              <a:ext uri="{FF2B5EF4-FFF2-40B4-BE49-F238E27FC236}">
                <a16:creationId xmlns:a16="http://schemas.microsoft.com/office/drawing/2014/main" id="{1FA62B0B-1D32-6E9C-C4D4-FADA6E517D42}"/>
              </a:ext>
            </a:extLst>
          </p:cNvPr>
          <p:cNvSpPr/>
          <p:nvPr/>
        </p:nvSpPr>
        <p:spPr>
          <a:xfrm>
            <a:off x="7910272" y="2408553"/>
            <a:ext cx="1442301" cy="82181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Subscribers </a:t>
            </a:r>
            <a:endParaRPr lang="en-GH" dirty="0"/>
          </a:p>
        </p:txBody>
      </p:sp>
      <p:cxnSp>
        <p:nvCxnSpPr>
          <p:cNvPr id="20" name="Straight Arrow Connector 19">
            <a:extLst>
              <a:ext uri="{FF2B5EF4-FFF2-40B4-BE49-F238E27FC236}">
                <a16:creationId xmlns:a16="http://schemas.microsoft.com/office/drawing/2014/main" id="{2AFB3E8E-420F-B83C-E33A-669994495CC9}"/>
              </a:ext>
            </a:extLst>
          </p:cNvPr>
          <p:cNvCxnSpPr>
            <a:stCxn id="3" idx="1"/>
            <a:endCxn id="11" idx="2"/>
          </p:cNvCxnSpPr>
          <p:nvPr/>
        </p:nvCxnSpPr>
        <p:spPr>
          <a:xfrm flipH="1" flipV="1">
            <a:off x="3364977" y="2102286"/>
            <a:ext cx="1251022" cy="66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0EF18D0-D022-C9A8-ACF2-3EA712C47EC1}"/>
              </a:ext>
            </a:extLst>
          </p:cNvPr>
          <p:cNvSpPr txBox="1"/>
          <p:nvPr/>
        </p:nvSpPr>
        <p:spPr>
          <a:xfrm rot="1756474">
            <a:off x="3740620" y="2248860"/>
            <a:ext cx="1005275" cy="369332"/>
          </a:xfrm>
          <a:prstGeom prst="rect">
            <a:avLst/>
          </a:prstGeom>
          <a:noFill/>
        </p:spPr>
        <p:txBody>
          <a:bodyPr wrap="none" rtlCol="0">
            <a:spAutoFit/>
          </a:bodyPr>
          <a:lstStyle/>
          <a:p>
            <a:r>
              <a:rPr lang="en-US" dirty="0"/>
              <a:t>Payment</a:t>
            </a:r>
            <a:endParaRPr lang="en-GH" dirty="0"/>
          </a:p>
        </p:txBody>
      </p:sp>
      <p:cxnSp>
        <p:nvCxnSpPr>
          <p:cNvPr id="40" name="Straight Arrow Connector 39">
            <a:extLst>
              <a:ext uri="{FF2B5EF4-FFF2-40B4-BE49-F238E27FC236}">
                <a16:creationId xmlns:a16="http://schemas.microsoft.com/office/drawing/2014/main" id="{C9208C2E-6E3F-4429-3948-E2236CEF264C}"/>
              </a:ext>
            </a:extLst>
          </p:cNvPr>
          <p:cNvCxnSpPr>
            <a:cxnSpLocks/>
            <a:stCxn id="3" idx="2"/>
          </p:cNvCxnSpPr>
          <p:nvPr/>
        </p:nvCxnSpPr>
        <p:spPr>
          <a:xfrm flipH="1" flipV="1">
            <a:off x="2802655" y="3431387"/>
            <a:ext cx="1440603" cy="10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A2C44B3-A5A8-0907-B65D-EE458006250A}"/>
              </a:ext>
            </a:extLst>
          </p:cNvPr>
          <p:cNvSpPr txBox="1"/>
          <p:nvPr/>
        </p:nvSpPr>
        <p:spPr>
          <a:xfrm>
            <a:off x="2986573" y="3150452"/>
            <a:ext cx="1184374" cy="369332"/>
          </a:xfrm>
          <a:prstGeom prst="rect">
            <a:avLst/>
          </a:prstGeom>
          <a:noFill/>
        </p:spPr>
        <p:txBody>
          <a:bodyPr wrap="square" rtlCol="0">
            <a:spAutoFit/>
          </a:bodyPr>
          <a:lstStyle/>
          <a:p>
            <a:r>
              <a:rPr lang="en-US" dirty="0"/>
              <a:t>Payment</a:t>
            </a:r>
            <a:endParaRPr lang="en-GH" dirty="0"/>
          </a:p>
        </p:txBody>
      </p:sp>
      <p:cxnSp>
        <p:nvCxnSpPr>
          <p:cNvPr id="25" name="Straight Arrow Connector 24">
            <a:extLst>
              <a:ext uri="{FF2B5EF4-FFF2-40B4-BE49-F238E27FC236}">
                <a16:creationId xmlns:a16="http://schemas.microsoft.com/office/drawing/2014/main" id="{2A23EC88-CC85-ED5E-7CFC-729F7985B839}"/>
              </a:ext>
            </a:extLst>
          </p:cNvPr>
          <p:cNvCxnSpPr>
            <a:cxnSpLocks/>
            <a:stCxn id="31" idx="0"/>
          </p:cNvCxnSpPr>
          <p:nvPr/>
        </p:nvCxnSpPr>
        <p:spPr>
          <a:xfrm flipV="1">
            <a:off x="2502854" y="4017602"/>
            <a:ext cx="1839771" cy="1232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8E007FF-A8D9-D19F-DEE6-292CA2860ABF}"/>
              </a:ext>
            </a:extLst>
          </p:cNvPr>
          <p:cNvSpPr txBox="1"/>
          <p:nvPr/>
        </p:nvSpPr>
        <p:spPr>
          <a:xfrm rot="19772474">
            <a:off x="2885101" y="4237709"/>
            <a:ext cx="1207737" cy="374028"/>
          </a:xfrm>
          <a:prstGeom prst="rect">
            <a:avLst/>
          </a:prstGeom>
          <a:noFill/>
        </p:spPr>
        <p:txBody>
          <a:bodyPr wrap="square" rtlCol="0">
            <a:spAutoFit/>
          </a:bodyPr>
          <a:lstStyle/>
          <a:p>
            <a:r>
              <a:rPr lang="en-US" dirty="0"/>
              <a:t>Give loan</a:t>
            </a:r>
            <a:endParaRPr lang="en-GH" dirty="0"/>
          </a:p>
        </p:txBody>
      </p:sp>
      <p:cxnSp>
        <p:nvCxnSpPr>
          <p:cNvPr id="44" name="Straight Arrow Connector 43">
            <a:extLst>
              <a:ext uri="{FF2B5EF4-FFF2-40B4-BE49-F238E27FC236}">
                <a16:creationId xmlns:a16="http://schemas.microsoft.com/office/drawing/2014/main" id="{A79B3756-EFD9-4E6F-508C-27CF1FB3CBA9}"/>
              </a:ext>
            </a:extLst>
          </p:cNvPr>
          <p:cNvCxnSpPr>
            <a:cxnSpLocks/>
            <a:stCxn id="3" idx="3"/>
          </p:cNvCxnSpPr>
          <p:nvPr/>
        </p:nvCxnSpPr>
        <p:spPr>
          <a:xfrm flipH="1">
            <a:off x="3290087" y="4308484"/>
            <a:ext cx="1325912" cy="930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7C060C-BD9D-A4C3-21BD-892B5897D18D}"/>
              </a:ext>
            </a:extLst>
          </p:cNvPr>
          <p:cNvSpPr txBox="1"/>
          <p:nvPr/>
        </p:nvSpPr>
        <p:spPr>
          <a:xfrm rot="19772474">
            <a:off x="3319807" y="4653924"/>
            <a:ext cx="1605055" cy="369332"/>
          </a:xfrm>
          <a:prstGeom prst="rect">
            <a:avLst/>
          </a:prstGeom>
          <a:noFill/>
        </p:spPr>
        <p:txBody>
          <a:bodyPr wrap="none" rtlCol="0">
            <a:spAutoFit/>
          </a:bodyPr>
          <a:lstStyle/>
          <a:p>
            <a:r>
              <a:rPr lang="en-US" dirty="0"/>
              <a:t>Deposit money</a:t>
            </a:r>
            <a:endParaRPr lang="en-GH" dirty="0"/>
          </a:p>
        </p:txBody>
      </p:sp>
      <p:cxnSp>
        <p:nvCxnSpPr>
          <p:cNvPr id="47" name="Straight Arrow Connector 46">
            <a:extLst>
              <a:ext uri="{FF2B5EF4-FFF2-40B4-BE49-F238E27FC236}">
                <a16:creationId xmlns:a16="http://schemas.microsoft.com/office/drawing/2014/main" id="{CF4FBC76-7D9E-C7CD-01F2-AD377C7C25E2}"/>
              </a:ext>
            </a:extLst>
          </p:cNvPr>
          <p:cNvCxnSpPr>
            <a:cxnSpLocks/>
          </p:cNvCxnSpPr>
          <p:nvPr/>
        </p:nvCxnSpPr>
        <p:spPr>
          <a:xfrm flipV="1">
            <a:off x="3271499" y="4616012"/>
            <a:ext cx="1991878" cy="124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9D6953E-6420-93F5-5080-9552A0B61E3B}"/>
              </a:ext>
            </a:extLst>
          </p:cNvPr>
          <p:cNvSpPr txBox="1"/>
          <p:nvPr/>
        </p:nvSpPr>
        <p:spPr>
          <a:xfrm rot="19772474">
            <a:off x="3855220" y="5019267"/>
            <a:ext cx="1691553" cy="369332"/>
          </a:xfrm>
          <a:prstGeom prst="rect">
            <a:avLst/>
          </a:prstGeom>
          <a:noFill/>
        </p:spPr>
        <p:txBody>
          <a:bodyPr wrap="none" rtlCol="0">
            <a:spAutoFit/>
          </a:bodyPr>
          <a:lstStyle/>
          <a:p>
            <a:r>
              <a:rPr lang="en-US" dirty="0"/>
              <a:t>Withdraw funds</a:t>
            </a:r>
            <a:endParaRPr lang="en-GH" dirty="0"/>
          </a:p>
        </p:txBody>
      </p:sp>
      <p:sp>
        <p:nvSpPr>
          <p:cNvPr id="49" name="TextBox 48">
            <a:extLst>
              <a:ext uri="{FF2B5EF4-FFF2-40B4-BE49-F238E27FC236}">
                <a16:creationId xmlns:a16="http://schemas.microsoft.com/office/drawing/2014/main" id="{415322C2-5A1C-1200-2F6D-313E29D276EF}"/>
              </a:ext>
            </a:extLst>
          </p:cNvPr>
          <p:cNvSpPr txBox="1"/>
          <p:nvPr/>
        </p:nvSpPr>
        <p:spPr>
          <a:xfrm>
            <a:off x="6372078" y="4583380"/>
            <a:ext cx="1184374" cy="369332"/>
          </a:xfrm>
          <a:prstGeom prst="rect">
            <a:avLst/>
          </a:prstGeom>
          <a:noFill/>
        </p:spPr>
        <p:txBody>
          <a:bodyPr wrap="square" rtlCol="0">
            <a:spAutoFit/>
          </a:bodyPr>
          <a:lstStyle/>
          <a:p>
            <a:r>
              <a:rPr lang="en-US" dirty="0"/>
              <a:t>Payment</a:t>
            </a:r>
            <a:endParaRPr lang="en-GH" dirty="0"/>
          </a:p>
        </p:txBody>
      </p:sp>
      <p:cxnSp>
        <p:nvCxnSpPr>
          <p:cNvPr id="51" name="Straight Arrow Connector 50">
            <a:extLst>
              <a:ext uri="{FF2B5EF4-FFF2-40B4-BE49-F238E27FC236}">
                <a16:creationId xmlns:a16="http://schemas.microsoft.com/office/drawing/2014/main" id="{D9E3D44C-BBF0-5B95-E749-8F3C0BF90FC3}"/>
              </a:ext>
            </a:extLst>
          </p:cNvPr>
          <p:cNvCxnSpPr/>
          <p:nvPr/>
        </p:nvCxnSpPr>
        <p:spPr>
          <a:xfrm>
            <a:off x="6171040" y="4476766"/>
            <a:ext cx="607374" cy="727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5F5CED07-F014-FBE8-C407-C41E2B751C85}"/>
              </a:ext>
            </a:extLst>
          </p:cNvPr>
          <p:cNvSpPr/>
          <p:nvPr/>
        </p:nvSpPr>
        <p:spPr>
          <a:xfrm>
            <a:off x="7971560" y="4017602"/>
            <a:ext cx="1442301" cy="82181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Telco interoperability platform</a:t>
            </a:r>
            <a:endParaRPr lang="en-GH" dirty="0"/>
          </a:p>
        </p:txBody>
      </p:sp>
      <p:cxnSp>
        <p:nvCxnSpPr>
          <p:cNvPr id="61" name="Straight Arrow Connector 60">
            <a:extLst>
              <a:ext uri="{FF2B5EF4-FFF2-40B4-BE49-F238E27FC236}">
                <a16:creationId xmlns:a16="http://schemas.microsoft.com/office/drawing/2014/main" id="{7C25A815-E636-DD21-7B34-CD495A6B9B3C}"/>
              </a:ext>
            </a:extLst>
          </p:cNvPr>
          <p:cNvCxnSpPr/>
          <p:nvPr/>
        </p:nvCxnSpPr>
        <p:spPr>
          <a:xfrm>
            <a:off x="6778414" y="3878265"/>
            <a:ext cx="1193146" cy="430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363EA1C-3828-BB64-6AD9-D6827DE99648}"/>
              </a:ext>
            </a:extLst>
          </p:cNvPr>
          <p:cNvCxnSpPr>
            <a:endCxn id="3" idx="6"/>
          </p:cNvCxnSpPr>
          <p:nvPr/>
        </p:nvCxnSpPr>
        <p:spPr>
          <a:xfrm flipH="1" flipV="1">
            <a:off x="6788495" y="3536625"/>
            <a:ext cx="1403398" cy="480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3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D3F-E524-4F5F-B95E-6921B60A4586}"/>
              </a:ext>
            </a:extLst>
          </p:cNvPr>
          <p:cNvSpPr>
            <a:spLocks noGrp="1"/>
          </p:cNvSpPr>
          <p:nvPr>
            <p:ph type="title"/>
          </p:nvPr>
        </p:nvSpPr>
        <p:spPr>
          <a:xfrm>
            <a:off x="1512112" y="1839932"/>
            <a:ext cx="9167776" cy="1719262"/>
          </a:xfrm>
        </p:spPr>
        <p:txBody>
          <a:bodyPr>
            <a:normAutofit/>
          </a:bodyPr>
          <a:lstStyle/>
          <a:p>
            <a:r>
              <a:rPr lang="en-US" dirty="0"/>
              <a:t>Entity-Relationship Model</a:t>
            </a:r>
            <a:endParaRPr lang="en-GB" dirty="0"/>
          </a:p>
        </p:txBody>
      </p:sp>
      <p:sp>
        <p:nvSpPr>
          <p:cNvPr id="3" name="Text Placeholder 2">
            <a:extLst>
              <a:ext uri="{FF2B5EF4-FFF2-40B4-BE49-F238E27FC236}">
                <a16:creationId xmlns:a16="http://schemas.microsoft.com/office/drawing/2014/main" id="{F1CBA111-C520-4228-B53C-922A0CFF40C5}"/>
              </a:ext>
            </a:extLst>
          </p:cNvPr>
          <p:cNvSpPr>
            <a:spLocks noGrp="1"/>
          </p:cNvSpPr>
          <p:nvPr>
            <p:ph type="body" idx="4294967295"/>
          </p:nvPr>
        </p:nvSpPr>
        <p:spPr>
          <a:xfrm>
            <a:off x="9229060" y="6273209"/>
            <a:ext cx="2082430" cy="465028"/>
          </a:xfrm>
        </p:spPr>
        <p:txBody>
          <a:bodyPr>
            <a:normAutofit lnSpcReduction="10000"/>
          </a:bodyPr>
          <a:lstStyle/>
          <a:p>
            <a:pPr marL="0" indent="0" algn="r">
              <a:buNone/>
            </a:pPr>
            <a:r>
              <a:rPr lang="en-US" dirty="0">
                <a:solidFill>
                  <a:schemeClr val="bg1">
                    <a:lumMod val="75000"/>
                  </a:schemeClr>
                </a:solidFill>
                <a:latin typeface="Arial" panose="020B0604020202020204" pitchFamily="34" charset="0"/>
                <a:cs typeface="Arial" panose="020B0604020202020204" pitchFamily="34" charset="0"/>
              </a:rPr>
              <a:t>Section 1/3</a:t>
            </a:r>
            <a:endParaRPr lang="en-GB" dirty="0">
              <a:solidFill>
                <a:schemeClr val="bg1">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C373C9-E675-499A-A813-6B4488871097}"/>
              </a:ext>
            </a:extLst>
          </p:cNvPr>
          <p:cNvPicPr>
            <a:picLocks noChangeAspect="1"/>
          </p:cNvPicPr>
          <p:nvPr/>
        </p:nvPicPr>
        <p:blipFill rotWithShape="1">
          <a:blip r:embed="rId3">
            <a:grayscl/>
          </a:blip>
          <a:srcRect t="1" b="39668"/>
          <a:stretch/>
        </p:blipFill>
        <p:spPr>
          <a:xfrm>
            <a:off x="651566" y="4931491"/>
            <a:ext cx="1415242" cy="1926510"/>
          </a:xfrm>
          <a:prstGeom prst="rect">
            <a:avLst/>
          </a:prstGeom>
        </p:spPr>
      </p:pic>
    </p:spTree>
    <p:extLst>
      <p:ext uri="{BB962C8B-B14F-4D97-AF65-F5344CB8AC3E}">
        <p14:creationId xmlns:p14="http://schemas.microsoft.com/office/powerpoint/2010/main" val="295325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Entity-Relationship Model</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Focus is on the entities and their relationships within the organizational system</a:t>
            </a:r>
          </a:p>
          <a:p>
            <a:r>
              <a:rPr lang="en-US" dirty="0"/>
              <a:t>Another way to show the scope of a system</a:t>
            </a:r>
          </a:p>
        </p:txBody>
      </p:sp>
    </p:spTree>
    <p:extLst>
      <p:ext uri="{BB962C8B-B14F-4D97-AF65-F5344CB8AC3E}">
        <p14:creationId xmlns:p14="http://schemas.microsoft.com/office/powerpoint/2010/main" val="402502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Relationships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Relationships show how the entities are connected</a:t>
            </a:r>
          </a:p>
          <a:p>
            <a:r>
              <a:rPr lang="en-US" dirty="0"/>
              <a:t>Three types of relationships:</a:t>
            </a:r>
          </a:p>
          <a:p>
            <a:pPr lvl="1"/>
            <a:r>
              <a:rPr lang="en-US" dirty="0"/>
              <a:t>One-to-one</a:t>
            </a:r>
          </a:p>
          <a:p>
            <a:pPr lvl="1"/>
            <a:r>
              <a:rPr lang="en-US" dirty="0"/>
              <a:t>One-to-many</a:t>
            </a:r>
          </a:p>
          <a:p>
            <a:pPr lvl="1"/>
            <a:r>
              <a:rPr lang="en-US" dirty="0"/>
              <a:t>Many-to-many</a:t>
            </a:r>
          </a:p>
        </p:txBody>
      </p:sp>
    </p:spTree>
    <p:extLst>
      <p:ext uri="{BB962C8B-B14F-4D97-AF65-F5344CB8AC3E}">
        <p14:creationId xmlns:p14="http://schemas.microsoft.com/office/powerpoint/2010/main" val="409261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fontScale="90000"/>
          </a:bodyPr>
          <a:lstStyle/>
          <a:p>
            <a:r>
              <a:rPr lang="en-US" dirty="0"/>
              <a:t>Figure 2.7 Entity-Relationship Example</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1030618"/>
          </a:xfrm>
        </p:spPr>
        <p:txBody>
          <a:bodyPr/>
          <a:lstStyle/>
          <a:p>
            <a:r>
              <a:rPr lang="en-US" dirty="0"/>
              <a:t>An entity-relationship diagram showing a many-to-one relationship</a:t>
            </a:r>
          </a:p>
        </p:txBody>
      </p:sp>
      <p:pic>
        <p:nvPicPr>
          <p:cNvPr id="4" name="Picture 3" descr="The diagram shows textboxes &quot;Employee&quot; and &quot;Department&quot; connected by a horizontal line. There are two horizontal lines near department end and an arrow head and a vertical line near the employee end. An arrow from the employee to the department is labeled &quot;Many employees are members of a department.&quot; An arrow from the department to the employee is labeled &quot;One department contains many employees.&quot;">
            <a:extLst>
              <a:ext uri="{FF2B5EF4-FFF2-40B4-BE49-F238E27FC236}">
                <a16:creationId xmlns:a16="http://schemas.microsoft.com/office/drawing/2014/main" id="{1FA36D4A-3C78-A4DD-6D0B-B5C7C9BFF493}"/>
              </a:ext>
            </a:extLst>
          </p:cNvPr>
          <p:cNvPicPr>
            <a:picLocks noChangeAspect="1"/>
          </p:cNvPicPr>
          <p:nvPr/>
        </p:nvPicPr>
        <p:blipFill rotWithShape="1">
          <a:blip r:embed="rId3">
            <a:extLst>
              <a:ext uri="{28A0092B-C50C-407E-A947-70E740481C1C}">
                <a14:useLocalDpi xmlns:a14="http://schemas.microsoft.com/office/drawing/2010/main" val="0"/>
              </a:ext>
            </a:extLst>
          </a:blip>
          <a:srcRect b="6068"/>
          <a:stretch/>
        </p:blipFill>
        <p:spPr>
          <a:xfrm>
            <a:off x="3910181" y="2135750"/>
            <a:ext cx="4088834" cy="4090432"/>
          </a:xfrm>
          <a:prstGeom prst="rect">
            <a:avLst/>
          </a:prstGeom>
        </p:spPr>
      </p:pic>
    </p:spTree>
    <p:extLst>
      <p:ext uri="{BB962C8B-B14F-4D97-AF65-F5344CB8AC3E}">
        <p14:creationId xmlns:p14="http://schemas.microsoft.com/office/powerpoint/2010/main" val="6511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fontScale="90000"/>
          </a:bodyPr>
          <a:lstStyle/>
          <a:p>
            <a:r>
              <a:rPr lang="en-US" dirty="0"/>
              <a:t>Figure 2.8 Examples of Different Types of Relationships in E-R Diagrams</a:t>
            </a:r>
            <a:endParaRPr lang="en-GB" dirty="0"/>
          </a:p>
        </p:txBody>
      </p:sp>
      <p:pic>
        <p:nvPicPr>
          <p:cNvPr id="6" name="Picture 5" descr="The diagram shows following relationships: The textboxes &quot;Employee&quot; and &quot;Office&quot; connected by a horizontal line. There are two horizontal lines near each end. The text above the line reads, &quot;is assigned to&quot; and that below the line reads, &quot;is occupied by.&quot; The textboxes &quot;Cargo Aircraft&quot; and &quot;Distribution Center&quot; connected by a horizontal line. There are two horizontal lines near cargo aircraft end and an arrow head and a vertical line near the distribution center end. The text above the line reads, &quot;will serve&quot; and that below the line reads, &quot;is served by.&quot; The textboxes &quot;Systems Analyst&quot; and &quot;Project&quot; connected by a horizontal line. There are two horizontal lines near system analyst end and an arrow head and a circle near the project end. The text above the line reads, &quot;is assigned to&quot; and that below the line reads, &quot;will be developed by.&quot; The textboxes &quot;Machine&quot; and &quot;Scheduled Maintenance&quot; connected by a horizontal line. There are two horizontal lines near machine end and a vertical line and a circle near the scheduled maintenance end. The text above the line reads, &quot;is undergoing&quot; and that below the line reads, &quot;is being done to.&quot; The textboxes &quot;Salesperson&quot; and &quot;Customer&quot; connected by a horizontal line. There is a horizontal line and an arrow head near each end. The text above the line reads, &quot;is assigned to&quot; and that below the line reads, &quot;is called on by.&quot; The textboxes &quot;Home Office&quot; and &quot;Employee&quot; connected by a horizontal line. There is a horizontal line and a circle near home office end and a vertical line and an arrow head near the employee end. The text above the line reads, &quot;has&quot; and that below the line reads, &quot;is assigned to.&quot; The textboxes &quot;Passenger&quot; and &quot;Destination&quot; connected by a horizontal line. There is an arrow head near each end. The text above the line reads, &quot;is flying to&quot; and that below the line reads, &quot;will be visited by.&quot;">
            <a:extLst>
              <a:ext uri="{FF2B5EF4-FFF2-40B4-BE49-F238E27FC236}">
                <a16:creationId xmlns:a16="http://schemas.microsoft.com/office/drawing/2014/main" id="{5699170A-EB22-0A59-4A3C-48DB03CD0B04}"/>
              </a:ext>
            </a:extLst>
          </p:cNvPr>
          <p:cNvPicPr>
            <a:picLocks noChangeAspect="1"/>
          </p:cNvPicPr>
          <p:nvPr/>
        </p:nvPicPr>
        <p:blipFill rotWithShape="1">
          <a:blip r:embed="rId3">
            <a:extLst>
              <a:ext uri="{28A0092B-C50C-407E-A947-70E740481C1C}">
                <a14:useLocalDpi xmlns:a14="http://schemas.microsoft.com/office/drawing/2010/main" val="0"/>
              </a:ext>
            </a:extLst>
          </a:blip>
          <a:srcRect b="2472"/>
          <a:stretch/>
        </p:blipFill>
        <p:spPr>
          <a:xfrm>
            <a:off x="3157743" y="1558327"/>
            <a:ext cx="2844155" cy="5084283"/>
          </a:xfrm>
          <a:prstGeom prst="rect">
            <a:avLst/>
          </a:prstGeom>
        </p:spPr>
      </p:pic>
      <p:sp>
        <p:nvSpPr>
          <p:cNvPr id="3" name="Rectangle 2">
            <a:extLst>
              <a:ext uri="{FF2B5EF4-FFF2-40B4-BE49-F238E27FC236}">
                <a16:creationId xmlns:a16="http://schemas.microsoft.com/office/drawing/2014/main" id="{5474EC8F-DBB2-2F9C-20F4-9CC75F1A59CC}"/>
              </a:ext>
            </a:extLst>
          </p:cNvPr>
          <p:cNvSpPr/>
          <p:nvPr/>
        </p:nvSpPr>
        <p:spPr>
          <a:xfrm>
            <a:off x="7371761" y="2997724"/>
            <a:ext cx="820132" cy="6127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endParaRPr lang="en-GH" dirty="0"/>
          </a:p>
        </p:txBody>
      </p:sp>
      <p:sp>
        <p:nvSpPr>
          <p:cNvPr id="5" name="Rectangle 4">
            <a:extLst>
              <a:ext uri="{FF2B5EF4-FFF2-40B4-BE49-F238E27FC236}">
                <a16:creationId xmlns:a16="http://schemas.microsoft.com/office/drawing/2014/main" id="{83693211-940C-92DB-0463-250B86086EF0}"/>
              </a:ext>
            </a:extLst>
          </p:cNvPr>
          <p:cNvSpPr/>
          <p:nvPr/>
        </p:nvSpPr>
        <p:spPr>
          <a:xfrm>
            <a:off x="9561756" y="2997724"/>
            <a:ext cx="820132" cy="6127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endParaRPr lang="en-GH" dirty="0"/>
          </a:p>
        </p:txBody>
      </p:sp>
      <p:sp>
        <p:nvSpPr>
          <p:cNvPr id="4" name="TextBox 3">
            <a:extLst>
              <a:ext uri="{FF2B5EF4-FFF2-40B4-BE49-F238E27FC236}">
                <a16:creationId xmlns:a16="http://schemas.microsoft.com/office/drawing/2014/main" id="{AEC7C575-A7FC-37A5-856B-959BA80907A9}"/>
              </a:ext>
            </a:extLst>
          </p:cNvPr>
          <p:cNvSpPr txBox="1"/>
          <p:nvPr/>
        </p:nvSpPr>
        <p:spPr>
          <a:xfrm>
            <a:off x="8625527" y="2441542"/>
            <a:ext cx="506870" cy="369332"/>
          </a:xfrm>
          <a:prstGeom prst="rect">
            <a:avLst/>
          </a:prstGeom>
          <a:noFill/>
        </p:spPr>
        <p:txBody>
          <a:bodyPr wrap="none" rtlCol="0">
            <a:spAutoFit/>
          </a:bodyPr>
          <a:lstStyle/>
          <a:p>
            <a:r>
              <a:rPr lang="en-US" dirty="0"/>
              <a:t>has</a:t>
            </a:r>
            <a:endParaRPr lang="en-GH" dirty="0"/>
          </a:p>
        </p:txBody>
      </p:sp>
      <p:sp>
        <p:nvSpPr>
          <p:cNvPr id="7" name="TextBox 6">
            <a:extLst>
              <a:ext uri="{FF2B5EF4-FFF2-40B4-BE49-F238E27FC236}">
                <a16:creationId xmlns:a16="http://schemas.microsoft.com/office/drawing/2014/main" id="{19002AF2-21C6-F3C1-EE3D-629D852E99BD}"/>
              </a:ext>
            </a:extLst>
          </p:cNvPr>
          <p:cNvSpPr txBox="1"/>
          <p:nvPr/>
        </p:nvSpPr>
        <p:spPr>
          <a:xfrm>
            <a:off x="8625527" y="3686969"/>
            <a:ext cx="506870" cy="369332"/>
          </a:xfrm>
          <a:prstGeom prst="rect">
            <a:avLst/>
          </a:prstGeom>
          <a:noFill/>
        </p:spPr>
        <p:txBody>
          <a:bodyPr wrap="none" rtlCol="0">
            <a:spAutoFit/>
          </a:bodyPr>
          <a:lstStyle/>
          <a:p>
            <a:r>
              <a:rPr lang="en-US" dirty="0"/>
              <a:t>has</a:t>
            </a:r>
            <a:endParaRPr lang="en-GH" dirty="0"/>
          </a:p>
        </p:txBody>
      </p:sp>
      <p:cxnSp>
        <p:nvCxnSpPr>
          <p:cNvPr id="9" name="Straight Connector 8">
            <a:extLst>
              <a:ext uri="{FF2B5EF4-FFF2-40B4-BE49-F238E27FC236}">
                <a16:creationId xmlns:a16="http://schemas.microsoft.com/office/drawing/2014/main" id="{CDB2320D-C5DD-841A-E525-14D6E01C2F8F}"/>
              </a:ext>
            </a:extLst>
          </p:cNvPr>
          <p:cNvCxnSpPr>
            <a:stCxn id="3" idx="3"/>
            <a:endCxn id="5" idx="1"/>
          </p:cNvCxnSpPr>
          <p:nvPr/>
        </p:nvCxnSpPr>
        <p:spPr>
          <a:xfrm>
            <a:off x="8191893" y="3304095"/>
            <a:ext cx="1369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F9227F2-CF50-4BC3-F2CE-9DF26C606695}"/>
              </a:ext>
            </a:extLst>
          </p:cNvPr>
          <p:cNvCxnSpPr/>
          <p:nvPr/>
        </p:nvCxnSpPr>
        <p:spPr>
          <a:xfrm>
            <a:off x="9304256" y="3214540"/>
            <a:ext cx="0" cy="21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332CBAD-B27F-C788-E817-C50119F733ED}"/>
              </a:ext>
            </a:extLst>
          </p:cNvPr>
          <p:cNvCxnSpPr>
            <a:cxnSpLocks/>
          </p:cNvCxnSpPr>
          <p:nvPr/>
        </p:nvCxnSpPr>
        <p:spPr>
          <a:xfrm>
            <a:off x="9371815" y="3229073"/>
            <a:ext cx="0" cy="21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2BFBF9-E947-940E-9465-03145F386FB7}"/>
              </a:ext>
            </a:extLst>
          </p:cNvPr>
          <p:cNvCxnSpPr>
            <a:cxnSpLocks/>
          </p:cNvCxnSpPr>
          <p:nvPr/>
        </p:nvCxnSpPr>
        <p:spPr>
          <a:xfrm>
            <a:off x="8191893" y="3140304"/>
            <a:ext cx="169682" cy="163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6079B64-0C37-2AD3-7489-EE6A6AB63767}"/>
              </a:ext>
            </a:extLst>
          </p:cNvPr>
          <p:cNvCxnSpPr>
            <a:cxnSpLocks/>
          </p:cNvCxnSpPr>
          <p:nvPr/>
        </p:nvCxnSpPr>
        <p:spPr>
          <a:xfrm flipV="1">
            <a:off x="8155757" y="3321770"/>
            <a:ext cx="226076" cy="1072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71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Entities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Fundamental entity</a:t>
            </a:r>
          </a:p>
          <a:p>
            <a:r>
              <a:rPr lang="en-US" dirty="0"/>
              <a:t>Associative entity</a:t>
            </a:r>
          </a:p>
          <a:p>
            <a:r>
              <a:rPr lang="en-US" dirty="0"/>
              <a:t>Attributive entity</a:t>
            </a:r>
          </a:p>
        </p:txBody>
      </p:sp>
    </p:spTree>
    <p:extLst>
      <p:ext uri="{BB962C8B-B14F-4D97-AF65-F5344CB8AC3E}">
        <p14:creationId xmlns:p14="http://schemas.microsoft.com/office/powerpoint/2010/main" val="182255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fontScale="90000"/>
          </a:bodyPr>
          <a:lstStyle/>
          <a:p>
            <a:r>
              <a:rPr lang="en-US" dirty="0"/>
              <a:t>Figure 2.9 Three Different Types of Entities Used in E-R Diagrams</a:t>
            </a:r>
            <a:endParaRPr lang="en-GB" dirty="0"/>
          </a:p>
        </p:txBody>
      </p:sp>
      <p:pic>
        <p:nvPicPr>
          <p:cNvPr id="6" name="Picture 5" descr="The entities shown are as follows. Fundamental entity (shown by a rectangle): Usually a real entity: a person, place, or thing. Associative entity (shown by a rectangle with a line connecting two adjacent sides at each corner): Something created that joins two entities.&#10;Attributive entity (shown by a rectangle with an arc at each corner): Something useful in describing attributes, especially repeating groups.">
            <a:extLst>
              <a:ext uri="{FF2B5EF4-FFF2-40B4-BE49-F238E27FC236}">
                <a16:creationId xmlns:a16="http://schemas.microsoft.com/office/drawing/2014/main" id="{7FA0BC06-DCB3-A4E4-6965-754B6C0135EB}"/>
              </a:ext>
            </a:extLst>
          </p:cNvPr>
          <p:cNvPicPr>
            <a:picLocks noChangeAspect="1"/>
          </p:cNvPicPr>
          <p:nvPr/>
        </p:nvPicPr>
        <p:blipFill rotWithShape="1">
          <a:blip r:embed="rId3">
            <a:extLst>
              <a:ext uri="{28A0092B-C50C-407E-A947-70E740481C1C}">
                <a14:useLocalDpi xmlns:a14="http://schemas.microsoft.com/office/drawing/2010/main" val="0"/>
              </a:ext>
            </a:extLst>
          </a:blip>
          <a:srcRect b="9295"/>
          <a:stretch/>
        </p:blipFill>
        <p:spPr>
          <a:xfrm>
            <a:off x="2455779" y="1931148"/>
            <a:ext cx="6350000" cy="4561726"/>
          </a:xfrm>
          <a:prstGeom prst="rect">
            <a:avLst/>
          </a:prstGeom>
        </p:spPr>
      </p:pic>
    </p:spTree>
    <p:extLst>
      <p:ext uri="{BB962C8B-B14F-4D97-AF65-F5344CB8AC3E}">
        <p14:creationId xmlns:p14="http://schemas.microsoft.com/office/powerpoint/2010/main" val="6744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Attributes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836354"/>
          </a:xfrm>
        </p:spPr>
        <p:txBody>
          <a:bodyPr/>
          <a:lstStyle/>
          <a:p>
            <a:r>
              <a:rPr lang="en-US" dirty="0"/>
              <a:t>Data attributes may be added to the diagram.</a:t>
            </a:r>
          </a:p>
        </p:txBody>
      </p:sp>
      <p:pic>
        <p:nvPicPr>
          <p:cNvPr id="5" name="Picture 4">
            <a:extLst>
              <a:ext uri="{FF2B5EF4-FFF2-40B4-BE49-F238E27FC236}">
                <a16:creationId xmlns:a16="http://schemas.microsoft.com/office/drawing/2014/main" id="{970A6D84-F431-80D0-425D-3EFC31365BF5}"/>
              </a:ext>
            </a:extLst>
          </p:cNvPr>
          <p:cNvPicPr>
            <a:picLocks noChangeAspect="1"/>
          </p:cNvPicPr>
          <p:nvPr/>
        </p:nvPicPr>
        <p:blipFill>
          <a:blip r:embed="rId3"/>
          <a:stretch>
            <a:fillRect/>
          </a:stretch>
        </p:blipFill>
        <p:spPr>
          <a:xfrm>
            <a:off x="2843212" y="2505075"/>
            <a:ext cx="6505575" cy="1847850"/>
          </a:xfrm>
          <a:prstGeom prst="rect">
            <a:avLst/>
          </a:prstGeom>
        </p:spPr>
      </p:pic>
    </p:spTree>
    <p:extLst>
      <p:ext uri="{BB962C8B-B14F-4D97-AF65-F5344CB8AC3E}">
        <p14:creationId xmlns:p14="http://schemas.microsoft.com/office/powerpoint/2010/main" val="1322949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Creating Entity-Relationship Diagrams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pPr marL="514350" indent="-514350">
              <a:buFont typeface="+mj-lt"/>
              <a:buAutoNum type="arabicPeriod"/>
            </a:pPr>
            <a:r>
              <a:rPr lang="en-US" dirty="0"/>
              <a:t>List the entities in the organization</a:t>
            </a:r>
          </a:p>
          <a:p>
            <a:pPr marL="514350" indent="-514350">
              <a:buFont typeface="+mj-lt"/>
              <a:buAutoNum type="arabicPeriod"/>
            </a:pPr>
            <a:r>
              <a:rPr lang="en-US" dirty="0"/>
              <a:t>Choose key entities to narrow the scope of the problem</a:t>
            </a:r>
          </a:p>
          <a:p>
            <a:pPr marL="514350" indent="-514350">
              <a:buFont typeface="+mj-lt"/>
              <a:buAutoNum type="arabicPeriod"/>
            </a:pPr>
            <a:r>
              <a:rPr lang="en-US" dirty="0"/>
              <a:t>Identify what the primary entity should be</a:t>
            </a:r>
          </a:p>
          <a:p>
            <a:pPr marL="514350" indent="-514350">
              <a:buFont typeface="+mj-lt"/>
              <a:buAutoNum type="arabicPeriod"/>
            </a:pPr>
            <a:r>
              <a:rPr lang="en-US" dirty="0"/>
              <a:t>Confirm the results of the above through data gathering</a:t>
            </a:r>
          </a:p>
        </p:txBody>
      </p:sp>
    </p:spTree>
    <p:extLst>
      <p:ext uri="{BB962C8B-B14F-4D97-AF65-F5344CB8AC3E}">
        <p14:creationId xmlns:p14="http://schemas.microsoft.com/office/powerpoint/2010/main" val="366441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3957-10C2-4442-8AE3-5AC8953845AA}"/>
              </a:ext>
            </a:extLst>
          </p:cNvPr>
          <p:cNvSpPr>
            <a:spLocks noGrp="1"/>
          </p:cNvSpPr>
          <p:nvPr>
            <p:ph type="title"/>
          </p:nvPr>
        </p:nvSpPr>
        <p:spPr/>
        <p:txBody>
          <a:bodyPr/>
          <a:lstStyle/>
          <a:p>
            <a:r>
              <a:rPr lang="en-US" dirty="0"/>
              <a:t>Objectives of this lesson</a:t>
            </a:r>
            <a:endParaRPr lang="en-GB" dirty="0"/>
          </a:p>
        </p:txBody>
      </p:sp>
      <p:sp>
        <p:nvSpPr>
          <p:cNvPr id="3" name="Content Placeholder 2">
            <a:extLst>
              <a:ext uri="{FF2B5EF4-FFF2-40B4-BE49-F238E27FC236}">
                <a16:creationId xmlns:a16="http://schemas.microsoft.com/office/drawing/2014/main" id="{E7A1A16D-8884-40F6-B37F-F7E0165F505F}"/>
              </a:ext>
            </a:extLst>
          </p:cNvPr>
          <p:cNvSpPr>
            <a:spLocks noGrp="1"/>
          </p:cNvSpPr>
          <p:nvPr>
            <p:ph idx="1"/>
          </p:nvPr>
        </p:nvSpPr>
        <p:spPr>
          <a:xfrm>
            <a:off x="3583172" y="1469333"/>
            <a:ext cx="8038213" cy="4918987"/>
          </a:xfrm>
        </p:spPr>
        <p:txBody>
          <a:bodyPr>
            <a:normAutofit/>
          </a:bodyPr>
          <a:lstStyle/>
          <a:p>
            <a:pPr>
              <a:spcAft>
                <a:spcPct val="0"/>
              </a:spcAft>
              <a:buSzPts val="2400"/>
            </a:pPr>
            <a:r>
              <a:rPr lang="en-US" altLang="en-US" dirty="0">
                <a:solidFill>
                  <a:schemeClr val="tx1">
                    <a:lumMod val="75000"/>
                    <a:lumOff val="25000"/>
                  </a:schemeClr>
                </a:solidFill>
                <a:latin typeface="Arial (Body)"/>
              </a:rPr>
              <a:t>Depict systems graphically using context-level data flow diagrams, and entity-relationship models, use cases, and use case scenarios.</a:t>
            </a:r>
          </a:p>
          <a:p>
            <a:pPr>
              <a:spcAft>
                <a:spcPct val="0"/>
              </a:spcAft>
              <a:buSzPts val="2400"/>
            </a:pPr>
            <a:endParaRPr lang="en-US" altLang="en-US" dirty="0">
              <a:solidFill>
                <a:srgbClr val="000000"/>
              </a:solidFill>
              <a:latin typeface="Arial (Body)"/>
            </a:endParaRPr>
          </a:p>
        </p:txBody>
      </p:sp>
      <p:pic>
        <p:nvPicPr>
          <p:cNvPr id="84" name="Picture 83">
            <a:extLst>
              <a:ext uri="{FF2B5EF4-FFF2-40B4-BE49-F238E27FC236}">
                <a16:creationId xmlns:a16="http://schemas.microsoft.com/office/drawing/2014/main" id="{64B25284-6B79-4F5B-BC1D-F0EA09547722}"/>
              </a:ext>
            </a:extLst>
          </p:cNvPr>
          <p:cNvPicPr>
            <a:picLocks noChangeAspect="1"/>
          </p:cNvPicPr>
          <p:nvPr/>
        </p:nvPicPr>
        <p:blipFill rotWithShape="1">
          <a:blip r:embed="rId3">
            <a:grayscl/>
          </a:blip>
          <a:srcRect b="23352"/>
          <a:stretch/>
        </p:blipFill>
        <p:spPr>
          <a:xfrm>
            <a:off x="236896" y="4357331"/>
            <a:ext cx="1415242" cy="2447509"/>
          </a:xfrm>
          <a:prstGeom prst="rect">
            <a:avLst/>
          </a:prstGeom>
        </p:spPr>
      </p:pic>
      <p:pic>
        <p:nvPicPr>
          <p:cNvPr id="5" name="Picture 4" descr="A picture containing electronics, circuit&#10;&#10;Description automatically generated">
            <a:extLst>
              <a:ext uri="{FF2B5EF4-FFF2-40B4-BE49-F238E27FC236}">
                <a16:creationId xmlns:a16="http://schemas.microsoft.com/office/drawing/2014/main" id="{6D54F41A-992A-499C-894F-0AE6C2ADBECD}"/>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453657" y="2286000"/>
            <a:ext cx="2935560" cy="2071331"/>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contourClr>
              <a:srgbClr val="FFFFFF"/>
            </a:contourClr>
          </a:sp3d>
        </p:spPr>
      </p:pic>
    </p:spTree>
    <p:extLst>
      <p:ext uri="{BB962C8B-B14F-4D97-AF65-F5344CB8AC3E}">
        <p14:creationId xmlns:p14="http://schemas.microsoft.com/office/powerpoint/2010/main" val="110742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fontScale="90000"/>
          </a:bodyPr>
          <a:lstStyle/>
          <a:p>
            <a:r>
              <a:rPr lang="en-US" dirty="0"/>
              <a:t>Figure 2.12 A More Complete E-R Diagram Showing Data Attributes of the Entities</a:t>
            </a:r>
            <a:endParaRPr lang="en-GB" dirty="0"/>
          </a:p>
        </p:txBody>
      </p:sp>
      <p:pic>
        <p:nvPicPr>
          <p:cNvPr id="6" name="Picture 5" descr="The diagram shows the fundamental entity &quot;Patron&quot; at the top followed by associative entity &quot;Reservation,&quot; which is followed by attributive entity &quot;Performance,&quot; and fundamental entity &quot;Concert or Show&quot; at the bottom.&#10;The patron and reservation are connected by a vertical line with two horizontal lines near patron end and a horizontal line and an arrow head near the reservation end. The text left to the vertical line reads, &quot;is in the name of&quot; and that right to the vertical line reads, &quot;makes.&quot; The data attributes of the patron are: Patron-name, Patron-address, Patron-phone, Patron-credit-card. The reservation and performance are connected by a vertical line with an arrow head and a horizontal line near reservation end and two horizontal lines near the performance end. The text left to the vertical line reads, &quot;has&quot; and that right to the vertical line reads, &quot;is made for.&quot; The data attributes of the reservation are: Reservation number, Patron name, Performance number, Concert or show, Date, Time, Location, Price. The performance and concert or show are connected by a vertical line with an arrow head and a horizontal line near performance end and two horizontal lines near the concert or show end. The text left to the vertical line reads, &quot;has&quot; and that right to the vertical line reads, &quot;belongs to.&quot; The data attributes of the performance are: Performance number, Concert or show, Date, Time, Location, Price-options. The data attributes of the concert or show are: Concert or show, Concert-details, Dates-of-event, Location.">
            <a:extLst>
              <a:ext uri="{FF2B5EF4-FFF2-40B4-BE49-F238E27FC236}">
                <a16:creationId xmlns:a16="http://schemas.microsoft.com/office/drawing/2014/main" id="{C0DADF45-4D07-2834-471F-666EB4F3E9CF}"/>
              </a:ext>
            </a:extLst>
          </p:cNvPr>
          <p:cNvPicPr>
            <a:picLocks noChangeAspect="1"/>
          </p:cNvPicPr>
          <p:nvPr/>
        </p:nvPicPr>
        <p:blipFill rotWithShape="1">
          <a:blip r:embed="rId3">
            <a:extLst>
              <a:ext uri="{28A0092B-C50C-407E-A947-70E740481C1C}">
                <a14:useLocalDpi xmlns:a14="http://schemas.microsoft.com/office/drawing/2010/main" val="0"/>
              </a:ext>
            </a:extLst>
          </a:blip>
          <a:srcRect b="2022"/>
          <a:stretch/>
        </p:blipFill>
        <p:spPr>
          <a:xfrm>
            <a:off x="4715043" y="1479263"/>
            <a:ext cx="2391610" cy="5217822"/>
          </a:xfrm>
          <a:prstGeom prst="rect">
            <a:avLst/>
          </a:prstGeom>
        </p:spPr>
      </p:pic>
    </p:spTree>
    <p:extLst>
      <p:ext uri="{BB962C8B-B14F-4D97-AF65-F5344CB8AC3E}">
        <p14:creationId xmlns:p14="http://schemas.microsoft.com/office/powerpoint/2010/main" val="167905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Activities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Create E-R Diagrams for the following:</a:t>
            </a:r>
          </a:p>
          <a:p>
            <a:pPr lvl="1"/>
            <a:r>
              <a:rPr lang="en-US" dirty="0"/>
              <a:t>A school assignment grading system</a:t>
            </a:r>
          </a:p>
          <a:p>
            <a:pPr lvl="1"/>
            <a:r>
              <a:rPr lang="en-US" dirty="0"/>
              <a:t>A ride hailing app</a:t>
            </a:r>
          </a:p>
          <a:p>
            <a:pPr lvl="1"/>
            <a:r>
              <a:rPr lang="en-US" dirty="0"/>
              <a:t>Mobile Money Platform </a:t>
            </a:r>
          </a:p>
          <a:p>
            <a:pPr lvl="1"/>
            <a:r>
              <a:rPr lang="en-US" dirty="0" err="1"/>
              <a:t>MoMo</a:t>
            </a:r>
            <a:r>
              <a:rPr lang="en-US" dirty="0"/>
              <a:t> Pay</a:t>
            </a:r>
          </a:p>
          <a:p>
            <a:pPr lvl="1"/>
            <a:r>
              <a:rPr lang="en-US" dirty="0"/>
              <a:t>Pharmacy Sales</a:t>
            </a:r>
          </a:p>
          <a:p>
            <a:pPr lvl="1"/>
            <a:r>
              <a:rPr lang="en-US" dirty="0"/>
              <a:t>Online </a:t>
            </a:r>
            <a:r>
              <a:rPr lang="en-US" dirty="0" err="1"/>
              <a:t>multishop</a:t>
            </a:r>
            <a:r>
              <a:rPr lang="en-US" dirty="0"/>
              <a:t> clothes store</a:t>
            </a:r>
          </a:p>
          <a:p>
            <a:pPr lvl="1"/>
            <a:r>
              <a:rPr lang="en-US" b="1" dirty="0"/>
              <a:t>Savings &amp; Loans Transaction platform</a:t>
            </a:r>
          </a:p>
          <a:p>
            <a:pPr lvl="1"/>
            <a:r>
              <a:rPr lang="en-US" dirty="0"/>
              <a:t>Library Management System</a:t>
            </a:r>
          </a:p>
          <a:p>
            <a:endParaRPr lang="en-GH" dirty="0"/>
          </a:p>
        </p:txBody>
      </p:sp>
    </p:spTree>
    <p:extLst>
      <p:ext uri="{BB962C8B-B14F-4D97-AF65-F5344CB8AC3E}">
        <p14:creationId xmlns:p14="http://schemas.microsoft.com/office/powerpoint/2010/main" val="79846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C49C-9706-61B9-FC89-71484208D957}"/>
              </a:ext>
            </a:extLst>
          </p:cNvPr>
          <p:cNvSpPr>
            <a:spLocks noGrp="1"/>
          </p:cNvSpPr>
          <p:nvPr>
            <p:ph type="title"/>
          </p:nvPr>
        </p:nvSpPr>
        <p:spPr>
          <a:xfrm>
            <a:off x="838200" y="365126"/>
            <a:ext cx="10515600" cy="351312"/>
          </a:xfrm>
        </p:spPr>
        <p:txBody>
          <a:bodyPr>
            <a:normAutofit fontScale="90000"/>
          </a:bodyPr>
          <a:lstStyle/>
          <a:p>
            <a:r>
              <a:rPr lang="en-US" dirty="0"/>
              <a:t>Saving &amp; Loans – ER diagram</a:t>
            </a:r>
            <a:endParaRPr lang="en-GH" dirty="0"/>
          </a:p>
        </p:txBody>
      </p:sp>
      <p:sp>
        <p:nvSpPr>
          <p:cNvPr id="4" name="TextBox 3">
            <a:extLst>
              <a:ext uri="{FF2B5EF4-FFF2-40B4-BE49-F238E27FC236}">
                <a16:creationId xmlns:a16="http://schemas.microsoft.com/office/drawing/2014/main" id="{82B3BD0C-A465-BF89-BD4A-78D8249C8C65}"/>
              </a:ext>
            </a:extLst>
          </p:cNvPr>
          <p:cNvSpPr txBox="1"/>
          <p:nvPr/>
        </p:nvSpPr>
        <p:spPr>
          <a:xfrm>
            <a:off x="8776355" y="204869"/>
            <a:ext cx="2086340" cy="2031325"/>
          </a:xfrm>
          <a:prstGeom prst="rect">
            <a:avLst/>
          </a:prstGeom>
          <a:noFill/>
        </p:spPr>
        <p:txBody>
          <a:bodyPr wrap="none" rtlCol="0">
            <a:spAutoFit/>
          </a:bodyPr>
          <a:lstStyle/>
          <a:p>
            <a:r>
              <a:rPr lang="en-US" b="1" dirty="0"/>
              <a:t>Functions:</a:t>
            </a:r>
          </a:p>
          <a:p>
            <a:r>
              <a:rPr lang="en-US" dirty="0"/>
              <a:t>Deposits</a:t>
            </a:r>
          </a:p>
          <a:p>
            <a:r>
              <a:rPr lang="en-US" dirty="0"/>
              <a:t>Request Withdrawal</a:t>
            </a:r>
          </a:p>
          <a:p>
            <a:r>
              <a:rPr lang="en-US" dirty="0"/>
              <a:t>Register customers</a:t>
            </a:r>
          </a:p>
          <a:p>
            <a:r>
              <a:rPr lang="en-US" dirty="0"/>
              <a:t>Request for loans</a:t>
            </a:r>
          </a:p>
          <a:p>
            <a:endParaRPr lang="en-US" dirty="0"/>
          </a:p>
          <a:p>
            <a:endParaRPr lang="en-GH" dirty="0"/>
          </a:p>
        </p:txBody>
      </p:sp>
      <p:pic>
        <p:nvPicPr>
          <p:cNvPr id="6" name="Picture 5">
            <a:extLst>
              <a:ext uri="{FF2B5EF4-FFF2-40B4-BE49-F238E27FC236}">
                <a16:creationId xmlns:a16="http://schemas.microsoft.com/office/drawing/2014/main" id="{641AF090-4133-B638-E63F-258359F763A9}"/>
              </a:ext>
            </a:extLst>
          </p:cNvPr>
          <p:cNvPicPr>
            <a:picLocks noChangeAspect="1"/>
          </p:cNvPicPr>
          <p:nvPr/>
        </p:nvPicPr>
        <p:blipFill>
          <a:blip r:embed="rId2"/>
          <a:stretch>
            <a:fillRect/>
          </a:stretch>
        </p:blipFill>
        <p:spPr>
          <a:xfrm>
            <a:off x="2280500" y="1104759"/>
            <a:ext cx="4893297" cy="5773231"/>
          </a:xfrm>
          <a:prstGeom prst="rect">
            <a:avLst/>
          </a:prstGeom>
        </p:spPr>
      </p:pic>
    </p:spTree>
    <p:extLst>
      <p:ext uri="{BB962C8B-B14F-4D97-AF65-F5344CB8AC3E}">
        <p14:creationId xmlns:p14="http://schemas.microsoft.com/office/powerpoint/2010/main" val="1646900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D3F-E524-4F5F-B95E-6921B60A4586}"/>
              </a:ext>
            </a:extLst>
          </p:cNvPr>
          <p:cNvSpPr>
            <a:spLocks noGrp="1"/>
          </p:cNvSpPr>
          <p:nvPr>
            <p:ph type="title"/>
          </p:nvPr>
        </p:nvSpPr>
        <p:spPr>
          <a:xfrm>
            <a:off x="1512112" y="1839932"/>
            <a:ext cx="9167776" cy="1719262"/>
          </a:xfrm>
        </p:spPr>
        <p:txBody>
          <a:bodyPr>
            <a:normAutofit/>
          </a:bodyPr>
          <a:lstStyle/>
          <a:p>
            <a:r>
              <a:rPr lang="en-US" dirty="0"/>
              <a:t>Use Case Modeling</a:t>
            </a:r>
            <a:endParaRPr lang="en-GB" dirty="0"/>
          </a:p>
        </p:txBody>
      </p:sp>
      <p:sp>
        <p:nvSpPr>
          <p:cNvPr id="3" name="Text Placeholder 2">
            <a:extLst>
              <a:ext uri="{FF2B5EF4-FFF2-40B4-BE49-F238E27FC236}">
                <a16:creationId xmlns:a16="http://schemas.microsoft.com/office/drawing/2014/main" id="{F1CBA111-C520-4228-B53C-922A0CFF40C5}"/>
              </a:ext>
            </a:extLst>
          </p:cNvPr>
          <p:cNvSpPr>
            <a:spLocks noGrp="1"/>
          </p:cNvSpPr>
          <p:nvPr>
            <p:ph type="body" idx="4294967295"/>
          </p:nvPr>
        </p:nvSpPr>
        <p:spPr>
          <a:xfrm>
            <a:off x="9229060" y="6273209"/>
            <a:ext cx="2082430" cy="465028"/>
          </a:xfrm>
        </p:spPr>
        <p:txBody>
          <a:bodyPr>
            <a:normAutofit lnSpcReduction="10000"/>
          </a:bodyPr>
          <a:lstStyle/>
          <a:p>
            <a:pPr marL="0" indent="0" algn="r">
              <a:buNone/>
            </a:pPr>
            <a:r>
              <a:rPr lang="en-US" dirty="0">
                <a:solidFill>
                  <a:schemeClr val="bg1">
                    <a:lumMod val="75000"/>
                  </a:schemeClr>
                </a:solidFill>
                <a:latin typeface="Arial" panose="020B0604020202020204" pitchFamily="34" charset="0"/>
                <a:cs typeface="Arial" panose="020B0604020202020204" pitchFamily="34" charset="0"/>
              </a:rPr>
              <a:t>Section 1/3</a:t>
            </a:r>
            <a:endParaRPr lang="en-GB" dirty="0">
              <a:solidFill>
                <a:schemeClr val="bg1">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C373C9-E675-499A-A813-6B4488871097}"/>
              </a:ext>
            </a:extLst>
          </p:cNvPr>
          <p:cNvPicPr>
            <a:picLocks noChangeAspect="1"/>
          </p:cNvPicPr>
          <p:nvPr/>
        </p:nvPicPr>
        <p:blipFill rotWithShape="1">
          <a:blip r:embed="rId3">
            <a:grayscl/>
          </a:blip>
          <a:srcRect t="1" b="39668"/>
          <a:stretch/>
        </p:blipFill>
        <p:spPr>
          <a:xfrm>
            <a:off x="651566" y="4931491"/>
            <a:ext cx="1415242" cy="1926510"/>
          </a:xfrm>
          <a:prstGeom prst="rect">
            <a:avLst/>
          </a:prstGeom>
        </p:spPr>
      </p:pic>
    </p:spTree>
    <p:extLst>
      <p:ext uri="{BB962C8B-B14F-4D97-AF65-F5344CB8AC3E}">
        <p14:creationId xmlns:p14="http://schemas.microsoft.com/office/powerpoint/2010/main" val="94548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Use Case Modeling</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Part of the unified modeling language (U M L)</a:t>
            </a:r>
          </a:p>
          <a:p>
            <a:r>
              <a:rPr lang="en-US" dirty="0"/>
              <a:t>Describes what a system does without describing how the system works</a:t>
            </a:r>
          </a:p>
          <a:p>
            <a:r>
              <a:rPr lang="en-US" dirty="0"/>
              <a:t>A view of the system requirements</a:t>
            </a:r>
          </a:p>
          <a:p>
            <a:r>
              <a:rPr lang="en-US" dirty="0"/>
              <a:t>Analyst works with business experts to develop requirements</a:t>
            </a:r>
          </a:p>
        </p:txBody>
      </p:sp>
    </p:spTree>
    <p:extLst>
      <p:ext uri="{BB962C8B-B14F-4D97-AF65-F5344CB8AC3E}">
        <p14:creationId xmlns:p14="http://schemas.microsoft.com/office/powerpoint/2010/main" val="1586152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Use Case Diagram</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Actor</a:t>
            </a:r>
          </a:p>
          <a:p>
            <a:pPr lvl="1"/>
            <a:r>
              <a:rPr lang="en-US" dirty="0"/>
              <a:t>Refers to a particular role of a user of the system</a:t>
            </a:r>
          </a:p>
          <a:p>
            <a:pPr lvl="1"/>
            <a:r>
              <a:rPr lang="en-US" dirty="0"/>
              <a:t>Similar to external entities; they exist outside of the system</a:t>
            </a:r>
          </a:p>
          <a:p>
            <a:r>
              <a:rPr lang="en-US" dirty="0"/>
              <a:t>Use case symbols</a:t>
            </a:r>
          </a:p>
          <a:p>
            <a:pPr lvl="1"/>
            <a:r>
              <a:rPr lang="en-US" dirty="0"/>
              <a:t>An oval indicating the task of the use case</a:t>
            </a:r>
          </a:p>
          <a:p>
            <a:r>
              <a:rPr lang="en-US" dirty="0"/>
              <a:t>Connecting lines</a:t>
            </a:r>
          </a:p>
          <a:p>
            <a:pPr lvl="1"/>
            <a:r>
              <a:rPr lang="en-US" dirty="0"/>
              <a:t>Arrows and lines used to diagram behavioral relationships</a:t>
            </a:r>
          </a:p>
        </p:txBody>
      </p:sp>
    </p:spTree>
    <p:extLst>
      <p:ext uri="{BB962C8B-B14F-4D97-AF65-F5344CB8AC3E}">
        <p14:creationId xmlns:p14="http://schemas.microsoft.com/office/powerpoint/2010/main" val="1861415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Actor</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Divided into two groups</a:t>
            </a:r>
          </a:p>
          <a:p>
            <a:pPr lvl="1"/>
            <a:r>
              <a:rPr lang="en-US" dirty="0"/>
              <a:t>Primary actors:</a:t>
            </a:r>
          </a:p>
          <a:p>
            <a:pPr lvl="2"/>
            <a:r>
              <a:rPr lang="en-US" dirty="0"/>
              <a:t>Supply data or receive information from the system</a:t>
            </a:r>
          </a:p>
          <a:p>
            <a:pPr lvl="2"/>
            <a:r>
              <a:rPr lang="en-US" dirty="0"/>
              <a:t>Provide details on what the use case should do</a:t>
            </a:r>
          </a:p>
          <a:p>
            <a:pPr lvl="1"/>
            <a:r>
              <a:rPr lang="en-US" dirty="0"/>
              <a:t>Supporting actors:</a:t>
            </a:r>
          </a:p>
          <a:p>
            <a:pPr lvl="2"/>
            <a:r>
              <a:rPr lang="en-US" dirty="0"/>
              <a:t>Help to keep the system running or provide help</a:t>
            </a:r>
          </a:p>
          <a:p>
            <a:pPr lvl="2"/>
            <a:r>
              <a:rPr lang="en-US" dirty="0"/>
              <a:t>The people who run the help desk, the analysts, programmers, and so on</a:t>
            </a:r>
          </a:p>
        </p:txBody>
      </p:sp>
    </p:spTree>
    <p:extLst>
      <p:ext uri="{BB962C8B-B14F-4D97-AF65-F5344CB8AC3E}">
        <p14:creationId xmlns:p14="http://schemas.microsoft.com/office/powerpoint/2010/main" val="872745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fontScale="90000"/>
          </a:bodyPr>
          <a:lstStyle/>
          <a:p>
            <a:r>
              <a:rPr lang="en-US" dirty="0"/>
              <a:t>A Use Case Always Provides Three Things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An actor that initiates an event</a:t>
            </a:r>
          </a:p>
          <a:p>
            <a:r>
              <a:rPr lang="en-US" dirty="0"/>
              <a:t>The event that triggers a use case</a:t>
            </a:r>
          </a:p>
          <a:p>
            <a:r>
              <a:rPr lang="en-US" dirty="0"/>
              <a:t>The use case that performs the actions triggered by the event</a:t>
            </a:r>
          </a:p>
        </p:txBody>
      </p:sp>
    </p:spTree>
    <p:extLst>
      <p:ext uri="{BB962C8B-B14F-4D97-AF65-F5344CB8AC3E}">
        <p14:creationId xmlns:p14="http://schemas.microsoft.com/office/powerpoint/2010/main" val="1984054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Use Case Relations (1 of 2)</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Behavioral relationships</a:t>
            </a:r>
          </a:p>
          <a:p>
            <a:pPr lvl="1"/>
            <a:r>
              <a:rPr lang="en-US" dirty="0"/>
              <a:t>Communicates</a:t>
            </a:r>
          </a:p>
          <a:p>
            <a:pPr lvl="2"/>
            <a:r>
              <a:rPr lang="en-US" dirty="0"/>
              <a:t>Used to connect an actor to a use case</a:t>
            </a:r>
          </a:p>
          <a:p>
            <a:pPr lvl="1"/>
            <a:r>
              <a:rPr lang="en-US" dirty="0"/>
              <a:t>Includes</a:t>
            </a:r>
          </a:p>
          <a:p>
            <a:pPr lvl="2"/>
            <a:r>
              <a:rPr lang="en-US" dirty="0"/>
              <a:t>Describes the situation in which a use case contains behavior that is common to more than one use case</a:t>
            </a:r>
          </a:p>
        </p:txBody>
      </p:sp>
    </p:spTree>
    <p:extLst>
      <p:ext uri="{BB962C8B-B14F-4D97-AF65-F5344CB8AC3E}">
        <p14:creationId xmlns:p14="http://schemas.microsoft.com/office/powerpoint/2010/main" val="2610104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Use Case Relations (2 of 2)</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Behavioral relationships [continued]</a:t>
            </a:r>
          </a:p>
          <a:p>
            <a:pPr lvl="1"/>
            <a:r>
              <a:rPr lang="en-US" dirty="0"/>
              <a:t>Extends</a:t>
            </a:r>
          </a:p>
          <a:p>
            <a:pPr lvl="2"/>
            <a:r>
              <a:rPr lang="en-US" dirty="0"/>
              <a:t>Describes the situation in which one use case possesses the behavior that allows the new case to handle a variation or exception from the basic use case</a:t>
            </a:r>
          </a:p>
          <a:p>
            <a:pPr lvl="1"/>
            <a:r>
              <a:rPr lang="en-US" dirty="0"/>
              <a:t>Generalizes</a:t>
            </a:r>
          </a:p>
          <a:p>
            <a:pPr lvl="2"/>
            <a:r>
              <a:rPr lang="en-US" dirty="0"/>
              <a:t>Implies that one thing is more typical than the other thing</a:t>
            </a:r>
          </a:p>
        </p:txBody>
      </p:sp>
    </p:spTree>
    <p:extLst>
      <p:ext uri="{BB962C8B-B14F-4D97-AF65-F5344CB8AC3E}">
        <p14:creationId xmlns:p14="http://schemas.microsoft.com/office/powerpoint/2010/main" val="405248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Major Topics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Depicting systems graphically</a:t>
            </a:r>
          </a:p>
          <a:p>
            <a:pPr lvl="1"/>
            <a:r>
              <a:rPr lang="en-US" dirty="0"/>
              <a:t>Data flow diagram</a:t>
            </a:r>
          </a:p>
          <a:p>
            <a:pPr lvl="1"/>
            <a:r>
              <a:rPr lang="en-US" dirty="0"/>
              <a:t>Entity-relationship model</a:t>
            </a:r>
          </a:p>
          <a:p>
            <a:pPr lvl="1"/>
            <a:r>
              <a:rPr lang="en-US" dirty="0"/>
              <a:t>Use case modeling</a:t>
            </a:r>
          </a:p>
        </p:txBody>
      </p:sp>
    </p:spTree>
    <p:extLst>
      <p:ext uri="{BB962C8B-B14F-4D97-AF65-F5344CB8AC3E}">
        <p14:creationId xmlns:p14="http://schemas.microsoft.com/office/powerpoint/2010/main" val="3739530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702010"/>
            <a:ext cx="10515600" cy="836354"/>
          </a:xfrm>
        </p:spPr>
        <p:txBody>
          <a:bodyPr>
            <a:noAutofit/>
          </a:bodyPr>
          <a:lstStyle/>
          <a:p>
            <a:r>
              <a:rPr lang="en-US" sz="3600" dirty="0"/>
              <a:t>Figure 2.13 Four Types of Behavioral Relationships and the Lines Used to Diagram Each</a:t>
            </a:r>
            <a:endParaRPr lang="en-GB" sz="3600" dirty="0"/>
          </a:p>
        </p:txBody>
      </p:sp>
      <p:pic>
        <p:nvPicPr>
          <p:cNvPr id="6" name="Picture 5" descr="A table on four types of behavioral relationships and the lines used to diagram each. The table has 4 rows and 3 columns. The columns have the following headings from left to right. relationship, symbol, meaning. The row entries are as follows. Row 1. relationship, communicates. symbol, A horizontal line. meaning, an actor is connected to a use case using a line with no arrowheads. Row 2. relationship, includes. symbol, A dashed arrow pointing to the left with left angle bracket left angle bracket include right angle bracket right angle bracket. meaning, A use case contains a behavior that is common to more than one other use case. The arrow points to the common use case. Row 3. relationship, extends. symbol, A dashed arrow pointing to the right with left angle bracket left angle bracket extend right angle bracket right angle bracket. meaning, A different use case handles exceptions from the basic use case. The arrow points from the extended to the basic use case. Row 4. relationship, generalizes. symbol, an arrow with an unshaded tip pointing right. meaning, One U M L thing is more general than another thing. Then arrow points to the general thing.">
            <a:extLst>
              <a:ext uri="{FF2B5EF4-FFF2-40B4-BE49-F238E27FC236}">
                <a16:creationId xmlns:a16="http://schemas.microsoft.com/office/drawing/2014/main" id="{962D23E8-0826-6F2A-B062-2D4857E317EC}"/>
              </a:ext>
            </a:extLst>
          </p:cNvPr>
          <p:cNvPicPr>
            <a:picLocks noChangeAspect="1"/>
          </p:cNvPicPr>
          <p:nvPr/>
        </p:nvPicPr>
        <p:blipFill rotWithShape="1">
          <a:blip r:embed="rId3">
            <a:extLst>
              <a:ext uri="{28A0092B-C50C-407E-A947-70E740481C1C}">
                <a14:useLocalDpi xmlns:a14="http://schemas.microsoft.com/office/drawing/2010/main" val="0"/>
              </a:ext>
            </a:extLst>
          </a:blip>
          <a:srcRect b="10030"/>
          <a:stretch/>
        </p:blipFill>
        <p:spPr>
          <a:xfrm>
            <a:off x="838200" y="2482116"/>
            <a:ext cx="10712865" cy="3068452"/>
          </a:xfrm>
          <a:prstGeom prst="rect">
            <a:avLst/>
          </a:prstGeom>
        </p:spPr>
      </p:pic>
    </p:spTree>
    <p:extLst>
      <p:ext uri="{BB962C8B-B14F-4D97-AF65-F5344CB8AC3E}">
        <p14:creationId xmlns:p14="http://schemas.microsoft.com/office/powerpoint/2010/main" val="1779183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684804"/>
            <a:ext cx="10515600" cy="836354"/>
          </a:xfrm>
        </p:spPr>
        <p:txBody>
          <a:bodyPr>
            <a:noAutofit/>
          </a:bodyPr>
          <a:lstStyle/>
          <a:p>
            <a:r>
              <a:rPr lang="en-US" sz="3200" dirty="0"/>
              <a:t>Figure 2.14 Actors, Use Cases, and Relationships for a Student Enrollment Example</a:t>
            </a:r>
            <a:endParaRPr lang="en-GB" sz="3200" dirty="0"/>
          </a:p>
        </p:txBody>
      </p:sp>
      <p:pic>
        <p:nvPicPr>
          <p:cNvPr id="6" name="Picture 5" descr="A diagram shows the examples of four different types of behavioral relationships. Communicates Relationship: A solid line connecting &quot;Student&quot; and &quot;Enroll in Course.&quot; Includes Relationship: A dashed left arrow each from &quot;Enroll in Course&quot; and &quot;Arrange Housing&quot; to &quot;Pay Student Fees.&quot; Generalizes Relationship: A solid right arrow from &quot;Part-time Student&quot; to &quot;Student.&quot; Extends Relationship: A dashed right arrow from &quot;Student Health Insurance&quot; to &quot;Pay Student Fees.&quot; The text below the arrow reads, &quot;student states amount of coverage.&quot;">
            <a:extLst>
              <a:ext uri="{FF2B5EF4-FFF2-40B4-BE49-F238E27FC236}">
                <a16:creationId xmlns:a16="http://schemas.microsoft.com/office/drawing/2014/main" id="{912AA56F-F37A-E11F-C1E7-6F45834D8AD7}"/>
              </a:ext>
            </a:extLst>
          </p:cNvPr>
          <p:cNvPicPr>
            <a:picLocks noChangeAspect="1"/>
          </p:cNvPicPr>
          <p:nvPr/>
        </p:nvPicPr>
        <p:blipFill rotWithShape="1">
          <a:blip r:embed="rId3">
            <a:extLst>
              <a:ext uri="{28A0092B-C50C-407E-A947-70E740481C1C}">
                <a14:useLocalDpi xmlns:a14="http://schemas.microsoft.com/office/drawing/2010/main" val="0"/>
              </a:ext>
            </a:extLst>
          </a:blip>
          <a:srcRect b="3071"/>
          <a:stretch/>
        </p:blipFill>
        <p:spPr>
          <a:xfrm>
            <a:off x="2918876" y="1684949"/>
            <a:ext cx="6354247" cy="4628943"/>
          </a:xfrm>
          <a:prstGeom prst="rect">
            <a:avLst/>
          </a:prstGeom>
        </p:spPr>
      </p:pic>
    </p:spTree>
    <p:extLst>
      <p:ext uri="{BB962C8B-B14F-4D97-AF65-F5344CB8AC3E}">
        <p14:creationId xmlns:p14="http://schemas.microsoft.com/office/powerpoint/2010/main" val="3423336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Scope</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System scope defines its boundaries:</a:t>
            </a:r>
          </a:p>
          <a:p>
            <a:pPr lvl="1"/>
            <a:r>
              <a:rPr lang="en-US" dirty="0"/>
              <a:t>What is in or outside the system</a:t>
            </a:r>
          </a:p>
          <a:p>
            <a:pPr lvl="1"/>
            <a:r>
              <a:rPr lang="en-US" dirty="0"/>
              <a:t>Project has a budget that helps to define scope</a:t>
            </a:r>
          </a:p>
          <a:p>
            <a:pPr lvl="1"/>
            <a:r>
              <a:rPr lang="en-US" dirty="0"/>
              <a:t>Project has a start and an end time</a:t>
            </a:r>
          </a:p>
          <a:p>
            <a:r>
              <a:rPr lang="en-US" dirty="0"/>
              <a:t>Actors are always outside of scope</a:t>
            </a:r>
          </a:p>
          <a:p>
            <a:r>
              <a:rPr lang="en-US" dirty="0"/>
              <a:t>Communication lines are the boundaries and define the scope</a:t>
            </a:r>
          </a:p>
        </p:txBody>
      </p:sp>
    </p:spTree>
    <p:extLst>
      <p:ext uri="{BB962C8B-B14F-4D97-AF65-F5344CB8AC3E}">
        <p14:creationId xmlns:p14="http://schemas.microsoft.com/office/powerpoint/2010/main" val="1838852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Developing Use Case Diagrams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Review the business specifications and identify the actors involved</a:t>
            </a:r>
          </a:p>
          <a:p>
            <a:r>
              <a:rPr lang="en-US" dirty="0"/>
              <a:t>Identify the high-level events and develop the primary use cases that describe those events and how the actors initiate them</a:t>
            </a:r>
          </a:p>
          <a:p>
            <a:r>
              <a:rPr lang="en-US" dirty="0"/>
              <a:t>Review each primary use case to determine the possible variations of flow through the use case</a:t>
            </a:r>
          </a:p>
          <a:p>
            <a:r>
              <a:rPr lang="en-US" dirty="0"/>
              <a:t>The context-level data flow diagram could act as a starting point for creating a use case</a:t>
            </a:r>
          </a:p>
        </p:txBody>
      </p:sp>
    </p:spTree>
    <p:extLst>
      <p:ext uri="{BB962C8B-B14F-4D97-AF65-F5344CB8AC3E}">
        <p14:creationId xmlns:p14="http://schemas.microsoft.com/office/powerpoint/2010/main" val="3567094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684804"/>
            <a:ext cx="10515600" cy="836354"/>
          </a:xfrm>
        </p:spPr>
        <p:txBody>
          <a:bodyPr>
            <a:noAutofit/>
          </a:bodyPr>
          <a:lstStyle/>
          <a:p>
            <a:r>
              <a:rPr lang="en-US" sz="3200" dirty="0"/>
              <a:t>Figure 2.15 A Use Case Diagram Representing a System Used to Plan a Conference</a:t>
            </a:r>
            <a:endParaRPr lang="en-GB" sz="3200" dirty="0"/>
          </a:p>
        </p:txBody>
      </p:sp>
      <p:pic>
        <p:nvPicPr>
          <p:cNvPr id="4" name="Picture 3" descr="The diagram shows various relationships in the plan as follows. A solid line between &quot;Caterer&quot; and &quot;Plan Catering.&quot; A solid line between &quot;Conference Chair&quot; and &quot;Plan Catering.&quot; A solid line between &quot;Conference Chair&quot; and &quot;Arrange Speaker.&quot; A solid line between &quot;Keynote Speaker&quot; and &quot;Arrange Speaker.&quot; A solid line between &quot;Speaker&quot; and &quot;Arrange Speaker.&quot; A solid right arrow between &quot;Keynote Speaker&quot; and &quot;Speaker.&quot; A dashed arrow (include) between &quot;Arrange Speaker&quot; and &quot;Reserve Room.&quot; A dashed arrow (include) between &quot;Reserve Room&quot; and &quot;Register for Conference.&quot; A solid line between &quot;Reserve Room&quot; and &quot;Hotel Reservations.&quot; A dashed arrow (extend) between &quot;Register for Conference&quot; and &quot;Arrange Language Translation.&quot; A solid line between &quot;Register for Conference&quot; and &quot;Participant.&quot; A solid line between &quot;Arrange Language Translation&quot; and &quot;Participant.&quot;">
            <a:extLst>
              <a:ext uri="{FF2B5EF4-FFF2-40B4-BE49-F238E27FC236}">
                <a16:creationId xmlns:a16="http://schemas.microsoft.com/office/drawing/2014/main" id="{69D5C76A-8559-FD68-87AA-E043DAA898DD}"/>
              </a:ext>
            </a:extLst>
          </p:cNvPr>
          <p:cNvPicPr>
            <a:picLocks noChangeAspect="1"/>
          </p:cNvPicPr>
          <p:nvPr/>
        </p:nvPicPr>
        <p:blipFill rotWithShape="1">
          <a:blip r:embed="rId3">
            <a:extLst>
              <a:ext uri="{28A0092B-C50C-407E-A947-70E740481C1C}">
                <a14:useLocalDpi xmlns:a14="http://schemas.microsoft.com/office/drawing/2010/main" val="0"/>
              </a:ext>
            </a:extLst>
          </a:blip>
          <a:srcRect b="4420"/>
          <a:stretch/>
        </p:blipFill>
        <p:spPr>
          <a:xfrm>
            <a:off x="3998215" y="1753900"/>
            <a:ext cx="4195569" cy="4569401"/>
          </a:xfrm>
          <a:prstGeom prst="rect">
            <a:avLst/>
          </a:prstGeom>
        </p:spPr>
      </p:pic>
    </p:spTree>
    <p:extLst>
      <p:ext uri="{BB962C8B-B14F-4D97-AF65-F5344CB8AC3E}">
        <p14:creationId xmlns:p14="http://schemas.microsoft.com/office/powerpoint/2010/main" val="2525935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Activities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Create Use Case Diagrams for the following:</a:t>
            </a:r>
          </a:p>
          <a:p>
            <a:pPr lvl="1"/>
            <a:r>
              <a:rPr lang="en-US" dirty="0"/>
              <a:t>A school assignment grading system</a:t>
            </a:r>
          </a:p>
          <a:p>
            <a:pPr lvl="1"/>
            <a:r>
              <a:rPr lang="en-US" dirty="0"/>
              <a:t>A ride hailing app</a:t>
            </a:r>
          </a:p>
          <a:p>
            <a:pPr lvl="1"/>
            <a:r>
              <a:rPr lang="en-US" dirty="0"/>
              <a:t>Mobile Money Platform </a:t>
            </a:r>
          </a:p>
          <a:p>
            <a:pPr lvl="1"/>
            <a:r>
              <a:rPr lang="en-US" dirty="0" err="1"/>
              <a:t>MoMo</a:t>
            </a:r>
            <a:r>
              <a:rPr lang="en-US" dirty="0"/>
              <a:t> Pay</a:t>
            </a:r>
          </a:p>
          <a:p>
            <a:pPr lvl="1"/>
            <a:r>
              <a:rPr lang="en-US" dirty="0"/>
              <a:t>Pharmacy Sales</a:t>
            </a:r>
          </a:p>
          <a:p>
            <a:pPr lvl="1"/>
            <a:r>
              <a:rPr lang="en-US" dirty="0"/>
              <a:t>Online </a:t>
            </a:r>
            <a:r>
              <a:rPr lang="en-US" dirty="0" err="1"/>
              <a:t>multishop</a:t>
            </a:r>
            <a:r>
              <a:rPr lang="en-US" dirty="0"/>
              <a:t> clothes store</a:t>
            </a:r>
          </a:p>
          <a:p>
            <a:pPr lvl="1"/>
            <a:r>
              <a:rPr lang="en-US" dirty="0"/>
              <a:t>Savings &amp; Loans Transaction platform</a:t>
            </a:r>
          </a:p>
          <a:p>
            <a:pPr lvl="1"/>
            <a:r>
              <a:rPr lang="en-US" dirty="0"/>
              <a:t>Library Management System</a:t>
            </a:r>
          </a:p>
          <a:p>
            <a:endParaRPr lang="en-GH" dirty="0"/>
          </a:p>
        </p:txBody>
      </p:sp>
    </p:spTree>
    <p:extLst>
      <p:ext uri="{BB962C8B-B14F-4D97-AF65-F5344CB8AC3E}">
        <p14:creationId xmlns:p14="http://schemas.microsoft.com/office/powerpoint/2010/main" val="4012262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3509-DFB7-E33A-A586-EFAD34159F0C}"/>
              </a:ext>
            </a:extLst>
          </p:cNvPr>
          <p:cNvSpPr>
            <a:spLocks noGrp="1"/>
          </p:cNvSpPr>
          <p:nvPr>
            <p:ph type="title"/>
          </p:nvPr>
        </p:nvSpPr>
        <p:spPr>
          <a:xfrm>
            <a:off x="838200" y="365126"/>
            <a:ext cx="10515600" cy="315912"/>
          </a:xfrm>
        </p:spPr>
        <p:txBody>
          <a:bodyPr>
            <a:normAutofit fontScale="90000"/>
          </a:bodyPr>
          <a:lstStyle/>
          <a:p>
            <a:r>
              <a:rPr lang="en-US" dirty="0"/>
              <a:t>Savings &amp; Loans Use Case</a:t>
            </a:r>
            <a:endParaRPr lang="en-GH" dirty="0"/>
          </a:p>
        </p:txBody>
      </p:sp>
      <p:sp>
        <p:nvSpPr>
          <p:cNvPr id="4" name="Rectangle 3">
            <a:extLst>
              <a:ext uri="{FF2B5EF4-FFF2-40B4-BE49-F238E27FC236}">
                <a16:creationId xmlns:a16="http://schemas.microsoft.com/office/drawing/2014/main" id="{6317B7DF-EBAD-F209-588B-82C88598E43E}"/>
              </a:ext>
            </a:extLst>
          </p:cNvPr>
          <p:cNvSpPr/>
          <p:nvPr/>
        </p:nvSpPr>
        <p:spPr>
          <a:xfrm>
            <a:off x="3704734" y="820132"/>
            <a:ext cx="5062194" cy="5957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5" name="TextBox 4">
            <a:extLst>
              <a:ext uri="{FF2B5EF4-FFF2-40B4-BE49-F238E27FC236}">
                <a16:creationId xmlns:a16="http://schemas.microsoft.com/office/drawing/2014/main" id="{2A9C39E2-9D7B-81FB-5D70-6B8939B673CB}"/>
              </a:ext>
            </a:extLst>
          </p:cNvPr>
          <p:cNvSpPr txBox="1"/>
          <p:nvPr/>
        </p:nvSpPr>
        <p:spPr>
          <a:xfrm>
            <a:off x="4380323" y="820132"/>
            <a:ext cx="3778214" cy="369332"/>
          </a:xfrm>
          <a:prstGeom prst="rect">
            <a:avLst/>
          </a:prstGeom>
          <a:noFill/>
        </p:spPr>
        <p:txBody>
          <a:bodyPr wrap="none" rtlCol="0">
            <a:spAutoFit/>
          </a:bodyPr>
          <a:lstStyle/>
          <a:p>
            <a:r>
              <a:rPr lang="en-US" b="1" dirty="0"/>
              <a:t>Savings &amp; Loans Management System</a:t>
            </a:r>
            <a:endParaRPr lang="en-GH" b="1" dirty="0"/>
          </a:p>
        </p:txBody>
      </p:sp>
      <p:grpSp>
        <p:nvGrpSpPr>
          <p:cNvPr id="16" name="Group 15">
            <a:extLst>
              <a:ext uri="{FF2B5EF4-FFF2-40B4-BE49-F238E27FC236}">
                <a16:creationId xmlns:a16="http://schemas.microsoft.com/office/drawing/2014/main" id="{CE9617E7-92B6-DDDC-2967-2DB1DE88D177}"/>
              </a:ext>
            </a:extLst>
          </p:cNvPr>
          <p:cNvGrpSpPr/>
          <p:nvPr/>
        </p:nvGrpSpPr>
        <p:grpSpPr>
          <a:xfrm>
            <a:off x="1623767" y="2158995"/>
            <a:ext cx="279662" cy="782424"/>
            <a:chOff x="763571" y="1894788"/>
            <a:chExt cx="377072" cy="1668544"/>
          </a:xfrm>
        </p:grpSpPr>
        <p:sp>
          <p:nvSpPr>
            <p:cNvPr id="7" name="Oval 6">
              <a:extLst>
                <a:ext uri="{FF2B5EF4-FFF2-40B4-BE49-F238E27FC236}">
                  <a16:creationId xmlns:a16="http://schemas.microsoft.com/office/drawing/2014/main" id="{28425448-BB37-115D-0CB7-0D27538D5F5D}"/>
                </a:ext>
              </a:extLst>
            </p:cNvPr>
            <p:cNvSpPr/>
            <p:nvPr/>
          </p:nvSpPr>
          <p:spPr>
            <a:xfrm>
              <a:off x="838200" y="1894788"/>
              <a:ext cx="302443" cy="38649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cxnSp>
          <p:nvCxnSpPr>
            <p:cNvPr id="9" name="Straight Connector 8">
              <a:extLst>
                <a:ext uri="{FF2B5EF4-FFF2-40B4-BE49-F238E27FC236}">
                  <a16:creationId xmlns:a16="http://schemas.microsoft.com/office/drawing/2014/main" id="{6CA2F930-82B9-76CB-44D1-2DD4D11E428D}"/>
                </a:ext>
              </a:extLst>
            </p:cNvPr>
            <p:cNvCxnSpPr>
              <a:stCxn id="7" idx="4"/>
            </p:cNvCxnSpPr>
            <p:nvPr/>
          </p:nvCxnSpPr>
          <p:spPr>
            <a:xfrm flipH="1">
              <a:off x="980388" y="2281287"/>
              <a:ext cx="9034" cy="11477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19DD250-1C53-A582-DD63-2C32E0EB5CD6}"/>
                </a:ext>
              </a:extLst>
            </p:cNvPr>
            <p:cNvCxnSpPr/>
            <p:nvPr/>
          </p:nvCxnSpPr>
          <p:spPr>
            <a:xfrm flipH="1">
              <a:off x="763571" y="3429000"/>
              <a:ext cx="225851" cy="134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2E51C50-94EE-8AE1-3E38-DFCB368DA43D}"/>
                </a:ext>
              </a:extLst>
            </p:cNvPr>
            <p:cNvCxnSpPr/>
            <p:nvPr/>
          </p:nvCxnSpPr>
          <p:spPr>
            <a:xfrm>
              <a:off x="980388" y="3429000"/>
              <a:ext cx="160255" cy="134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4F2BA2A-A8BE-4A43-CB6D-8C1FF127C942}"/>
                </a:ext>
              </a:extLst>
            </p:cNvPr>
            <p:cNvCxnSpPr/>
            <p:nvPr/>
          </p:nvCxnSpPr>
          <p:spPr>
            <a:xfrm>
              <a:off x="763571" y="2573518"/>
              <a:ext cx="37707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D72D9982-A215-1AA5-78AA-6A128A913F31}"/>
              </a:ext>
            </a:extLst>
          </p:cNvPr>
          <p:cNvSpPr txBox="1"/>
          <p:nvPr/>
        </p:nvSpPr>
        <p:spPr>
          <a:xfrm>
            <a:off x="1242133" y="3051264"/>
            <a:ext cx="1146468" cy="369332"/>
          </a:xfrm>
          <a:prstGeom prst="rect">
            <a:avLst/>
          </a:prstGeom>
          <a:noFill/>
        </p:spPr>
        <p:txBody>
          <a:bodyPr wrap="none" rtlCol="0">
            <a:spAutoFit/>
          </a:bodyPr>
          <a:lstStyle/>
          <a:p>
            <a:r>
              <a:rPr lang="en-US" dirty="0"/>
              <a:t>Customer </a:t>
            </a:r>
            <a:endParaRPr lang="en-GH" dirty="0"/>
          </a:p>
        </p:txBody>
      </p:sp>
      <p:grpSp>
        <p:nvGrpSpPr>
          <p:cNvPr id="18" name="Group 17">
            <a:extLst>
              <a:ext uri="{FF2B5EF4-FFF2-40B4-BE49-F238E27FC236}">
                <a16:creationId xmlns:a16="http://schemas.microsoft.com/office/drawing/2014/main" id="{D63753FF-E518-89F8-8A87-E919B224DE93}"/>
              </a:ext>
            </a:extLst>
          </p:cNvPr>
          <p:cNvGrpSpPr/>
          <p:nvPr/>
        </p:nvGrpSpPr>
        <p:grpSpPr>
          <a:xfrm>
            <a:off x="10334616" y="3285891"/>
            <a:ext cx="339757" cy="782424"/>
            <a:chOff x="763571" y="1894788"/>
            <a:chExt cx="377072" cy="1668544"/>
          </a:xfrm>
        </p:grpSpPr>
        <p:sp>
          <p:nvSpPr>
            <p:cNvPr id="19" name="Oval 18">
              <a:extLst>
                <a:ext uri="{FF2B5EF4-FFF2-40B4-BE49-F238E27FC236}">
                  <a16:creationId xmlns:a16="http://schemas.microsoft.com/office/drawing/2014/main" id="{448F1FD0-1C23-3BC8-9E8C-077376F3B999}"/>
                </a:ext>
              </a:extLst>
            </p:cNvPr>
            <p:cNvSpPr/>
            <p:nvPr/>
          </p:nvSpPr>
          <p:spPr>
            <a:xfrm>
              <a:off x="838200" y="1894788"/>
              <a:ext cx="302443" cy="38649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cxnSp>
          <p:nvCxnSpPr>
            <p:cNvPr id="20" name="Straight Connector 19">
              <a:extLst>
                <a:ext uri="{FF2B5EF4-FFF2-40B4-BE49-F238E27FC236}">
                  <a16:creationId xmlns:a16="http://schemas.microsoft.com/office/drawing/2014/main" id="{3F9973AD-B93C-BF2B-F02B-5156569199F1}"/>
                </a:ext>
              </a:extLst>
            </p:cNvPr>
            <p:cNvCxnSpPr>
              <a:stCxn id="19" idx="4"/>
            </p:cNvCxnSpPr>
            <p:nvPr/>
          </p:nvCxnSpPr>
          <p:spPr>
            <a:xfrm flipH="1">
              <a:off x="980388" y="2281287"/>
              <a:ext cx="9034" cy="11477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6AF597-CB06-D17C-75CC-15222B30B5AB}"/>
                </a:ext>
              </a:extLst>
            </p:cNvPr>
            <p:cNvCxnSpPr/>
            <p:nvPr/>
          </p:nvCxnSpPr>
          <p:spPr>
            <a:xfrm flipH="1">
              <a:off x="763571" y="3429000"/>
              <a:ext cx="225851" cy="134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4ACC78-41B8-9174-426E-E4BA0016A5D9}"/>
                </a:ext>
              </a:extLst>
            </p:cNvPr>
            <p:cNvCxnSpPr/>
            <p:nvPr/>
          </p:nvCxnSpPr>
          <p:spPr>
            <a:xfrm>
              <a:off x="980388" y="3429000"/>
              <a:ext cx="160255" cy="134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E6F522-F5E6-F98F-527D-A438AB6EE55A}"/>
                </a:ext>
              </a:extLst>
            </p:cNvPr>
            <p:cNvCxnSpPr/>
            <p:nvPr/>
          </p:nvCxnSpPr>
          <p:spPr>
            <a:xfrm>
              <a:off x="763571" y="2573518"/>
              <a:ext cx="37707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2D19DA50-2532-0C0E-8CA8-C6E395A7496B}"/>
              </a:ext>
            </a:extLst>
          </p:cNvPr>
          <p:cNvSpPr txBox="1"/>
          <p:nvPr/>
        </p:nvSpPr>
        <p:spPr>
          <a:xfrm>
            <a:off x="10181287" y="4054382"/>
            <a:ext cx="713657" cy="369332"/>
          </a:xfrm>
          <a:prstGeom prst="rect">
            <a:avLst/>
          </a:prstGeom>
          <a:noFill/>
        </p:spPr>
        <p:txBody>
          <a:bodyPr wrap="none" rtlCol="0">
            <a:spAutoFit/>
          </a:bodyPr>
          <a:lstStyle/>
          <a:p>
            <a:r>
              <a:rPr lang="en-US" dirty="0"/>
              <a:t>Clerk </a:t>
            </a:r>
            <a:endParaRPr lang="en-GH" dirty="0"/>
          </a:p>
        </p:txBody>
      </p:sp>
      <p:grpSp>
        <p:nvGrpSpPr>
          <p:cNvPr id="34" name="Group 33">
            <a:extLst>
              <a:ext uri="{FF2B5EF4-FFF2-40B4-BE49-F238E27FC236}">
                <a16:creationId xmlns:a16="http://schemas.microsoft.com/office/drawing/2014/main" id="{131094A9-2303-3AAA-D138-571917BDD6ED}"/>
              </a:ext>
            </a:extLst>
          </p:cNvPr>
          <p:cNvGrpSpPr/>
          <p:nvPr/>
        </p:nvGrpSpPr>
        <p:grpSpPr>
          <a:xfrm>
            <a:off x="9937807" y="4975809"/>
            <a:ext cx="304570" cy="782424"/>
            <a:chOff x="763571" y="1894788"/>
            <a:chExt cx="377072" cy="1668544"/>
          </a:xfrm>
        </p:grpSpPr>
        <p:sp>
          <p:nvSpPr>
            <p:cNvPr id="35" name="Oval 34">
              <a:extLst>
                <a:ext uri="{FF2B5EF4-FFF2-40B4-BE49-F238E27FC236}">
                  <a16:creationId xmlns:a16="http://schemas.microsoft.com/office/drawing/2014/main" id="{75639782-95AF-4EA4-5ADD-A2E8B07849E0}"/>
                </a:ext>
              </a:extLst>
            </p:cNvPr>
            <p:cNvSpPr/>
            <p:nvPr/>
          </p:nvSpPr>
          <p:spPr>
            <a:xfrm>
              <a:off x="838200" y="1894788"/>
              <a:ext cx="302443" cy="38649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cxnSp>
          <p:nvCxnSpPr>
            <p:cNvPr id="36" name="Straight Connector 35">
              <a:extLst>
                <a:ext uri="{FF2B5EF4-FFF2-40B4-BE49-F238E27FC236}">
                  <a16:creationId xmlns:a16="http://schemas.microsoft.com/office/drawing/2014/main" id="{D357409B-CC3B-54E1-B703-FA144D232630}"/>
                </a:ext>
              </a:extLst>
            </p:cNvPr>
            <p:cNvCxnSpPr>
              <a:stCxn id="35" idx="4"/>
            </p:cNvCxnSpPr>
            <p:nvPr/>
          </p:nvCxnSpPr>
          <p:spPr>
            <a:xfrm flipH="1">
              <a:off x="980388" y="2281287"/>
              <a:ext cx="9034" cy="11477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E69FA3D-6D75-E0F5-6E39-1B394499C9AC}"/>
                </a:ext>
              </a:extLst>
            </p:cNvPr>
            <p:cNvCxnSpPr/>
            <p:nvPr/>
          </p:nvCxnSpPr>
          <p:spPr>
            <a:xfrm flipH="1">
              <a:off x="763571" y="3429000"/>
              <a:ext cx="225851" cy="134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154FF3-C829-5E12-90DF-A0F60415019C}"/>
                </a:ext>
              </a:extLst>
            </p:cNvPr>
            <p:cNvCxnSpPr/>
            <p:nvPr/>
          </p:nvCxnSpPr>
          <p:spPr>
            <a:xfrm>
              <a:off x="980388" y="3429000"/>
              <a:ext cx="160255" cy="134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8AC4E08-3CD1-0AF4-9968-5774281C7932}"/>
                </a:ext>
              </a:extLst>
            </p:cNvPr>
            <p:cNvCxnSpPr/>
            <p:nvPr/>
          </p:nvCxnSpPr>
          <p:spPr>
            <a:xfrm>
              <a:off x="763571" y="2573518"/>
              <a:ext cx="37707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31CF7FAD-7510-21A7-3AC4-3BDE49BD72E5}"/>
              </a:ext>
            </a:extLst>
          </p:cNvPr>
          <p:cNvSpPr txBox="1"/>
          <p:nvPr/>
        </p:nvSpPr>
        <p:spPr>
          <a:xfrm>
            <a:off x="9637444" y="5802188"/>
            <a:ext cx="1080424" cy="369332"/>
          </a:xfrm>
          <a:prstGeom prst="rect">
            <a:avLst/>
          </a:prstGeom>
          <a:noFill/>
        </p:spPr>
        <p:txBody>
          <a:bodyPr wrap="none" rtlCol="0">
            <a:spAutoFit/>
          </a:bodyPr>
          <a:lstStyle/>
          <a:p>
            <a:r>
              <a:rPr lang="en-US" dirty="0"/>
              <a:t>Manager </a:t>
            </a:r>
            <a:endParaRPr lang="en-GH" dirty="0"/>
          </a:p>
        </p:txBody>
      </p:sp>
      <p:grpSp>
        <p:nvGrpSpPr>
          <p:cNvPr id="46" name="Group 45">
            <a:extLst>
              <a:ext uri="{FF2B5EF4-FFF2-40B4-BE49-F238E27FC236}">
                <a16:creationId xmlns:a16="http://schemas.microsoft.com/office/drawing/2014/main" id="{843DE8DB-0DCE-EFA5-70AC-24F5C9751D0E}"/>
              </a:ext>
            </a:extLst>
          </p:cNvPr>
          <p:cNvGrpSpPr/>
          <p:nvPr/>
        </p:nvGrpSpPr>
        <p:grpSpPr>
          <a:xfrm>
            <a:off x="9886592" y="1172705"/>
            <a:ext cx="339757" cy="782424"/>
            <a:chOff x="763571" y="1894788"/>
            <a:chExt cx="377072" cy="1668544"/>
          </a:xfrm>
        </p:grpSpPr>
        <p:sp>
          <p:nvSpPr>
            <p:cNvPr id="47" name="Oval 46">
              <a:extLst>
                <a:ext uri="{FF2B5EF4-FFF2-40B4-BE49-F238E27FC236}">
                  <a16:creationId xmlns:a16="http://schemas.microsoft.com/office/drawing/2014/main" id="{E9014BB0-FA8F-764B-887D-0752F7539D6F}"/>
                </a:ext>
              </a:extLst>
            </p:cNvPr>
            <p:cNvSpPr/>
            <p:nvPr/>
          </p:nvSpPr>
          <p:spPr>
            <a:xfrm>
              <a:off x="838200" y="1894788"/>
              <a:ext cx="302443" cy="38649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cxnSp>
          <p:nvCxnSpPr>
            <p:cNvPr id="48" name="Straight Connector 47">
              <a:extLst>
                <a:ext uri="{FF2B5EF4-FFF2-40B4-BE49-F238E27FC236}">
                  <a16:creationId xmlns:a16="http://schemas.microsoft.com/office/drawing/2014/main" id="{83A33C61-203B-327F-0620-C185EA787434}"/>
                </a:ext>
              </a:extLst>
            </p:cNvPr>
            <p:cNvCxnSpPr>
              <a:stCxn id="47" idx="4"/>
            </p:cNvCxnSpPr>
            <p:nvPr/>
          </p:nvCxnSpPr>
          <p:spPr>
            <a:xfrm flipH="1">
              <a:off x="980388" y="2281287"/>
              <a:ext cx="9034" cy="11477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AD67983-D7B9-0083-4D43-014666337C4E}"/>
                </a:ext>
              </a:extLst>
            </p:cNvPr>
            <p:cNvCxnSpPr/>
            <p:nvPr/>
          </p:nvCxnSpPr>
          <p:spPr>
            <a:xfrm flipH="1">
              <a:off x="763571" y="3429000"/>
              <a:ext cx="225851" cy="134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6D63E39-D6D7-86CF-7D67-A1C925DB0898}"/>
                </a:ext>
              </a:extLst>
            </p:cNvPr>
            <p:cNvCxnSpPr/>
            <p:nvPr/>
          </p:nvCxnSpPr>
          <p:spPr>
            <a:xfrm>
              <a:off x="980388" y="3429000"/>
              <a:ext cx="160255" cy="134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C70F899-5B41-3B49-BD41-32B77AFE6FF8}"/>
                </a:ext>
              </a:extLst>
            </p:cNvPr>
            <p:cNvCxnSpPr/>
            <p:nvPr/>
          </p:nvCxnSpPr>
          <p:spPr>
            <a:xfrm>
              <a:off x="763571" y="2573518"/>
              <a:ext cx="37707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5A989017-77DD-B42F-E538-792D9D1EF976}"/>
              </a:ext>
            </a:extLst>
          </p:cNvPr>
          <p:cNvSpPr txBox="1"/>
          <p:nvPr/>
        </p:nvSpPr>
        <p:spPr>
          <a:xfrm>
            <a:off x="9680245" y="2073378"/>
            <a:ext cx="789768" cy="369332"/>
          </a:xfrm>
          <a:prstGeom prst="rect">
            <a:avLst/>
          </a:prstGeom>
          <a:noFill/>
        </p:spPr>
        <p:txBody>
          <a:bodyPr wrap="none" rtlCol="0">
            <a:spAutoFit/>
          </a:bodyPr>
          <a:lstStyle/>
          <a:p>
            <a:r>
              <a:rPr lang="en-US" dirty="0"/>
              <a:t>Agent </a:t>
            </a:r>
            <a:endParaRPr lang="en-GH" dirty="0"/>
          </a:p>
        </p:txBody>
      </p:sp>
      <p:sp>
        <p:nvSpPr>
          <p:cNvPr id="53" name="Oval 52">
            <a:extLst>
              <a:ext uri="{FF2B5EF4-FFF2-40B4-BE49-F238E27FC236}">
                <a16:creationId xmlns:a16="http://schemas.microsoft.com/office/drawing/2014/main" id="{A43561E8-7154-E008-8D58-E48941C54698}"/>
              </a:ext>
            </a:extLst>
          </p:cNvPr>
          <p:cNvSpPr/>
          <p:nvPr/>
        </p:nvSpPr>
        <p:spPr>
          <a:xfrm>
            <a:off x="6786757" y="1353945"/>
            <a:ext cx="1461155" cy="53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Register Customer</a:t>
            </a:r>
            <a:endParaRPr lang="en-GH" sz="1400" dirty="0"/>
          </a:p>
        </p:txBody>
      </p:sp>
      <p:sp>
        <p:nvSpPr>
          <p:cNvPr id="54" name="TextBox 53">
            <a:extLst>
              <a:ext uri="{FF2B5EF4-FFF2-40B4-BE49-F238E27FC236}">
                <a16:creationId xmlns:a16="http://schemas.microsoft.com/office/drawing/2014/main" id="{554AD212-BE99-3E3E-7E28-9E7AE861CFEC}"/>
              </a:ext>
            </a:extLst>
          </p:cNvPr>
          <p:cNvSpPr txBox="1"/>
          <p:nvPr/>
        </p:nvSpPr>
        <p:spPr>
          <a:xfrm>
            <a:off x="0" y="6408540"/>
            <a:ext cx="3407151" cy="369332"/>
          </a:xfrm>
          <a:prstGeom prst="rect">
            <a:avLst/>
          </a:prstGeom>
          <a:solidFill>
            <a:schemeClr val="accent4">
              <a:lumMod val="50000"/>
            </a:schemeClr>
          </a:solidFill>
        </p:spPr>
        <p:txBody>
          <a:bodyPr wrap="none" rtlCol="0">
            <a:spAutoFit/>
          </a:bodyPr>
          <a:lstStyle/>
          <a:p>
            <a:r>
              <a:rPr lang="en-US" dirty="0">
                <a:solidFill>
                  <a:schemeClr val="bg1"/>
                </a:solidFill>
              </a:rPr>
              <a:t>Verb (first person singular) + Noun</a:t>
            </a:r>
            <a:endParaRPr lang="en-GH" dirty="0">
              <a:solidFill>
                <a:schemeClr val="bg1"/>
              </a:solidFill>
            </a:endParaRPr>
          </a:p>
        </p:txBody>
      </p:sp>
      <p:cxnSp>
        <p:nvCxnSpPr>
          <p:cNvPr id="56" name="Straight Connector 55">
            <a:extLst>
              <a:ext uri="{FF2B5EF4-FFF2-40B4-BE49-F238E27FC236}">
                <a16:creationId xmlns:a16="http://schemas.microsoft.com/office/drawing/2014/main" id="{460E536B-D994-9016-6D08-A1B40B7849EA}"/>
              </a:ext>
            </a:extLst>
          </p:cNvPr>
          <p:cNvCxnSpPr/>
          <p:nvPr/>
        </p:nvCxnSpPr>
        <p:spPr>
          <a:xfrm flipH="1">
            <a:off x="8247912" y="1490979"/>
            <a:ext cx="1673867" cy="132062"/>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6D21FC71-4870-3D77-2D70-3E45E7355E0C}"/>
              </a:ext>
            </a:extLst>
          </p:cNvPr>
          <p:cNvSpPr/>
          <p:nvPr/>
        </p:nvSpPr>
        <p:spPr>
          <a:xfrm>
            <a:off x="6448963" y="2401450"/>
            <a:ext cx="1461155" cy="53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Record Deposit</a:t>
            </a:r>
            <a:endParaRPr lang="en-GH" sz="1400" dirty="0"/>
          </a:p>
        </p:txBody>
      </p:sp>
      <p:cxnSp>
        <p:nvCxnSpPr>
          <p:cNvPr id="59" name="Straight Connector 58">
            <a:extLst>
              <a:ext uri="{FF2B5EF4-FFF2-40B4-BE49-F238E27FC236}">
                <a16:creationId xmlns:a16="http://schemas.microsoft.com/office/drawing/2014/main" id="{7AB35263-E665-06DE-B510-EEF25DD64620}"/>
              </a:ext>
            </a:extLst>
          </p:cNvPr>
          <p:cNvCxnSpPr>
            <a:endCxn id="57" idx="6"/>
          </p:cNvCxnSpPr>
          <p:nvPr/>
        </p:nvCxnSpPr>
        <p:spPr>
          <a:xfrm flipH="1">
            <a:off x="7910118" y="1490979"/>
            <a:ext cx="1976474" cy="1179567"/>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2329DA5-8CE1-882B-328D-0D1959E699FA}"/>
              </a:ext>
            </a:extLst>
          </p:cNvPr>
          <p:cNvSpPr/>
          <p:nvPr/>
        </p:nvSpPr>
        <p:spPr>
          <a:xfrm>
            <a:off x="4047764" y="3441381"/>
            <a:ext cx="1461155" cy="53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Request loan</a:t>
            </a:r>
            <a:endParaRPr lang="en-GH" sz="1400" dirty="0"/>
          </a:p>
        </p:txBody>
      </p:sp>
      <p:cxnSp>
        <p:nvCxnSpPr>
          <p:cNvPr id="65" name="Straight Connector 64">
            <a:extLst>
              <a:ext uri="{FF2B5EF4-FFF2-40B4-BE49-F238E27FC236}">
                <a16:creationId xmlns:a16="http://schemas.microsoft.com/office/drawing/2014/main" id="{DE18EBEB-B329-A5F2-CD4B-0515EA386DC6}"/>
              </a:ext>
            </a:extLst>
          </p:cNvPr>
          <p:cNvCxnSpPr>
            <a:cxnSpLocks/>
            <a:endCxn id="60" idx="2"/>
          </p:cNvCxnSpPr>
          <p:nvPr/>
        </p:nvCxnSpPr>
        <p:spPr>
          <a:xfrm>
            <a:off x="1885361" y="2469823"/>
            <a:ext cx="2162403" cy="1240654"/>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85EEC2D1-6341-B5D3-0901-881628C4FE24}"/>
              </a:ext>
            </a:extLst>
          </p:cNvPr>
          <p:cNvSpPr/>
          <p:nvPr/>
        </p:nvSpPr>
        <p:spPr>
          <a:xfrm>
            <a:off x="4598721" y="2652580"/>
            <a:ext cx="1461155" cy="53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Request payment</a:t>
            </a:r>
            <a:endParaRPr lang="en-GH" sz="1400" dirty="0"/>
          </a:p>
        </p:txBody>
      </p:sp>
      <p:cxnSp>
        <p:nvCxnSpPr>
          <p:cNvPr id="69" name="Straight Connector 68">
            <a:extLst>
              <a:ext uri="{FF2B5EF4-FFF2-40B4-BE49-F238E27FC236}">
                <a16:creationId xmlns:a16="http://schemas.microsoft.com/office/drawing/2014/main" id="{60DEE13E-464B-85C3-42E9-7DCAE48C50A4}"/>
              </a:ext>
            </a:extLst>
          </p:cNvPr>
          <p:cNvCxnSpPr>
            <a:cxnSpLocks/>
            <a:endCxn id="67" idx="2"/>
          </p:cNvCxnSpPr>
          <p:nvPr/>
        </p:nvCxnSpPr>
        <p:spPr>
          <a:xfrm>
            <a:off x="1903429" y="2477269"/>
            <a:ext cx="2695292" cy="444407"/>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86984AE-96A6-CCDE-3FA2-2A661EE21AA2}"/>
              </a:ext>
            </a:extLst>
          </p:cNvPr>
          <p:cNvSpPr/>
          <p:nvPr/>
        </p:nvSpPr>
        <p:spPr>
          <a:xfrm>
            <a:off x="6541390" y="3649263"/>
            <a:ext cx="1461155" cy="53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Process loan</a:t>
            </a:r>
            <a:endParaRPr lang="en-GH" sz="1400" dirty="0"/>
          </a:p>
        </p:txBody>
      </p:sp>
      <p:cxnSp>
        <p:nvCxnSpPr>
          <p:cNvPr id="73" name="Straight Connector 72">
            <a:extLst>
              <a:ext uri="{FF2B5EF4-FFF2-40B4-BE49-F238E27FC236}">
                <a16:creationId xmlns:a16="http://schemas.microsoft.com/office/drawing/2014/main" id="{3401BD60-FD15-575F-8F88-5120D3DB764D}"/>
              </a:ext>
            </a:extLst>
          </p:cNvPr>
          <p:cNvCxnSpPr>
            <a:endCxn id="71" idx="6"/>
          </p:cNvCxnSpPr>
          <p:nvPr/>
        </p:nvCxnSpPr>
        <p:spPr>
          <a:xfrm flipH="1">
            <a:off x="8002545" y="3604165"/>
            <a:ext cx="2399315" cy="314194"/>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D63B4AC-B2B7-36D6-BF69-8E54D06F021C}"/>
              </a:ext>
            </a:extLst>
          </p:cNvPr>
          <p:cNvSpPr/>
          <p:nvPr/>
        </p:nvSpPr>
        <p:spPr>
          <a:xfrm>
            <a:off x="6660126" y="4675375"/>
            <a:ext cx="1461155" cy="53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Approve/Reject loan</a:t>
            </a:r>
            <a:endParaRPr lang="en-GH" sz="1400" dirty="0"/>
          </a:p>
        </p:txBody>
      </p:sp>
      <p:cxnSp>
        <p:nvCxnSpPr>
          <p:cNvPr id="76" name="Straight Arrow Connector 75">
            <a:extLst>
              <a:ext uri="{FF2B5EF4-FFF2-40B4-BE49-F238E27FC236}">
                <a16:creationId xmlns:a16="http://schemas.microsoft.com/office/drawing/2014/main" id="{6A4BA290-A513-51AB-9ABC-808868E5DBBC}"/>
              </a:ext>
            </a:extLst>
          </p:cNvPr>
          <p:cNvCxnSpPr/>
          <p:nvPr/>
        </p:nvCxnSpPr>
        <p:spPr>
          <a:xfrm>
            <a:off x="7271967" y="4187455"/>
            <a:ext cx="118736" cy="48792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8084F196-AA34-55C5-9081-B83E255AAB13}"/>
              </a:ext>
            </a:extLst>
          </p:cNvPr>
          <p:cNvSpPr txBox="1"/>
          <p:nvPr/>
        </p:nvSpPr>
        <p:spPr>
          <a:xfrm>
            <a:off x="6786757" y="4184732"/>
            <a:ext cx="1420582" cy="369332"/>
          </a:xfrm>
          <a:prstGeom prst="rect">
            <a:avLst/>
          </a:prstGeom>
          <a:noFill/>
        </p:spPr>
        <p:txBody>
          <a:bodyPr wrap="none" rtlCol="0">
            <a:spAutoFit/>
          </a:bodyPr>
          <a:lstStyle/>
          <a:p>
            <a:r>
              <a:rPr lang="en-US" dirty="0"/>
              <a:t>&lt;&lt;includes&gt;&gt;</a:t>
            </a:r>
            <a:endParaRPr lang="en-GH" dirty="0"/>
          </a:p>
        </p:txBody>
      </p:sp>
      <p:cxnSp>
        <p:nvCxnSpPr>
          <p:cNvPr id="79" name="Straight Connector 78">
            <a:extLst>
              <a:ext uri="{FF2B5EF4-FFF2-40B4-BE49-F238E27FC236}">
                <a16:creationId xmlns:a16="http://schemas.microsoft.com/office/drawing/2014/main" id="{3A78B4CC-E9B3-AC54-D317-0F0113A3B8D7}"/>
              </a:ext>
            </a:extLst>
          </p:cNvPr>
          <p:cNvCxnSpPr>
            <a:cxnSpLocks/>
          </p:cNvCxnSpPr>
          <p:nvPr/>
        </p:nvCxnSpPr>
        <p:spPr>
          <a:xfrm flipH="1" flipV="1">
            <a:off x="8139579" y="4949602"/>
            <a:ext cx="1697792" cy="378871"/>
          </a:xfrm>
          <a:prstGeom prst="line">
            <a:avLst/>
          </a:prstGeom>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9E48010C-203C-3746-A726-C4EE24BCB52F}"/>
              </a:ext>
            </a:extLst>
          </p:cNvPr>
          <p:cNvSpPr/>
          <p:nvPr/>
        </p:nvSpPr>
        <p:spPr>
          <a:xfrm>
            <a:off x="6541390" y="5533092"/>
            <a:ext cx="1461155" cy="53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Login</a:t>
            </a:r>
            <a:endParaRPr lang="en-GH" sz="1400" dirty="0"/>
          </a:p>
        </p:txBody>
      </p:sp>
      <p:cxnSp>
        <p:nvCxnSpPr>
          <p:cNvPr id="84" name="Straight Connector 83">
            <a:extLst>
              <a:ext uri="{FF2B5EF4-FFF2-40B4-BE49-F238E27FC236}">
                <a16:creationId xmlns:a16="http://schemas.microsoft.com/office/drawing/2014/main" id="{0C9C4DAD-BE71-19A0-29C5-19193DFA42F3}"/>
              </a:ext>
            </a:extLst>
          </p:cNvPr>
          <p:cNvCxnSpPr/>
          <p:nvPr/>
        </p:nvCxnSpPr>
        <p:spPr>
          <a:xfrm flipH="1">
            <a:off x="8002545" y="3604165"/>
            <a:ext cx="2332071" cy="2198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1EF3C05-4A9B-6396-899C-A8116C9EFAA4}"/>
              </a:ext>
            </a:extLst>
          </p:cNvPr>
          <p:cNvCxnSpPr/>
          <p:nvPr/>
        </p:nvCxnSpPr>
        <p:spPr>
          <a:xfrm flipH="1">
            <a:off x="8002545" y="5328473"/>
            <a:ext cx="1884047" cy="473715"/>
          </a:xfrm>
          <a:prstGeom prst="line">
            <a:avLst/>
          </a:prstGeom>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87303449-F80D-809D-E5FE-81F5081CBADA}"/>
              </a:ext>
            </a:extLst>
          </p:cNvPr>
          <p:cNvSpPr/>
          <p:nvPr/>
        </p:nvSpPr>
        <p:spPr>
          <a:xfrm>
            <a:off x="4078789" y="4539089"/>
            <a:ext cx="1461155" cy="53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Repay loan</a:t>
            </a:r>
            <a:endParaRPr lang="en-GH" sz="1400" dirty="0"/>
          </a:p>
        </p:txBody>
      </p:sp>
      <p:cxnSp>
        <p:nvCxnSpPr>
          <p:cNvPr id="90" name="Straight Connector 89">
            <a:extLst>
              <a:ext uri="{FF2B5EF4-FFF2-40B4-BE49-F238E27FC236}">
                <a16:creationId xmlns:a16="http://schemas.microsoft.com/office/drawing/2014/main" id="{F2F9FC8B-B884-96C2-2F16-D2A5256F3C11}"/>
              </a:ext>
            </a:extLst>
          </p:cNvPr>
          <p:cNvCxnSpPr/>
          <p:nvPr/>
        </p:nvCxnSpPr>
        <p:spPr>
          <a:xfrm>
            <a:off x="1903429" y="2477269"/>
            <a:ext cx="2175360" cy="2330916"/>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7F0E9B9A-0F35-9BB8-93F8-F427B404E31D}"/>
              </a:ext>
            </a:extLst>
          </p:cNvPr>
          <p:cNvSpPr txBox="1"/>
          <p:nvPr/>
        </p:nvSpPr>
        <p:spPr>
          <a:xfrm>
            <a:off x="20993" y="4663910"/>
            <a:ext cx="1311578" cy="1615827"/>
          </a:xfrm>
          <a:prstGeom prst="rect">
            <a:avLst/>
          </a:prstGeom>
          <a:noFill/>
        </p:spPr>
        <p:txBody>
          <a:bodyPr wrap="none" rtlCol="0">
            <a:spAutoFit/>
          </a:bodyPr>
          <a:lstStyle/>
          <a:p>
            <a:r>
              <a:rPr lang="en-US" sz="1100" dirty="0"/>
              <a:t>ATM:</a:t>
            </a:r>
          </a:p>
          <a:p>
            <a:r>
              <a:rPr lang="en-US" sz="1100" dirty="0">
                <a:solidFill>
                  <a:srgbClr val="00B050"/>
                </a:solidFill>
              </a:rPr>
              <a:t>Make Deposit</a:t>
            </a:r>
          </a:p>
          <a:p>
            <a:r>
              <a:rPr lang="en-US" sz="1100" dirty="0">
                <a:solidFill>
                  <a:srgbClr val="00B050"/>
                </a:solidFill>
              </a:rPr>
              <a:t>Withdraw Money</a:t>
            </a:r>
          </a:p>
          <a:p>
            <a:r>
              <a:rPr lang="en-US" sz="1100" dirty="0">
                <a:solidFill>
                  <a:srgbClr val="00B050"/>
                </a:solidFill>
              </a:rPr>
              <a:t>Check Balance</a:t>
            </a:r>
          </a:p>
          <a:p>
            <a:r>
              <a:rPr lang="en-US" sz="1100" dirty="0">
                <a:solidFill>
                  <a:srgbClr val="00B050"/>
                </a:solidFill>
              </a:rPr>
              <a:t>Change PIN</a:t>
            </a:r>
          </a:p>
          <a:p>
            <a:r>
              <a:rPr lang="en-US" sz="1100" dirty="0">
                <a:solidFill>
                  <a:srgbClr val="00B050"/>
                </a:solidFill>
              </a:rPr>
              <a:t>Get Mini Statement</a:t>
            </a:r>
          </a:p>
          <a:p>
            <a:r>
              <a:rPr lang="en-US" sz="1100" dirty="0">
                <a:solidFill>
                  <a:srgbClr val="00B050"/>
                </a:solidFill>
              </a:rPr>
              <a:t>Transfer Money</a:t>
            </a:r>
          </a:p>
          <a:p>
            <a:r>
              <a:rPr lang="en-US" sz="1100" dirty="0">
                <a:solidFill>
                  <a:srgbClr val="0070C0"/>
                </a:solidFill>
              </a:rPr>
              <a:t>Replenish Money</a:t>
            </a:r>
          </a:p>
          <a:p>
            <a:r>
              <a:rPr lang="en-US" sz="1100" dirty="0">
                <a:solidFill>
                  <a:srgbClr val="0070C0"/>
                </a:solidFill>
              </a:rPr>
              <a:t>Generate Reports</a:t>
            </a:r>
            <a:endParaRPr lang="en-GH" sz="1100" dirty="0">
              <a:solidFill>
                <a:srgbClr val="0070C0"/>
              </a:solidFill>
            </a:endParaRPr>
          </a:p>
        </p:txBody>
      </p:sp>
      <p:sp>
        <p:nvSpPr>
          <p:cNvPr id="93" name="Oval 92">
            <a:extLst>
              <a:ext uri="{FF2B5EF4-FFF2-40B4-BE49-F238E27FC236}">
                <a16:creationId xmlns:a16="http://schemas.microsoft.com/office/drawing/2014/main" id="{E5DA85D1-F0B7-9A9C-C217-DDE7F0918FC8}"/>
              </a:ext>
            </a:extLst>
          </p:cNvPr>
          <p:cNvSpPr/>
          <p:nvPr/>
        </p:nvSpPr>
        <p:spPr>
          <a:xfrm>
            <a:off x="5961225" y="3060642"/>
            <a:ext cx="1461155" cy="53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Make payment</a:t>
            </a:r>
            <a:endParaRPr lang="en-GH" sz="1400" dirty="0"/>
          </a:p>
        </p:txBody>
      </p:sp>
      <p:cxnSp>
        <p:nvCxnSpPr>
          <p:cNvPr id="95" name="Straight Connector 94">
            <a:extLst>
              <a:ext uri="{FF2B5EF4-FFF2-40B4-BE49-F238E27FC236}">
                <a16:creationId xmlns:a16="http://schemas.microsoft.com/office/drawing/2014/main" id="{3760A309-70BE-A02E-7E45-11BBEF4C4306}"/>
              </a:ext>
            </a:extLst>
          </p:cNvPr>
          <p:cNvCxnSpPr>
            <a:endCxn id="93" idx="6"/>
          </p:cNvCxnSpPr>
          <p:nvPr/>
        </p:nvCxnSpPr>
        <p:spPr>
          <a:xfrm flipH="1" flipV="1">
            <a:off x="7422380" y="3329738"/>
            <a:ext cx="2956082" cy="2647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231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Developing Use Case Diagrams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The description of the use case</a:t>
            </a:r>
          </a:p>
          <a:p>
            <a:r>
              <a:rPr lang="en-US" dirty="0"/>
              <a:t>Three main areas:</a:t>
            </a:r>
          </a:p>
          <a:p>
            <a:pPr lvl="1"/>
            <a:r>
              <a:rPr lang="en-US" dirty="0"/>
              <a:t>Use case identifiers and initiators</a:t>
            </a:r>
          </a:p>
          <a:p>
            <a:pPr lvl="1"/>
            <a:r>
              <a:rPr lang="en-US" dirty="0"/>
              <a:t>Steps performed</a:t>
            </a:r>
          </a:p>
          <a:p>
            <a:pPr lvl="1"/>
            <a:r>
              <a:rPr lang="en-US" dirty="0"/>
              <a:t>Conditions, assumptions, and questions</a:t>
            </a:r>
          </a:p>
        </p:txBody>
      </p:sp>
    </p:spTree>
    <p:extLst>
      <p:ext uri="{BB962C8B-B14F-4D97-AF65-F5344CB8AC3E}">
        <p14:creationId xmlns:p14="http://schemas.microsoft.com/office/powerpoint/2010/main" val="3904007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3600" dirty="0"/>
              <a:t>Figure 2.16 A Use Case Scenario is Divided into Three Sections</a:t>
            </a:r>
            <a:endParaRPr lang="en-GB" sz="3600" dirty="0"/>
          </a:p>
        </p:txBody>
      </p:sp>
      <p:pic>
        <p:nvPicPr>
          <p:cNvPr id="6" name="Picture 5" descr="A use case scenario is set up as a worksheet. The worksheet has 40 rows and 2 columns. The columns have the following headings from left to right. Form question, Answer. The row entries are as follows. Row 1. Form question, Use case name. Answer, register for conference. Row 2. Form question, area. Answer, conference planning. Row 3. Form question, actor. Answer, participant. Row 4. Form question, stakeholder. Answer, conference sponsor, conference speaker. Row 5. Form question, level. Answer, blue. Row 6. Form question, description. Answer, allow conference participant to register online for the conference using a secure website. Row 7. Form question, triggering event. Answer, participant uses conference registration website, enters user I D and password, and clicks the log on button. Row 8. Form question, trigger type. Answer, external and temporal. Row 9. Form question, step 1. Answer, participant logs in using the secure web server. Row 10. Form question, step 1, information. Answer, user ID, password. Row 11. Form question, step 2. Answer, participant record is read and password is verified. Row 12. Form question, step 2, information. Answer, participant record, user I D, password. Row 13. Form question, step 3. Answer, participant and session information is displayed on the registration web page. Row 14. Form question, step 3, information. Answer, registration web form. Row 15. Form question, step 4. Answer, participant enters information on the registration web form and clicks submit button. Row 16. Form question, step 4, information. Answer, registration web form. Row 17. Form question, step 5. Answer, registration information is validated on the web server. Row 18. Form question, step 5, information. Answer, registration web form. Row 19. Form question, step 6. Answer, Registration confirmation page is displayed to confirm registration information. Row 20. Form question, step 6, information. Answer, confirmation web page. Row 21. Form question, step 7. Answer, credit card is charged for registration fees. Row 22. Form question, step 7, information. Answer, secure credit card web page. Row 23. Form question, step 8. Answer, add registration journal record is written. Row 24. Form question, step 8, information. Answer, confirmation web page. Row 25. Form question, step 9. Answer, registration record is updated on the registration master. Row 26. Form question, step 9, information. Answer, confirmation web page, registration record. Row 27. Form question, step 10. Answer, session record is updated for each selected session on the session master. Row 28. Form question, step 10, information. Answer, confirmation web page, session record. Row 29. Form question, step 11. Answer, participant record is updated for the participant on the participant master. Row 30. Form question, step 11, information. Answer, confirmation web page, participant record. Row 31. Form question, step 12. Answer, successful registration confirmation web page is sent to the participant. Row 32. Form question, step 12, information. Answer, registration record confirmation number. Row 33. Form question, preconditions. Answer, participant has already registered and has created a user account. Row 34. Form question, post conditions. Answer, participant has successfully registered for the conference. Row 35. Form question, Assumptions. Answer, participant has a browser and valid user I D and password. Row 36. Form question, Success guarantee. Answer, Participant has registered for the conference and is enrolled in all selected sessions. Row 37. Form question, Minimum Guarantee. Answer, Participant was able to log on. Row 38. Form question, Requirements met. Answer, allow conference participants to be able to register for the conference using the website. Row 39. Form question, outstanding issues. Answer, how should a rejected credit card be handled? Row 40. Form question, priority. Answer, high. Row 41. Form question, risk. Answer, medium.">
            <a:extLst>
              <a:ext uri="{FF2B5EF4-FFF2-40B4-BE49-F238E27FC236}">
                <a16:creationId xmlns:a16="http://schemas.microsoft.com/office/drawing/2014/main" id="{0E2219A2-28DA-8C05-BDB0-CAA52F73D7A0}"/>
              </a:ext>
            </a:extLst>
          </p:cNvPr>
          <p:cNvPicPr>
            <a:picLocks noChangeAspect="1"/>
          </p:cNvPicPr>
          <p:nvPr/>
        </p:nvPicPr>
        <p:blipFill rotWithShape="1">
          <a:blip r:embed="rId3">
            <a:extLst>
              <a:ext uri="{28A0092B-C50C-407E-A947-70E740481C1C}">
                <a14:useLocalDpi xmlns:a14="http://schemas.microsoft.com/office/drawing/2010/main" val="0"/>
              </a:ext>
            </a:extLst>
          </a:blip>
          <a:srcRect b="5468"/>
          <a:stretch/>
        </p:blipFill>
        <p:spPr>
          <a:xfrm>
            <a:off x="108134" y="1399859"/>
            <a:ext cx="4443162" cy="5458141"/>
          </a:xfrm>
          <a:prstGeom prst="rect">
            <a:avLst/>
          </a:prstGeom>
        </p:spPr>
      </p:pic>
      <p:sp>
        <p:nvSpPr>
          <p:cNvPr id="3" name="TextBox 2">
            <a:extLst>
              <a:ext uri="{FF2B5EF4-FFF2-40B4-BE49-F238E27FC236}">
                <a16:creationId xmlns:a16="http://schemas.microsoft.com/office/drawing/2014/main" id="{4B38CE7D-C7DD-F94F-BD54-835FA6EC12F3}"/>
              </a:ext>
            </a:extLst>
          </p:cNvPr>
          <p:cNvSpPr txBox="1"/>
          <p:nvPr/>
        </p:nvSpPr>
        <p:spPr>
          <a:xfrm>
            <a:off x="5911850" y="1009665"/>
            <a:ext cx="6032500" cy="5170646"/>
          </a:xfrm>
          <a:prstGeom prst="rect">
            <a:avLst/>
          </a:prstGeom>
          <a:noFill/>
        </p:spPr>
        <p:txBody>
          <a:bodyPr wrap="square" rtlCol="0">
            <a:spAutoFit/>
          </a:bodyPr>
          <a:lstStyle/>
          <a:p>
            <a:r>
              <a:rPr lang="en-US" sz="1200" b="1" dirty="0"/>
              <a:t>Name of Use Case</a:t>
            </a:r>
            <a:r>
              <a:rPr lang="en-US" sz="1200" dirty="0"/>
              <a:t>: Make Payment</a:t>
            </a:r>
          </a:p>
          <a:p>
            <a:r>
              <a:rPr lang="en-US" sz="1200" b="1" dirty="0"/>
              <a:t>Actor</a:t>
            </a:r>
            <a:r>
              <a:rPr lang="en-US" sz="1200" dirty="0"/>
              <a:t>(s): Clerk</a:t>
            </a:r>
          </a:p>
          <a:p>
            <a:r>
              <a:rPr lang="en-US" sz="1200" b="1" dirty="0"/>
              <a:t>Stakeholder</a:t>
            </a:r>
            <a:r>
              <a:rPr lang="en-US" sz="1200" dirty="0"/>
              <a:t>(s): Customer, Clerk</a:t>
            </a:r>
          </a:p>
          <a:p>
            <a:r>
              <a:rPr lang="en-US" sz="1200" b="1" dirty="0"/>
              <a:t>Description</a:t>
            </a:r>
            <a:r>
              <a:rPr lang="en-US" sz="1200" dirty="0"/>
              <a:t>: This use case is meant to explain how a clerk will make payment for customers who have requested for saved funds to be released after a period of time.</a:t>
            </a:r>
          </a:p>
          <a:p>
            <a:r>
              <a:rPr lang="en-US" sz="1200" b="1" dirty="0"/>
              <a:t>Steps</a:t>
            </a:r>
            <a:r>
              <a:rPr lang="en-US" sz="1200" dirty="0"/>
              <a:t>:</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b="1" dirty="0"/>
              <a:t>Precondition</a:t>
            </a:r>
            <a:r>
              <a:rPr lang="en-US" sz="1200" dirty="0"/>
              <a:t>: 1. Customer must have an active account</a:t>
            </a:r>
          </a:p>
          <a:p>
            <a:r>
              <a:rPr lang="en-US" sz="1200" dirty="0"/>
              <a:t>                          2. Customer must have saved at least 30 consecutive days to receive payment</a:t>
            </a:r>
          </a:p>
          <a:p>
            <a:r>
              <a:rPr lang="en-US" sz="1200" b="1" dirty="0"/>
              <a:t>Post Condition</a:t>
            </a:r>
            <a:r>
              <a:rPr lang="en-US" sz="1200" dirty="0"/>
              <a:t>: 1. Customer balance must be updated</a:t>
            </a:r>
          </a:p>
          <a:p>
            <a:r>
              <a:rPr lang="en-US" sz="1200" dirty="0"/>
              <a:t>                             2. System must be ready to records another transaction</a:t>
            </a:r>
          </a:p>
          <a:p>
            <a:r>
              <a:rPr lang="en-US" sz="1200" b="1" dirty="0"/>
              <a:t>Risk</a:t>
            </a:r>
            <a:r>
              <a:rPr lang="en-US" sz="1200" dirty="0"/>
              <a:t>:</a:t>
            </a:r>
          </a:p>
          <a:p>
            <a:r>
              <a:rPr lang="en-US" sz="1200" b="1" dirty="0"/>
              <a:t>Priority</a:t>
            </a:r>
            <a:r>
              <a:rPr lang="en-US" sz="1200" dirty="0"/>
              <a:t>:</a:t>
            </a:r>
          </a:p>
          <a:p>
            <a:endParaRPr lang="en-GH" dirty="0"/>
          </a:p>
        </p:txBody>
      </p:sp>
      <p:graphicFrame>
        <p:nvGraphicFramePr>
          <p:cNvPr id="4" name="Table 4">
            <a:extLst>
              <a:ext uri="{FF2B5EF4-FFF2-40B4-BE49-F238E27FC236}">
                <a16:creationId xmlns:a16="http://schemas.microsoft.com/office/drawing/2014/main" id="{0B125EA7-699F-5130-A6E2-2932793E4886}"/>
              </a:ext>
            </a:extLst>
          </p:cNvPr>
          <p:cNvGraphicFramePr>
            <a:graphicFrameLocks noGrp="1"/>
          </p:cNvGraphicFramePr>
          <p:nvPr>
            <p:extLst>
              <p:ext uri="{D42A27DB-BD31-4B8C-83A1-F6EECF244321}">
                <p14:modId xmlns:p14="http://schemas.microsoft.com/office/powerpoint/2010/main" val="2300992637"/>
              </p:ext>
            </p:extLst>
          </p:nvPr>
        </p:nvGraphicFramePr>
        <p:xfrm>
          <a:off x="6096000" y="2300233"/>
          <a:ext cx="5073649" cy="2041345"/>
        </p:xfrm>
        <a:graphic>
          <a:graphicData uri="http://schemas.openxmlformats.org/drawingml/2006/table">
            <a:tbl>
              <a:tblPr firstRow="1" bandRow="1">
                <a:tableStyleId>{5940675A-B579-460E-94D1-54222C63F5DA}</a:tableStyleId>
              </a:tblPr>
              <a:tblGrid>
                <a:gridCol w="459979">
                  <a:extLst>
                    <a:ext uri="{9D8B030D-6E8A-4147-A177-3AD203B41FA5}">
                      <a16:colId xmlns:a16="http://schemas.microsoft.com/office/drawing/2014/main" val="3678290888"/>
                    </a:ext>
                  </a:extLst>
                </a:gridCol>
                <a:gridCol w="3489720">
                  <a:extLst>
                    <a:ext uri="{9D8B030D-6E8A-4147-A177-3AD203B41FA5}">
                      <a16:colId xmlns:a16="http://schemas.microsoft.com/office/drawing/2014/main" val="1382619572"/>
                    </a:ext>
                  </a:extLst>
                </a:gridCol>
                <a:gridCol w="1123950">
                  <a:extLst>
                    <a:ext uri="{9D8B030D-6E8A-4147-A177-3AD203B41FA5}">
                      <a16:colId xmlns:a16="http://schemas.microsoft.com/office/drawing/2014/main" val="3486125594"/>
                    </a:ext>
                  </a:extLst>
                </a:gridCol>
              </a:tblGrid>
              <a:tr h="307685">
                <a:tc>
                  <a:txBody>
                    <a:bodyPr/>
                    <a:lstStyle/>
                    <a:p>
                      <a:r>
                        <a:rPr lang="en-US" sz="900" b="1" dirty="0"/>
                        <a:t>#</a:t>
                      </a:r>
                      <a:endParaRPr lang="en-GH" sz="900" b="1" dirty="0"/>
                    </a:p>
                  </a:txBody>
                  <a:tcPr/>
                </a:tc>
                <a:tc>
                  <a:txBody>
                    <a:bodyPr/>
                    <a:lstStyle/>
                    <a:p>
                      <a:r>
                        <a:rPr lang="en-US" sz="900" b="1" dirty="0"/>
                        <a:t>Actions</a:t>
                      </a:r>
                      <a:endParaRPr lang="en-GH" sz="900" b="1" dirty="0"/>
                    </a:p>
                  </a:txBody>
                  <a:tcPr/>
                </a:tc>
                <a:tc>
                  <a:txBody>
                    <a:bodyPr/>
                    <a:lstStyle/>
                    <a:p>
                      <a:r>
                        <a:rPr lang="en-US" sz="900" b="1" dirty="0"/>
                        <a:t>Remarks</a:t>
                      </a:r>
                      <a:endParaRPr lang="en-GH" sz="900" b="1" dirty="0"/>
                    </a:p>
                  </a:txBody>
                  <a:tcPr/>
                </a:tc>
                <a:extLst>
                  <a:ext uri="{0D108BD9-81ED-4DB2-BD59-A6C34878D82A}">
                    <a16:rowId xmlns:a16="http://schemas.microsoft.com/office/drawing/2014/main" val="3349910916"/>
                  </a:ext>
                </a:extLst>
              </a:tr>
              <a:tr h="307685">
                <a:tc>
                  <a:txBody>
                    <a:bodyPr/>
                    <a:lstStyle/>
                    <a:p>
                      <a:r>
                        <a:rPr lang="en-US" sz="900" dirty="0"/>
                        <a:t>1</a:t>
                      </a:r>
                      <a:endParaRPr lang="en-GH" sz="900" dirty="0"/>
                    </a:p>
                  </a:txBody>
                  <a:tcPr/>
                </a:tc>
                <a:tc>
                  <a:txBody>
                    <a:bodyPr/>
                    <a:lstStyle/>
                    <a:p>
                      <a:r>
                        <a:rPr lang="en-US" sz="900" dirty="0"/>
                        <a:t>Logon into the system</a:t>
                      </a:r>
                      <a:endParaRPr lang="en-GH" sz="900" dirty="0"/>
                    </a:p>
                  </a:txBody>
                  <a:tcPr/>
                </a:tc>
                <a:tc>
                  <a:txBody>
                    <a:bodyPr/>
                    <a:lstStyle/>
                    <a:p>
                      <a:endParaRPr lang="en-GH" sz="900" dirty="0"/>
                    </a:p>
                  </a:txBody>
                  <a:tcPr/>
                </a:tc>
                <a:extLst>
                  <a:ext uri="{0D108BD9-81ED-4DB2-BD59-A6C34878D82A}">
                    <a16:rowId xmlns:a16="http://schemas.microsoft.com/office/drawing/2014/main" val="2750727395"/>
                  </a:ext>
                </a:extLst>
              </a:tr>
              <a:tr h="307685">
                <a:tc>
                  <a:txBody>
                    <a:bodyPr/>
                    <a:lstStyle/>
                    <a:p>
                      <a:r>
                        <a:rPr lang="en-US" sz="900" dirty="0"/>
                        <a:t>2</a:t>
                      </a:r>
                      <a:endParaRPr lang="en-GH" sz="900" dirty="0"/>
                    </a:p>
                  </a:txBody>
                  <a:tcPr/>
                </a:tc>
                <a:tc>
                  <a:txBody>
                    <a:bodyPr/>
                    <a:lstStyle/>
                    <a:p>
                      <a:r>
                        <a:rPr lang="en-US" sz="900" dirty="0"/>
                        <a:t>View all payment requests from savings clients</a:t>
                      </a:r>
                      <a:endParaRPr lang="en-GH" sz="900" dirty="0"/>
                    </a:p>
                  </a:txBody>
                  <a:tcPr/>
                </a:tc>
                <a:tc>
                  <a:txBody>
                    <a:bodyPr/>
                    <a:lstStyle/>
                    <a:p>
                      <a:endParaRPr lang="en-GH" sz="900"/>
                    </a:p>
                  </a:txBody>
                  <a:tcPr/>
                </a:tc>
                <a:extLst>
                  <a:ext uri="{0D108BD9-81ED-4DB2-BD59-A6C34878D82A}">
                    <a16:rowId xmlns:a16="http://schemas.microsoft.com/office/drawing/2014/main" val="2230945668"/>
                  </a:ext>
                </a:extLst>
              </a:tr>
              <a:tr h="307685">
                <a:tc>
                  <a:txBody>
                    <a:bodyPr/>
                    <a:lstStyle/>
                    <a:p>
                      <a:r>
                        <a:rPr lang="en-US" sz="900" dirty="0"/>
                        <a:t>3</a:t>
                      </a:r>
                      <a:endParaRPr lang="en-GH" sz="900" dirty="0"/>
                    </a:p>
                  </a:txBody>
                  <a:tcPr/>
                </a:tc>
                <a:tc>
                  <a:txBody>
                    <a:bodyPr/>
                    <a:lstStyle/>
                    <a:p>
                      <a:r>
                        <a:rPr lang="en-US" sz="900" dirty="0"/>
                        <a:t>Select a request</a:t>
                      </a:r>
                      <a:endParaRPr lang="en-GH" sz="900" dirty="0"/>
                    </a:p>
                  </a:txBody>
                  <a:tcPr/>
                </a:tc>
                <a:tc>
                  <a:txBody>
                    <a:bodyPr/>
                    <a:lstStyle/>
                    <a:p>
                      <a:endParaRPr lang="en-GH" sz="900" dirty="0"/>
                    </a:p>
                  </a:txBody>
                  <a:tcPr/>
                </a:tc>
                <a:extLst>
                  <a:ext uri="{0D108BD9-81ED-4DB2-BD59-A6C34878D82A}">
                    <a16:rowId xmlns:a16="http://schemas.microsoft.com/office/drawing/2014/main" val="2236152817"/>
                  </a:ext>
                </a:extLst>
              </a:tr>
              <a:tr h="307685">
                <a:tc>
                  <a:txBody>
                    <a:bodyPr/>
                    <a:lstStyle/>
                    <a:p>
                      <a:r>
                        <a:rPr lang="en-US" sz="900" dirty="0"/>
                        <a:t>4</a:t>
                      </a:r>
                      <a:endParaRPr lang="en-GH" sz="900" dirty="0"/>
                    </a:p>
                  </a:txBody>
                  <a:tcPr/>
                </a:tc>
                <a:tc>
                  <a:txBody>
                    <a:bodyPr/>
                    <a:lstStyle/>
                    <a:p>
                      <a:r>
                        <a:rPr lang="en-US" sz="900" dirty="0"/>
                        <a:t>Check funds balance and eligibility</a:t>
                      </a:r>
                      <a:endParaRPr lang="en-GH" sz="900" dirty="0"/>
                    </a:p>
                  </a:txBody>
                  <a:tcPr/>
                </a:tc>
                <a:tc>
                  <a:txBody>
                    <a:bodyPr/>
                    <a:lstStyle/>
                    <a:p>
                      <a:r>
                        <a:rPr lang="en-US" sz="900" dirty="0"/>
                        <a:t>Requested funds must less than saved funds. </a:t>
                      </a:r>
                      <a:endParaRPr lang="en-GH" sz="900" dirty="0"/>
                    </a:p>
                  </a:txBody>
                  <a:tcPr/>
                </a:tc>
                <a:extLst>
                  <a:ext uri="{0D108BD9-81ED-4DB2-BD59-A6C34878D82A}">
                    <a16:rowId xmlns:a16="http://schemas.microsoft.com/office/drawing/2014/main" val="3516104850"/>
                  </a:ext>
                </a:extLst>
              </a:tr>
              <a:tr h="307685">
                <a:tc>
                  <a:txBody>
                    <a:bodyPr/>
                    <a:lstStyle/>
                    <a:p>
                      <a:r>
                        <a:rPr lang="en-US" sz="900" dirty="0"/>
                        <a:t>5</a:t>
                      </a:r>
                      <a:endParaRPr lang="en-GH" sz="900" dirty="0"/>
                    </a:p>
                  </a:txBody>
                  <a:tcPr/>
                </a:tc>
                <a:tc>
                  <a:txBody>
                    <a:bodyPr/>
                    <a:lstStyle/>
                    <a:p>
                      <a:r>
                        <a:rPr lang="en-US" sz="900" dirty="0"/>
                        <a:t>Click on pay button to make payment</a:t>
                      </a:r>
                      <a:endParaRPr lang="en-GH" sz="900" dirty="0"/>
                    </a:p>
                  </a:txBody>
                  <a:tcPr/>
                </a:tc>
                <a:tc>
                  <a:txBody>
                    <a:bodyPr/>
                    <a:lstStyle/>
                    <a:p>
                      <a:endParaRPr lang="en-GH" sz="900" dirty="0"/>
                    </a:p>
                  </a:txBody>
                  <a:tcPr/>
                </a:tc>
                <a:extLst>
                  <a:ext uri="{0D108BD9-81ED-4DB2-BD59-A6C34878D82A}">
                    <a16:rowId xmlns:a16="http://schemas.microsoft.com/office/drawing/2014/main" val="123991624"/>
                  </a:ext>
                </a:extLst>
              </a:tr>
            </a:tbl>
          </a:graphicData>
        </a:graphic>
      </p:graphicFrame>
    </p:spTree>
    <p:extLst>
      <p:ext uri="{BB962C8B-B14F-4D97-AF65-F5344CB8AC3E}">
        <p14:creationId xmlns:p14="http://schemas.microsoft.com/office/powerpoint/2010/main" val="3271400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Use Case Header Area</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Has a name and a unique I D</a:t>
            </a:r>
          </a:p>
          <a:p>
            <a:r>
              <a:rPr lang="en-US" dirty="0"/>
              <a:t>Include application area</a:t>
            </a:r>
          </a:p>
          <a:p>
            <a:r>
              <a:rPr lang="en-US" dirty="0"/>
              <a:t>List actors</a:t>
            </a:r>
          </a:p>
          <a:p>
            <a:r>
              <a:rPr lang="en-US" dirty="0"/>
              <a:t>Include stakeholders</a:t>
            </a:r>
          </a:p>
          <a:p>
            <a:r>
              <a:rPr lang="en-US" dirty="0"/>
              <a:t>Include the level</a:t>
            </a:r>
          </a:p>
          <a:p>
            <a:r>
              <a:rPr lang="en-US" dirty="0"/>
              <a:t>Has a brief description of the use case</a:t>
            </a:r>
          </a:p>
        </p:txBody>
      </p:sp>
    </p:spTree>
    <p:extLst>
      <p:ext uri="{BB962C8B-B14F-4D97-AF65-F5344CB8AC3E}">
        <p14:creationId xmlns:p14="http://schemas.microsoft.com/office/powerpoint/2010/main" val="159586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D3F-E524-4F5F-B95E-6921B60A4586}"/>
              </a:ext>
            </a:extLst>
          </p:cNvPr>
          <p:cNvSpPr>
            <a:spLocks noGrp="1"/>
          </p:cNvSpPr>
          <p:nvPr>
            <p:ph type="title"/>
          </p:nvPr>
        </p:nvSpPr>
        <p:spPr>
          <a:xfrm>
            <a:off x="1512112" y="1839932"/>
            <a:ext cx="9167776" cy="1719262"/>
          </a:xfrm>
        </p:spPr>
        <p:txBody>
          <a:bodyPr>
            <a:normAutofit fontScale="90000"/>
          </a:bodyPr>
          <a:lstStyle/>
          <a:p>
            <a:r>
              <a:rPr lang="en-US" dirty="0"/>
              <a:t>Context-level data flow diagrams</a:t>
            </a:r>
          </a:p>
        </p:txBody>
      </p:sp>
      <p:sp>
        <p:nvSpPr>
          <p:cNvPr id="3" name="Text Placeholder 2">
            <a:extLst>
              <a:ext uri="{FF2B5EF4-FFF2-40B4-BE49-F238E27FC236}">
                <a16:creationId xmlns:a16="http://schemas.microsoft.com/office/drawing/2014/main" id="{F1CBA111-C520-4228-B53C-922A0CFF40C5}"/>
              </a:ext>
            </a:extLst>
          </p:cNvPr>
          <p:cNvSpPr>
            <a:spLocks noGrp="1"/>
          </p:cNvSpPr>
          <p:nvPr>
            <p:ph type="body" idx="4294967295"/>
          </p:nvPr>
        </p:nvSpPr>
        <p:spPr>
          <a:xfrm>
            <a:off x="9229060" y="6273209"/>
            <a:ext cx="2082430" cy="465028"/>
          </a:xfrm>
        </p:spPr>
        <p:txBody>
          <a:bodyPr>
            <a:normAutofit lnSpcReduction="10000"/>
          </a:bodyPr>
          <a:lstStyle/>
          <a:p>
            <a:pPr marL="0" indent="0" algn="r">
              <a:buNone/>
            </a:pPr>
            <a:r>
              <a:rPr lang="en-US" dirty="0">
                <a:solidFill>
                  <a:schemeClr val="bg1">
                    <a:lumMod val="75000"/>
                  </a:schemeClr>
                </a:solidFill>
                <a:latin typeface="Arial" panose="020B0604020202020204" pitchFamily="34" charset="0"/>
                <a:cs typeface="Arial" panose="020B0604020202020204" pitchFamily="34" charset="0"/>
              </a:rPr>
              <a:t>Section 1/3</a:t>
            </a:r>
            <a:endParaRPr lang="en-GB" dirty="0">
              <a:solidFill>
                <a:schemeClr val="bg1">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C373C9-E675-499A-A813-6B4488871097}"/>
              </a:ext>
            </a:extLst>
          </p:cNvPr>
          <p:cNvPicPr>
            <a:picLocks noChangeAspect="1"/>
          </p:cNvPicPr>
          <p:nvPr/>
        </p:nvPicPr>
        <p:blipFill rotWithShape="1">
          <a:blip r:embed="rId3">
            <a:grayscl/>
          </a:blip>
          <a:srcRect t="1" b="39668"/>
          <a:stretch/>
        </p:blipFill>
        <p:spPr>
          <a:xfrm>
            <a:off x="651566" y="4931491"/>
            <a:ext cx="1415242" cy="1926510"/>
          </a:xfrm>
          <a:prstGeom prst="rect">
            <a:avLst/>
          </a:prstGeom>
        </p:spPr>
      </p:pic>
    </p:spTree>
    <p:extLst>
      <p:ext uri="{BB962C8B-B14F-4D97-AF65-F5344CB8AC3E}">
        <p14:creationId xmlns:p14="http://schemas.microsoft.com/office/powerpoint/2010/main" val="1696083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Use Case Levels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Use case levels describe how global or detailed the use case description is:</a:t>
            </a:r>
          </a:p>
          <a:p>
            <a:pPr lvl="1"/>
            <a:r>
              <a:rPr lang="en-US" dirty="0"/>
              <a:t>White (like clouds): enterprise level</a:t>
            </a:r>
          </a:p>
          <a:p>
            <a:pPr lvl="1"/>
            <a:r>
              <a:rPr lang="en-US" dirty="0"/>
              <a:t>Kite: business unit or department level</a:t>
            </a:r>
          </a:p>
          <a:p>
            <a:pPr lvl="1"/>
            <a:r>
              <a:rPr lang="en-US" dirty="0"/>
              <a:t>Blue (sea level): user goals</a:t>
            </a:r>
          </a:p>
          <a:p>
            <a:pPr lvl="1"/>
            <a:r>
              <a:rPr lang="en-US" dirty="0"/>
              <a:t>Indigo (or fish): functional or </a:t>
            </a:r>
            <a:r>
              <a:rPr lang="en-US" dirty="0" err="1"/>
              <a:t>subfunctional</a:t>
            </a:r>
            <a:endParaRPr lang="en-US" dirty="0"/>
          </a:p>
          <a:p>
            <a:pPr lvl="1"/>
            <a:r>
              <a:rPr lang="en-US" dirty="0"/>
              <a:t>Black (or clam): most detailed</a:t>
            </a:r>
          </a:p>
        </p:txBody>
      </p:sp>
    </p:spTree>
    <p:extLst>
      <p:ext uri="{BB962C8B-B14F-4D97-AF65-F5344CB8AC3E}">
        <p14:creationId xmlns:p14="http://schemas.microsoft.com/office/powerpoint/2010/main" val="2847375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Use Case Footer Area</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Preconditions—need to be met before use case can be performed</a:t>
            </a:r>
          </a:p>
          <a:p>
            <a:r>
              <a:rPr lang="en-US" dirty="0"/>
              <a:t>Postconditions or the state of the system after the use case has finished</a:t>
            </a:r>
          </a:p>
          <a:p>
            <a:r>
              <a:rPr lang="en-US" dirty="0"/>
              <a:t>Assumptions</a:t>
            </a:r>
          </a:p>
          <a:p>
            <a:r>
              <a:rPr lang="en-US" dirty="0"/>
              <a:t>Minimal guarantee</a:t>
            </a:r>
          </a:p>
          <a:p>
            <a:r>
              <a:rPr lang="en-US" dirty="0"/>
              <a:t>Success guarantee</a:t>
            </a:r>
          </a:p>
          <a:p>
            <a:r>
              <a:rPr lang="en-US" dirty="0"/>
              <a:t>Outstanding issues</a:t>
            </a:r>
          </a:p>
          <a:p>
            <a:r>
              <a:rPr lang="en-US" dirty="0"/>
              <a:t>Optional priority and risk</a:t>
            </a:r>
          </a:p>
        </p:txBody>
      </p:sp>
    </p:spTree>
    <p:extLst>
      <p:ext uri="{BB962C8B-B14F-4D97-AF65-F5344CB8AC3E}">
        <p14:creationId xmlns:p14="http://schemas.microsoft.com/office/powerpoint/2010/main" val="1069771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Activities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Create Use Case Scenarios for the following:</a:t>
            </a:r>
          </a:p>
          <a:p>
            <a:pPr lvl="1"/>
            <a:r>
              <a:rPr lang="en-US" dirty="0"/>
              <a:t>A school assignment grading system</a:t>
            </a:r>
          </a:p>
          <a:p>
            <a:pPr lvl="1"/>
            <a:r>
              <a:rPr lang="en-US" dirty="0"/>
              <a:t>A ride hailing app</a:t>
            </a:r>
          </a:p>
          <a:p>
            <a:pPr lvl="1"/>
            <a:r>
              <a:rPr lang="en-US" dirty="0"/>
              <a:t>Mobile Money Platform </a:t>
            </a:r>
          </a:p>
          <a:p>
            <a:pPr lvl="1"/>
            <a:r>
              <a:rPr lang="en-US" dirty="0" err="1"/>
              <a:t>MoMo</a:t>
            </a:r>
            <a:r>
              <a:rPr lang="en-US" dirty="0"/>
              <a:t> Pay</a:t>
            </a:r>
          </a:p>
          <a:p>
            <a:pPr lvl="1"/>
            <a:r>
              <a:rPr lang="en-US" dirty="0"/>
              <a:t>Pharmacy Sales</a:t>
            </a:r>
          </a:p>
          <a:p>
            <a:pPr lvl="1"/>
            <a:r>
              <a:rPr lang="en-US" dirty="0"/>
              <a:t>Online </a:t>
            </a:r>
            <a:r>
              <a:rPr lang="en-US" dirty="0" err="1"/>
              <a:t>multishop</a:t>
            </a:r>
            <a:r>
              <a:rPr lang="en-US" dirty="0"/>
              <a:t> clothes store</a:t>
            </a:r>
          </a:p>
          <a:p>
            <a:pPr lvl="1"/>
            <a:r>
              <a:rPr lang="en-US" dirty="0"/>
              <a:t>Savings &amp; Loans Transaction platform</a:t>
            </a:r>
          </a:p>
          <a:p>
            <a:pPr lvl="1"/>
            <a:r>
              <a:rPr lang="en-US" dirty="0"/>
              <a:t>Library Management System</a:t>
            </a:r>
          </a:p>
          <a:p>
            <a:endParaRPr lang="en-GH" dirty="0"/>
          </a:p>
        </p:txBody>
      </p:sp>
    </p:spTree>
    <p:extLst>
      <p:ext uri="{BB962C8B-B14F-4D97-AF65-F5344CB8AC3E}">
        <p14:creationId xmlns:p14="http://schemas.microsoft.com/office/powerpoint/2010/main" val="1608669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Four Steps Used to Create Use Cases</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Use agile stories, problem definition objectives, user requirements, or a features list</a:t>
            </a:r>
          </a:p>
          <a:p>
            <a:r>
              <a:rPr lang="en-US" dirty="0"/>
              <a:t>Ask about the tasks that must be done</a:t>
            </a:r>
          </a:p>
          <a:p>
            <a:r>
              <a:rPr lang="en-US" dirty="0"/>
              <a:t>Determine if there are any iterative or looping actions</a:t>
            </a:r>
          </a:p>
          <a:p>
            <a:r>
              <a:rPr lang="en-US" dirty="0"/>
              <a:t>The use case ends when the customer goal is complete</a:t>
            </a:r>
          </a:p>
        </p:txBody>
      </p:sp>
    </p:spTree>
    <p:extLst>
      <p:ext uri="{BB962C8B-B14F-4D97-AF65-F5344CB8AC3E}">
        <p14:creationId xmlns:p14="http://schemas.microsoft.com/office/powerpoint/2010/main" val="468163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Why Use Case Diagrams Are Helpful</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5"/>
            <a:ext cx="10515600" cy="4527797"/>
          </a:xfrm>
        </p:spPr>
        <p:txBody>
          <a:bodyPr/>
          <a:lstStyle/>
          <a:p>
            <a:r>
              <a:rPr lang="en-US" dirty="0"/>
              <a:t>Identify all the actors in the problem domain</a:t>
            </a:r>
          </a:p>
          <a:p>
            <a:r>
              <a:rPr lang="en-US" dirty="0"/>
              <a:t>Actions that need to be completed are also clearly shown on the use case diagram</a:t>
            </a:r>
          </a:p>
          <a:p>
            <a:r>
              <a:rPr lang="en-US" dirty="0"/>
              <a:t>The use case scenario is also worthwhile</a:t>
            </a:r>
          </a:p>
          <a:p>
            <a:r>
              <a:rPr lang="en-US" dirty="0"/>
              <a:t>Simplicity and lack of technical detail</a:t>
            </a:r>
          </a:p>
        </p:txBody>
      </p:sp>
    </p:spTree>
    <p:extLst>
      <p:ext uri="{BB962C8B-B14F-4D97-AF65-F5344CB8AC3E}">
        <p14:creationId xmlns:p14="http://schemas.microsoft.com/office/powerpoint/2010/main" val="101831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Autofit/>
          </a:bodyPr>
          <a:lstStyle/>
          <a:p>
            <a:r>
              <a:rPr lang="en-US" sz="2800" dirty="0"/>
              <a:t>Figure 2.18 The Main Reasons for Writing Use Cases are Their Effectiveness in Communicating with Users and Their Capturing of User Stories</a:t>
            </a:r>
            <a:endParaRPr lang="en-GB" sz="2800"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776749"/>
            <a:ext cx="10515600" cy="4527797"/>
          </a:xfrm>
        </p:spPr>
        <p:txBody>
          <a:bodyPr>
            <a:normAutofit fontScale="62500" lnSpcReduction="20000"/>
          </a:bodyPr>
          <a:lstStyle/>
          <a:p>
            <a:pPr>
              <a:lnSpc>
                <a:spcPct val="120000"/>
              </a:lnSpc>
            </a:pPr>
            <a:r>
              <a:rPr lang="en-US" dirty="0"/>
              <a:t>Use cases effectively communicate systems requirements because the diagrams are kept simple.</a:t>
            </a:r>
          </a:p>
          <a:p>
            <a:pPr>
              <a:lnSpc>
                <a:spcPct val="120000"/>
              </a:lnSpc>
            </a:pPr>
            <a:r>
              <a:rPr lang="en-US" dirty="0"/>
              <a:t>Use cases allow people to tell stories.</a:t>
            </a:r>
          </a:p>
          <a:p>
            <a:pPr>
              <a:lnSpc>
                <a:spcPct val="120000"/>
              </a:lnSpc>
            </a:pPr>
            <a:r>
              <a:rPr lang="en-US" dirty="0"/>
              <a:t>Use case stories make sense to nontechnical people.</a:t>
            </a:r>
          </a:p>
          <a:p>
            <a:pPr>
              <a:lnSpc>
                <a:spcPct val="120000"/>
              </a:lnSpc>
            </a:pPr>
            <a:r>
              <a:rPr lang="en-US" dirty="0"/>
              <a:t>Use cases do not depend on a special language.</a:t>
            </a:r>
          </a:p>
          <a:p>
            <a:pPr>
              <a:lnSpc>
                <a:spcPct val="120000"/>
              </a:lnSpc>
            </a:pPr>
            <a:r>
              <a:rPr lang="en-US" dirty="0"/>
              <a:t>Use cases can describe most functional requirements (such as interactions between actors and applications).</a:t>
            </a:r>
          </a:p>
          <a:p>
            <a:pPr>
              <a:lnSpc>
                <a:spcPct val="120000"/>
              </a:lnSpc>
            </a:pPr>
            <a:r>
              <a:rPr lang="en-US" dirty="0"/>
              <a:t>Use cases can describe nonfunctional requirements (such as performance and maintainability) through the use of stereotypes.</a:t>
            </a:r>
          </a:p>
          <a:p>
            <a:pPr>
              <a:lnSpc>
                <a:spcPct val="120000"/>
              </a:lnSpc>
            </a:pPr>
            <a:r>
              <a:rPr lang="en-US" dirty="0"/>
              <a:t>Use cases help analysts define boundaries.</a:t>
            </a:r>
          </a:p>
          <a:p>
            <a:pPr>
              <a:lnSpc>
                <a:spcPct val="120000"/>
              </a:lnSpc>
            </a:pPr>
            <a:r>
              <a:rPr lang="en-US" dirty="0"/>
              <a:t>Use cases can be traceable, allowing analysts to identify links between use cases and other design and documentation tools.</a:t>
            </a:r>
          </a:p>
        </p:txBody>
      </p:sp>
    </p:spTree>
    <p:extLst>
      <p:ext uri="{BB962C8B-B14F-4D97-AF65-F5344CB8AC3E}">
        <p14:creationId xmlns:p14="http://schemas.microsoft.com/office/powerpoint/2010/main" val="1617373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AD3F-E524-4F5F-B95E-6921B60A4586}"/>
              </a:ext>
            </a:extLst>
          </p:cNvPr>
          <p:cNvSpPr>
            <a:spLocks noGrp="1"/>
          </p:cNvSpPr>
          <p:nvPr>
            <p:ph type="title"/>
          </p:nvPr>
        </p:nvSpPr>
        <p:spPr>
          <a:xfrm>
            <a:off x="1512112" y="1839932"/>
            <a:ext cx="9167776" cy="1719262"/>
          </a:xfrm>
        </p:spPr>
        <p:txBody>
          <a:bodyPr>
            <a:normAutofit/>
          </a:bodyPr>
          <a:lstStyle/>
          <a:p>
            <a:r>
              <a:rPr lang="en-US" dirty="0"/>
              <a:t>Q&amp;A</a:t>
            </a:r>
          </a:p>
        </p:txBody>
      </p:sp>
      <p:pic>
        <p:nvPicPr>
          <p:cNvPr id="4" name="Picture 3">
            <a:extLst>
              <a:ext uri="{FF2B5EF4-FFF2-40B4-BE49-F238E27FC236}">
                <a16:creationId xmlns:a16="http://schemas.microsoft.com/office/drawing/2014/main" id="{39C373C9-E675-499A-A813-6B4488871097}"/>
              </a:ext>
            </a:extLst>
          </p:cNvPr>
          <p:cNvPicPr>
            <a:picLocks noChangeAspect="1"/>
          </p:cNvPicPr>
          <p:nvPr/>
        </p:nvPicPr>
        <p:blipFill rotWithShape="1">
          <a:blip r:embed="rId3">
            <a:grayscl/>
          </a:blip>
          <a:srcRect t="1" b="39668"/>
          <a:stretch/>
        </p:blipFill>
        <p:spPr>
          <a:xfrm>
            <a:off x="651566" y="4931491"/>
            <a:ext cx="1415242" cy="1926510"/>
          </a:xfrm>
          <a:prstGeom prst="rect">
            <a:avLst/>
          </a:prstGeom>
        </p:spPr>
      </p:pic>
      <p:sp>
        <p:nvSpPr>
          <p:cNvPr id="3" name="TextBox 2">
            <a:extLst>
              <a:ext uri="{FF2B5EF4-FFF2-40B4-BE49-F238E27FC236}">
                <a16:creationId xmlns:a16="http://schemas.microsoft.com/office/drawing/2014/main" id="{8AA055C1-D676-4782-A44B-18B679F11956}"/>
              </a:ext>
            </a:extLst>
          </p:cNvPr>
          <p:cNvSpPr txBox="1"/>
          <p:nvPr/>
        </p:nvSpPr>
        <p:spPr>
          <a:xfrm>
            <a:off x="10036097" y="6289287"/>
            <a:ext cx="2018501" cy="369332"/>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rPr>
              <a:t>Ferdinand Hiagbe</a:t>
            </a:r>
            <a:endParaRPr lang="en-GB"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67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Context-level data flow diagrams</a:t>
            </a:r>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4351338"/>
          </a:xfrm>
        </p:spPr>
        <p:txBody>
          <a:bodyPr/>
          <a:lstStyle/>
          <a:p>
            <a:r>
              <a:rPr lang="en-US" dirty="0"/>
              <a:t>Focus is on the data flowing into and out of the system and the processing of the data</a:t>
            </a:r>
          </a:p>
          <a:p>
            <a:r>
              <a:rPr lang="en-US" dirty="0"/>
              <a:t>Shows the scope of the system:</a:t>
            </a:r>
          </a:p>
          <a:p>
            <a:pPr lvl="1"/>
            <a:r>
              <a:rPr lang="en-US" dirty="0"/>
              <a:t>What is to be included in the system</a:t>
            </a:r>
          </a:p>
          <a:p>
            <a:pPr lvl="1"/>
            <a:r>
              <a:rPr lang="en-US" dirty="0"/>
              <a:t>The external entities are outside the scope of the system</a:t>
            </a:r>
          </a:p>
        </p:txBody>
      </p:sp>
    </p:spTree>
    <p:extLst>
      <p:ext uri="{BB962C8B-B14F-4D97-AF65-F5344CB8AC3E}">
        <p14:creationId xmlns:p14="http://schemas.microsoft.com/office/powerpoint/2010/main" val="104903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normAutofit fontScale="90000"/>
          </a:bodyPr>
          <a:lstStyle/>
          <a:p>
            <a:r>
              <a:rPr lang="en-US" dirty="0"/>
              <a:t>Figure 2.4 The Basic Symbols of a Data Flow Diagram</a:t>
            </a:r>
            <a:endParaRPr lang="en-GB" dirty="0"/>
          </a:p>
        </p:txBody>
      </p:sp>
      <p:pic>
        <p:nvPicPr>
          <p:cNvPr id="6" name="Picture 5" descr="Three basic symbols of a data flow diagram. The symbols and their meanings shown are as follows. A vertical rectangle with a horizontal line connecting the sides near the top which has rounded corners: A process means that some action or group of actions take place. A white square above a black square with only top and left part of the black square visible: An entity is a person, group, department, or any system that either receives or originates information or data. An arrow: A data flow shows that information is being passed from or to a process.">
            <a:extLst>
              <a:ext uri="{FF2B5EF4-FFF2-40B4-BE49-F238E27FC236}">
                <a16:creationId xmlns:a16="http://schemas.microsoft.com/office/drawing/2014/main" id="{0BE9AB42-8DC9-59C7-F130-0D07AF500137}"/>
              </a:ext>
            </a:extLst>
          </p:cNvPr>
          <p:cNvPicPr>
            <a:picLocks noChangeAspect="1"/>
          </p:cNvPicPr>
          <p:nvPr/>
        </p:nvPicPr>
        <p:blipFill rotWithShape="1">
          <a:blip r:embed="rId3">
            <a:extLst>
              <a:ext uri="{28A0092B-C50C-407E-A947-70E740481C1C}">
                <a14:useLocalDpi xmlns:a14="http://schemas.microsoft.com/office/drawing/2010/main" val="0"/>
              </a:ext>
            </a:extLst>
          </a:blip>
          <a:srcRect b="8643"/>
          <a:stretch/>
        </p:blipFill>
        <p:spPr>
          <a:xfrm>
            <a:off x="3553655" y="1832553"/>
            <a:ext cx="5084690" cy="4347926"/>
          </a:xfrm>
          <a:prstGeom prst="rect">
            <a:avLst/>
          </a:prstGeom>
        </p:spPr>
      </p:pic>
    </p:spTree>
    <p:extLst>
      <p:ext uri="{BB962C8B-B14F-4D97-AF65-F5344CB8AC3E}">
        <p14:creationId xmlns:p14="http://schemas.microsoft.com/office/powerpoint/2010/main" val="12057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B3D-70B3-4304-8966-7403178792BE}"/>
              </a:ext>
            </a:extLst>
          </p:cNvPr>
          <p:cNvSpPr>
            <a:spLocks noGrp="1"/>
          </p:cNvSpPr>
          <p:nvPr>
            <p:ph type="title"/>
          </p:nvPr>
        </p:nvSpPr>
        <p:spPr>
          <a:xfrm>
            <a:off x="838200" y="365126"/>
            <a:ext cx="10515600" cy="836354"/>
          </a:xfrm>
        </p:spPr>
        <p:txBody>
          <a:bodyPr/>
          <a:lstStyle/>
          <a:p>
            <a:r>
              <a:rPr lang="en-US" dirty="0"/>
              <a:t>Figure 2.5 Airline Reservation System</a:t>
            </a:r>
            <a:endParaRPr lang="en-GB" dirty="0"/>
          </a:p>
        </p:txBody>
      </p:sp>
      <p:sp>
        <p:nvSpPr>
          <p:cNvPr id="3" name="Content Placeholder 2">
            <a:extLst>
              <a:ext uri="{FF2B5EF4-FFF2-40B4-BE49-F238E27FC236}">
                <a16:creationId xmlns:a16="http://schemas.microsoft.com/office/drawing/2014/main" id="{2720BE06-2516-4075-A2ED-48089AC40626}"/>
              </a:ext>
            </a:extLst>
          </p:cNvPr>
          <p:cNvSpPr>
            <a:spLocks noGrp="1"/>
          </p:cNvSpPr>
          <p:nvPr>
            <p:ph idx="1"/>
          </p:nvPr>
        </p:nvSpPr>
        <p:spPr>
          <a:xfrm>
            <a:off x="838200" y="1359656"/>
            <a:ext cx="10515600" cy="966449"/>
          </a:xfrm>
        </p:spPr>
        <p:txBody>
          <a:bodyPr/>
          <a:lstStyle/>
          <a:p>
            <a:r>
              <a:rPr lang="en-US" dirty="0"/>
              <a:t>A context-level data flow diagram for an airline reservation system</a:t>
            </a:r>
          </a:p>
        </p:txBody>
      </p:sp>
      <p:pic>
        <p:nvPicPr>
          <p:cNvPr id="4" name="Picture 3" descr="The diagram shows the airline reservation system which is the process in this example is in the middle receiving and providing information from and to passenger, travel agent, and airline. The actions of the system shown in the diagram are as follows. Receives travel request from the passenger entity. Receives ticketing request from the travel agent entity and provides the information about preferences and available flights to the travel agent. Provides the information about passenger reservation to the airline entity.">
            <a:extLst>
              <a:ext uri="{FF2B5EF4-FFF2-40B4-BE49-F238E27FC236}">
                <a16:creationId xmlns:a16="http://schemas.microsoft.com/office/drawing/2014/main" id="{682BDE78-0F21-E0D1-A82E-7AB1855E13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48" r="1534"/>
          <a:stretch/>
        </p:blipFill>
        <p:spPr>
          <a:xfrm>
            <a:off x="2819413" y="2326105"/>
            <a:ext cx="6264416" cy="3708369"/>
          </a:xfrm>
          <a:prstGeom prst="rect">
            <a:avLst/>
          </a:prstGeom>
          <a:noFill/>
          <a:ln>
            <a:noFill/>
          </a:ln>
        </p:spPr>
      </p:pic>
    </p:spTree>
    <p:extLst>
      <p:ext uri="{BB962C8B-B14F-4D97-AF65-F5344CB8AC3E}">
        <p14:creationId xmlns:p14="http://schemas.microsoft.com/office/powerpoint/2010/main" val="281982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734F-408F-B0BC-2B26-F4AE7B1D9551}"/>
              </a:ext>
            </a:extLst>
          </p:cNvPr>
          <p:cNvSpPr>
            <a:spLocks noGrp="1"/>
          </p:cNvSpPr>
          <p:nvPr>
            <p:ph type="title"/>
          </p:nvPr>
        </p:nvSpPr>
        <p:spPr/>
        <p:txBody>
          <a:bodyPr/>
          <a:lstStyle/>
          <a:p>
            <a:r>
              <a:rPr lang="en-US" dirty="0"/>
              <a:t>Activities</a:t>
            </a:r>
            <a:endParaRPr lang="en-GH" dirty="0"/>
          </a:p>
        </p:txBody>
      </p:sp>
      <p:sp>
        <p:nvSpPr>
          <p:cNvPr id="3" name="Content Placeholder 2">
            <a:extLst>
              <a:ext uri="{FF2B5EF4-FFF2-40B4-BE49-F238E27FC236}">
                <a16:creationId xmlns:a16="http://schemas.microsoft.com/office/drawing/2014/main" id="{12CE6349-7F91-4624-5DE0-7649F6E68FE6}"/>
              </a:ext>
            </a:extLst>
          </p:cNvPr>
          <p:cNvSpPr>
            <a:spLocks noGrp="1"/>
          </p:cNvSpPr>
          <p:nvPr>
            <p:ph idx="1"/>
          </p:nvPr>
        </p:nvSpPr>
        <p:spPr/>
        <p:txBody>
          <a:bodyPr/>
          <a:lstStyle/>
          <a:p>
            <a:r>
              <a:rPr lang="en-US" dirty="0"/>
              <a:t>Create Context-Level Data Flow Diagrams for the following:</a:t>
            </a:r>
          </a:p>
          <a:p>
            <a:pPr lvl="1"/>
            <a:r>
              <a:rPr lang="en-US" dirty="0"/>
              <a:t>A school assignment grading system</a:t>
            </a:r>
          </a:p>
          <a:p>
            <a:pPr lvl="1"/>
            <a:r>
              <a:rPr lang="en-US" dirty="0"/>
              <a:t>A ride hailing app</a:t>
            </a:r>
          </a:p>
          <a:p>
            <a:pPr lvl="1"/>
            <a:r>
              <a:rPr lang="en-US" dirty="0"/>
              <a:t>Mobile Money Platform </a:t>
            </a:r>
          </a:p>
          <a:p>
            <a:pPr lvl="1"/>
            <a:r>
              <a:rPr lang="en-US" dirty="0" err="1"/>
              <a:t>MoMo</a:t>
            </a:r>
            <a:r>
              <a:rPr lang="en-US" dirty="0"/>
              <a:t> Pay</a:t>
            </a:r>
          </a:p>
          <a:p>
            <a:pPr lvl="1"/>
            <a:r>
              <a:rPr lang="en-US" dirty="0"/>
              <a:t>Pharmacy Sales</a:t>
            </a:r>
          </a:p>
          <a:p>
            <a:pPr lvl="1"/>
            <a:r>
              <a:rPr lang="en-US" b="1" dirty="0"/>
              <a:t>Online </a:t>
            </a:r>
            <a:r>
              <a:rPr lang="en-US" b="1" dirty="0" err="1"/>
              <a:t>multishop</a:t>
            </a:r>
            <a:r>
              <a:rPr lang="en-US" b="1" dirty="0"/>
              <a:t> clothes store</a:t>
            </a:r>
          </a:p>
          <a:p>
            <a:pPr lvl="1"/>
            <a:r>
              <a:rPr lang="en-US" dirty="0"/>
              <a:t>Savings &amp; Loans Transaction platform</a:t>
            </a:r>
          </a:p>
          <a:p>
            <a:endParaRPr lang="en-GH" dirty="0"/>
          </a:p>
        </p:txBody>
      </p:sp>
    </p:spTree>
    <p:extLst>
      <p:ext uri="{BB962C8B-B14F-4D97-AF65-F5344CB8AC3E}">
        <p14:creationId xmlns:p14="http://schemas.microsoft.com/office/powerpoint/2010/main" val="77134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1F59-D668-BD99-779C-AA7ADE3B8C82}"/>
              </a:ext>
            </a:extLst>
          </p:cNvPr>
          <p:cNvSpPr>
            <a:spLocks noGrp="1"/>
          </p:cNvSpPr>
          <p:nvPr>
            <p:ph type="title"/>
          </p:nvPr>
        </p:nvSpPr>
        <p:spPr>
          <a:xfrm>
            <a:off x="838200" y="365125"/>
            <a:ext cx="10515600" cy="294751"/>
          </a:xfrm>
        </p:spPr>
        <p:txBody>
          <a:bodyPr>
            <a:noAutofit/>
          </a:bodyPr>
          <a:lstStyle/>
          <a:p>
            <a:r>
              <a:rPr lang="en-US" sz="2800" dirty="0"/>
              <a:t>Savings &amp; Loans Level 0 DFD</a:t>
            </a:r>
            <a:endParaRPr lang="en-GH" sz="2800" dirty="0"/>
          </a:p>
        </p:txBody>
      </p:sp>
      <p:sp>
        <p:nvSpPr>
          <p:cNvPr id="4" name="Rectangle: Rounded Corners 3">
            <a:extLst>
              <a:ext uri="{FF2B5EF4-FFF2-40B4-BE49-F238E27FC236}">
                <a16:creationId xmlns:a16="http://schemas.microsoft.com/office/drawing/2014/main" id="{F0F8F096-8541-F000-7F68-6E3D63FA688B}"/>
              </a:ext>
            </a:extLst>
          </p:cNvPr>
          <p:cNvSpPr/>
          <p:nvPr/>
        </p:nvSpPr>
        <p:spPr>
          <a:xfrm>
            <a:off x="4615618" y="2861035"/>
            <a:ext cx="1800520" cy="1442301"/>
          </a:xfrm>
          <a:prstGeom prst="roundRect">
            <a:avLst>
              <a:gd name="adj" fmla="val 1078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H"/>
          </a:p>
        </p:txBody>
      </p:sp>
      <p:cxnSp>
        <p:nvCxnSpPr>
          <p:cNvPr id="6" name="Straight Connector 5">
            <a:extLst>
              <a:ext uri="{FF2B5EF4-FFF2-40B4-BE49-F238E27FC236}">
                <a16:creationId xmlns:a16="http://schemas.microsoft.com/office/drawing/2014/main" id="{45DB91B8-433E-24E7-8452-B75ED8EBE442}"/>
              </a:ext>
            </a:extLst>
          </p:cNvPr>
          <p:cNvCxnSpPr/>
          <p:nvPr/>
        </p:nvCxnSpPr>
        <p:spPr>
          <a:xfrm>
            <a:off x="4615618" y="3200400"/>
            <a:ext cx="180052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4C227DE-27A8-E6CD-7DEF-8CD12E73146F}"/>
              </a:ext>
            </a:extLst>
          </p:cNvPr>
          <p:cNvSpPr txBox="1"/>
          <p:nvPr/>
        </p:nvSpPr>
        <p:spPr>
          <a:xfrm>
            <a:off x="5365035" y="2861035"/>
            <a:ext cx="301686" cy="369332"/>
          </a:xfrm>
          <a:prstGeom prst="rect">
            <a:avLst/>
          </a:prstGeom>
          <a:noFill/>
        </p:spPr>
        <p:txBody>
          <a:bodyPr wrap="none" rtlCol="0">
            <a:spAutoFit/>
          </a:bodyPr>
          <a:lstStyle/>
          <a:p>
            <a:r>
              <a:rPr lang="en-US" dirty="0"/>
              <a:t>0</a:t>
            </a:r>
            <a:endParaRPr lang="en-GH" dirty="0"/>
          </a:p>
        </p:txBody>
      </p:sp>
      <p:sp>
        <p:nvSpPr>
          <p:cNvPr id="8" name="TextBox 7">
            <a:extLst>
              <a:ext uri="{FF2B5EF4-FFF2-40B4-BE49-F238E27FC236}">
                <a16:creationId xmlns:a16="http://schemas.microsoft.com/office/drawing/2014/main" id="{2CFD36B3-0060-520D-AFD8-401E6F65F10F}"/>
              </a:ext>
            </a:extLst>
          </p:cNvPr>
          <p:cNvSpPr txBox="1"/>
          <p:nvPr/>
        </p:nvSpPr>
        <p:spPr>
          <a:xfrm>
            <a:off x="4860715" y="3230367"/>
            <a:ext cx="1310325" cy="923330"/>
          </a:xfrm>
          <a:prstGeom prst="rect">
            <a:avLst/>
          </a:prstGeom>
          <a:noFill/>
        </p:spPr>
        <p:txBody>
          <a:bodyPr wrap="square" rtlCol="0">
            <a:spAutoFit/>
          </a:bodyPr>
          <a:lstStyle/>
          <a:p>
            <a:pPr algn="ctr"/>
            <a:r>
              <a:rPr lang="en-US" dirty="0"/>
              <a:t>Savings &amp; Loans System</a:t>
            </a:r>
            <a:endParaRPr lang="en-GH" dirty="0"/>
          </a:p>
        </p:txBody>
      </p:sp>
      <p:sp>
        <p:nvSpPr>
          <p:cNvPr id="9" name="TextBox 8">
            <a:extLst>
              <a:ext uri="{FF2B5EF4-FFF2-40B4-BE49-F238E27FC236}">
                <a16:creationId xmlns:a16="http://schemas.microsoft.com/office/drawing/2014/main" id="{9E20CF8F-7FEA-8EAF-33DB-1727B70CE003}"/>
              </a:ext>
            </a:extLst>
          </p:cNvPr>
          <p:cNvSpPr txBox="1"/>
          <p:nvPr/>
        </p:nvSpPr>
        <p:spPr>
          <a:xfrm>
            <a:off x="8776355" y="204869"/>
            <a:ext cx="2086340" cy="2031325"/>
          </a:xfrm>
          <a:prstGeom prst="rect">
            <a:avLst/>
          </a:prstGeom>
          <a:noFill/>
        </p:spPr>
        <p:txBody>
          <a:bodyPr wrap="none" rtlCol="0">
            <a:spAutoFit/>
          </a:bodyPr>
          <a:lstStyle/>
          <a:p>
            <a:r>
              <a:rPr lang="en-US" b="1" dirty="0"/>
              <a:t>Functions:</a:t>
            </a:r>
          </a:p>
          <a:p>
            <a:r>
              <a:rPr lang="en-US" dirty="0"/>
              <a:t>Deposits</a:t>
            </a:r>
          </a:p>
          <a:p>
            <a:r>
              <a:rPr lang="en-US" dirty="0"/>
              <a:t>Request Withdrawal</a:t>
            </a:r>
          </a:p>
          <a:p>
            <a:r>
              <a:rPr lang="en-US" dirty="0"/>
              <a:t>Register customers</a:t>
            </a:r>
          </a:p>
          <a:p>
            <a:r>
              <a:rPr lang="en-US" dirty="0"/>
              <a:t>Request for loans</a:t>
            </a:r>
          </a:p>
          <a:p>
            <a:endParaRPr lang="en-US" dirty="0"/>
          </a:p>
          <a:p>
            <a:endParaRPr lang="en-GH" dirty="0"/>
          </a:p>
        </p:txBody>
      </p:sp>
      <p:sp>
        <p:nvSpPr>
          <p:cNvPr id="10" name="Rectangle 9">
            <a:extLst>
              <a:ext uri="{FF2B5EF4-FFF2-40B4-BE49-F238E27FC236}">
                <a16:creationId xmlns:a16="http://schemas.microsoft.com/office/drawing/2014/main" id="{0AA684F2-2A20-B972-72D6-A03D7FFB3986}"/>
              </a:ext>
            </a:extLst>
          </p:cNvPr>
          <p:cNvSpPr/>
          <p:nvPr/>
        </p:nvSpPr>
        <p:spPr>
          <a:xfrm>
            <a:off x="967133" y="1572234"/>
            <a:ext cx="1442301" cy="82181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H"/>
          </a:p>
        </p:txBody>
      </p:sp>
      <p:sp>
        <p:nvSpPr>
          <p:cNvPr id="11" name="Rectangle 10">
            <a:extLst>
              <a:ext uri="{FF2B5EF4-FFF2-40B4-BE49-F238E27FC236}">
                <a16:creationId xmlns:a16="http://schemas.microsoft.com/office/drawing/2014/main" id="{4EBFE5C1-6C69-D579-8231-D78C7E5808D4}"/>
              </a:ext>
            </a:extLst>
          </p:cNvPr>
          <p:cNvSpPr/>
          <p:nvPr/>
        </p:nvSpPr>
        <p:spPr>
          <a:xfrm>
            <a:off x="1124184" y="1681002"/>
            <a:ext cx="1442301" cy="8218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Customer</a:t>
            </a:r>
            <a:endParaRPr lang="en-GH" dirty="0"/>
          </a:p>
        </p:txBody>
      </p:sp>
      <p:grpSp>
        <p:nvGrpSpPr>
          <p:cNvPr id="13" name="Group 12">
            <a:extLst>
              <a:ext uri="{FF2B5EF4-FFF2-40B4-BE49-F238E27FC236}">
                <a16:creationId xmlns:a16="http://schemas.microsoft.com/office/drawing/2014/main" id="{05B35122-169F-1E4F-85E1-C02198CEC108}"/>
              </a:ext>
            </a:extLst>
          </p:cNvPr>
          <p:cNvGrpSpPr/>
          <p:nvPr/>
        </p:nvGrpSpPr>
        <p:grpSpPr>
          <a:xfrm>
            <a:off x="8587819" y="2502816"/>
            <a:ext cx="1599352" cy="930582"/>
            <a:chOff x="8220173" y="2403835"/>
            <a:chExt cx="1599352" cy="930582"/>
          </a:xfrm>
        </p:grpSpPr>
        <p:sp>
          <p:nvSpPr>
            <p:cNvPr id="14" name="Rectangle 13">
              <a:extLst>
                <a:ext uri="{FF2B5EF4-FFF2-40B4-BE49-F238E27FC236}">
                  <a16:creationId xmlns:a16="http://schemas.microsoft.com/office/drawing/2014/main" id="{FFB073E5-C4BA-C610-A206-B552ED4AD977}"/>
                </a:ext>
              </a:extLst>
            </p:cNvPr>
            <p:cNvSpPr/>
            <p:nvPr/>
          </p:nvSpPr>
          <p:spPr>
            <a:xfrm>
              <a:off x="8220173" y="2403835"/>
              <a:ext cx="1442301" cy="82181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H"/>
            </a:p>
          </p:txBody>
        </p:sp>
        <p:sp>
          <p:nvSpPr>
            <p:cNvPr id="15" name="Rectangle 14">
              <a:extLst>
                <a:ext uri="{FF2B5EF4-FFF2-40B4-BE49-F238E27FC236}">
                  <a16:creationId xmlns:a16="http://schemas.microsoft.com/office/drawing/2014/main" id="{46D498DD-B950-943D-EC09-BE2A2A25A2DD}"/>
                </a:ext>
              </a:extLst>
            </p:cNvPr>
            <p:cNvSpPr/>
            <p:nvPr/>
          </p:nvSpPr>
          <p:spPr>
            <a:xfrm>
              <a:off x="8377224" y="2512603"/>
              <a:ext cx="1442301" cy="8218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Susu Agent</a:t>
              </a:r>
              <a:endParaRPr lang="en-GH" dirty="0"/>
            </a:p>
          </p:txBody>
        </p:sp>
      </p:grpSp>
      <p:cxnSp>
        <p:nvCxnSpPr>
          <p:cNvPr id="17" name="Connector: Elbow 16">
            <a:extLst>
              <a:ext uri="{FF2B5EF4-FFF2-40B4-BE49-F238E27FC236}">
                <a16:creationId xmlns:a16="http://schemas.microsoft.com/office/drawing/2014/main" id="{174DECDE-DA9A-78E4-E34E-110859681114}"/>
              </a:ext>
            </a:extLst>
          </p:cNvPr>
          <p:cNvCxnSpPr>
            <a:stCxn id="11" idx="2"/>
            <a:endCxn id="4" idx="1"/>
          </p:cNvCxnSpPr>
          <p:nvPr/>
        </p:nvCxnSpPr>
        <p:spPr>
          <a:xfrm rot="16200000" flipH="1">
            <a:off x="2690791" y="1657359"/>
            <a:ext cx="1079370" cy="27702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139B15D-A413-B69C-B245-EA56709789D1}"/>
              </a:ext>
            </a:extLst>
          </p:cNvPr>
          <p:cNvSpPr txBox="1"/>
          <p:nvPr/>
        </p:nvSpPr>
        <p:spPr>
          <a:xfrm>
            <a:off x="2409434" y="3523942"/>
            <a:ext cx="1605055" cy="369332"/>
          </a:xfrm>
          <a:prstGeom prst="rect">
            <a:avLst/>
          </a:prstGeom>
          <a:noFill/>
        </p:spPr>
        <p:txBody>
          <a:bodyPr wrap="none" rtlCol="0">
            <a:spAutoFit/>
          </a:bodyPr>
          <a:lstStyle/>
          <a:p>
            <a:r>
              <a:rPr lang="en-US" dirty="0"/>
              <a:t>Deposit money</a:t>
            </a:r>
            <a:endParaRPr lang="en-GH" dirty="0"/>
          </a:p>
        </p:txBody>
      </p:sp>
      <p:sp>
        <p:nvSpPr>
          <p:cNvPr id="19" name="TextBox 18">
            <a:extLst>
              <a:ext uri="{FF2B5EF4-FFF2-40B4-BE49-F238E27FC236}">
                <a16:creationId xmlns:a16="http://schemas.microsoft.com/office/drawing/2014/main" id="{1DD0205D-17DE-9E4A-0055-B231151D6775}"/>
              </a:ext>
            </a:extLst>
          </p:cNvPr>
          <p:cNvSpPr txBox="1"/>
          <p:nvPr/>
        </p:nvSpPr>
        <p:spPr>
          <a:xfrm>
            <a:off x="3114127" y="1722577"/>
            <a:ext cx="1724896" cy="369332"/>
          </a:xfrm>
          <a:prstGeom prst="rect">
            <a:avLst/>
          </a:prstGeom>
          <a:noFill/>
        </p:spPr>
        <p:txBody>
          <a:bodyPr wrap="none" rtlCol="0">
            <a:spAutoFit/>
          </a:bodyPr>
          <a:lstStyle/>
          <a:p>
            <a:r>
              <a:rPr lang="en-US" dirty="0"/>
              <a:t>Request for loan</a:t>
            </a:r>
            <a:endParaRPr lang="en-GH" dirty="0"/>
          </a:p>
        </p:txBody>
      </p:sp>
      <p:cxnSp>
        <p:nvCxnSpPr>
          <p:cNvPr id="21" name="Connector: Elbow 20">
            <a:extLst>
              <a:ext uri="{FF2B5EF4-FFF2-40B4-BE49-F238E27FC236}">
                <a16:creationId xmlns:a16="http://schemas.microsoft.com/office/drawing/2014/main" id="{9A42D222-7612-0970-284F-F22F44D5398F}"/>
              </a:ext>
            </a:extLst>
          </p:cNvPr>
          <p:cNvCxnSpPr>
            <a:stCxn id="11" idx="3"/>
            <a:endCxn id="7" idx="0"/>
          </p:cNvCxnSpPr>
          <p:nvPr/>
        </p:nvCxnSpPr>
        <p:spPr>
          <a:xfrm>
            <a:off x="2566485" y="2091909"/>
            <a:ext cx="2949393" cy="7691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51EDFB3-9786-1106-9C99-DE3488931024}"/>
              </a:ext>
            </a:extLst>
          </p:cNvPr>
          <p:cNvCxnSpPr>
            <a:stCxn id="4" idx="2"/>
            <a:endCxn id="11" idx="1"/>
          </p:cNvCxnSpPr>
          <p:nvPr/>
        </p:nvCxnSpPr>
        <p:spPr>
          <a:xfrm rot="5400000" flipH="1">
            <a:off x="2214317" y="1001776"/>
            <a:ext cx="2211427" cy="4391694"/>
          </a:xfrm>
          <a:prstGeom prst="bentConnector4">
            <a:avLst>
              <a:gd name="adj1" fmla="val -10337"/>
              <a:gd name="adj2" fmla="val 105205"/>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BB0BC6-388A-D790-CB9E-BD0D55AE046F}"/>
              </a:ext>
            </a:extLst>
          </p:cNvPr>
          <p:cNvSpPr txBox="1"/>
          <p:nvPr/>
        </p:nvSpPr>
        <p:spPr>
          <a:xfrm>
            <a:off x="2296312" y="4529577"/>
            <a:ext cx="1343509" cy="369332"/>
          </a:xfrm>
          <a:prstGeom prst="rect">
            <a:avLst/>
          </a:prstGeom>
          <a:noFill/>
        </p:spPr>
        <p:txBody>
          <a:bodyPr wrap="none" rtlCol="0">
            <a:spAutoFit/>
          </a:bodyPr>
          <a:lstStyle/>
          <a:p>
            <a:r>
              <a:rPr lang="en-US" dirty="0"/>
              <a:t>Pay monthly</a:t>
            </a:r>
            <a:endParaRPr lang="en-GH" dirty="0"/>
          </a:p>
        </p:txBody>
      </p:sp>
      <p:cxnSp>
        <p:nvCxnSpPr>
          <p:cNvPr id="29" name="Connector: Elbow 28">
            <a:extLst>
              <a:ext uri="{FF2B5EF4-FFF2-40B4-BE49-F238E27FC236}">
                <a16:creationId xmlns:a16="http://schemas.microsoft.com/office/drawing/2014/main" id="{7C674F28-C6E2-51FF-5995-0D3FB448D6B3}"/>
              </a:ext>
            </a:extLst>
          </p:cNvPr>
          <p:cNvCxnSpPr>
            <a:endCxn id="4" idx="3"/>
          </p:cNvCxnSpPr>
          <p:nvPr/>
        </p:nvCxnSpPr>
        <p:spPr>
          <a:xfrm rot="10800000" flipV="1">
            <a:off x="6416138" y="3022490"/>
            <a:ext cx="2328732" cy="559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F67630F-6FC4-FAA5-77ED-53C8CF06C8BC}"/>
              </a:ext>
            </a:extLst>
          </p:cNvPr>
          <p:cNvSpPr txBox="1"/>
          <p:nvPr/>
        </p:nvSpPr>
        <p:spPr>
          <a:xfrm>
            <a:off x="6724620" y="3523942"/>
            <a:ext cx="1680781" cy="369332"/>
          </a:xfrm>
          <a:prstGeom prst="rect">
            <a:avLst/>
          </a:prstGeom>
          <a:noFill/>
        </p:spPr>
        <p:txBody>
          <a:bodyPr wrap="none" rtlCol="0">
            <a:spAutoFit/>
          </a:bodyPr>
          <a:lstStyle/>
          <a:p>
            <a:r>
              <a:rPr lang="en-US" dirty="0"/>
              <a:t>Record deposits</a:t>
            </a:r>
            <a:endParaRPr lang="en-GH" dirty="0"/>
          </a:p>
        </p:txBody>
      </p:sp>
      <p:sp>
        <p:nvSpPr>
          <p:cNvPr id="33" name="TextBox 32">
            <a:extLst>
              <a:ext uri="{FF2B5EF4-FFF2-40B4-BE49-F238E27FC236}">
                <a16:creationId xmlns:a16="http://schemas.microsoft.com/office/drawing/2014/main" id="{AE51A261-25F8-9CE6-D3BC-15EDF9B9CD1D}"/>
              </a:ext>
            </a:extLst>
          </p:cNvPr>
          <p:cNvSpPr txBox="1"/>
          <p:nvPr/>
        </p:nvSpPr>
        <p:spPr>
          <a:xfrm>
            <a:off x="6761136" y="2426918"/>
            <a:ext cx="1591013" cy="369332"/>
          </a:xfrm>
          <a:prstGeom prst="rect">
            <a:avLst/>
          </a:prstGeom>
          <a:noFill/>
        </p:spPr>
        <p:txBody>
          <a:bodyPr wrap="none" rtlCol="0">
            <a:spAutoFit/>
          </a:bodyPr>
          <a:lstStyle/>
          <a:p>
            <a:r>
              <a:rPr lang="en-US" dirty="0"/>
              <a:t>Record deposit</a:t>
            </a:r>
            <a:endParaRPr lang="en-GH" dirty="0"/>
          </a:p>
        </p:txBody>
      </p:sp>
      <p:cxnSp>
        <p:nvCxnSpPr>
          <p:cNvPr id="35" name="Connector: Elbow 34">
            <a:extLst>
              <a:ext uri="{FF2B5EF4-FFF2-40B4-BE49-F238E27FC236}">
                <a16:creationId xmlns:a16="http://schemas.microsoft.com/office/drawing/2014/main" id="{5B0FE2B8-0E9A-9FD5-73B9-D58646BBCDB9}"/>
              </a:ext>
            </a:extLst>
          </p:cNvPr>
          <p:cNvCxnSpPr>
            <a:stCxn id="14" idx="0"/>
          </p:cNvCxnSpPr>
          <p:nvPr/>
        </p:nvCxnSpPr>
        <p:spPr>
          <a:xfrm rot="16200000" flipH="1" flipV="1">
            <a:off x="7592712" y="1326242"/>
            <a:ext cx="539684" cy="2892832"/>
          </a:xfrm>
          <a:prstGeom prst="bentConnector4">
            <a:avLst>
              <a:gd name="adj1" fmla="val -42358"/>
              <a:gd name="adj2" fmla="val 624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CF30A45A-1CA1-7736-1B0F-717DA06E5B76}"/>
              </a:ext>
            </a:extLst>
          </p:cNvPr>
          <p:cNvCxnSpPr>
            <a:cxnSpLocks/>
            <a:stCxn id="15" idx="2"/>
          </p:cNvCxnSpPr>
          <p:nvPr/>
        </p:nvCxnSpPr>
        <p:spPr>
          <a:xfrm rot="5400000">
            <a:off x="7580933" y="2268606"/>
            <a:ext cx="720297" cy="30498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614E2A0-560E-A5DA-3C8A-40AE3F89FD05}"/>
              </a:ext>
            </a:extLst>
          </p:cNvPr>
          <p:cNvSpPr txBox="1"/>
          <p:nvPr/>
        </p:nvSpPr>
        <p:spPr>
          <a:xfrm>
            <a:off x="7022163" y="4170911"/>
            <a:ext cx="1508746" cy="369332"/>
          </a:xfrm>
          <a:prstGeom prst="rect">
            <a:avLst/>
          </a:prstGeom>
          <a:noFill/>
        </p:spPr>
        <p:txBody>
          <a:bodyPr wrap="none" rtlCol="0">
            <a:spAutoFit/>
          </a:bodyPr>
          <a:lstStyle/>
          <a:p>
            <a:r>
              <a:rPr lang="en-US" dirty="0"/>
              <a:t>Register client</a:t>
            </a:r>
            <a:endParaRPr lang="en-GH" dirty="0"/>
          </a:p>
        </p:txBody>
      </p:sp>
    </p:spTree>
    <p:extLst>
      <p:ext uri="{BB962C8B-B14F-4D97-AF65-F5344CB8AC3E}">
        <p14:creationId xmlns:p14="http://schemas.microsoft.com/office/powerpoint/2010/main" val="359280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1927</TotalTime>
  <Words>1566</Words>
  <Application>Microsoft Office PowerPoint</Application>
  <PresentationFormat>Widescreen</PresentationFormat>
  <Paragraphs>343</Paragraphs>
  <Slides>46</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Adobe Gothic Std B</vt:lpstr>
      <vt:lpstr>Aharoni</vt:lpstr>
      <vt:lpstr>Arial</vt:lpstr>
      <vt:lpstr>Arial (Body)</vt:lpstr>
      <vt:lpstr>Arial Black</vt:lpstr>
      <vt:lpstr>Calibri</vt:lpstr>
      <vt:lpstr>Calibri Light</vt:lpstr>
      <vt:lpstr>Office Theme</vt:lpstr>
      <vt:lpstr>Understanding and Modeling Organizational Systems</vt:lpstr>
      <vt:lpstr>Objectives of this lesson</vt:lpstr>
      <vt:lpstr>Major Topics</vt:lpstr>
      <vt:lpstr>Context-level data flow diagrams</vt:lpstr>
      <vt:lpstr>Context-level data flow diagrams</vt:lpstr>
      <vt:lpstr>Figure 2.4 The Basic Symbols of a Data Flow Diagram</vt:lpstr>
      <vt:lpstr>Figure 2.5 Airline Reservation System</vt:lpstr>
      <vt:lpstr>Activities</vt:lpstr>
      <vt:lpstr>Savings &amp; Loans Level 0 DFD</vt:lpstr>
      <vt:lpstr>Mobile Money Platform</vt:lpstr>
      <vt:lpstr>Entity-Relationship Model</vt:lpstr>
      <vt:lpstr>Entity-Relationship Model</vt:lpstr>
      <vt:lpstr>Relationships</vt:lpstr>
      <vt:lpstr>Figure 2.7 Entity-Relationship Example</vt:lpstr>
      <vt:lpstr>Figure 2.8 Examples of Different Types of Relationships in E-R Diagrams</vt:lpstr>
      <vt:lpstr>Entities</vt:lpstr>
      <vt:lpstr>Figure 2.9 Three Different Types of Entities Used in E-R Diagrams</vt:lpstr>
      <vt:lpstr>Attributes</vt:lpstr>
      <vt:lpstr>Creating Entity-Relationship Diagrams</vt:lpstr>
      <vt:lpstr>Figure 2.12 A More Complete E-R Diagram Showing Data Attributes of the Entities</vt:lpstr>
      <vt:lpstr>Activities</vt:lpstr>
      <vt:lpstr>Saving &amp; Loans – ER diagram</vt:lpstr>
      <vt:lpstr>Use Case Modeling</vt:lpstr>
      <vt:lpstr>Use Case Modeling</vt:lpstr>
      <vt:lpstr>Use Case Diagram</vt:lpstr>
      <vt:lpstr>Actor</vt:lpstr>
      <vt:lpstr>A Use Case Always Provides Three Things</vt:lpstr>
      <vt:lpstr>Use Case Relations (1 of 2)</vt:lpstr>
      <vt:lpstr>Use Case Relations (2 of 2)</vt:lpstr>
      <vt:lpstr>Figure 2.13 Four Types of Behavioral Relationships and the Lines Used to Diagram Each</vt:lpstr>
      <vt:lpstr>Figure 2.14 Actors, Use Cases, and Relationships for a Student Enrollment Example</vt:lpstr>
      <vt:lpstr>Scope</vt:lpstr>
      <vt:lpstr>Developing Use Case Diagrams</vt:lpstr>
      <vt:lpstr>Figure 2.15 A Use Case Diagram Representing a System Used to Plan a Conference</vt:lpstr>
      <vt:lpstr>Activities</vt:lpstr>
      <vt:lpstr>Savings &amp; Loans Use Case</vt:lpstr>
      <vt:lpstr>Developing Use Case Diagrams</vt:lpstr>
      <vt:lpstr>Figure 2.16 A Use Case Scenario is Divided into Three Sections</vt:lpstr>
      <vt:lpstr>Use Case Header Area</vt:lpstr>
      <vt:lpstr>Use Case Levels</vt:lpstr>
      <vt:lpstr>Use Case Footer Area</vt:lpstr>
      <vt:lpstr>Activities</vt:lpstr>
      <vt:lpstr>Four Steps Used to Create Use Cases</vt:lpstr>
      <vt:lpstr>Why Use Case Diagrams Are Helpful</vt:lpstr>
      <vt:lpstr>Figure 2.18 The Main Reasons for Writing Use Cases are Their Effectiveness in Communicating with Users and Their Capturing of User Stories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FIELDS OF COMPUTING</dc:title>
  <dc:creator>ferdinand hiagbe</dc:creator>
  <cp:lastModifiedBy>_melos</cp:lastModifiedBy>
  <cp:revision>67</cp:revision>
  <dcterms:created xsi:type="dcterms:W3CDTF">2021-02-04T11:12:51Z</dcterms:created>
  <dcterms:modified xsi:type="dcterms:W3CDTF">2022-08-12T13:45:49Z</dcterms:modified>
</cp:coreProperties>
</file>