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260" r:id="rId3"/>
    <p:sldId id="300" r:id="rId4"/>
    <p:sldId id="295" r:id="rId5"/>
    <p:sldId id="349" r:id="rId6"/>
    <p:sldId id="311" r:id="rId7"/>
    <p:sldId id="341" r:id="rId8"/>
    <p:sldId id="350" r:id="rId9"/>
    <p:sldId id="351" r:id="rId10"/>
    <p:sldId id="352" r:id="rId11"/>
    <p:sldId id="353" r:id="rId12"/>
    <p:sldId id="354" r:id="rId13"/>
    <p:sldId id="355" r:id="rId14"/>
    <p:sldId id="356" r:id="rId15"/>
    <p:sldId id="357" r:id="rId16"/>
    <p:sldId id="358" r:id="rId17"/>
    <p:sldId id="359" r:id="rId18"/>
    <p:sldId id="360" r:id="rId19"/>
    <p:sldId id="312" r:id="rId20"/>
    <p:sldId id="313" r:id="rId21"/>
    <p:sldId id="361" r:id="rId22"/>
    <p:sldId id="362" r:id="rId23"/>
    <p:sldId id="363" r:id="rId24"/>
    <p:sldId id="364" r:id="rId25"/>
    <p:sldId id="365" r:id="rId26"/>
    <p:sldId id="366" r:id="rId27"/>
    <p:sldId id="367" r:id="rId28"/>
    <p:sldId id="297" r:id="rId29"/>
    <p:sldId id="369" r:id="rId30"/>
    <p:sldId id="368" r:id="rId31"/>
    <p:sldId id="319" r:id="rId32"/>
    <p:sldId id="316" r:id="rId33"/>
    <p:sldId id="322" r:id="rId34"/>
    <p:sldId id="323" r:id="rId35"/>
    <p:sldId id="299" r:id="rId36"/>
    <p:sldId id="324" r:id="rId37"/>
    <p:sldId id="370" r:id="rId38"/>
    <p:sldId id="371" r:id="rId39"/>
    <p:sldId id="372" r:id="rId40"/>
    <p:sldId id="373" r:id="rId41"/>
    <p:sldId id="374" r:id="rId42"/>
    <p:sldId id="375" r:id="rId43"/>
    <p:sldId id="325" r:id="rId44"/>
    <p:sldId id="326" r:id="rId45"/>
    <p:sldId id="330" r:id="rId46"/>
    <p:sldId id="327" r:id="rId47"/>
    <p:sldId id="376" r:id="rId48"/>
    <p:sldId id="377" r:id="rId49"/>
    <p:sldId id="379" r:id="rId50"/>
    <p:sldId id="380" r:id="rId51"/>
    <p:sldId id="381" r:id="rId52"/>
    <p:sldId id="382" r:id="rId53"/>
    <p:sldId id="384" r:id="rId54"/>
    <p:sldId id="383" r:id="rId55"/>
    <p:sldId id="340" r:id="rId56"/>
    <p:sldId id="385" r:id="rId57"/>
    <p:sldId id="386" r:id="rId58"/>
    <p:sldId id="387" r:id="rId59"/>
    <p:sldId id="388" r:id="rId60"/>
    <p:sldId id="389" r:id="rId61"/>
    <p:sldId id="390" r:id="rId62"/>
    <p:sldId id="29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015" autoAdjust="0"/>
  </p:normalViewPr>
  <p:slideViewPr>
    <p:cSldViewPr snapToGrid="0">
      <p:cViewPr varScale="1">
        <p:scale>
          <a:sx n="102" d="100"/>
          <a:sy n="102" d="100"/>
        </p:scale>
        <p:origin x="390" y="10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2A3E2-4688-4C33-AEDF-692C3B29F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8B735A7-AE38-421B-A820-B7AD5566CD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B0803-5878-464C-97A8-898C5993BF3D}" type="datetimeFigureOut">
              <a:rPr lang="en-GB" smtClean="0"/>
              <a:t>23/07/2022</a:t>
            </a:fld>
            <a:endParaRPr lang="en-GB"/>
          </a:p>
        </p:txBody>
      </p:sp>
      <p:sp>
        <p:nvSpPr>
          <p:cNvPr id="4" name="Footer Placeholder 3">
            <a:extLst>
              <a:ext uri="{FF2B5EF4-FFF2-40B4-BE49-F238E27FC236}">
                <a16:creationId xmlns:a16="http://schemas.microsoft.com/office/drawing/2014/main" id="{C65CE325-D546-4B0E-9E7A-4835525E1F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D56D3F-11CE-41B9-A7A8-FE9DEF9F9D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C3D12D-7D12-4EA6-A5CB-2C10851593EE}" type="slidenum">
              <a:rPr lang="en-GB" smtClean="0"/>
              <a:t>‹#›</a:t>
            </a:fld>
            <a:endParaRPr lang="en-GB"/>
          </a:p>
        </p:txBody>
      </p:sp>
    </p:spTree>
    <p:extLst>
      <p:ext uri="{BB962C8B-B14F-4D97-AF65-F5344CB8AC3E}">
        <p14:creationId xmlns:p14="http://schemas.microsoft.com/office/powerpoint/2010/main" val="208758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60067-6367-485F-9F83-89A49974D247}" type="datetimeFigureOut">
              <a:rPr lang="en-GB" smtClean="0"/>
              <a:t>23/07/2022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DC00D-B5B4-4EFE-AF56-AFB9DD8A6F8E}" type="slidenum">
              <a:rPr lang="en-GB" smtClean="0"/>
              <a:t>‹#›</a:t>
            </a:fld>
            <a:endParaRPr lang="en-GB"/>
          </a:p>
        </p:txBody>
      </p:sp>
    </p:spTree>
    <p:extLst>
      <p:ext uri="{BB962C8B-B14F-4D97-AF65-F5344CB8AC3E}">
        <p14:creationId xmlns:p14="http://schemas.microsoft.com/office/powerpoint/2010/main" val="322196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a:t>
            </a:fld>
            <a:endParaRPr lang="en-GB"/>
          </a:p>
        </p:txBody>
      </p:sp>
    </p:spTree>
    <p:extLst>
      <p:ext uri="{BB962C8B-B14F-4D97-AF65-F5344CB8AC3E}">
        <p14:creationId xmlns:p14="http://schemas.microsoft.com/office/powerpoint/2010/main" val="146088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22</a:t>
            </a:fld>
            <a:endParaRPr lang="en-GB"/>
          </a:p>
        </p:txBody>
      </p:sp>
    </p:spTree>
    <p:extLst>
      <p:ext uri="{BB962C8B-B14F-4D97-AF65-F5344CB8AC3E}">
        <p14:creationId xmlns:p14="http://schemas.microsoft.com/office/powerpoint/2010/main" val="175581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23</a:t>
            </a:fld>
            <a:endParaRPr lang="en-GB"/>
          </a:p>
        </p:txBody>
      </p:sp>
    </p:spTree>
    <p:extLst>
      <p:ext uri="{BB962C8B-B14F-4D97-AF65-F5344CB8AC3E}">
        <p14:creationId xmlns:p14="http://schemas.microsoft.com/office/powerpoint/2010/main" val="3163048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24</a:t>
            </a:fld>
            <a:endParaRPr lang="en-GB"/>
          </a:p>
        </p:txBody>
      </p:sp>
    </p:spTree>
    <p:extLst>
      <p:ext uri="{BB962C8B-B14F-4D97-AF65-F5344CB8AC3E}">
        <p14:creationId xmlns:p14="http://schemas.microsoft.com/office/powerpoint/2010/main" val="4169437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25</a:t>
            </a:fld>
            <a:endParaRPr lang="en-GB"/>
          </a:p>
        </p:txBody>
      </p:sp>
    </p:spTree>
    <p:extLst>
      <p:ext uri="{BB962C8B-B14F-4D97-AF65-F5344CB8AC3E}">
        <p14:creationId xmlns:p14="http://schemas.microsoft.com/office/powerpoint/2010/main" val="649537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26</a:t>
            </a:fld>
            <a:endParaRPr lang="en-GB"/>
          </a:p>
        </p:txBody>
      </p:sp>
    </p:spTree>
    <p:extLst>
      <p:ext uri="{BB962C8B-B14F-4D97-AF65-F5344CB8AC3E}">
        <p14:creationId xmlns:p14="http://schemas.microsoft.com/office/powerpoint/2010/main" val="279745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27</a:t>
            </a:fld>
            <a:endParaRPr lang="en-GB"/>
          </a:p>
        </p:txBody>
      </p:sp>
    </p:spTree>
    <p:extLst>
      <p:ext uri="{BB962C8B-B14F-4D97-AF65-F5344CB8AC3E}">
        <p14:creationId xmlns:p14="http://schemas.microsoft.com/office/powerpoint/2010/main" val="65267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28</a:t>
            </a:fld>
            <a:endParaRPr lang="en-GB"/>
          </a:p>
        </p:txBody>
      </p:sp>
    </p:spTree>
    <p:extLst>
      <p:ext uri="{BB962C8B-B14F-4D97-AF65-F5344CB8AC3E}">
        <p14:creationId xmlns:p14="http://schemas.microsoft.com/office/powerpoint/2010/main" val="3253832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29</a:t>
            </a:fld>
            <a:endParaRPr lang="en-GB"/>
          </a:p>
        </p:txBody>
      </p:sp>
    </p:spTree>
    <p:extLst>
      <p:ext uri="{BB962C8B-B14F-4D97-AF65-F5344CB8AC3E}">
        <p14:creationId xmlns:p14="http://schemas.microsoft.com/office/powerpoint/2010/main" val="836128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30</a:t>
            </a:fld>
            <a:endParaRPr lang="en-GB"/>
          </a:p>
        </p:txBody>
      </p:sp>
    </p:spTree>
    <p:extLst>
      <p:ext uri="{BB962C8B-B14F-4D97-AF65-F5344CB8AC3E}">
        <p14:creationId xmlns:p14="http://schemas.microsoft.com/office/powerpoint/2010/main" val="3979988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31</a:t>
            </a:fld>
            <a:endParaRPr lang="en-GB"/>
          </a:p>
        </p:txBody>
      </p:sp>
    </p:spTree>
    <p:extLst>
      <p:ext uri="{BB962C8B-B14F-4D97-AF65-F5344CB8AC3E}">
        <p14:creationId xmlns:p14="http://schemas.microsoft.com/office/powerpoint/2010/main" val="293301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a:t>
            </a:fld>
            <a:endParaRPr lang="en-GB"/>
          </a:p>
        </p:txBody>
      </p:sp>
    </p:spTree>
    <p:extLst>
      <p:ext uri="{BB962C8B-B14F-4D97-AF65-F5344CB8AC3E}">
        <p14:creationId xmlns:p14="http://schemas.microsoft.com/office/powerpoint/2010/main" val="3054838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32</a:t>
            </a:fld>
            <a:endParaRPr lang="en-GB"/>
          </a:p>
        </p:txBody>
      </p:sp>
    </p:spTree>
    <p:extLst>
      <p:ext uri="{BB962C8B-B14F-4D97-AF65-F5344CB8AC3E}">
        <p14:creationId xmlns:p14="http://schemas.microsoft.com/office/powerpoint/2010/main" val="965237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33</a:t>
            </a:fld>
            <a:endParaRPr lang="en-GB"/>
          </a:p>
        </p:txBody>
      </p:sp>
    </p:spTree>
    <p:extLst>
      <p:ext uri="{BB962C8B-B14F-4D97-AF65-F5344CB8AC3E}">
        <p14:creationId xmlns:p14="http://schemas.microsoft.com/office/powerpoint/2010/main" val="2492614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34</a:t>
            </a:fld>
            <a:endParaRPr lang="en-GB"/>
          </a:p>
        </p:txBody>
      </p:sp>
    </p:spTree>
    <p:extLst>
      <p:ext uri="{BB962C8B-B14F-4D97-AF65-F5344CB8AC3E}">
        <p14:creationId xmlns:p14="http://schemas.microsoft.com/office/powerpoint/2010/main" val="1733391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35</a:t>
            </a:fld>
            <a:endParaRPr lang="en-GB"/>
          </a:p>
        </p:txBody>
      </p:sp>
    </p:spTree>
    <p:extLst>
      <p:ext uri="{BB962C8B-B14F-4D97-AF65-F5344CB8AC3E}">
        <p14:creationId xmlns:p14="http://schemas.microsoft.com/office/powerpoint/2010/main" val="3476977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36</a:t>
            </a:fld>
            <a:endParaRPr lang="en-GB"/>
          </a:p>
        </p:txBody>
      </p:sp>
    </p:spTree>
    <p:extLst>
      <p:ext uri="{BB962C8B-B14F-4D97-AF65-F5344CB8AC3E}">
        <p14:creationId xmlns:p14="http://schemas.microsoft.com/office/powerpoint/2010/main" val="1135479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37</a:t>
            </a:fld>
            <a:endParaRPr lang="en-GB"/>
          </a:p>
        </p:txBody>
      </p:sp>
    </p:spTree>
    <p:extLst>
      <p:ext uri="{BB962C8B-B14F-4D97-AF65-F5344CB8AC3E}">
        <p14:creationId xmlns:p14="http://schemas.microsoft.com/office/powerpoint/2010/main" val="371399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38</a:t>
            </a:fld>
            <a:endParaRPr lang="en-GB"/>
          </a:p>
        </p:txBody>
      </p:sp>
    </p:spTree>
    <p:extLst>
      <p:ext uri="{BB962C8B-B14F-4D97-AF65-F5344CB8AC3E}">
        <p14:creationId xmlns:p14="http://schemas.microsoft.com/office/powerpoint/2010/main" val="3825908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39</a:t>
            </a:fld>
            <a:endParaRPr lang="en-GB"/>
          </a:p>
        </p:txBody>
      </p:sp>
    </p:spTree>
    <p:extLst>
      <p:ext uri="{BB962C8B-B14F-4D97-AF65-F5344CB8AC3E}">
        <p14:creationId xmlns:p14="http://schemas.microsoft.com/office/powerpoint/2010/main" val="275388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40</a:t>
            </a:fld>
            <a:endParaRPr lang="en-GB"/>
          </a:p>
        </p:txBody>
      </p:sp>
    </p:spTree>
    <p:extLst>
      <p:ext uri="{BB962C8B-B14F-4D97-AF65-F5344CB8AC3E}">
        <p14:creationId xmlns:p14="http://schemas.microsoft.com/office/powerpoint/2010/main" val="1532909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41</a:t>
            </a:fld>
            <a:endParaRPr lang="en-GB"/>
          </a:p>
        </p:txBody>
      </p:sp>
    </p:spTree>
    <p:extLst>
      <p:ext uri="{BB962C8B-B14F-4D97-AF65-F5344CB8AC3E}">
        <p14:creationId xmlns:p14="http://schemas.microsoft.com/office/powerpoint/2010/main" val="8531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a:t>
            </a:fld>
            <a:endParaRPr lang="en-GB"/>
          </a:p>
        </p:txBody>
      </p:sp>
    </p:spTree>
    <p:extLst>
      <p:ext uri="{BB962C8B-B14F-4D97-AF65-F5344CB8AC3E}">
        <p14:creationId xmlns:p14="http://schemas.microsoft.com/office/powerpoint/2010/main" val="19518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42</a:t>
            </a:fld>
            <a:endParaRPr lang="en-GB"/>
          </a:p>
        </p:txBody>
      </p:sp>
    </p:spTree>
    <p:extLst>
      <p:ext uri="{BB962C8B-B14F-4D97-AF65-F5344CB8AC3E}">
        <p14:creationId xmlns:p14="http://schemas.microsoft.com/office/powerpoint/2010/main" val="3972707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43</a:t>
            </a:fld>
            <a:endParaRPr lang="en-GB"/>
          </a:p>
        </p:txBody>
      </p:sp>
    </p:spTree>
    <p:extLst>
      <p:ext uri="{BB962C8B-B14F-4D97-AF65-F5344CB8AC3E}">
        <p14:creationId xmlns:p14="http://schemas.microsoft.com/office/powerpoint/2010/main" val="3158779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44</a:t>
            </a:fld>
            <a:endParaRPr lang="en-GB"/>
          </a:p>
        </p:txBody>
      </p:sp>
    </p:spTree>
    <p:extLst>
      <p:ext uri="{BB962C8B-B14F-4D97-AF65-F5344CB8AC3E}">
        <p14:creationId xmlns:p14="http://schemas.microsoft.com/office/powerpoint/2010/main" val="3760249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45</a:t>
            </a:fld>
            <a:endParaRPr lang="en-GB"/>
          </a:p>
        </p:txBody>
      </p:sp>
    </p:spTree>
    <p:extLst>
      <p:ext uri="{BB962C8B-B14F-4D97-AF65-F5344CB8AC3E}">
        <p14:creationId xmlns:p14="http://schemas.microsoft.com/office/powerpoint/2010/main" val="2935808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46</a:t>
            </a:fld>
            <a:endParaRPr lang="en-GB"/>
          </a:p>
        </p:txBody>
      </p:sp>
    </p:spTree>
    <p:extLst>
      <p:ext uri="{BB962C8B-B14F-4D97-AF65-F5344CB8AC3E}">
        <p14:creationId xmlns:p14="http://schemas.microsoft.com/office/powerpoint/2010/main" val="2290778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47</a:t>
            </a:fld>
            <a:endParaRPr lang="en-GB"/>
          </a:p>
        </p:txBody>
      </p:sp>
    </p:spTree>
    <p:extLst>
      <p:ext uri="{BB962C8B-B14F-4D97-AF65-F5344CB8AC3E}">
        <p14:creationId xmlns:p14="http://schemas.microsoft.com/office/powerpoint/2010/main" val="4079466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48</a:t>
            </a:fld>
            <a:endParaRPr lang="en-GB"/>
          </a:p>
        </p:txBody>
      </p:sp>
    </p:spTree>
    <p:extLst>
      <p:ext uri="{BB962C8B-B14F-4D97-AF65-F5344CB8AC3E}">
        <p14:creationId xmlns:p14="http://schemas.microsoft.com/office/powerpoint/2010/main" val="4172697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53</a:t>
            </a:fld>
            <a:endParaRPr lang="en-GB"/>
          </a:p>
        </p:txBody>
      </p:sp>
    </p:spTree>
    <p:extLst>
      <p:ext uri="{BB962C8B-B14F-4D97-AF65-F5344CB8AC3E}">
        <p14:creationId xmlns:p14="http://schemas.microsoft.com/office/powerpoint/2010/main" val="577250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55</a:t>
            </a:fld>
            <a:endParaRPr lang="en-GB"/>
          </a:p>
        </p:txBody>
      </p:sp>
    </p:spTree>
    <p:extLst>
      <p:ext uri="{BB962C8B-B14F-4D97-AF65-F5344CB8AC3E}">
        <p14:creationId xmlns:p14="http://schemas.microsoft.com/office/powerpoint/2010/main" val="3546267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56</a:t>
            </a:fld>
            <a:endParaRPr lang="en-GB"/>
          </a:p>
        </p:txBody>
      </p:sp>
    </p:spTree>
    <p:extLst>
      <p:ext uri="{BB962C8B-B14F-4D97-AF65-F5344CB8AC3E}">
        <p14:creationId xmlns:p14="http://schemas.microsoft.com/office/powerpoint/2010/main" val="83568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a:t>
            </a:fld>
            <a:endParaRPr lang="en-GB"/>
          </a:p>
        </p:txBody>
      </p:sp>
    </p:spTree>
    <p:extLst>
      <p:ext uri="{BB962C8B-B14F-4D97-AF65-F5344CB8AC3E}">
        <p14:creationId xmlns:p14="http://schemas.microsoft.com/office/powerpoint/2010/main" val="37207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57</a:t>
            </a:fld>
            <a:endParaRPr lang="en-GB"/>
          </a:p>
        </p:txBody>
      </p:sp>
    </p:spTree>
    <p:extLst>
      <p:ext uri="{BB962C8B-B14F-4D97-AF65-F5344CB8AC3E}">
        <p14:creationId xmlns:p14="http://schemas.microsoft.com/office/powerpoint/2010/main" val="8552125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58</a:t>
            </a:fld>
            <a:endParaRPr lang="en-GB"/>
          </a:p>
        </p:txBody>
      </p:sp>
    </p:spTree>
    <p:extLst>
      <p:ext uri="{BB962C8B-B14F-4D97-AF65-F5344CB8AC3E}">
        <p14:creationId xmlns:p14="http://schemas.microsoft.com/office/powerpoint/2010/main" val="224806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59</a:t>
            </a:fld>
            <a:endParaRPr lang="en-GB"/>
          </a:p>
        </p:txBody>
      </p:sp>
    </p:spTree>
    <p:extLst>
      <p:ext uri="{BB962C8B-B14F-4D97-AF65-F5344CB8AC3E}">
        <p14:creationId xmlns:p14="http://schemas.microsoft.com/office/powerpoint/2010/main" val="554356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60</a:t>
            </a:fld>
            <a:endParaRPr lang="en-GB"/>
          </a:p>
        </p:txBody>
      </p:sp>
    </p:spTree>
    <p:extLst>
      <p:ext uri="{BB962C8B-B14F-4D97-AF65-F5344CB8AC3E}">
        <p14:creationId xmlns:p14="http://schemas.microsoft.com/office/powerpoint/2010/main" val="1071365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61</a:t>
            </a:fld>
            <a:endParaRPr lang="en-GB"/>
          </a:p>
        </p:txBody>
      </p:sp>
    </p:spTree>
    <p:extLst>
      <p:ext uri="{BB962C8B-B14F-4D97-AF65-F5344CB8AC3E}">
        <p14:creationId xmlns:p14="http://schemas.microsoft.com/office/powerpoint/2010/main" val="2251815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62</a:t>
            </a:fld>
            <a:endParaRPr lang="en-GB"/>
          </a:p>
        </p:txBody>
      </p:sp>
    </p:spTree>
    <p:extLst>
      <p:ext uri="{BB962C8B-B14F-4D97-AF65-F5344CB8AC3E}">
        <p14:creationId xmlns:p14="http://schemas.microsoft.com/office/powerpoint/2010/main" val="8548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a:t>
            </a:fld>
            <a:endParaRPr lang="en-GB"/>
          </a:p>
        </p:txBody>
      </p:sp>
    </p:spTree>
    <p:extLst>
      <p:ext uri="{BB962C8B-B14F-4D97-AF65-F5344CB8AC3E}">
        <p14:creationId xmlns:p14="http://schemas.microsoft.com/office/powerpoint/2010/main" val="359691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6</a:t>
            </a:fld>
            <a:endParaRPr lang="en-GB"/>
          </a:p>
        </p:txBody>
      </p:sp>
    </p:spTree>
    <p:extLst>
      <p:ext uri="{BB962C8B-B14F-4D97-AF65-F5344CB8AC3E}">
        <p14:creationId xmlns:p14="http://schemas.microsoft.com/office/powerpoint/2010/main" val="347486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19</a:t>
            </a:fld>
            <a:endParaRPr lang="en-GB"/>
          </a:p>
        </p:txBody>
      </p:sp>
    </p:spTree>
    <p:extLst>
      <p:ext uri="{BB962C8B-B14F-4D97-AF65-F5344CB8AC3E}">
        <p14:creationId xmlns:p14="http://schemas.microsoft.com/office/powerpoint/2010/main" val="372537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20</a:t>
            </a:fld>
            <a:endParaRPr lang="en-GB"/>
          </a:p>
        </p:txBody>
      </p:sp>
    </p:spTree>
    <p:extLst>
      <p:ext uri="{BB962C8B-B14F-4D97-AF65-F5344CB8AC3E}">
        <p14:creationId xmlns:p14="http://schemas.microsoft.com/office/powerpoint/2010/main" val="131137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21</a:t>
            </a:fld>
            <a:endParaRPr lang="en-GB"/>
          </a:p>
        </p:txBody>
      </p:sp>
    </p:spTree>
    <p:extLst>
      <p:ext uri="{BB962C8B-B14F-4D97-AF65-F5344CB8AC3E}">
        <p14:creationId xmlns:p14="http://schemas.microsoft.com/office/powerpoint/2010/main" val="235580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D9F3-E7BD-45F4-93B5-EB2BB2682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AF2621-E853-41E0-8256-356678545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6915CF1-B547-4940-9C57-6F82C7FD0CC6}"/>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5" name="Footer Placeholder 4">
            <a:extLst>
              <a:ext uri="{FF2B5EF4-FFF2-40B4-BE49-F238E27FC236}">
                <a16:creationId xmlns:a16="http://schemas.microsoft.com/office/drawing/2014/main" id="{3B8E35E2-EC4E-4A6D-84DE-EC425D9D54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3E3618-8C65-42F6-A08B-780120B7327B}"/>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277682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68B0-9C5F-494E-8F3A-BA613A06E3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9B64F4-601C-46F7-9425-E769F0EF9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24EF0F-D489-4B4F-9CDF-174A31911F91}"/>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5" name="Footer Placeholder 4">
            <a:extLst>
              <a:ext uri="{FF2B5EF4-FFF2-40B4-BE49-F238E27FC236}">
                <a16:creationId xmlns:a16="http://schemas.microsoft.com/office/drawing/2014/main" id="{CBBEE369-92BB-416F-B9DD-389C1348B2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24E453-FB17-445B-AFE3-1B4EE2C20076}"/>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266698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A5822-A324-4D46-B234-FD9B3BF7B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C4FFE0-D1B7-45FC-9021-8F3459B42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073E0-2434-443E-91DD-27DE7BD66015}"/>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5" name="Footer Placeholder 4">
            <a:extLst>
              <a:ext uri="{FF2B5EF4-FFF2-40B4-BE49-F238E27FC236}">
                <a16:creationId xmlns:a16="http://schemas.microsoft.com/office/drawing/2014/main" id="{526C2126-14B8-4479-91AE-91DC59AD2B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33B74-9C0F-4B64-BAA6-E3ACDAD617EE}"/>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02314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8A56-5A4B-42CB-A188-2E49F970ACC8}"/>
              </a:ext>
            </a:extLst>
          </p:cNvPr>
          <p:cNvSpPr>
            <a:spLocks noGrp="1"/>
          </p:cNvSpPr>
          <p:nvPr>
            <p:ph type="title"/>
          </p:nvPr>
        </p:nvSpPr>
        <p:spPr/>
        <p:txBody>
          <a:bodyPr/>
          <a:lstStyle>
            <a:lvl1pPr>
              <a:defRPr b="1">
                <a:solidFill>
                  <a:schemeClr val="tx1">
                    <a:lumMod val="65000"/>
                    <a:lumOff val="35000"/>
                  </a:schemeClr>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372262F-05A4-445F-9C90-3406D2E3579A}"/>
              </a:ext>
            </a:extLst>
          </p:cNvPr>
          <p:cNvSpPr>
            <a:spLocks noGrp="1"/>
          </p:cNvSpPr>
          <p:nvPr>
            <p:ph idx="1"/>
          </p:nvPr>
        </p:nvSpPr>
        <p:spPr/>
        <p:txBody>
          <a:bodyPr/>
          <a:lstStyle>
            <a:lvl1pPr>
              <a:defRPr>
                <a:solidFill>
                  <a:schemeClr val="tx1">
                    <a:lumMod val="65000"/>
                    <a:lumOff val="35000"/>
                  </a:schemeClr>
                </a:solidFill>
                <a:latin typeface="Arial" panose="020B0604020202020204" pitchFamily="34" charset="0"/>
                <a:cs typeface="Arial" panose="020B0604020202020204" pitchFamily="34" charset="0"/>
              </a:defRPr>
            </a:lvl1pPr>
            <a:lvl2pPr>
              <a:defRPr>
                <a:solidFill>
                  <a:schemeClr val="tx1">
                    <a:lumMod val="65000"/>
                    <a:lumOff val="35000"/>
                  </a:schemeClr>
                </a:solidFill>
                <a:latin typeface="Arial" panose="020B0604020202020204" pitchFamily="34" charset="0"/>
                <a:cs typeface="Arial" panose="020B0604020202020204" pitchFamily="34" charset="0"/>
              </a:defRPr>
            </a:lvl2pPr>
            <a:lvl3pPr>
              <a:defRPr>
                <a:solidFill>
                  <a:schemeClr val="tx1">
                    <a:lumMod val="65000"/>
                    <a:lumOff val="35000"/>
                  </a:schemeClr>
                </a:solidFill>
                <a:latin typeface="Arial" panose="020B0604020202020204" pitchFamily="34" charset="0"/>
                <a:cs typeface="Arial" panose="020B0604020202020204" pitchFamily="34" charset="0"/>
              </a:defRPr>
            </a:lvl3pPr>
            <a:lvl4pPr>
              <a:defRPr>
                <a:solidFill>
                  <a:schemeClr val="tx1">
                    <a:lumMod val="65000"/>
                    <a:lumOff val="35000"/>
                  </a:schemeClr>
                </a:solidFill>
                <a:latin typeface="Arial" panose="020B0604020202020204" pitchFamily="34" charset="0"/>
                <a:cs typeface="Arial" panose="020B0604020202020204" pitchFamily="34" charset="0"/>
              </a:defRPr>
            </a:lvl4pPr>
            <a:lvl5pPr>
              <a:defRPr>
                <a:solidFill>
                  <a:schemeClr val="tx1">
                    <a:lumMod val="65000"/>
                    <a:lumOff val="3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FA33F5-838C-478C-83C1-8CCA09BC8B55}"/>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5" name="Footer Placeholder 4">
            <a:extLst>
              <a:ext uri="{FF2B5EF4-FFF2-40B4-BE49-F238E27FC236}">
                <a16:creationId xmlns:a16="http://schemas.microsoft.com/office/drawing/2014/main" id="{188A0FFB-6791-4671-9D14-B2F53EE50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C46642-3C48-4CD0-8520-0BCCCA9B15F4}"/>
              </a:ext>
            </a:extLst>
          </p:cNvPr>
          <p:cNvSpPr>
            <a:spLocks noGrp="1"/>
          </p:cNvSpPr>
          <p:nvPr>
            <p:ph type="sldNum" sz="quarter" idx="12"/>
          </p:nvPr>
        </p:nvSpPr>
        <p:spPr/>
        <p:txBody>
          <a:bodyPr/>
          <a:lstStyle>
            <a:lvl1pPr>
              <a:defRPr/>
            </a:lvl1pPr>
          </a:lstStyle>
          <a:p>
            <a:fld id="{AC47D7DE-1F64-4D7B-9615-47B4A952C766}" type="slidenum">
              <a:rPr lang="en-GB" smtClean="0"/>
              <a:pPr/>
              <a:t>‹#›</a:t>
            </a:fld>
            <a:endParaRPr lang="en-GB" dirty="0"/>
          </a:p>
        </p:txBody>
      </p:sp>
      <p:sp>
        <p:nvSpPr>
          <p:cNvPr id="7" name="Rectangle 6">
            <a:extLst>
              <a:ext uri="{FF2B5EF4-FFF2-40B4-BE49-F238E27FC236}">
                <a16:creationId xmlns:a16="http://schemas.microsoft.com/office/drawing/2014/main" id="{25E7556E-71E0-460D-B7D5-AEE09459B955}"/>
              </a:ext>
            </a:extLst>
          </p:cNvPr>
          <p:cNvSpPr/>
          <p:nvPr userDrawn="1"/>
        </p:nvSpPr>
        <p:spPr>
          <a:xfrm>
            <a:off x="11353800" y="0"/>
            <a:ext cx="838200" cy="1095153"/>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014E053-B1BF-43F2-A3E4-1642DD5E598F}"/>
              </a:ext>
            </a:extLst>
          </p:cNvPr>
          <p:cNvSpPr/>
          <p:nvPr userDrawn="1"/>
        </p:nvSpPr>
        <p:spPr>
          <a:xfrm>
            <a:off x="519223" y="6356350"/>
            <a:ext cx="1690577" cy="50165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245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16D3-BA8B-40EC-9A0A-6BBA5D071A5F}"/>
              </a:ext>
            </a:extLst>
          </p:cNvPr>
          <p:cNvSpPr>
            <a:spLocks noGrp="1"/>
          </p:cNvSpPr>
          <p:nvPr>
            <p:ph type="title"/>
          </p:nvPr>
        </p:nvSpPr>
        <p:spPr>
          <a:xfrm>
            <a:off x="1505762" y="1435895"/>
            <a:ext cx="9167776" cy="1719262"/>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DA52A734-ED3C-4FCC-AF12-393F6F161BBA}"/>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5" name="Footer Placeholder 4">
            <a:extLst>
              <a:ext uri="{FF2B5EF4-FFF2-40B4-BE49-F238E27FC236}">
                <a16:creationId xmlns:a16="http://schemas.microsoft.com/office/drawing/2014/main" id="{3F22E6A5-BEF9-4B7D-9383-4B7EA8379D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A75033-C742-45BC-80B0-D9EA1F41CF83}"/>
              </a:ext>
            </a:extLst>
          </p:cNvPr>
          <p:cNvSpPr>
            <a:spLocks noGrp="1"/>
          </p:cNvSpPr>
          <p:nvPr>
            <p:ph type="sldNum" sz="quarter" idx="12"/>
          </p:nvPr>
        </p:nvSpPr>
        <p:spPr/>
        <p:txBody>
          <a:bodyPr/>
          <a:lstStyle/>
          <a:p>
            <a:fld id="{DEABE225-E6AD-4327-8B53-5682C77D1F5E}" type="slidenum">
              <a:rPr lang="en-GB" smtClean="0"/>
              <a:t>‹#›</a:t>
            </a:fld>
            <a:endParaRPr lang="en-GB"/>
          </a:p>
        </p:txBody>
      </p:sp>
      <p:sp>
        <p:nvSpPr>
          <p:cNvPr id="7" name="Rectangle 6">
            <a:extLst>
              <a:ext uri="{FF2B5EF4-FFF2-40B4-BE49-F238E27FC236}">
                <a16:creationId xmlns:a16="http://schemas.microsoft.com/office/drawing/2014/main" id="{97971351-B27E-434E-A881-272B8C89D6BD}"/>
              </a:ext>
            </a:extLst>
          </p:cNvPr>
          <p:cNvSpPr/>
          <p:nvPr userDrawn="1"/>
        </p:nvSpPr>
        <p:spPr>
          <a:xfrm>
            <a:off x="0" y="5188688"/>
            <a:ext cx="12192000" cy="1669311"/>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2">
            <a:extLst>
              <a:ext uri="{FF2B5EF4-FFF2-40B4-BE49-F238E27FC236}">
                <a16:creationId xmlns:a16="http://schemas.microsoft.com/office/drawing/2014/main" id="{9B91A0F6-D155-4841-9360-0A89FB560666}"/>
              </a:ext>
            </a:extLst>
          </p:cNvPr>
          <p:cNvSpPr>
            <a:spLocks noGrp="1"/>
          </p:cNvSpPr>
          <p:nvPr>
            <p:ph type="body" idx="1"/>
          </p:nvPr>
        </p:nvSpPr>
        <p:spPr>
          <a:xfrm>
            <a:off x="4228214" y="5422105"/>
            <a:ext cx="5968409" cy="89754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7705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014E-ED78-4A15-9523-7ED097C02F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B27E92-BB4D-4103-8DC8-5405D8024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556181-9657-4D56-BDCD-62E4D2194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FEDC73-8E3B-481E-A88B-99971943A2D8}"/>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6" name="Footer Placeholder 5">
            <a:extLst>
              <a:ext uri="{FF2B5EF4-FFF2-40B4-BE49-F238E27FC236}">
                <a16:creationId xmlns:a16="http://schemas.microsoft.com/office/drawing/2014/main" id="{7F51110E-5D1B-414C-B09C-3B43D749DC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2BCF75-785E-4469-93F9-8E87031A9E02}"/>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93013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8BC-BB6D-490B-B817-0360881F385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205DA6-CD64-4EBC-93D6-6DED33855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99A9B-9A41-4C47-9B6E-1F1847384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EADC9F-8588-4B38-9BAE-89E6EF0F83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7BF94-08D0-4441-9572-CBB76F0F8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756E76-EDCB-4A50-964F-124A521106A8}"/>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8" name="Footer Placeholder 7">
            <a:extLst>
              <a:ext uri="{FF2B5EF4-FFF2-40B4-BE49-F238E27FC236}">
                <a16:creationId xmlns:a16="http://schemas.microsoft.com/office/drawing/2014/main" id="{D1D5A4A6-8CB4-44B1-89CD-032AAF0358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D3A372-01E4-4324-BA7C-380F664DA146}"/>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40620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0FE7-C9D6-4DBB-8433-A0A4BE24C7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D90F26-FBDF-4317-A706-411663AEAE8F}"/>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4" name="Footer Placeholder 3">
            <a:extLst>
              <a:ext uri="{FF2B5EF4-FFF2-40B4-BE49-F238E27FC236}">
                <a16:creationId xmlns:a16="http://schemas.microsoft.com/office/drawing/2014/main" id="{13E37D0D-E478-4B44-8C6E-30A7FC5D0A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5D5E46-6DB9-4A9F-8BDF-4C3452593258}"/>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50650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5800F-2489-4D4F-B4CB-A793FAFDF89F}"/>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3" name="Footer Placeholder 2">
            <a:extLst>
              <a:ext uri="{FF2B5EF4-FFF2-40B4-BE49-F238E27FC236}">
                <a16:creationId xmlns:a16="http://schemas.microsoft.com/office/drawing/2014/main" id="{B78673FD-23D7-4B91-BDF6-9C5D36FD07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0915CA-55B7-487B-A3A8-2D9ABB734222}"/>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329105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3B82-31F2-45CB-AE18-D9737FB2AC7F}"/>
              </a:ext>
            </a:extLst>
          </p:cNvPr>
          <p:cNvSpPr>
            <a:spLocks noGrp="1"/>
          </p:cNvSpPr>
          <p:nvPr>
            <p:ph type="title" hasCustomPrompt="1"/>
          </p:nvPr>
        </p:nvSpPr>
        <p:spPr>
          <a:xfrm>
            <a:off x="814184" y="119764"/>
            <a:ext cx="5534431" cy="800100"/>
          </a:xfrm>
        </p:spPr>
        <p:txBody>
          <a:bodyPr anchor="b"/>
          <a:lstStyle>
            <a:lvl1pPr>
              <a:defRPr sz="3200" b="1">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Objectives on this lesson:</a:t>
            </a:r>
            <a:endParaRPr lang="en-GB" dirty="0"/>
          </a:p>
        </p:txBody>
      </p:sp>
      <p:sp>
        <p:nvSpPr>
          <p:cNvPr id="3" name="Content Placeholder 2">
            <a:extLst>
              <a:ext uri="{FF2B5EF4-FFF2-40B4-BE49-F238E27FC236}">
                <a16:creationId xmlns:a16="http://schemas.microsoft.com/office/drawing/2014/main" id="{FDC0166B-EE06-44DE-8F32-0237AFE4DD5F}"/>
              </a:ext>
            </a:extLst>
          </p:cNvPr>
          <p:cNvSpPr>
            <a:spLocks noGrp="1"/>
          </p:cNvSpPr>
          <p:nvPr>
            <p:ph idx="1"/>
          </p:nvPr>
        </p:nvSpPr>
        <p:spPr>
          <a:xfrm>
            <a:off x="4419455" y="1469334"/>
            <a:ext cx="6172200" cy="3351766"/>
          </a:xfrm>
        </p:spPr>
        <p:txBody>
          <a:bodyPr>
            <a:normAutofit/>
          </a:bodyPr>
          <a:lstStyle>
            <a:lvl1pPr>
              <a:defRPr sz="2800">
                <a:solidFill>
                  <a:schemeClr val="tx1">
                    <a:lumMod val="65000"/>
                    <a:lumOff val="35000"/>
                  </a:schemeClr>
                </a:solidFill>
                <a:latin typeface="Arial" panose="020B0604020202020204" pitchFamily="34" charset="0"/>
                <a:cs typeface="Arial" panose="020B0604020202020204" pitchFamily="34" charset="0"/>
              </a:defRPr>
            </a:lvl1pPr>
            <a:lvl2pPr>
              <a:defRPr sz="2400">
                <a:solidFill>
                  <a:schemeClr val="tx1">
                    <a:lumMod val="65000"/>
                    <a:lumOff val="35000"/>
                  </a:schemeClr>
                </a:solidFill>
                <a:latin typeface="Arial" panose="020B0604020202020204" pitchFamily="34" charset="0"/>
                <a:cs typeface="Arial" panose="020B0604020202020204" pitchFamily="34" charset="0"/>
              </a:defRPr>
            </a:lvl2pPr>
            <a:lvl3pPr>
              <a:defRPr sz="2000">
                <a:solidFill>
                  <a:schemeClr val="tx1">
                    <a:lumMod val="65000"/>
                    <a:lumOff val="35000"/>
                  </a:schemeClr>
                </a:solidFill>
                <a:latin typeface="Arial" panose="020B0604020202020204" pitchFamily="34" charset="0"/>
                <a:cs typeface="Arial" panose="020B0604020202020204" pitchFamily="34" charset="0"/>
              </a:defRPr>
            </a:lvl3pPr>
            <a:lvl4pPr>
              <a:defRPr sz="1800">
                <a:solidFill>
                  <a:schemeClr val="tx1">
                    <a:lumMod val="65000"/>
                    <a:lumOff val="35000"/>
                  </a:schemeClr>
                </a:solidFill>
                <a:latin typeface="Arial" panose="020B0604020202020204" pitchFamily="34" charset="0"/>
                <a:cs typeface="Arial" panose="020B0604020202020204" pitchFamily="34" charset="0"/>
              </a:defRPr>
            </a:lvl4pPr>
            <a:lvl5pPr>
              <a:defRPr sz="1800">
                <a:solidFill>
                  <a:schemeClr val="tx1">
                    <a:lumMod val="65000"/>
                    <a:lumOff val="35000"/>
                  </a:schemeClr>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0003D8-EF78-412C-A4E4-FED767A4D490}"/>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6" name="Footer Placeholder 5">
            <a:extLst>
              <a:ext uri="{FF2B5EF4-FFF2-40B4-BE49-F238E27FC236}">
                <a16:creationId xmlns:a16="http://schemas.microsoft.com/office/drawing/2014/main" id="{F2F9D890-19B0-4EF2-9D51-386E02AAC3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A235BF-858F-48D1-B09F-DF3BC28A7623}"/>
              </a:ext>
            </a:extLst>
          </p:cNvPr>
          <p:cNvSpPr>
            <a:spLocks noGrp="1"/>
          </p:cNvSpPr>
          <p:nvPr>
            <p:ph type="sldNum" sz="quarter" idx="12"/>
          </p:nvPr>
        </p:nvSpPr>
        <p:spPr/>
        <p:txBody>
          <a:bodyPr/>
          <a:lstStyle/>
          <a:p>
            <a:fld id="{DEABE225-E6AD-4327-8B53-5682C77D1F5E}" type="slidenum">
              <a:rPr lang="en-GB" smtClean="0"/>
              <a:t>‹#›</a:t>
            </a:fld>
            <a:endParaRPr lang="en-GB"/>
          </a:p>
        </p:txBody>
      </p:sp>
      <p:sp>
        <p:nvSpPr>
          <p:cNvPr id="8" name="Rectangle 7">
            <a:extLst>
              <a:ext uri="{FF2B5EF4-FFF2-40B4-BE49-F238E27FC236}">
                <a16:creationId xmlns:a16="http://schemas.microsoft.com/office/drawing/2014/main" id="{DE08A640-76D6-4D4B-94CB-C79E5740A220}"/>
              </a:ext>
            </a:extLst>
          </p:cNvPr>
          <p:cNvSpPr/>
          <p:nvPr userDrawn="1"/>
        </p:nvSpPr>
        <p:spPr>
          <a:xfrm>
            <a:off x="0" y="3657600"/>
            <a:ext cx="2711302" cy="320040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10269E0-EE4D-446F-895B-55C8A4B0FF41}"/>
              </a:ext>
            </a:extLst>
          </p:cNvPr>
          <p:cNvSpPr/>
          <p:nvPr userDrawn="1"/>
        </p:nvSpPr>
        <p:spPr>
          <a:xfrm>
            <a:off x="11352212" y="0"/>
            <a:ext cx="839788" cy="1180214"/>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160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5029-F21B-49D0-9350-143617EE1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2EB3B5-2D3C-44A9-97A8-220572EFA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5D95F1-22FC-46C2-847E-3C82FDEC2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6FD50-BFBE-4AB9-B4EE-FA806AB1DF25}"/>
              </a:ext>
            </a:extLst>
          </p:cNvPr>
          <p:cNvSpPr>
            <a:spLocks noGrp="1"/>
          </p:cNvSpPr>
          <p:nvPr>
            <p:ph type="dt" sz="half" idx="10"/>
          </p:nvPr>
        </p:nvSpPr>
        <p:spPr/>
        <p:txBody>
          <a:bodyPr/>
          <a:lstStyle/>
          <a:p>
            <a:fld id="{BC460C76-1D44-4453-85C2-B574F44349FC}" type="datetimeFigureOut">
              <a:rPr lang="en-GB" smtClean="0"/>
              <a:t>23/07/2022</a:t>
            </a:fld>
            <a:endParaRPr lang="en-GB"/>
          </a:p>
        </p:txBody>
      </p:sp>
      <p:sp>
        <p:nvSpPr>
          <p:cNvPr id="6" name="Footer Placeholder 5">
            <a:extLst>
              <a:ext uri="{FF2B5EF4-FFF2-40B4-BE49-F238E27FC236}">
                <a16:creationId xmlns:a16="http://schemas.microsoft.com/office/drawing/2014/main" id="{BCEBA208-BA8C-44B4-A5B0-79820FEF16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FFF069-B970-49B6-9BD7-0DB60307C1EA}"/>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6213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F4503-2B6B-4619-B7E9-6F3CC2C3B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669756-2AC3-4039-99ED-062DAFB4A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32D950-48C9-4262-BE7E-B2976071D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60C76-1D44-4453-85C2-B574F44349FC}" type="datetimeFigureOut">
              <a:rPr lang="en-GB" smtClean="0"/>
              <a:t>23/07/2022</a:t>
            </a:fld>
            <a:endParaRPr lang="en-GB"/>
          </a:p>
        </p:txBody>
      </p:sp>
      <p:sp>
        <p:nvSpPr>
          <p:cNvPr id="5" name="Footer Placeholder 4">
            <a:extLst>
              <a:ext uri="{FF2B5EF4-FFF2-40B4-BE49-F238E27FC236}">
                <a16:creationId xmlns:a16="http://schemas.microsoft.com/office/drawing/2014/main" id="{2EAF502A-64F7-4BCF-B9C9-DD7D1B820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895C28B-86BB-4CA6-B2EF-D98BA71F7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BE225-E6AD-4327-8B53-5682C77D1F5E}" type="slidenum">
              <a:rPr lang="en-GB" smtClean="0"/>
              <a:t>‹#›</a:t>
            </a:fld>
            <a:endParaRPr lang="en-GB"/>
          </a:p>
        </p:txBody>
      </p:sp>
    </p:spTree>
    <p:extLst>
      <p:ext uri="{BB962C8B-B14F-4D97-AF65-F5344CB8AC3E}">
        <p14:creationId xmlns:p14="http://schemas.microsoft.com/office/powerpoint/2010/main" val="196994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A33D-EA41-4C84-802B-9791DA0E784D}"/>
              </a:ext>
            </a:extLst>
          </p:cNvPr>
          <p:cNvSpPr>
            <a:spLocks noGrp="1"/>
          </p:cNvSpPr>
          <p:nvPr>
            <p:ph type="ctrTitle"/>
          </p:nvPr>
        </p:nvSpPr>
        <p:spPr>
          <a:xfrm>
            <a:off x="750346" y="1844232"/>
            <a:ext cx="7024577" cy="1584768"/>
          </a:xfrm>
        </p:spPr>
        <p:txBody>
          <a:bodyPr>
            <a:noAutofit/>
          </a:bodyPr>
          <a:lstStyle/>
          <a:p>
            <a:pPr algn="l"/>
            <a:r>
              <a:rPr lang="en-US" sz="4800" dirty="0">
                <a:solidFill>
                  <a:schemeClr val="tx1">
                    <a:lumMod val="65000"/>
                    <a:lumOff val="35000"/>
                  </a:schemeClr>
                </a:solidFill>
                <a:latin typeface="Aharoni" panose="02010803020104030203" pitchFamily="2" charset="-79"/>
                <a:cs typeface="Aharoni" panose="02010803020104030203" pitchFamily="2" charset="-79"/>
              </a:rPr>
              <a:t>Approaches to Information Gathering &amp; Prototyping</a:t>
            </a:r>
          </a:p>
        </p:txBody>
      </p:sp>
      <p:sp>
        <p:nvSpPr>
          <p:cNvPr id="3" name="Subtitle 2">
            <a:extLst>
              <a:ext uri="{FF2B5EF4-FFF2-40B4-BE49-F238E27FC236}">
                <a16:creationId xmlns:a16="http://schemas.microsoft.com/office/drawing/2014/main" id="{84BDD6CD-8F9C-47F0-A2CA-06C325484718}"/>
              </a:ext>
            </a:extLst>
          </p:cNvPr>
          <p:cNvSpPr>
            <a:spLocks noGrp="1"/>
          </p:cNvSpPr>
          <p:nvPr>
            <p:ph type="subTitle" idx="4294967295"/>
          </p:nvPr>
        </p:nvSpPr>
        <p:spPr>
          <a:xfrm>
            <a:off x="7495952" y="279464"/>
            <a:ext cx="1082417" cy="328415"/>
          </a:xfrm>
        </p:spPr>
        <p:txBody>
          <a:bodyPr>
            <a:normAutofit fontScale="85000" lnSpcReduction="10000"/>
          </a:bodyPr>
          <a:lstStyle/>
          <a:p>
            <a:pPr marL="0" indent="0" algn="r">
              <a:buNone/>
            </a:pPr>
            <a:r>
              <a:rPr lang="en-US" sz="1800" dirty="0">
                <a:solidFill>
                  <a:schemeClr val="tx1">
                    <a:lumMod val="65000"/>
                    <a:lumOff val="35000"/>
                  </a:schemeClr>
                </a:solidFill>
                <a:latin typeface="Arial" panose="020B0604020202020204" pitchFamily="34" charset="0"/>
                <a:cs typeface="Arial" panose="020B0604020202020204" pitchFamily="34" charset="0"/>
              </a:rPr>
              <a:t>Session 3</a:t>
            </a:r>
            <a:endParaRPr lang="en-GB"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6ED9DBA-612E-4823-B994-7E77AA5881AF}"/>
              </a:ext>
            </a:extLst>
          </p:cNvPr>
          <p:cNvSpPr/>
          <p:nvPr/>
        </p:nvSpPr>
        <p:spPr>
          <a:xfrm>
            <a:off x="8952614" y="0"/>
            <a:ext cx="3239386" cy="685800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A27A1F84-89B5-4665-9E90-2E5F965320E5}"/>
              </a:ext>
            </a:extLst>
          </p:cNvPr>
          <p:cNvSpPr txBox="1"/>
          <p:nvPr/>
        </p:nvSpPr>
        <p:spPr>
          <a:xfrm>
            <a:off x="390643" y="279464"/>
            <a:ext cx="5767092" cy="646331"/>
          </a:xfrm>
          <a:prstGeom prst="rect">
            <a:avLst/>
          </a:prstGeom>
          <a:noFill/>
        </p:spPr>
        <p:txBody>
          <a:bodyPr wrap="none" rtlCol="0">
            <a:spAutoFit/>
          </a:bodyPr>
          <a:lstStyle/>
          <a:p>
            <a:r>
              <a:rPr lang="en-US"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rPr>
              <a:t>CS456: Advanced System Analysis &amp; Design</a:t>
            </a:r>
            <a:endParaRPr lang="en-GB"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endParaRPr>
          </a:p>
          <a:p>
            <a:endParaRPr lang="en-GB"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endParaRPr>
          </a:p>
        </p:txBody>
      </p:sp>
      <p:pic>
        <p:nvPicPr>
          <p:cNvPr id="7" name="Picture 6" descr="A picture containing text, electronics, circuit&#10;&#10;Description automatically generated">
            <a:extLst>
              <a:ext uri="{FF2B5EF4-FFF2-40B4-BE49-F238E27FC236}">
                <a16:creationId xmlns:a16="http://schemas.microsoft.com/office/drawing/2014/main" id="{83E8DEA5-DBAE-4876-869C-8F983E6BE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988" y="3819968"/>
            <a:ext cx="3697251" cy="246877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contourClr>
              <a:srgbClr val="FFFFFF"/>
            </a:contourClr>
          </a:sp3d>
        </p:spPr>
      </p:pic>
      <p:pic>
        <p:nvPicPr>
          <p:cNvPr id="9" name="Picture 8" descr="Logo&#10;&#10;Description automatically generated">
            <a:extLst>
              <a:ext uri="{FF2B5EF4-FFF2-40B4-BE49-F238E27FC236}">
                <a16:creationId xmlns:a16="http://schemas.microsoft.com/office/drawing/2014/main" id="{EE63F45A-95C9-41DF-8E9C-EBD3FC9F7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84" y="5053860"/>
            <a:ext cx="1524676" cy="1524676"/>
          </a:xfrm>
          <a:prstGeom prst="rect">
            <a:avLst/>
          </a:prstGeom>
        </p:spPr>
      </p:pic>
      <p:grpSp>
        <p:nvGrpSpPr>
          <p:cNvPr id="10" name="Google Shape;170;p2">
            <a:extLst>
              <a:ext uri="{FF2B5EF4-FFF2-40B4-BE49-F238E27FC236}">
                <a16:creationId xmlns:a16="http://schemas.microsoft.com/office/drawing/2014/main" id="{993BCB70-8F4C-491E-A2D6-4E71D65273FD}"/>
              </a:ext>
            </a:extLst>
          </p:cNvPr>
          <p:cNvGrpSpPr/>
          <p:nvPr/>
        </p:nvGrpSpPr>
        <p:grpSpPr>
          <a:xfrm rot="5400000">
            <a:off x="10038482" y="851954"/>
            <a:ext cx="2739068" cy="1213550"/>
            <a:chOff x="1783500" y="1511200"/>
            <a:chExt cx="1317000" cy="480125"/>
          </a:xfrm>
          <a:solidFill>
            <a:schemeClr val="accent3">
              <a:lumMod val="75000"/>
            </a:schemeClr>
          </a:solidFill>
        </p:grpSpPr>
        <p:sp>
          <p:nvSpPr>
            <p:cNvPr id="11" name="Google Shape;171;p2">
              <a:extLst>
                <a:ext uri="{FF2B5EF4-FFF2-40B4-BE49-F238E27FC236}">
                  <a16:creationId xmlns:a16="http://schemas.microsoft.com/office/drawing/2014/main" id="{A78AF189-13FB-44B1-8847-00414D91FF47}"/>
                </a:ext>
              </a:extLst>
            </p:cNvPr>
            <p:cNvSpPr/>
            <p:nvPr/>
          </p:nvSpPr>
          <p:spPr>
            <a:xfrm>
              <a:off x="1783500" y="1511200"/>
              <a:ext cx="19225" cy="19225"/>
            </a:xfrm>
            <a:custGeom>
              <a:avLst/>
              <a:gdLst/>
              <a:ahLst/>
              <a:cxnLst/>
              <a:rect l="l" t="t" r="r" b="b"/>
              <a:pathLst>
                <a:path w="769" h="769" extrusionOk="0">
                  <a:moveTo>
                    <a:pt x="364"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9" y="405"/>
                  </a:lnTo>
                  <a:lnTo>
                    <a:pt x="728" y="243"/>
                  </a:lnTo>
                  <a:lnTo>
                    <a:pt x="647" y="122"/>
                  </a:lnTo>
                  <a:lnTo>
                    <a:pt x="526" y="41"/>
                  </a:lnTo>
                  <a:lnTo>
                    <a:pt x="3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2;p2">
              <a:extLst>
                <a:ext uri="{FF2B5EF4-FFF2-40B4-BE49-F238E27FC236}">
                  <a16:creationId xmlns:a16="http://schemas.microsoft.com/office/drawing/2014/main" id="{A84C5AA0-B028-4C97-B0EE-14E24A7CC780}"/>
                </a:ext>
              </a:extLst>
            </p:cNvPr>
            <p:cNvSpPr/>
            <p:nvPr/>
          </p:nvSpPr>
          <p:spPr>
            <a:xfrm>
              <a:off x="1891650"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p2">
              <a:extLst>
                <a:ext uri="{FF2B5EF4-FFF2-40B4-BE49-F238E27FC236}">
                  <a16:creationId xmlns:a16="http://schemas.microsoft.com/office/drawing/2014/main" id="{0E913BE9-6209-4C7B-A582-483A0970CA5A}"/>
                </a:ext>
              </a:extLst>
            </p:cNvPr>
            <p:cNvSpPr/>
            <p:nvPr/>
          </p:nvSpPr>
          <p:spPr>
            <a:xfrm>
              <a:off x="1999800"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p2">
              <a:extLst>
                <a:ext uri="{FF2B5EF4-FFF2-40B4-BE49-F238E27FC236}">
                  <a16:creationId xmlns:a16="http://schemas.microsoft.com/office/drawing/2014/main" id="{BA3A1D64-3D0B-428F-9A1A-7A0ADAAD6D74}"/>
                </a:ext>
              </a:extLst>
            </p:cNvPr>
            <p:cNvSpPr/>
            <p:nvPr/>
          </p:nvSpPr>
          <p:spPr>
            <a:xfrm>
              <a:off x="2107950" y="1511200"/>
              <a:ext cx="19225" cy="19225"/>
            </a:xfrm>
            <a:custGeom>
              <a:avLst/>
              <a:gdLst/>
              <a:ahLst/>
              <a:cxnLst/>
              <a:rect l="l" t="t" r="r" b="b"/>
              <a:pathLst>
                <a:path w="769" h="769" extrusionOk="0">
                  <a:moveTo>
                    <a:pt x="404" y="0"/>
                  </a:moveTo>
                  <a:lnTo>
                    <a:pt x="243" y="41"/>
                  </a:lnTo>
                  <a:lnTo>
                    <a:pt x="121" y="122"/>
                  </a:lnTo>
                  <a:lnTo>
                    <a:pt x="41" y="243"/>
                  </a:lnTo>
                  <a:lnTo>
                    <a:pt x="0" y="405"/>
                  </a:lnTo>
                  <a:lnTo>
                    <a:pt x="41" y="526"/>
                  </a:lnTo>
                  <a:lnTo>
                    <a:pt x="121" y="647"/>
                  </a:lnTo>
                  <a:lnTo>
                    <a:pt x="243" y="769"/>
                  </a:lnTo>
                  <a:lnTo>
                    <a:pt x="526" y="769"/>
                  </a:lnTo>
                  <a:lnTo>
                    <a:pt x="647" y="647"/>
                  </a:lnTo>
                  <a:lnTo>
                    <a:pt x="728" y="526"/>
                  </a:lnTo>
                  <a:lnTo>
                    <a:pt x="768" y="405"/>
                  </a:lnTo>
                  <a:lnTo>
                    <a:pt x="728" y="243"/>
                  </a:lnTo>
                  <a:lnTo>
                    <a:pt x="64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p2">
              <a:extLst>
                <a:ext uri="{FF2B5EF4-FFF2-40B4-BE49-F238E27FC236}">
                  <a16:creationId xmlns:a16="http://schemas.microsoft.com/office/drawing/2014/main" id="{DC4989EF-19E0-4331-82E5-BAE9B3E426DC}"/>
                </a:ext>
              </a:extLst>
            </p:cNvPr>
            <p:cNvSpPr/>
            <p:nvPr/>
          </p:nvSpPr>
          <p:spPr>
            <a:xfrm>
              <a:off x="2216075" y="1511200"/>
              <a:ext cx="19250" cy="19225"/>
            </a:xfrm>
            <a:custGeom>
              <a:avLst/>
              <a:gdLst/>
              <a:ahLst/>
              <a:cxnLst/>
              <a:rect l="l" t="t" r="r" b="b"/>
              <a:pathLst>
                <a:path w="770" h="769" extrusionOk="0">
                  <a:moveTo>
                    <a:pt x="405" y="0"/>
                  </a:moveTo>
                  <a:lnTo>
                    <a:pt x="244" y="41"/>
                  </a:lnTo>
                  <a:lnTo>
                    <a:pt x="122" y="122"/>
                  </a:lnTo>
                  <a:lnTo>
                    <a:pt x="41" y="243"/>
                  </a:lnTo>
                  <a:lnTo>
                    <a:pt x="1" y="405"/>
                  </a:lnTo>
                  <a:lnTo>
                    <a:pt x="41" y="526"/>
                  </a:lnTo>
                  <a:lnTo>
                    <a:pt x="122" y="647"/>
                  </a:lnTo>
                  <a:lnTo>
                    <a:pt x="244" y="769"/>
                  </a:lnTo>
                  <a:lnTo>
                    <a:pt x="527" y="769"/>
                  </a:lnTo>
                  <a:lnTo>
                    <a:pt x="648" y="647"/>
                  </a:lnTo>
                  <a:lnTo>
                    <a:pt x="729" y="526"/>
                  </a:lnTo>
                  <a:lnTo>
                    <a:pt x="769" y="405"/>
                  </a:lnTo>
                  <a:lnTo>
                    <a:pt x="729" y="243"/>
                  </a:lnTo>
                  <a:lnTo>
                    <a:pt x="648" y="122"/>
                  </a:lnTo>
                  <a:lnTo>
                    <a:pt x="527"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6;p2">
              <a:extLst>
                <a:ext uri="{FF2B5EF4-FFF2-40B4-BE49-F238E27FC236}">
                  <a16:creationId xmlns:a16="http://schemas.microsoft.com/office/drawing/2014/main" id="{EFEDD063-02BA-4EB5-8259-DB427F21F81F}"/>
                </a:ext>
              </a:extLst>
            </p:cNvPr>
            <p:cNvSpPr/>
            <p:nvPr/>
          </p:nvSpPr>
          <p:spPr>
            <a:xfrm>
              <a:off x="232422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8" y="647"/>
                  </a:lnTo>
                  <a:lnTo>
                    <a:pt x="769" y="526"/>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7;p2">
              <a:extLst>
                <a:ext uri="{FF2B5EF4-FFF2-40B4-BE49-F238E27FC236}">
                  <a16:creationId xmlns:a16="http://schemas.microsoft.com/office/drawing/2014/main" id="{294F9AEA-3032-4C8B-8AC9-C8C688D052F5}"/>
                </a:ext>
              </a:extLst>
            </p:cNvPr>
            <p:cNvSpPr/>
            <p:nvPr/>
          </p:nvSpPr>
          <p:spPr>
            <a:xfrm>
              <a:off x="243237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8" y="647"/>
                  </a:lnTo>
                  <a:lnTo>
                    <a:pt x="769" y="526"/>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p2">
              <a:extLst>
                <a:ext uri="{FF2B5EF4-FFF2-40B4-BE49-F238E27FC236}">
                  <a16:creationId xmlns:a16="http://schemas.microsoft.com/office/drawing/2014/main" id="{8740786E-3BA2-4C31-8848-0FEFABD3EF18}"/>
                </a:ext>
              </a:extLst>
            </p:cNvPr>
            <p:cNvSpPr/>
            <p:nvPr/>
          </p:nvSpPr>
          <p:spPr>
            <a:xfrm>
              <a:off x="254052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7" y="647"/>
                  </a:lnTo>
                  <a:lnTo>
                    <a:pt x="769" y="526"/>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9;p2">
              <a:extLst>
                <a:ext uri="{FF2B5EF4-FFF2-40B4-BE49-F238E27FC236}">
                  <a16:creationId xmlns:a16="http://schemas.microsoft.com/office/drawing/2014/main" id="{EF071D5B-0496-4AE8-ABB4-B9A47D2E85FE}"/>
                </a:ext>
              </a:extLst>
            </p:cNvPr>
            <p:cNvSpPr/>
            <p:nvPr/>
          </p:nvSpPr>
          <p:spPr>
            <a:xfrm>
              <a:off x="2648675"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69" y="526"/>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p2">
              <a:extLst>
                <a:ext uri="{FF2B5EF4-FFF2-40B4-BE49-F238E27FC236}">
                  <a16:creationId xmlns:a16="http://schemas.microsoft.com/office/drawing/2014/main" id="{1F4A0274-8076-476C-8D73-8BF59B410584}"/>
                </a:ext>
              </a:extLst>
            </p:cNvPr>
            <p:cNvSpPr/>
            <p:nvPr/>
          </p:nvSpPr>
          <p:spPr>
            <a:xfrm>
              <a:off x="2756825"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68" y="526"/>
                  </a:lnTo>
                  <a:lnTo>
                    <a:pt x="768" y="405"/>
                  </a:lnTo>
                  <a:lnTo>
                    <a:pt x="76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1;p2">
              <a:extLst>
                <a:ext uri="{FF2B5EF4-FFF2-40B4-BE49-F238E27FC236}">
                  <a16:creationId xmlns:a16="http://schemas.microsoft.com/office/drawing/2014/main" id="{A9D70A66-BCDB-4779-B57B-FD73BD773147}"/>
                </a:ext>
              </a:extLst>
            </p:cNvPr>
            <p:cNvSpPr/>
            <p:nvPr/>
          </p:nvSpPr>
          <p:spPr>
            <a:xfrm>
              <a:off x="2864975" y="1511200"/>
              <a:ext cx="19225" cy="19225"/>
            </a:xfrm>
            <a:custGeom>
              <a:avLst/>
              <a:gdLst/>
              <a:ahLst/>
              <a:cxnLst/>
              <a:rect l="l" t="t" r="r" b="b"/>
              <a:pathLst>
                <a:path w="769" h="769" extrusionOk="0">
                  <a:moveTo>
                    <a:pt x="404" y="0"/>
                  </a:moveTo>
                  <a:lnTo>
                    <a:pt x="243" y="41"/>
                  </a:lnTo>
                  <a:lnTo>
                    <a:pt x="121" y="122"/>
                  </a:lnTo>
                  <a:lnTo>
                    <a:pt x="41" y="243"/>
                  </a:lnTo>
                  <a:lnTo>
                    <a:pt x="0" y="405"/>
                  </a:lnTo>
                  <a:lnTo>
                    <a:pt x="41" y="526"/>
                  </a:lnTo>
                  <a:lnTo>
                    <a:pt x="121" y="647"/>
                  </a:lnTo>
                  <a:lnTo>
                    <a:pt x="243" y="769"/>
                  </a:lnTo>
                  <a:lnTo>
                    <a:pt x="526" y="769"/>
                  </a:lnTo>
                  <a:lnTo>
                    <a:pt x="687" y="647"/>
                  </a:lnTo>
                  <a:lnTo>
                    <a:pt x="768" y="526"/>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2;p2">
              <a:extLst>
                <a:ext uri="{FF2B5EF4-FFF2-40B4-BE49-F238E27FC236}">
                  <a16:creationId xmlns:a16="http://schemas.microsoft.com/office/drawing/2014/main" id="{A92FF4ED-AC2C-47C2-AA71-23A6A013EA0A}"/>
                </a:ext>
              </a:extLst>
            </p:cNvPr>
            <p:cNvSpPr/>
            <p:nvPr/>
          </p:nvSpPr>
          <p:spPr>
            <a:xfrm>
              <a:off x="2973125" y="1511200"/>
              <a:ext cx="19225" cy="19225"/>
            </a:xfrm>
            <a:custGeom>
              <a:avLst/>
              <a:gdLst/>
              <a:ahLst/>
              <a:cxnLst/>
              <a:rect l="l" t="t" r="r" b="b"/>
              <a:pathLst>
                <a:path w="769" h="769" extrusionOk="0">
                  <a:moveTo>
                    <a:pt x="404" y="0"/>
                  </a:moveTo>
                  <a:lnTo>
                    <a:pt x="243" y="41"/>
                  </a:lnTo>
                  <a:lnTo>
                    <a:pt x="121" y="122"/>
                  </a:lnTo>
                  <a:lnTo>
                    <a:pt x="40" y="243"/>
                  </a:lnTo>
                  <a:lnTo>
                    <a:pt x="0" y="405"/>
                  </a:lnTo>
                  <a:lnTo>
                    <a:pt x="40" y="526"/>
                  </a:lnTo>
                  <a:lnTo>
                    <a:pt x="121" y="647"/>
                  </a:lnTo>
                  <a:lnTo>
                    <a:pt x="243" y="769"/>
                  </a:lnTo>
                  <a:lnTo>
                    <a:pt x="526" y="769"/>
                  </a:lnTo>
                  <a:lnTo>
                    <a:pt x="687" y="647"/>
                  </a:lnTo>
                  <a:lnTo>
                    <a:pt x="768" y="526"/>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3;p2">
              <a:extLst>
                <a:ext uri="{FF2B5EF4-FFF2-40B4-BE49-F238E27FC236}">
                  <a16:creationId xmlns:a16="http://schemas.microsoft.com/office/drawing/2014/main" id="{05803D06-45C9-4863-BF74-D5637577EBC7}"/>
                </a:ext>
              </a:extLst>
            </p:cNvPr>
            <p:cNvSpPr/>
            <p:nvPr/>
          </p:nvSpPr>
          <p:spPr>
            <a:xfrm>
              <a:off x="3081250" y="1511200"/>
              <a:ext cx="19250" cy="19225"/>
            </a:xfrm>
            <a:custGeom>
              <a:avLst/>
              <a:gdLst/>
              <a:ahLst/>
              <a:cxnLst/>
              <a:rect l="l" t="t" r="r" b="b"/>
              <a:pathLst>
                <a:path w="770" h="769" extrusionOk="0">
                  <a:moveTo>
                    <a:pt x="405" y="0"/>
                  </a:moveTo>
                  <a:lnTo>
                    <a:pt x="243" y="41"/>
                  </a:lnTo>
                  <a:lnTo>
                    <a:pt x="122" y="122"/>
                  </a:lnTo>
                  <a:lnTo>
                    <a:pt x="41" y="243"/>
                  </a:lnTo>
                  <a:lnTo>
                    <a:pt x="1" y="405"/>
                  </a:lnTo>
                  <a:lnTo>
                    <a:pt x="41" y="526"/>
                  </a:lnTo>
                  <a:lnTo>
                    <a:pt x="122" y="647"/>
                  </a:lnTo>
                  <a:lnTo>
                    <a:pt x="243" y="769"/>
                  </a:lnTo>
                  <a:lnTo>
                    <a:pt x="526" y="769"/>
                  </a:lnTo>
                  <a:lnTo>
                    <a:pt x="688" y="647"/>
                  </a:lnTo>
                  <a:lnTo>
                    <a:pt x="769" y="526"/>
                  </a:lnTo>
                  <a:lnTo>
                    <a:pt x="769" y="405"/>
                  </a:lnTo>
                  <a:lnTo>
                    <a:pt x="769" y="243"/>
                  </a:lnTo>
                  <a:lnTo>
                    <a:pt x="68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p2">
              <a:extLst>
                <a:ext uri="{FF2B5EF4-FFF2-40B4-BE49-F238E27FC236}">
                  <a16:creationId xmlns:a16="http://schemas.microsoft.com/office/drawing/2014/main" id="{847B5FE1-DAC6-42F1-ACA7-167A0EB4889E}"/>
                </a:ext>
              </a:extLst>
            </p:cNvPr>
            <p:cNvSpPr/>
            <p:nvPr/>
          </p:nvSpPr>
          <p:spPr>
            <a:xfrm>
              <a:off x="1783500" y="1603175"/>
              <a:ext cx="19225" cy="20250"/>
            </a:xfrm>
            <a:custGeom>
              <a:avLst/>
              <a:gdLst/>
              <a:ahLst/>
              <a:cxnLst/>
              <a:rect l="l" t="t" r="r" b="b"/>
              <a:pathLst>
                <a:path w="769" h="810" extrusionOk="0">
                  <a:moveTo>
                    <a:pt x="364" y="0"/>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p2">
              <a:extLst>
                <a:ext uri="{FF2B5EF4-FFF2-40B4-BE49-F238E27FC236}">
                  <a16:creationId xmlns:a16="http://schemas.microsoft.com/office/drawing/2014/main" id="{CDD15278-DE90-4691-B79E-6E0907F5CE03}"/>
                </a:ext>
              </a:extLst>
            </p:cNvPr>
            <p:cNvSpPr/>
            <p:nvPr/>
          </p:nvSpPr>
          <p:spPr>
            <a:xfrm>
              <a:off x="1891650"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p2">
              <a:extLst>
                <a:ext uri="{FF2B5EF4-FFF2-40B4-BE49-F238E27FC236}">
                  <a16:creationId xmlns:a16="http://schemas.microsoft.com/office/drawing/2014/main" id="{4511EDC9-B1A2-4FB8-90AF-826E5A34422D}"/>
                </a:ext>
              </a:extLst>
            </p:cNvPr>
            <p:cNvSpPr/>
            <p:nvPr/>
          </p:nvSpPr>
          <p:spPr>
            <a:xfrm>
              <a:off x="1999800"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p2">
              <a:extLst>
                <a:ext uri="{FF2B5EF4-FFF2-40B4-BE49-F238E27FC236}">
                  <a16:creationId xmlns:a16="http://schemas.microsoft.com/office/drawing/2014/main" id="{5672726D-148D-40BA-B39A-8801F2077849}"/>
                </a:ext>
              </a:extLst>
            </p:cNvPr>
            <p:cNvSpPr/>
            <p:nvPr/>
          </p:nvSpPr>
          <p:spPr>
            <a:xfrm>
              <a:off x="2107950" y="1603175"/>
              <a:ext cx="19225" cy="20250"/>
            </a:xfrm>
            <a:custGeom>
              <a:avLst/>
              <a:gdLst/>
              <a:ahLst/>
              <a:cxnLst/>
              <a:rect l="l" t="t" r="r" b="b"/>
              <a:pathLst>
                <a:path w="769" h="810" extrusionOk="0">
                  <a:moveTo>
                    <a:pt x="404" y="0"/>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8;p2">
              <a:extLst>
                <a:ext uri="{FF2B5EF4-FFF2-40B4-BE49-F238E27FC236}">
                  <a16:creationId xmlns:a16="http://schemas.microsoft.com/office/drawing/2014/main" id="{88B6131C-81E6-44F4-861D-400CA7844872}"/>
                </a:ext>
              </a:extLst>
            </p:cNvPr>
            <p:cNvSpPr/>
            <p:nvPr/>
          </p:nvSpPr>
          <p:spPr>
            <a:xfrm>
              <a:off x="2216075" y="1603175"/>
              <a:ext cx="19250" cy="20250"/>
            </a:xfrm>
            <a:custGeom>
              <a:avLst/>
              <a:gdLst/>
              <a:ahLst/>
              <a:cxnLst/>
              <a:rect l="l" t="t" r="r" b="b"/>
              <a:pathLst>
                <a:path w="770" h="810" extrusionOk="0">
                  <a:moveTo>
                    <a:pt x="405" y="0"/>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p2">
              <a:extLst>
                <a:ext uri="{FF2B5EF4-FFF2-40B4-BE49-F238E27FC236}">
                  <a16:creationId xmlns:a16="http://schemas.microsoft.com/office/drawing/2014/main" id="{0DA7C3A6-9685-4C92-BB9F-9383AD5DD3AF}"/>
                </a:ext>
              </a:extLst>
            </p:cNvPr>
            <p:cNvSpPr/>
            <p:nvPr/>
          </p:nvSpPr>
          <p:spPr>
            <a:xfrm>
              <a:off x="232422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p2">
              <a:extLst>
                <a:ext uri="{FF2B5EF4-FFF2-40B4-BE49-F238E27FC236}">
                  <a16:creationId xmlns:a16="http://schemas.microsoft.com/office/drawing/2014/main" id="{4A117631-D147-452E-B3E0-E6CDB67BC600}"/>
                </a:ext>
              </a:extLst>
            </p:cNvPr>
            <p:cNvSpPr/>
            <p:nvPr/>
          </p:nvSpPr>
          <p:spPr>
            <a:xfrm>
              <a:off x="243237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p2">
              <a:extLst>
                <a:ext uri="{FF2B5EF4-FFF2-40B4-BE49-F238E27FC236}">
                  <a16:creationId xmlns:a16="http://schemas.microsoft.com/office/drawing/2014/main" id="{6B602AC2-25ED-4CCB-979C-27F8F0ECF000}"/>
                </a:ext>
              </a:extLst>
            </p:cNvPr>
            <p:cNvSpPr/>
            <p:nvPr/>
          </p:nvSpPr>
          <p:spPr>
            <a:xfrm>
              <a:off x="254052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2;p2">
              <a:extLst>
                <a:ext uri="{FF2B5EF4-FFF2-40B4-BE49-F238E27FC236}">
                  <a16:creationId xmlns:a16="http://schemas.microsoft.com/office/drawing/2014/main" id="{61C264EA-D82D-4DAE-8927-47ABA8D52B6F}"/>
                </a:ext>
              </a:extLst>
            </p:cNvPr>
            <p:cNvSpPr/>
            <p:nvPr/>
          </p:nvSpPr>
          <p:spPr>
            <a:xfrm>
              <a:off x="2648675"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3;p2">
              <a:extLst>
                <a:ext uri="{FF2B5EF4-FFF2-40B4-BE49-F238E27FC236}">
                  <a16:creationId xmlns:a16="http://schemas.microsoft.com/office/drawing/2014/main" id="{99B4A4F9-B570-4344-BCA3-EBD18D059859}"/>
                </a:ext>
              </a:extLst>
            </p:cNvPr>
            <p:cNvSpPr/>
            <p:nvPr/>
          </p:nvSpPr>
          <p:spPr>
            <a:xfrm>
              <a:off x="2756825"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p2">
              <a:extLst>
                <a:ext uri="{FF2B5EF4-FFF2-40B4-BE49-F238E27FC236}">
                  <a16:creationId xmlns:a16="http://schemas.microsoft.com/office/drawing/2014/main" id="{DBF787C5-C4EA-4899-AA90-9F14A6ABEBF4}"/>
                </a:ext>
              </a:extLst>
            </p:cNvPr>
            <p:cNvSpPr/>
            <p:nvPr/>
          </p:nvSpPr>
          <p:spPr>
            <a:xfrm>
              <a:off x="2864975" y="1603175"/>
              <a:ext cx="19225" cy="20250"/>
            </a:xfrm>
            <a:custGeom>
              <a:avLst/>
              <a:gdLst/>
              <a:ahLst/>
              <a:cxnLst/>
              <a:rect l="l" t="t" r="r" b="b"/>
              <a:pathLst>
                <a:path w="769" h="810" extrusionOk="0">
                  <a:moveTo>
                    <a:pt x="404" y="0"/>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p2">
              <a:extLst>
                <a:ext uri="{FF2B5EF4-FFF2-40B4-BE49-F238E27FC236}">
                  <a16:creationId xmlns:a16="http://schemas.microsoft.com/office/drawing/2014/main" id="{990A4753-6D77-4392-B03B-C3C980532F4B}"/>
                </a:ext>
              </a:extLst>
            </p:cNvPr>
            <p:cNvSpPr/>
            <p:nvPr/>
          </p:nvSpPr>
          <p:spPr>
            <a:xfrm>
              <a:off x="2973125" y="1603175"/>
              <a:ext cx="19225" cy="20250"/>
            </a:xfrm>
            <a:custGeom>
              <a:avLst/>
              <a:gdLst/>
              <a:ahLst/>
              <a:cxnLst/>
              <a:rect l="l" t="t" r="r" b="b"/>
              <a:pathLst>
                <a:path w="769" h="810" extrusionOk="0">
                  <a:moveTo>
                    <a:pt x="404" y="0"/>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p2">
              <a:extLst>
                <a:ext uri="{FF2B5EF4-FFF2-40B4-BE49-F238E27FC236}">
                  <a16:creationId xmlns:a16="http://schemas.microsoft.com/office/drawing/2014/main" id="{1BD112D3-C4B4-49EC-AECA-E6CFD61176D8}"/>
                </a:ext>
              </a:extLst>
            </p:cNvPr>
            <p:cNvSpPr/>
            <p:nvPr/>
          </p:nvSpPr>
          <p:spPr>
            <a:xfrm>
              <a:off x="3081250" y="1603175"/>
              <a:ext cx="19250" cy="20250"/>
            </a:xfrm>
            <a:custGeom>
              <a:avLst/>
              <a:gdLst/>
              <a:ahLst/>
              <a:cxnLst/>
              <a:rect l="l" t="t" r="r" b="b"/>
              <a:pathLst>
                <a:path w="770"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p2">
              <a:extLst>
                <a:ext uri="{FF2B5EF4-FFF2-40B4-BE49-F238E27FC236}">
                  <a16:creationId xmlns:a16="http://schemas.microsoft.com/office/drawing/2014/main" id="{89A6DEE1-277C-4094-A6BB-3614F5EDD432}"/>
                </a:ext>
              </a:extLst>
            </p:cNvPr>
            <p:cNvSpPr/>
            <p:nvPr/>
          </p:nvSpPr>
          <p:spPr>
            <a:xfrm>
              <a:off x="1783500" y="1695150"/>
              <a:ext cx="19225" cy="20250"/>
            </a:xfrm>
            <a:custGeom>
              <a:avLst/>
              <a:gdLst/>
              <a:ahLst/>
              <a:cxnLst/>
              <a:rect l="l" t="t" r="r" b="b"/>
              <a:pathLst>
                <a:path w="769" h="810" extrusionOk="0">
                  <a:moveTo>
                    <a:pt x="364" y="1"/>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p2">
              <a:extLst>
                <a:ext uri="{FF2B5EF4-FFF2-40B4-BE49-F238E27FC236}">
                  <a16:creationId xmlns:a16="http://schemas.microsoft.com/office/drawing/2014/main" id="{3BF2FE86-AD35-4571-9EA7-7D53FF866E98}"/>
                </a:ext>
              </a:extLst>
            </p:cNvPr>
            <p:cNvSpPr/>
            <p:nvPr/>
          </p:nvSpPr>
          <p:spPr>
            <a:xfrm>
              <a:off x="1891650"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p2">
              <a:extLst>
                <a:ext uri="{FF2B5EF4-FFF2-40B4-BE49-F238E27FC236}">
                  <a16:creationId xmlns:a16="http://schemas.microsoft.com/office/drawing/2014/main" id="{799C82E2-228F-469B-876A-0A0A059DA8BE}"/>
                </a:ext>
              </a:extLst>
            </p:cNvPr>
            <p:cNvSpPr/>
            <p:nvPr/>
          </p:nvSpPr>
          <p:spPr>
            <a:xfrm>
              <a:off x="1999800"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0;p2">
              <a:extLst>
                <a:ext uri="{FF2B5EF4-FFF2-40B4-BE49-F238E27FC236}">
                  <a16:creationId xmlns:a16="http://schemas.microsoft.com/office/drawing/2014/main" id="{A811652D-0C28-429A-8D1E-98F552D687E2}"/>
                </a:ext>
              </a:extLst>
            </p:cNvPr>
            <p:cNvSpPr/>
            <p:nvPr/>
          </p:nvSpPr>
          <p:spPr>
            <a:xfrm>
              <a:off x="2107950" y="1695150"/>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1;p2">
              <a:extLst>
                <a:ext uri="{FF2B5EF4-FFF2-40B4-BE49-F238E27FC236}">
                  <a16:creationId xmlns:a16="http://schemas.microsoft.com/office/drawing/2014/main" id="{FA79B8DC-F4D1-4658-B7E4-7210C03C9C70}"/>
                </a:ext>
              </a:extLst>
            </p:cNvPr>
            <p:cNvSpPr/>
            <p:nvPr/>
          </p:nvSpPr>
          <p:spPr>
            <a:xfrm>
              <a:off x="2216075" y="1695150"/>
              <a:ext cx="19250" cy="20250"/>
            </a:xfrm>
            <a:custGeom>
              <a:avLst/>
              <a:gdLst/>
              <a:ahLst/>
              <a:cxnLst/>
              <a:rect l="l" t="t" r="r" b="b"/>
              <a:pathLst>
                <a:path w="770" h="810" extrusionOk="0">
                  <a:moveTo>
                    <a:pt x="405" y="1"/>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2;p2">
              <a:extLst>
                <a:ext uri="{FF2B5EF4-FFF2-40B4-BE49-F238E27FC236}">
                  <a16:creationId xmlns:a16="http://schemas.microsoft.com/office/drawing/2014/main" id="{1DB87C85-CAD0-45F9-B813-AC59BB29B32A}"/>
                </a:ext>
              </a:extLst>
            </p:cNvPr>
            <p:cNvSpPr/>
            <p:nvPr/>
          </p:nvSpPr>
          <p:spPr>
            <a:xfrm>
              <a:off x="232422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3;p2">
              <a:extLst>
                <a:ext uri="{FF2B5EF4-FFF2-40B4-BE49-F238E27FC236}">
                  <a16:creationId xmlns:a16="http://schemas.microsoft.com/office/drawing/2014/main" id="{C7642CBB-38D7-4D18-8C7F-AD5843296B56}"/>
                </a:ext>
              </a:extLst>
            </p:cNvPr>
            <p:cNvSpPr/>
            <p:nvPr/>
          </p:nvSpPr>
          <p:spPr>
            <a:xfrm>
              <a:off x="243237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p2">
              <a:extLst>
                <a:ext uri="{FF2B5EF4-FFF2-40B4-BE49-F238E27FC236}">
                  <a16:creationId xmlns:a16="http://schemas.microsoft.com/office/drawing/2014/main" id="{71E70566-0757-41E4-9A00-BC1BF6A06E3B}"/>
                </a:ext>
              </a:extLst>
            </p:cNvPr>
            <p:cNvSpPr/>
            <p:nvPr/>
          </p:nvSpPr>
          <p:spPr>
            <a:xfrm>
              <a:off x="254052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5;p2">
              <a:extLst>
                <a:ext uri="{FF2B5EF4-FFF2-40B4-BE49-F238E27FC236}">
                  <a16:creationId xmlns:a16="http://schemas.microsoft.com/office/drawing/2014/main" id="{6A9178BF-0F73-40F8-9344-3DA27A04706A}"/>
                </a:ext>
              </a:extLst>
            </p:cNvPr>
            <p:cNvSpPr/>
            <p:nvPr/>
          </p:nvSpPr>
          <p:spPr>
            <a:xfrm>
              <a:off x="2648675"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6;p2">
              <a:extLst>
                <a:ext uri="{FF2B5EF4-FFF2-40B4-BE49-F238E27FC236}">
                  <a16:creationId xmlns:a16="http://schemas.microsoft.com/office/drawing/2014/main" id="{C938E11D-2143-4422-BD9F-1734B4C357B9}"/>
                </a:ext>
              </a:extLst>
            </p:cNvPr>
            <p:cNvSpPr/>
            <p:nvPr/>
          </p:nvSpPr>
          <p:spPr>
            <a:xfrm>
              <a:off x="2756825"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p2">
              <a:extLst>
                <a:ext uri="{FF2B5EF4-FFF2-40B4-BE49-F238E27FC236}">
                  <a16:creationId xmlns:a16="http://schemas.microsoft.com/office/drawing/2014/main" id="{048A3B0D-E435-4048-A8B1-EFE0C7C0906A}"/>
                </a:ext>
              </a:extLst>
            </p:cNvPr>
            <p:cNvSpPr/>
            <p:nvPr/>
          </p:nvSpPr>
          <p:spPr>
            <a:xfrm>
              <a:off x="2864975" y="1695150"/>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p2">
              <a:extLst>
                <a:ext uri="{FF2B5EF4-FFF2-40B4-BE49-F238E27FC236}">
                  <a16:creationId xmlns:a16="http://schemas.microsoft.com/office/drawing/2014/main" id="{59593704-F1C6-4B19-AA88-1EB838909E26}"/>
                </a:ext>
              </a:extLst>
            </p:cNvPr>
            <p:cNvSpPr/>
            <p:nvPr/>
          </p:nvSpPr>
          <p:spPr>
            <a:xfrm>
              <a:off x="2973125" y="1695150"/>
              <a:ext cx="19225" cy="20250"/>
            </a:xfrm>
            <a:custGeom>
              <a:avLst/>
              <a:gdLst/>
              <a:ahLst/>
              <a:cxnLst/>
              <a:rect l="l" t="t" r="r" b="b"/>
              <a:pathLst>
                <a:path w="769" h="810" extrusionOk="0">
                  <a:moveTo>
                    <a:pt x="404" y="1"/>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9;p2">
              <a:extLst>
                <a:ext uri="{FF2B5EF4-FFF2-40B4-BE49-F238E27FC236}">
                  <a16:creationId xmlns:a16="http://schemas.microsoft.com/office/drawing/2014/main" id="{283E82C7-8DE0-43C1-81B7-6C6CFCC168E3}"/>
                </a:ext>
              </a:extLst>
            </p:cNvPr>
            <p:cNvSpPr/>
            <p:nvPr/>
          </p:nvSpPr>
          <p:spPr>
            <a:xfrm>
              <a:off x="3081250" y="1695150"/>
              <a:ext cx="19250" cy="20250"/>
            </a:xfrm>
            <a:custGeom>
              <a:avLst/>
              <a:gdLst/>
              <a:ahLst/>
              <a:cxnLst/>
              <a:rect l="l" t="t" r="r" b="b"/>
              <a:pathLst>
                <a:path w="770"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0;p2">
              <a:extLst>
                <a:ext uri="{FF2B5EF4-FFF2-40B4-BE49-F238E27FC236}">
                  <a16:creationId xmlns:a16="http://schemas.microsoft.com/office/drawing/2014/main" id="{197A2926-575F-4A15-A645-55C70A4D0ACB}"/>
                </a:ext>
              </a:extLst>
            </p:cNvPr>
            <p:cNvSpPr/>
            <p:nvPr/>
          </p:nvSpPr>
          <p:spPr>
            <a:xfrm>
              <a:off x="1783500" y="1787125"/>
              <a:ext cx="19225" cy="20250"/>
            </a:xfrm>
            <a:custGeom>
              <a:avLst/>
              <a:gdLst/>
              <a:ahLst/>
              <a:cxnLst/>
              <a:rect l="l" t="t" r="r" b="b"/>
              <a:pathLst>
                <a:path w="769" h="810" extrusionOk="0">
                  <a:moveTo>
                    <a:pt x="364" y="1"/>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p2">
              <a:extLst>
                <a:ext uri="{FF2B5EF4-FFF2-40B4-BE49-F238E27FC236}">
                  <a16:creationId xmlns:a16="http://schemas.microsoft.com/office/drawing/2014/main" id="{CE584F9B-02F6-40FA-B81E-8A5F7F408F55}"/>
                </a:ext>
              </a:extLst>
            </p:cNvPr>
            <p:cNvSpPr/>
            <p:nvPr/>
          </p:nvSpPr>
          <p:spPr>
            <a:xfrm>
              <a:off x="1891650"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2;p2">
              <a:extLst>
                <a:ext uri="{FF2B5EF4-FFF2-40B4-BE49-F238E27FC236}">
                  <a16:creationId xmlns:a16="http://schemas.microsoft.com/office/drawing/2014/main" id="{F09CA9C5-29D4-4642-898A-C2315932AE80}"/>
                </a:ext>
              </a:extLst>
            </p:cNvPr>
            <p:cNvSpPr/>
            <p:nvPr/>
          </p:nvSpPr>
          <p:spPr>
            <a:xfrm>
              <a:off x="1999800"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p2">
              <a:extLst>
                <a:ext uri="{FF2B5EF4-FFF2-40B4-BE49-F238E27FC236}">
                  <a16:creationId xmlns:a16="http://schemas.microsoft.com/office/drawing/2014/main" id="{8DFC0BA9-8023-4BD5-8F6B-7F573DA8D817}"/>
                </a:ext>
              </a:extLst>
            </p:cNvPr>
            <p:cNvSpPr/>
            <p:nvPr/>
          </p:nvSpPr>
          <p:spPr>
            <a:xfrm>
              <a:off x="2107950" y="1787125"/>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4;p2">
              <a:extLst>
                <a:ext uri="{FF2B5EF4-FFF2-40B4-BE49-F238E27FC236}">
                  <a16:creationId xmlns:a16="http://schemas.microsoft.com/office/drawing/2014/main" id="{95C026AC-464F-45D6-87FC-990A0810AACA}"/>
                </a:ext>
              </a:extLst>
            </p:cNvPr>
            <p:cNvSpPr/>
            <p:nvPr/>
          </p:nvSpPr>
          <p:spPr>
            <a:xfrm>
              <a:off x="2216075" y="1787125"/>
              <a:ext cx="19250" cy="20250"/>
            </a:xfrm>
            <a:custGeom>
              <a:avLst/>
              <a:gdLst/>
              <a:ahLst/>
              <a:cxnLst/>
              <a:rect l="l" t="t" r="r" b="b"/>
              <a:pathLst>
                <a:path w="770" h="810" extrusionOk="0">
                  <a:moveTo>
                    <a:pt x="405" y="1"/>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5;p2">
              <a:extLst>
                <a:ext uri="{FF2B5EF4-FFF2-40B4-BE49-F238E27FC236}">
                  <a16:creationId xmlns:a16="http://schemas.microsoft.com/office/drawing/2014/main" id="{F3283477-1A41-4284-95D2-12FDE0C02E77}"/>
                </a:ext>
              </a:extLst>
            </p:cNvPr>
            <p:cNvSpPr/>
            <p:nvPr/>
          </p:nvSpPr>
          <p:spPr>
            <a:xfrm>
              <a:off x="232422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6;p2">
              <a:extLst>
                <a:ext uri="{FF2B5EF4-FFF2-40B4-BE49-F238E27FC236}">
                  <a16:creationId xmlns:a16="http://schemas.microsoft.com/office/drawing/2014/main" id="{164F74F2-BDC9-4A4C-ABA0-9F5025A3CAAB}"/>
                </a:ext>
              </a:extLst>
            </p:cNvPr>
            <p:cNvSpPr/>
            <p:nvPr/>
          </p:nvSpPr>
          <p:spPr>
            <a:xfrm>
              <a:off x="243237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p2">
              <a:extLst>
                <a:ext uri="{FF2B5EF4-FFF2-40B4-BE49-F238E27FC236}">
                  <a16:creationId xmlns:a16="http://schemas.microsoft.com/office/drawing/2014/main" id="{36B20277-34EE-4C11-9616-07D50338CE12}"/>
                </a:ext>
              </a:extLst>
            </p:cNvPr>
            <p:cNvSpPr/>
            <p:nvPr/>
          </p:nvSpPr>
          <p:spPr>
            <a:xfrm>
              <a:off x="254052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8;p2">
              <a:extLst>
                <a:ext uri="{FF2B5EF4-FFF2-40B4-BE49-F238E27FC236}">
                  <a16:creationId xmlns:a16="http://schemas.microsoft.com/office/drawing/2014/main" id="{F6C9AFB4-CA76-422F-B6E2-49BFB0E6C2ED}"/>
                </a:ext>
              </a:extLst>
            </p:cNvPr>
            <p:cNvSpPr/>
            <p:nvPr/>
          </p:nvSpPr>
          <p:spPr>
            <a:xfrm>
              <a:off x="2648675"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9;p2">
              <a:extLst>
                <a:ext uri="{FF2B5EF4-FFF2-40B4-BE49-F238E27FC236}">
                  <a16:creationId xmlns:a16="http://schemas.microsoft.com/office/drawing/2014/main" id="{8140724A-0710-4F80-BF90-189F27AEA188}"/>
                </a:ext>
              </a:extLst>
            </p:cNvPr>
            <p:cNvSpPr/>
            <p:nvPr/>
          </p:nvSpPr>
          <p:spPr>
            <a:xfrm>
              <a:off x="2756825"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p2">
              <a:extLst>
                <a:ext uri="{FF2B5EF4-FFF2-40B4-BE49-F238E27FC236}">
                  <a16:creationId xmlns:a16="http://schemas.microsoft.com/office/drawing/2014/main" id="{65C7C416-00E7-4AD6-91A3-D377877FDFEE}"/>
                </a:ext>
              </a:extLst>
            </p:cNvPr>
            <p:cNvSpPr/>
            <p:nvPr/>
          </p:nvSpPr>
          <p:spPr>
            <a:xfrm>
              <a:off x="2864975" y="1787125"/>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p2">
              <a:extLst>
                <a:ext uri="{FF2B5EF4-FFF2-40B4-BE49-F238E27FC236}">
                  <a16:creationId xmlns:a16="http://schemas.microsoft.com/office/drawing/2014/main" id="{A7136BFE-984A-4750-93AF-F59BD64DE65E}"/>
                </a:ext>
              </a:extLst>
            </p:cNvPr>
            <p:cNvSpPr/>
            <p:nvPr/>
          </p:nvSpPr>
          <p:spPr>
            <a:xfrm>
              <a:off x="2973125" y="1787125"/>
              <a:ext cx="19225" cy="20250"/>
            </a:xfrm>
            <a:custGeom>
              <a:avLst/>
              <a:gdLst/>
              <a:ahLst/>
              <a:cxnLst/>
              <a:rect l="l" t="t" r="r" b="b"/>
              <a:pathLst>
                <a:path w="769" h="810" extrusionOk="0">
                  <a:moveTo>
                    <a:pt x="404" y="1"/>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2;p2">
              <a:extLst>
                <a:ext uri="{FF2B5EF4-FFF2-40B4-BE49-F238E27FC236}">
                  <a16:creationId xmlns:a16="http://schemas.microsoft.com/office/drawing/2014/main" id="{D7CC5E51-799C-4E6B-90A1-FA820E03DE52}"/>
                </a:ext>
              </a:extLst>
            </p:cNvPr>
            <p:cNvSpPr/>
            <p:nvPr/>
          </p:nvSpPr>
          <p:spPr>
            <a:xfrm>
              <a:off x="3081250" y="1787125"/>
              <a:ext cx="19250" cy="20250"/>
            </a:xfrm>
            <a:custGeom>
              <a:avLst/>
              <a:gdLst/>
              <a:ahLst/>
              <a:cxnLst/>
              <a:rect l="l" t="t" r="r" b="b"/>
              <a:pathLst>
                <a:path w="770"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3;p2">
              <a:extLst>
                <a:ext uri="{FF2B5EF4-FFF2-40B4-BE49-F238E27FC236}">
                  <a16:creationId xmlns:a16="http://schemas.microsoft.com/office/drawing/2014/main" id="{E6C4F843-AE2D-415A-B696-9D2C0837722D}"/>
                </a:ext>
              </a:extLst>
            </p:cNvPr>
            <p:cNvSpPr/>
            <p:nvPr/>
          </p:nvSpPr>
          <p:spPr>
            <a:xfrm>
              <a:off x="178350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364" y="769"/>
                  </a:lnTo>
                  <a:lnTo>
                    <a:pt x="526" y="729"/>
                  </a:lnTo>
                  <a:lnTo>
                    <a:pt x="647" y="648"/>
                  </a:lnTo>
                  <a:lnTo>
                    <a:pt x="728" y="527"/>
                  </a:lnTo>
                  <a:lnTo>
                    <a:pt x="769"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4;p2">
              <a:extLst>
                <a:ext uri="{FF2B5EF4-FFF2-40B4-BE49-F238E27FC236}">
                  <a16:creationId xmlns:a16="http://schemas.microsoft.com/office/drawing/2014/main" id="{E4715117-88B6-4E0E-95E8-7DBB7CECA4F1}"/>
                </a:ext>
              </a:extLst>
            </p:cNvPr>
            <p:cNvSpPr/>
            <p:nvPr/>
          </p:nvSpPr>
          <p:spPr>
            <a:xfrm>
              <a:off x="189165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5;p2">
              <a:extLst>
                <a:ext uri="{FF2B5EF4-FFF2-40B4-BE49-F238E27FC236}">
                  <a16:creationId xmlns:a16="http://schemas.microsoft.com/office/drawing/2014/main" id="{D931D32A-9572-4415-B2CA-49248FBA39A5}"/>
                </a:ext>
              </a:extLst>
            </p:cNvPr>
            <p:cNvSpPr/>
            <p:nvPr/>
          </p:nvSpPr>
          <p:spPr>
            <a:xfrm>
              <a:off x="199980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6;p2">
              <a:extLst>
                <a:ext uri="{FF2B5EF4-FFF2-40B4-BE49-F238E27FC236}">
                  <a16:creationId xmlns:a16="http://schemas.microsoft.com/office/drawing/2014/main" id="{7062D070-C7DD-438E-B358-9058358D615C}"/>
                </a:ext>
              </a:extLst>
            </p:cNvPr>
            <p:cNvSpPr/>
            <p:nvPr/>
          </p:nvSpPr>
          <p:spPr>
            <a:xfrm>
              <a:off x="2107950" y="1880100"/>
              <a:ext cx="19225" cy="19250"/>
            </a:xfrm>
            <a:custGeom>
              <a:avLst/>
              <a:gdLst/>
              <a:ahLst/>
              <a:cxnLst/>
              <a:rect l="l" t="t" r="r" b="b"/>
              <a:pathLst>
                <a:path w="769" h="770" extrusionOk="0">
                  <a:moveTo>
                    <a:pt x="243" y="1"/>
                  </a:moveTo>
                  <a:lnTo>
                    <a:pt x="121" y="82"/>
                  </a:lnTo>
                  <a:lnTo>
                    <a:pt x="41" y="244"/>
                  </a:lnTo>
                  <a:lnTo>
                    <a:pt x="0" y="365"/>
                  </a:lnTo>
                  <a:lnTo>
                    <a:pt x="41" y="527"/>
                  </a:lnTo>
                  <a:lnTo>
                    <a:pt x="121" y="648"/>
                  </a:lnTo>
                  <a:lnTo>
                    <a:pt x="243" y="729"/>
                  </a:lnTo>
                  <a:lnTo>
                    <a:pt x="404"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7;p2">
              <a:extLst>
                <a:ext uri="{FF2B5EF4-FFF2-40B4-BE49-F238E27FC236}">
                  <a16:creationId xmlns:a16="http://schemas.microsoft.com/office/drawing/2014/main" id="{F9492CDF-42A7-4C08-8017-8CBF1AE724B3}"/>
                </a:ext>
              </a:extLst>
            </p:cNvPr>
            <p:cNvSpPr/>
            <p:nvPr/>
          </p:nvSpPr>
          <p:spPr>
            <a:xfrm>
              <a:off x="2216075" y="1880100"/>
              <a:ext cx="19250" cy="19250"/>
            </a:xfrm>
            <a:custGeom>
              <a:avLst/>
              <a:gdLst/>
              <a:ahLst/>
              <a:cxnLst/>
              <a:rect l="l" t="t" r="r" b="b"/>
              <a:pathLst>
                <a:path w="770" h="770" extrusionOk="0">
                  <a:moveTo>
                    <a:pt x="244" y="1"/>
                  </a:moveTo>
                  <a:lnTo>
                    <a:pt x="122" y="82"/>
                  </a:lnTo>
                  <a:lnTo>
                    <a:pt x="41" y="244"/>
                  </a:lnTo>
                  <a:lnTo>
                    <a:pt x="1" y="365"/>
                  </a:lnTo>
                  <a:lnTo>
                    <a:pt x="41" y="527"/>
                  </a:lnTo>
                  <a:lnTo>
                    <a:pt x="122" y="648"/>
                  </a:lnTo>
                  <a:lnTo>
                    <a:pt x="244" y="729"/>
                  </a:lnTo>
                  <a:lnTo>
                    <a:pt x="405" y="769"/>
                  </a:lnTo>
                  <a:lnTo>
                    <a:pt x="527" y="729"/>
                  </a:lnTo>
                  <a:lnTo>
                    <a:pt x="648" y="648"/>
                  </a:lnTo>
                  <a:lnTo>
                    <a:pt x="729" y="527"/>
                  </a:lnTo>
                  <a:lnTo>
                    <a:pt x="769" y="365"/>
                  </a:lnTo>
                  <a:lnTo>
                    <a:pt x="729" y="244"/>
                  </a:lnTo>
                  <a:lnTo>
                    <a:pt x="648" y="82"/>
                  </a:lnTo>
                  <a:lnTo>
                    <a:pt x="5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8;p2">
              <a:extLst>
                <a:ext uri="{FF2B5EF4-FFF2-40B4-BE49-F238E27FC236}">
                  <a16:creationId xmlns:a16="http://schemas.microsoft.com/office/drawing/2014/main" id="{7A356ABE-0F95-44CF-BD48-3DEEEB6498C6}"/>
                </a:ext>
              </a:extLst>
            </p:cNvPr>
            <p:cNvSpPr/>
            <p:nvPr/>
          </p:nvSpPr>
          <p:spPr>
            <a:xfrm>
              <a:off x="232422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8" y="648"/>
                  </a:lnTo>
                  <a:lnTo>
                    <a:pt x="769" y="527"/>
                  </a:lnTo>
                  <a:lnTo>
                    <a:pt x="769" y="365"/>
                  </a:lnTo>
                  <a:lnTo>
                    <a:pt x="769" y="244"/>
                  </a:lnTo>
                  <a:lnTo>
                    <a:pt x="64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9;p2">
              <a:extLst>
                <a:ext uri="{FF2B5EF4-FFF2-40B4-BE49-F238E27FC236}">
                  <a16:creationId xmlns:a16="http://schemas.microsoft.com/office/drawing/2014/main" id="{78AB7862-F60A-4590-B98B-30993A43C615}"/>
                </a:ext>
              </a:extLst>
            </p:cNvPr>
            <p:cNvSpPr/>
            <p:nvPr/>
          </p:nvSpPr>
          <p:spPr>
            <a:xfrm>
              <a:off x="243237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8" y="648"/>
                  </a:lnTo>
                  <a:lnTo>
                    <a:pt x="769" y="527"/>
                  </a:lnTo>
                  <a:lnTo>
                    <a:pt x="769" y="365"/>
                  </a:lnTo>
                  <a:lnTo>
                    <a:pt x="769" y="244"/>
                  </a:lnTo>
                  <a:lnTo>
                    <a:pt x="64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0;p2">
              <a:extLst>
                <a:ext uri="{FF2B5EF4-FFF2-40B4-BE49-F238E27FC236}">
                  <a16:creationId xmlns:a16="http://schemas.microsoft.com/office/drawing/2014/main" id="{24A1C962-AA75-4062-8D1D-B6DDC47F2B6F}"/>
                </a:ext>
              </a:extLst>
            </p:cNvPr>
            <p:cNvSpPr/>
            <p:nvPr/>
          </p:nvSpPr>
          <p:spPr>
            <a:xfrm>
              <a:off x="254052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7" y="648"/>
                  </a:lnTo>
                  <a:lnTo>
                    <a:pt x="769" y="527"/>
                  </a:lnTo>
                  <a:lnTo>
                    <a:pt x="769" y="365"/>
                  </a:lnTo>
                  <a:lnTo>
                    <a:pt x="769"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1;p2">
              <a:extLst>
                <a:ext uri="{FF2B5EF4-FFF2-40B4-BE49-F238E27FC236}">
                  <a16:creationId xmlns:a16="http://schemas.microsoft.com/office/drawing/2014/main" id="{CCD1B022-6F00-4269-9D1F-FD6697A647DA}"/>
                </a:ext>
              </a:extLst>
            </p:cNvPr>
            <p:cNvSpPr/>
            <p:nvPr/>
          </p:nvSpPr>
          <p:spPr>
            <a:xfrm>
              <a:off x="2648675"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69" y="527"/>
                  </a:lnTo>
                  <a:lnTo>
                    <a:pt x="769" y="365"/>
                  </a:lnTo>
                  <a:lnTo>
                    <a:pt x="769"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2;p2">
              <a:extLst>
                <a:ext uri="{FF2B5EF4-FFF2-40B4-BE49-F238E27FC236}">
                  <a16:creationId xmlns:a16="http://schemas.microsoft.com/office/drawing/2014/main" id="{61072CE5-F6BC-4F9E-ADA1-2030705D07A9}"/>
                </a:ext>
              </a:extLst>
            </p:cNvPr>
            <p:cNvSpPr/>
            <p:nvPr/>
          </p:nvSpPr>
          <p:spPr>
            <a:xfrm>
              <a:off x="2756825"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68" y="527"/>
                  </a:lnTo>
                  <a:lnTo>
                    <a:pt x="768" y="365"/>
                  </a:lnTo>
                  <a:lnTo>
                    <a:pt x="76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3;p2">
              <a:extLst>
                <a:ext uri="{FF2B5EF4-FFF2-40B4-BE49-F238E27FC236}">
                  <a16:creationId xmlns:a16="http://schemas.microsoft.com/office/drawing/2014/main" id="{80BCE994-FD4C-4CFD-B4FB-E90C86417BF7}"/>
                </a:ext>
              </a:extLst>
            </p:cNvPr>
            <p:cNvSpPr/>
            <p:nvPr/>
          </p:nvSpPr>
          <p:spPr>
            <a:xfrm>
              <a:off x="2864975" y="1880100"/>
              <a:ext cx="19225" cy="19250"/>
            </a:xfrm>
            <a:custGeom>
              <a:avLst/>
              <a:gdLst/>
              <a:ahLst/>
              <a:cxnLst/>
              <a:rect l="l" t="t" r="r" b="b"/>
              <a:pathLst>
                <a:path w="769" h="770" extrusionOk="0">
                  <a:moveTo>
                    <a:pt x="243" y="1"/>
                  </a:moveTo>
                  <a:lnTo>
                    <a:pt x="121" y="82"/>
                  </a:lnTo>
                  <a:lnTo>
                    <a:pt x="41" y="244"/>
                  </a:lnTo>
                  <a:lnTo>
                    <a:pt x="0" y="365"/>
                  </a:lnTo>
                  <a:lnTo>
                    <a:pt x="41" y="527"/>
                  </a:lnTo>
                  <a:lnTo>
                    <a:pt x="121" y="648"/>
                  </a:lnTo>
                  <a:lnTo>
                    <a:pt x="243" y="729"/>
                  </a:lnTo>
                  <a:lnTo>
                    <a:pt x="404" y="769"/>
                  </a:lnTo>
                  <a:lnTo>
                    <a:pt x="526" y="729"/>
                  </a:lnTo>
                  <a:lnTo>
                    <a:pt x="687" y="648"/>
                  </a:lnTo>
                  <a:lnTo>
                    <a:pt x="768" y="527"/>
                  </a:lnTo>
                  <a:lnTo>
                    <a:pt x="768" y="365"/>
                  </a:lnTo>
                  <a:lnTo>
                    <a:pt x="768" y="244"/>
                  </a:lnTo>
                  <a:lnTo>
                    <a:pt x="68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4;p2">
              <a:extLst>
                <a:ext uri="{FF2B5EF4-FFF2-40B4-BE49-F238E27FC236}">
                  <a16:creationId xmlns:a16="http://schemas.microsoft.com/office/drawing/2014/main" id="{9F029207-DC0B-41D3-A3DB-1694813AB8E1}"/>
                </a:ext>
              </a:extLst>
            </p:cNvPr>
            <p:cNvSpPr/>
            <p:nvPr/>
          </p:nvSpPr>
          <p:spPr>
            <a:xfrm>
              <a:off x="2973125" y="1880100"/>
              <a:ext cx="19225" cy="19250"/>
            </a:xfrm>
            <a:custGeom>
              <a:avLst/>
              <a:gdLst/>
              <a:ahLst/>
              <a:cxnLst/>
              <a:rect l="l" t="t" r="r" b="b"/>
              <a:pathLst>
                <a:path w="769" h="770" extrusionOk="0">
                  <a:moveTo>
                    <a:pt x="243" y="1"/>
                  </a:moveTo>
                  <a:lnTo>
                    <a:pt x="121" y="82"/>
                  </a:lnTo>
                  <a:lnTo>
                    <a:pt x="40" y="244"/>
                  </a:lnTo>
                  <a:lnTo>
                    <a:pt x="0" y="365"/>
                  </a:lnTo>
                  <a:lnTo>
                    <a:pt x="40" y="527"/>
                  </a:lnTo>
                  <a:lnTo>
                    <a:pt x="121" y="648"/>
                  </a:lnTo>
                  <a:lnTo>
                    <a:pt x="243" y="729"/>
                  </a:lnTo>
                  <a:lnTo>
                    <a:pt x="404" y="769"/>
                  </a:lnTo>
                  <a:lnTo>
                    <a:pt x="526" y="729"/>
                  </a:lnTo>
                  <a:lnTo>
                    <a:pt x="687" y="648"/>
                  </a:lnTo>
                  <a:lnTo>
                    <a:pt x="768" y="527"/>
                  </a:lnTo>
                  <a:lnTo>
                    <a:pt x="768" y="365"/>
                  </a:lnTo>
                  <a:lnTo>
                    <a:pt x="768" y="244"/>
                  </a:lnTo>
                  <a:lnTo>
                    <a:pt x="68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5;p2">
              <a:extLst>
                <a:ext uri="{FF2B5EF4-FFF2-40B4-BE49-F238E27FC236}">
                  <a16:creationId xmlns:a16="http://schemas.microsoft.com/office/drawing/2014/main" id="{F1F6B405-8FE8-4B71-BA9E-85BAB7D27F03}"/>
                </a:ext>
              </a:extLst>
            </p:cNvPr>
            <p:cNvSpPr/>
            <p:nvPr/>
          </p:nvSpPr>
          <p:spPr>
            <a:xfrm>
              <a:off x="3081250" y="1880100"/>
              <a:ext cx="19250" cy="19250"/>
            </a:xfrm>
            <a:custGeom>
              <a:avLst/>
              <a:gdLst/>
              <a:ahLst/>
              <a:cxnLst/>
              <a:rect l="l" t="t" r="r" b="b"/>
              <a:pathLst>
                <a:path w="770" h="770" extrusionOk="0">
                  <a:moveTo>
                    <a:pt x="243" y="1"/>
                  </a:moveTo>
                  <a:lnTo>
                    <a:pt x="122" y="82"/>
                  </a:lnTo>
                  <a:lnTo>
                    <a:pt x="41" y="244"/>
                  </a:lnTo>
                  <a:lnTo>
                    <a:pt x="1" y="365"/>
                  </a:lnTo>
                  <a:lnTo>
                    <a:pt x="41" y="527"/>
                  </a:lnTo>
                  <a:lnTo>
                    <a:pt x="122" y="648"/>
                  </a:lnTo>
                  <a:lnTo>
                    <a:pt x="243" y="729"/>
                  </a:lnTo>
                  <a:lnTo>
                    <a:pt x="405" y="769"/>
                  </a:lnTo>
                  <a:lnTo>
                    <a:pt x="526" y="729"/>
                  </a:lnTo>
                  <a:lnTo>
                    <a:pt x="688" y="648"/>
                  </a:lnTo>
                  <a:lnTo>
                    <a:pt x="769" y="527"/>
                  </a:lnTo>
                  <a:lnTo>
                    <a:pt x="769" y="365"/>
                  </a:lnTo>
                  <a:lnTo>
                    <a:pt x="769" y="244"/>
                  </a:lnTo>
                  <a:lnTo>
                    <a:pt x="68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6;p2">
              <a:extLst>
                <a:ext uri="{FF2B5EF4-FFF2-40B4-BE49-F238E27FC236}">
                  <a16:creationId xmlns:a16="http://schemas.microsoft.com/office/drawing/2014/main" id="{2F4D72BF-A5B9-4048-A770-CB5A80A4DD05}"/>
                </a:ext>
              </a:extLst>
            </p:cNvPr>
            <p:cNvSpPr/>
            <p:nvPr/>
          </p:nvSpPr>
          <p:spPr>
            <a:xfrm>
              <a:off x="1783500" y="1972075"/>
              <a:ext cx="19225" cy="19250"/>
            </a:xfrm>
            <a:custGeom>
              <a:avLst/>
              <a:gdLst/>
              <a:ahLst/>
              <a:cxnLst/>
              <a:rect l="l" t="t" r="r" b="b"/>
              <a:pathLst>
                <a:path w="769" h="770" extrusionOk="0">
                  <a:moveTo>
                    <a:pt x="364" y="1"/>
                  </a:moveTo>
                  <a:lnTo>
                    <a:pt x="243" y="41"/>
                  </a:lnTo>
                  <a:lnTo>
                    <a:pt x="122" y="122"/>
                  </a:lnTo>
                  <a:lnTo>
                    <a:pt x="41" y="244"/>
                  </a:lnTo>
                  <a:lnTo>
                    <a:pt x="0" y="405"/>
                  </a:lnTo>
                  <a:lnTo>
                    <a:pt x="41" y="527"/>
                  </a:lnTo>
                  <a:lnTo>
                    <a:pt x="122" y="648"/>
                  </a:lnTo>
                  <a:lnTo>
                    <a:pt x="243" y="729"/>
                  </a:lnTo>
                  <a:lnTo>
                    <a:pt x="364" y="769"/>
                  </a:lnTo>
                  <a:lnTo>
                    <a:pt x="526" y="729"/>
                  </a:lnTo>
                  <a:lnTo>
                    <a:pt x="647" y="648"/>
                  </a:lnTo>
                  <a:lnTo>
                    <a:pt x="728" y="527"/>
                  </a:lnTo>
                  <a:lnTo>
                    <a:pt x="769" y="405"/>
                  </a:lnTo>
                  <a:lnTo>
                    <a:pt x="728" y="244"/>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7;p2">
              <a:extLst>
                <a:ext uri="{FF2B5EF4-FFF2-40B4-BE49-F238E27FC236}">
                  <a16:creationId xmlns:a16="http://schemas.microsoft.com/office/drawing/2014/main" id="{AF7509B6-C0CE-41BF-AD95-70FF4983A65B}"/>
                </a:ext>
              </a:extLst>
            </p:cNvPr>
            <p:cNvSpPr/>
            <p:nvPr/>
          </p:nvSpPr>
          <p:spPr>
            <a:xfrm>
              <a:off x="1891650"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28" y="527"/>
                  </a:lnTo>
                  <a:lnTo>
                    <a:pt x="768" y="405"/>
                  </a:lnTo>
                  <a:lnTo>
                    <a:pt x="72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8;p2">
              <a:extLst>
                <a:ext uri="{FF2B5EF4-FFF2-40B4-BE49-F238E27FC236}">
                  <a16:creationId xmlns:a16="http://schemas.microsoft.com/office/drawing/2014/main" id="{4C20103F-D446-4443-8141-5292479ED65E}"/>
                </a:ext>
              </a:extLst>
            </p:cNvPr>
            <p:cNvSpPr/>
            <p:nvPr/>
          </p:nvSpPr>
          <p:spPr>
            <a:xfrm>
              <a:off x="1999800"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28" y="527"/>
                  </a:lnTo>
                  <a:lnTo>
                    <a:pt x="768" y="405"/>
                  </a:lnTo>
                  <a:lnTo>
                    <a:pt x="72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9;p2">
              <a:extLst>
                <a:ext uri="{FF2B5EF4-FFF2-40B4-BE49-F238E27FC236}">
                  <a16:creationId xmlns:a16="http://schemas.microsoft.com/office/drawing/2014/main" id="{45412102-135D-4CBE-AC79-F97DC20A394B}"/>
                </a:ext>
              </a:extLst>
            </p:cNvPr>
            <p:cNvSpPr/>
            <p:nvPr/>
          </p:nvSpPr>
          <p:spPr>
            <a:xfrm>
              <a:off x="2107950" y="1972075"/>
              <a:ext cx="19225" cy="19250"/>
            </a:xfrm>
            <a:custGeom>
              <a:avLst/>
              <a:gdLst/>
              <a:ahLst/>
              <a:cxnLst/>
              <a:rect l="l" t="t" r="r" b="b"/>
              <a:pathLst>
                <a:path w="769" h="770" extrusionOk="0">
                  <a:moveTo>
                    <a:pt x="404" y="1"/>
                  </a:moveTo>
                  <a:lnTo>
                    <a:pt x="243" y="41"/>
                  </a:lnTo>
                  <a:lnTo>
                    <a:pt x="121" y="122"/>
                  </a:lnTo>
                  <a:lnTo>
                    <a:pt x="41" y="244"/>
                  </a:lnTo>
                  <a:lnTo>
                    <a:pt x="0" y="405"/>
                  </a:lnTo>
                  <a:lnTo>
                    <a:pt x="41" y="527"/>
                  </a:lnTo>
                  <a:lnTo>
                    <a:pt x="121" y="648"/>
                  </a:lnTo>
                  <a:lnTo>
                    <a:pt x="243" y="729"/>
                  </a:lnTo>
                  <a:lnTo>
                    <a:pt x="404" y="769"/>
                  </a:lnTo>
                  <a:lnTo>
                    <a:pt x="526" y="729"/>
                  </a:lnTo>
                  <a:lnTo>
                    <a:pt x="647" y="648"/>
                  </a:lnTo>
                  <a:lnTo>
                    <a:pt x="728" y="527"/>
                  </a:lnTo>
                  <a:lnTo>
                    <a:pt x="768" y="405"/>
                  </a:lnTo>
                  <a:lnTo>
                    <a:pt x="728" y="244"/>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0;p2">
              <a:extLst>
                <a:ext uri="{FF2B5EF4-FFF2-40B4-BE49-F238E27FC236}">
                  <a16:creationId xmlns:a16="http://schemas.microsoft.com/office/drawing/2014/main" id="{0CB1EA43-788A-4ACA-950F-E3A401D985ED}"/>
                </a:ext>
              </a:extLst>
            </p:cNvPr>
            <p:cNvSpPr/>
            <p:nvPr/>
          </p:nvSpPr>
          <p:spPr>
            <a:xfrm>
              <a:off x="2216075" y="1972075"/>
              <a:ext cx="19250" cy="19250"/>
            </a:xfrm>
            <a:custGeom>
              <a:avLst/>
              <a:gdLst/>
              <a:ahLst/>
              <a:cxnLst/>
              <a:rect l="l" t="t" r="r" b="b"/>
              <a:pathLst>
                <a:path w="770" h="770" extrusionOk="0">
                  <a:moveTo>
                    <a:pt x="405" y="1"/>
                  </a:moveTo>
                  <a:lnTo>
                    <a:pt x="244" y="41"/>
                  </a:lnTo>
                  <a:lnTo>
                    <a:pt x="122" y="122"/>
                  </a:lnTo>
                  <a:lnTo>
                    <a:pt x="41" y="244"/>
                  </a:lnTo>
                  <a:lnTo>
                    <a:pt x="1" y="405"/>
                  </a:lnTo>
                  <a:lnTo>
                    <a:pt x="41" y="527"/>
                  </a:lnTo>
                  <a:lnTo>
                    <a:pt x="122" y="648"/>
                  </a:lnTo>
                  <a:lnTo>
                    <a:pt x="244" y="729"/>
                  </a:lnTo>
                  <a:lnTo>
                    <a:pt x="405" y="769"/>
                  </a:lnTo>
                  <a:lnTo>
                    <a:pt x="527" y="729"/>
                  </a:lnTo>
                  <a:lnTo>
                    <a:pt x="648" y="648"/>
                  </a:lnTo>
                  <a:lnTo>
                    <a:pt x="729" y="527"/>
                  </a:lnTo>
                  <a:lnTo>
                    <a:pt x="769" y="405"/>
                  </a:lnTo>
                  <a:lnTo>
                    <a:pt x="729" y="244"/>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1;p2">
              <a:extLst>
                <a:ext uri="{FF2B5EF4-FFF2-40B4-BE49-F238E27FC236}">
                  <a16:creationId xmlns:a16="http://schemas.microsoft.com/office/drawing/2014/main" id="{F0C2273E-D64D-4F14-B82B-563D45DD05CC}"/>
                </a:ext>
              </a:extLst>
            </p:cNvPr>
            <p:cNvSpPr/>
            <p:nvPr/>
          </p:nvSpPr>
          <p:spPr>
            <a:xfrm>
              <a:off x="232422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8" y="648"/>
                  </a:lnTo>
                  <a:lnTo>
                    <a:pt x="769" y="527"/>
                  </a:lnTo>
                  <a:lnTo>
                    <a:pt x="769" y="405"/>
                  </a:lnTo>
                  <a:lnTo>
                    <a:pt x="769" y="244"/>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2;p2">
              <a:extLst>
                <a:ext uri="{FF2B5EF4-FFF2-40B4-BE49-F238E27FC236}">
                  <a16:creationId xmlns:a16="http://schemas.microsoft.com/office/drawing/2014/main" id="{37B29E84-F707-4D4C-BA53-02644EE6B66D}"/>
                </a:ext>
              </a:extLst>
            </p:cNvPr>
            <p:cNvSpPr/>
            <p:nvPr/>
          </p:nvSpPr>
          <p:spPr>
            <a:xfrm>
              <a:off x="243237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8" y="648"/>
                  </a:lnTo>
                  <a:lnTo>
                    <a:pt x="769" y="527"/>
                  </a:lnTo>
                  <a:lnTo>
                    <a:pt x="769" y="405"/>
                  </a:lnTo>
                  <a:lnTo>
                    <a:pt x="769" y="244"/>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3;p2">
              <a:extLst>
                <a:ext uri="{FF2B5EF4-FFF2-40B4-BE49-F238E27FC236}">
                  <a16:creationId xmlns:a16="http://schemas.microsoft.com/office/drawing/2014/main" id="{E05EC33B-D9CC-4346-9178-C11614FE526B}"/>
                </a:ext>
              </a:extLst>
            </p:cNvPr>
            <p:cNvSpPr/>
            <p:nvPr/>
          </p:nvSpPr>
          <p:spPr>
            <a:xfrm>
              <a:off x="254052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7" y="648"/>
                  </a:lnTo>
                  <a:lnTo>
                    <a:pt x="769" y="527"/>
                  </a:lnTo>
                  <a:lnTo>
                    <a:pt x="769" y="405"/>
                  </a:lnTo>
                  <a:lnTo>
                    <a:pt x="769"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4;p2">
              <a:extLst>
                <a:ext uri="{FF2B5EF4-FFF2-40B4-BE49-F238E27FC236}">
                  <a16:creationId xmlns:a16="http://schemas.microsoft.com/office/drawing/2014/main" id="{74DE2F6E-523D-436F-87BE-56B748E5A1BC}"/>
                </a:ext>
              </a:extLst>
            </p:cNvPr>
            <p:cNvSpPr/>
            <p:nvPr/>
          </p:nvSpPr>
          <p:spPr>
            <a:xfrm>
              <a:off x="2648675"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69" y="527"/>
                  </a:lnTo>
                  <a:lnTo>
                    <a:pt x="769" y="405"/>
                  </a:lnTo>
                  <a:lnTo>
                    <a:pt x="769"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5;p2">
              <a:extLst>
                <a:ext uri="{FF2B5EF4-FFF2-40B4-BE49-F238E27FC236}">
                  <a16:creationId xmlns:a16="http://schemas.microsoft.com/office/drawing/2014/main" id="{D525E540-188B-4BF4-98DB-50F139854EF4}"/>
                </a:ext>
              </a:extLst>
            </p:cNvPr>
            <p:cNvSpPr/>
            <p:nvPr/>
          </p:nvSpPr>
          <p:spPr>
            <a:xfrm>
              <a:off x="2756825"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68" y="527"/>
                  </a:lnTo>
                  <a:lnTo>
                    <a:pt x="768" y="405"/>
                  </a:lnTo>
                  <a:lnTo>
                    <a:pt x="76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6;p2">
              <a:extLst>
                <a:ext uri="{FF2B5EF4-FFF2-40B4-BE49-F238E27FC236}">
                  <a16:creationId xmlns:a16="http://schemas.microsoft.com/office/drawing/2014/main" id="{B5FBE4BD-5403-46BD-B15B-CE567B16B3DE}"/>
                </a:ext>
              </a:extLst>
            </p:cNvPr>
            <p:cNvSpPr/>
            <p:nvPr/>
          </p:nvSpPr>
          <p:spPr>
            <a:xfrm>
              <a:off x="2864975" y="1972075"/>
              <a:ext cx="19225" cy="19250"/>
            </a:xfrm>
            <a:custGeom>
              <a:avLst/>
              <a:gdLst/>
              <a:ahLst/>
              <a:cxnLst/>
              <a:rect l="l" t="t" r="r" b="b"/>
              <a:pathLst>
                <a:path w="769" h="770" extrusionOk="0">
                  <a:moveTo>
                    <a:pt x="404" y="1"/>
                  </a:moveTo>
                  <a:lnTo>
                    <a:pt x="243" y="41"/>
                  </a:lnTo>
                  <a:lnTo>
                    <a:pt x="121" y="122"/>
                  </a:lnTo>
                  <a:lnTo>
                    <a:pt x="41" y="244"/>
                  </a:lnTo>
                  <a:lnTo>
                    <a:pt x="0" y="405"/>
                  </a:lnTo>
                  <a:lnTo>
                    <a:pt x="41" y="527"/>
                  </a:lnTo>
                  <a:lnTo>
                    <a:pt x="121" y="648"/>
                  </a:lnTo>
                  <a:lnTo>
                    <a:pt x="243" y="729"/>
                  </a:lnTo>
                  <a:lnTo>
                    <a:pt x="404" y="769"/>
                  </a:lnTo>
                  <a:lnTo>
                    <a:pt x="526" y="729"/>
                  </a:lnTo>
                  <a:lnTo>
                    <a:pt x="687" y="648"/>
                  </a:lnTo>
                  <a:lnTo>
                    <a:pt x="768" y="527"/>
                  </a:lnTo>
                  <a:lnTo>
                    <a:pt x="768" y="405"/>
                  </a:lnTo>
                  <a:lnTo>
                    <a:pt x="768" y="244"/>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7;p2">
              <a:extLst>
                <a:ext uri="{FF2B5EF4-FFF2-40B4-BE49-F238E27FC236}">
                  <a16:creationId xmlns:a16="http://schemas.microsoft.com/office/drawing/2014/main" id="{AE1A2621-9077-43C9-8EEA-B3CADB2B3E4C}"/>
                </a:ext>
              </a:extLst>
            </p:cNvPr>
            <p:cNvSpPr/>
            <p:nvPr/>
          </p:nvSpPr>
          <p:spPr>
            <a:xfrm>
              <a:off x="2973125" y="1972075"/>
              <a:ext cx="19225" cy="19250"/>
            </a:xfrm>
            <a:custGeom>
              <a:avLst/>
              <a:gdLst/>
              <a:ahLst/>
              <a:cxnLst/>
              <a:rect l="l" t="t" r="r" b="b"/>
              <a:pathLst>
                <a:path w="769" h="770" extrusionOk="0">
                  <a:moveTo>
                    <a:pt x="404" y="1"/>
                  </a:moveTo>
                  <a:lnTo>
                    <a:pt x="243" y="41"/>
                  </a:lnTo>
                  <a:lnTo>
                    <a:pt x="121" y="122"/>
                  </a:lnTo>
                  <a:lnTo>
                    <a:pt x="40" y="244"/>
                  </a:lnTo>
                  <a:lnTo>
                    <a:pt x="0" y="405"/>
                  </a:lnTo>
                  <a:lnTo>
                    <a:pt x="40" y="527"/>
                  </a:lnTo>
                  <a:lnTo>
                    <a:pt x="121" y="648"/>
                  </a:lnTo>
                  <a:lnTo>
                    <a:pt x="243" y="729"/>
                  </a:lnTo>
                  <a:lnTo>
                    <a:pt x="404" y="769"/>
                  </a:lnTo>
                  <a:lnTo>
                    <a:pt x="526" y="729"/>
                  </a:lnTo>
                  <a:lnTo>
                    <a:pt x="687" y="648"/>
                  </a:lnTo>
                  <a:lnTo>
                    <a:pt x="768" y="527"/>
                  </a:lnTo>
                  <a:lnTo>
                    <a:pt x="768" y="405"/>
                  </a:lnTo>
                  <a:lnTo>
                    <a:pt x="768" y="244"/>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8;p2">
              <a:extLst>
                <a:ext uri="{FF2B5EF4-FFF2-40B4-BE49-F238E27FC236}">
                  <a16:creationId xmlns:a16="http://schemas.microsoft.com/office/drawing/2014/main" id="{A005F373-3F0C-4B49-B315-89CCEAF224B9}"/>
                </a:ext>
              </a:extLst>
            </p:cNvPr>
            <p:cNvSpPr/>
            <p:nvPr/>
          </p:nvSpPr>
          <p:spPr>
            <a:xfrm>
              <a:off x="3081250" y="1972075"/>
              <a:ext cx="19250" cy="19250"/>
            </a:xfrm>
            <a:custGeom>
              <a:avLst/>
              <a:gdLst/>
              <a:ahLst/>
              <a:cxnLst/>
              <a:rect l="l" t="t" r="r" b="b"/>
              <a:pathLst>
                <a:path w="770"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88" y="648"/>
                  </a:lnTo>
                  <a:lnTo>
                    <a:pt x="769" y="527"/>
                  </a:lnTo>
                  <a:lnTo>
                    <a:pt x="769" y="405"/>
                  </a:lnTo>
                  <a:lnTo>
                    <a:pt x="769" y="244"/>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6773C452-E3AB-4CA4-9560-9AC8D0E80AE1}"/>
              </a:ext>
            </a:extLst>
          </p:cNvPr>
          <p:cNvSpPr txBox="1"/>
          <p:nvPr/>
        </p:nvSpPr>
        <p:spPr>
          <a:xfrm>
            <a:off x="10036097" y="6360537"/>
            <a:ext cx="2018501"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Ferdinand Hiagbe</a:t>
            </a:r>
            <a:endParaRPr lang="en-GB"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34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Advantages of Open-Ended Questions (2 of 2)</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Provides more interest for the interviewee</a:t>
            </a:r>
          </a:p>
          <a:p>
            <a:r>
              <a:rPr lang="en-US" dirty="0"/>
              <a:t>Allows more spontaneity</a:t>
            </a:r>
          </a:p>
          <a:p>
            <a:r>
              <a:rPr lang="en-US" dirty="0"/>
              <a:t>Makes phrasing easier for the interviewer</a:t>
            </a:r>
          </a:p>
          <a:p>
            <a:r>
              <a:rPr lang="en-US" dirty="0"/>
              <a:t>Useful if the interviewer is unprepared</a:t>
            </a:r>
          </a:p>
        </p:txBody>
      </p:sp>
    </p:spTree>
    <p:extLst>
      <p:ext uri="{BB962C8B-B14F-4D97-AF65-F5344CB8AC3E}">
        <p14:creationId xmlns:p14="http://schemas.microsoft.com/office/powerpoint/2010/main" val="5973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Disadvantages of Open-Ended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May result in too much irrelevant detail</a:t>
            </a:r>
          </a:p>
          <a:p>
            <a:r>
              <a:rPr lang="en-US" dirty="0"/>
              <a:t>Possibly losing control of the interview</a:t>
            </a:r>
          </a:p>
          <a:p>
            <a:r>
              <a:rPr lang="en-US" dirty="0"/>
              <a:t>May take too much time for the amount of useful information gained</a:t>
            </a:r>
          </a:p>
          <a:p>
            <a:r>
              <a:rPr lang="en-US" dirty="0"/>
              <a:t>Potentially seeming that the interviewer is unprepared</a:t>
            </a:r>
          </a:p>
          <a:p>
            <a:r>
              <a:rPr lang="en-US" dirty="0"/>
              <a:t>Possibly giving the impression that the interviewer is on a “fishing expedition”</a:t>
            </a:r>
          </a:p>
        </p:txBody>
      </p:sp>
    </p:spTree>
    <p:extLst>
      <p:ext uri="{BB962C8B-B14F-4D97-AF65-F5344CB8AC3E}">
        <p14:creationId xmlns:p14="http://schemas.microsoft.com/office/powerpoint/2010/main" val="36651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Closed Interview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Closed interview questions limit the number of possible responses</a:t>
            </a:r>
          </a:p>
          <a:p>
            <a:r>
              <a:rPr lang="en-US" dirty="0"/>
              <a:t>Closed interview questions are appropriate for generating precise, reliable data that is easy to analyze</a:t>
            </a:r>
          </a:p>
          <a:p>
            <a:r>
              <a:rPr lang="en-US" dirty="0"/>
              <a:t>The methodology is efficient, and it requires little skill for interviewers to administer</a:t>
            </a:r>
          </a:p>
        </p:txBody>
      </p:sp>
    </p:spTree>
    <p:extLst>
      <p:ext uri="{BB962C8B-B14F-4D97-AF65-F5344CB8AC3E}">
        <p14:creationId xmlns:p14="http://schemas.microsoft.com/office/powerpoint/2010/main" val="278202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Figure 4.3 Closed Interview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normAutofit fontScale="92500" lnSpcReduction="20000"/>
          </a:bodyPr>
          <a:lstStyle/>
          <a:p>
            <a:r>
              <a:rPr lang="en-US" dirty="0"/>
              <a:t>How many times a week is the project repository updated?</a:t>
            </a:r>
          </a:p>
          <a:p>
            <a:r>
              <a:rPr lang="en-US" dirty="0"/>
              <a:t>On average, how many calls does the call center receive monthly?</a:t>
            </a:r>
          </a:p>
          <a:p>
            <a:r>
              <a:rPr lang="en-US" dirty="0"/>
              <a:t>Which of the following sources of information is most valuable to you?</a:t>
            </a:r>
          </a:p>
          <a:p>
            <a:r>
              <a:rPr lang="en-US" dirty="0"/>
              <a:t>Completed customer complaint forms</a:t>
            </a:r>
          </a:p>
          <a:p>
            <a:r>
              <a:rPr lang="en-US" dirty="0"/>
              <a:t>Email complaints from consumers who visit the website</a:t>
            </a:r>
          </a:p>
          <a:p>
            <a:r>
              <a:rPr lang="en-US" dirty="0"/>
              <a:t>Face-to-face interaction with customers</a:t>
            </a:r>
          </a:p>
          <a:p>
            <a:r>
              <a:rPr lang="en-US" dirty="0"/>
              <a:t>Returned merchandise</a:t>
            </a:r>
          </a:p>
          <a:p>
            <a:r>
              <a:rPr lang="en-US" dirty="0"/>
              <a:t>List your top two priorities for improving the technology infrastructure.</a:t>
            </a:r>
          </a:p>
          <a:p>
            <a:r>
              <a:rPr lang="en-US" dirty="0"/>
              <a:t>Who receives this input?</a:t>
            </a:r>
          </a:p>
        </p:txBody>
      </p:sp>
    </p:spTree>
    <p:extLst>
      <p:ext uri="{BB962C8B-B14F-4D97-AF65-F5344CB8AC3E}">
        <p14:creationId xmlns:p14="http://schemas.microsoft.com/office/powerpoint/2010/main" val="35776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Benefits of Closed Interview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Save interview time</a:t>
            </a:r>
          </a:p>
          <a:p>
            <a:r>
              <a:rPr lang="en-US" dirty="0"/>
              <a:t>Easily compare interviews</a:t>
            </a:r>
          </a:p>
          <a:p>
            <a:r>
              <a:rPr lang="en-US" dirty="0"/>
              <a:t>Quickly get to the point</a:t>
            </a:r>
          </a:p>
          <a:p>
            <a:r>
              <a:rPr lang="en-US" dirty="0"/>
              <a:t>Maintain control of the interview</a:t>
            </a:r>
          </a:p>
          <a:p>
            <a:r>
              <a:rPr lang="en-US" dirty="0"/>
              <a:t>Cover a large area quickly</a:t>
            </a:r>
          </a:p>
          <a:p>
            <a:r>
              <a:rPr lang="en-US" dirty="0"/>
              <a:t>Obtain relevant data</a:t>
            </a:r>
          </a:p>
        </p:txBody>
      </p:sp>
    </p:spTree>
    <p:extLst>
      <p:ext uri="{BB962C8B-B14F-4D97-AF65-F5344CB8AC3E}">
        <p14:creationId xmlns:p14="http://schemas.microsoft.com/office/powerpoint/2010/main" val="192618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Disadvantages of Closed Interview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May be boring for the interviewee</a:t>
            </a:r>
          </a:p>
          <a:p>
            <a:r>
              <a:rPr lang="en-US" dirty="0"/>
              <a:t>May fail to obtain rich details</a:t>
            </a:r>
          </a:p>
          <a:p>
            <a:r>
              <a:rPr lang="en-US" dirty="0"/>
              <a:t>May miss some main ideas</a:t>
            </a:r>
          </a:p>
          <a:p>
            <a:r>
              <a:rPr lang="en-US" dirty="0"/>
              <a:t>May fail to build rapport between interviewer and interviewee</a:t>
            </a:r>
          </a:p>
        </p:txBody>
      </p:sp>
    </p:spTree>
    <p:extLst>
      <p:ext uri="{BB962C8B-B14F-4D97-AF65-F5344CB8AC3E}">
        <p14:creationId xmlns:p14="http://schemas.microsoft.com/office/powerpoint/2010/main" val="37427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Figure 4.5 Attributes of Open-Ended and Closed Questions</a:t>
            </a:r>
            <a:endParaRPr lang="en-GH" dirty="0"/>
          </a:p>
        </p:txBody>
      </p:sp>
      <p:pic>
        <p:nvPicPr>
          <p:cNvPr id="6" name="Picture 5" descr="An image shows attributes of open ended and closed questions. Open Ended attributes are listed on the left side and Closed attributes are listed on the right side of double-pointed arrows. Between these two, advantages and disadvantages of respective questions are shown as follows:&#10;Open Ended Advantages or Disadvantages, Closed. Low, Reliability of data, High. Low, Efficient use of time, High. Low, Precision of data, High. Much, Breadth and Depth, Little. Much, Interviewer skill required, Little. Difficult, Ease of Analysis, Easy">
            <a:extLst>
              <a:ext uri="{FF2B5EF4-FFF2-40B4-BE49-F238E27FC236}">
                <a16:creationId xmlns:a16="http://schemas.microsoft.com/office/drawing/2014/main" id="{56739A2F-36CC-E71C-67FA-66301E4BFE3F}"/>
              </a:ext>
            </a:extLst>
          </p:cNvPr>
          <p:cNvPicPr>
            <a:picLocks noChangeAspect="1"/>
          </p:cNvPicPr>
          <p:nvPr/>
        </p:nvPicPr>
        <p:blipFill rotWithShape="1">
          <a:blip r:embed="rId2">
            <a:extLst>
              <a:ext uri="{28A0092B-C50C-407E-A947-70E740481C1C}">
                <a14:useLocalDpi xmlns:a14="http://schemas.microsoft.com/office/drawing/2010/main" val="0"/>
              </a:ext>
            </a:extLst>
          </a:blip>
          <a:srcRect b="5279"/>
          <a:stretch/>
        </p:blipFill>
        <p:spPr>
          <a:xfrm>
            <a:off x="2812382" y="1994716"/>
            <a:ext cx="6984330" cy="4498159"/>
          </a:xfrm>
          <a:prstGeom prst="rect">
            <a:avLst/>
          </a:prstGeom>
        </p:spPr>
      </p:pic>
    </p:spTree>
    <p:extLst>
      <p:ext uri="{BB962C8B-B14F-4D97-AF65-F5344CB8AC3E}">
        <p14:creationId xmlns:p14="http://schemas.microsoft.com/office/powerpoint/2010/main" val="155154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Bipolar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Bipolar questions are those that may be answered with a “yes” or “no” or “agree” or “disagree”</a:t>
            </a:r>
          </a:p>
          <a:p>
            <a:r>
              <a:rPr lang="en-US" dirty="0"/>
              <a:t>Bipolar questions should be used sparingly</a:t>
            </a:r>
          </a:p>
          <a:p>
            <a:r>
              <a:rPr lang="en-US" dirty="0"/>
              <a:t>A special kind of closed question</a:t>
            </a:r>
          </a:p>
        </p:txBody>
      </p:sp>
    </p:spTree>
    <p:extLst>
      <p:ext uri="{BB962C8B-B14F-4D97-AF65-F5344CB8AC3E}">
        <p14:creationId xmlns:p14="http://schemas.microsoft.com/office/powerpoint/2010/main" val="392574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Probes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Probing questions elicit more detail about previous questions</a:t>
            </a:r>
          </a:p>
          <a:p>
            <a:r>
              <a:rPr lang="en-US" dirty="0"/>
              <a:t>The purpose of probing questions is:</a:t>
            </a:r>
          </a:p>
          <a:p>
            <a:pPr lvl="1"/>
            <a:r>
              <a:rPr lang="en-US" dirty="0"/>
              <a:t>To get more meaning</a:t>
            </a:r>
          </a:p>
          <a:p>
            <a:pPr lvl="1"/>
            <a:r>
              <a:rPr lang="en-US" dirty="0"/>
              <a:t>To clarify</a:t>
            </a:r>
          </a:p>
          <a:p>
            <a:pPr lvl="1"/>
            <a:r>
              <a:rPr lang="en-US" dirty="0"/>
              <a:t>To draw out and expand on the interviewee’s point</a:t>
            </a:r>
          </a:p>
          <a:p>
            <a:r>
              <a:rPr lang="en-US" dirty="0"/>
              <a:t>May be either open-ended or closed</a:t>
            </a:r>
          </a:p>
        </p:txBody>
      </p:sp>
    </p:spTree>
    <p:extLst>
      <p:ext uri="{BB962C8B-B14F-4D97-AF65-F5344CB8AC3E}">
        <p14:creationId xmlns:p14="http://schemas.microsoft.com/office/powerpoint/2010/main" val="298073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Arranging Questions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Pyramid</a:t>
            </a:r>
          </a:p>
          <a:p>
            <a:pPr lvl="1"/>
            <a:r>
              <a:rPr lang="en-US" dirty="0"/>
              <a:t>Starting with closed questions and working toward open-ended questions</a:t>
            </a:r>
          </a:p>
          <a:p>
            <a:r>
              <a:rPr lang="en-US" dirty="0"/>
              <a:t>Funnel</a:t>
            </a:r>
          </a:p>
          <a:p>
            <a:pPr lvl="1"/>
            <a:r>
              <a:rPr lang="en-US" dirty="0"/>
              <a:t>Starting with open-ended questions and working toward closed questions</a:t>
            </a:r>
          </a:p>
          <a:p>
            <a:r>
              <a:rPr lang="en-US" dirty="0"/>
              <a:t>Diamond</a:t>
            </a:r>
          </a:p>
          <a:p>
            <a:pPr lvl="1"/>
            <a:r>
              <a:rPr lang="en-US" dirty="0"/>
              <a:t>Starting with closed, moving toward open-ended, and ending with closed questions</a:t>
            </a:r>
          </a:p>
        </p:txBody>
      </p:sp>
    </p:spTree>
    <p:extLst>
      <p:ext uri="{BB962C8B-B14F-4D97-AF65-F5344CB8AC3E}">
        <p14:creationId xmlns:p14="http://schemas.microsoft.com/office/powerpoint/2010/main" val="40250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3957-10C2-4442-8AE3-5AC8953845AA}"/>
              </a:ext>
            </a:extLst>
          </p:cNvPr>
          <p:cNvSpPr>
            <a:spLocks noGrp="1"/>
          </p:cNvSpPr>
          <p:nvPr>
            <p:ph type="title"/>
          </p:nvPr>
        </p:nvSpPr>
        <p:spPr/>
        <p:txBody>
          <a:bodyPr/>
          <a:lstStyle/>
          <a:p>
            <a:r>
              <a:rPr lang="en-US" dirty="0"/>
              <a:t>Objectives of this lesson</a:t>
            </a:r>
            <a:endParaRPr lang="en-GB" dirty="0"/>
          </a:p>
        </p:txBody>
      </p:sp>
      <p:sp>
        <p:nvSpPr>
          <p:cNvPr id="3" name="Content Placeholder 2">
            <a:extLst>
              <a:ext uri="{FF2B5EF4-FFF2-40B4-BE49-F238E27FC236}">
                <a16:creationId xmlns:a16="http://schemas.microsoft.com/office/drawing/2014/main" id="{E7A1A16D-8884-40F6-B37F-F7E0165F505F}"/>
              </a:ext>
            </a:extLst>
          </p:cNvPr>
          <p:cNvSpPr>
            <a:spLocks noGrp="1"/>
          </p:cNvSpPr>
          <p:nvPr>
            <p:ph idx="1"/>
          </p:nvPr>
        </p:nvSpPr>
        <p:spPr>
          <a:xfrm>
            <a:off x="3583172" y="1469333"/>
            <a:ext cx="8038213" cy="4918987"/>
          </a:xfrm>
        </p:spPr>
        <p:txBody>
          <a:bodyPr>
            <a:noAutofit/>
          </a:bodyPr>
          <a:lstStyle/>
          <a:p>
            <a:pPr>
              <a:lnSpc>
                <a:spcPct val="100000"/>
              </a:lnSpc>
              <a:spcAft>
                <a:spcPct val="0"/>
              </a:spcAft>
              <a:buSzPts val="2400"/>
            </a:pPr>
            <a:r>
              <a:rPr lang="en-US" altLang="en-US" sz="2000" dirty="0">
                <a:solidFill>
                  <a:schemeClr val="bg2">
                    <a:lumMod val="25000"/>
                  </a:schemeClr>
                </a:solidFill>
                <a:latin typeface="Arial (Body)"/>
              </a:rPr>
              <a:t>Recognize the value of interactive methods for information gathering</a:t>
            </a:r>
          </a:p>
          <a:p>
            <a:pPr>
              <a:lnSpc>
                <a:spcPct val="100000"/>
              </a:lnSpc>
              <a:spcAft>
                <a:spcPct val="0"/>
              </a:spcAft>
              <a:buSzPts val="2400"/>
            </a:pPr>
            <a:r>
              <a:rPr lang="en-US" altLang="en-US" sz="2000" dirty="0">
                <a:solidFill>
                  <a:schemeClr val="bg2">
                    <a:lumMod val="25000"/>
                  </a:schemeClr>
                </a:solidFill>
                <a:latin typeface="Arial (Body)"/>
              </a:rPr>
              <a:t>Construct interview questions to elicit human information requirements and structure them in a way that is meaningful to users</a:t>
            </a:r>
          </a:p>
          <a:p>
            <a:pPr>
              <a:lnSpc>
                <a:spcPct val="100000"/>
              </a:lnSpc>
              <a:spcAft>
                <a:spcPct val="0"/>
              </a:spcAft>
              <a:buSzPts val="2400"/>
            </a:pPr>
            <a:r>
              <a:rPr lang="en-US" altLang="en-US" sz="2000" dirty="0">
                <a:solidFill>
                  <a:schemeClr val="bg2">
                    <a:lumMod val="25000"/>
                  </a:schemeClr>
                </a:solidFill>
                <a:latin typeface="Arial (Body)"/>
              </a:rPr>
              <a:t>Understand the purpose of stories and why they are useful in systems analysis</a:t>
            </a:r>
          </a:p>
          <a:p>
            <a:pPr>
              <a:lnSpc>
                <a:spcPct val="100000"/>
              </a:lnSpc>
              <a:spcAft>
                <a:spcPct val="0"/>
              </a:spcAft>
              <a:buSzPts val="2400"/>
            </a:pPr>
            <a:r>
              <a:rPr lang="en-US" altLang="en-US" sz="2000" dirty="0">
                <a:solidFill>
                  <a:schemeClr val="bg2">
                    <a:lumMod val="25000"/>
                  </a:schemeClr>
                </a:solidFill>
                <a:latin typeface="Arial (Body)"/>
              </a:rPr>
              <a:t>Understand the concept of J</a:t>
            </a:r>
            <a:r>
              <a:rPr lang="en-US" altLang="en-US" sz="100" dirty="0">
                <a:solidFill>
                  <a:schemeClr val="bg2">
                    <a:lumMod val="25000"/>
                  </a:schemeClr>
                </a:solidFill>
                <a:latin typeface="Arial (Body)"/>
              </a:rPr>
              <a:t> </a:t>
            </a:r>
            <a:r>
              <a:rPr lang="en-US" altLang="en-US" sz="2000" dirty="0">
                <a:solidFill>
                  <a:schemeClr val="bg2">
                    <a:lumMod val="25000"/>
                  </a:schemeClr>
                </a:solidFill>
                <a:latin typeface="Arial (Body)"/>
              </a:rPr>
              <a:t>A</a:t>
            </a:r>
            <a:r>
              <a:rPr lang="en-US" altLang="en-US" sz="100" dirty="0">
                <a:solidFill>
                  <a:schemeClr val="bg2">
                    <a:lumMod val="25000"/>
                  </a:schemeClr>
                </a:solidFill>
                <a:latin typeface="Arial (Body)"/>
              </a:rPr>
              <a:t> </a:t>
            </a:r>
            <a:r>
              <a:rPr lang="en-US" altLang="en-US" sz="2000" dirty="0">
                <a:solidFill>
                  <a:schemeClr val="bg2">
                    <a:lumMod val="25000"/>
                  </a:schemeClr>
                </a:solidFill>
                <a:latin typeface="Arial (Body)"/>
              </a:rPr>
              <a:t>D and when to use it</a:t>
            </a:r>
          </a:p>
          <a:p>
            <a:pPr>
              <a:lnSpc>
                <a:spcPct val="100000"/>
              </a:lnSpc>
              <a:spcAft>
                <a:spcPct val="0"/>
              </a:spcAft>
              <a:buSzPts val="2400"/>
            </a:pPr>
            <a:r>
              <a:rPr lang="en-US" altLang="en-US" sz="2000" dirty="0">
                <a:solidFill>
                  <a:schemeClr val="bg2">
                    <a:lumMod val="25000"/>
                  </a:schemeClr>
                </a:solidFill>
                <a:latin typeface="Arial (Body)"/>
              </a:rPr>
              <a:t>Write effective questions to survey users about their work</a:t>
            </a:r>
          </a:p>
          <a:p>
            <a:pPr>
              <a:lnSpc>
                <a:spcPct val="100000"/>
              </a:lnSpc>
              <a:spcAft>
                <a:spcPct val="0"/>
              </a:spcAft>
              <a:buSzPts val="2400"/>
            </a:pPr>
            <a:r>
              <a:rPr lang="en-US" altLang="en-US" sz="2000" dirty="0">
                <a:solidFill>
                  <a:schemeClr val="bg2">
                    <a:lumMod val="25000"/>
                  </a:schemeClr>
                </a:solidFill>
                <a:latin typeface="Arial (Body)"/>
              </a:rPr>
              <a:t>Design and administer effective questionnaires</a:t>
            </a:r>
          </a:p>
          <a:p>
            <a:pPr>
              <a:lnSpc>
                <a:spcPct val="100000"/>
              </a:lnSpc>
              <a:spcAft>
                <a:spcPct val="0"/>
              </a:spcAft>
              <a:buSzPts val="2400"/>
            </a:pPr>
            <a:r>
              <a:rPr lang="en-US" altLang="en-US" sz="2000" dirty="0">
                <a:solidFill>
                  <a:schemeClr val="bg2">
                    <a:lumMod val="25000"/>
                  </a:schemeClr>
                </a:solidFill>
                <a:latin typeface="Arial (Body)"/>
              </a:rPr>
              <a:t>Understand the roots of agile modeling in prototyping and the four main types of prototyping</a:t>
            </a:r>
          </a:p>
        </p:txBody>
      </p:sp>
      <p:pic>
        <p:nvPicPr>
          <p:cNvPr id="84" name="Picture 83">
            <a:extLst>
              <a:ext uri="{FF2B5EF4-FFF2-40B4-BE49-F238E27FC236}">
                <a16:creationId xmlns:a16="http://schemas.microsoft.com/office/drawing/2014/main" id="{64B25284-6B79-4F5B-BC1D-F0EA09547722}"/>
              </a:ext>
            </a:extLst>
          </p:cNvPr>
          <p:cNvPicPr>
            <a:picLocks noChangeAspect="1"/>
          </p:cNvPicPr>
          <p:nvPr/>
        </p:nvPicPr>
        <p:blipFill rotWithShape="1">
          <a:blip r:embed="rId3">
            <a:grayscl/>
          </a:blip>
          <a:srcRect b="23352"/>
          <a:stretch/>
        </p:blipFill>
        <p:spPr>
          <a:xfrm>
            <a:off x="236896" y="4357331"/>
            <a:ext cx="1415242" cy="2447509"/>
          </a:xfrm>
          <a:prstGeom prst="rect">
            <a:avLst/>
          </a:prstGeom>
        </p:spPr>
      </p:pic>
      <p:pic>
        <p:nvPicPr>
          <p:cNvPr id="5" name="Picture 4" descr="A picture containing electronics, circuit&#10;&#10;Description automatically generated">
            <a:extLst>
              <a:ext uri="{FF2B5EF4-FFF2-40B4-BE49-F238E27FC236}">
                <a16:creationId xmlns:a16="http://schemas.microsoft.com/office/drawing/2014/main" id="{6D54F41A-992A-499C-894F-0AE6C2ADBECD}"/>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453657" y="2286000"/>
            <a:ext cx="2935560" cy="207133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contourClr>
              <a:srgbClr val="FFFFFF"/>
            </a:contourClr>
          </a:sp3d>
        </p:spPr>
      </p:pic>
    </p:spTree>
    <p:extLst>
      <p:ext uri="{BB962C8B-B14F-4D97-AF65-F5344CB8AC3E}">
        <p14:creationId xmlns:p14="http://schemas.microsoft.com/office/powerpoint/2010/main" val="110742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Pyramid Structure</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Begins with very detailed, often closed questions</a:t>
            </a:r>
          </a:p>
          <a:p>
            <a:r>
              <a:rPr lang="en-US" dirty="0"/>
              <a:t>Expands by allowing open-ended questions and more generalized responses</a:t>
            </a:r>
          </a:p>
          <a:p>
            <a:r>
              <a:rPr lang="en-US" dirty="0"/>
              <a:t>Is useful if interviewees need to be warmed up to the topic or seem reluctant to address the topic</a:t>
            </a:r>
          </a:p>
        </p:txBody>
      </p:sp>
    </p:spTree>
    <p:extLst>
      <p:ext uri="{BB962C8B-B14F-4D97-AF65-F5344CB8AC3E}">
        <p14:creationId xmlns:p14="http://schemas.microsoft.com/office/powerpoint/2010/main" val="409261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5"/>
            <a:ext cx="10515600" cy="1640137"/>
          </a:xfrm>
        </p:spPr>
        <p:txBody>
          <a:bodyPr>
            <a:noAutofit/>
          </a:bodyPr>
          <a:lstStyle/>
          <a:p>
            <a:r>
              <a:rPr lang="en-US" sz="3200" dirty="0"/>
              <a:t>Figure 4.7 Pyramid Structure for Interviewing Goes from Specific to General Questions</a:t>
            </a:r>
            <a:endParaRPr lang="en-GB" sz="3200" dirty="0"/>
          </a:p>
        </p:txBody>
      </p:sp>
      <p:pic>
        <p:nvPicPr>
          <p:cNvPr id="6" name="Picture 5" descr="An image shows a pyramid structure for interviewing, going from specific questions to general questions. Moving from top to bottom, the questions depicted are: What specifically is the problem you are experiencing with your firewall? Have you considered other methods to improve the security of corporate data? What do you think would make security more effective here? In general, how do you feel about the security of data versus the importance of Internet access? The top most part is labeled Pyramid structures start with a specific question. The part at the bottom is labeled and end with a general one.">
            <a:extLst>
              <a:ext uri="{FF2B5EF4-FFF2-40B4-BE49-F238E27FC236}">
                <a16:creationId xmlns:a16="http://schemas.microsoft.com/office/drawing/2014/main" id="{5A66E8CA-2D02-FF09-652E-5A024068CC3F}"/>
              </a:ext>
            </a:extLst>
          </p:cNvPr>
          <p:cNvPicPr>
            <a:picLocks noChangeAspect="1"/>
          </p:cNvPicPr>
          <p:nvPr/>
        </p:nvPicPr>
        <p:blipFill rotWithShape="1">
          <a:blip r:embed="rId3">
            <a:extLst>
              <a:ext uri="{28A0092B-C50C-407E-A947-70E740481C1C}">
                <a14:useLocalDpi xmlns:a14="http://schemas.microsoft.com/office/drawing/2010/main" val="0"/>
              </a:ext>
            </a:extLst>
          </a:blip>
          <a:srcRect b="4869"/>
          <a:stretch/>
        </p:blipFill>
        <p:spPr>
          <a:xfrm>
            <a:off x="3567695" y="2005262"/>
            <a:ext cx="5056609" cy="4256095"/>
          </a:xfrm>
          <a:prstGeom prst="rect">
            <a:avLst/>
          </a:prstGeom>
        </p:spPr>
      </p:pic>
      <p:sp>
        <p:nvSpPr>
          <p:cNvPr id="3" name="Arrow: Down 2">
            <a:extLst>
              <a:ext uri="{FF2B5EF4-FFF2-40B4-BE49-F238E27FC236}">
                <a16:creationId xmlns:a16="http://schemas.microsoft.com/office/drawing/2014/main" id="{BCC0E816-B651-493D-8820-56B569CA1D32}"/>
              </a:ext>
            </a:extLst>
          </p:cNvPr>
          <p:cNvSpPr/>
          <p:nvPr/>
        </p:nvSpPr>
        <p:spPr>
          <a:xfrm>
            <a:off x="1480008" y="2215299"/>
            <a:ext cx="556182" cy="3431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829980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Funnel Structure</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Begins with generalized, open-ended questions</a:t>
            </a:r>
          </a:p>
          <a:p>
            <a:r>
              <a:rPr lang="en-US" dirty="0"/>
              <a:t>Concludes by narrowing the possible responses using closed questions</a:t>
            </a:r>
          </a:p>
          <a:p>
            <a:r>
              <a:rPr lang="en-US" dirty="0"/>
              <a:t>Provides an easy, nonthreatening way to begin an interview</a:t>
            </a:r>
          </a:p>
          <a:p>
            <a:r>
              <a:rPr lang="en-US" dirty="0"/>
              <a:t>Is useful when the interviewee feels emotionally about the topic</a:t>
            </a:r>
          </a:p>
        </p:txBody>
      </p:sp>
    </p:spTree>
    <p:extLst>
      <p:ext uri="{BB962C8B-B14F-4D97-AF65-F5344CB8AC3E}">
        <p14:creationId xmlns:p14="http://schemas.microsoft.com/office/powerpoint/2010/main" val="425921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5"/>
            <a:ext cx="10515600" cy="1656179"/>
          </a:xfrm>
        </p:spPr>
        <p:txBody>
          <a:bodyPr>
            <a:noAutofit/>
          </a:bodyPr>
          <a:lstStyle/>
          <a:p>
            <a:r>
              <a:rPr lang="en-US" sz="3600" dirty="0"/>
              <a:t>Figure 4.8 Funnel Structure for Interviewing Begins with Broad Questions Then Funnels to Specific Questions</a:t>
            </a:r>
            <a:endParaRPr lang="en-GB" sz="3600" dirty="0"/>
          </a:p>
        </p:txBody>
      </p:sp>
      <p:pic>
        <p:nvPicPr>
          <p:cNvPr id="6" name="Picture 5" descr="An image shows the funnel structure for interviewing, moving from general questions to specific questions. The funnel structure begins with a general question and ends with a specific one. Moving from top to bottom, the questions depicted are: What are your reactions to the new Web-based procurement system? What departments are involved in implementing it? What items will be available for purchase on the website? Is there any essential item that has been excluded from the site? The top most part is labeled Funnel structures begin with a general question, The part at the bottom and end with a specific one.">
            <a:extLst>
              <a:ext uri="{FF2B5EF4-FFF2-40B4-BE49-F238E27FC236}">
                <a16:creationId xmlns:a16="http://schemas.microsoft.com/office/drawing/2014/main" id="{B8A2AA24-777A-659A-B310-2F5C93A948C6}"/>
              </a:ext>
            </a:extLst>
          </p:cNvPr>
          <p:cNvPicPr>
            <a:picLocks noChangeAspect="1"/>
          </p:cNvPicPr>
          <p:nvPr/>
        </p:nvPicPr>
        <p:blipFill rotWithShape="1">
          <a:blip r:embed="rId3">
            <a:extLst>
              <a:ext uri="{28A0092B-C50C-407E-A947-70E740481C1C}">
                <a14:useLocalDpi xmlns:a14="http://schemas.microsoft.com/office/drawing/2010/main" val="0"/>
              </a:ext>
            </a:extLst>
          </a:blip>
          <a:srcRect b="6411"/>
          <a:stretch/>
        </p:blipFill>
        <p:spPr>
          <a:xfrm>
            <a:off x="3534026" y="2021304"/>
            <a:ext cx="5476875" cy="4421519"/>
          </a:xfrm>
          <a:prstGeom prst="rect">
            <a:avLst/>
          </a:prstGeom>
        </p:spPr>
      </p:pic>
      <p:sp>
        <p:nvSpPr>
          <p:cNvPr id="4" name="Arrow: Down 3">
            <a:extLst>
              <a:ext uri="{FF2B5EF4-FFF2-40B4-BE49-F238E27FC236}">
                <a16:creationId xmlns:a16="http://schemas.microsoft.com/office/drawing/2014/main" id="{90CA2376-128E-184F-31E1-165E17D3C4CC}"/>
              </a:ext>
            </a:extLst>
          </p:cNvPr>
          <p:cNvSpPr/>
          <p:nvPr/>
        </p:nvSpPr>
        <p:spPr>
          <a:xfrm>
            <a:off x="1480008" y="2196445"/>
            <a:ext cx="556182" cy="3431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653136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Diamond Structure</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A diamond-shaped structure begins in a very specific way</a:t>
            </a:r>
          </a:p>
          <a:p>
            <a:r>
              <a:rPr lang="en-US" dirty="0"/>
              <a:t>Then more general issues are examined</a:t>
            </a:r>
          </a:p>
          <a:p>
            <a:r>
              <a:rPr lang="en-US" dirty="0"/>
              <a:t>Concludes with specific questions</a:t>
            </a:r>
          </a:p>
          <a:p>
            <a:r>
              <a:rPr lang="en-US" dirty="0"/>
              <a:t>Combines the strength of both the pyramid and funnel structures</a:t>
            </a:r>
          </a:p>
          <a:p>
            <a:r>
              <a:rPr lang="en-US" dirty="0"/>
              <a:t>Takes longer than the other structures</a:t>
            </a:r>
          </a:p>
        </p:txBody>
      </p:sp>
    </p:spTree>
    <p:extLst>
      <p:ext uri="{BB962C8B-B14F-4D97-AF65-F5344CB8AC3E}">
        <p14:creationId xmlns:p14="http://schemas.microsoft.com/office/powerpoint/2010/main" val="3877427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734094"/>
            <a:ext cx="10515600" cy="836354"/>
          </a:xfrm>
        </p:spPr>
        <p:txBody>
          <a:bodyPr>
            <a:noAutofit/>
          </a:bodyPr>
          <a:lstStyle/>
          <a:p>
            <a:r>
              <a:rPr lang="en-US" sz="3600" dirty="0"/>
              <a:t>Figure 4.9 Diamond-Shaped Structure for Interviewing Combines the Pyramid and Funnel Structures</a:t>
            </a:r>
            <a:endParaRPr lang="en-GB" sz="3600" dirty="0"/>
          </a:p>
        </p:txBody>
      </p:sp>
      <p:pic>
        <p:nvPicPr>
          <p:cNvPr id="6" name="Picture 5" descr="An image shows a diamond-shaped structure for interviewing, depicting a combination of pyramid and funnel structure. The diamond structure begins with a specific question, move towards general questions and ends at the bottom with a specific question. Moving from top to bottom, the questions depicted are:&#10;-- What five kinds of information are tracked by the free website usage service you use?&#10;-- What are the promotional activities you feature on your website in exchange for this service?&#10;-- What is the value of the usage information to you as a Webmaster?&#10;-- What are two surprising items concerning end user behavior on your site that you have discovered by using this service?&#10;-- Are “cookies” a better way to measure end user site usage?&#10;The top most part is labeled Diamond structures begin with a specific question, The middle part. move toward general questions, The bottom part, and end with a specific question.">
            <a:extLst>
              <a:ext uri="{FF2B5EF4-FFF2-40B4-BE49-F238E27FC236}">
                <a16:creationId xmlns:a16="http://schemas.microsoft.com/office/drawing/2014/main" id="{26236F96-2ECA-92FD-1167-D22A0B0A485B}"/>
              </a:ext>
            </a:extLst>
          </p:cNvPr>
          <p:cNvPicPr>
            <a:picLocks noChangeAspect="1"/>
          </p:cNvPicPr>
          <p:nvPr/>
        </p:nvPicPr>
        <p:blipFill rotWithShape="1">
          <a:blip r:embed="rId3">
            <a:extLst>
              <a:ext uri="{28A0092B-C50C-407E-A947-70E740481C1C}">
                <a14:useLocalDpi xmlns:a14="http://schemas.microsoft.com/office/drawing/2010/main" val="0"/>
              </a:ext>
            </a:extLst>
          </a:blip>
          <a:srcRect b="3670"/>
          <a:stretch/>
        </p:blipFill>
        <p:spPr>
          <a:xfrm>
            <a:off x="4620851" y="2030561"/>
            <a:ext cx="4137412" cy="4488148"/>
          </a:xfrm>
          <a:prstGeom prst="rect">
            <a:avLst/>
          </a:prstGeom>
        </p:spPr>
      </p:pic>
      <p:sp>
        <p:nvSpPr>
          <p:cNvPr id="4" name="Arrow: Down 3">
            <a:extLst>
              <a:ext uri="{FF2B5EF4-FFF2-40B4-BE49-F238E27FC236}">
                <a16:creationId xmlns:a16="http://schemas.microsoft.com/office/drawing/2014/main" id="{24615BEB-9828-421A-D555-B0AF2005EB30}"/>
              </a:ext>
            </a:extLst>
          </p:cNvPr>
          <p:cNvSpPr/>
          <p:nvPr/>
        </p:nvSpPr>
        <p:spPr>
          <a:xfrm>
            <a:off x="1480008" y="2196445"/>
            <a:ext cx="556182" cy="3431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040761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Closing the Interview</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Always ask “Is there anything else that you would like to add?”</a:t>
            </a:r>
          </a:p>
          <a:p>
            <a:r>
              <a:rPr lang="en-US" dirty="0"/>
              <a:t>Summarize and provide feedback on your impressions</a:t>
            </a:r>
          </a:p>
          <a:p>
            <a:r>
              <a:rPr lang="en-US" dirty="0"/>
              <a:t>Ask whom you should talk with next</a:t>
            </a:r>
          </a:p>
          <a:p>
            <a:r>
              <a:rPr lang="en-US" dirty="0"/>
              <a:t>Set up any future appointments</a:t>
            </a:r>
          </a:p>
          <a:p>
            <a:r>
              <a:rPr lang="en-US" dirty="0"/>
              <a:t>Thank them for their time and shake hands.</a:t>
            </a:r>
          </a:p>
        </p:txBody>
      </p:sp>
    </p:spTree>
    <p:extLst>
      <p:ext uri="{BB962C8B-B14F-4D97-AF65-F5344CB8AC3E}">
        <p14:creationId xmlns:p14="http://schemas.microsoft.com/office/powerpoint/2010/main" val="3765395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Interview Report</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Write as soon as possible after the interview</a:t>
            </a:r>
          </a:p>
          <a:p>
            <a:r>
              <a:rPr lang="en-US" dirty="0"/>
              <a:t>Provide an initial summary, then more detail</a:t>
            </a:r>
          </a:p>
          <a:p>
            <a:r>
              <a:rPr lang="en-US" dirty="0"/>
              <a:t>Review the report with the respondent</a:t>
            </a:r>
          </a:p>
        </p:txBody>
      </p:sp>
    </p:spTree>
    <p:extLst>
      <p:ext uri="{BB962C8B-B14F-4D97-AF65-F5344CB8AC3E}">
        <p14:creationId xmlns:p14="http://schemas.microsoft.com/office/powerpoint/2010/main" val="257636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sz="4800" dirty="0"/>
              <a:t>Joint Application Design (J A D)</a:t>
            </a:r>
            <a:endParaRPr lang="en-GB" sz="4800" dirty="0"/>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1/3</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2953252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Joint Application Design (J A D)</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Joint Application Design (J A D) can replace a series of interviews with the user community</a:t>
            </a:r>
          </a:p>
          <a:p>
            <a:r>
              <a:rPr lang="en-US" dirty="0"/>
              <a:t>J A D is a technique that allows the analyst to accomplish requirements analysis and design the user interface with the users in a group setting</a:t>
            </a:r>
          </a:p>
        </p:txBody>
      </p:sp>
    </p:spTree>
    <p:extLst>
      <p:ext uri="{BB962C8B-B14F-4D97-AF65-F5344CB8AC3E}">
        <p14:creationId xmlns:p14="http://schemas.microsoft.com/office/powerpoint/2010/main" val="200753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Interactive Methods to Elicit Human Information Requirements</a:t>
            </a:r>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700462"/>
            <a:ext cx="10515600" cy="4010531"/>
          </a:xfrm>
        </p:spPr>
        <p:txBody>
          <a:bodyPr/>
          <a:lstStyle/>
          <a:p>
            <a:pPr marL="255651" lvl="0" indent="-255651">
              <a:spcAft>
                <a:spcPct val="0"/>
              </a:spcAft>
              <a:buSzPts val="2400"/>
              <a:tabLst/>
            </a:pPr>
            <a:r>
              <a:rPr lang="en-US" altLang="en-US" sz="2800" dirty="0">
                <a:solidFill>
                  <a:srgbClr val="000000"/>
                </a:solidFill>
                <a:latin typeface="Arial (Body)"/>
              </a:rPr>
              <a:t>Interviewing</a:t>
            </a:r>
          </a:p>
          <a:p>
            <a:pPr marL="255651" lvl="0" indent="-255651">
              <a:spcAft>
                <a:spcPct val="0"/>
              </a:spcAft>
              <a:buSzPts val="2400"/>
              <a:tabLst/>
            </a:pPr>
            <a:r>
              <a:rPr lang="en-US" altLang="en-US" sz="2800" dirty="0">
                <a:solidFill>
                  <a:srgbClr val="000000"/>
                </a:solidFill>
                <a:latin typeface="Arial (Body)"/>
              </a:rPr>
              <a:t>Joint Application Design (J</a:t>
            </a:r>
            <a:r>
              <a:rPr lang="en-US" altLang="en-US" sz="200" dirty="0">
                <a:solidFill>
                  <a:srgbClr val="000000"/>
                </a:solidFill>
                <a:latin typeface="Arial (Body)"/>
              </a:rPr>
              <a:t> </a:t>
            </a:r>
            <a:r>
              <a:rPr lang="en-US" altLang="en-US" sz="2800" dirty="0">
                <a:solidFill>
                  <a:srgbClr val="000000"/>
                </a:solidFill>
                <a:latin typeface="Arial (Body)"/>
              </a:rPr>
              <a:t>A</a:t>
            </a:r>
            <a:r>
              <a:rPr lang="en-US" altLang="en-US" sz="200" dirty="0">
                <a:solidFill>
                  <a:srgbClr val="000000"/>
                </a:solidFill>
                <a:latin typeface="Arial (Body)"/>
              </a:rPr>
              <a:t> </a:t>
            </a:r>
            <a:r>
              <a:rPr lang="en-US" altLang="en-US" sz="2800" dirty="0">
                <a:solidFill>
                  <a:srgbClr val="000000"/>
                </a:solidFill>
                <a:latin typeface="Arial (Body)"/>
              </a:rPr>
              <a:t>D)</a:t>
            </a:r>
          </a:p>
          <a:p>
            <a:pPr marL="255651" lvl="0" indent="-255651">
              <a:spcAft>
                <a:spcPct val="0"/>
              </a:spcAft>
              <a:buSzPts val="2400"/>
              <a:tabLst/>
            </a:pPr>
            <a:r>
              <a:rPr lang="en-US" altLang="en-US" sz="2800" dirty="0">
                <a:solidFill>
                  <a:srgbClr val="000000"/>
                </a:solidFill>
                <a:latin typeface="Arial (Body)"/>
              </a:rPr>
              <a:t>Questionnaires</a:t>
            </a:r>
          </a:p>
        </p:txBody>
      </p:sp>
    </p:spTree>
    <p:extLst>
      <p:ext uri="{BB962C8B-B14F-4D97-AF65-F5344CB8AC3E}">
        <p14:creationId xmlns:p14="http://schemas.microsoft.com/office/powerpoint/2010/main" val="1049033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Conditions That Support the Use of J A D</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Users are restless and want something new</a:t>
            </a:r>
          </a:p>
          <a:p>
            <a:r>
              <a:rPr lang="en-US" dirty="0"/>
              <a:t>The organizational culture supports joint problem-solving behaviors</a:t>
            </a:r>
          </a:p>
          <a:p>
            <a:r>
              <a:rPr lang="en-US" dirty="0"/>
              <a:t>Analysts forecast an increase in the number of ideas using J A D</a:t>
            </a:r>
          </a:p>
          <a:p>
            <a:r>
              <a:rPr lang="en-US" dirty="0"/>
              <a:t>Personnel may be absent from their jobs for the length of time required</a:t>
            </a:r>
          </a:p>
        </p:txBody>
      </p:sp>
    </p:spTree>
    <p:extLst>
      <p:ext uri="{BB962C8B-B14F-4D97-AF65-F5344CB8AC3E}">
        <p14:creationId xmlns:p14="http://schemas.microsoft.com/office/powerpoint/2010/main" val="1336204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Who is Involved</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The people involved are:</a:t>
            </a:r>
          </a:p>
          <a:p>
            <a:pPr lvl="1"/>
            <a:r>
              <a:rPr lang="en-US" dirty="0"/>
              <a:t>Executive sponsor</a:t>
            </a:r>
          </a:p>
          <a:p>
            <a:pPr lvl="1"/>
            <a:r>
              <a:rPr lang="en-US" dirty="0"/>
              <a:t>IS analyst</a:t>
            </a:r>
          </a:p>
          <a:p>
            <a:pPr lvl="1"/>
            <a:r>
              <a:rPr lang="en-US" dirty="0"/>
              <a:t>Users</a:t>
            </a:r>
          </a:p>
          <a:p>
            <a:pPr lvl="1"/>
            <a:r>
              <a:rPr lang="en-US" dirty="0"/>
              <a:t>Session leader</a:t>
            </a:r>
          </a:p>
          <a:p>
            <a:pPr lvl="1"/>
            <a:r>
              <a:rPr lang="en-US" dirty="0"/>
              <a:t>Observers</a:t>
            </a:r>
          </a:p>
          <a:p>
            <a:pPr lvl="1"/>
            <a:r>
              <a:rPr lang="en-US" dirty="0"/>
              <a:t>Scribe</a:t>
            </a:r>
          </a:p>
        </p:txBody>
      </p:sp>
    </p:spTree>
    <p:extLst>
      <p:ext uri="{BB962C8B-B14F-4D97-AF65-F5344CB8AC3E}">
        <p14:creationId xmlns:p14="http://schemas.microsoft.com/office/powerpoint/2010/main" val="3664415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Where to Hold J A D Meetings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Offsite</a:t>
            </a:r>
          </a:p>
          <a:p>
            <a:pPr lvl="1"/>
            <a:r>
              <a:rPr lang="en-US" dirty="0"/>
              <a:t>Comfortable surroundings</a:t>
            </a:r>
          </a:p>
          <a:p>
            <a:pPr lvl="1"/>
            <a:r>
              <a:rPr lang="en-US" dirty="0"/>
              <a:t>Minimize distractions</a:t>
            </a:r>
          </a:p>
          <a:p>
            <a:r>
              <a:rPr lang="en-US" dirty="0"/>
              <a:t>Attendance</a:t>
            </a:r>
          </a:p>
          <a:p>
            <a:pPr lvl="1"/>
            <a:r>
              <a:rPr lang="en-US" dirty="0"/>
              <a:t>Schedule when participants can attend</a:t>
            </a:r>
          </a:p>
          <a:p>
            <a:pPr lvl="1"/>
            <a:r>
              <a:rPr lang="en-US" dirty="0"/>
              <a:t>Agenda</a:t>
            </a:r>
          </a:p>
          <a:p>
            <a:pPr lvl="1"/>
            <a:r>
              <a:rPr lang="en-US" dirty="0"/>
              <a:t>Orientation meeting</a:t>
            </a:r>
          </a:p>
        </p:txBody>
      </p:sp>
    </p:spTree>
    <p:extLst>
      <p:ext uri="{BB962C8B-B14F-4D97-AF65-F5344CB8AC3E}">
        <p14:creationId xmlns:p14="http://schemas.microsoft.com/office/powerpoint/2010/main" val="1822552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Benefits of J A D</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Time is saved, compared with traditional interviewing</a:t>
            </a:r>
          </a:p>
          <a:p>
            <a:r>
              <a:rPr lang="en-US" dirty="0"/>
              <a:t>Rapid development of systems</a:t>
            </a:r>
          </a:p>
          <a:p>
            <a:r>
              <a:rPr lang="en-US" dirty="0"/>
              <a:t>Improved user ownership of the system</a:t>
            </a:r>
          </a:p>
          <a:p>
            <a:r>
              <a:rPr lang="en-US" dirty="0"/>
              <a:t>Creative idea production is improved</a:t>
            </a:r>
          </a:p>
        </p:txBody>
      </p:sp>
    </p:spTree>
    <p:extLst>
      <p:ext uri="{BB962C8B-B14F-4D97-AF65-F5344CB8AC3E}">
        <p14:creationId xmlns:p14="http://schemas.microsoft.com/office/powerpoint/2010/main" val="1586152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Drawbacks of Using J A D</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J A D requires a large block of time to be available for all session participants</a:t>
            </a:r>
          </a:p>
          <a:p>
            <a:endParaRPr lang="en-US" dirty="0"/>
          </a:p>
          <a:p>
            <a:r>
              <a:rPr lang="en-US" dirty="0"/>
              <a:t>If preparation or the follow-up report is incomplete, the session may not be successful</a:t>
            </a:r>
          </a:p>
          <a:p>
            <a:endParaRPr lang="en-US" dirty="0"/>
          </a:p>
          <a:p>
            <a:r>
              <a:rPr lang="en-US" dirty="0"/>
              <a:t>The organizational skills and culture may not be conducive to a J A D session</a:t>
            </a:r>
          </a:p>
        </p:txBody>
      </p:sp>
    </p:spTree>
    <p:extLst>
      <p:ext uri="{BB962C8B-B14F-4D97-AF65-F5344CB8AC3E}">
        <p14:creationId xmlns:p14="http://schemas.microsoft.com/office/powerpoint/2010/main" val="1861415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Questionaries</a:t>
            </a:r>
            <a:endParaRPr lang="en-GB" dirty="0"/>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1/3</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945483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Questionnaires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Questionnaires are useful in gathering information from key organization members about:</a:t>
            </a:r>
          </a:p>
          <a:p>
            <a:pPr lvl="1"/>
            <a:r>
              <a:rPr lang="en-US" dirty="0"/>
              <a:t>Attitudes</a:t>
            </a:r>
          </a:p>
          <a:p>
            <a:pPr lvl="1"/>
            <a:r>
              <a:rPr lang="en-US" dirty="0"/>
              <a:t>Beliefs</a:t>
            </a:r>
          </a:p>
          <a:p>
            <a:pPr lvl="1"/>
            <a:r>
              <a:rPr lang="en-US" dirty="0"/>
              <a:t>Behaviors</a:t>
            </a:r>
          </a:p>
          <a:p>
            <a:pPr lvl="1"/>
            <a:r>
              <a:rPr lang="en-US" dirty="0"/>
              <a:t>Characteristics</a:t>
            </a:r>
          </a:p>
        </p:txBody>
      </p:sp>
    </p:spTree>
    <p:extLst>
      <p:ext uri="{BB962C8B-B14F-4D97-AF65-F5344CB8AC3E}">
        <p14:creationId xmlns:p14="http://schemas.microsoft.com/office/powerpoint/2010/main" val="872745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Planning for the Use of Questionnaires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Organization members are widely dispersed</a:t>
            </a:r>
          </a:p>
          <a:p>
            <a:r>
              <a:rPr lang="en-US" dirty="0"/>
              <a:t>Many members are involved with the project</a:t>
            </a:r>
          </a:p>
          <a:p>
            <a:r>
              <a:rPr lang="en-US" dirty="0"/>
              <a:t>Exploratory work is needed</a:t>
            </a:r>
          </a:p>
          <a:p>
            <a:r>
              <a:rPr lang="en-US" dirty="0"/>
              <a:t>Problem solving prior to interviews is necessary</a:t>
            </a:r>
          </a:p>
        </p:txBody>
      </p:sp>
    </p:spTree>
    <p:extLst>
      <p:ext uri="{BB962C8B-B14F-4D97-AF65-F5344CB8AC3E}">
        <p14:creationId xmlns:p14="http://schemas.microsoft.com/office/powerpoint/2010/main" val="417938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Question Types (2 of 2)</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Questions are designed as either:</a:t>
            </a:r>
          </a:p>
          <a:p>
            <a:pPr lvl="1"/>
            <a:r>
              <a:rPr lang="en-US" dirty="0"/>
              <a:t>Open-ended</a:t>
            </a:r>
          </a:p>
          <a:p>
            <a:pPr lvl="2"/>
            <a:r>
              <a:rPr lang="en-US" dirty="0"/>
              <a:t>Try to anticipate the response you will get</a:t>
            </a:r>
          </a:p>
          <a:p>
            <a:pPr lvl="2"/>
            <a:r>
              <a:rPr lang="en-US" dirty="0"/>
              <a:t>Well suited for getting opinions</a:t>
            </a:r>
          </a:p>
          <a:p>
            <a:pPr lvl="1"/>
            <a:r>
              <a:rPr lang="en-US" dirty="0"/>
              <a:t>Closed</a:t>
            </a:r>
          </a:p>
          <a:p>
            <a:pPr lvl="2"/>
            <a:r>
              <a:rPr lang="en-US" dirty="0"/>
              <a:t>Use when all the options may be listed</a:t>
            </a:r>
          </a:p>
          <a:p>
            <a:pPr lvl="2"/>
            <a:r>
              <a:rPr lang="en-US" dirty="0"/>
              <a:t>When the options are mutually exclusive</a:t>
            </a:r>
          </a:p>
        </p:txBody>
      </p:sp>
    </p:spTree>
    <p:extLst>
      <p:ext uri="{BB962C8B-B14F-4D97-AF65-F5344CB8AC3E}">
        <p14:creationId xmlns:p14="http://schemas.microsoft.com/office/powerpoint/2010/main" val="470936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814305"/>
            <a:ext cx="10515600" cy="836354"/>
          </a:xfrm>
        </p:spPr>
        <p:txBody>
          <a:bodyPr>
            <a:noAutofit/>
          </a:bodyPr>
          <a:lstStyle/>
          <a:p>
            <a:r>
              <a:rPr lang="en-US" sz="3200" dirty="0"/>
              <a:t>Figure 4.13 Trade-Offs between the Use of Open-Ended and Closed Questions on Questionnaires</a:t>
            </a:r>
            <a:endParaRPr lang="en-GB" sz="3200" dirty="0"/>
          </a:p>
        </p:txBody>
      </p:sp>
      <p:pic>
        <p:nvPicPr>
          <p:cNvPr id="6" name="Picture 5" descr="An image shows trade-offs between the use of open-ended and closed questions on questionnaires. Open-ended attributes are listed on the left  and Closed attributes are listed on the right ends of two sided arrows. They show the advantages and disadvantages of types of  questions on questionnaires in the following format:&#10;Open Ended : Advantages or Disadvantages, Closed. Slow, Speed of completion, Fast. High, Exploratory Nature, Low. High, Breadth and Depth, Low. Easy, Ease of preparation, Difficult. Difficult, Ease of Analysis, Easy.&#10;">
            <a:extLst>
              <a:ext uri="{FF2B5EF4-FFF2-40B4-BE49-F238E27FC236}">
                <a16:creationId xmlns:a16="http://schemas.microsoft.com/office/drawing/2014/main" id="{BCC2601D-0220-A6BD-1DD3-B321EB6DE09F}"/>
              </a:ext>
            </a:extLst>
          </p:cNvPr>
          <p:cNvPicPr>
            <a:picLocks noChangeAspect="1"/>
          </p:cNvPicPr>
          <p:nvPr/>
        </p:nvPicPr>
        <p:blipFill rotWithShape="1">
          <a:blip r:embed="rId3">
            <a:extLst>
              <a:ext uri="{28A0092B-C50C-407E-A947-70E740481C1C}">
                <a14:useLocalDpi xmlns:a14="http://schemas.microsoft.com/office/drawing/2010/main" val="0"/>
              </a:ext>
            </a:extLst>
          </a:blip>
          <a:srcRect b="6036"/>
          <a:stretch/>
        </p:blipFill>
        <p:spPr>
          <a:xfrm>
            <a:off x="2206643" y="2081159"/>
            <a:ext cx="7778713" cy="4154969"/>
          </a:xfrm>
          <a:prstGeom prst="rect">
            <a:avLst/>
          </a:prstGeom>
        </p:spPr>
      </p:pic>
    </p:spTree>
    <p:extLst>
      <p:ext uri="{BB962C8B-B14F-4D97-AF65-F5344CB8AC3E}">
        <p14:creationId xmlns:p14="http://schemas.microsoft.com/office/powerpoint/2010/main" val="269600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Interviewing</a:t>
            </a:r>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1/3</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1696083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Questionnaire Language</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Simple</a:t>
            </a:r>
          </a:p>
          <a:p>
            <a:r>
              <a:rPr lang="en-US" dirty="0"/>
              <a:t>Specific</a:t>
            </a:r>
          </a:p>
          <a:p>
            <a:r>
              <a:rPr lang="en-US" dirty="0"/>
              <a:t>Short</a:t>
            </a:r>
          </a:p>
          <a:p>
            <a:r>
              <a:rPr lang="en-US" dirty="0"/>
              <a:t>Not patronizing</a:t>
            </a:r>
          </a:p>
          <a:p>
            <a:r>
              <a:rPr lang="en-US" dirty="0"/>
              <a:t>Free of bias</a:t>
            </a:r>
          </a:p>
          <a:p>
            <a:r>
              <a:rPr lang="en-US" dirty="0"/>
              <a:t>Addressed to those who are knowledgeable</a:t>
            </a:r>
          </a:p>
          <a:p>
            <a:r>
              <a:rPr lang="en-US" dirty="0"/>
              <a:t>Technically accurate</a:t>
            </a:r>
          </a:p>
          <a:p>
            <a:r>
              <a:rPr lang="en-US" dirty="0"/>
              <a:t>Appropriate for the reading level of the respondent</a:t>
            </a:r>
          </a:p>
        </p:txBody>
      </p:sp>
    </p:spTree>
    <p:extLst>
      <p:ext uri="{BB962C8B-B14F-4D97-AF65-F5344CB8AC3E}">
        <p14:creationId xmlns:p14="http://schemas.microsoft.com/office/powerpoint/2010/main" val="340934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Measurement Scales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The two different forms of measurement scales are:</a:t>
            </a:r>
          </a:p>
          <a:p>
            <a:pPr lvl="1"/>
            <a:r>
              <a:rPr lang="en-US" dirty="0"/>
              <a:t>Nominal</a:t>
            </a:r>
          </a:p>
          <a:p>
            <a:pPr lvl="1"/>
            <a:r>
              <a:rPr lang="en-US" dirty="0"/>
              <a:t>Interval</a:t>
            </a:r>
          </a:p>
        </p:txBody>
      </p:sp>
    </p:spTree>
    <p:extLst>
      <p:ext uri="{BB962C8B-B14F-4D97-AF65-F5344CB8AC3E}">
        <p14:creationId xmlns:p14="http://schemas.microsoft.com/office/powerpoint/2010/main" val="1722193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Nominal Scales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2069345"/>
          </a:xfrm>
        </p:spPr>
        <p:txBody>
          <a:bodyPr/>
          <a:lstStyle/>
          <a:p>
            <a:r>
              <a:rPr lang="en-US" dirty="0"/>
              <a:t>Nominal scales are used to classify things</a:t>
            </a:r>
          </a:p>
          <a:p>
            <a:r>
              <a:rPr lang="en-US" dirty="0"/>
              <a:t>It is the weakest form of measurement</a:t>
            </a:r>
          </a:p>
          <a:p>
            <a:r>
              <a:rPr lang="en-US" dirty="0"/>
              <a:t>Data may be totaled</a:t>
            </a:r>
          </a:p>
        </p:txBody>
      </p:sp>
      <p:sp>
        <p:nvSpPr>
          <p:cNvPr id="4" name="Text Placeholder 3">
            <a:extLst>
              <a:ext uri="{FF2B5EF4-FFF2-40B4-BE49-F238E27FC236}">
                <a16:creationId xmlns:a16="http://schemas.microsoft.com/office/drawing/2014/main" id="{BB7BCE6C-C03B-5BA7-85FB-53D3F7676B6D}"/>
              </a:ext>
            </a:extLst>
          </p:cNvPr>
          <p:cNvSpPr txBox="1">
            <a:spLocks/>
          </p:cNvSpPr>
          <p:nvPr/>
        </p:nvSpPr>
        <p:spPr>
          <a:xfrm>
            <a:off x="3324283" y="3587175"/>
            <a:ext cx="5222592" cy="2175302"/>
          </a:xfrm>
          <a:prstGeom prst="rect">
            <a:avLst/>
          </a:prstGeom>
          <a:ln>
            <a:solidFill>
              <a:schemeClr val="tx1"/>
            </a:solidFill>
          </a:ln>
        </p:spPr>
        <p:txBody>
          <a:bodyPr wrap="square" lIns="91425" tIns="91425" rIns="91425" bIns="91425">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50000"/>
              </a:spcBef>
              <a:buSzPts val="2400"/>
              <a:buFont typeface="Arial" panose="020B0604020202020204" pitchFamily="34" charset="0"/>
              <a:buNone/>
            </a:pPr>
            <a:r>
              <a:rPr lang="en-US" altLang="en-US" sz="2000">
                <a:solidFill>
                  <a:srgbClr val="000000"/>
                </a:solidFill>
                <a:latin typeface="Arial (Body)"/>
              </a:rPr>
              <a:t>What type of software do you use the most?</a:t>
            </a:r>
          </a:p>
          <a:p>
            <a:pPr marL="0" indent="0">
              <a:buSzPts val="2400"/>
              <a:buFont typeface="Arial" panose="020B0604020202020204" pitchFamily="34" charset="0"/>
              <a:buNone/>
            </a:pPr>
            <a:r>
              <a:rPr lang="en-US" altLang="en-US" sz="2000">
                <a:solidFill>
                  <a:srgbClr val="000000"/>
                </a:solidFill>
                <a:latin typeface="Arial (Body)"/>
              </a:rPr>
              <a:t>1 = Word Processor</a:t>
            </a:r>
          </a:p>
          <a:p>
            <a:pPr marL="0" indent="0">
              <a:buSzPts val="2400"/>
              <a:buFont typeface="Arial" panose="020B0604020202020204" pitchFamily="34" charset="0"/>
              <a:buNone/>
            </a:pPr>
            <a:r>
              <a:rPr lang="en-US" altLang="en-US" sz="2000">
                <a:solidFill>
                  <a:srgbClr val="000000"/>
                </a:solidFill>
                <a:latin typeface="Arial (Body)"/>
              </a:rPr>
              <a:t>2 = Spreadsheet</a:t>
            </a:r>
          </a:p>
          <a:p>
            <a:pPr marL="0" indent="0">
              <a:buSzPts val="2400"/>
              <a:buFont typeface="Arial" panose="020B0604020202020204" pitchFamily="34" charset="0"/>
              <a:buNone/>
            </a:pPr>
            <a:r>
              <a:rPr lang="en-US" altLang="en-US" sz="2000">
                <a:solidFill>
                  <a:srgbClr val="000000"/>
                </a:solidFill>
                <a:latin typeface="Arial (Body)"/>
              </a:rPr>
              <a:t>3 = Database</a:t>
            </a:r>
          </a:p>
          <a:p>
            <a:pPr marL="0" indent="0">
              <a:buSzPts val="2400"/>
              <a:buFont typeface="Arial" panose="020B0604020202020204" pitchFamily="34" charset="0"/>
              <a:buNone/>
            </a:pPr>
            <a:r>
              <a:rPr lang="en-US" altLang="en-US" sz="2000">
                <a:solidFill>
                  <a:srgbClr val="000000"/>
                </a:solidFill>
                <a:latin typeface="Arial (Body)"/>
              </a:rPr>
              <a:t>4 = An Email Program</a:t>
            </a:r>
            <a:endParaRPr lang="en-US" altLang="en-US" sz="2000" dirty="0">
              <a:solidFill>
                <a:srgbClr val="000000"/>
              </a:solidFill>
              <a:latin typeface="Arial (Body)"/>
            </a:endParaRPr>
          </a:p>
        </p:txBody>
      </p:sp>
    </p:spTree>
    <p:extLst>
      <p:ext uri="{BB962C8B-B14F-4D97-AF65-F5344CB8AC3E}">
        <p14:creationId xmlns:p14="http://schemas.microsoft.com/office/powerpoint/2010/main" val="62990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a:bodyPr>
          <a:lstStyle/>
          <a:p>
            <a:r>
              <a:rPr lang="en-US" dirty="0"/>
              <a:t>Interval Scales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2069345"/>
          </a:xfrm>
        </p:spPr>
        <p:txBody>
          <a:bodyPr/>
          <a:lstStyle/>
          <a:p>
            <a:r>
              <a:rPr lang="en-US" dirty="0"/>
              <a:t>An interval scale is used when the intervals are equal</a:t>
            </a:r>
          </a:p>
          <a:p>
            <a:r>
              <a:rPr lang="en-US" dirty="0"/>
              <a:t>There is no absolute zero</a:t>
            </a:r>
          </a:p>
          <a:p>
            <a:r>
              <a:rPr lang="en-US" dirty="0"/>
              <a:t>Examples of interval scales include the Fahrenheit or Centigrade scale</a:t>
            </a:r>
          </a:p>
        </p:txBody>
      </p:sp>
      <p:pic>
        <p:nvPicPr>
          <p:cNvPr id="4" name="Picture 3" descr="An image representing a numeric rating scale for the support given by the technical support group. The rating points are 1, 2, 3, 4, 5 where 1 is the least means not useful at all and 5 is maximum which means extremely useful.">
            <a:extLst>
              <a:ext uri="{FF2B5EF4-FFF2-40B4-BE49-F238E27FC236}">
                <a16:creationId xmlns:a16="http://schemas.microsoft.com/office/drawing/2014/main" id="{E5C609DC-5E2C-268D-F392-8975FA6824F2}"/>
              </a:ext>
            </a:extLst>
          </p:cNvPr>
          <p:cNvPicPr>
            <a:picLocks noChangeAspect="1"/>
          </p:cNvPicPr>
          <p:nvPr/>
        </p:nvPicPr>
        <p:blipFill>
          <a:blip r:embed="rId3"/>
          <a:stretch>
            <a:fillRect/>
          </a:stretch>
        </p:blipFill>
        <p:spPr>
          <a:xfrm>
            <a:off x="2167224" y="3544369"/>
            <a:ext cx="7408372" cy="1591735"/>
          </a:xfrm>
          <a:prstGeom prst="rect">
            <a:avLst/>
          </a:prstGeom>
        </p:spPr>
      </p:pic>
    </p:spTree>
    <p:extLst>
      <p:ext uri="{BB962C8B-B14F-4D97-AF65-F5344CB8AC3E}">
        <p14:creationId xmlns:p14="http://schemas.microsoft.com/office/powerpoint/2010/main" val="1984054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Validity and Reliability</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Reliability of scales refers to consistency in response—getting the same results if the same questionnaire was administered again under the same conditions</a:t>
            </a:r>
          </a:p>
          <a:p>
            <a:endParaRPr lang="en-US" dirty="0"/>
          </a:p>
          <a:p>
            <a:r>
              <a:rPr lang="en-US" dirty="0"/>
              <a:t>Validity is the degree to which the question measures what the analyst intends to measure</a:t>
            </a:r>
          </a:p>
        </p:txBody>
      </p:sp>
      <p:sp>
        <p:nvSpPr>
          <p:cNvPr id="4" name="TextBox 3">
            <a:extLst>
              <a:ext uri="{FF2B5EF4-FFF2-40B4-BE49-F238E27FC236}">
                <a16:creationId xmlns:a16="http://schemas.microsoft.com/office/drawing/2014/main" id="{356656E6-568D-4311-8C4A-DF377D99FAAA}"/>
              </a:ext>
            </a:extLst>
          </p:cNvPr>
          <p:cNvSpPr txBox="1"/>
          <p:nvPr/>
        </p:nvSpPr>
        <p:spPr>
          <a:xfrm>
            <a:off x="8295587" y="2172914"/>
            <a:ext cx="2469823" cy="369332"/>
          </a:xfrm>
          <a:prstGeom prst="rect">
            <a:avLst/>
          </a:prstGeom>
          <a:noFill/>
        </p:spPr>
        <p:txBody>
          <a:bodyPr wrap="square" rtlCol="0">
            <a:spAutoFit/>
          </a:bodyPr>
          <a:lstStyle/>
          <a:p>
            <a:pPr algn="ctr"/>
            <a:r>
              <a:rPr lang="en-US" dirty="0"/>
              <a:t>Cronbach’s Alpha</a:t>
            </a:r>
            <a:endParaRPr lang="en-GH" dirty="0"/>
          </a:p>
        </p:txBody>
      </p:sp>
    </p:spTree>
    <p:extLst>
      <p:ext uri="{BB962C8B-B14F-4D97-AF65-F5344CB8AC3E}">
        <p14:creationId xmlns:p14="http://schemas.microsoft.com/office/powerpoint/2010/main" val="2610104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Problems with Scales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Leniency</a:t>
            </a:r>
          </a:p>
          <a:p>
            <a:r>
              <a:rPr lang="en-US" dirty="0"/>
              <a:t>Central tendency</a:t>
            </a:r>
          </a:p>
          <a:p>
            <a:r>
              <a:rPr lang="en-US" dirty="0"/>
              <a:t>Halo effect</a:t>
            </a:r>
          </a:p>
        </p:txBody>
      </p:sp>
    </p:spTree>
    <p:extLst>
      <p:ext uri="{BB962C8B-B14F-4D97-AF65-F5344CB8AC3E}">
        <p14:creationId xmlns:p14="http://schemas.microsoft.com/office/powerpoint/2010/main" val="1838852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Leniency</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Caused by easy raters</a:t>
            </a:r>
          </a:p>
          <a:p>
            <a:pPr lvl="1"/>
            <a:r>
              <a:rPr lang="en-US" dirty="0"/>
              <a:t>Solution is to move the “average” category to the left or right of center</a:t>
            </a:r>
          </a:p>
        </p:txBody>
      </p:sp>
    </p:spTree>
    <p:extLst>
      <p:ext uri="{BB962C8B-B14F-4D97-AF65-F5344CB8AC3E}">
        <p14:creationId xmlns:p14="http://schemas.microsoft.com/office/powerpoint/2010/main" val="405248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Halo Effect</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When the impression formed in one question carries into the next question</a:t>
            </a:r>
          </a:p>
          <a:p>
            <a:r>
              <a:rPr lang="en-US" dirty="0"/>
              <a:t>Solution is to place one trait and several items on each page</a:t>
            </a:r>
          </a:p>
        </p:txBody>
      </p:sp>
    </p:spTree>
    <p:extLst>
      <p:ext uri="{BB962C8B-B14F-4D97-AF65-F5344CB8AC3E}">
        <p14:creationId xmlns:p14="http://schemas.microsoft.com/office/powerpoint/2010/main" val="1090062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Designing the Questionnaire</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Allow ample white space</a:t>
            </a:r>
          </a:p>
          <a:p>
            <a:r>
              <a:rPr lang="en-US" dirty="0"/>
              <a:t>Allow ample space to write or type in responses</a:t>
            </a:r>
          </a:p>
          <a:p>
            <a:r>
              <a:rPr lang="en-US" dirty="0"/>
              <a:t>Make it easy for respondents to clearly mark their answers</a:t>
            </a:r>
          </a:p>
          <a:p>
            <a:r>
              <a:rPr lang="en-US" dirty="0"/>
              <a:t>Be consistent in style</a:t>
            </a:r>
          </a:p>
        </p:txBody>
      </p:sp>
    </p:spTree>
    <p:extLst>
      <p:ext uri="{BB962C8B-B14F-4D97-AF65-F5344CB8AC3E}">
        <p14:creationId xmlns:p14="http://schemas.microsoft.com/office/powerpoint/2010/main" val="3080044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Order of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Place most important questions first</a:t>
            </a:r>
          </a:p>
          <a:p>
            <a:r>
              <a:rPr lang="en-US" dirty="0"/>
              <a:t>Cluster items of similar content together</a:t>
            </a:r>
          </a:p>
          <a:p>
            <a:r>
              <a:rPr lang="en-US" dirty="0"/>
              <a:t>Introduce less controversial questions first</a:t>
            </a:r>
          </a:p>
        </p:txBody>
      </p:sp>
    </p:spTree>
    <p:extLst>
      <p:ext uri="{BB962C8B-B14F-4D97-AF65-F5344CB8AC3E}">
        <p14:creationId xmlns:p14="http://schemas.microsoft.com/office/powerpoint/2010/main" val="222834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Interviewing</a:t>
            </a:r>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normAutofit/>
          </a:bodyPr>
          <a:lstStyle/>
          <a:p>
            <a:pPr marL="255651" lvl="0" indent="-255651">
              <a:spcAft>
                <a:spcPct val="0"/>
              </a:spcAft>
              <a:buSzPts val="2400"/>
              <a:tabLst/>
            </a:pPr>
            <a:r>
              <a:rPr lang="en-US" altLang="en-US" dirty="0">
                <a:solidFill>
                  <a:srgbClr val="000000"/>
                </a:solidFill>
                <a:latin typeface="Arial (Body)"/>
              </a:rPr>
              <a:t>Interviewing is an important method for collecting data on human and system information requirements</a:t>
            </a:r>
          </a:p>
          <a:p>
            <a:pPr marL="255651" lvl="0" indent="-255651">
              <a:spcAft>
                <a:spcPct val="0"/>
              </a:spcAft>
              <a:buSzPts val="2400"/>
              <a:tabLst/>
            </a:pPr>
            <a:r>
              <a:rPr lang="en-US" altLang="en-US" dirty="0">
                <a:solidFill>
                  <a:srgbClr val="000000"/>
                </a:solidFill>
                <a:latin typeface="Arial (Body)"/>
              </a:rPr>
              <a:t>Interviews reveal information about:</a:t>
            </a:r>
          </a:p>
          <a:p>
            <a:pPr marL="712851" lvl="1" indent="-255651">
              <a:spcAft>
                <a:spcPct val="0"/>
              </a:spcAft>
              <a:buSzPts val="2400"/>
            </a:pPr>
            <a:r>
              <a:rPr lang="en-US" altLang="en-US" dirty="0">
                <a:solidFill>
                  <a:srgbClr val="000000"/>
                </a:solidFill>
                <a:latin typeface="Arial (Body)"/>
              </a:rPr>
              <a:t>Interviewee opinions</a:t>
            </a:r>
          </a:p>
          <a:p>
            <a:pPr marL="712851" lvl="1" indent="-255651">
              <a:spcAft>
                <a:spcPct val="0"/>
              </a:spcAft>
              <a:buSzPts val="2400"/>
            </a:pPr>
            <a:r>
              <a:rPr lang="en-US" altLang="en-US" dirty="0">
                <a:solidFill>
                  <a:srgbClr val="000000"/>
                </a:solidFill>
                <a:latin typeface="Arial (Body)"/>
              </a:rPr>
              <a:t>Interviewee feelings</a:t>
            </a:r>
          </a:p>
          <a:p>
            <a:pPr marL="712851" lvl="1" indent="-255651">
              <a:spcAft>
                <a:spcPct val="0"/>
              </a:spcAft>
              <a:buSzPts val="2400"/>
            </a:pPr>
            <a:r>
              <a:rPr lang="en-US" altLang="en-US" dirty="0">
                <a:solidFill>
                  <a:srgbClr val="000000"/>
                </a:solidFill>
                <a:latin typeface="Arial (Body)"/>
              </a:rPr>
              <a:t>Goals</a:t>
            </a:r>
          </a:p>
          <a:p>
            <a:pPr marL="712851" lvl="1" indent="-255651">
              <a:spcAft>
                <a:spcPct val="0"/>
              </a:spcAft>
              <a:buSzPts val="2400"/>
            </a:pPr>
            <a:r>
              <a:rPr lang="en-US" altLang="en-US" dirty="0">
                <a:solidFill>
                  <a:srgbClr val="000000"/>
                </a:solidFill>
                <a:latin typeface="Arial (Body)"/>
              </a:rPr>
              <a:t>Key HCI concerns</a:t>
            </a:r>
          </a:p>
        </p:txBody>
      </p:sp>
    </p:spTree>
    <p:extLst>
      <p:ext uri="{BB962C8B-B14F-4D97-AF65-F5344CB8AC3E}">
        <p14:creationId xmlns:p14="http://schemas.microsoft.com/office/powerpoint/2010/main" val="743895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Administering Questionnaires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Administering questionnaires has two main questions:</a:t>
            </a:r>
          </a:p>
          <a:p>
            <a:pPr lvl="1"/>
            <a:r>
              <a:rPr lang="en-US" dirty="0"/>
              <a:t>Who in the organization should receive the questionnaire</a:t>
            </a:r>
          </a:p>
          <a:p>
            <a:pPr lvl="1"/>
            <a:r>
              <a:rPr lang="en-US" dirty="0"/>
              <a:t>How should the questionnaire be administered</a:t>
            </a:r>
          </a:p>
        </p:txBody>
      </p:sp>
    </p:spTree>
    <p:extLst>
      <p:ext uri="{BB962C8B-B14F-4D97-AF65-F5344CB8AC3E}">
        <p14:creationId xmlns:p14="http://schemas.microsoft.com/office/powerpoint/2010/main" val="785012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normAutofit fontScale="90000"/>
          </a:bodyPr>
          <a:lstStyle/>
          <a:p>
            <a:r>
              <a:rPr lang="en-US" dirty="0"/>
              <a:t>Figure 4.14 Ways to Capture Responses When Designing a Web Survey</a:t>
            </a:r>
            <a:endParaRPr lang="en-GH" dirty="0"/>
          </a:p>
        </p:txBody>
      </p:sp>
      <p:graphicFrame>
        <p:nvGraphicFramePr>
          <p:cNvPr id="6" name="Table 5">
            <a:extLst>
              <a:ext uri="{FF2B5EF4-FFF2-40B4-BE49-F238E27FC236}">
                <a16:creationId xmlns:a16="http://schemas.microsoft.com/office/drawing/2014/main" id="{492DDAF0-BF61-3573-74E3-A4D63C1F552D}"/>
              </a:ext>
            </a:extLst>
          </p:cNvPr>
          <p:cNvGraphicFramePr>
            <a:graphicFrameLocks noGrp="1"/>
          </p:cNvGraphicFramePr>
          <p:nvPr>
            <p:extLst>
              <p:ext uri="{D42A27DB-BD31-4B8C-83A1-F6EECF244321}">
                <p14:modId xmlns:p14="http://schemas.microsoft.com/office/powerpoint/2010/main" val="1040811636"/>
              </p:ext>
            </p:extLst>
          </p:nvPr>
        </p:nvGraphicFramePr>
        <p:xfrm>
          <a:off x="2237270" y="1795443"/>
          <a:ext cx="8016813" cy="4697432"/>
        </p:xfrm>
        <a:graphic>
          <a:graphicData uri="http://schemas.openxmlformats.org/drawingml/2006/table">
            <a:tbl>
              <a:tblPr firstRow="1" bandRow="1"/>
              <a:tblGrid>
                <a:gridCol w="2202610">
                  <a:extLst>
                    <a:ext uri="{9D8B030D-6E8A-4147-A177-3AD203B41FA5}">
                      <a16:colId xmlns:a16="http://schemas.microsoft.com/office/drawing/2014/main" val="2623056261"/>
                    </a:ext>
                  </a:extLst>
                </a:gridCol>
                <a:gridCol w="2363638">
                  <a:extLst>
                    <a:ext uri="{9D8B030D-6E8A-4147-A177-3AD203B41FA5}">
                      <a16:colId xmlns:a16="http://schemas.microsoft.com/office/drawing/2014/main" val="206459526"/>
                    </a:ext>
                  </a:extLst>
                </a:gridCol>
                <a:gridCol w="3450565">
                  <a:extLst>
                    <a:ext uri="{9D8B030D-6E8A-4147-A177-3AD203B41FA5}">
                      <a16:colId xmlns:a16="http://schemas.microsoft.com/office/drawing/2014/main" val="393289291"/>
                    </a:ext>
                  </a:extLst>
                </a:gridCol>
              </a:tblGrid>
              <a:tr h="399534">
                <a:tc>
                  <a:txBody>
                    <a:bodyPr/>
                    <a:lstStyle/>
                    <a:p>
                      <a:pPr algn="l"/>
                      <a:r>
                        <a:rPr lang="en-US" sz="1400" b="1" i="0" u="none" strike="noStrike" cap="none" baseline="0" dirty="0">
                          <a:solidFill>
                            <a:schemeClr val="tx1"/>
                          </a:solidFill>
                          <a:latin typeface="+mn-lt"/>
                          <a:ea typeface="Arial"/>
                          <a:cs typeface="Arial"/>
                          <a:sym typeface="Arial"/>
                        </a:rPr>
                        <a:t>Name</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baseline="0" dirty="0">
                          <a:solidFill>
                            <a:schemeClr val="tx1"/>
                          </a:solidFill>
                          <a:latin typeface="+mn-lt"/>
                          <a:ea typeface="Arial"/>
                          <a:cs typeface="Arial"/>
                          <a:sym typeface="Arial"/>
                        </a:rPr>
                        <a:t>Appearance</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baseline="0" dirty="0">
                          <a:solidFill>
                            <a:schemeClr val="tx1"/>
                          </a:solidFill>
                          <a:latin typeface="+mn-lt"/>
                          <a:ea typeface="Arial"/>
                          <a:cs typeface="Arial"/>
                          <a:sym typeface="Arial"/>
                        </a:rPr>
                        <a:t>Purpose</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1532203"/>
                  </a:ext>
                </a:extLst>
              </a:tr>
              <a:tr h="558253">
                <a:tc>
                  <a:txBody>
                    <a:bodyPr/>
                    <a:lstStyle/>
                    <a:p>
                      <a:pPr algn="l"/>
                      <a:r>
                        <a:rPr lang="en-US" sz="1400" b="0" i="0" u="none" strike="noStrike" cap="none" baseline="0" dirty="0">
                          <a:solidFill>
                            <a:schemeClr val="tx1"/>
                          </a:solidFill>
                          <a:latin typeface="+mn-lt"/>
                          <a:ea typeface="Arial"/>
                          <a:cs typeface="Arial"/>
                          <a:sym typeface="Arial"/>
                        </a:rPr>
                        <a:t>One-line text box</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600" dirty="0">
                          <a:solidFill>
                            <a:schemeClr val="bg1"/>
                          </a:solidFill>
                          <a:latin typeface="+mn-lt"/>
                        </a:rPr>
                        <a:t>A single line text box is shown, Used to obtain a small amount of text and limit the answer to a few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i="0" u="none" strike="noStrike" cap="none" baseline="0" dirty="0">
                          <a:solidFill>
                            <a:schemeClr val="tx1"/>
                          </a:solidFill>
                          <a:latin typeface="+mn-lt"/>
                          <a:ea typeface="Arial"/>
                          <a:cs typeface="Arial"/>
                          <a:sym typeface="Arial"/>
                        </a:rPr>
                        <a:t>Used to obtain a small amount of text and limit the answer to a few words</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9886669"/>
                  </a:ext>
                </a:extLst>
              </a:tr>
              <a:tr h="643759">
                <a:tc>
                  <a:txBody>
                    <a:bodyPr/>
                    <a:lstStyle/>
                    <a:p>
                      <a:pPr algn="l"/>
                      <a:r>
                        <a:rPr lang="en-US" sz="1400" b="0" i="0" u="none" strike="noStrike" cap="none" baseline="0" dirty="0">
                          <a:solidFill>
                            <a:schemeClr val="tx1"/>
                          </a:solidFill>
                          <a:latin typeface="+mn-lt"/>
                          <a:ea typeface="Arial"/>
                          <a:cs typeface="Arial"/>
                          <a:sym typeface="Arial"/>
                        </a:rPr>
                        <a:t>Scrolling text box</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600" dirty="0">
                          <a:solidFill>
                            <a:schemeClr val="bg1"/>
                          </a:solidFill>
                          <a:latin typeface="+mn-lt"/>
                        </a:rPr>
                        <a:t>Multi line text box with horizontal and vertical scroll bars shown, Used to obtain one or more paragraphs of 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i="0" u="none" strike="noStrike" cap="none" baseline="0" dirty="0">
                          <a:solidFill>
                            <a:schemeClr val="tx1"/>
                          </a:solidFill>
                          <a:latin typeface="+mn-lt"/>
                          <a:ea typeface="Arial"/>
                          <a:cs typeface="Arial"/>
                          <a:sym typeface="Arial"/>
                        </a:rPr>
                        <a:t>Used to obtain one or more paragraphs of text</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7657391"/>
                  </a:ext>
                </a:extLst>
              </a:tr>
              <a:tr h="788122">
                <a:tc>
                  <a:txBody>
                    <a:bodyPr/>
                    <a:lstStyle/>
                    <a:p>
                      <a:pPr algn="l"/>
                      <a:r>
                        <a:rPr lang="en-US" sz="1400" b="0" i="0" u="none" strike="noStrike" cap="none" baseline="0" dirty="0">
                          <a:solidFill>
                            <a:schemeClr val="tx1"/>
                          </a:solidFill>
                          <a:latin typeface="+mn-lt"/>
                          <a:ea typeface="Arial"/>
                          <a:cs typeface="Arial"/>
                          <a:sym typeface="Arial"/>
                        </a:rPr>
                        <a:t>Check box</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600" dirty="0">
                          <a:solidFill>
                            <a:schemeClr val="bg1"/>
                          </a:solidFill>
                          <a:latin typeface="+mn-lt"/>
                        </a:rPr>
                        <a:t>Checkbox is shown, Used to obtain a yes-no answer left parenthesis example, Do you wish to be included on the mailing list? Right parenthesis.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tx1"/>
                          </a:solidFill>
                          <a:latin typeface="+mn-lt"/>
                          <a:ea typeface="Arial"/>
                          <a:cs typeface="Arial"/>
                          <a:sym typeface="Arial"/>
                        </a:rPr>
                        <a:t>Used to obtain a yes-no answer (e.g., Do you wish to be included on the mailing list?)</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337013"/>
                  </a:ext>
                </a:extLst>
              </a:tr>
              <a:tr h="558253">
                <a:tc>
                  <a:txBody>
                    <a:bodyPr/>
                    <a:lstStyle/>
                    <a:p>
                      <a:pPr algn="l"/>
                      <a:r>
                        <a:rPr lang="en-US" sz="1400" b="0" i="0" u="none" strike="noStrike" cap="none" baseline="0" dirty="0">
                          <a:solidFill>
                            <a:schemeClr val="tx1"/>
                          </a:solidFill>
                          <a:latin typeface="+mn-lt"/>
                          <a:ea typeface="Arial"/>
                          <a:cs typeface="Arial"/>
                          <a:sym typeface="Arial"/>
                        </a:rPr>
                        <a:t>Radio button</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600" dirty="0">
                          <a:solidFill>
                            <a:schemeClr val="bg1"/>
                          </a:solidFill>
                          <a:latin typeface="+mn-lt"/>
                        </a:rPr>
                        <a:t>Checked radio button, a round button with a solid dot in the center,  is shown : Used to obtain a yes-no or true-false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i="0" u="none" strike="noStrike" cap="none" baseline="0" dirty="0">
                          <a:solidFill>
                            <a:schemeClr val="tx1"/>
                          </a:solidFill>
                          <a:latin typeface="+mn-lt"/>
                          <a:ea typeface="Arial"/>
                          <a:cs typeface="Arial"/>
                          <a:sym typeface="Arial"/>
                        </a:rPr>
                        <a:t>Used to obtain a yes-no or true-false answer</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4112808"/>
                  </a:ext>
                </a:extLst>
              </a:tr>
              <a:tr h="1017991">
                <a:tc>
                  <a:txBody>
                    <a:bodyPr/>
                    <a:lstStyle/>
                    <a:p>
                      <a:pPr algn="l"/>
                      <a:r>
                        <a:rPr lang="en-US" sz="1400" b="0" i="0" u="none" strike="noStrike" cap="none" baseline="0" dirty="0">
                          <a:solidFill>
                            <a:schemeClr val="tx1"/>
                          </a:solidFill>
                          <a:latin typeface="+mn-lt"/>
                          <a:ea typeface="Arial"/>
                          <a:cs typeface="Arial"/>
                          <a:sym typeface="Arial"/>
                        </a:rPr>
                        <a:t>Drop-down menu</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600" dirty="0">
                          <a:solidFill>
                            <a:schemeClr val="bg1"/>
                          </a:solidFill>
                          <a:latin typeface="+mn-lt"/>
                        </a:rPr>
                        <a:t>Image of a dropdown button is shown : Used to obtain more consistent results Left parenthesis Respondent is able to choose the appropriate answer from a predetermined list left bracket example., a list of state abbreviations right bracket right parenthesis.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tx1"/>
                          </a:solidFill>
                          <a:latin typeface="+mn-lt"/>
                          <a:ea typeface="Arial"/>
                          <a:cs typeface="Arial"/>
                          <a:sym typeface="Arial"/>
                        </a:rPr>
                        <a:t>Used to obtain more consistent results</a:t>
                      </a:r>
                    </a:p>
                    <a:p>
                      <a:r>
                        <a:rPr lang="en-US" sz="1400" b="0" i="0" u="none" strike="noStrike" cap="none" baseline="0" dirty="0">
                          <a:solidFill>
                            <a:schemeClr val="tx1"/>
                          </a:solidFill>
                          <a:latin typeface="+mn-lt"/>
                          <a:ea typeface="Arial"/>
                          <a:cs typeface="Arial"/>
                          <a:sym typeface="Arial"/>
                        </a:rPr>
                        <a:t>(Respondent is able to choose the appropriate answer from a predetermined list [e.g., a list of state abbreviations])</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1532453"/>
                  </a:ext>
                </a:extLst>
              </a:tr>
              <a:tr h="399534">
                <a:tc>
                  <a:txBody>
                    <a:bodyPr/>
                    <a:lstStyle/>
                    <a:p>
                      <a:pPr algn="l"/>
                      <a:r>
                        <a:rPr lang="en-US" sz="1400" b="0" i="0" u="none" strike="noStrike" cap="none" baseline="0" dirty="0">
                          <a:solidFill>
                            <a:schemeClr val="tx1"/>
                          </a:solidFill>
                          <a:latin typeface="+mn-lt"/>
                          <a:ea typeface="Arial"/>
                          <a:cs typeface="Arial"/>
                          <a:sym typeface="Arial"/>
                        </a:rPr>
                        <a:t>Push button</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600" b="0" i="0" u="none" strike="noStrike" cap="none" dirty="0">
                          <a:solidFill>
                            <a:schemeClr val="bg1"/>
                          </a:solidFill>
                          <a:effectLst/>
                          <a:latin typeface="+mn-lt"/>
                          <a:ea typeface="Arial"/>
                          <a:cs typeface="Arial"/>
                          <a:sym typeface="Arial"/>
                        </a:rPr>
                        <a:t>Push button, Image of a button labeled as Button is shown, Most often used for an action left parenthesis e.g., a respondent pushes a button marked “Submit” or “Clear” right parenthesis.</a:t>
                      </a:r>
                      <a:endParaRPr lang="en-US" sz="6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tx1"/>
                          </a:solidFill>
                          <a:latin typeface="+mn-lt"/>
                          <a:ea typeface="Arial"/>
                          <a:cs typeface="Arial"/>
                          <a:sym typeface="Arial"/>
                        </a:rPr>
                        <a:t>Most often used for an action (e.g., a respondent pushes a button marked “Submit” or “Clear”)</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86608661"/>
                  </a:ext>
                </a:extLst>
              </a:tr>
            </a:tbl>
          </a:graphicData>
        </a:graphic>
      </p:graphicFrame>
    </p:spTree>
    <p:extLst>
      <p:ext uri="{BB962C8B-B14F-4D97-AF65-F5344CB8AC3E}">
        <p14:creationId xmlns:p14="http://schemas.microsoft.com/office/powerpoint/2010/main" val="707037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normAutofit/>
          </a:bodyPr>
          <a:lstStyle/>
          <a:p>
            <a:r>
              <a:rPr lang="en-US" sz="4000" dirty="0"/>
              <a:t>Electronically Submitting Questionnaires</a:t>
            </a:r>
            <a:endParaRPr lang="en-GH" sz="4000"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Reduced costs</a:t>
            </a:r>
          </a:p>
          <a:p>
            <a:r>
              <a:rPr lang="en-US" dirty="0"/>
              <a:t>Collecting and storing the results electronically</a:t>
            </a:r>
          </a:p>
        </p:txBody>
      </p:sp>
    </p:spTree>
    <p:extLst>
      <p:ext uri="{BB962C8B-B14F-4D97-AF65-F5344CB8AC3E}">
        <p14:creationId xmlns:p14="http://schemas.microsoft.com/office/powerpoint/2010/main" val="848330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Prototyping</a:t>
            </a:r>
            <a:endParaRPr lang="en-GB" dirty="0"/>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1/3</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4158341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Agile Modeling, but First Prototyping</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Agile modeling is a collection of innovative, user-centered approaches to system development</a:t>
            </a:r>
          </a:p>
          <a:p>
            <a:r>
              <a:rPr lang="en-US" dirty="0"/>
              <a:t>Prototyping is an information-gathering technique useful in seeking</a:t>
            </a:r>
          </a:p>
          <a:p>
            <a:pPr lvl="1"/>
            <a:r>
              <a:rPr lang="en-US" dirty="0"/>
              <a:t>User reactions</a:t>
            </a:r>
          </a:p>
          <a:p>
            <a:pPr lvl="1"/>
            <a:r>
              <a:rPr lang="en-US" dirty="0"/>
              <a:t>Suggestions</a:t>
            </a:r>
          </a:p>
          <a:p>
            <a:pPr lvl="1"/>
            <a:r>
              <a:rPr lang="en-US" dirty="0"/>
              <a:t>Innovations</a:t>
            </a:r>
          </a:p>
          <a:p>
            <a:pPr lvl="1"/>
            <a:r>
              <a:rPr lang="en-US" dirty="0"/>
              <a:t>Revision plans</a:t>
            </a:r>
          </a:p>
        </p:txBody>
      </p:sp>
    </p:spTree>
    <p:extLst>
      <p:ext uri="{BB962C8B-B14F-4D97-AF65-F5344CB8AC3E}">
        <p14:creationId xmlns:p14="http://schemas.microsoft.com/office/powerpoint/2010/main" val="1547922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Prototyping</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776749"/>
            <a:ext cx="10515600" cy="4527797"/>
          </a:xfrm>
        </p:spPr>
        <p:txBody>
          <a:bodyPr>
            <a:normAutofit/>
          </a:bodyPr>
          <a:lstStyle/>
          <a:p>
            <a:pPr>
              <a:lnSpc>
                <a:spcPct val="120000"/>
              </a:lnSpc>
            </a:pPr>
            <a:r>
              <a:rPr lang="en-US" dirty="0"/>
              <a:t>Patched-up</a:t>
            </a:r>
          </a:p>
          <a:p>
            <a:pPr>
              <a:lnSpc>
                <a:spcPct val="120000"/>
              </a:lnSpc>
            </a:pPr>
            <a:r>
              <a:rPr lang="en-US" dirty="0"/>
              <a:t>Nonoperational</a:t>
            </a:r>
          </a:p>
          <a:p>
            <a:pPr>
              <a:lnSpc>
                <a:spcPct val="120000"/>
              </a:lnSpc>
            </a:pPr>
            <a:r>
              <a:rPr lang="en-US" dirty="0"/>
              <a:t>First-of-a-series</a:t>
            </a:r>
          </a:p>
          <a:p>
            <a:pPr>
              <a:lnSpc>
                <a:spcPct val="120000"/>
              </a:lnSpc>
            </a:pPr>
            <a:r>
              <a:rPr lang="en-US" dirty="0"/>
              <a:t>Selected features</a:t>
            </a:r>
          </a:p>
        </p:txBody>
      </p:sp>
    </p:spTree>
    <p:extLst>
      <p:ext uri="{BB962C8B-B14F-4D97-AF65-F5344CB8AC3E}">
        <p14:creationId xmlns:p14="http://schemas.microsoft.com/office/powerpoint/2010/main" val="1617373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Patched-Up Prototype</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776749"/>
            <a:ext cx="10515600" cy="4527797"/>
          </a:xfrm>
        </p:spPr>
        <p:txBody>
          <a:bodyPr>
            <a:normAutofit/>
          </a:bodyPr>
          <a:lstStyle/>
          <a:p>
            <a:pPr>
              <a:lnSpc>
                <a:spcPct val="120000"/>
              </a:lnSpc>
            </a:pPr>
            <a:r>
              <a:rPr lang="en-US" dirty="0"/>
              <a:t>A system that works but is patched up or patched together</a:t>
            </a:r>
          </a:p>
          <a:p>
            <a:pPr>
              <a:lnSpc>
                <a:spcPct val="120000"/>
              </a:lnSpc>
            </a:pPr>
            <a:r>
              <a:rPr lang="en-US" dirty="0"/>
              <a:t>A working model that has all the features but is inefficient</a:t>
            </a:r>
          </a:p>
          <a:p>
            <a:pPr>
              <a:lnSpc>
                <a:spcPct val="120000"/>
              </a:lnSpc>
            </a:pPr>
            <a:r>
              <a:rPr lang="en-US" dirty="0"/>
              <a:t>Users can interact with the system</a:t>
            </a:r>
          </a:p>
          <a:p>
            <a:pPr>
              <a:lnSpc>
                <a:spcPct val="120000"/>
              </a:lnSpc>
            </a:pPr>
            <a:r>
              <a:rPr lang="en-US" dirty="0"/>
              <a:t>Retrieval and storage of information may be inefficient</a:t>
            </a:r>
          </a:p>
        </p:txBody>
      </p:sp>
    </p:spTree>
    <p:extLst>
      <p:ext uri="{BB962C8B-B14F-4D97-AF65-F5344CB8AC3E}">
        <p14:creationId xmlns:p14="http://schemas.microsoft.com/office/powerpoint/2010/main" val="2872213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Nonoperational Scale Models</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776749"/>
            <a:ext cx="10515600" cy="4527797"/>
          </a:xfrm>
        </p:spPr>
        <p:txBody>
          <a:bodyPr>
            <a:normAutofit/>
          </a:bodyPr>
          <a:lstStyle/>
          <a:p>
            <a:pPr>
              <a:lnSpc>
                <a:spcPct val="120000"/>
              </a:lnSpc>
            </a:pPr>
            <a:r>
              <a:rPr lang="en-US" dirty="0"/>
              <a:t>A nonworking scale mode that is set up to test certain aspects of the design</a:t>
            </a:r>
          </a:p>
          <a:p>
            <a:pPr>
              <a:lnSpc>
                <a:spcPct val="120000"/>
              </a:lnSpc>
            </a:pPr>
            <a:r>
              <a:rPr lang="en-US" dirty="0"/>
              <a:t>A nonworking scale model of an information system might be produced when the coding required by the application is too expensive to prototype but when a useful idea of the system can be gained through prototyping of the input and output only</a:t>
            </a:r>
          </a:p>
        </p:txBody>
      </p:sp>
    </p:spTree>
    <p:extLst>
      <p:ext uri="{BB962C8B-B14F-4D97-AF65-F5344CB8AC3E}">
        <p14:creationId xmlns:p14="http://schemas.microsoft.com/office/powerpoint/2010/main" val="41219793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First-Of-A-Series Prototype </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43613"/>
            <a:ext cx="10515600" cy="4527797"/>
          </a:xfrm>
        </p:spPr>
        <p:txBody>
          <a:bodyPr>
            <a:normAutofit/>
          </a:bodyPr>
          <a:lstStyle/>
          <a:p>
            <a:pPr>
              <a:lnSpc>
                <a:spcPct val="120000"/>
              </a:lnSpc>
            </a:pPr>
            <a:r>
              <a:rPr lang="en-US" dirty="0"/>
              <a:t>Creating a pilot</a:t>
            </a:r>
          </a:p>
          <a:p>
            <a:pPr>
              <a:lnSpc>
                <a:spcPct val="120000"/>
              </a:lnSpc>
            </a:pPr>
            <a:r>
              <a:rPr lang="en-US" dirty="0"/>
              <a:t>Prototype is completely operational</a:t>
            </a:r>
          </a:p>
          <a:p>
            <a:pPr>
              <a:lnSpc>
                <a:spcPct val="120000"/>
              </a:lnSpc>
            </a:pPr>
            <a:r>
              <a:rPr lang="en-US" dirty="0"/>
              <a:t>Useful when many installations of the same information system are planned</a:t>
            </a:r>
          </a:p>
          <a:p>
            <a:pPr>
              <a:lnSpc>
                <a:spcPct val="120000"/>
              </a:lnSpc>
            </a:pPr>
            <a:r>
              <a:rPr lang="en-US" dirty="0"/>
              <a:t>A full-scale prototype is installed in one or two locations first, and if successful, duplicates are installed at all locations based on customer usage patterns and other key factors</a:t>
            </a:r>
          </a:p>
        </p:txBody>
      </p:sp>
    </p:spTree>
    <p:extLst>
      <p:ext uri="{BB962C8B-B14F-4D97-AF65-F5344CB8AC3E}">
        <p14:creationId xmlns:p14="http://schemas.microsoft.com/office/powerpoint/2010/main" val="2856008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Selected Features Prototype</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776749"/>
            <a:ext cx="10515600" cy="4527797"/>
          </a:xfrm>
        </p:spPr>
        <p:txBody>
          <a:bodyPr>
            <a:normAutofit/>
          </a:bodyPr>
          <a:lstStyle/>
          <a:p>
            <a:pPr>
              <a:lnSpc>
                <a:spcPct val="120000"/>
              </a:lnSpc>
            </a:pPr>
            <a:r>
              <a:rPr lang="en-US" dirty="0"/>
              <a:t>Building an operational model that includes some, but not all, of the features that the final system will have</a:t>
            </a:r>
          </a:p>
          <a:p>
            <a:pPr>
              <a:lnSpc>
                <a:spcPct val="120000"/>
              </a:lnSpc>
            </a:pPr>
            <a:r>
              <a:rPr lang="en-US" dirty="0"/>
              <a:t>Some, but not all, essential features are included</a:t>
            </a:r>
          </a:p>
          <a:p>
            <a:pPr>
              <a:lnSpc>
                <a:spcPct val="120000"/>
              </a:lnSpc>
            </a:pPr>
            <a:r>
              <a:rPr lang="en-US" dirty="0"/>
              <a:t>Built in modules</a:t>
            </a:r>
          </a:p>
          <a:p>
            <a:pPr>
              <a:lnSpc>
                <a:spcPct val="120000"/>
              </a:lnSpc>
            </a:pPr>
            <a:r>
              <a:rPr lang="en-US" dirty="0"/>
              <a:t>Part of the actual system</a:t>
            </a:r>
          </a:p>
        </p:txBody>
      </p:sp>
    </p:spTree>
    <p:extLst>
      <p:ext uri="{BB962C8B-B14F-4D97-AF65-F5344CB8AC3E}">
        <p14:creationId xmlns:p14="http://schemas.microsoft.com/office/powerpoint/2010/main" val="377323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Interview Preparation</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3677565"/>
          </a:xfrm>
        </p:spPr>
        <p:txBody>
          <a:bodyPr>
            <a:normAutofit/>
          </a:bodyPr>
          <a:lstStyle/>
          <a:p>
            <a:pPr marL="514350" indent="-514350">
              <a:buFont typeface="+mj-lt"/>
              <a:buAutoNum type="arabicPeriod"/>
            </a:pPr>
            <a:r>
              <a:rPr lang="en-US" dirty="0"/>
              <a:t>Reading background material</a:t>
            </a:r>
          </a:p>
          <a:p>
            <a:pPr marL="514350" indent="-514350">
              <a:buFont typeface="+mj-lt"/>
              <a:buAutoNum type="arabicPeriod"/>
            </a:pPr>
            <a:r>
              <a:rPr lang="en-US" dirty="0"/>
              <a:t>Establishing interview objectives</a:t>
            </a:r>
          </a:p>
          <a:p>
            <a:pPr marL="514350" indent="-514350">
              <a:buFont typeface="+mj-lt"/>
              <a:buAutoNum type="arabicPeriod"/>
            </a:pPr>
            <a:r>
              <a:rPr lang="en-US" dirty="0"/>
              <a:t>Deciding whom to interview</a:t>
            </a:r>
          </a:p>
          <a:p>
            <a:pPr marL="514350" indent="-514350">
              <a:buFont typeface="+mj-lt"/>
              <a:buAutoNum type="arabicPeriod"/>
            </a:pPr>
            <a:r>
              <a:rPr lang="en-US" dirty="0"/>
              <a:t>Preparing the interviewee</a:t>
            </a:r>
          </a:p>
          <a:p>
            <a:pPr marL="514350" indent="-514350">
              <a:buFont typeface="+mj-lt"/>
              <a:buAutoNum type="arabicPeriod"/>
            </a:pPr>
            <a:r>
              <a:rPr lang="en-US" dirty="0"/>
              <a:t>Deciding on question types and structure</a:t>
            </a:r>
          </a:p>
        </p:txBody>
      </p:sp>
    </p:spTree>
    <p:extLst>
      <p:ext uri="{BB962C8B-B14F-4D97-AF65-F5344CB8AC3E}">
        <p14:creationId xmlns:p14="http://schemas.microsoft.com/office/powerpoint/2010/main" val="281982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Figure 6.1 Four Kinds of Prototypes</a:t>
            </a:r>
            <a:endParaRPr lang="en-GB" sz="2800" dirty="0"/>
          </a:p>
        </p:txBody>
      </p:sp>
      <p:pic>
        <p:nvPicPr>
          <p:cNvPr id="6" name="Picture 5" descr="A set of four illustrations shows four kinds of prototypes. The four prototypes depicted are: Patched-up prototype, The illustration shows a vertical stack of six elements in the shape of notebooks. Nonoperational prototype, The illustration shows a series of elements, placed side by side. These elements are labeled as Input, Process and Output. First of a series prototype, The illustration shows three elements placed one behind the other. From front to back, these are labeled as Facility 1, Facility 2, and Facility 3. Selected features prototype, The illustration shows a neat vertical stack of elements. From the top, the first, third and the fifth elements are labeled as Feature 1, Feature 3, and Feature 5.">
            <a:extLst>
              <a:ext uri="{FF2B5EF4-FFF2-40B4-BE49-F238E27FC236}">
                <a16:creationId xmlns:a16="http://schemas.microsoft.com/office/drawing/2014/main" id="{DB239AA4-6B89-6C11-BA92-ECB61ACE9A36}"/>
              </a:ext>
            </a:extLst>
          </p:cNvPr>
          <p:cNvPicPr>
            <a:picLocks noChangeAspect="1"/>
          </p:cNvPicPr>
          <p:nvPr/>
        </p:nvPicPr>
        <p:blipFill rotWithShape="1">
          <a:blip r:embed="rId3">
            <a:extLst>
              <a:ext uri="{28A0092B-C50C-407E-A947-70E740481C1C}">
                <a14:useLocalDpi xmlns:a14="http://schemas.microsoft.com/office/drawing/2010/main" val="0"/>
              </a:ext>
            </a:extLst>
          </a:blip>
          <a:srcRect b="2771"/>
          <a:stretch/>
        </p:blipFill>
        <p:spPr>
          <a:xfrm>
            <a:off x="3208352" y="1439649"/>
            <a:ext cx="4941107" cy="4427880"/>
          </a:xfrm>
          <a:prstGeom prst="rect">
            <a:avLst/>
          </a:prstGeom>
        </p:spPr>
      </p:pic>
    </p:spTree>
    <p:extLst>
      <p:ext uri="{BB962C8B-B14F-4D97-AF65-F5344CB8AC3E}">
        <p14:creationId xmlns:p14="http://schemas.microsoft.com/office/powerpoint/2010/main" val="3704317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Users’ Role in Prototyping</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75696"/>
            <a:ext cx="10515600" cy="4527797"/>
          </a:xfrm>
        </p:spPr>
        <p:txBody>
          <a:bodyPr>
            <a:normAutofit/>
          </a:bodyPr>
          <a:lstStyle/>
          <a:p>
            <a:pPr>
              <a:lnSpc>
                <a:spcPct val="120000"/>
              </a:lnSpc>
            </a:pPr>
            <a:r>
              <a:rPr lang="en-US" dirty="0"/>
              <a:t>Honest involvement</a:t>
            </a:r>
          </a:p>
          <a:p>
            <a:pPr>
              <a:lnSpc>
                <a:spcPct val="120000"/>
              </a:lnSpc>
            </a:pPr>
            <a:r>
              <a:rPr lang="en-US" dirty="0"/>
              <a:t>Communicate the purpose of the prototype clearly</a:t>
            </a:r>
          </a:p>
          <a:p>
            <a:pPr>
              <a:lnSpc>
                <a:spcPct val="120000"/>
              </a:lnSpc>
            </a:pPr>
            <a:r>
              <a:rPr lang="en-US" dirty="0"/>
              <a:t>Get suggestions for changing, expanding the prototype and innovation</a:t>
            </a:r>
          </a:p>
        </p:txBody>
      </p:sp>
    </p:spTree>
    <p:extLst>
      <p:ext uri="{BB962C8B-B14F-4D97-AF65-F5344CB8AC3E}">
        <p14:creationId xmlns:p14="http://schemas.microsoft.com/office/powerpoint/2010/main" val="1578058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Q&amp;A</a:t>
            </a: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
        <p:nvSpPr>
          <p:cNvPr id="3" name="TextBox 2">
            <a:extLst>
              <a:ext uri="{FF2B5EF4-FFF2-40B4-BE49-F238E27FC236}">
                <a16:creationId xmlns:a16="http://schemas.microsoft.com/office/drawing/2014/main" id="{8AA055C1-D676-4782-A44B-18B679F11956}"/>
              </a:ext>
            </a:extLst>
          </p:cNvPr>
          <p:cNvSpPr txBox="1"/>
          <p:nvPr/>
        </p:nvSpPr>
        <p:spPr>
          <a:xfrm>
            <a:off x="10036097" y="6289287"/>
            <a:ext cx="2018501"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Ferdinand Hiagbe</a:t>
            </a:r>
            <a:endParaRPr lang="en-GB"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67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Question Types (1 of 2)</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Open-ended</a:t>
            </a:r>
          </a:p>
          <a:p>
            <a:r>
              <a:rPr lang="en-US" dirty="0"/>
              <a:t>Closed</a:t>
            </a:r>
          </a:p>
        </p:txBody>
      </p:sp>
    </p:spTree>
    <p:extLst>
      <p:ext uri="{BB962C8B-B14F-4D97-AF65-F5344CB8AC3E}">
        <p14:creationId xmlns:p14="http://schemas.microsoft.com/office/powerpoint/2010/main" val="77134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Figure 4.2 Open-Ended Interview Questions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normAutofit lnSpcReduction="10000"/>
          </a:bodyPr>
          <a:lstStyle/>
          <a:p>
            <a:r>
              <a:rPr lang="en-US" dirty="0"/>
              <a:t>What’s your opinion of the current state of business-to-business ecommerce in your firm?</a:t>
            </a:r>
          </a:p>
          <a:p>
            <a:r>
              <a:rPr lang="en-US" dirty="0"/>
              <a:t>What are the critical objectives of your department?</a:t>
            </a:r>
          </a:p>
          <a:p>
            <a:r>
              <a:rPr lang="en-US" dirty="0"/>
              <a:t>Once the data are submitted via the website, how are they processed?</a:t>
            </a:r>
          </a:p>
          <a:p>
            <a:r>
              <a:rPr lang="en-US" dirty="0"/>
              <a:t>Describe the monitoring process that is available online.</a:t>
            </a:r>
          </a:p>
          <a:p>
            <a:r>
              <a:rPr lang="en-US" dirty="0"/>
              <a:t>What are some of the common data entry errors made in this department?</a:t>
            </a:r>
          </a:p>
          <a:p>
            <a:r>
              <a:rPr lang="en-US" dirty="0"/>
              <a:t>What are the biggest frustrations you’ve experienced during the transition to ecommerce?</a:t>
            </a:r>
          </a:p>
        </p:txBody>
      </p:sp>
    </p:spTree>
    <p:extLst>
      <p:ext uri="{BB962C8B-B14F-4D97-AF65-F5344CB8AC3E}">
        <p14:creationId xmlns:p14="http://schemas.microsoft.com/office/powerpoint/2010/main" val="393086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Advantages of Open-Ended Questions (1 of 2)</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Puts the interviewee at ease</a:t>
            </a:r>
          </a:p>
          <a:p>
            <a:r>
              <a:rPr lang="en-US" dirty="0"/>
              <a:t>Allows the interviewer to pick up on the interviewee’s vocabulary</a:t>
            </a:r>
          </a:p>
          <a:p>
            <a:r>
              <a:rPr lang="en-US" dirty="0"/>
              <a:t>Provides richness of detail</a:t>
            </a:r>
          </a:p>
          <a:p>
            <a:r>
              <a:rPr lang="en-US" dirty="0"/>
              <a:t>Reveals avenues of further questioning that may have gone untapped</a:t>
            </a:r>
          </a:p>
        </p:txBody>
      </p:sp>
    </p:spTree>
    <p:extLst>
      <p:ext uri="{BB962C8B-B14F-4D97-AF65-F5344CB8AC3E}">
        <p14:creationId xmlns:p14="http://schemas.microsoft.com/office/powerpoint/2010/main" val="153136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2156</Words>
  <Application>Microsoft Office PowerPoint</Application>
  <PresentationFormat>Widescreen</PresentationFormat>
  <Paragraphs>353</Paragraphs>
  <Slides>62</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Aharoni</vt:lpstr>
      <vt:lpstr>Arial</vt:lpstr>
      <vt:lpstr>Arial (Body)</vt:lpstr>
      <vt:lpstr>Arial Black</vt:lpstr>
      <vt:lpstr>Calibri</vt:lpstr>
      <vt:lpstr>Calibri Light</vt:lpstr>
      <vt:lpstr>Office Theme</vt:lpstr>
      <vt:lpstr>Approaches to Information Gathering &amp; Prototyping</vt:lpstr>
      <vt:lpstr>Objectives of this lesson</vt:lpstr>
      <vt:lpstr>Interactive Methods to Elicit Human Information Requirements</vt:lpstr>
      <vt:lpstr>Interviewing</vt:lpstr>
      <vt:lpstr>Interviewing</vt:lpstr>
      <vt:lpstr>Interview Preparation</vt:lpstr>
      <vt:lpstr>Question Types (1 of 2)</vt:lpstr>
      <vt:lpstr>Figure 4.2 Open-Ended Interview Questions</vt:lpstr>
      <vt:lpstr>Advantages of Open-Ended Questions (1 of 2)</vt:lpstr>
      <vt:lpstr>Advantages of Open-Ended Questions (2 of 2)</vt:lpstr>
      <vt:lpstr>Disadvantages of Open-Ended Questions</vt:lpstr>
      <vt:lpstr>Closed Interview Questions</vt:lpstr>
      <vt:lpstr>Figure 4.3 Closed Interview Questions</vt:lpstr>
      <vt:lpstr>Benefits of Closed Interview Questions</vt:lpstr>
      <vt:lpstr>Disadvantages of Closed Interview Questions</vt:lpstr>
      <vt:lpstr>Figure 4.5 Attributes of Open-Ended and Closed Questions</vt:lpstr>
      <vt:lpstr>Bipolar Questions</vt:lpstr>
      <vt:lpstr>Probes</vt:lpstr>
      <vt:lpstr>Arranging Questions</vt:lpstr>
      <vt:lpstr>Pyramid Structure</vt:lpstr>
      <vt:lpstr>Figure 4.7 Pyramid Structure for Interviewing Goes from Specific to General Questions</vt:lpstr>
      <vt:lpstr>Funnel Structure</vt:lpstr>
      <vt:lpstr>Figure 4.8 Funnel Structure for Interviewing Begins with Broad Questions Then Funnels to Specific Questions</vt:lpstr>
      <vt:lpstr>Diamond Structure</vt:lpstr>
      <vt:lpstr>Figure 4.9 Diamond-Shaped Structure for Interviewing Combines the Pyramid and Funnel Structures</vt:lpstr>
      <vt:lpstr>Closing the Interview</vt:lpstr>
      <vt:lpstr>Interview Report</vt:lpstr>
      <vt:lpstr>Joint Application Design (J A D)</vt:lpstr>
      <vt:lpstr>Joint Application Design (J A D)</vt:lpstr>
      <vt:lpstr>Conditions That Support the Use of J A D</vt:lpstr>
      <vt:lpstr>Who is Involved</vt:lpstr>
      <vt:lpstr>Where to Hold J A D Meetings</vt:lpstr>
      <vt:lpstr>Benefits of J A D</vt:lpstr>
      <vt:lpstr>Drawbacks of Using J A D</vt:lpstr>
      <vt:lpstr>Questionaries</vt:lpstr>
      <vt:lpstr>Questionnaires</vt:lpstr>
      <vt:lpstr>Planning for the Use of Questionnaires</vt:lpstr>
      <vt:lpstr>Question Types (2 of 2)</vt:lpstr>
      <vt:lpstr>Figure 4.13 Trade-Offs between the Use of Open-Ended and Closed Questions on Questionnaires</vt:lpstr>
      <vt:lpstr>Questionnaire Language</vt:lpstr>
      <vt:lpstr>Measurement Scales</vt:lpstr>
      <vt:lpstr>Nominal Scales</vt:lpstr>
      <vt:lpstr>Interval Scales</vt:lpstr>
      <vt:lpstr>Validity and Reliability</vt:lpstr>
      <vt:lpstr>Problems with Scales</vt:lpstr>
      <vt:lpstr>Leniency</vt:lpstr>
      <vt:lpstr>Halo Effect</vt:lpstr>
      <vt:lpstr>Designing the Questionnaire</vt:lpstr>
      <vt:lpstr>Order of Questions</vt:lpstr>
      <vt:lpstr>Administering Questionnaires</vt:lpstr>
      <vt:lpstr>Figure 4.14 Ways to Capture Responses When Designing a Web Survey</vt:lpstr>
      <vt:lpstr>Electronically Submitting Questionnaires</vt:lpstr>
      <vt:lpstr>Prototyping</vt:lpstr>
      <vt:lpstr>Agile Modeling, but First Prototyping</vt:lpstr>
      <vt:lpstr>Prototyping</vt:lpstr>
      <vt:lpstr>Patched-Up Prototype</vt:lpstr>
      <vt:lpstr>Nonoperational Scale Models</vt:lpstr>
      <vt:lpstr>First-Of-A-Series Prototype </vt:lpstr>
      <vt:lpstr>Selected Features Prototype</vt:lpstr>
      <vt:lpstr>Figure 6.1 Four Kinds of Prototypes</vt:lpstr>
      <vt:lpstr>Users’ Role in Prototyping</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FIELDS OF COMPUTING</dc:title>
  <dc:creator>ferdinand hiagbe</dc:creator>
  <cp:lastModifiedBy>ferdinand hiagbe</cp:lastModifiedBy>
  <cp:revision>69</cp:revision>
  <dcterms:created xsi:type="dcterms:W3CDTF">2021-02-04T11:12:51Z</dcterms:created>
  <dcterms:modified xsi:type="dcterms:W3CDTF">2022-07-23T16:07:07Z</dcterms:modified>
</cp:coreProperties>
</file>