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60" r:id="rId3"/>
    <p:sldId id="300" r:id="rId4"/>
    <p:sldId id="349" r:id="rId5"/>
    <p:sldId id="295" r:id="rId6"/>
    <p:sldId id="311" r:id="rId7"/>
    <p:sldId id="341" r:id="rId8"/>
    <p:sldId id="350" r:id="rId9"/>
    <p:sldId id="351" r:id="rId10"/>
    <p:sldId id="352" r:id="rId11"/>
    <p:sldId id="353" r:id="rId12"/>
    <p:sldId id="397" r:id="rId13"/>
    <p:sldId id="354" r:id="rId14"/>
    <p:sldId id="355" r:id="rId15"/>
    <p:sldId id="399" r:id="rId16"/>
    <p:sldId id="391" r:id="rId17"/>
    <p:sldId id="356" r:id="rId18"/>
    <p:sldId id="357" r:id="rId19"/>
    <p:sldId id="358" r:id="rId20"/>
    <p:sldId id="400" r:id="rId21"/>
    <p:sldId id="401" r:id="rId22"/>
    <p:sldId id="402" r:id="rId23"/>
    <p:sldId id="359" r:id="rId24"/>
    <p:sldId id="360" r:id="rId25"/>
    <p:sldId id="361" r:id="rId26"/>
    <p:sldId id="403" r:id="rId27"/>
    <p:sldId id="312" r:id="rId28"/>
    <p:sldId id="313" r:id="rId29"/>
    <p:sldId id="362" r:id="rId30"/>
    <p:sldId id="363" r:id="rId31"/>
    <p:sldId id="364" r:id="rId32"/>
    <p:sldId id="367" r:id="rId33"/>
    <p:sldId id="392" r:id="rId34"/>
    <p:sldId id="393" r:id="rId35"/>
    <p:sldId id="398" r:id="rId36"/>
    <p:sldId id="369" r:id="rId37"/>
    <p:sldId id="394" r:id="rId38"/>
    <p:sldId id="368" r:id="rId39"/>
    <p:sldId id="365" r:id="rId40"/>
    <p:sldId id="395" r:id="rId41"/>
    <p:sldId id="396" r:id="rId42"/>
    <p:sldId id="319" r:id="rId43"/>
    <p:sldId id="316" r:id="rId44"/>
    <p:sldId id="322" r:id="rId45"/>
    <p:sldId id="323" r:id="rId46"/>
    <p:sldId id="372" r:id="rId47"/>
    <p:sldId id="29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8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340" autoAdjust="0"/>
  </p:normalViewPr>
  <p:slideViewPr>
    <p:cSldViewPr snapToGrid="0">
      <p:cViewPr>
        <p:scale>
          <a:sx n="110" d="100"/>
          <a:sy n="110" d="100"/>
        </p:scale>
        <p:origin x="630" y="180"/>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22A3E2-4688-4C33-AEDF-692C3B29F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8B735A7-AE38-421B-A820-B7AD5566CD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B0803-5878-464C-97A8-898C5993BF3D}" type="datetimeFigureOut">
              <a:rPr lang="en-GB" smtClean="0"/>
              <a:t>30/07/2022</a:t>
            </a:fld>
            <a:endParaRPr lang="en-GB"/>
          </a:p>
        </p:txBody>
      </p:sp>
      <p:sp>
        <p:nvSpPr>
          <p:cNvPr id="4" name="Footer Placeholder 3">
            <a:extLst>
              <a:ext uri="{FF2B5EF4-FFF2-40B4-BE49-F238E27FC236}">
                <a16:creationId xmlns:a16="http://schemas.microsoft.com/office/drawing/2014/main" id="{C65CE325-D546-4B0E-9E7A-4835525E1F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CD56D3F-11CE-41B9-A7A8-FE9DEF9F9D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C3D12D-7D12-4EA6-A5CB-2C10851593EE}" type="slidenum">
              <a:rPr lang="en-GB" smtClean="0"/>
              <a:t>‹#›</a:t>
            </a:fld>
            <a:endParaRPr lang="en-GB"/>
          </a:p>
        </p:txBody>
      </p:sp>
    </p:spTree>
    <p:extLst>
      <p:ext uri="{BB962C8B-B14F-4D97-AF65-F5344CB8AC3E}">
        <p14:creationId xmlns:p14="http://schemas.microsoft.com/office/powerpoint/2010/main" val="208758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60067-6367-485F-9F83-89A49974D247}" type="datetimeFigureOut">
              <a:rPr lang="en-GB" smtClean="0"/>
              <a:t>30/07/2022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DC00D-B5B4-4EFE-AF56-AFB9DD8A6F8E}" type="slidenum">
              <a:rPr lang="en-GB" smtClean="0"/>
              <a:t>‹#›</a:t>
            </a:fld>
            <a:endParaRPr lang="en-GB"/>
          </a:p>
        </p:txBody>
      </p:sp>
    </p:spTree>
    <p:extLst>
      <p:ext uri="{BB962C8B-B14F-4D97-AF65-F5344CB8AC3E}">
        <p14:creationId xmlns:p14="http://schemas.microsoft.com/office/powerpoint/2010/main" val="3221965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a:t>
            </a:fld>
            <a:endParaRPr lang="en-GB"/>
          </a:p>
        </p:txBody>
      </p:sp>
    </p:spTree>
    <p:extLst>
      <p:ext uri="{BB962C8B-B14F-4D97-AF65-F5344CB8AC3E}">
        <p14:creationId xmlns:p14="http://schemas.microsoft.com/office/powerpoint/2010/main" val="146088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28</a:t>
            </a:fld>
            <a:endParaRPr lang="en-GB"/>
          </a:p>
        </p:txBody>
      </p:sp>
    </p:spTree>
    <p:extLst>
      <p:ext uri="{BB962C8B-B14F-4D97-AF65-F5344CB8AC3E}">
        <p14:creationId xmlns:p14="http://schemas.microsoft.com/office/powerpoint/2010/main" val="1311370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29</a:t>
            </a:fld>
            <a:endParaRPr lang="en-GB"/>
          </a:p>
        </p:txBody>
      </p:sp>
    </p:spTree>
    <p:extLst>
      <p:ext uri="{BB962C8B-B14F-4D97-AF65-F5344CB8AC3E}">
        <p14:creationId xmlns:p14="http://schemas.microsoft.com/office/powerpoint/2010/main" val="175581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30</a:t>
            </a:fld>
            <a:endParaRPr lang="en-GB"/>
          </a:p>
        </p:txBody>
      </p:sp>
    </p:spTree>
    <p:extLst>
      <p:ext uri="{BB962C8B-B14F-4D97-AF65-F5344CB8AC3E}">
        <p14:creationId xmlns:p14="http://schemas.microsoft.com/office/powerpoint/2010/main" val="3163048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31</a:t>
            </a:fld>
            <a:endParaRPr lang="en-GB"/>
          </a:p>
        </p:txBody>
      </p:sp>
    </p:spTree>
    <p:extLst>
      <p:ext uri="{BB962C8B-B14F-4D97-AF65-F5344CB8AC3E}">
        <p14:creationId xmlns:p14="http://schemas.microsoft.com/office/powerpoint/2010/main" val="4169437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32</a:t>
            </a:fld>
            <a:endParaRPr lang="en-GB"/>
          </a:p>
        </p:txBody>
      </p:sp>
    </p:spTree>
    <p:extLst>
      <p:ext uri="{BB962C8B-B14F-4D97-AF65-F5344CB8AC3E}">
        <p14:creationId xmlns:p14="http://schemas.microsoft.com/office/powerpoint/2010/main" val="65267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33</a:t>
            </a:fld>
            <a:endParaRPr lang="en-GB"/>
          </a:p>
        </p:txBody>
      </p:sp>
    </p:spTree>
    <p:extLst>
      <p:ext uri="{BB962C8B-B14F-4D97-AF65-F5344CB8AC3E}">
        <p14:creationId xmlns:p14="http://schemas.microsoft.com/office/powerpoint/2010/main" val="3099212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34</a:t>
            </a:fld>
            <a:endParaRPr lang="en-GB"/>
          </a:p>
        </p:txBody>
      </p:sp>
    </p:spTree>
    <p:extLst>
      <p:ext uri="{BB962C8B-B14F-4D97-AF65-F5344CB8AC3E}">
        <p14:creationId xmlns:p14="http://schemas.microsoft.com/office/powerpoint/2010/main" val="2207332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35</a:t>
            </a:fld>
            <a:endParaRPr lang="en-GB"/>
          </a:p>
        </p:txBody>
      </p:sp>
    </p:spTree>
    <p:extLst>
      <p:ext uri="{BB962C8B-B14F-4D97-AF65-F5344CB8AC3E}">
        <p14:creationId xmlns:p14="http://schemas.microsoft.com/office/powerpoint/2010/main" val="353455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36</a:t>
            </a:fld>
            <a:endParaRPr lang="en-GB"/>
          </a:p>
        </p:txBody>
      </p:sp>
    </p:spTree>
    <p:extLst>
      <p:ext uri="{BB962C8B-B14F-4D97-AF65-F5344CB8AC3E}">
        <p14:creationId xmlns:p14="http://schemas.microsoft.com/office/powerpoint/2010/main" val="836128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37</a:t>
            </a:fld>
            <a:endParaRPr lang="en-GB"/>
          </a:p>
        </p:txBody>
      </p:sp>
    </p:spTree>
    <p:extLst>
      <p:ext uri="{BB962C8B-B14F-4D97-AF65-F5344CB8AC3E}">
        <p14:creationId xmlns:p14="http://schemas.microsoft.com/office/powerpoint/2010/main" val="341284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a:t>
            </a:fld>
            <a:endParaRPr lang="en-GB"/>
          </a:p>
        </p:txBody>
      </p:sp>
    </p:spTree>
    <p:extLst>
      <p:ext uri="{BB962C8B-B14F-4D97-AF65-F5344CB8AC3E}">
        <p14:creationId xmlns:p14="http://schemas.microsoft.com/office/powerpoint/2010/main" val="3054838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38</a:t>
            </a:fld>
            <a:endParaRPr lang="en-GB"/>
          </a:p>
        </p:txBody>
      </p:sp>
    </p:spTree>
    <p:extLst>
      <p:ext uri="{BB962C8B-B14F-4D97-AF65-F5344CB8AC3E}">
        <p14:creationId xmlns:p14="http://schemas.microsoft.com/office/powerpoint/2010/main" val="3979988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39</a:t>
            </a:fld>
            <a:endParaRPr lang="en-GB"/>
          </a:p>
        </p:txBody>
      </p:sp>
    </p:spTree>
    <p:extLst>
      <p:ext uri="{BB962C8B-B14F-4D97-AF65-F5344CB8AC3E}">
        <p14:creationId xmlns:p14="http://schemas.microsoft.com/office/powerpoint/2010/main" val="649537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40</a:t>
            </a:fld>
            <a:endParaRPr lang="en-GB"/>
          </a:p>
        </p:txBody>
      </p:sp>
    </p:spTree>
    <p:extLst>
      <p:ext uri="{BB962C8B-B14F-4D97-AF65-F5344CB8AC3E}">
        <p14:creationId xmlns:p14="http://schemas.microsoft.com/office/powerpoint/2010/main" val="3714620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41</a:t>
            </a:fld>
            <a:endParaRPr lang="en-GB"/>
          </a:p>
        </p:txBody>
      </p:sp>
    </p:spTree>
    <p:extLst>
      <p:ext uri="{BB962C8B-B14F-4D97-AF65-F5344CB8AC3E}">
        <p14:creationId xmlns:p14="http://schemas.microsoft.com/office/powerpoint/2010/main" val="2662392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42</a:t>
            </a:fld>
            <a:endParaRPr lang="en-GB"/>
          </a:p>
        </p:txBody>
      </p:sp>
    </p:spTree>
    <p:extLst>
      <p:ext uri="{BB962C8B-B14F-4D97-AF65-F5344CB8AC3E}">
        <p14:creationId xmlns:p14="http://schemas.microsoft.com/office/powerpoint/2010/main" val="2933019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43</a:t>
            </a:fld>
            <a:endParaRPr lang="en-GB"/>
          </a:p>
        </p:txBody>
      </p:sp>
    </p:spTree>
    <p:extLst>
      <p:ext uri="{BB962C8B-B14F-4D97-AF65-F5344CB8AC3E}">
        <p14:creationId xmlns:p14="http://schemas.microsoft.com/office/powerpoint/2010/main" val="965237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44</a:t>
            </a:fld>
            <a:endParaRPr lang="en-GB"/>
          </a:p>
        </p:txBody>
      </p:sp>
    </p:spTree>
    <p:extLst>
      <p:ext uri="{BB962C8B-B14F-4D97-AF65-F5344CB8AC3E}">
        <p14:creationId xmlns:p14="http://schemas.microsoft.com/office/powerpoint/2010/main" val="2492614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45</a:t>
            </a:fld>
            <a:endParaRPr lang="en-GB"/>
          </a:p>
        </p:txBody>
      </p:sp>
    </p:spTree>
    <p:extLst>
      <p:ext uri="{BB962C8B-B14F-4D97-AF65-F5344CB8AC3E}">
        <p14:creationId xmlns:p14="http://schemas.microsoft.com/office/powerpoint/2010/main" val="1733391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46</a:t>
            </a:fld>
            <a:endParaRPr lang="en-GB"/>
          </a:p>
        </p:txBody>
      </p:sp>
    </p:spTree>
    <p:extLst>
      <p:ext uri="{BB962C8B-B14F-4D97-AF65-F5344CB8AC3E}">
        <p14:creationId xmlns:p14="http://schemas.microsoft.com/office/powerpoint/2010/main" val="275388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47</a:t>
            </a:fld>
            <a:endParaRPr lang="en-GB"/>
          </a:p>
        </p:txBody>
      </p:sp>
    </p:spTree>
    <p:extLst>
      <p:ext uri="{BB962C8B-B14F-4D97-AF65-F5344CB8AC3E}">
        <p14:creationId xmlns:p14="http://schemas.microsoft.com/office/powerpoint/2010/main" val="8548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a:t>
            </a:fld>
            <a:endParaRPr lang="en-GB"/>
          </a:p>
        </p:txBody>
      </p:sp>
    </p:spTree>
    <p:extLst>
      <p:ext uri="{BB962C8B-B14F-4D97-AF65-F5344CB8AC3E}">
        <p14:creationId xmlns:p14="http://schemas.microsoft.com/office/powerpoint/2010/main" val="19518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a:t>
            </a:fld>
            <a:endParaRPr lang="en-GB"/>
          </a:p>
        </p:txBody>
      </p:sp>
    </p:spTree>
    <p:extLst>
      <p:ext uri="{BB962C8B-B14F-4D97-AF65-F5344CB8AC3E}">
        <p14:creationId xmlns:p14="http://schemas.microsoft.com/office/powerpoint/2010/main" val="3596912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5</a:t>
            </a:fld>
            <a:endParaRPr lang="en-GB"/>
          </a:p>
        </p:txBody>
      </p:sp>
    </p:spTree>
    <p:extLst>
      <p:ext uri="{BB962C8B-B14F-4D97-AF65-F5344CB8AC3E}">
        <p14:creationId xmlns:p14="http://schemas.microsoft.com/office/powerpoint/2010/main" val="37207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6</a:t>
            </a:fld>
            <a:endParaRPr lang="en-GB"/>
          </a:p>
        </p:txBody>
      </p:sp>
    </p:spTree>
    <p:extLst>
      <p:ext uri="{BB962C8B-B14F-4D97-AF65-F5344CB8AC3E}">
        <p14:creationId xmlns:p14="http://schemas.microsoft.com/office/powerpoint/2010/main" val="3474863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12</a:t>
            </a:fld>
            <a:endParaRPr lang="en-GB"/>
          </a:p>
        </p:txBody>
      </p:sp>
    </p:spTree>
    <p:extLst>
      <p:ext uri="{BB962C8B-B14F-4D97-AF65-F5344CB8AC3E}">
        <p14:creationId xmlns:p14="http://schemas.microsoft.com/office/powerpoint/2010/main" val="911188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25</a:t>
            </a:fld>
            <a:endParaRPr lang="en-GB"/>
          </a:p>
        </p:txBody>
      </p:sp>
    </p:spTree>
    <p:extLst>
      <p:ext uri="{BB962C8B-B14F-4D97-AF65-F5344CB8AC3E}">
        <p14:creationId xmlns:p14="http://schemas.microsoft.com/office/powerpoint/2010/main" val="235580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27</a:t>
            </a:fld>
            <a:endParaRPr lang="en-GB"/>
          </a:p>
        </p:txBody>
      </p:sp>
    </p:spTree>
    <p:extLst>
      <p:ext uri="{BB962C8B-B14F-4D97-AF65-F5344CB8AC3E}">
        <p14:creationId xmlns:p14="http://schemas.microsoft.com/office/powerpoint/2010/main" val="3725378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D9F3-E7BD-45F4-93B5-EB2BB2682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DAF2621-E853-41E0-8256-356678545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6915CF1-B547-4940-9C57-6F82C7FD0CC6}"/>
              </a:ext>
            </a:extLst>
          </p:cNvPr>
          <p:cNvSpPr>
            <a:spLocks noGrp="1"/>
          </p:cNvSpPr>
          <p:nvPr>
            <p:ph type="dt" sz="half" idx="10"/>
          </p:nvPr>
        </p:nvSpPr>
        <p:spPr/>
        <p:txBody>
          <a:bodyPr/>
          <a:lstStyle/>
          <a:p>
            <a:fld id="{BC460C76-1D44-4453-85C2-B574F44349FC}" type="datetimeFigureOut">
              <a:rPr lang="en-GB" smtClean="0"/>
              <a:t>30/07/2022</a:t>
            </a:fld>
            <a:endParaRPr lang="en-GB"/>
          </a:p>
        </p:txBody>
      </p:sp>
      <p:sp>
        <p:nvSpPr>
          <p:cNvPr id="5" name="Footer Placeholder 4">
            <a:extLst>
              <a:ext uri="{FF2B5EF4-FFF2-40B4-BE49-F238E27FC236}">
                <a16:creationId xmlns:a16="http://schemas.microsoft.com/office/drawing/2014/main" id="{3B8E35E2-EC4E-4A6D-84DE-EC425D9D54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3E3618-8C65-42F6-A08B-780120B7327B}"/>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277682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68B0-9C5F-494E-8F3A-BA613A06E3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9B64F4-601C-46F7-9425-E769F0EF95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24EF0F-D489-4B4F-9CDF-174A31911F91}"/>
              </a:ext>
            </a:extLst>
          </p:cNvPr>
          <p:cNvSpPr>
            <a:spLocks noGrp="1"/>
          </p:cNvSpPr>
          <p:nvPr>
            <p:ph type="dt" sz="half" idx="10"/>
          </p:nvPr>
        </p:nvSpPr>
        <p:spPr/>
        <p:txBody>
          <a:bodyPr/>
          <a:lstStyle/>
          <a:p>
            <a:fld id="{BC460C76-1D44-4453-85C2-B574F44349FC}" type="datetimeFigureOut">
              <a:rPr lang="en-GB" smtClean="0"/>
              <a:t>30/07/2022</a:t>
            </a:fld>
            <a:endParaRPr lang="en-GB"/>
          </a:p>
        </p:txBody>
      </p:sp>
      <p:sp>
        <p:nvSpPr>
          <p:cNvPr id="5" name="Footer Placeholder 4">
            <a:extLst>
              <a:ext uri="{FF2B5EF4-FFF2-40B4-BE49-F238E27FC236}">
                <a16:creationId xmlns:a16="http://schemas.microsoft.com/office/drawing/2014/main" id="{CBBEE369-92BB-416F-B9DD-389C1348B2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24E453-FB17-445B-AFE3-1B4EE2C20076}"/>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266698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A5822-A324-4D46-B234-FD9B3BF7B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C4FFE0-D1B7-45FC-9021-8F3459B42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3073E0-2434-443E-91DD-27DE7BD66015}"/>
              </a:ext>
            </a:extLst>
          </p:cNvPr>
          <p:cNvSpPr>
            <a:spLocks noGrp="1"/>
          </p:cNvSpPr>
          <p:nvPr>
            <p:ph type="dt" sz="half" idx="10"/>
          </p:nvPr>
        </p:nvSpPr>
        <p:spPr/>
        <p:txBody>
          <a:bodyPr/>
          <a:lstStyle/>
          <a:p>
            <a:fld id="{BC460C76-1D44-4453-85C2-B574F44349FC}" type="datetimeFigureOut">
              <a:rPr lang="en-GB" smtClean="0"/>
              <a:t>30/07/2022</a:t>
            </a:fld>
            <a:endParaRPr lang="en-GB"/>
          </a:p>
        </p:txBody>
      </p:sp>
      <p:sp>
        <p:nvSpPr>
          <p:cNvPr id="5" name="Footer Placeholder 4">
            <a:extLst>
              <a:ext uri="{FF2B5EF4-FFF2-40B4-BE49-F238E27FC236}">
                <a16:creationId xmlns:a16="http://schemas.microsoft.com/office/drawing/2014/main" id="{526C2126-14B8-4479-91AE-91DC59AD2B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933B74-9C0F-4B64-BAA6-E3ACDAD617EE}"/>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102314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8A56-5A4B-42CB-A188-2E49F970ACC8}"/>
              </a:ext>
            </a:extLst>
          </p:cNvPr>
          <p:cNvSpPr>
            <a:spLocks noGrp="1"/>
          </p:cNvSpPr>
          <p:nvPr>
            <p:ph type="title"/>
          </p:nvPr>
        </p:nvSpPr>
        <p:spPr/>
        <p:txBody>
          <a:bodyPr/>
          <a:lstStyle>
            <a:lvl1pPr>
              <a:defRPr b="1">
                <a:solidFill>
                  <a:schemeClr val="tx1">
                    <a:lumMod val="65000"/>
                    <a:lumOff val="35000"/>
                  </a:schemeClr>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372262F-05A4-445F-9C90-3406D2E3579A}"/>
              </a:ext>
            </a:extLst>
          </p:cNvPr>
          <p:cNvSpPr>
            <a:spLocks noGrp="1"/>
          </p:cNvSpPr>
          <p:nvPr>
            <p:ph idx="1"/>
          </p:nvPr>
        </p:nvSpPr>
        <p:spPr/>
        <p:txBody>
          <a:bodyPr/>
          <a:lstStyle>
            <a:lvl1pPr>
              <a:defRPr>
                <a:solidFill>
                  <a:schemeClr val="tx1">
                    <a:lumMod val="65000"/>
                    <a:lumOff val="35000"/>
                  </a:schemeClr>
                </a:solidFill>
                <a:latin typeface="Arial" panose="020B0604020202020204" pitchFamily="34" charset="0"/>
                <a:cs typeface="Arial" panose="020B0604020202020204" pitchFamily="34" charset="0"/>
              </a:defRPr>
            </a:lvl1pPr>
            <a:lvl2pPr>
              <a:defRPr>
                <a:solidFill>
                  <a:schemeClr val="tx1">
                    <a:lumMod val="65000"/>
                    <a:lumOff val="35000"/>
                  </a:schemeClr>
                </a:solidFill>
                <a:latin typeface="Arial" panose="020B0604020202020204" pitchFamily="34" charset="0"/>
                <a:cs typeface="Arial" panose="020B0604020202020204" pitchFamily="34" charset="0"/>
              </a:defRPr>
            </a:lvl2pPr>
            <a:lvl3pPr>
              <a:defRPr>
                <a:solidFill>
                  <a:schemeClr val="tx1">
                    <a:lumMod val="65000"/>
                    <a:lumOff val="35000"/>
                  </a:schemeClr>
                </a:solidFill>
                <a:latin typeface="Arial" panose="020B0604020202020204" pitchFamily="34" charset="0"/>
                <a:cs typeface="Arial" panose="020B0604020202020204" pitchFamily="34" charset="0"/>
              </a:defRPr>
            </a:lvl3pPr>
            <a:lvl4pPr>
              <a:defRPr>
                <a:solidFill>
                  <a:schemeClr val="tx1">
                    <a:lumMod val="65000"/>
                    <a:lumOff val="35000"/>
                  </a:schemeClr>
                </a:solidFill>
                <a:latin typeface="Arial" panose="020B0604020202020204" pitchFamily="34" charset="0"/>
                <a:cs typeface="Arial" panose="020B0604020202020204" pitchFamily="34" charset="0"/>
              </a:defRPr>
            </a:lvl4pPr>
            <a:lvl5pPr>
              <a:defRPr>
                <a:solidFill>
                  <a:schemeClr val="tx1">
                    <a:lumMod val="65000"/>
                    <a:lumOff val="3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FA33F5-838C-478C-83C1-8CCA09BC8B55}"/>
              </a:ext>
            </a:extLst>
          </p:cNvPr>
          <p:cNvSpPr>
            <a:spLocks noGrp="1"/>
          </p:cNvSpPr>
          <p:nvPr>
            <p:ph type="dt" sz="half" idx="10"/>
          </p:nvPr>
        </p:nvSpPr>
        <p:spPr/>
        <p:txBody>
          <a:bodyPr/>
          <a:lstStyle/>
          <a:p>
            <a:fld id="{BC460C76-1D44-4453-85C2-B574F44349FC}" type="datetimeFigureOut">
              <a:rPr lang="en-GB" smtClean="0"/>
              <a:t>30/07/2022</a:t>
            </a:fld>
            <a:endParaRPr lang="en-GB"/>
          </a:p>
        </p:txBody>
      </p:sp>
      <p:sp>
        <p:nvSpPr>
          <p:cNvPr id="5" name="Footer Placeholder 4">
            <a:extLst>
              <a:ext uri="{FF2B5EF4-FFF2-40B4-BE49-F238E27FC236}">
                <a16:creationId xmlns:a16="http://schemas.microsoft.com/office/drawing/2014/main" id="{188A0FFB-6791-4671-9D14-B2F53EE50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C46642-3C48-4CD0-8520-0BCCCA9B15F4}"/>
              </a:ext>
            </a:extLst>
          </p:cNvPr>
          <p:cNvSpPr>
            <a:spLocks noGrp="1"/>
          </p:cNvSpPr>
          <p:nvPr>
            <p:ph type="sldNum" sz="quarter" idx="12"/>
          </p:nvPr>
        </p:nvSpPr>
        <p:spPr/>
        <p:txBody>
          <a:bodyPr/>
          <a:lstStyle>
            <a:lvl1pPr>
              <a:defRPr/>
            </a:lvl1pPr>
          </a:lstStyle>
          <a:p>
            <a:fld id="{AC47D7DE-1F64-4D7B-9615-47B4A952C766}" type="slidenum">
              <a:rPr lang="en-GB" smtClean="0"/>
              <a:pPr/>
              <a:t>‹#›</a:t>
            </a:fld>
            <a:endParaRPr lang="en-GB" dirty="0"/>
          </a:p>
        </p:txBody>
      </p:sp>
      <p:sp>
        <p:nvSpPr>
          <p:cNvPr id="7" name="Rectangle 6">
            <a:extLst>
              <a:ext uri="{FF2B5EF4-FFF2-40B4-BE49-F238E27FC236}">
                <a16:creationId xmlns:a16="http://schemas.microsoft.com/office/drawing/2014/main" id="{25E7556E-71E0-460D-B7D5-AEE09459B955}"/>
              </a:ext>
            </a:extLst>
          </p:cNvPr>
          <p:cNvSpPr/>
          <p:nvPr userDrawn="1"/>
        </p:nvSpPr>
        <p:spPr>
          <a:xfrm>
            <a:off x="11353800" y="0"/>
            <a:ext cx="838200" cy="1095153"/>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014E053-B1BF-43F2-A3E4-1642DD5E598F}"/>
              </a:ext>
            </a:extLst>
          </p:cNvPr>
          <p:cNvSpPr/>
          <p:nvPr userDrawn="1"/>
        </p:nvSpPr>
        <p:spPr>
          <a:xfrm>
            <a:off x="519223" y="6356350"/>
            <a:ext cx="1690577" cy="501650"/>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9245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16D3-BA8B-40EC-9A0A-6BBA5D071A5F}"/>
              </a:ext>
            </a:extLst>
          </p:cNvPr>
          <p:cNvSpPr>
            <a:spLocks noGrp="1"/>
          </p:cNvSpPr>
          <p:nvPr>
            <p:ph type="title"/>
          </p:nvPr>
        </p:nvSpPr>
        <p:spPr>
          <a:xfrm>
            <a:off x="1505762" y="1435895"/>
            <a:ext cx="9167776" cy="1719262"/>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DA52A734-ED3C-4FCC-AF12-393F6F161BBA}"/>
              </a:ext>
            </a:extLst>
          </p:cNvPr>
          <p:cNvSpPr>
            <a:spLocks noGrp="1"/>
          </p:cNvSpPr>
          <p:nvPr>
            <p:ph type="dt" sz="half" idx="10"/>
          </p:nvPr>
        </p:nvSpPr>
        <p:spPr/>
        <p:txBody>
          <a:bodyPr/>
          <a:lstStyle/>
          <a:p>
            <a:fld id="{BC460C76-1D44-4453-85C2-B574F44349FC}" type="datetimeFigureOut">
              <a:rPr lang="en-GB" smtClean="0"/>
              <a:t>30/07/2022</a:t>
            </a:fld>
            <a:endParaRPr lang="en-GB"/>
          </a:p>
        </p:txBody>
      </p:sp>
      <p:sp>
        <p:nvSpPr>
          <p:cNvPr id="5" name="Footer Placeholder 4">
            <a:extLst>
              <a:ext uri="{FF2B5EF4-FFF2-40B4-BE49-F238E27FC236}">
                <a16:creationId xmlns:a16="http://schemas.microsoft.com/office/drawing/2014/main" id="{3F22E6A5-BEF9-4B7D-9383-4B7EA8379D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A75033-C742-45BC-80B0-D9EA1F41CF83}"/>
              </a:ext>
            </a:extLst>
          </p:cNvPr>
          <p:cNvSpPr>
            <a:spLocks noGrp="1"/>
          </p:cNvSpPr>
          <p:nvPr>
            <p:ph type="sldNum" sz="quarter" idx="12"/>
          </p:nvPr>
        </p:nvSpPr>
        <p:spPr/>
        <p:txBody>
          <a:bodyPr/>
          <a:lstStyle/>
          <a:p>
            <a:fld id="{DEABE225-E6AD-4327-8B53-5682C77D1F5E}" type="slidenum">
              <a:rPr lang="en-GB" smtClean="0"/>
              <a:t>‹#›</a:t>
            </a:fld>
            <a:endParaRPr lang="en-GB"/>
          </a:p>
        </p:txBody>
      </p:sp>
      <p:sp>
        <p:nvSpPr>
          <p:cNvPr id="7" name="Rectangle 6">
            <a:extLst>
              <a:ext uri="{FF2B5EF4-FFF2-40B4-BE49-F238E27FC236}">
                <a16:creationId xmlns:a16="http://schemas.microsoft.com/office/drawing/2014/main" id="{97971351-B27E-434E-A881-272B8C89D6BD}"/>
              </a:ext>
            </a:extLst>
          </p:cNvPr>
          <p:cNvSpPr/>
          <p:nvPr userDrawn="1"/>
        </p:nvSpPr>
        <p:spPr>
          <a:xfrm>
            <a:off x="0" y="5188688"/>
            <a:ext cx="12192000" cy="1669311"/>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 Placeholder 2">
            <a:extLst>
              <a:ext uri="{FF2B5EF4-FFF2-40B4-BE49-F238E27FC236}">
                <a16:creationId xmlns:a16="http://schemas.microsoft.com/office/drawing/2014/main" id="{9B91A0F6-D155-4841-9360-0A89FB560666}"/>
              </a:ext>
            </a:extLst>
          </p:cNvPr>
          <p:cNvSpPr>
            <a:spLocks noGrp="1"/>
          </p:cNvSpPr>
          <p:nvPr>
            <p:ph type="body" idx="1"/>
          </p:nvPr>
        </p:nvSpPr>
        <p:spPr>
          <a:xfrm>
            <a:off x="4228214" y="5422105"/>
            <a:ext cx="5968409" cy="89754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7705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014E-ED78-4A15-9523-7ED097C02F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B27E92-BB4D-4103-8DC8-5405D80249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D556181-9657-4D56-BDCD-62E4D2194A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6FEDC73-8E3B-481E-A88B-99971943A2D8}"/>
              </a:ext>
            </a:extLst>
          </p:cNvPr>
          <p:cNvSpPr>
            <a:spLocks noGrp="1"/>
          </p:cNvSpPr>
          <p:nvPr>
            <p:ph type="dt" sz="half" idx="10"/>
          </p:nvPr>
        </p:nvSpPr>
        <p:spPr/>
        <p:txBody>
          <a:bodyPr/>
          <a:lstStyle/>
          <a:p>
            <a:fld id="{BC460C76-1D44-4453-85C2-B574F44349FC}" type="datetimeFigureOut">
              <a:rPr lang="en-GB" smtClean="0"/>
              <a:t>30/07/2022</a:t>
            </a:fld>
            <a:endParaRPr lang="en-GB"/>
          </a:p>
        </p:txBody>
      </p:sp>
      <p:sp>
        <p:nvSpPr>
          <p:cNvPr id="6" name="Footer Placeholder 5">
            <a:extLst>
              <a:ext uri="{FF2B5EF4-FFF2-40B4-BE49-F238E27FC236}">
                <a16:creationId xmlns:a16="http://schemas.microsoft.com/office/drawing/2014/main" id="{7F51110E-5D1B-414C-B09C-3B43D749DC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2BCF75-785E-4469-93F9-8E87031A9E02}"/>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193013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8BC-BB6D-490B-B817-0360881F385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205DA6-CD64-4EBC-93D6-6DED33855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99A9B-9A41-4C47-9B6E-1F1847384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AEADC9F-8588-4B38-9BAE-89E6EF0F83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7BF94-08D0-4441-9572-CBB76F0F8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756E76-EDCB-4A50-964F-124A521106A8}"/>
              </a:ext>
            </a:extLst>
          </p:cNvPr>
          <p:cNvSpPr>
            <a:spLocks noGrp="1"/>
          </p:cNvSpPr>
          <p:nvPr>
            <p:ph type="dt" sz="half" idx="10"/>
          </p:nvPr>
        </p:nvSpPr>
        <p:spPr/>
        <p:txBody>
          <a:bodyPr/>
          <a:lstStyle/>
          <a:p>
            <a:fld id="{BC460C76-1D44-4453-85C2-B574F44349FC}" type="datetimeFigureOut">
              <a:rPr lang="en-GB" smtClean="0"/>
              <a:t>30/07/2022</a:t>
            </a:fld>
            <a:endParaRPr lang="en-GB"/>
          </a:p>
        </p:txBody>
      </p:sp>
      <p:sp>
        <p:nvSpPr>
          <p:cNvPr id="8" name="Footer Placeholder 7">
            <a:extLst>
              <a:ext uri="{FF2B5EF4-FFF2-40B4-BE49-F238E27FC236}">
                <a16:creationId xmlns:a16="http://schemas.microsoft.com/office/drawing/2014/main" id="{D1D5A4A6-8CB4-44B1-89CD-032AAF0358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1D3A372-01E4-4324-BA7C-380F664DA146}"/>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406207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0FE7-C9D6-4DBB-8433-A0A4BE24C73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3D90F26-FBDF-4317-A706-411663AEAE8F}"/>
              </a:ext>
            </a:extLst>
          </p:cNvPr>
          <p:cNvSpPr>
            <a:spLocks noGrp="1"/>
          </p:cNvSpPr>
          <p:nvPr>
            <p:ph type="dt" sz="half" idx="10"/>
          </p:nvPr>
        </p:nvSpPr>
        <p:spPr/>
        <p:txBody>
          <a:bodyPr/>
          <a:lstStyle/>
          <a:p>
            <a:fld id="{BC460C76-1D44-4453-85C2-B574F44349FC}" type="datetimeFigureOut">
              <a:rPr lang="en-GB" smtClean="0"/>
              <a:t>30/07/2022</a:t>
            </a:fld>
            <a:endParaRPr lang="en-GB"/>
          </a:p>
        </p:txBody>
      </p:sp>
      <p:sp>
        <p:nvSpPr>
          <p:cNvPr id="4" name="Footer Placeholder 3">
            <a:extLst>
              <a:ext uri="{FF2B5EF4-FFF2-40B4-BE49-F238E27FC236}">
                <a16:creationId xmlns:a16="http://schemas.microsoft.com/office/drawing/2014/main" id="{13E37D0D-E478-4B44-8C6E-30A7FC5D0A8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5D5E46-6DB9-4A9F-8BDF-4C3452593258}"/>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50650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5800F-2489-4D4F-B4CB-A793FAFDF89F}"/>
              </a:ext>
            </a:extLst>
          </p:cNvPr>
          <p:cNvSpPr>
            <a:spLocks noGrp="1"/>
          </p:cNvSpPr>
          <p:nvPr>
            <p:ph type="dt" sz="half" idx="10"/>
          </p:nvPr>
        </p:nvSpPr>
        <p:spPr/>
        <p:txBody>
          <a:bodyPr/>
          <a:lstStyle/>
          <a:p>
            <a:fld id="{BC460C76-1D44-4453-85C2-B574F44349FC}" type="datetimeFigureOut">
              <a:rPr lang="en-GB" smtClean="0"/>
              <a:t>30/07/2022</a:t>
            </a:fld>
            <a:endParaRPr lang="en-GB"/>
          </a:p>
        </p:txBody>
      </p:sp>
      <p:sp>
        <p:nvSpPr>
          <p:cNvPr id="3" name="Footer Placeholder 2">
            <a:extLst>
              <a:ext uri="{FF2B5EF4-FFF2-40B4-BE49-F238E27FC236}">
                <a16:creationId xmlns:a16="http://schemas.microsoft.com/office/drawing/2014/main" id="{B78673FD-23D7-4B91-BDF6-9C5D36FD07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0915CA-55B7-487B-A3A8-2D9ABB734222}"/>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329105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3B82-31F2-45CB-AE18-D9737FB2AC7F}"/>
              </a:ext>
            </a:extLst>
          </p:cNvPr>
          <p:cNvSpPr>
            <a:spLocks noGrp="1"/>
          </p:cNvSpPr>
          <p:nvPr>
            <p:ph type="title" hasCustomPrompt="1"/>
          </p:nvPr>
        </p:nvSpPr>
        <p:spPr>
          <a:xfrm>
            <a:off x="814184" y="119764"/>
            <a:ext cx="5534431" cy="800100"/>
          </a:xfrm>
        </p:spPr>
        <p:txBody>
          <a:bodyPr anchor="b"/>
          <a:lstStyle>
            <a:lvl1pPr>
              <a:defRPr sz="3200" b="1">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Objectives on this lesson:</a:t>
            </a:r>
            <a:endParaRPr lang="en-GB" dirty="0"/>
          </a:p>
        </p:txBody>
      </p:sp>
      <p:sp>
        <p:nvSpPr>
          <p:cNvPr id="3" name="Content Placeholder 2">
            <a:extLst>
              <a:ext uri="{FF2B5EF4-FFF2-40B4-BE49-F238E27FC236}">
                <a16:creationId xmlns:a16="http://schemas.microsoft.com/office/drawing/2014/main" id="{FDC0166B-EE06-44DE-8F32-0237AFE4DD5F}"/>
              </a:ext>
            </a:extLst>
          </p:cNvPr>
          <p:cNvSpPr>
            <a:spLocks noGrp="1"/>
          </p:cNvSpPr>
          <p:nvPr>
            <p:ph idx="1"/>
          </p:nvPr>
        </p:nvSpPr>
        <p:spPr>
          <a:xfrm>
            <a:off x="4419455" y="1469334"/>
            <a:ext cx="6172200" cy="3351766"/>
          </a:xfrm>
        </p:spPr>
        <p:txBody>
          <a:bodyPr>
            <a:normAutofit/>
          </a:bodyPr>
          <a:lstStyle>
            <a:lvl1pPr>
              <a:defRPr sz="2800">
                <a:solidFill>
                  <a:schemeClr val="tx1">
                    <a:lumMod val="65000"/>
                    <a:lumOff val="35000"/>
                  </a:schemeClr>
                </a:solidFill>
                <a:latin typeface="Arial" panose="020B0604020202020204" pitchFamily="34" charset="0"/>
                <a:cs typeface="Arial" panose="020B0604020202020204" pitchFamily="34" charset="0"/>
              </a:defRPr>
            </a:lvl1pPr>
            <a:lvl2pPr>
              <a:defRPr sz="2400">
                <a:solidFill>
                  <a:schemeClr val="tx1">
                    <a:lumMod val="65000"/>
                    <a:lumOff val="35000"/>
                  </a:schemeClr>
                </a:solidFill>
                <a:latin typeface="Arial" panose="020B0604020202020204" pitchFamily="34" charset="0"/>
                <a:cs typeface="Arial" panose="020B0604020202020204" pitchFamily="34" charset="0"/>
              </a:defRPr>
            </a:lvl2pPr>
            <a:lvl3pPr>
              <a:defRPr sz="2000">
                <a:solidFill>
                  <a:schemeClr val="tx1">
                    <a:lumMod val="65000"/>
                    <a:lumOff val="35000"/>
                  </a:schemeClr>
                </a:solidFill>
                <a:latin typeface="Arial" panose="020B0604020202020204" pitchFamily="34" charset="0"/>
                <a:cs typeface="Arial" panose="020B0604020202020204" pitchFamily="34" charset="0"/>
              </a:defRPr>
            </a:lvl3pPr>
            <a:lvl4pPr>
              <a:defRPr sz="1800">
                <a:solidFill>
                  <a:schemeClr val="tx1">
                    <a:lumMod val="65000"/>
                    <a:lumOff val="35000"/>
                  </a:schemeClr>
                </a:solidFill>
                <a:latin typeface="Arial" panose="020B0604020202020204" pitchFamily="34" charset="0"/>
                <a:cs typeface="Arial" panose="020B0604020202020204" pitchFamily="34" charset="0"/>
              </a:defRPr>
            </a:lvl4pPr>
            <a:lvl5pPr>
              <a:defRPr sz="1800">
                <a:solidFill>
                  <a:schemeClr val="tx1">
                    <a:lumMod val="65000"/>
                    <a:lumOff val="35000"/>
                  </a:schemeClr>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C0003D8-EF78-412C-A4E4-FED767A4D490}"/>
              </a:ext>
            </a:extLst>
          </p:cNvPr>
          <p:cNvSpPr>
            <a:spLocks noGrp="1"/>
          </p:cNvSpPr>
          <p:nvPr>
            <p:ph type="dt" sz="half" idx="10"/>
          </p:nvPr>
        </p:nvSpPr>
        <p:spPr/>
        <p:txBody>
          <a:bodyPr/>
          <a:lstStyle/>
          <a:p>
            <a:fld id="{BC460C76-1D44-4453-85C2-B574F44349FC}" type="datetimeFigureOut">
              <a:rPr lang="en-GB" smtClean="0"/>
              <a:t>30/07/2022</a:t>
            </a:fld>
            <a:endParaRPr lang="en-GB"/>
          </a:p>
        </p:txBody>
      </p:sp>
      <p:sp>
        <p:nvSpPr>
          <p:cNvPr id="6" name="Footer Placeholder 5">
            <a:extLst>
              <a:ext uri="{FF2B5EF4-FFF2-40B4-BE49-F238E27FC236}">
                <a16:creationId xmlns:a16="http://schemas.microsoft.com/office/drawing/2014/main" id="{F2F9D890-19B0-4EF2-9D51-386E02AAC3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A235BF-858F-48D1-B09F-DF3BC28A7623}"/>
              </a:ext>
            </a:extLst>
          </p:cNvPr>
          <p:cNvSpPr>
            <a:spLocks noGrp="1"/>
          </p:cNvSpPr>
          <p:nvPr>
            <p:ph type="sldNum" sz="quarter" idx="12"/>
          </p:nvPr>
        </p:nvSpPr>
        <p:spPr/>
        <p:txBody>
          <a:bodyPr/>
          <a:lstStyle/>
          <a:p>
            <a:fld id="{DEABE225-E6AD-4327-8B53-5682C77D1F5E}" type="slidenum">
              <a:rPr lang="en-GB" smtClean="0"/>
              <a:t>‹#›</a:t>
            </a:fld>
            <a:endParaRPr lang="en-GB"/>
          </a:p>
        </p:txBody>
      </p:sp>
      <p:sp>
        <p:nvSpPr>
          <p:cNvPr id="8" name="Rectangle 7">
            <a:extLst>
              <a:ext uri="{FF2B5EF4-FFF2-40B4-BE49-F238E27FC236}">
                <a16:creationId xmlns:a16="http://schemas.microsoft.com/office/drawing/2014/main" id="{DE08A640-76D6-4D4B-94CB-C79E5740A220}"/>
              </a:ext>
            </a:extLst>
          </p:cNvPr>
          <p:cNvSpPr/>
          <p:nvPr userDrawn="1"/>
        </p:nvSpPr>
        <p:spPr>
          <a:xfrm>
            <a:off x="0" y="3657600"/>
            <a:ext cx="2711302" cy="3200400"/>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10269E0-EE4D-446F-895B-55C8A4B0FF41}"/>
              </a:ext>
            </a:extLst>
          </p:cNvPr>
          <p:cNvSpPr/>
          <p:nvPr userDrawn="1"/>
        </p:nvSpPr>
        <p:spPr>
          <a:xfrm>
            <a:off x="11352212" y="0"/>
            <a:ext cx="839788" cy="1180214"/>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160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5029-F21B-49D0-9350-143617EE1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42EB3B5-2D3C-44A9-97A8-220572EFA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15D95F1-22FC-46C2-847E-3C82FDEC2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6FD50-BFBE-4AB9-B4EE-FA806AB1DF25}"/>
              </a:ext>
            </a:extLst>
          </p:cNvPr>
          <p:cNvSpPr>
            <a:spLocks noGrp="1"/>
          </p:cNvSpPr>
          <p:nvPr>
            <p:ph type="dt" sz="half" idx="10"/>
          </p:nvPr>
        </p:nvSpPr>
        <p:spPr/>
        <p:txBody>
          <a:bodyPr/>
          <a:lstStyle/>
          <a:p>
            <a:fld id="{BC460C76-1D44-4453-85C2-B574F44349FC}" type="datetimeFigureOut">
              <a:rPr lang="en-GB" smtClean="0"/>
              <a:t>30/07/2022</a:t>
            </a:fld>
            <a:endParaRPr lang="en-GB"/>
          </a:p>
        </p:txBody>
      </p:sp>
      <p:sp>
        <p:nvSpPr>
          <p:cNvPr id="6" name="Footer Placeholder 5">
            <a:extLst>
              <a:ext uri="{FF2B5EF4-FFF2-40B4-BE49-F238E27FC236}">
                <a16:creationId xmlns:a16="http://schemas.microsoft.com/office/drawing/2014/main" id="{BCEBA208-BA8C-44B4-A5B0-79820FEF16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FFF069-B970-49B6-9BD7-0DB60307C1EA}"/>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16213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2F4503-2B6B-4619-B7E9-6F3CC2C3B8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669756-2AC3-4039-99ED-062DAFB4A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32D950-48C9-4262-BE7E-B2976071D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60C76-1D44-4453-85C2-B574F44349FC}" type="datetimeFigureOut">
              <a:rPr lang="en-GB" smtClean="0"/>
              <a:t>30/07/2022</a:t>
            </a:fld>
            <a:endParaRPr lang="en-GB"/>
          </a:p>
        </p:txBody>
      </p:sp>
      <p:sp>
        <p:nvSpPr>
          <p:cNvPr id="5" name="Footer Placeholder 4">
            <a:extLst>
              <a:ext uri="{FF2B5EF4-FFF2-40B4-BE49-F238E27FC236}">
                <a16:creationId xmlns:a16="http://schemas.microsoft.com/office/drawing/2014/main" id="{2EAF502A-64F7-4BCF-B9C9-DD7D1B820A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895C28B-86BB-4CA6-B2EF-D98BA71F7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BE225-E6AD-4327-8B53-5682C77D1F5E}" type="slidenum">
              <a:rPr lang="en-GB" smtClean="0"/>
              <a:t>‹#›</a:t>
            </a:fld>
            <a:endParaRPr lang="en-GB"/>
          </a:p>
        </p:txBody>
      </p:sp>
    </p:spTree>
    <p:extLst>
      <p:ext uri="{BB962C8B-B14F-4D97-AF65-F5344CB8AC3E}">
        <p14:creationId xmlns:p14="http://schemas.microsoft.com/office/powerpoint/2010/main" val="1969947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A33D-EA41-4C84-802B-9791DA0E784D}"/>
              </a:ext>
            </a:extLst>
          </p:cNvPr>
          <p:cNvSpPr>
            <a:spLocks noGrp="1"/>
          </p:cNvSpPr>
          <p:nvPr>
            <p:ph type="ctrTitle"/>
          </p:nvPr>
        </p:nvSpPr>
        <p:spPr>
          <a:xfrm>
            <a:off x="750346" y="1844232"/>
            <a:ext cx="7024577" cy="1584768"/>
          </a:xfrm>
        </p:spPr>
        <p:txBody>
          <a:bodyPr>
            <a:noAutofit/>
          </a:bodyPr>
          <a:lstStyle/>
          <a:p>
            <a:pPr algn="l"/>
            <a:r>
              <a:rPr lang="en-US" sz="4800" dirty="0">
                <a:solidFill>
                  <a:schemeClr val="tx1">
                    <a:lumMod val="65000"/>
                    <a:lumOff val="35000"/>
                  </a:schemeClr>
                </a:solidFill>
                <a:latin typeface="Aharoni" panose="02010803020104030203" pitchFamily="2" charset="-79"/>
                <a:cs typeface="Aharoni" panose="02010803020104030203" pitchFamily="2" charset="-79"/>
              </a:rPr>
              <a:t>Using Data Flow Diagrams</a:t>
            </a:r>
          </a:p>
        </p:txBody>
      </p:sp>
      <p:sp>
        <p:nvSpPr>
          <p:cNvPr id="3" name="Subtitle 2">
            <a:extLst>
              <a:ext uri="{FF2B5EF4-FFF2-40B4-BE49-F238E27FC236}">
                <a16:creationId xmlns:a16="http://schemas.microsoft.com/office/drawing/2014/main" id="{84BDD6CD-8F9C-47F0-A2CA-06C325484718}"/>
              </a:ext>
            </a:extLst>
          </p:cNvPr>
          <p:cNvSpPr>
            <a:spLocks noGrp="1"/>
          </p:cNvSpPr>
          <p:nvPr>
            <p:ph type="subTitle" idx="4294967295"/>
          </p:nvPr>
        </p:nvSpPr>
        <p:spPr>
          <a:xfrm>
            <a:off x="7495952" y="279464"/>
            <a:ext cx="1082417" cy="328415"/>
          </a:xfrm>
        </p:spPr>
        <p:txBody>
          <a:bodyPr>
            <a:normAutofit fontScale="85000" lnSpcReduction="10000"/>
          </a:bodyPr>
          <a:lstStyle/>
          <a:p>
            <a:pPr marL="0" indent="0" algn="r">
              <a:buNone/>
            </a:pPr>
            <a:r>
              <a:rPr lang="en-US" sz="1800" dirty="0">
                <a:solidFill>
                  <a:schemeClr val="tx1">
                    <a:lumMod val="65000"/>
                    <a:lumOff val="35000"/>
                  </a:schemeClr>
                </a:solidFill>
                <a:latin typeface="Arial" panose="020B0604020202020204" pitchFamily="34" charset="0"/>
                <a:cs typeface="Arial" panose="020B0604020202020204" pitchFamily="34" charset="0"/>
              </a:rPr>
              <a:t>Session 4 </a:t>
            </a:r>
            <a:endParaRPr lang="en-GB" sz="18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6ED9DBA-612E-4823-B994-7E77AA5881AF}"/>
              </a:ext>
            </a:extLst>
          </p:cNvPr>
          <p:cNvSpPr/>
          <p:nvPr/>
        </p:nvSpPr>
        <p:spPr>
          <a:xfrm>
            <a:off x="8952614" y="0"/>
            <a:ext cx="3239386" cy="6858000"/>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A27A1F84-89B5-4665-9E90-2E5F965320E5}"/>
              </a:ext>
            </a:extLst>
          </p:cNvPr>
          <p:cNvSpPr txBox="1"/>
          <p:nvPr/>
        </p:nvSpPr>
        <p:spPr>
          <a:xfrm>
            <a:off x="390643" y="279464"/>
            <a:ext cx="5767092" cy="646331"/>
          </a:xfrm>
          <a:prstGeom prst="rect">
            <a:avLst/>
          </a:prstGeom>
          <a:noFill/>
        </p:spPr>
        <p:txBody>
          <a:bodyPr wrap="none" rtlCol="0">
            <a:spAutoFit/>
          </a:bodyPr>
          <a:lstStyle/>
          <a:p>
            <a:r>
              <a:rPr lang="en-US" b="1" dirty="0">
                <a:solidFill>
                  <a:schemeClr val="tx1">
                    <a:lumMod val="65000"/>
                    <a:lumOff val="35000"/>
                  </a:schemeClr>
                </a:solidFill>
                <a:latin typeface="Arial Black" panose="020B0A04020102020204" pitchFamily="34" charset="0"/>
                <a:ea typeface="Adobe Gothic Std B" panose="020B0800000000000000" pitchFamily="34" charset="-128"/>
                <a:cs typeface="Arial" panose="020B0604020202020204" pitchFamily="34" charset="0"/>
              </a:rPr>
              <a:t>CS456: Advanced System Analysis &amp; Design</a:t>
            </a:r>
            <a:endParaRPr lang="en-GB" b="1" dirty="0">
              <a:solidFill>
                <a:schemeClr val="tx1">
                  <a:lumMod val="65000"/>
                  <a:lumOff val="35000"/>
                </a:schemeClr>
              </a:solidFill>
              <a:latin typeface="Arial Black" panose="020B0A04020102020204" pitchFamily="34" charset="0"/>
              <a:ea typeface="Adobe Gothic Std B" panose="020B0800000000000000" pitchFamily="34" charset="-128"/>
              <a:cs typeface="Arial" panose="020B0604020202020204" pitchFamily="34" charset="0"/>
            </a:endParaRPr>
          </a:p>
          <a:p>
            <a:endParaRPr lang="en-GB" b="1" dirty="0">
              <a:solidFill>
                <a:schemeClr val="tx1">
                  <a:lumMod val="65000"/>
                  <a:lumOff val="35000"/>
                </a:schemeClr>
              </a:solidFill>
              <a:latin typeface="Arial Black" panose="020B0A04020102020204" pitchFamily="34" charset="0"/>
              <a:ea typeface="Adobe Gothic Std B" panose="020B0800000000000000" pitchFamily="34" charset="-128"/>
              <a:cs typeface="Arial" panose="020B0604020202020204" pitchFamily="34" charset="0"/>
            </a:endParaRPr>
          </a:p>
        </p:txBody>
      </p:sp>
      <p:pic>
        <p:nvPicPr>
          <p:cNvPr id="7" name="Picture 6" descr="A picture containing text, electronics, circuit&#10;&#10;Description automatically generated">
            <a:extLst>
              <a:ext uri="{FF2B5EF4-FFF2-40B4-BE49-F238E27FC236}">
                <a16:creationId xmlns:a16="http://schemas.microsoft.com/office/drawing/2014/main" id="{83E8DEA5-DBAE-4876-869C-8F983E6BE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988" y="3819968"/>
            <a:ext cx="3697251" cy="2468771"/>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contourClr>
              <a:srgbClr val="FFFFFF"/>
            </a:contourClr>
          </a:sp3d>
        </p:spPr>
      </p:pic>
      <p:pic>
        <p:nvPicPr>
          <p:cNvPr id="9" name="Picture 8" descr="Logo&#10;&#10;Description automatically generated">
            <a:extLst>
              <a:ext uri="{FF2B5EF4-FFF2-40B4-BE49-F238E27FC236}">
                <a16:creationId xmlns:a16="http://schemas.microsoft.com/office/drawing/2014/main" id="{EE63F45A-95C9-41DF-8E9C-EBD3FC9F7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84" y="5053860"/>
            <a:ext cx="1524676" cy="1524676"/>
          </a:xfrm>
          <a:prstGeom prst="rect">
            <a:avLst/>
          </a:prstGeom>
        </p:spPr>
      </p:pic>
      <p:grpSp>
        <p:nvGrpSpPr>
          <p:cNvPr id="10" name="Google Shape;170;p2">
            <a:extLst>
              <a:ext uri="{FF2B5EF4-FFF2-40B4-BE49-F238E27FC236}">
                <a16:creationId xmlns:a16="http://schemas.microsoft.com/office/drawing/2014/main" id="{993BCB70-8F4C-491E-A2D6-4E71D65273FD}"/>
              </a:ext>
            </a:extLst>
          </p:cNvPr>
          <p:cNvGrpSpPr/>
          <p:nvPr/>
        </p:nvGrpSpPr>
        <p:grpSpPr>
          <a:xfrm rot="5400000">
            <a:off x="10038482" y="851954"/>
            <a:ext cx="2739068" cy="1213550"/>
            <a:chOff x="1783500" y="1511200"/>
            <a:chExt cx="1317000" cy="480125"/>
          </a:xfrm>
          <a:solidFill>
            <a:schemeClr val="accent3">
              <a:lumMod val="75000"/>
            </a:schemeClr>
          </a:solidFill>
        </p:grpSpPr>
        <p:sp>
          <p:nvSpPr>
            <p:cNvPr id="11" name="Google Shape;171;p2">
              <a:extLst>
                <a:ext uri="{FF2B5EF4-FFF2-40B4-BE49-F238E27FC236}">
                  <a16:creationId xmlns:a16="http://schemas.microsoft.com/office/drawing/2014/main" id="{A78AF189-13FB-44B1-8847-00414D91FF47}"/>
                </a:ext>
              </a:extLst>
            </p:cNvPr>
            <p:cNvSpPr/>
            <p:nvPr/>
          </p:nvSpPr>
          <p:spPr>
            <a:xfrm>
              <a:off x="1783500" y="1511200"/>
              <a:ext cx="19225" cy="19225"/>
            </a:xfrm>
            <a:custGeom>
              <a:avLst/>
              <a:gdLst/>
              <a:ahLst/>
              <a:cxnLst/>
              <a:rect l="l" t="t" r="r" b="b"/>
              <a:pathLst>
                <a:path w="769" h="769" extrusionOk="0">
                  <a:moveTo>
                    <a:pt x="364" y="0"/>
                  </a:moveTo>
                  <a:lnTo>
                    <a:pt x="243" y="41"/>
                  </a:lnTo>
                  <a:lnTo>
                    <a:pt x="122" y="122"/>
                  </a:lnTo>
                  <a:lnTo>
                    <a:pt x="41" y="243"/>
                  </a:lnTo>
                  <a:lnTo>
                    <a:pt x="0" y="405"/>
                  </a:lnTo>
                  <a:lnTo>
                    <a:pt x="41" y="526"/>
                  </a:lnTo>
                  <a:lnTo>
                    <a:pt x="122" y="647"/>
                  </a:lnTo>
                  <a:lnTo>
                    <a:pt x="243" y="769"/>
                  </a:lnTo>
                  <a:lnTo>
                    <a:pt x="526" y="769"/>
                  </a:lnTo>
                  <a:lnTo>
                    <a:pt x="647" y="647"/>
                  </a:lnTo>
                  <a:lnTo>
                    <a:pt x="728" y="526"/>
                  </a:lnTo>
                  <a:lnTo>
                    <a:pt x="769" y="405"/>
                  </a:lnTo>
                  <a:lnTo>
                    <a:pt x="728" y="243"/>
                  </a:lnTo>
                  <a:lnTo>
                    <a:pt x="647" y="122"/>
                  </a:lnTo>
                  <a:lnTo>
                    <a:pt x="526" y="41"/>
                  </a:lnTo>
                  <a:lnTo>
                    <a:pt x="36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2;p2">
              <a:extLst>
                <a:ext uri="{FF2B5EF4-FFF2-40B4-BE49-F238E27FC236}">
                  <a16:creationId xmlns:a16="http://schemas.microsoft.com/office/drawing/2014/main" id="{A84C5AA0-B028-4C97-B0EE-14E24A7CC780}"/>
                </a:ext>
              </a:extLst>
            </p:cNvPr>
            <p:cNvSpPr/>
            <p:nvPr/>
          </p:nvSpPr>
          <p:spPr>
            <a:xfrm>
              <a:off x="1891650" y="1511200"/>
              <a:ext cx="19225" cy="19225"/>
            </a:xfrm>
            <a:custGeom>
              <a:avLst/>
              <a:gdLst/>
              <a:ahLst/>
              <a:cxnLst/>
              <a:rect l="l" t="t" r="r" b="b"/>
              <a:pathLst>
                <a:path w="769" h="769" extrusionOk="0">
                  <a:moveTo>
                    <a:pt x="405" y="0"/>
                  </a:moveTo>
                  <a:lnTo>
                    <a:pt x="243" y="41"/>
                  </a:lnTo>
                  <a:lnTo>
                    <a:pt x="122" y="122"/>
                  </a:lnTo>
                  <a:lnTo>
                    <a:pt x="41" y="243"/>
                  </a:lnTo>
                  <a:lnTo>
                    <a:pt x="0" y="405"/>
                  </a:lnTo>
                  <a:lnTo>
                    <a:pt x="41" y="526"/>
                  </a:lnTo>
                  <a:lnTo>
                    <a:pt x="122" y="647"/>
                  </a:lnTo>
                  <a:lnTo>
                    <a:pt x="243" y="769"/>
                  </a:lnTo>
                  <a:lnTo>
                    <a:pt x="526" y="769"/>
                  </a:lnTo>
                  <a:lnTo>
                    <a:pt x="647" y="647"/>
                  </a:lnTo>
                  <a:lnTo>
                    <a:pt x="728" y="526"/>
                  </a:lnTo>
                  <a:lnTo>
                    <a:pt x="768" y="405"/>
                  </a:lnTo>
                  <a:lnTo>
                    <a:pt x="72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p2">
              <a:extLst>
                <a:ext uri="{FF2B5EF4-FFF2-40B4-BE49-F238E27FC236}">
                  <a16:creationId xmlns:a16="http://schemas.microsoft.com/office/drawing/2014/main" id="{0E913BE9-6209-4C7B-A582-483A0970CA5A}"/>
                </a:ext>
              </a:extLst>
            </p:cNvPr>
            <p:cNvSpPr/>
            <p:nvPr/>
          </p:nvSpPr>
          <p:spPr>
            <a:xfrm>
              <a:off x="1999800" y="1511200"/>
              <a:ext cx="19225" cy="19225"/>
            </a:xfrm>
            <a:custGeom>
              <a:avLst/>
              <a:gdLst/>
              <a:ahLst/>
              <a:cxnLst/>
              <a:rect l="l" t="t" r="r" b="b"/>
              <a:pathLst>
                <a:path w="769" h="769" extrusionOk="0">
                  <a:moveTo>
                    <a:pt x="405" y="0"/>
                  </a:moveTo>
                  <a:lnTo>
                    <a:pt x="243" y="41"/>
                  </a:lnTo>
                  <a:lnTo>
                    <a:pt x="122" y="122"/>
                  </a:lnTo>
                  <a:lnTo>
                    <a:pt x="41" y="243"/>
                  </a:lnTo>
                  <a:lnTo>
                    <a:pt x="0" y="405"/>
                  </a:lnTo>
                  <a:lnTo>
                    <a:pt x="41" y="526"/>
                  </a:lnTo>
                  <a:lnTo>
                    <a:pt x="122" y="647"/>
                  </a:lnTo>
                  <a:lnTo>
                    <a:pt x="243" y="769"/>
                  </a:lnTo>
                  <a:lnTo>
                    <a:pt x="526" y="769"/>
                  </a:lnTo>
                  <a:lnTo>
                    <a:pt x="647" y="647"/>
                  </a:lnTo>
                  <a:lnTo>
                    <a:pt x="728" y="526"/>
                  </a:lnTo>
                  <a:lnTo>
                    <a:pt x="768" y="405"/>
                  </a:lnTo>
                  <a:lnTo>
                    <a:pt x="72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4;p2">
              <a:extLst>
                <a:ext uri="{FF2B5EF4-FFF2-40B4-BE49-F238E27FC236}">
                  <a16:creationId xmlns:a16="http://schemas.microsoft.com/office/drawing/2014/main" id="{BA3A1D64-3D0B-428F-9A1A-7A0ADAAD6D74}"/>
                </a:ext>
              </a:extLst>
            </p:cNvPr>
            <p:cNvSpPr/>
            <p:nvPr/>
          </p:nvSpPr>
          <p:spPr>
            <a:xfrm>
              <a:off x="2107950" y="1511200"/>
              <a:ext cx="19225" cy="19225"/>
            </a:xfrm>
            <a:custGeom>
              <a:avLst/>
              <a:gdLst/>
              <a:ahLst/>
              <a:cxnLst/>
              <a:rect l="l" t="t" r="r" b="b"/>
              <a:pathLst>
                <a:path w="769" h="769" extrusionOk="0">
                  <a:moveTo>
                    <a:pt x="404" y="0"/>
                  </a:moveTo>
                  <a:lnTo>
                    <a:pt x="243" y="41"/>
                  </a:lnTo>
                  <a:lnTo>
                    <a:pt x="121" y="122"/>
                  </a:lnTo>
                  <a:lnTo>
                    <a:pt x="41" y="243"/>
                  </a:lnTo>
                  <a:lnTo>
                    <a:pt x="0" y="405"/>
                  </a:lnTo>
                  <a:lnTo>
                    <a:pt x="41" y="526"/>
                  </a:lnTo>
                  <a:lnTo>
                    <a:pt x="121" y="647"/>
                  </a:lnTo>
                  <a:lnTo>
                    <a:pt x="243" y="769"/>
                  </a:lnTo>
                  <a:lnTo>
                    <a:pt x="526" y="769"/>
                  </a:lnTo>
                  <a:lnTo>
                    <a:pt x="647" y="647"/>
                  </a:lnTo>
                  <a:lnTo>
                    <a:pt x="728" y="526"/>
                  </a:lnTo>
                  <a:lnTo>
                    <a:pt x="768" y="405"/>
                  </a:lnTo>
                  <a:lnTo>
                    <a:pt x="728" y="243"/>
                  </a:lnTo>
                  <a:lnTo>
                    <a:pt x="64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5;p2">
              <a:extLst>
                <a:ext uri="{FF2B5EF4-FFF2-40B4-BE49-F238E27FC236}">
                  <a16:creationId xmlns:a16="http://schemas.microsoft.com/office/drawing/2014/main" id="{DC4989EF-19E0-4331-82E5-BAE9B3E426DC}"/>
                </a:ext>
              </a:extLst>
            </p:cNvPr>
            <p:cNvSpPr/>
            <p:nvPr/>
          </p:nvSpPr>
          <p:spPr>
            <a:xfrm>
              <a:off x="2216075" y="1511200"/>
              <a:ext cx="19250" cy="19225"/>
            </a:xfrm>
            <a:custGeom>
              <a:avLst/>
              <a:gdLst/>
              <a:ahLst/>
              <a:cxnLst/>
              <a:rect l="l" t="t" r="r" b="b"/>
              <a:pathLst>
                <a:path w="770" h="769" extrusionOk="0">
                  <a:moveTo>
                    <a:pt x="405" y="0"/>
                  </a:moveTo>
                  <a:lnTo>
                    <a:pt x="244" y="41"/>
                  </a:lnTo>
                  <a:lnTo>
                    <a:pt x="122" y="122"/>
                  </a:lnTo>
                  <a:lnTo>
                    <a:pt x="41" y="243"/>
                  </a:lnTo>
                  <a:lnTo>
                    <a:pt x="1" y="405"/>
                  </a:lnTo>
                  <a:lnTo>
                    <a:pt x="41" y="526"/>
                  </a:lnTo>
                  <a:lnTo>
                    <a:pt x="122" y="647"/>
                  </a:lnTo>
                  <a:lnTo>
                    <a:pt x="244" y="769"/>
                  </a:lnTo>
                  <a:lnTo>
                    <a:pt x="527" y="769"/>
                  </a:lnTo>
                  <a:lnTo>
                    <a:pt x="648" y="647"/>
                  </a:lnTo>
                  <a:lnTo>
                    <a:pt x="729" y="526"/>
                  </a:lnTo>
                  <a:lnTo>
                    <a:pt x="769" y="405"/>
                  </a:lnTo>
                  <a:lnTo>
                    <a:pt x="729" y="243"/>
                  </a:lnTo>
                  <a:lnTo>
                    <a:pt x="648" y="122"/>
                  </a:lnTo>
                  <a:lnTo>
                    <a:pt x="527"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6;p2">
              <a:extLst>
                <a:ext uri="{FF2B5EF4-FFF2-40B4-BE49-F238E27FC236}">
                  <a16:creationId xmlns:a16="http://schemas.microsoft.com/office/drawing/2014/main" id="{EFEDD063-02BA-4EB5-8259-DB427F21F81F}"/>
                </a:ext>
              </a:extLst>
            </p:cNvPr>
            <p:cNvSpPr/>
            <p:nvPr/>
          </p:nvSpPr>
          <p:spPr>
            <a:xfrm>
              <a:off x="2324225" y="1511200"/>
              <a:ext cx="19225" cy="19225"/>
            </a:xfrm>
            <a:custGeom>
              <a:avLst/>
              <a:gdLst/>
              <a:ahLst/>
              <a:cxnLst/>
              <a:rect l="l" t="t" r="r" b="b"/>
              <a:pathLst>
                <a:path w="769" h="769" extrusionOk="0">
                  <a:moveTo>
                    <a:pt x="405" y="0"/>
                  </a:moveTo>
                  <a:lnTo>
                    <a:pt x="243" y="41"/>
                  </a:lnTo>
                  <a:lnTo>
                    <a:pt x="122" y="122"/>
                  </a:lnTo>
                  <a:lnTo>
                    <a:pt x="41" y="243"/>
                  </a:lnTo>
                  <a:lnTo>
                    <a:pt x="1" y="405"/>
                  </a:lnTo>
                  <a:lnTo>
                    <a:pt x="41" y="526"/>
                  </a:lnTo>
                  <a:lnTo>
                    <a:pt x="122" y="647"/>
                  </a:lnTo>
                  <a:lnTo>
                    <a:pt x="243" y="769"/>
                  </a:lnTo>
                  <a:lnTo>
                    <a:pt x="526" y="769"/>
                  </a:lnTo>
                  <a:lnTo>
                    <a:pt x="648" y="647"/>
                  </a:lnTo>
                  <a:lnTo>
                    <a:pt x="769" y="526"/>
                  </a:lnTo>
                  <a:lnTo>
                    <a:pt x="769" y="405"/>
                  </a:lnTo>
                  <a:lnTo>
                    <a:pt x="769" y="243"/>
                  </a:lnTo>
                  <a:lnTo>
                    <a:pt x="64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7;p2">
              <a:extLst>
                <a:ext uri="{FF2B5EF4-FFF2-40B4-BE49-F238E27FC236}">
                  <a16:creationId xmlns:a16="http://schemas.microsoft.com/office/drawing/2014/main" id="{294F9AEA-3032-4C8B-8AC9-C8C688D052F5}"/>
                </a:ext>
              </a:extLst>
            </p:cNvPr>
            <p:cNvSpPr/>
            <p:nvPr/>
          </p:nvSpPr>
          <p:spPr>
            <a:xfrm>
              <a:off x="2432375" y="1511200"/>
              <a:ext cx="19225" cy="19225"/>
            </a:xfrm>
            <a:custGeom>
              <a:avLst/>
              <a:gdLst/>
              <a:ahLst/>
              <a:cxnLst/>
              <a:rect l="l" t="t" r="r" b="b"/>
              <a:pathLst>
                <a:path w="769" h="769" extrusionOk="0">
                  <a:moveTo>
                    <a:pt x="405" y="0"/>
                  </a:moveTo>
                  <a:lnTo>
                    <a:pt x="243" y="41"/>
                  </a:lnTo>
                  <a:lnTo>
                    <a:pt x="122" y="122"/>
                  </a:lnTo>
                  <a:lnTo>
                    <a:pt x="41" y="243"/>
                  </a:lnTo>
                  <a:lnTo>
                    <a:pt x="1" y="405"/>
                  </a:lnTo>
                  <a:lnTo>
                    <a:pt x="41" y="526"/>
                  </a:lnTo>
                  <a:lnTo>
                    <a:pt x="122" y="647"/>
                  </a:lnTo>
                  <a:lnTo>
                    <a:pt x="243" y="769"/>
                  </a:lnTo>
                  <a:lnTo>
                    <a:pt x="526" y="769"/>
                  </a:lnTo>
                  <a:lnTo>
                    <a:pt x="648" y="647"/>
                  </a:lnTo>
                  <a:lnTo>
                    <a:pt x="769" y="526"/>
                  </a:lnTo>
                  <a:lnTo>
                    <a:pt x="769" y="405"/>
                  </a:lnTo>
                  <a:lnTo>
                    <a:pt x="769" y="243"/>
                  </a:lnTo>
                  <a:lnTo>
                    <a:pt x="64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p2">
              <a:extLst>
                <a:ext uri="{FF2B5EF4-FFF2-40B4-BE49-F238E27FC236}">
                  <a16:creationId xmlns:a16="http://schemas.microsoft.com/office/drawing/2014/main" id="{8740786E-3BA2-4C31-8848-0FEFABD3EF18}"/>
                </a:ext>
              </a:extLst>
            </p:cNvPr>
            <p:cNvSpPr/>
            <p:nvPr/>
          </p:nvSpPr>
          <p:spPr>
            <a:xfrm>
              <a:off x="2540525" y="1511200"/>
              <a:ext cx="19225" cy="19225"/>
            </a:xfrm>
            <a:custGeom>
              <a:avLst/>
              <a:gdLst/>
              <a:ahLst/>
              <a:cxnLst/>
              <a:rect l="l" t="t" r="r" b="b"/>
              <a:pathLst>
                <a:path w="769" h="769" extrusionOk="0">
                  <a:moveTo>
                    <a:pt x="405" y="0"/>
                  </a:moveTo>
                  <a:lnTo>
                    <a:pt x="243" y="41"/>
                  </a:lnTo>
                  <a:lnTo>
                    <a:pt x="122" y="122"/>
                  </a:lnTo>
                  <a:lnTo>
                    <a:pt x="41" y="243"/>
                  </a:lnTo>
                  <a:lnTo>
                    <a:pt x="1" y="405"/>
                  </a:lnTo>
                  <a:lnTo>
                    <a:pt x="41" y="526"/>
                  </a:lnTo>
                  <a:lnTo>
                    <a:pt x="122" y="647"/>
                  </a:lnTo>
                  <a:lnTo>
                    <a:pt x="243" y="769"/>
                  </a:lnTo>
                  <a:lnTo>
                    <a:pt x="526" y="769"/>
                  </a:lnTo>
                  <a:lnTo>
                    <a:pt x="647" y="647"/>
                  </a:lnTo>
                  <a:lnTo>
                    <a:pt x="769" y="526"/>
                  </a:lnTo>
                  <a:lnTo>
                    <a:pt x="769" y="405"/>
                  </a:lnTo>
                  <a:lnTo>
                    <a:pt x="769"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9;p2">
              <a:extLst>
                <a:ext uri="{FF2B5EF4-FFF2-40B4-BE49-F238E27FC236}">
                  <a16:creationId xmlns:a16="http://schemas.microsoft.com/office/drawing/2014/main" id="{EF071D5B-0496-4AE8-ABB4-B9A47D2E85FE}"/>
                </a:ext>
              </a:extLst>
            </p:cNvPr>
            <p:cNvSpPr/>
            <p:nvPr/>
          </p:nvSpPr>
          <p:spPr>
            <a:xfrm>
              <a:off x="2648675" y="1511200"/>
              <a:ext cx="19225" cy="19225"/>
            </a:xfrm>
            <a:custGeom>
              <a:avLst/>
              <a:gdLst/>
              <a:ahLst/>
              <a:cxnLst/>
              <a:rect l="l" t="t" r="r" b="b"/>
              <a:pathLst>
                <a:path w="769" h="769" extrusionOk="0">
                  <a:moveTo>
                    <a:pt x="405" y="0"/>
                  </a:moveTo>
                  <a:lnTo>
                    <a:pt x="243" y="41"/>
                  </a:lnTo>
                  <a:lnTo>
                    <a:pt x="122" y="122"/>
                  </a:lnTo>
                  <a:lnTo>
                    <a:pt x="41" y="243"/>
                  </a:lnTo>
                  <a:lnTo>
                    <a:pt x="0" y="405"/>
                  </a:lnTo>
                  <a:lnTo>
                    <a:pt x="41" y="526"/>
                  </a:lnTo>
                  <a:lnTo>
                    <a:pt x="122" y="647"/>
                  </a:lnTo>
                  <a:lnTo>
                    <a:pt x="243" y="769"/>
                  </a:lnTo>
                  <a:lnTo>
                    <a:pt x="526" y="769"/>
                  </a:lnTo>
                  <a:lnTo>
                    <a:pt x="647" y="647"/>
                  </a:lnTo>
                  <a:lnTo>
                    <a:pt x="769" y="526"/>
                  </a:lnTo>
                  <a:lnTo>
                    <a:pt x="769" y="405"/>
                  </a:lnTo>
                  <a:lnTo>
                    <a:pt x="769"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0;p2">
              <a:extLst>
                <a:ext uri="{FF2B5EF4-FFF2-40B4-BE49-F238E27FC236}">
                  <a16:creationId xmlns:a16="http://schemas.microsoft.com/office/drawing/2014/main" id="{1F4A0274-8076-476C-8D73-8BF59B410584}"/>
                </a:ext>
              </a:extLst>
            </p:cNvPr>
            <p:cNvSpPr/>
            <p:nvPr/>
          </p:nvSpPr>
          <p:spPr>
            <a:xfrm>
              <a:off x="2756825" y="1511200"/>
              <a:ext cx="19225" cy="19225"/>
            </a:xfrm>
            <a:custGeom>
              <a:avLst/>
              <a:gdLst/>
              <a:ahLst/>
              <a:cxnLst/>
              <a:rect l="l" t="t" r="r" b="b"/>
              <a:pathLst>
                <a:path w="769" h="769" extrusionOk="0">
                  <a:moveTo>
                    <a:pt x="405" y="0"/>
                  </a:moveTo>
                  <a:lnTo>
                    <a:pt x="243" y="41"/>
                  </a:lnTo>
                  <a:lnTo>
                    <a:pt x="122" y="122"/>
                  </a:lnTo>
                  <a:lnTo>
                    <a:pt x="41" y="243"/>
                  </a:lnTo>
                  <a:lnTo>
                    <a:pt x="0" y="405"/>
                  </a:lnTo>
                  <a:lnTo>
                    <a:pt x="41" y="526"/>
                  </a:lnTo>
                  <a:lnTo>
                    <a:pt x="122" y="647"/>
                  </a:lnTo>
                  <a:lnTo>
                    <a:pt x="243" y="769"/>
                  </a:lnTo>
                  <a:lnTo>
                    <a:pt x="526" y="769"/>
                  </a:lnTo>
                  <a:lnTo>
                    <a:pt x="647" y="647"/>
                  </a:lnTo>
                  <a:lnTo>
                    <a:pt x="768" y="526"/>
                  </a:lnTo>
                  <a:lnTo>
                    <a:pt x="768" y="405"/>
                  </a:lnTo>
                  <a:lnTo>
                    <a:pt x="76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1;p2">
              <a:extLst>
                <a:ext uri="{FF2B5EF4-FFF2-40B4-BE49-F238E27FC236}">
                  <a16:creationId xmlns:a16="http://schemas.microsoft.com/office/drawing/2014/main" id="{A9D70A66-BCDB-4779-B57B-FD73BD773147}"/>
                </a:ext>
              </a:extLst>
            </p:cNvPr>
            <p:cNvSpPr/>
            <p:nvPr/>
          </p:nvSpPr>
          <p:spPr>
            <a:xfrm>
              <a:off x="2864975" y="1511200"/>
              <a:ext cx="19225" cy="19225"/>
            </a:xfrm>
            <a:custGeom>
              <a:avLst/>
              <a:gdLst/>
              <a:ahLst/>
              <a:cxnLst/>
              <a:rect l="l" t="t" r="r" b="b"/>
              <a:pathLst>
                <a:path w="769" h="769" extrusionOk="0">
                  <a:moveTo>
                    <a:pt x="404" y="0"/>
                  </a:moveTo>
                  <a:lnTo>
                    <a:pt x="243" y="41"/>
                  </a:lnTo>
                  <a:lnTo>
                    <a:pt x="121" y="122"/>
                  </a:lnTo>
                  <a:lnTo>
                    <a:pt x="41" y="243"/>
                  </a:lnTo>
                  <a:lnTo>
                    <a:pt x="0" y="405"/>
                  </a:lnTo>
                  <a:lnTo>
                    <a:pt x="41" y="526"/>
                  </a:lnTo>
                  <a:lnTo>
                    <a:pt x="121" y="647"/>
                  </a:lnTo>
                  <a:lnTo>
                    <a:pt x="243" y="769"/>
                  </a:lnTo>
                  <a:lnTo>
                    <a:pt x="526" y="769"/>
                  </a:lnTo>
                  <a:lnTo>
                    <a:pt x="687" y="647"/>
                  </a:lnTo>
                  <a:lnTo>
                    <a:pt x="768" y="526"/>
                  </a:lnTo>
                  <a:lnTo>
                    <a:pt x="768" y="405"/>
                  </a:lnTo>
                  <a:lnTo>
                    <a:pt x="768" y="243"/>
                  </a:lnTo>
                  <a:lnTo>
                    <a:pt x="68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2;p2">
              <a:extLst>
                <a:ext uri="{FF2B5EF4-FFF2-40B4-BE49-F238E27FC236}">
                  <a16:creationId xmlns:a16="http://schemas.microsoft.com/office/drawing/2014/main" id="{A92FF4ED-AC2C-47C2-AA71-23A6A013EA0A}"/>
                </a:ext>
              </a:extLst>
            </p:cNvPr>
            <p:cNvSpPr/>
            <p:nvPr/>
          </p:nvSpPr>
          <p:spPr>
            <a:xfrm>
              <a:off x="2973125" y="1511200"/>
              <a:ext cx="19225" cy="19225"/>
            </a:xfrm>
            <a:custGeom>
              <a:avLst/>
              <a:gdLst/>
              <a:ahLst/>
              <a:cxnLst/>
              <a:rect l="l" t="t" r="r" b="b"/>
              <a:pathLst>
                <a:path w="769" h="769" extrusionOk="0">
                  <a:moveTo>
                    <a:pt x="404" y="0"/>
                  </a:moveTo>
                  <a:lnTo>
                    <a:pt x="243" y="41"/>
                  </a:lnTo>
                  <a:lnTo>
                    <a:pt x="121" y="122"/>
                  </a:lnTo>
                  <a:lnTo>
                    <a:pt x="40" y="243"/>
                  </a:lnTo>
                  <a:lnTo>
                    <a:pt x="0" y="405"/>
                  </a:lnTo>
                  <a:lnTo>
                    <a:pt x="40" y="526"/>
                  </a:lnTo>
                  <a:lnTo>
                    <a:pt x="121" y="647"/>
                  </a:lnTo>
                  <a:lnTo>
                    <a:pt x="243" y="769"/>
                  </a:lnTo>
                  <a:lnTo>
                    <a:pt x="526" y="769"/>
                  </a:lnTo>
                  <a:lnTo>
                    <a:pt x="687" y="647"/>
                  </a:lnTo>
                  <a:lnTo>
                    <a:pt x="768" y="526"/>
                  </a:lnTo>
                  <a:lnTo>
                    <a:pt x="768" y="405"/>
                  </a:lnTo>
                  <a:lnTo>
                    <a:pt x="768" y="243"/>
                  </a:lnTo>
                  <a:lnTo>
                    <a:pt x="68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3;p2">
              <a:extLst>
                <a:ext uri="{FF2B5EF4-FFF2-40B4-BE49-F238E27FC236}">
                  <a16:creationId xmlns:a16="http://schemas.microsoft.com/office/drawing/2014/main" id="{05803D06-45C9-4863-BF74-D5637577EBC7}"/>
                </a:ext>
              </a:extLst>
            </p:cNvPr>
            <p:cNvSpPr/>
            <p:nvPr/>
          </p:nvSpPr>
          <p:spPr>
            <a:xfrm>
              <a:off x="3081250" y="1511200"/>
              <a:ext cx="19250" cy="19225"/>
            </a:xfrm>
            <a:custGeom>
              <a:avLst/>
              <a:gdLst/>
              <a:ahLst/>
              <a:cxnLst/>
              <a:rect l="l" t="t" r="r" b="b"/>
              <a:pathLst>
                <a:path w="770" h="769" extrusionOk="0">
                  <a:moveTo>
                    <a:pt x="405" y="0"/>
                  </a:moveTo>
                  <a:lnTo>
                    <a:pt x="243" y="41"/>
                  </a:lnTo>
                  <a:lnTo>
                    <a:pt x="122" y="122"/>
                  </a:lnTo>
                  <a:lnTo>
                    <a:pt x="41" y="243"/>
                  </a:lnTo>
                  <a:lnTo>
                    <a:pt x="1" y="405"/>
                  </a:lnTo>
                  <a:lnTo>
                    <a:pt x="41" y="526"/>
                  </a:lnTo>
                  <a:lnTo>
                    <a:pt x="122" y="647"/>
                  </a:lnTo>
                  <a:lnTo>
                    <a:pt x="243" y="769"/>
                  </a:lnTo>
                  <a:lnTo>
                    <a:pt x="526" y="769"/>
                  </a:lnTo>
                  <a:lnTo>
                    <a:pt x="688" y="647"/>
                  </a:lnTo>
                  <a:lnTo>
                    <a:pt x="769" y="526"/>
                  </a:lnTo>
                  <a:lnTo>
                    <a:pt x="769" y="405"/>
                  </a:lnTo>
                  <a:lnTo>
                    <a:pt x="769" y="243"/>
                  </a:lnTo>
                  <a:lnTo>
                    <a:pt x="68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4;p2">
              <a:extLst>
                <a:ext uri="{FF2B5EF4-FFF2-40B4-BE49-F238E27FC236}">
                  <a16:creationId xmlns:a16="http://schemas.microsoft.com/office/drawing/2014/main" id="{847B5FE1-DAC6-42F1-ACA7-167A0EB4889E}"/>
                </a:ext>
              </a:extLst>
            </p:cNvPr>
            <p:cNvSpPr/>
            <p:nvPr/>
          </p:nvSpPr>
          <p:spPr>
            <a:xfrm>
              <a:off x="1783500" y="1603175"/>
              <a:ext cx="19225" cy="20250"/>
            </a:xfrm>
            <a:custGeom>
              <a:avLst/>
              <a:gdLst/>
              <a:ahLst/>
              <a:cxnLst/>
              <a:rect l="l" t="t" r="r" b="b"/>
              <a:pathLst>
                <a:path w="769" h="810" extrusionOk="0">
                  <a:moveTo>
                    <a:pt x="364" y="0"/>
                  </a:moveTo>
                  <a:lnTo>
                    <a:pt x="243" y="41"/>
                  </a:lnTo>
                  <a:lnTo>
                    <a:pt x="122" y="122"/>
                  </a:lnTo>
                  <a:lnTo>
                    <a:pt x="41" y="243"/>
                  </a:lnTo>
                  <a:lnTo>
                    <a:pt x="0" y="405"/>
                  </a:lnTo>
                  <a:lnTo>
                    <a:pt x="41" y="567"/>
                  </a:lnTo>
                  <a:lnTo>
                    <a:pt x="122" y="688"/>
                  </a:lnTo>
                  <a:lnTo>
                    <a:pt x="243" y="769"/>
                  </a:lnTo>
                  <a:lnTo>
                    <a:pt x="364" y="809"/>
                  </a:lnTo>
                  <a:lnTo>
                    <a:pt x="526" y="769"/>
                  </a:lnTo>
                  <a:lnTo>
                    <a:pt x="647" y="688"/>
                  </a:lnTo>
                  <a:lnTo>
                    <a:pt x="728" y="567"/>
                  </a:lnTo>
                  <a:lnTo>
                    <a:pt x="769" y="405"/>
                  </a:lnTo>
                  <a:lnTo>
                    <a:pt x="728" y="243"/>
                  </a:lnTo>
                  <a:lnTo>
                    <a:pt x="647" y="122"/>
                  </a:lnTo>
                  <a:lnTo>
                    <a:pt x="526" y="41"/>
                  </a:lnTo>
                  <a:lnTo>
                    <a:pt x="36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5;p2">
              <a:extLst>
                <a:ext uri="{FF2B5EF4-FFF2-40B4-BE49-F238E27FC236}">
                  <a16:creationId xmlns:a16="http://schemas.microsoft.com/office/drawing/2014/main" id="{CDD15278-DE90-4691-B79E-6E0907F5CE03}"/>
                </a:ext>
              </a:extLst>
            </p:cNvPr>
            <p:cNvSpPr/>
            <p:nvPr/>
          </p:nvSpPr>
          <p:spPr>
            <a:xfrm>
              <a:off x="1891650" y="1603175"/>
              <a:ext cx="19225" cy="20250"/>
            </a:xfrm>
            <a:custGeom>
              <a:avLst/>
              <a:gdLst/>
              <a:ahLst/>
              <a:cxnLst/>
              <a:rect l="l" t="t" r="r" b="b"/>
              <a:pathLst>
                <a:path w="769" h="810" extrusionOk="0">
                  <a:moveTo>
                    <a:pt x="405" y="0"/>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6;p2">
              <a:extLst>
                <a:ext uri="{FF2B5EF4-FFF2-40B4-BE49-F238E27FC236}">
                  <a16:creationId xmlns:a16="http://schemas.microsoft.com/office/drawing/2014/main" id="{4511EDC9-B1A2-4FB8-90AF-826E5A34422D}"/>
                </a:ext>
              </a:extLst>
            </p:cNvPr>
            <p:cNvSpPr/>
            <p:nvPr/>
          </p:nvSpPr>
          <p:spPr>
            <a:xfrm>
              <a:off x="1999800" y="1603175"/>
              <a:ext cx="19225" cy="20250"/>
            </a:xfrm>
            <a:custGeom>
              <a:avLst/>
              <a:gdLst/>
              <a:ahLst/>
              <a:cxnLst/>
              <a:rect l="l" t="t" r="r" b="b"/>
              <a:pathLst>
                <a:path w="769" h="810" extrusionOk="0">
                  <a:moveTo>
                    <a:pt x="405" y="0"/>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7;p2">
              <a:extLst>
                <a:ext uri="{FF2B5EF4-FFF2-40B4-BE49-F238E27FC236}">
                  <a16:creationId xmlns:a16="http://schemas.microsoft.com/office/drawing/2014/main" id="{5672726D-148D-40BA-B39A-8801F2077849}"/>
                </a:ext>
              </a:extLst>
            </p:cNvPr>
            <p:cNvSpPr/>
            <p:nvPr/>
          </p:nvSpPr>
          <p:spPr>
            <a:xfrm>
              <a:off x="2107950" y="1603175"/>
              <a:ext cx="19225" cy="20250"/>
            </a:xfrm>
            <a:custGeom>
              <a:avLst/>
              <a:gdLst/>
              <a:ahLst/>
              <a:cxnLst/>
              <a:rect l="l" t="t" r="r" b="b"/>
              <a:pathLst>
                <a:path w="769" h="810" extrusionOk="0">
                  <a:moveTo>
                    <a:pt x="404" y="0"/>
                  </a:moveTo>
                  <a:lnTo>
                    <a:pt x="243" y="41"/>
                  </a:lnTo>
                  <a:lnTo>
                    <a:pt x="121" y="122"/>
                  </a:lnTo>
                  <a:lnTo>
                    <a:pt x="41" y="243"/>
                  </a:lnTo>
                  <a:lnTo>
                    <a:pt x="0" y="405"/>
                  </a:lnTo>
                  <a:lnTo>
                    <a:pt x="41" y="567"/>
                  </a:lnTo>
                  <a:lnTo>
                    <a:pt x="121" y="688"/>
                  </a:lnTo>
                  <a:lnTo>
                    <a:pt x="243" y="769"/>
                  </a:lnTo>
                  <a:lnTo>
                    <a:pt x="404" y="809"/>
                  </a:lnTo>
                  <a:lnTo>
                    <a:pt x="526" y="769"/>
                  </a:lnTo>
                  <a:lnTo>
                    <a:pt x="647" y="688"/>
                  </a:lnTo>
                  <a:lnTo>
                    <a:pt x="728" y="567"/>
                  </a:lnTo>
                  <a:lnTo>
                    <a:pt x="768" y="405"/>
                  </a:lnTo>
                  <a:lnTo>
                    <a:pt x="728" y="243"/>
                  </a:lnTo>
                  <a:lnTo>
                    <a:pt x="64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8;p2">
              <a:extLst>
                <a:ext uri="{FF2B5EF4-FFF2-40B4-BE49-F238E27FC236}">
                  <a16:creationId xmlns:a16="http://schemas.microsoft.com/office/drawing/2014/main" id="{88B6131C-81E6-44F4-861D-400CA7844872}"/>
                </a:ext>
              </a:extLst>
            </p:cNvPr>
            <p:cNvSpPr/>
            <p:nvPr/>
          </p:nvSpPr>
          <p:spPr>
            <a:xfrm>
              <a:off x="2216075" y="1603175"/>
              <a:ext cx="19250" cy="20250"/>
            </a:xfrm>
            <a:custGeom>
              <a:avLst/>
              <a:gdLst/>
              <a:ahLst/>
              <a:cxnLst/>
              <a:rect l="l" t="t" r="r" b="b"/>
              <a:pathLst>
                <a:path w="770" h="810" extrusionOk="0">
                  <a:moveTo>
                    <a:pt x="405" y="0"/>
                  </a:moveTo>
                  <a:lnTo>
                    <a:pt x="244" y="41"/>
                  </a:lnTo>
                  <a:lnTo>
                    <a:pt x="122" y="122"/>
                  </a:lnTo>
                  <a:lnTo>
                    <a:pt x="41" y="243"/>
                  </a:lnTo>
                  <a:lnTo>
                    <a:pt x="1" y="405"/>
                  </a:lnTo>
                  <a:lnTo>
                    <a:pt x="41" y="567"/>
                  </a:lnTo>
                  <a:lnTo>
                    <a:pt x="122" y="688"/>
                  </a:lnTo>
                  <a:lnTo>
                    <a:pt x="244" y="769"/>
                  </a:lnTo>
                  <a:lnTo>
                    <a:pt x="405" y="809"/>
                  </a:lnTo>
                  <a:lnTo>
                    <a:pt x="527" y="769"/>
                  </a:lnTo>
                  <a:lnTo>
                    <a:pt x="648" y="688"/>
                  </a:lnTo>
                  <a:lnTo>
                    <a:pt x="729" y="567"/>
                  </a:lnTo>
                  <a:lnTo>
                    <a:pt x="769" y="405"/>
                  </a:lnTo>
                  <a:lnTo>
                    <a:pt x="729" y="243"/>
                  </a:lnTo>
                  <a:lnTo>
                    <a:pt x="648" y="122"/>
                  </a:lnTo>
                  <a:lnTo>
                    <a:pt x="527"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9;p2">
              <a:extLst>
                <a:ext uri="{FF2B5EF4-FFF2-40B4-BE49-F238E27FC236}">
                  <a16:creationId xmlns:a16="http://schemas.microsoft.com/office/drawing/2014/main" id="{0DA7C3A6-9685-4C92-BB9F-9383AD5DD3AF}"/>
                </a:ext>
              </a:extLst>
            </p:cNvPr>
            <p:cNvSpPr/>
            <p:nvPr/>
          </p:nvSpPr>
          <p:spPr>
            <a:xfrm>
              <a:off x="2324225" y="1603175"/>
              <a:ext cx="19225" cy="20250"/>
            </a:xfrm>
            <a:custGeom>
              <a:avLst/>
              <a:gdLst/>
              <a:ahLst/>
              <a:cxnLst/>
              <a:rect l="l" t="t" r="r" b="b"/>
              <a:pathLst>
                <a:path w="769" h="810" extrusionOk="0">
                  <a:moveTo>
                    <a:pt x="405" y="0"/>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0;p2">
              <a:extLst>
                <a:ext uri="{FF2B5EF4-FFF2-40B4-BE49-F238E27FC236}">
                  <a16:creationId xmlns:a16="http://schemas.microsoft.com/office/drawing/2014/main" id="{4A117631-D147-452E-B3E0-E6CDB67BC600}"/>
                </a:ext>
              </a:extLst>
            </p:cNvPr>
            <p:cNvSpPr/>
            <p:nvPr/>
          </p:nvSpPr>
          <p:spPr>
            <a:xfrm>
              <a:off x="2432375" y="1603175"/>
              <a:ext cx="19225" cy="20250"/>
            </a:xfrm>
            <a:custGeom>
              <a:avLst/>
              <a:gdLst/>
              <a:ahLst/>
              <a:cxnLst/>
              <a:rect l="l" t="t" r="r" b="b"/>
              <a:pathLst>
                <a:path w="769" h="810" extrusionOk="0">
                  <a:moveTo>
                    <a:pt x="405" y="0"/>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1;p2">
              <a:extLst>
                <a:ext uri="{FF2B5EF4-FFF2-40B4-BE49-F238E27FC236}">
                  <a16:creationId xmlns:a16="http://schemas.microsoft.com/office/drawing/2014/main" id="{6B602AC2-25ED-4CCB-979C-27F8F0ECF000}"/>
                </a:ext>
              </a:extLst>
            </p:cNvPr>
            <p:cNvSpPr/>
            <p:nvPr/>
          </p:nvSpPr>
          <p:spPr>
            <a:xfrm>
              <a:off x="2540525" y="1603175"/>
              <a:ext cx="19225" cy="20250"/>
            </a:xfrm>
            <a:custGeom>
              <a:avLst/>
              <a:gdLst/>
              <a:ahLst/>
              <a:cxnLst/>
              <a:rect l="l" t="t" r="r" b="b"/>
              <a:pathLst>
                <a:path w="769" h="810" extrusionOk="0">
                  <a:moveTo>
                    <a:pt x="405" y="0"/>
                  </a:moveTo>
                  <a:lnTo>
                    <a:pt x="243" y="41"/>
                  </a:lnTo>
                  <a:lnTo>
                    <a:pt x="122" y="122"/>
                  </a:lnTo>
                  <a:lnTo>
                    <a:pt x="41" y="243"/>
                  </a:lnTo>
                  <a:lnTo>
                    <a:pt x="1"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2;p2">
              <a:extLst>
                <a:ext uri="{FF2B5EF4-FFF2-40B4-BE49-F238E27FC236}">
                  <a16:creationId xmlns:a16="http://schemas.microsoft.com/office/drawing/2014/main" id="{61C264EA-D82D-4DAE-8927-47ABA8D52B6F}"/>
                </a:ext>
              </a:extLst>
            </p:cNvPr>
            <p:cNvSpPr/>
            <p:nvPr/>
          </p:nvSpPr>
          <p:spPr>
            <a:xfrm>
              <a:off x="2648675" y="1603175"/>
              <a:ext cx="19225" cy="20250"/>
            </a:xfrm>
            <a:custGeom>
              <a:avLst/>
              <a:gdLst/>
              <a:ahLst/>
              <a:cxnLst/>
              <a:rect l="l" t="t" r="r" b="b"/>
              <a:pathLst>
                <a:path w="769" h="810" extrusionOk="0">
                  <a:moveTo>
                    <a:pt x="405" y="0"/>
                  </a:moveTo>
                  <a:lnTo>
                    <a:pt x="243" y="41"/>
                  </a:lnTo>
                  <a:lnTo>
                    <a:pt x="122" y="122"/>
                  </a:lnTo>
                  <a:lnTo>
                    <a:pt x="41" y="243"/>
                  </a:lnTo>
                  <a:lnTo>
                    <a:pt x="0"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3;p2">
              <a:extLst>
                <a:ext uri="{FF2B5EF4-FFF2-40B4-BE49-F238E27FC236}">
                  <a16:creationId xmlns:a16="http://schemas.microsoft.com/office/drawing/2014/main" id="{99B4A4F9-B570-4344-BCA3-EBD18D059859}"/>
                </a:ext>
              </a:extLst>
            </p:cNvPr>
            <p:cNvSpPr/>
            <p:nvPr/>
          </p:nvSpPr>
          <p:spPr>
            <a:xfrm>
              <a:off x="2756825" y="1603175"/>
              <a:ext cx="19225" cy="20250"/>
            </a:xfrm>
            <a:custGeom>
              <a:avLst/>
              <a:gdLst/>
              <a:ahLst/>
              <a:cxnLst/>
              <a:rect l="l" t="t" r="r" b="b"/>
              <a:pathLst>
                <a:path w="769" h="810" extrusionOk="0">
                  <a:moveTo>
                    <a:pt x="405" y="0"/>
                  </a:moveTo>
                  <a:lnTo>
                    <a:pt x="243" y="41"/>
                  </a:lnTo>
                  <a:lnTo>
                    <a:pt x="122" y="122"/>
                  </a:lnTo>
                  <a:lnTo>
                    <a:pt x="41" y="243"/>
                  </a:lnTo>
                  <a:lnTo>
                    <a:pt x="0" y="405"/>
                  </a:lnTo>
                  <a:lnTo>
                    <a:pt x="41" y="567"/>
                  </a:lnTo>
                  <a:lnTo>
                    <a:pt x="122" y="688"/>
                  </a:lnTo>
                  <a:lnTo>
                    <a:pt x="243" y="769"/>
                  </a:lnTo>
                  <a:lnTo>
                    <a:pt x="405" y="809"/>
                  </a:lnTo>
                  <a:lnTo>
                    <a:pt x="526" y="769"/>
                  </a:lnTo>
                  <a:lnTo>
                    <a:pt x="647" y="688"/>
                  </a:lnTo>
                  <a:lnTo>
                    <a:pt x="768" y="567"/>
                  </a:lnTo>
                  <a:lnTo>
                    <a:pt x="768" y="405"/>
                  </a:lnTo>
                  <a:lnTo>
                    <a:pt x="76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4;p2">
              <a:extLst>
                <a:ext uri="{FF2B5EF4-FFF2-40B4-BE49-F238E27FC236}">
                  <a16:creationId xmlns:a16="http://schemas.microsoft.com/office/drawing/2014/main" id="{DBF787C5-C4EA-4899-AA90-9F14A6ABEBF4}"/>
                </a:ext>
              </a:extLst>
            </p:cNvPr>
            <p:cNvSpPr/>
            <p:nvPr/>
          </p:nvSpPr>
          <p:spPr>
            <a:xfrm>
              <a:off x="2864975" y="1603175"/>
              <a:ext cx="19225" cy="20250"/>
            </a:xfrm>
            <a:custGeom>
              <a:avLst/>
              <a:gdLst/>
              <a:ahLst/>
              <a:cxnLst/>
              <a:rect l="l" t="t" r="r" b="b"/>
              <a:pathLst>
                <a:path w="769" h="810" extrusionOk="0">
                  <a:moveTo>
                    <a:pt x="404" y="0"/>
                  </a:moveTo>
                  <a:lnTo>
                    <a:pt x="243" y="41"/>
                  </a:lnTo>
                  <a:lnTo>
                    <a:pt x="121" y="122"/>
                  </a:lnTo>
                  <a:lnTo>
                    <a:pt x="41" y="243"/>
                  </a:lnTo>
                  <a:lnTo>
                    <a:pt x="0" y="405"/>
                  </a:lnTo>
                  <a:lnTo>
                    <a:pt x="41"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5;p2">
              <a:extLst>
                <a:ext uri="{FF2B5EF4-FFF2-40B4-BE49-F238E27FC236}">
                  <a16:creationId xmlns:a16="http://schemas.microsoft.com/office/drawing/2014/main" id="{990A4753-6D77-4392-B03B-C3C980532F4B}"/>
                </a:ext>
              </a:extLst>
            </p:cNvPr>
            <p:cNvSpPr/>
            <p:nvPr/>
          </p:nvSpPr>
          <p:spPr>
            <a:xfrm>
              <a:off x="2973125" y="1603175"/>
              <a:ext cx="19225" cy="20250"/>
            </a:xfrm>
            <a:custGeom>
              <a:avLst/>
              <a:gdLst/>
              <a:ahLst/>
              <a:cxnLst/>
              <a:rect l="l" t="t" r="r" b="b"/>
              <a:pathLst>
                <a:path w="769" h="810" extrusionOk="0">
                  <a:moveTo>
                    <a:pt x="404" y="0"/>
                  </a:moveTo>
                  <a:lnTo>
                    <a:pt x="243" y="41"/>
                  </a:lnTo>
                  <a:lnTo>
                    <a:pt x="121" y="122"/>
                  </a:lnTo>
                  <a:lnTo>
                    <a:pt x="40" y="243"/>
                  </a:lnTo>
                  <a:lnTo>
                    <a:pt x="0" y="405"/>
                  </a:lnTo>
                  <a:lnTo>
                    <a:pt x="40"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6;p2">
              <a:extLst>
                <a:ext uri="{FF2B5EF4-FFF2-40B4-BE49-F238E27FC236}">
                  <a16:creationId xmlns:a16="http://schemas.microsoft.com/office/drawing/2014/main" id="{1BD112D3-C4B4-49EC-AECA-E6CFD61176D8}"/>
                </a:ext>
              </a:extLst>
            </p:cNvPr>
            <p:cNvSpPr/>
            <p:nvPr/>
          </p:nvSpPr>
          <p:spPr>
            <a:xfrm>
              <a:off x="3081250" y="1603175"/>
              <a:ext cx="19250" cy="20250"/>
            </a:xfrm>
            <a:custGeom>
              <a:avLst/>
              <a:gdLst/>
              <a:ahLst/>
              <a:cxnLst/>
              <a:rect l="l" t="t" r="r" b="b"/>
              <a:pathLst>
                <a:path w="770" h="810" extrusionOk="0">
                  <a:moveTo>
                    <a:pt x="405" y="0"/>
                  </a:moveTo>
                  <a:lnTo>
                    <a:pt x="243" y="41"/>
                  </a:lnTo>
                  <a:lnTo>
                    <a:pt x="122" y="122"/>
                  </a:lnTo>
                  <a:lnTo>
                    <a:pt x="41" y="243"/>
                  </a:lnTo>
                  <a:lnTo>
                    <a:pt x="1" y="405"/>
                  </a:lnTo>
                  <a:lnTo>
                    <a:pt x="41" y="567"/>
                  </a:lnTo>
                  <a:lnTo>
                    <a:pt x="122" y="688"/>
                  </a:lnTo>
                  <a:lnTo>
                    <a:pt x="243" y="769"/>
                  </a:lnTo>
                  <a:lnTo>
                    <a:pt x="405" y="809"/>
                  </a:lnTo>
                  <a:lnTo>
                    <a:pt x="526" y="769"/>
                  </a:lnTo>
                  <a:lnTo>
                    <a:pt x="688" y="688"/>
                  </a:lnTo>
                  <a:lnTo>
                    <a:pt x="769" y="567"/>
                  </a:lnTo>
                  <a:lnTo>
                    <a:pt x="769" y="405"/>
                  </a:lnTo>
                  <a:lnTo>
                    <a:pt x="769" y="243"/>
                  </a:lnTo>
                  <a:lnTo>
                    <a:pt x="68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7;p2">
              <a:extLst>
                <a:ext uri="{FF2B5EF4-FFF2-40B4-BE49-F238E27FC236}">
                  <a16:creationId xmlns:a16="http://schemas.microsoft.com/office/drawing/2014/main" id="{89A6DEE1-277C-4094-A6BB-3614F5EDD432}"/>
                </a:ext>
              </a:extLst>
            </p:cNvPr>
            <p:cNvSpPr/>
            <p:nvPr/>
          </p:nvSpPr>
          <p:spPr>
            <a:xfrm>
              <a:off x="1783500" y="1695150"/>
              <a:ext cx="19225" cy="20250"/>
            </a:xfrm>
            <a:custGeom>
              <a:avLst/>
              <a:gdLst/>
              <a:ahLst/>
              <a:cxnLst/>
              <a:rect l="l" t="t" r="r" b="b"/>
              <a:pathLst>
                <a:path w="769" h="810" extrusionOk="0">
                  <a:moveTo>
                    <a:pt x="364" y="1"/>
                  </a:moveTo>
                  <a:lnTo>
                    <a:pt x="243" y="41"/>
                  </a:lnTo>
                  <a:lnTo>
                    <a:pt x="122" y="122"/>
                  </a:lnTo>
                  <a:lnTo>
                    <a:pt x="41" y="243"/>
                  </a:lnTo>
                  <a:lnTo>
                    <a:pt x="0" y="405"/>
                  </a:lnTo>
                  <a:lnTo>
                    <a:pt x="41" y="567"/>
                  </a:lnTo>
                  <a:lnTo>
                    <a:pt x="122" y="688"/>
                  </a:lnTo>
                  <a:lnTo>
                    <a:pt x="243" y="769"/>
                  </a:lnTo>
                  <a:lnTo>
                    <a:pt x="364" y="809"/>
                  </a:lnTo>
                  <a:lnTo>
                    <a:pt x="526" y="769"/>
                  </a:lnTo>
                  <a:lnTo>
                    <a:pt x="647" y="688"/>
                  </a:lnTo>
                  <a:lnTo>
                    <a:pt x="728" y="567"/>
                  </a:lnTo>
                  <a:lnTo>
                    <a:pt x="769" y="405"/>
                  </a:lnTo>
                  <a:lnTo>
                    <a:pt x="728" y="243"/>
                  </a:lnTo>
                  <a:lnTo>
                    <a:pt x="647" y="122"/>
                  </a:lnTo>
                  <a:lnTo>
                    <a:pt x="526" y="41"/>
                  </a:lnTo>
                  <a:lnTo>
                    <a:pt x="3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8;p2">
              <a:extLst>
                <a:ext uri="{FF2B5EF4-FFF2-40B4-BE49-F238E27FC236}">
                  <a16:creationId xmlns:a16="http://schemas.microsoft.com/office/drawing/2014/main" id="{3BF2FE86-AD35-4571-9EA7-7D53FF866E98}"/>
                </a:ext>
              </a:extLst>
            </p:cNvPr>
            <p:cNvSpPr/>
            <p:nvPr/>
          </p:nvSpPr>
          <p:spPr>
            <a:xfrm>
              <a:off x="1891650" y="1695150"/>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9;p2">
              <a:extLst>
                <a:ext uri="{FF2B5EF4-FFF2-40B4-BE49-F238E27FC236}">
                  <a16:creationId xmlns:a16="http://schemas.microsoft.com/office/drawing/2014/main" id="{799C82E2-228F-469B-876A-0A0A059DA8BE}"/>
                </a:ext>
              </a:extLst>
            </p:cNvPr>
            <p:cNvSpPr/>
            <p:nvPr/>
          </p:nvSpPr>
          <p:spPr>
            <a:xfrm>
              <a:off x="1999800" y="1695150"/>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0;p2">
              <a:extLst>
                <a:ext uri="{FF2B5EF4-FFF2-40B4-BE49-F238E27FC236}">
                  <a16:creationId xmlns:a16="http://schemas.microsoft.com/office/drawing/2014/main" id="{A811652D-0C28-429A-8D1E-98F552D687E2}"/>
                </a:ext>
              </a:extLst>
            </p:cNvPr>
            <p:cNvSpPr/>
            <p:nvPr/>
          </p:nvSpPr>
          <p:spPr>
            <a:xfrm>
              <a:off x="2107950" y="1695150"/>
              <a:ext cx="19225" cy="20250"/>
            </a:xfrm>
            <a:custGeom>
              <a:avLst/>
              <a:gdLst/>
              <a:ahLst/>
              <a:cxnLst/>
              <a:rect l="l" t="t" r="r" b="b"/>
              <a:pathLst>
                <a:path w="769" h="810" extrusionOk="0">
                  <a:moveTo>
                    <a:pt x="404" y="1"/>
                  </a:moveTo>
                  <a:lnTo>
                    <a:pt x="243" y="41"/>
                  </a:lnTo>
                  <a:lnTo>
                    <a:pt x="121" y="122"/>
                  </a:lnTo>
                  <a:lnTo>
                    <a:pt x="41" y="243"/>
                  </a:lnTo>
                  <a:lnTo>
                    <a:pt x="0" y="405"/>
                  </a:lnTo>
                  <a:lnTo>
                    <a:pt x="41" y="567"/>
                  </a:lnTo>
                  <a:lnTo>
                    <a:pt x="121" y="688"/>
                  </a:lnTo>
                  <a:lnTo>
                    <a:pt x="243" y="769"/>
                  </a:lnTo>
                  <a:lnTo>
                    <a:pt x="404" y="809"/>
                  </a:lnTo>
                  <a:lnTo>
                    <a:pt x="526" y="769"/>
                  </a:lnTo>
                  <a:lnTo>
                    <a:pt x="647" y="688"/>
                  </a:lnTo>
                  <a:lnTo>
                    <a:pt x="728" y="567"/>
                  </a:lnTo>
                  <a:lnTo>
                    <a:pt x="768" y="405"/>
                  </a:lnTo>
                  <a:lnTo>
                    <a:pt x="728" y="243"/>
                  </a:lnTo>
                  <a:lnTo>
                    <a:pt x="64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1;p2">
              <a:extLst>
                <a:ext uri="{FF2B5EF4-FFF2-40B4-BE49-F238E27FC236}">
                  <a16:creationId xmlns:a16="http://schemas.microsoft.com/office/drawing/2014/main" id="{FA79B8DC-F4D1-4658-B7E4-7210C03C9C70}"/>
                </a:ext>
              </a:extLst>
            </p:cNvPr>
            <p:cNvSpPr/>
            <p:nvPr/>
          </p:nvSpPr>
          <p:spPr>
            <a:xfrm>
              <a:off x="2216075" y="1695150"/>
              <a:ext cx="19250" cy="20250"/>
            </a:xfrm>
            <a:custGeom>
              <a:avLst/>
              <a:gdLst/>
              <a:ahLst/>
              <a:cxnLst/>
              <a:rect l="l" t="t" r="r" b="b"/>
              <a:pathLst>
                <a:path w="770" h="810" extrusionOk="0">
                  <a:moveTo>
                    <a:pt x="405" y="1"/>
                  </a:moveTo>
                  <a:lnTo>
                    <a:pt x="244" y="41"/>
                  </a:lnTo>
                  <a:lnTo>
                    <a:pt x="122" y="122"/>
                  </a:lnTo>
                  <a:lnTo>
                    <a:pt x="41" y="243"/>
                  </a:lnTo>
                  <a:lnTo>
                    <a:pt x="1" y="405"/>
                  </a:lnTo>
                  <a:lnTo>
                    <a:pt x="41" y="567"/>
                  </a:lnTo>
                  <a:lnTo>
                    <a:pt x="122" y="688"/>
                  </a:lnTo>
                  <a:lnTo>
                    <a:pt x="244" y="769"/>
                  </a:lnTo>
                  <a:lnTo>
                    <a:pt x="405" y="809"/>
                  </a:lnTo>
                  <a:lnTo>
                    <a:pt x="527" y="769"/>
                  </a:lnTo>
                  <a:lnTo>
                    <a:pt x="648" y="688"/>
                  </a:lnTo>
                  <a:lnTo>
                    <a:pt x="729" y="567"/>
                  </a:lnTo>
                  <a:lnTo>
                    <a:pt x="769" y="405"/>
                  </a:lnTo>
                  <a:lnTo>
                    <a:pt x="729" y="243"/>
                  </a:lnTo>
                  <a:lnTo>
                    <a:pt x="648" y="122"/>
                  </a:lnTo>
                  <a:lnTo>
                    <a:pt x="527"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2;p2">
              <a:extLst>
                <a:ext uri="{FF2B5EF4-FFF2-40B4-BE49-F238E27FC236}">
                  <a16:creationId xmlns:a16="http://schemas.microsoft.com/office/drawing/2014/main" id="{1DB87C85-CAD0-45F9-B813-AC59BB29B32A}"/>
                </a:ext>
              </a:extLst>
            </p:cNvPr>
            <p:cNvSpPr/>
            <p:nvPr/>
          </p:nvSpPr>
          <p:spPr>
            <a:xfrm>
              <a:off x="2324225" y="1695150"/>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3;p2">
              <a:extLst>
                <a:ext uri="{FF2B5EF4-FFF2-40B4-BE49-F238E27FC236}">
                  <a16:creationId xmlns:a16="http://schemas.microsoft.com/office/drawing/2014/main" id="{C7642CBB-38D7-4D18-8C7F-AD5843296B56}"/>
                </a:ext>
              </a:extLst>
            </p:cNvPr>
            <p:cNvSpPr/>
            <p:nvPr/>
          </p:nvSpPr>
          <p:spPr>
            <a:xfrm>
              <a:off x="2432375" y="1695150"/>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4;p2">
              <a:extLst>
                <a:ext uri="{FF2B5EF4-FFF2-40B4-BE49-F238E27FC236}">
                  <a16:creationId xmlns:a16="http://schemas.microsoft.com/office/drawing/2014/main" id="{71E70566-0757-41E4-9A00-BC1BF6A06E3B}"/>
                </a:ext>
              </a:extLst>
            </p:cNvPr>
            <p:cNvSpPr/>
            <p:nvPr/>
          </p:nvSpPr>
          <p:spPr>
            <a:xfrm>
              <a:off x="2540525" y="1695150"/>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5;p2">
              <a:extLst>
                <a:ext uri="{FF2B5EF4-FFF2-40B4-BE49-F238E27FC236}">
                  <a16:creationId xmlns:a16="http://schemas.microsoft.com/office/drawing/2014/main" id="{6A9178BF-0F73-40F8-9344-3DA27A04706A}"/>
                </a:ext>
              </a:extLst>
            </p:cNvPr>
            <p:cNvSpPr/>
            <p:nvPr/>
          </p:nvSpPr>
          <p:spPr>
            <a:xfrm>
              <a:off x="2648675" y="1695150"/>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6;p2">
              <a:extLst>
                <a:ext uri="{FF2B5EF4-FFF2-40B4-BE49-F238E27FC236}">
                  <a16:creationId xmlns:a16="http://schemas.microsoft.com/office/drawing/2014/main" id="{C938E11D-2143-4422-BD9F-1734B4C357B9}"/>
                </a:ext>
              </a:extLst>
            </p:cNvPr>
            <p:cNvSpPr/>
            <p:nvPr/>
          </p:nvSpPr>
          <p:spPr>
            <a:xfrm>
              <a:off x="2756825" y="1695150"/>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68" y="567"/>
                  </a:lnTo>
                  <a:lnTo>
                    <a:pt x="768" y="405"/>
                  </a:lnTo>
                  <a:lnTo>
                    <a:pt x="76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7;p2">
              <a:extLst>
                <a:ext uri="{FF2B5EF4-FFF2-40B4-BE49-F238E27FC236}">
                  <a16:creationId xmlns:a16="http://schemas.microsoft.com/office/drawing/2014/main" id="{048A3B0D-E435-4048-A8B1-EFE0C7C0906A}"/>
                </a:ext>
              </a:extLst>
            </p:cNvPr>
            <p:cNvSpPr/>
            <p:nvPr/>
          </p:nvSpPr>
          <p:spPr>
            <a:xfrm>
              <a:off x="2864975" y="1695150"/>
              <a:ext cx="19225" cy="20250"/>
            </a:xfrm>
            <a:custGeom>
              <a:avLst/>
              <a:gdLst/>
              <a:ahLst/>
              <a:cxnLst/>
              <a:rect l="l" t="t" r="r" b="b"/>
              <a:pathLst>
                <a:path w="769" h="810" extrusionOk="0">
                  <a:moveTo>
                    <a:pt x="404" y="1"/>
                  </a:moveTo>
                  <a:lnTo>
                    <a:pt x="243" y="41"/>
                  </a:lnTo>
                  <a:lnTo>
                    <a:pt x="121" y="122"/>
                  </a:lnTo>
                  <a:lnTo>
                    <a:pt x="41" y="243"/>
                  </a:lnTo>
                  <a:lnTo>
                    <a:pt x="0" y="405"/>
                  </a:lnTo>
                  <a:lnTo>
                    <a:pt x="41"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8;p2">
              <a:extLst>
                <a:ext uri="{FF2B5EF4-FFF2-40B4-BE49-F238E27FC236}">
                  <a16:creationId xmlns:a16="http://schemas.microsoft.com/office/drawing/2014/main" id="{59593704-F1C6-4B19-AA88-1EB838909E26}"/>
                </a:ext>
              </a:extLst>
            </p:cNvPr>
            <p:cNvSpPr/>
            <p:nvPr/>
          </p:nvSpPr>
          <p:spPr>
            <a:xfrm>
              <a:off x="2973125" y="1695150"/>
              <a:ext cx="19225" cy="20250"/>
            </a:xfrm>
            <a:custGeom>
              <a:avLst/>
              <a:gdLst/>
              <a:ahLst/>
              <a:cxnLst/>
              <a:rect l="l" t="t" r="r" b="b"/>
              <a:pathLst>
                <a:path w="769" h="810" extrusionOk="0">
                  <a:moveTo>
                    <a:pt x="404" y="1"/>
                  </a:moveTo>
                  <a:lnTo>
                    <a:pt x="243" y="41"/>
                  </a:lnTo>
                  <a:lnTo>
                    <a:pt x="121" y="122"/>
                  </a:lnTo>
                  <a:lnTo>
                    <a:pt x="40" y="243"/>
                  </a:lnTo>
                  <a:lnTo>
                    <a:pt x="0" y="405"/>
                  </a:lnTo>
                  <a:lnTo>
                    <a:pt x="40"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9;p2">
              <a:extLst>
                <a:ext uri="{FF2B5EF4-FFF2-40B4-BE49-F238E27FC236}">
                  <a16:creationId xmlns:a16="http://schemas.microsoft.com/office/drawing/2014/main" id="{283E82C7-8DE0-43C1-81B7-6C6CFCC168E3}"/>
                </a:ext>
              </a:extLst>
            </p:cNvPr>
            <p:cNvSpPr/>
            <p:nvPr/>
          </p:nvSpPr>
          <p:spPr>
            <a:xfrm>
              <a:off x="3081250" y="1695150"/>
              <a:ext cx="19250" cy="20250"/>
            </a:xfrm>
            <a:custGeom>
              <a:avLst/>
              <a:gdLst/>
              <a:ahLst/>
              <a:cxnLst/>
              <a:rect l="l" t="t" r="r" b="b"/>
              <a:pathLst>
                <a:path w="770"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88" y="688"/>
                  </a:lnTo>
                  <a:lnTo>
                    <a:pt x="769" y="567"/>
                  </a:lnTo>
                  <a:lnTo>
                    <a:pt x="769" y="405"/>
                  </a:lnTo>
                  <a:lnTo>
                    <a:pt x="769" y="243"/>
                  </a:lnTo>
                  <a:lnTo>
                    <a:pt x="68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0;p2">
              <a:extLst>
                <a:ext uri="{FF2B5EF4-FFF2-40B4-BE49-F238E27FC236}">
                  <a16:creationId xmlns:a16="http://schemas.microsoft.com/office/drawing/2014/main" id="{197A2926-575F-4A15-A645-55C70A4D0ACB}"/>
                </a:ext>
              </a:extLst>
            </p:cNvPr>
            <p:cNvSpPr/>
            <p:nvPr/>
          </p:nvSpPr>
          <p:spPr>
            <a:xfrm>
              <a:off x="1783500" y="1787125"/>
              <a:ext cx="19225" cy="20250"/>
            </a:xfrm>
            <a:custGeom>
              <a:avLst/>
              <a:gdLst/>
              <a:ahLst/>
              <a:cxnLst/>
              <a:rect l="l" t="t" r="r" b="b"/>
              <a:pathLst>
                <a:path w="769" h="810" extrusionOk="0">
                  <a:moveTo>
                    <a:pt x="364" y="1"/>
                  </a:moveTo>
                  <a:lnTo>
                    <a:pt x="243" y="41"/>
                  </a:lnTo>
                  <a:lnTo>
                    <a:pt x="122" y="122"/>
                  </a:lnTo>
                  <a:lnTo>
                    <a:pt x="41" y="243"/>
                  </a:lnTo>
                  <a:lnTo>
                    <a:pt x="0" y="405"/>
                  </a:lnTo>
                  <a:lnTo>
                    <a:pt x="41" y="567"/>
                  </a:lnTo>
                  <a:lnTo>
                    <a:pt x="122" y="688"/>
                  </a:lnTo>
                  <a:lnTo>
                    <a:pt x="243" y="769"/>
                  </a:lnTo>
                  <a:lnTo>
                    <a:pt x="364" y="809"/>
                  </a:lnTo>
                  <a:lnTo>
                    <a:pt x="526" y="769"/>
                  </a:lnTo>
                  <a:lnTo>
                    <a:pt x="647" y="688"/>
                  </a:lnTo>
                  <a:lnTo>
                    <a:pt x="728" y="567"/>
                  </a:lnTo>
                  <a:lnTo>
                    <a:pt x="769" y="405"/>
                  </a:lnTo>
                  <a:lnTo>
                    <a:pt x="728" y="243"/>
                  </a:lnTo>
                  <a:lnTo>
                    <a:pt x="647" y="122"/>
                  </a:lnTo>
                  <a:lnTo>
                    <a:pt x="526" y="41"/>
                  </a:lnTo>
                  <a:lnTo>
                    <a:pt x="3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1;p2">
              <a:extLst>
                <a:ext uri="{FF2B5EF4-FFF2-40B4-BE49-F238E27FC236}">
                  <a16:creationId xmlns:a16="http://schemas.microsoft.com/office/drawing/2014/main" id="{CE584F9B-02F6-40FA-B81E-8A5F7F408F55}"/>
                </a:ext>
              </a:extLst>
            </p:cNvPr>
            <p:cNvSpPr/>
            <p:nvPr/>
          </p:nvSpPr>
          <p:spPr>
            <a:xfrm>
              <a:off x="1891650" y="1787125"/>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2;p2">
              <a:extLst>
                <a:ext uri="{FF2B5EF4-FFF2-40B4-BE49-F238E27FC236}">
                  <a16:creationId xmlns:a16="http://schemas.microsoft.com/office/drawing/2014/main" id="{F09CA9C5-29D4-4642-898A-C2315932AE80}"/>
                </a:ext>
              </a:extLst>
            </p:cNvPr>
            <p:cNvSpPr/>
            <p:nvPr/>
          </p:nvSpPr>
          <p:spPr>
            <a:xfrm>
              <a:off x="1999800" y="1787125"/>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3;p2">
              <a:extLst>
                <a:ext uri="{FF2B5EF4-FFF2-40B4-BE49-F238E27FC236}">
                  <a16:creationId xmlns:a16="http://schemas.microsoft.com/office/drawing/2014/main" id="{8DFC0BA9-8023-4BD5-8F6B-7F573DA8D817}"/>
                </a:ext>
              </a:extLst>
            </p:cNvPr>
            <p:cNvSpPr/>
            <p:nvPr/>
          </p:nvSpPr>
          <p:spPr>
            <a:xfrm>
              <a:off x="2107950" y="1787125"/>
              <a:ext cx="19225" cy="20250"/>
            </a:xfrm>
            <a:custGeom>
              <a:avLst/>
              <a:gdLst/>
              <a:ahLst/>
              <a:cxnLst/>
              <a:rect l="l" t="t" r="r" b="b"/>
              <a:pathLst>
                <a:path w="769" h="810" extrusionOk="0">
                  <a:moveTo>
                    <a:pt x="404" y="1"/>
                  </a:moveTo>
                  <a:lnTo>
                    <a:pt x="243" y="41"/>
                  </a:lnTo>
                  <a:lnTo>
                    <a:pt x="121" y="122"/>
                  </a:lnTo>
                  <a:lnTo>
                    <a:pt x="41" y="243"/>
                  </a:lnTo>
                  <a:lnTo>
                    <a:pt x="0" y="405"/>
                  </a:lnTo>
                  <a:lnTo>
                    <a:pt x="41" y="567"/>
                  </a:lnTo>
                  <a:lnTo>
                    <a:pt x="121" y="688"/>
                  </a:lnTo>
                  <a:lnTo>
                    <a:pt x="243" y="769"/>
                  </a:lnTo>
                  <a:lnTo>
                    <a:pt x="404" y="809"/>
                  </a:lnTo>
                  <a:lnTo>
                    <a:pt x="526" y="769"/>
                  </a:lnTo>
                  <a:lnTo>
                    <a:pt x="647" y="688"/>
                  </a:lnTo>
                  <a:lnTo>
                    <a:pt x="728" y="567"/>
                  </a:lnTo>
                  <a:lnTo>
                    <a:pt x="768" y="405"/>
                  </a:lnTo>
                  <a:lnTo>
                    <a:pt x="728" y="243"/>
                  </a:lnTo>
                  <a:lnTo>
                    <a:pt x="64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4;p2">
              <a:extLst>
                <a:ext uri="{FF2B5EF4-FFF2-40B4-BE49-F238E27FC236}">
                  <a16:creationId xmlns:a16="http://schemas.microsoft.com/office/drawing/2014/main" id="{95C026AC-464F-45D6-87FC-990A0810AACA}"/>
                </a:ext>
              </a:extLst>
            </p:cNvPr>
            <p:cNvSpPr/>
            <p:nvPr/>
          </p:nvSpPr>
          <p:spPr>
            <a:xfrm>
              <a:off x="2216075" y="1787125"/>
              <a:ext cx="19250" cy="20250"/>
            </a:xfrm>
            <a:custGeom>
              <a:avLst/>
              <a:gdLst/>
              <a:ahLst/>
              <a:cxnLst/>
              <a:rect l="l" t="t" r="r" b="b"/>
              <a:pathLst>
                <a:path w="770" h="810" extrusionOk="0">
                  <a:moveTo>
                    <a:pt x="405" y="1"/>
                  </a:moveTo>
                  <a:lnTo>
                    <a:pt x="244" y="41"/>
                  </a:lnTo>
                  <a:lnTo>
                    <a:pt x="122" y="122"/>
                  </a:lnTo>
                  <a:lnTo>
                    <a:pt x="41" y="243"/>
                  </a:lnTo>
                  <a:lnTo>
                    <a:pt x="1" y="405"/>
                  </a:lnTo>
                  <a:lnTo>
                    <a:pt x="41" y="567"/>
                  </a:lnTo>
                  <a:lnTo>
                    <a:pt x="122" y="688"/>
                  </a:lnTo>
                  <a:lnTo>
                    <a:pt x="244" y="769"/>
                  </a:lnTo>
                  <a:lnTo>
                    <a:pt x="405" y="809"/>
                  </a:lnTo>
                  <a:lnTo>
                    <a:pt x="527" y="769"/>
                  </a:lnTo>
                  <a:lnTo>
                    <a:pt x="648" y="688"/>
                  </a:lnTo>
                  <a:lnTo>
                    <a:pt x="729" y="567"/>
                  </a:lnTo>
                  <a:lnTo>
                    <a:pt x="769" y="405"/>
                  </a:lnTo>
                  <a:lnTo>
                    <a:pt x="729" y="243"/>
                  </a:lnTo>
                  <a:lnTo>
                    <a:pt x="648" y="122"/>
                  </a:lnTo>
                  <a:lnTo>
                    <a:pt x="527"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5;p2">
              <a:extLst>
                <a:ext uri="{FF2B5EF4-FFF2-40B4-BE49-F238E27FC236}">
                  <a16:creationId xmlns:a16="http://schemas.microsoft.com/office/drawing/2014/main" id="{F3283477-1A41-4284-95D2-12FDE0C02E77}"/>
                </a:ext>
              </a:extLst>
            </p:cNvPr>
            <p:cNvSpPr/>
            <p:nvPr/>
          </p:nvSpPr>
          <p:spPr>
            <a:xfrm>
              <a:off x="2324225" y="1787125"/>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6;p2">
              <a:extLst>
                <a:ext uri="{FF2B5EF4-FFF2-40B4-BE49-F238E27FC236}">
                  <a16:creationId xmlns:a16="http://schemas.microsoft.com/office/drawing/2014/main" id="{164F74F2-BDC9-4A4C-ABA0-9F5025A3CAAB}"/>
                </a:ext>
              </a:extLst>
            </p:cNvPr>
            <p:cNvSpPr/>
            <p:nvPr/>
          </p:nvSpPr>
          <p:spPr>
            <a:xfrm>
              <a:off x="2432375" y="1787125"/>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7;p2">
              <a:extLst>
                <a:ext uri="{FF2B5EF4-FFF2-40B4-BE49-F238E27FC236}">
                  <a16:creationId xmlns:a16="http://schemas.microsoft.com/office/drawing/2014/main" id="{36B20277-34EE-4C11-9616-07D50338CE12}"/>
                </a:ext>
              </a:extLst>
            </p:cNvPr>
            <p:cNvSpPr/>
            <p:nvPr/>
          </p:nvSpPr>
          <p:spPr>
            <a:xfrm>
              <a:off x="2540525" y="1787125"/>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8;p2">
              <a:extLst>
                <a:ext uri="{FF2B5EF4-FFF2-40B4-BE49-F238E27FC236}">
                  <a16:creationId xmlns:a16="http://schemas.microsoft.com/office/drawing/2014/main" id="{F6C9AFB4-CA76-422F-B6E2-49BFB0E6C2ED}"/>
                </a:ext>
              </a:extLst>
            </p:cNvPr>
            <p:cNvSpPr/>
            <p:nvPr/>
          </p:nvSpPr>
          <p:spPr>
            <a:xfrm>
              <a:off x="2648675" y="1787125"/>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9;p2">
              <a:extLst>
                <a:ext uri="{FF2B5EF4-FFF2-40B4-BE49-F238E27FC236}">
                  <a16:creationId xmlns:a16="http://schemas.microsoft.com/office/drawing/2014/main" id="{8140724A-0710-4F80-BF90-189F27AEA188}"/>
                </a:ext>
              </a:extLst>
            </p:cNvPr>
            <p:cNvSpPr/>
            <p:nvPr/>
          </p:nvSpPr>
          <p:spPr>
            <a:xfrm>
              <a:off x="2756825" y="1787125"/>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68" y="567"/>
                  </a:lnTo>
                  <a:lnTo>
                    <a:pt x="768" y="405"/>
                  </a:lnTo>
                  <a:lnTo>
                    <a:pt x="76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p2">
              <a:extLst>
                <a:ext uri="{FF2B5EF4-FFF2-40B4-BE49-F238E27FC236}">
                  <a16:creationId xmlns:a16="http://schemas.microsoft.com/office/drawing/2014/main" id="{65C7C416-00E7-4AD6-91A3-D377877FDFEE}"/>
                </a:ext>
              </a:extLst>
            </p:cNvPr>
            <p:cNvSpPr/>
            <p:nvPr/>
          </p:nvSpPr>
          <p:spPr>
            <a:xfrm>
              <a:off x="2864975" y="1787125"/>
              <a:ext cx="19225" cy="20250"/>
            </a:xfrm>
            <a:custGeom>
              <a:avLst/>
              <a:gdLst/>
              <a:ahLst/>
              <a:cxnLst/>
              <a:rect l="l" t="t" r="r" b="b"/>
              <a:pathLst>
                <a:path w="769" h="810" extrusionOk="0">
                  <a:moveTo>
                    <a:pt x="404" y="1"/>
                  </a:moveTo>
                  <a:lnTo>
                    <a:pt x="243" y="41"/>
                  </a:lnTo>
                  <a:lnTo>
                    <a:pt x="121" y="122"/>
                  </a:lnTo>
                  <a:lnTo>
                    <a:pt x="41" y="243"/>
                  </a:lnTo>
                  <a:lnTo>
                    <a:pt x="0" y="405"/>
                  </a:lnTo>
                  <a:lnTo>
                    <a:pt x="41"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1;p2">
              <a:extLst>
                <a:ext uri="{FF2B5EF4-FFF2-40B4-BE49-F238E27FC236}">
                  <a16:creationId xmlns:a16="http://schemas.microsoft.com/office/drawing/2014/main" id="{A7136BFE-984A-4750-93AF-F59BD64DE65E}"/>
                </a:ext>
              </a:extLst>
            </p:cNvPr>
            <p:cNvSpPr/>
            <p:nvPr/>
          </p:nvSpPr>
          <p:spPr>
            <a:xfrm>
              <a:off x="2973125" y="1787125"/>
              <a:ext cx="19225" cy="20250"/>
            </a:xfrm>
            <a:custGeom>
              <a:avLst/>
              <a:gdLst/>
              <a:ahLst/>
              <a:cxnLst/>
              <a:rect l="l" t="t" r="r" b="b"/>
              <a:pathLst>
                <a:path w="769" h="810" extrusionOk="0">
                  <a:moveTo>
                    <a:pt x="404" y="1"/>
                  </a:moveTo>
                  <a:lnTo>
                    <a:pt x="243" y="41"/>
                  </a:lnTo>
                  <a:lnTo>
                    <a:pt x="121" y="122"/>
                  </a:lnTo>
                  <a:lnTo>
                    <a:pt x="40" y="243"/>
                  </a:lnTo>
                  <a:lnTo>
                    <a:pt x="0" y="405"/>
                  </a:lnTo>
                  <a:lnTo>
                    <a:pt x="40"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2;p2">
              <a:extLst>
                <a:ext uri="{FF2B5EF4-FFF2-40B4-BE49-F238E27FC236}">
                  <a16:creationId xmlns:a16="http://schemas.microsoft.com/office/drawing/2014/main" id="{D7CC5E51-799C-4E6B-90A1-FA820E03DE52}"/>
                </a:ext>
              </a:extLst>
            </p:cNvPr>
            <p:cNvSpPr/>
            <p:nvPr/>
          </p:nvSpPr>
          <p:spPr>
            <a:xfrm>
              <a:off x="3081250" y="1787125"/>
              <a:ext cx="19250" cy="20250"/>
            </a:xfrm>
            <a:custGeom>
              <a:avLst/>
              <a:gdLst/>
              <a:ahLst/>
              <a:cxnLst/>
              <a:rect l="l" t="t" r="r" b="b"/>
              <a:pathLst>
                <a:path w="770"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88" y="688"/>
                  </a:lnTo>
                  <a:lnTo>
                    <a:pt x="769" y="567"/>
                  </a:lnTo>
                  <a:lnTo>
                    <a:pt x="769" y="405"/>
                  </a:lnTo>
                  <a:lnTo>
                    <a:pt x="769" y="243"/>
                  </a:lnTo>
                  <a:lnTo>
                    <a:pt x="68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3;p2">
              <a:extLst>
                <a:ext uri="{FF2B5EF4-FFF2-40B4-BE49-F238E27FC236}">
                  <a16:creationId xmlns:a16="http://schemas.microsoft.com/office/drawing/2014/main" id="{E6C4F843-AE2D-415A-B696-9D2C0837722D}"/>
                </a:ext>
              </a:extLst>
            </p:cNvPr>
            <p:cNvSpPr/>
            <p:nvPr/>
          </p:nvSpPr>
          <p:spPr>
            <a:xfrm>
              <a:off x="1783500"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364" y="769"/>
                  </a:lnTo>
                  <a:lnTo>
                    <a:pt x="526" y="729"/>
                  </a:lnTo>
                  <a:lnTo>
                    <a:pt x="647" y="648"/>
                  </a:lnTo>
                  <a:lnTo>
                    <a:pt x="728" y="527"/>
                  </a:lnTo>
                  <a:lnTo>
                    <a:pt x="769" y="365"/>
                  </a:lnTo>
                  <a:lnTo>
                    <a:pt x="72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4;p2">
              <a:extLst>
                <a:ext uri="{FF2B5EF4-FFF2-40B4-BE49-F238E27FC236}">
                  <a16:creationId xmlns:a16="http://schemas.microsoft.com/office/drawing/2014/main" id="{E4715117-88B6-4E0E-95E8-7DBB7CECA4F1}"/>
                </a:ext>
              </a:extLst>
            </p:cNvPr>
            <p:cNvSpPr/>
            <p:nvPr/>
          </p:nvSpPr>
          <p:spPr>
            <a:xfrm>
              <a:off x="1891650"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405" y="769"/>
                  </a:lnTo>
                  <a:lnTo>
                    <a:pt x="526" y="729"/>
                  </a:lnTo>
                  <a:lnTo>
                    <a:pt x="647" y="648"/>
                  </a:lnTo>
                  <a:lnTo>
                    <a:pt x="728" y="527"/>
                  </a:lnTo>
                  <a:lnTo>
                    <a:pt x="768" y="365"/>
                  </a:lnTo>
                  <a:lnTo>
                    <a:pt x="72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5;p2">
              <a:extLst>
                <a:ext uri="{FF2B5EF4-FFF2-40B4-BE49-F238E27FC236}">
                  <a16:creationId xmlns:a16="http://schemas.microsoft.com/office/drawing/2014/main" id="{D931D32A-9572-4415-B2CA-49248FBA39A5}"/>
                </a:ext>
              </a:extLst>
            </p:cNvPr>
            <p:cNvSpPr/>
            <p:nvPr/>
          </p:nvSpPr>
          <p:spPr>
            <a:xfrm>
              <a:off x="1999800"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405" y="769"/>
                  </a:lnTo>
                  <a:lnTo>
                    <a:pt x="526" y="729"/>
                  </a:lnTo>
                  <a:lnTo>
                    <a:pt x="647" y="648"/>
                  </a:lnTo>
                  <a:lnTo>
                    <a:pt x="728" y="527"/>
                  </a:lnTo>
                  <a:lnTo>
                    <a:pt x="768" y="365"/>
                  </a:lnTo>
                  <a:lnTo>
                    <a:pt x="72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6;p2">
              <a:extLst>
                <a:ext uri="{FF2B5EF4-FFF2-40B4-BE49-F238E27FC236}">
                  <a16:creationId xmlns:a16="http://schemas.microsoft.com/office/drawing/2014/main" id="{7062D070-C7DD-438E-B358-9058358D615C}"/>
                </a:ext>
              </a:extLst>
            </p:cNvPr>
            <p:cNvSpPr/>
            <p:nvPr/>
          </p:nvSpPr>
          <p:spPr>
            <a:xfrm>
              <a:off x="2107950" y="1880100"/>
              <a:ext cx="19225" cy="19250"/>
            </a:xfrm>
            <a:custGeom>
              <a:avLst/>
              <a:gdLst/>
              <a:ahLst/>
              <a:cxnLst/>
              <a:rect l="l" t="t" r="r" b="b"/>
              <a:pathLst>
                <a:path w="769" h="770" extrusionOk="0">
                  <a:moveTo>
                    <a:pt x="243" y="1"/>
                  </a:moveTo>
                  <a:lnTo>
                    <a:pt x="121" y="82"/>
                  </a:lnTo>
                  <a:lnTo>
                    <a:pt x="41" y="244"/>
                  </a:lnTo>
                  <a:lnTo>
                    <a:pt x="0" y="365"/>
                  </a:lnTo>
                  <a:lnTo>
                    <a:pt x="41" y="527"/>
                  </a:lnTo>
                  <a:lnTo>
                    <a:pt x="121" y="648"/>
                  </a:lnTo>
                  <a:lnTo>
                    <a:pt x="243" y="729"/>
                  </a:lnTo>
                  <a:lnTo>
                    <a:pt x="404" y="769"/>
                  </a:lnTo>
                  <a:lnTo>
                    <a:pt x="526" y="729"/>
                  </a:lnTo>
                  <a:lnTo>
                    <a:pt x="647" y="648"/>
                  </a:lnTo>
                  <a:lnTo>
                    <a:pt x="728" y="527"/>
                  </a:lnTo>
                  <a:lnTo>
                    <a:pt x="768" y="365"/>
                  </a:lnTo>
                  <a:lnTo>
                    <a:pt x="72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7;p2">
              <a:extLst>
                <a:ext uri="{FF2B5EF4-FFF2-40B4-BE49-F238E27FC236}">
                  <a16:creationId xmlns:a16="http://schemas.microsoft.com/office/drawing/2014/main" id="{F9492CDF-42A7-4C08-8017-8CBF1AE724B3}"/>
                </a:ext>
              </a:extLst>
            </p:cNvPr>
            <p:cNvSpPr/>
            <p:nvPr/>
          </p:nvSpPr>
          <p:spPr>
            <a:xfrm>
              <a:off x="2216075" y="1880100"/>
              <a:ext cx="19250" cy="19250"/>
            </a:xfrm>
            <a:custGeom>
              <a:avLst/>
              <a:gdLst/>
              <a:ahLst/>
              <a:cxnLst/>
              <a:rect l="l" t="t" r="r" b="b"/>
              <a:pathLst>
                <a:path w="770" h="770" extrusionOk="0">
                  <a:moveTo>
                    <a:pt x="244" y="1"/>
                  </a:moveTo>
                  <a:lnTo>
                    <a:pt x="122" y="82"/>
                  </a:lnTo>
                  <a:lnTo>
                    <a:pt x="41" y="244"/>
                  </a:lnTo>
                  <a:lnTo>
                    <a:pt x="1" y="365"/>
                  </a:lnTo>
                  <a:lnTo>
                    <a:pt x="41" y="527"/>
                  </a:lnTo>
                  <a:lnTo>
                    <a:pt x="122" y="648"/>
                  </a:lnTo>
                  <a:lnTo>
                    <a:pt x="244" y="729"/>
                  </a:lnTo>
                  <a:lnTo>
                    <a:pt x="405" y="769"/>
                  </a:lnTo>
                  <a:lnTo>
                    <a:pt x="527" y="729"/>
                  </a:lnTo>
                  <a:lnTo>
                    <a:pt x="648" y="648"/>
                  </a:lnTo>
                  <a:lnTo>
                    <a:pt x="729" y="527"/>
                  </a:lnTo>
                  <a:lnTo>
                    <a:pt x="769" y="365"/>
                  </a:lnTo>
                  <a:lnTo>
                    <a:pt x="729" y="244"/>
                  </a:lnTo>
                  <a:lnTo>
                    <a:pt x="648" y="82"/>
                  </a:lnTo>
                  <a:lnTo>
                    <a:pt x="5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8;p2">
              <a:extLst>
                <a:ext uri="{FF2B5EF4-FFF2-40B4-BE49-F238E27FC236}">
                  <a16:creationId xmlns:a16="http://schemas.microsoft.com/office/drawing/2014/main" id="{7A356ABE-0F95-44CF-BD48-3DEEEB6498C6}"/>
                </a:ext>
              </a:extLst>
            </p:cNvPr>
            <p:cNvSpPr/>
            <p:nvPr/>
          </p:nvSpPr>
          <p:spPr>
            <a:xfrm>
              <a:off x="2324225" y="1880100"/>
              <a:ext cx="19225" cy="19250"/>
            </a:xfrm>
            <a:custGeom>
              <a:avLst/>
              <a:gdLst/>
              <a:ahLst/>
              <a:cxnLst/>
              <a:rect l="l" t="t" r="r" b="b"/>
              <a:pathLst>
                <a:path w="769" h="770" extrusionOk="0">
                  <a:moveTo>
                    <a:pt x="243" y="1"/>
                  </a:moveTo>
                  <a:lnTo>
                    <a:pt x="122" y="82"/>
                  </a:lnTo>
                  <a:lnTo>
                    <a:pt x="41" y="244"/>
                  </a:lnTo>
                  <a:lnTo>
                    <a:pt x="1" y="365"/>
                  </a:lnTo>
                  <a:lnTo>
                    <a:pt x="41" y="527"/>
                  </a:lnTo>
                  <a:lnTo>
                    <a:pt x="122" y="648"/>
                  </a:lnTo>
                  <a:lnTo>
                    <a:pt x="243" y="729"/>
                  </a:lnTo>
                  <a:lnTo>
                    <a:pt x="405" y="769"/>
                  </a:lnTo>
                  <a:lnTo>
                    <a:pt x="526" y="729"/>
                  </a:lnTo>
                  <a:lnTo>
                    <a:pt x="648" y="648"/>
                  </a:lnTo>
                  <a:lnTo>
                    <a:pt x="769" y="527"/>
                  </a:lnTo>
                  <a:lnTo>
                    <a:pt x="769" y="365"/>
                  </a:lnTo>
                  <a:lnTo>
                    <a:pt x="769" y="244"/>
                  </a:lnTo>
                  <a:lnTo>
                    <a:pt x="648"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9;p2">
              <a:extLst>
                <a:ext uri="{FF2B5EF4-FFF2-40B4-BE49-F238E27FC236}">
                  <a16:creationId xmlns:a16="http://schemas.microsoft.com/office/drawing/2014/main" id="{78AB7862-F60A-4590-B98B-30993A43C615}"/>
                </a:ext>
              </a:extLst>
            </p:cNvPr>
            <p:cNvSpPr/>
            <p:nvPr/>
          </p:nvSpPr>
          <p:spPr>
            <a:xfrm>
              <a:off x="2432375" y="1880100"/>
              <a:ext cx="19225" cy="19250"/>
            </a:xfrm>
            <a:custGeom>
              <a:avLst/>
              <a:gdLst/>
              <a:ahLst/>
              <a:cxnLst/>
              <a:rect l="l" t="t" r="r" b="b"/>
              <a:pathLst>
                <a:path w="769" h="770" extrusionOk="0">
                  <a:moveTo>
                    <a:pt x="243" y="1"/>
                  </a:moveTo>
                  <a:lnTo>
                    <a:pt x="122" y="82"/>
                  </a:lnTo>
                  <a:lnTo>
                    <a:pt x="41" y="244"/>
                  </a:lnTo>
                  <a:lnTo>
                    <a:pt x="1" y="365"/>
                  </a:lnTo>
                  <a:lnTo>
                    <a:pt x="41" y="527"/>
                  </a:lnTo>
                  <a:lnTo>
                    <a:pt x="122" y="648"/>
                  </a:lnTo>
                  <a:lnTo>
                    <a:pt x="243" y="729"/>
                  </a:lnTo>
                  <a:lnTo>
                    <a:pt x="405" y="769"/>
                  </a:lnTo>
                  <a:lnTo>
                    <a:pt x="526" y="729"/>
                  </a:lnTo>
                  <a:lnTo>
                    <a:pt x="648" y="648"/>
                  </a:lnTo>
                  <a:lnTo>
                    <a:pt x="769" y="527"/>
                  </a:lnTo>
                  <a:lnTo>
                    <a:pt x="769" y="365"/>
                  </a:lnTo>
                  <a:lnTo>
                    <a:pt x="769" y="244"/>
                  </a:lnTo>
                  <a:lnTo>
                    <a:pt x="648"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0;p2">
              <a:extLst>
                <a:ext uri="{FF2B5EF4-FFF2-40B4-BE49-F238E27FC236}">
                  <a16:creationId xmlns:a16="http://schemas.microsoft.com/office/drawing/2014/main" id="{24A1C962-AA75-4062-8D1D-B6DDC47F2B6F}"/>
                </a:ext>
              </a:extLst>
            </p:cNvPr>
            <p:cNvSpPr/>
            <p:nvPr/>
          </p:nvSpPr>
          <p:spPr>
            <a:xfrm>
              <a:off x="2540525" y="1880100"/>
              <a:ext cx="19225" cy="19250"/>
            </a:xfrm>
            <a:custGeom>
              <a:avLst/>
              <a:gdLst/>
              <a:ahLst/>
              <a:cxnLst/>
              <a:rect l="l" t="t" r="r" b="b"/>
              <a:pathLst>
                <a:path w="769" h="770" extrusionOk="0">
                  <a:moveTo>
                    <a:pt x="243" y="1"/>
                  </a:moveTo>
                  <a:lnTo>
                    <a:pt x="122" y="82"/>
                  </a:lnTo>
                  <a:lnTo>
                    <a:pt x="41" y="244"/>
                  </a:lnTo>
                  <a:lnTo>
                    <a:pt x="1" y="365"/>
                  </a:lnTo>
                  <a:lnTo>
                    <a:pt x="41" y="527"/>
                  </a:lnTo>
                  <a:lnTo>
                    <a:pt x="122" y="648"/>
                  </a:lnTo>
                  <a:lnTo>
                    <a:pt x="243" y="729"/>
                  </a:lnTo>
                  <a:lnTo>
                    <a:pt x="405" y="769"/>
                  </a:lnTo>
                  <a:lnTo>
                    <a:pt x="526" y="729"/>
                  </a:lnTo>
                  <a:lnTo>
                    <a:pt x="647" y="648"/>
                  </a:lnTo>
                  <a:lnTo>
                    <a:pt x="769" y="527"/>
                  </a:lnTo>
                  <a:lnTo>
                    <a:pt x="769" y="365"/>
                  </a:lnTo>
                  <a:lnTo>
                    <a:pt x="769"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1;p2">
              <a:extLst>
                <a:ext uri="{FF2B5EF4-FFF2-40B4-BE49-F238E27FC236}">
                  <a16:creationId xmlns:a16="http://schemas.microsoft.com/office/drawing/2014/main" id="{CCD1B022-6F00-4269-9D1F-FD6697A647DA}"/>
                </a:ext>
              </a:extLst>
            </p:cNvPr>
            <p:cNvSpPr/>
            <p:nvPr/>
          </p:nvSpPr>
          <p:spPr>
            <a:xfrm>
              <a:off x="2648675"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405" y="769"/>
                  </a:lnTo>
                  <a:lnTo>
                    <a:pt x="526" y="729"/>
                  </a:lnTo>
                  <a:lnTo>
                    <a:pt x="647" y="648"/>
                  </a:lnTo>
                  <a:lnTo>
                    <a:pt x="769" y="527"/>
                  </a:lnTo>
                  <a:lnTo>
                    <a:pt x="769" y="365"/>
                  </a:lnTo>
                  <a:lnTo>
                    <a:pt x="769"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2;p2">
              <a:extLst>
                <a:ext uri="{FF2B5EF4-FFF2-40B4-BE49-F238E27FC236}">
                  <a16:creationId xmlns:a16="http://schemas.microsoft.com/office/drawing/2014/main" id="{61072CE5-F6BC-4F9E-ADA1-2030705D07A9}"/>
                </a:ext>
              </a:extLst>
            </p:cNvPr>
            <p:cNvSpPr/>
            <p:nvPr/>
          </p:nvSpPr>
          <p:spPr>
            <a:xfrm>
              <a:off x="2756825"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405" y="769"/>
                  </a:lnTo>
                  <a:lnTo>
                    <a:pt x="526" y="729"/>
                  </a:lnTo>
                  <a:lnTo>
                    <a:pt x="647" y="648"/>
                  </a:lnTo>
                  <a:lnTo>
                    <a:pt x="768" y="527"/>
                  </a:lnTo>
                  <a:lnTo>
                    <a:pt x="768" y="365"/>
                  </a:lnTo>
                  <a:lnTo>
                    <a:pt x="76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3;p2">
              <a:extLst>
                <a:ext uri="{FF2B5EF4-FFF2-40B4-BE49-F238E27FC236}">
                  <a16:creationId xmlns:a16="http://schemas.microsoft.com/office/drawing/2014/main" id="{80BCE994-FD4C-4CFD-B4FB-E90C86417BF7}"/>
                </a:ext>
              </a:extLst>
            </p:cNvPr>
            <p:cNvSpPr/>
            <p:nvPr/>
          </p:nvSpPr>
          <p:spPr>
            <a:xfrm>
              <a:off x="2864975" y="1880100"/>
              <a:ext cx="19225" cy="19250"/>
            </a:xfrm>
            <a:custGeom>
              <a:avLst/>
              <a:gdLst/>
              <a:ahLst/>
              <a:cxnLst/>
              <a:rect l="l" t="t" r="r" b="b"/>
              <a:pathLst>
                <a:path w="769" h="770" extrusionOk="0">
                  <a:moveTo>
                    <a:pt x="243" y="1"/>
                  </a:moveTo>
                  <a:lnTo>
                    <a:pt x="121" y="82"/>
                  </a:lnTo>
                  <a:lnTo>
                    <a:pt x="41" y="244"/>
                  </a:lnTo>
                  <a:lnTo>
                    <a:pt x="0" y="365"/>
                  </a:lnTo>
                  <a:lnTo>
                    <a:pt x="41" y="527"/>
                  </a:lnTo>
                  <a:lnTo>
                    <a:pt x="121" y="648"/>
                  </a:lnTo>
                  <a:lnTo>
                    <a:pt x="243" y="729"/>
                  </a:lnTo>
                  <a:lnTo>
                    <a:pt x="404" y="769"/>
                  </a:lnTo>
                  <a:lnTo>
                    <a:pt x="526" y="729"/>
                  </a:lnTo>
                  <a:lnTo>
                    <a:pt x="687" y="648"/>
                  </a:lnTo>
                  <a:lnTo>
                    <a:pt x="768" y="527"/>
                  </a:lnTo>
                  <a:lnTo>
                    <a:pt x="768" y="365"/>
                  </a:lnTo>
                  <a:lnTo>
                    <a:pt x="768" y="244"/>
                  </a:lnTo>
                  <a:lnTo>
                    <a:pt x="68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4;p2">
              <a:extLst>
                <a:ext uri="{FF2B5EF4-FFF2-40B4-BE49-F238E27FC236}">
                  <a16:creationId xmlns:a16="http://schemas.microsoft.com/office/drawing/2014/main" id="{9F029207-DC0B-41D3-A3DB-1694813AB8E1}"/>
                </a:ext>
              </a:extLst>
            </p:cNvPr>
            <p:cNvSpPr/>
            <p:nvPr/>
          </p:nvSpPr>
          <p:spPr>
            <a:xfrm>
              <a:off x="2973125" y="1880100"/>
              <a:ext cx="19225" cy="19250"/>
            </a:xfrm>
            <a:custGeom>
              <a:avLst/>
              <a:gdLst/>
              <a:ahLst/>
              <a:cxnLst/>
              <a:rect l="l" t="t" r="r" b="b"/>
              <a:pathLst>
                <a:path w="769" h="770" extrusionOk="0">
                  <a:moveTo>
                    <a:pt x="243" y="1"/>
                  </a:moveTo>
                  <a:lnTo>
                    <a:pt x="121" y="82"/>
                  </a:lnTo>
                  <a:lnTo>
                    <a:pt x="40" y="244"/>
                  </a:lnTo>
                  <a:lnTo>
                    <a:pt x="0" y="365"/>
                  </a:lnTo>
                  <a:lnTo>
                    <a:pt x="40" y="527"/>
                  </a:lnTo>
                  <a:lnTo>
                    <a:pt x="121" y="648"/>
                  </a:lnTo>
                  <a:lnTo>
                    <a:pt x="243" y="729"/>
                  </a:lnTo>
                  <a:lnTo>
                    <a:pt x="404" y="769"/>
                  </a:lnTo>
                  <a:lnTo>
                    <a:pt x="526" y="729"/>
                  </a:lnTo>
                  <a:lnTo>
                    <a:pt x="687" y="648"/>
                  </a:lnTo>
                  <a:lnTo>
                    <a:pt x="768" y="527"/>
                  </a:lnTo>
                  <a:lnTo>
                    <a:pt x="768" y="365"/>
                  </a:lnTo>
                  <a:lnTo>
                    <a:pt x="768" y="244"/>
                  </a:lnTo>
                  <a:lnTo>
                    <a:pt x="68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5;p2">
              <a:extLst>
                <a:ext uri="{FF2B5EF4-FFF2-40B4-BE49-F238E27FC236}">
                  <a16:creationId xmlns:a16="http://schemas.microsoft.com/office/drawing/2014/main" id="{F1F6B405-8FE8-4B71-BA9E-85BAB7D27F03}"/>
                </a:ext>
              </a:extLst>
            </p:cNvPr>
            <p:cNvSpPr/>
            <p:nvPr/>
          </p:nvSpPr>
          <p:spPr>
            <a:xfrm>
              <a:off x="3081250" y="1880100"/>
              <a:ext cx="19250" cy="19250"/>
            </a:xfrm>
            <a:custGeom>
              <a:avLst/>
              <a:gdLst/>
              <a:ahLst/>
              <a:cxnLst/>
              <a:rect l="l" t="t" r="r" b="b"/>
              <a:pathLst>
                <a:path w="770" h="770" extrusionOk="0">
                  <a:moveTo>
                    <a:pt x="243" y="1"/>
                  </a:moveTo>
                  <a:lnTo>
                    <a:pt x="122" y="82"/>
                  </a:lnTo>
                  <a:lnTo>
                    <a:pt x="41" y="244"/>
                  </a:lnTo>
                  <a:lnTo>
                    <a:pt x="1" y="365"/>
                  </a:lnTo>
                  <a:lnTo>
                    <a:pt x="41" y="527"/>
                  </a:lnTo>
                  <a:lnTo>
                    <a:pt x="122" y="648"/>
                  </a:lnTo>
                  <a:lnTo>
                    <a:pt x="243" y="729"/>
                  </a:lnTo>
                  <a:lnTo>
                    <a:pt x="405" y="769"/>
                  </a:lnTo>
                  <a:lnTo>
                    <a:pt x="526" y="729"/>
                  </a:lnTo>
                  <a:lnTo>
                    <a:pt x="688" y="648"/>
                  </a:lnTo>
                  <a:lnTo>
                    <a:pt x="769" y="527"/>
                  </a:lnTo>
                  <a:lnTo>
                    <a:pt x="769" y="365"/>
                  </a:lnTo>
                  <a:lnTo>
                    <a:pt x="769" y="244"/>
                  </a:lnTo>
                  <a:lnTo>
                    <a:pt x="688"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6;p2">
              <a:extLst>
                <a:ext uri="{FF2B5EF4-FFF2-40B4-BE49-F238E27FC236}">
                  <a16:creationId xmlns:a16="http://schemas.microsoft.com/office/drawing/2014/main" id="{2F4D72BF-A5B9-4048-A770-CB5A80A4DD05}"/>
                </a:ext>
              </a:extLst>
            </p:cNvPr>
            <p:cNvSpPr/>
            <p:nvPr/>
          </p:nvSpPr>
          <p:spPr>
            <a:xfrm>
              <a:off x="1783500" y="1972075"/>
              <a:ext cx="19225" cy="19250"/>
            </a:xfrm>
            <a:custGeom>
              <a:avLst/>
              <a:gdLst/>
              <a:ahLst/>
              <a:cxnLst/>
              <a:rect l="l" t="t" r="r" b="b"/>
              <a:pathLst>
                <a:path w="769" h="770" extrusionOk="0">
                  <a:moveTo>
                    <a:pt x="364" y="1"/>
                  </a:moveTo>
                  <a:lnTo>
                    <a:pt x="243" y="41"/>
                  </a:lnTo>
                  <a:lnTo>
                    <a:pt x="122" y="122"/>
                  </a:lnTo>
                  <a:lnTo>
                    <a:pt x="41" y="244"/>
                  </a:lnTo>
                  <a:lnTo>
                    <a:pt x="0" y="405"/>
                  </a:lnTo>
                  <a:lnTo>
                    <a:pt x="41" y="527"/>
                  </a:lnTo>
                  <a:lnTo>
                    <a:pt x="122" y="648"/>
                  </a:lnTo>
                  <a:lnTo>
                    <a:pt x="243" y="729"/>
                  </a:lnTo>
                  <a:lnTo>
                    <a:pt x="364" y="769"/>
                  </a:lnTo>
                  <a:lnTo>
                    <a:pt x="526" y="729"/>
                  </a:lnTo>
                  <a:lnTo>
                    <a:pt x="647" y="648"/>
                  </a:lnTo>
                  <a:lnTo>
                    <a:pt x="728" y="527"/>
                  </a:lnTo>
                  <a:lnTo>
                    <a:pt x="769" y="405"/>
                  </a:lnTo>
                  <a:lnTo>
                    <a:pt x="728" y="244"/>
                  </a:lnTo>
                  <a:lnTo>
                    <a:pt x="647" y="122"/>
                  </a:lnTo>
                  <a:lnTo>
                    <a:pt x="526" y="41"/>
                  </a:lnTo>
                  <a:lnTo>
                    <a:pt x="3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7;p2">
              <a:extLst>
                <a:ext uri="{FF2B5EF4-FFF2-40B4-BE49-F238E27FC236}">
                  <a16:creationId xmlns:a16="http://schemas.microsoft.com/office/drawing/2014/main" id="{AF7509B6-C0CE-41BF-AD95-70FF4983A65B}"/>
                </a:ext>
              </a:extLst>
            </p:cNvPr>
            <p:cNvSpPr/>
            <p:nvPr/>
          </p:nvSpPr>
          <p:spPr>
            <a:xfrm>
              <a:off x="1891650" y="1972075"/>
              <a:ext cx="19225" cy="19250"/>
            </a:xfrm>
            <a:custGeom>
              <a:avLst/>
              <a:gdLst/>
              <a:ahLst/>
              <a:cxnLst/>
              <a:rect l="l" t="t" r="r" b="b"/>
              <a:pathLst>
                <a:path w="769" h="770" extrusionOk="0">
                  <a:moveTo>
                    <a:pt x="405" y="1"/>
                  </a:moveTo>
                  <a:lnTo>
                    <a:pt x="243" y="41"/>
                  </a:lnTo>
                  <a:lnTo>
                    <a:pt x="122" y="122"/>
                  </a:lnTo>
                  <a:lnTo>
                    <a:pt x="41" y="244"/>
                  </a:lnTo>
                  <a:lnTo>
                    <a:pt x="0" y="405"/>
                  </a:lnTo>
                  <a:lnTo>
                    <a:pt x="41" y="527"/>
                  </a:lnTo>
                  <a:lnTo>
                    <a:pt x="122" y="648"/>
                  </a:lnTo>
                  <a:lnTo>
                    <a:pt x="243" y="729"/>
                  </a:lnTo>
                  <a:lnTo>
                    <a:pt x="405" y="769"/>
                  </a:lnTo>
                  <a:lnTo>
                    <a:pt x="526" y="729"/>
                  </a:lnTo>
                  <a:lnTo>
                    <a:pt x="647" y="648"/>
                  </a:lnTo>
                  <a:lnTo>
                    <a:pt x="728" y="527"/>
                  </a:lnTo>
                  <a:lnTo>
                    <a:pt x="768" y="405"/>
                  </a:lnTo>
                  <a:lnTo>
                    <a:pt x="728"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8;p2">
              <a:extLst>
                <a:ext uri="{FF2B5EF4-FFF2-40B4-BE49-F238E27FC236}">
                  <a16:creationId xmlns:a16="http://schemas.microsoft.com/office/drawing/2014/main" id="{4C20103F-D446-4443-8141-5292479ED65E}"/>
                </a:ext>
              </a:extLst>
            </p:cNvPr>
            <p:cNvSpPr/>
            <p:nvPr/>
          </p:nvSpPr>
          <p:spPr>
            <a:xfrm>
              <a:off x="1999800" y="1972075"/>
              <a:ext cx="19225" cy="19250"/>
            </a:xfrm>
            <a:custGeom>
              <a:avLst/>
              <a:gdLst/>
              <a:ahLst/>
              <a:cxnLst/>
              <a:rect l="l" t="t" r="r" b="b"/>
              <a:pathLst>
                <a:path w="769" h="770" extrusionOk="0">
                  <a:moveTo>
                    <a:pt x="405" y="1"/>
                  </a:moveTo>
                  <a:lnTo>
                    <a:pt x="243" y="41"/>
                  </a:lnTo>
                  <a:lnTo>
                    <a:pt x="122" y="122"/>
                  </a:lnTo>
                  <a:lnTo>
                    <a:pt x="41" y="244"/>
                  </a:lnTo>
                  <a:lnTo>
                    <a:pt x="0" y="405"/>
                  </a:lnTo>
                  <a:lnTo>
                    <a:pt x="41" y="527"/>
                  </a:lnTo>
                  <a:lnTo>
                    <a:pt x="122" y="648"/>
                  </a:lnTo>
                  <a:lnTo>
                    <a:pt x="243" y="729"/>
                  </a:lnTo>
                  <a:lnTo>
                    <a:pt x="405" y="769"/>
                  </a:lnTo>
                  <a:lnTo>
                    <a:pt x="526" y="729"/>
                  </a:lnTo>
                  <a:lnTo>
                    <a:pt x="647" y="648"/>
                  </a:lnTo>
                  <a:lnTo>
                    <a:pt x="728" y="527"/>
                  </a:lnTo>
                  <a:lnTo>
                    <a:pt x="768" y="405"/>
                  </a:lnTo>
                  <a:lnTo>
                    <a:pt x="728"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9;p2">
              <a:extLst>
                <a:ext uri="{FF2B5EF4-FFF2-40B4-BE49-F238E27FC236}">
                  <a16:creationId xmlns:a16="http://schemas.microsoft.com/office/drawing/2014/main" id="{45412102-135D-4CBE-AC79-F97DC20A394B}"/>
                </a:ext>
              </a:extLst>
            </p:cNvPr>
            <p:cNvSpPr/>
            <p:nvPr/>
          </p:nvSpPr>
          <p:spPr>
            <a:xfrm>
              <a:off x="2107950" y="1972075"/>
              <a:ext cx="19225" cy="19250"/>
            </a:xfrm>
            <a:custGeom>
              <a:avLst/>
              <a:gdLst/>
              <a:ahLst/>
              <a:cxnLst/>
              <a:rect l="l" t="t" r="r" b="b"/>
              <a:pathLst>
                <a:path w="769" h="770" extrusionOk="0">
                  <a:moveTo>
                    <a:pt x="404" y="1"/>
                  </a:moveTo>
                  <a:lnTo>
                    <a:pt x="243" y="41"/>
                  </a:lnTo>
                  <a:lnTo>
                    <a:pt x="121" y="122"/>
                  </a:lnTo>
                  <a:lnTo>
                    <a:pt x="41" y="244"/>
                  </a:lnTo>
                  <a:lnTo>
                    <a:pt x="0" y="405"/>
                  </a:lnTo>
                  <a:lnTo>
                    <a:pt x="41" y="527"/>
                  </a:lnTo>
                  <a:lnTo>
                    <a:pt x="121" y="648"/>
                  </a:lnTo>
                  <a:lnTo>
                    <a:pt x="243" y="729"/>
                  </a:lnTo>
                  <a:lnTo>
                    <a:pt x="404" y="769"/>
                  </a:lnTo>
                  <a:lnTo>
                    <a:pt x="526" y="729"/>
                  </a:lnTo>
                  <a:lnTo>
                    <a:pt x="647" y="648"/>
                  </a:lnTo>
                  <a:lnTo>
                    <a:pt x="728" y="527"/>
                  </a:lnTo>
                  <a:lnTo>
                    <a:pt x="768" y="405"/>
                  </a:lnTo>
                  <a:lnTo>
                    <a:pt x="728" y="244"/>
                  </a:lnTo>
                  <a:lnTo>
                    <a:pt x="64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0;p2">
              <a:extLst>
                <a:ext uri="{FF2B5EF4-FFF2-40B4-BE49-F238E27FC236}">
                  <a16:creationId xmlns:a16="http://schemas.microsoft.com/office/drawing/2014/main" id="{0CB1EA43-788A-4ACA-950F-E3A401D985ED}"/>
                </a:ext>
              </a:extLst>
            </p:cNvPr>
            <p:cNvSpPr/>
            <p:nvPr/>
          </p:nvSpPr>
          <p:spPr>
            <a:xfrm>
              <a:off x="2216075" y="1972075"/>
              <a:ext cx="19250" cy="19250"/>
            </a:xfrm>
            <a:custGeom>
              <a:avLst/>
              <a:gdLst/>
              <a:ahLst/>
              <a:cxnLst/>
              <a:rect l="l" t="t" r="r" b="b"/>
              <a:pathLst>
                <a:path w="770" h="770" extrusionOk="0">
                  <a:moveTo>
                    <a:pt x="405" y="1"/>
                  </a:moveTo>
                  <a:lnTo>
                    <a:pt x="244" y="41"/>
                  </a:lnTo>
                  <a:lnTo>
                    <a:pt x="122" y="122"/>
                  </a:lnTo>
                  <a:lnTo>
                    <a:pt x="41" y="244"/>
                  </a:lnTo>
                  <a:lnTo>
                    <a:pt x="1" y="405"/>
                  </a:lnTo>
                  <a:lnTo>
                    <a:pt x="41" y="527"/>
                  </a:lnTo>
                  <a:lnTo>
                    <a:pt x="122" y="648"/>
                  </a:lnTo>
                  <a:lnTo>
                    <a:pt x="244" y="729"/>
                  </a:lnTo>
                  <a:lnTo>
                    <a:pt x="405" y="769"/>
                  </a:lnTo>
                  <a:lnTo>
                    <a:pt x="527" y="729"/>
                  </a:lnTo>
                  <a:lnTo>
                    <a:pt x="648" y="648"/>
                  </a:lnTo>
                  <a:lnTo>
                    <a:pt x="729" y="527"/>
                  </a:lnTo>
                  <a:lnTo>
                    <a:pt x="769" y="405"/>
                  </a:lnTo>
                  <a:lnTo>
                    <a:pt x="729" y="244"/>
                  </a:lnTo>
                  <a:lnTo>
                    <a:pt x="648" y="122"/>
                  </a:lnTo>
                  <a:lnTo>
                    <a:pt x="527"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1;p2">
              <a:extLst>
                <a:ext uri="{FF2B5EF4-FFF2-40B4-BE49-F238E27FC236}">
                  <a16:creationId xmlns:a16="http://schemas.microsoft.com/office/drawing/2014/main" id="{F0C2273E-D64D-4F14-B82B-563D45DD05CC}"/>
                </a:ext>
              </a:extLst>
            </p:cNvPr>
            <p:cNvSpPr/>
            <p:nvPr/>
          </p:nvSpPr>
          <p:spPr>
            <a:xfrm>
              <a:off x="2324225" y="1972075"/>
              <a:ext cx="19225" cy="19250"/>
            </a:xfrm>
            <a:custGeom>
              <a:avLst/>
              <a:gdLst/>
              <a:ahLst/>
              <a:cxnLst/>
              <a:rect l="l" t="t" r="r" b="b"/>
              <a:pathLst>
                <a:path w="769" h="770" extrusionOk="0">
                  <a:moveTo>
                    <a:pt x="405" y="1"/>
                  </a:moveTo>
                  <a:lnTo>
                    <a:pt x="243" y="41"/>
                  </a:lnTo>
                  <a:lnTo>
                    <a:pt x="122" y="122"/>
                  </a:lnTo>
                  <a:lnTo>
                    <a:pt x="41" y="244"/>
                  </a:lnTo>
                  <a:lnTo>
                    <a:pt x="1" y="405"/>
                  </a:lnTo>
                  <a:lnTo>
                    <a:pt x="41" y="527"/>
                  </a:lnTo>
                  <a:lnTo>
                    <a:pt x="122" y="648"/>
                  </a:lnTo>
                  <a:lnTo>
                    <a:pt x="243" y="729"/>
                  </a:lnTo>
                  <a:lnTo>
                    <a:pt x="405" y="769"/>
                  </a:lnTo>
                  <a:lnTo>
                    <a:pt x="526" y="729"/>
                  </a:lnTo>
                  <a:lnTo>
                    <a:pt x="648" y="648"/>
                  </a:lnTo>
                  <a:lnTo>
                    <a:pt x="769" y="527"/>
                  </a:lnTo>
                  <a:lnTo>
                    <a:pt x="769" y="405"/>
                  </a:lnTo>
                  <a:lnTo>
                    <a:pt x="769" y="244"/>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2;p2">
              <a:extLst>
                <a:ext uri="{FF2B5EF4-FFF2-40B4-BE49-F238E27FC236}">
                  <a16:creationId xmlns:a16="http://schemas.microsoft.com/office/drawing/2014/main" id="{37B29E84-F707-4D4C-BA53-02644EE6B66D}"/>
                </a:ext>
              </a:extLst>
            </p:cNvPr>
            <p:cNvSpPr/>
            <p:nvPr/>
          </p:nvSpPr>
          <p:spPr>
            <a:xfrm>
              <a:off x="2432375" y="1972075"/>
              <a:ext cx="19225" cy="19250"/>
            </a:xfrm>
            <a:custGeom>
              <a:avLst/>
              <a:gdLst/>
              <a:ahLst/>
              <a:cxnLst/>
              <a:rect l="l" t="t" r="r" b="b"/>
              <a:pathLst>
                <a:path w="769" h="770" extrusionOk="0">
                  <a:moveTo>
                    <a:pt x="405" y="1"/>
                  </a:moveTo>
                  <a:lnTo>
                    <a:pt x="243" y="41"/>
                  </a:lnTo>
                  <a:lnTo>
                    <a:pt x="122" y="122"/>
                  </a:lnTo>
                  <a:lnTo>
                    <a:pt x="41" y="244"/>
                  </a:lnTo>
                  <a:lnTo>
                    <a:pt x="1" y="405"/>
                  </a:lnTo>
                  <a:lnTo>
                    <a:pt x="41" y="527"/>
                  </a:lnTo>
                  <a:lnTo>
                    <a:pt x="122" y="648"/>
                  </a:lnTo>
                  <a:lnTo>
                    <a:pt x="243" y="729"/>
                  </a:lnTo>
                  <a:lnTo>
                    <a:pt x="405" y="769"/>
                  </a:lnTo>
                  <a:lnTo>
                    <a:pt x="526" y="729"/>
                  </a:lnTo>
                  <a:lnTo>
                    <a:pt x="648" y="648"/>
                  </a:lnTo>
                  <a:lnTo>
                    <a:pt x="769" y="527"/>
                  </a:lnTo>
                  <a:lnTo>
                    <a:pt x="769" y="405"/>
                  </a:lnTo>
                  <a:lnTo>
                    <a:pt x="769" y="244"/>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3;p2">
              <a:extLst>
                <a:ext uri="{FF2B5EF4-FFF2-40B4-BE49-F238E27FC236}">
                  <a16:creationId xmlns:a16="http://schemas.microsoft.com/office/drawing/2014/main" id="{E05EC33B-D9CC-4346-9178-C11614FE526B}"/>
                </a:ext>
              </a:extLst>
            </p:cNvPr>
            <p:cNvSpPr/>
            <p:nvPr/>
          </p:nvSpPr>
          <p:spPr>
            <a:xfrm>
              <a:off x="2540525" y="1972075"/>
              <a:ext cx="19225" cy="19250"/>
            </a:xfrm>
            <a:custGeom>
              <a:avLst/>
              <a:gdLst/>
              <a:ahLst/>
              <a:cxnLst/>
              <a:rect l="l" t="t" r="r" b="b"/>
              <a:pathLst>
                <a:path w="769" h="770" extrusionOk="0">
                  <a:moveTo>
                    <a:pt x="405" y="1"/>
                  </a:moveTo>
                  <a:lnTo>
                    <a:pt x="243" y="41"/>
                  </a:lnTo>
                  <a:lnTo>
                    <a:pt x="122" y="122"/>
                  </a:lnTo>
                  <a:lnTo>
                    <a:pt x="41" y="244"/>
                  </a:lnTo>
                  <a:lnTo>
                    <a:pt x="1" y="405"/>
                  </a:lnTo>
                  <a:lnTo>
                    <a:pt x="41" y="527"/>
                  </a:lnTo>
                  <a:lnTo>
                    <a:pt x="122" y="648"/>
                  </a:lnTo>
                  <a:lnTo>
                    <a:pt x="243" y="729"/>
                  </a:lnTo>
                  <a:lnTo>
                    <a:pt x="405" y="769"/>
                  </a:lnTo>
                  <a:lnTo>
                    <a:pt x="526" y="729"/>
                  </a:lnTo>
                  <a:lnTo>
                    <a:pt x="647" y="648"/>
                  </a:lnTo>
                  <a:lnTo>
                    <a:pt x="769" y="527"/>
                  </a:lnTo>
                  <a:lnTo>
                    <a:pt x="769" y="405"/>
                  </a:lnTo>
                  <a:lnTo>
                    <a:pt x="769"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4;p2">
              <a:extLst>
                <a:ext uri="{FF2B5EF4-FFF2-40B4-BE49-F238E27FC236}">
                  <a16:creationId xmlns:a16="http://schemas.microsoft.com/office/drawing/2014/main" id="{74DE2F6E-523D-436F-87BE-56B748E5A1BC}"/>
                </a:ext>
              </a:extLst>
            </p:cNvPr>
            <p:cNvSpPr/>
            <p:nvPr/>
          </p:nvSpPr>
          <p:spPr>
            <a:xfrm>
              <a:off x="2648675" y="1972075"/>
              <a:ext cx="19225" cy="19250"/>
            </a:xfrm>
            <a:custGeom>
              <a:avLst/>
              <a:gdLst/>
              <a:ahLst/>
              <a:cxnLst/>
              <a:rect l="l" t="t" r="r" b="b"/>
              <a:pathLst>
                <a:path w="769" h="770" extrusionOk="0">
                  <a:moveTo>
                    <a:pt x="405" y="1"/>
                  </a:moveTo>
                  <a:lnTo>
                    <a:pt x="243" y="41"/>
                  </a:lnTo>
                  <a:lnTo>
                    <a:pt x="122" y="122"/>
                  </a:lnTo>
                  <a:lnTo>
                    <a:pt x="41" y="244"/>
                  </a:lnTo>
                  <a:lnTo>
                    <a:pt x="0" y="405"/>
                  </a:lnTo>
                  <a:lnTo>
                    <a:pt x="41" y="527"/>
                  </a:lnTo>
                  <a:lnTo>
                    <a:pt x="122" y="648"/>
                  </a:lnTo>
                  <a:lnTo>
                    <a:pt x="243" y="729"/>
                  </a:lnTo>
                  <a:lnTo>
                    <a:pt x="405" y="769"/>
                  </a:lnTo>
                  <a:lnTo>
                    <a:pt x="526" y="729"/>
                  </a:lnTo>
                  <a:lnTo>
                    <a:pt x="647" y="648"/>
                  </a:lnTo>
                  <a:lnTo>
                    <a:pt x="769" y="527"/>
                  </a:lnTo>
                  <a:lnTo>
                    <a:pt x="769" y="405"/>
                  </a:lnTo>
                  <a:lnTo>
                    <a:pt x="769"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5;p2">
              <a:extLst>
                <a:ext uri="{FF2B5EF4-FFF2-40B4-BE49-F238E27FC236}">
                  <a16:creationId xmlns:a16="http://schemas.microsoft.com/office/drawing/2014/main" id="{D525E540-188B-4BF4-98DB-50F139854EF4}"/>
                </a:ext>
              </a:extLst>
            </p:cNvPr>
            <p:cNvSpPr/>
            <p:nvPr/>
          </p:nvSpPr>
          <p:spPr>
            <a:xfrm>
              <a:off x="2756825" y="1972075"/>
              <a:ext cx="19225" cy="19250"/>
            </a:xfrm>
            <a:custGeom>
              <a:avLst/>
              <a:gdLst/>
              <a:ahLst/>
              <a:cxnLst/>
              <a:rect l="l" t="t" r="r" b="b"/>
              <a:pathLst>
                <a:path w="769" h="770" extrusionOk="0">
                  <a:moveTo>
                    <a:pt x="405" y="1"/>
                  </a:moveTo>
                  <a:lnTo>
                    <a:pt x="243" y="41"/>
                  </a:lnTo>
                  <a:lnTo>
                    <a:pt x="122" y="122"/>
                  </a:lnTo>
                  <a:lnTo>
                    <a:pt x="41" y="244"/>
                  </a:lnTo>
                  <a:lnTo>
                    <a:pt x="0" y="405"/>
                  </a:lnTo>
                  <a:lnTo>
                    <a:pt x="41" y="527"/>
                  </a:lnTo>
                  <a:lnTo>
                    <a:pt x="122" y="648"/>
                  </a:lnTo>
                  <a:lnTo>
                    <a:pt x="243" y="729"/>
                  </a:lnTo>
                  <a:lnTo>
                    <a:pt x="405" y="769"/>
                  </a:lnTo>
                  <a:lnTo>
                    <a:pt x="526" y="729"/>
                  </a:lnTo>
                  <a:lnTo>
                    <a:pt x="647" y="648"/>
                  </a:lnTo>
                  <a:lnTo>
                    <a:pt x="768" y="527"/>
                  </a:lnTo>
                  <a:lnTo>
                    <a:pt x="768" y="405"/>
                  </a:lnTo>
                  <a:lnTo>
                    <a:pt x="768"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6;p2">
              <a:extLst>
                <a:ext uri="{FF2B5EF4-FFF2-40B4-BE49-F238E27FC236}">
                  <a16:creationId xmlns:a16="http://schemas.microsoft.com/office/drawing/2014/main" id="{B5FBE4BD-5403-46BD-B15B-CE567B16B3DE}"/>
                </a:ext>
              </a:extLst>
            </p:cNvPr>
            <p:cNvSpPr/>
            <p:nvPr/>
          </p:nvSpPr>
          <p:spPr>
            <a:xfrm>
              <a:off x="2864975" y="1972075"/>
              <a:ext cx="19225" cy="19250"/>
            </a:xfrm>
            <a:custGeom>
              <a:avLst/>
              <a:gdLst/>
              <a:ahLst/>
              <a:cxnLst/>
              <a:rect l="l" t="t" r="r" b="b"/>
              <a:pathLst>
                <a:path w="769" h="770" extrusionOk="0">
                  <a:moveTo>
                    <a:pt x="404" y="1"/>
                  </a:moveTo>
                  <a:lnTo>
                    <a:pt x="243" y="41"/>
                  </a:lnTo>
                  <a:lnTo>
                    <a:pt x="121" y="122"/>
                  </a:lnTo>
                  <a:lnTo>
                    <a:pt x="41" y="244"/>
                  </a:lnTo>
                  <a:lnTo>
                    <a:pt x="0" y="405"/>
                  </a:lnTo>
                  <a:lnTo>
                    <a:pt x="41" y="527"/>
                  </a:lnTo>
                  <a:lnTo>
                    <a:pt x="121" y="648"/>
                  </a:lnTo>
                  <a:lnTo>
                    <a:pt x="243" y="729"/>
                  </a:lnTo>
                  <a:lnTo>
                    <a:pt x="404" y="769"/>
                  </a:lnTo>
                  <a:lnTo>
                    <a:pt x="526" y="729"/>
                  </a:lnTo>
                  <a:lnTo>
                    <a:pt x="687" y="648"/>
                  </a:lnTo>
                  <a:lnTo>
                    <a:pt x="768" y="527"/>
                  </a:lnTo>
                  <a:lnTo>
                    <a:pt x="768" y="405"/>
                  </a:lnTo>
                  <a:lnTo>
                    <a:pt x="768" y="244"/>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7;p2">
              <a:extLst>
                <a:ext uri="{FF2B5EF4-FFF2-40B4-BE49-F238E27FC236}">
                  <a16:creationId xmlns:a16="http://schemas.microsoft.com/office/drawing/2014/main" id="{AE1A2621-9077-43C9-8EEA-B3CADB2B3E4C}"/>
                </a:ext>
              </a:extLst>
            </p:cNvPr>
            <p:cNvSpPr/>
            <p:nvPr/>
          </p:nvSpPr>
          <p:spPr>
            <a:xfrm>
              <a:off x="2973125" y="1972075"/>
              <a:ext cx="19225" cy="19250"/>
            </a:xfrm>
            <a:custGeom>
              <a:avLst/>
              <a:gdLst/>
              <a:ahLst/>
              <a:cxnLst/>
              <a:rect l="l" t="t" r="r" b="b"/>
              <a:pathLst>
                <a:path w="769" h="770" extrusionOk="0">
                  <a:moveTo>
                    <a:pt x="404" y="1"/>
                  </a:moveTo>
                  <a:lnTo>
                    <a:pt x="243" y="41"/>
                  </a:lnTo>
                  <a:lnTo>
                    <a:pt x="121" y="122"/>
                  </a:lnTo>
                  <a:lnTo>
                    <a:pt x="40" y="244"/>
                  </a:lnTo>
                  <a:lnTo>
                    <a:pt x="0" y="405"/>
                  </a:lnTo>
                  <a:lnTo>
                    <a:pt x="40" y="527"/>
                  </a:lnTo>
                  <a:lnTo>
                    <a:pt x="121" y="648"/>
                  </a:lnTo>
                  <a:lnTo>
                    <a:pt x="243" y="729"/>
                  </a:lnTo>
                  <a:lnTo>
                    <a:pt x="404" y="769"/>
                  </a:lnTo>
                  <a:lnTo>
                    <a:pt x="526" y="729"/>
                  </a:lnTo>
                  <a:lnTo>
                    <a:pt x="687" y="648"/>
                  </a:lnTo>
                  <a:lnTo>
                    <a:pt x="768" y="527"/>
                  </a:lnTo>
                  <a:lnTo>
                    <a:pt x="768" y="405"/>
                  </a:lnTo>
                  <a:lnTo>
                    <a:pt x="768" y="244"/>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8;p2">
              <a:extLst>
                <a:ext uri="{FF2B5EF4-FFF2-40B4-BE49-F238E27FC236}">
                  <a16:creationId xmlns:a16="http://schemas.microsoft.com/office/drawing/2014/main" id="{A005F373-3F0C-4B49-B315-89CCEAF224B9}"/>
                </a:ext>
              </a:extLst>
            </p:cNvPr>
            <p:cNvSpPr/>
            <p:nvPr/>
          </p:nvSpPr>
          <p:spPr>
            <a:xfrm>
              <a:off x="3081250" y="1972075"/>
              <a:ext cx="19250" cy="19250"/>
            </a:xfrm>
            <a:custGeom>
              <a:avLst/>
              <a:gdLst/>
              <a:ahLst/>
              <a:cxnLst/>
              <a:rect l="l" t="t" r="r" b="b"/>
              <a:pathLst>
                <a:path w="770" h="770" extrusionOk="0">
                  <a:moveTo>
                    <a:pt x="405" y="1"/>
                  </a:moveTo>
                  <a:lnTo>
                    <a:pt x="243" y="41"/>
                  </a:lnTo>
                  <a:lnTo>
                    <a:pt x="122" y="122"/>
                  </a:lnTo>
                  <a:lnTo>
                    <a:pt x="41" y="244"/>
                  </a:lnTo>
                  <a:lnTo>
                    <a:pt x="1" y="405"/>
                  </a:lnTo>
                  <a:lnTo>
                    <a:pt x="41" y="527"/>
                  </a:lnTo>
                  <a:lnTo>
                    <a:pt x="122" y="648"/>
                  </a:lnTo>
                  <a:lnTo>
                    <a:pt x="243" y="729"/>
                  </a:lnTo>
                  <a:lnTo>
                    <a:pt x="405" y="769"/>
                  </a:lnTo>
                  <a:lnTo>
                    <a:pt x="526" y="729"/>
                  </a:lnTo>
                  <a:lnTo>
                    <a:pt x="688" y="648"/>
                  </a:lnTo>
                  <a:lnTo>
                    <a:pt x="769" y="527"/>
                  </a:lnTo>
                  <a:lnTo>
                    <a:pt x="769" y="405"/>
                  </a:lnTo>
                  <a:lnTo>
                    <a:pt x="769" y="244"/>
                  </a:lnTo>
                  <a:lnTo>
                    <a:pt x="68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TextBox 88">
            <a:extLst>
              <a:ext uri="{FF2B5EF4-FFF2-40B4-BE49-F238E27FC236}">
                <a16:creationId xmlns:a16="http://schemas.microsoft.com/office/drawing/2014/main" id="{6773C452-E3AB-4CA4-9560-9AC8D0E80AE1}"/>
              </a:ext>
            </a:extLst>
          </p:cNvPr>
          <p:cNvSpPr txBox="1"/>
          <p:nvPr/>
        </p:nvSpPr>
        <p:spPr>
          <a:xfrm>
            <a:off x="10036097" y="6360537"/>
            <a:ext cx="2018501" cy="369332"/>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Ferdinand Hiagbe</a:t>
            </a:r>
            <a:endParaRPr lang="en-GB"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34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Process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Denotes a change in or transformation of data</a:t>
            </a:r>
          </a:p>
          <a:p>
            <a:r>
              <a:rPr lang="en-US" dirty="0"/>
              <a:t>Represents work being performed in the system</a:t>
            </a:r>
          </a:p>
          <a:p>
            <a:r>
              <a:rPr lang="en-US" dirty="0"/>
              <a:t>Naming convention:</a:t>
            </a:r>
          </a:p>
          <a:p>
            <a:pPr lvl="1"/>
            <a:r>
              <a:rPr lang="en-US" dirty="0"/>
              <a:t>Assign the name of the whole system when naming a high-level process</a:t>
            </a:r>
          </a:p>
          <a:p>
            <a:pPr lvl="1"/>
            <a:r>
              <a:rPr lang="en-US" dirty="0"/>
              <a:t>To name a major subsystem attach the word subsystem to the name</a:t>
            </a:r>
          </a:p>
          <a:p>
            <a:pPr lvl="1"/>
            <a:r>
              <a:rPr lang="en-US" dirty="0"/>
              <a:t>Use the form verb-adjective-noun for detailed processes</a:t>
            </a:r>
          </a:p>
        </p:txBody>
      </p:sp>
      <p:pic>
        <p:nvPicPr>
          <p:cNvPr id="4" name="Picture 3" descr="The illustration is arranged in three columns, Symbol, Meaning, and Example. The four symbols are: A blank square, Entity; word Student in a square. An arrow, Data Flow; An arrow, labeled new student information. A vertical rectangle, divided in two parts with the upper part smaller than the lower part; Process; a vertical rectangle, where the upper part reads 2.1 and the lower part reads Create student record. A rectangle open on the right hand side, with its first quarter part shaded; Data Store, a rectangle open on the right hand side, with its first quarter shaded and labelled D 3 and the right, unshaded part labelled Student master.">
            <a:extLst>
              <a:ext uri="{FF2B5EF4-FFF2-40B4-BE49-F238E27FC236}">
                <a16:creationId xmlns:a16="http://schemas.microsoft.com/office/drawing/2014/main" id="{02237885-651C-E32F-451D-7BC9E1E13B89}"/>
              </a:ext>
            </a:extLst>
          </p:cNvPr>
          <p:cNvPicPr>
            <a:picLocks noChangeAspect="1"/>
          </p:cNvPicPr>
          <p:nvPr/>
        </p:nvPicPr>
        <p:blipFill rotWithShape="1">
          <a:blip r:embed="rId2">
            <a:extLst>
              <a:ext uri="{28A0092B-C50C-407E-A947-70E740481C1C}">
                <a14:useLocalDpi xmlns:a14="http://schemas.microsoft.com/office/drawing/2010/main" val="0"/>
              </a:ext>
            </a:extLst>
          </a:blip>
          <a:srcRect l="7738" t="50925" r="70676" b="23415"/>
          <a:stretch/>
        </p:blipFill>
        <p:spPr>
          <a:xfrm>
            <a:off x="9888718" y="4951478"/>
            <a:ext cx="1291472" cy="1225485"/>
          </a:xfrm>
          <a:prstGeom prst="rect">
            <a:avLst/>
          </a:prstGeom>
        </p:spPr>
      </p:pic>
    </p:spTree>
    <p:extLst>
      <p:ext uri="{BB962C8B-B14F-4D97-AF65-F5344CB8AC3E}">
        <p14:creationId xmlns:p14="http://schemas.microsoft.com/office/powerpoint/2010/main" val="59736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Data Store</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A depository for data that allows viewing, addition, and retrieval of data</a:t>
            </a:r>
          </a:p>
          <a:p>
            <a:r>
              <a:rPr lang="en-US" dirty="0"/>
              <a:t>Named with a noun, describing the data</a:t>
            </a:r>
          </a:p>
          <a:p>
            <a:r>
              <a:rPr lang="en-US" dirty="0"/>
              <a:t>Data stores are usually given a unique reference number, such as D1, D2, D3</a:t>
            </a:r>
          </a:p>
          <a:p>
            <a:r>
              <a:rPr lang="en-US" dirty="0"/>
              <a:t>Represents a:</a:t>
            </a:r>
          </a:p>
          <a:p>
            <a:pPr lvl="1"/>
            <a:r>
              <a:rPr lang="en-US" dirty="0"/>
              <a:t>Database</a:t>
            </a:r>
          </a:p>
          <a:p>
            <a:pPr lvl="1"/>
            <a:r>
              <a:rPr lang="en-US" dirty="0"/>
              <a:t>Computerized file</a:t>
            </a:r>
          </a:p>
          <a:p>
            <a:pPr lvl="1"/>
            <a:r>
              <a:rPr lang="en-US" dirty="0"/>
              <a:t>Filing cabinet</a:t>
            </a:r>
          </a:p>
        </p:txBody>
      </p:sp>
      <p:pic>
        <p:nvPicPr>
          <p:cNvPr id="4" name="Picture 3" descr="The illustration is arranged in three columns, Symbol, Meaning, and Example. The four symbols are: A blank square, Entity; word Student in a square. An arrow, Data Flow; An arrow, labeled new student information. A vertical rectangle, divided in two parts with the upper part smaller than the lower part; Process; a vertical rectangle, where the upper part reads 2.1 and the lower part reads Create student record. A rectangle open on the right hand side, with its first quarter part shaded; Data Store, a rectangle open on the right hand side, with its first quarter shaded and labelled D 3 and the right, unshaded part labelled Student master.">
            <a:extLst>
              <a:ext uri="{FF2B5EF4-FFF2-40B4-BE49-F238E27FC236}">
                <a16:creationId xmlns:a16="http://schemas.microsoft.com/office/drawing/2014/main" id="{7F7BFF84-CEFE-C04A-189A-2E67F3C79582}"/>
              </a:ext>
            </a:extLst>
          </p:cNvPr>
          <p:cNvPicPr>
            <a:picLocks noChangeAspect="1"/>
          </p:cNvPicPr>
          <p:nvPr/>
        </p:nvPicPr>
        <p:blipFill rotWithShape="1">
          <a:blip r:embed="rId2">
            <a:extLst>
              <a:ext uri="{28A0092B-C50C-407E-A947-70E740481C1C}">
                <a14:useLocalDpi xmlns:a14="http://schemas.microsoft.com/office/drawing/2010/main" val="0"/>
              </a:ext>
            </a:extLst>
          </a:blip>
          <a:srcRect l="3326" t="79547" r="64216" b="7416"/>
          <a:stretch/>
        </p:blipFill>
        <p:spPr>
          <a:xfrm>
            <a:off x="9228841" y="5554341"/>
            <a:ext cx="1941921" cy="622622"/>
          </a:xfrm>
          <a:prstGeom prst="rect">
            <a:avLst/>
          </a:prstGeom>
        </p:spPr>
      </p:pic>
    </p:spTree>
    <p:extLst>
      <p:ext uri="{BB962C8B-B14F-4D97-AF65-F5344CB8AC3E}">
        <p14:creationId xmlns:p14="http://schemas.microsoft.com/office/powerpoint/2010/main" val="366515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D3F-E524-4F5F-B95E-6921B60A4586}"/>
              </a:ext>
            </a:extLst>
          </p:cNvPr>
          <p:cNvSpPr>
            <a:spLocks noGrp="1"/>
          </p:cNvSpPr>
          <p:nvPr>
            <p:ph type="title"/>
          </p:nvPr>
        </p:nvSpPr>
        <p:spPr>
          <a:xfrm>
            <a:off x="1512112" y="1839932"/>
            <a:ext cx="9167776" cy="1719262"/>
          </a:xfrm>
        </p:spPr>
        <p:txBody>
          <a:bodyPr>
            <a:normAutofit/>
          </a:bodyPr>
          <a:lstStyle/>
          <a:p>
            <a:r>
              <a:rPr lang="en-US" dirty="0"/>
              <a:t>Data flow diagram levels</a:t>
            </a:r>
          </a:p>
        </p:txBody>
      </p:sp>
      <p:sp>
        <p:nvSpPr>
          <p:cNvPr id="3" name="Text Placeholder 2">
            <a:extLst>
              <a:ext uri="{FF2B5EF4-FFF2-40B4-BE49-F238E27FC236}">
                <a16:creationId xmlns:a16="http://schemas.microsoft.com/office/drawing/2014/main" id="{F1CBA111-C520-4228-B53C-922A0CFF40C5}"/>
              </a:ext>
            </a:extLst>
          </p:cNvPr>
          <p:cNvSpPr>
            <a:spLocks noGrp="1"/>
          </p:cNvSpPr>
          <p:nvPr>
            <p:ph type="body" idx="4294967295"/>
          </p:nvPr>
        </p:nvSpPr>
        <p:spPr>
          <a:xfrm>
            <a:off x="9229060" y="6273209"/>
            <a:ext cx="2082430" cy="465028"/>
          </a:xfrm>
        </p:spPr>
        <p:txBody>
          <a:bodyPr>
            <a:normAutofit lnSpcReduction="10000"/>
          </a:bodyPr>
          <a:lstStyle/>
          <a:p>
            <a:pPr marL="0" indent="0" algn="r">
              <a:buNone/>
            </a:pPr>
            <a:r>
              <a:rPr lang="en-US" dirty="0">
                <a:solidFill>
                  <a:schemeClr val="bg1">
                    <a:lumMod val="75000"/>
                  </a:schemeClr>
                </a:solidFill>
                <a:latin typeface="Arial" panose="020B0604020202020204" pitchFamily="34" charset="0"/>
                <a:cs typeface="Arial" panose="020B0604020202020204" pitchFamily="34" charset="0"/>
              </a:rPr>
              <a:t>Section 2/5</a:t>
            </a:r>
            <a:endParaRPr lang="en-GB" dirty="0">
              <a:solidFill>
                <a:schemeClr val="bg1">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C373C9-E675-499A-A813-6B4488871097}"/>
              </a:ext>
            </a:extLst>
          </p:cNvPr>
          <p:cNvPicPr>
            <a:picLocks noChangeAspect="1"/>
          </p:cNvPicPr>
          <p:nvPr/>
        </p:nvPicPr>
        <p:blipFill rotWithShape="1">
          <a:blip r:embed="rId3">
            <a:grayscl/>
          </a:blip>
          <a:srcRect t="1" b="39668"/>
          <a:stretch/>
        </p:blipFill>
        <p:spPr>
          <a:xfrm>
            <a:off x="651566" y="4931491"/>
            <a:ext cx="1415242" cy="1926510"/>
          </a:xfrm>
          <a:prstGeom prst="rect">
            <a:avLst/>
          </a:prstGeom>
        </p:spPr>
      </p:pic>
    </p:spTree>
    <p:extLst>
      <p:ext uri="{BB962C8B-B14F-4D97-AF65-F5344CB8AC3E}">
        <p14:creationId xmlns:p14="http://schemas.microsoft.com/office/powerpoint/2010/main" val="593463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normAutofit/>
          </a:bodyPr>
          <a:lstStyle/>
          <a:p>
            <a:r>
              <a:rPr lang="en-US" sz="3600" dirty="0"/>
              <a:t>Figure 7.2 Steps in Developing Data Flow Diagrams (1 of 3)</a:t>
            </a:r>
            <a:endParaRPr lang="en-GH" sz="3600"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normAutofit/>
          </a:bodyPr>
          <a:lstStyle/>
          <a:p>
            <a:r>
              <a:rPr lang="en-US" sz="2400" b="1" dirty="0"/>
              <a:t>Developing Data Flow Diagrams Using a Top-Down Approach</a:t>
            </a:r>
          </a:p>
          <a:p>
            <a:pPr marL="514350" indent="-514350">
              <a:buFont typeface="+mj-lt"/>
              <a:buAutoNum type="arabicPeriod"/>
            </a:pPr>
            <a:r>
              <a:rPr lang="en-US" dirty="0"/>
              <a:t>Make a list of business activities and use it to determine various</a:t>
            </a:r>
          </a:p>
          <a:p>
            <a:pPr lvl="1"/>
            <a:r>
              <a:rPr lang="en-US" dirty="0"/>
              <a:t>External entities</a:t>
            </a:r>
          </a:p>
          <a:p>
            <a:pPr lvl="1"/>
            <a:r>
              <a:rPr lang="en-US" dirty="0"/>
              <a:t>Data flows</a:t>
            </a:r>
          </a:p>
          <a:p>
            <a:pPr lvl="1"/>
            <a:r>
              <a:rPr lang="en-US" dirty="0"/>
              <a:t>Processes</a:t>
            </a:r>
          </a:p>
          <a:p>
            <a:pPr lvl="1"/>
            <a:r>
              <a:rPr lang="en-US" dirty="0"/>
              <a:t>Data stores</a:t>
            </a:r>
          </a:p>
        </p:txBody>
      </p:sp>
    </p:spTree>
    <p:extLst>
      <p:ext uri="{BB962C8B-B14F-4D97-AF65-F5344CB8AC3E}">
        <p14:creationId xmlns:p14="http://schemas.microsoft.com/office/powerpoint/2010/main" val="278202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normAutofit/>
          </a:bodyPr>
          <a:lstStyle/>
          <a:p>
            <a:r>
              <a:rPr lang="en-US" sz="3600" dirty="0"/>
              <a:t>Figure 7.2 Steps in Developing Data Flow Diagrams (2 of 3)</a:t>
            </a:r>
            <a:endParaRPr lang="en-GH" sz="3600"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normAutofit/>
          </a:bodyPr>
          <a:lstStyle/>
          <a:p>
            <a:pPr marL="514350" indent="-514350">
              <a:buFont typeface="+mj-lt"/>
              <a:buAutoNum type="arabicPeriod" startAt="2"/>
            </a:pPr>
            <a:r>
              <a:rPr lang="en-US" dirty="0"/>
              <a:t>Create a context diagram that shows external entities and data flows to and from the system. Do not show any detailed processes or data stores.</a:t>
            </a:r>
          </a:p>
          <a:p>
            <a:pPr marL="514350" indent="-514350">
              <a:buFont typeface="+mj-lt"/>
              <a:buAutoNum type="arabicPeriod" startAt="2"/>
            </a:pPr>
            <a:r>
              <a:rPr lang="en-US" dirty="0"/>
              <a:t>Draw Diagram 0, the next level. Show processes, but keep them general. Show data stores at this level.</a:t>
            </a:r>
          </a:p>
          <a:p>
            <a:pPr marL="514350" indent="-514350">
              <a:buFont typeface="+mj-lt"/>
              <a:buAutoNum type="arabicPeriod" startAt="2"/>
            </a:pPr>
            <a:r>
              <a:rPr lang="en-US" dirty="0"/>
              <a:t>Create a child diagram for each of the processes in Diagram 0.</a:t>
            </a:r>
          </a:p>
          <a:p>
            <a:pPr marL="514350" indent="-514350">
              <a:buFont typeface="+mj-lt"/>
              <a:buAutoNum type="arabicPeriod" startAt="2"/>
            </a:pPr>
            <a:r>
              <a:rPr lang="en-US" dirty="0"/>
              <a:t>Check for errors and make sure the labels you assign to each process and data flow are meaningful.</a:t>
            </a:r>
          </a:p>
          <a:p>
            <a:endParaRPr lang="en-US" dirty="0"/>
          </a:p>
        </p:txBody>
      </p:sp>
    </p:spTree>
    <p:extLst>
      <p:ext uri="{BB962C8B-B14F-4D97-AF65-F5344CB8AC3E}">
        <p14:creationId xmlns:p14="http://schemas.microsoft.com/office/powerpoint/2010/main" val="357761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7B89-5F15-283A-EA46-DE87131F943F}"/>
              </a:ext>
            </a:extLst>
          </p:cNvPr>
          <p:cNvSpPr>
            <a:spLocks noGrp="1"/>
          </p:cNvSpPr>
          <p:nvPr>
            <p:ph type="title"/>
          </p:nvPr>
        </p:nvSpPr>
        <p:spPr>
          <a:xfrm>
            <a:off x="838200" y="365126"/>
            <a:ext cx="4699000" cy="315912"/>
          </a:xfrm>
        </p:spPr>
        <p:txBody>
          <a:bodyPr>
            <a:normAutofit fontScale="90000"/>
          </a:bodyPr>
          <a:lstStyle/>
          <a:p>
            <a:r>
              <a:rPr lang="en-US" dirty="0"/>
              <a:t>Example - Bolt</a:t>
            </a:r>
            <a:endParaRPr lang="en-GH" dirty="0"/>
          </a:p>
        </p:txBody>
      </p:sp>
      <p:sp>
        <p:nvSpPr>
          <p:cNvPr id="3" name="Content Placeholder 2">
            <a:extLst>
              <a:ext uri="{FF2B5EF4-FFF2-40B4-BE49-F238E27FC236}">
                <a16:creationId xmlns:a16="http://schemas.microsoft.com/office/drawing/2014/main" id="{1682A03A-C69A-8834-BBE7-DE7D9E69C071}"/>
              </a:ext>
            </a:extLst>
          </p:cNvPr>
          <p:cNvSpPr>
            <a:spLocks noGrp="1"/>
          </p:cNvSpPr>
          <p:nvPr>
            <p:ph idx="1"/>
          </p:nvPr>
        </p:nvSpPr>
        <p:spPr>
          <a:xfrm>
            <a:off x="838200" y="982133"/>
            <a:ext cx="4758267" cy="5194830"/>
          </a:xfrm>
        </p:spPr>
        <p:txBody>
          <a:bodyPr>
            <a:normAutofit fontScale="47500" lnSpcReduction="20000"/>
          </a:bodyPr>
          <a:lstStyle/>
          <a:p>
            <a:r>
              <a:rPr lang="en-US" dirty="0"/>
              <a:t>External entities</a:t>
            </a:r>
          </a:p>
          <a:p>
            <a:pPr lvl="1"/>
            <a:r>
              <a:rPr lang="en-US" dirty="0"/>
              <a:t>Client</a:t>
            </a:r>
          </a:p>
          <a:p>
            <a:pPr lvl="1"/>
            <a:r>
              <a:rPr lang="en-US" dirty="0"/>
              <a:t>Driver</a:t>
            </a:r>
          </a:p>
          <a:p>
            <a:pPr lvl="1"/>
            <a:r>
              <a:rPr lang="en-US" dirty="0"/>
              <a:t>Staff</a:t>
            </a:r>
          </a:p>
          <a:p>
            <a:r>
              <a:rPr lang="en-US" dirty="0"/>
              <a:t>Data flows</a:t>
            </a:r>
          </a:p>
          <a:p>
            <a:pPr lvl="1"/>
            <a:r>
              <a:rPr lang="en-US" dirty="0"/>
              <a:t>Request</a:t>
            </a:r>
          </a:p>
          <a:p>
            <a:pPr lvl="1"/>
            <a:r>
              <a:rPr lang="en-US" dirty="0"/>
              <a:t>Cancellation</a:t>
            </a:r>
          </a:p>
          <a:p>
            <a:pPr lvl="1"/>
            <a:r>
              <a:rPr lang="en-US" dirty="0"/>
              <a:t>Complaints</a:t>
            </a:r>
          </a:p>
          <a:p>
            <a:pPr lvl="1"/>
            <a:r>
              <a:rPr lang="en-US" dirty="0"/>
              <a:t>Rating</a:t>
            </a:r>
          </a:p>
          <a:p>
            <a:pPr lvl="1"/>
            <a:r>
              <a:rPr lang="en-US" dirty="0"/>
              <a:t>Client information</a:t>
            </a:r>
          </a:p>
          <a:p>
            <a:pPr lvl="1"/>
            <a:r>
              <a:rPr lang="en-US" dirty="0"/>
              <a:t>Driver information</a:t>
            </a:r>
          </a:p>
          <a:p>
            <a:r>
              <a:rPr lang="en-US" dirty="0"/>
              <a:t>Processes</a:t>
            </a:r>
          </a:p>
          <a:p>
            <a:pPr lvl="1"/>
            <a:r>
              <a:rPr lang="en-US" dirty="0"/>
              <a:t>Register Account</a:t>
            </a:r>
          </a:p>
          <a:p>
            <a:pPr lvl="1"/>
            <a:r>
              <a:rPr lang="en-US" dirty="0"/>
              <a:t>Register driver account</a:t>
            </a:r>
          </a:p>
          <a:p>
            <a:pPr lvl="1"/>
            <a:r>
              <a:rPr lang="en-US" dirty="0"/>
              <a:t>Approve registration</a:t>
            </a:r>
          </a:p>
          <a:p>
            <a:pPr lvl="1"/>
            <a:r>
              <a:rPr lang="en-US" dirty="0"/>
              <a:t>Search ride</a:t>
            </a:r>
          </a:p>
          <a:p>
            <a:pPr lvl="1"/>
            <a:r>
              <a:rPr lang="en-US" dirty="0"/>
              <a:t>Cancel ride</a:t>
            </a:r>
          </a:p>
          <a:p>
            <a:pPr lvl="1"/>
            <a:r>
              <a:rPr lang="en-US" dirty="0"/>
              <a:t>Call driver</a:t>
            </a:r>
          </a:p>
          <a:p>
            <a:pPr lvl="1"/>
            <a:r>
              <a:rPr lang="en-US" dirty="0"/>
              <a:t>Rate ride</a:t>
            </a:r>
          </a:p>
          <a:p>
            <a:pPr lvl="1"/>
            <a:r>
              <a:rPr lang="en-US" dirty="0"/>
              <a:t>Make complaint</a:t>
            </a:r>
          </a:p>
          <a:p>
            <a:r>
              <a:rPr lang="en-US" dirty="0"/>
              <a:t>Data stores</a:t>
            </a:r>
          </a:p>
          <a:p>
            <a:pPr lvl="1"/>
            <a:r>
              <a:rPr lang="en-US" dirty="0"/>
              <a:t>Driver Account</a:t>
            </a:r>
          </a:p>
          <a:p>
            <a:pPr lvl="1"/>
            <a:r>
              <a:rPr lang="en-US" dirty="0"/>
              <a:t>Client profile</a:t>
            </a:r>
          </a:p>
          <a:p>
            <a:pPr lvl="1"/>
            <a:r>
              <a:rPr lang="en-US" dirty="0"/>
              <a:t>Ride booking information</a:t>
            </a:r>
          </a:p>
          <a:p>
            <a:pPr lvl="1"/>
            <a:r>
              <a:rPr lang="en-US" dirty="0"/>
              <a:t>Client Complaints</a:t>
            </a:r>
          </a:p>
          <a:p>
            <a:pPr lvl="1"/>
            <a:r>
              <a:rPr lang="en-US" dirty="0"/>
              <a:t>Ride Ratings</a:t>
            </a:r>
          </a:p>
          <a:p>
            <a:pPr lvl="1"/>
            <a:r>
              <a:rPr lang="en-US" dirty="0"/>
              <a:t>Call details</a:t>
            </a:r>
          </a:p>
          <a:p>
            <a:pPr lvl="1"/>
            <a:endParaRPr lang="en-US" dirty="0"/>
          </a:p>
          <a:p>
            <a:endParaRPr lang="en-GH" dirty="0"/>
          </a:p>
        </p:txBody>
      </p:sp>
      <p:pic>
        <p:nvPicPr>
          <p:cNvPr id="5" name="Picture 4">
            <a:extLst>
              <a:ext uri="{FF2B5EF4-FFF2-40B4-BE49-F238E27FC236}">
                <a16:creationId xmlns:a16="http://schemas.microsoft.com/office/drawing/2014/main" id="{4D9E1992-1B26-F919-26B3-E04F55C2C134}"/>
              </a:ext>
            </a:extLst>
          </p:cNvPr>
          <p:cNvPicPr>
            <a:picLocks noChangeAspect="1"/>
          </p:cNvPicPr>
          <p:nvPr/>
        </p:nvPicPr>
        <p:blipFill>
          <a:blip r:embed="rId2"/>
          <a:stretch>
            <a:fillRect/>
          </a:stretch>
        </p:blipFill>
        <p:spPr>
          <a:xfrm>
            <a:off x="6338241" y="283198"/>
            <a:ext cx="4255475" cy="3222002"/>
          </a:xfrm>
          <a:prstGeom prst="rect">
            <a:avLst/>
          </a:prstGeom>
        </p:spPr>
      </p:pic>
    </p:spTree>
    <p:extLst>
      <p:ext uri="{BB962C8B-B14F-4D97-AF65-F5344CB8AC3E}">
        <p14:creationId xmlns:p14="http://schemas.microsoft.com/office/powerpoint/2010/main" val="4233016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normAutofit/>
          </a:bodyPr>
          <a:lstStyle/>
          <a:p>
            <a:r>
              <a:rPr lang="en-US" sz="3600" dirty="0"/>
              <a:t>Figure 7.2 Steps in Developing Data Flow Diagrams (3 of 3)</a:t>
            </a:r>
            <a:endParaRPr lang="en-GH" sz="3600"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normAutofit/>
          </a:bodyPr>
          <a:lstStyle/>
          <a:p>
            <a:pPr marL="514350" indent="-514350">
              <a:buFont typeface="+mj-lt"/>
              <a:buAutoNum type="arabicPeriod" startAt="6"/>
            </a:pPr>
            <a:r>
              <a:rPr lang="en-US" dirty="0"/>
              <a:t>Develop a physical data flow diagram from the logical data flow diagram. Distinguish between manual and automated processes, describe actual files and reports by name, and add controls to indicate when processes are complete or errors occur.</a:t>
            </a:r>
          </a:p>
          <a:p>
            <a:pPr marL="514350" indent="-514350">
              <a:buFont typeface="+mj-lt"/>
              <a:buAutoNum type="arabicPeriod" startAt="6"/>
            </a:pPr>
            <a:r>
              <a:rPr lang="en-US" dirty="0"/>
              <a:t>Partition the physical data flow diagram by separating or grouping parts of the diagram in order to facilitate programming and implementation.</a:t>
            </a:r>
          </a:p>
          <a:p>
            <a:endParaRPr lang="en-US" dirty="0"/>
          </a:p>
        </p:txBody>
      </p:sp>
    </p:spTree>
    <p:extLst>
      <p:ext uri="{BB962C8B-B14F-4D97-AF65-F5344CB8AC3E}">
        <p14:creationId xmlns:p14="http://schemas.microsoft.com/office/powerpoint/2010/main" val="290757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Creating the Context Diagram</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The highest level in a data flow diagram</a:t>
            </a:r>
          </a:p>
          <a:p>
            <a:r>
              <a:rPr lang="en-US" dirty="0"/>
              <a:t>Contains only one process, representing the entire system</a:t>
            </a:r>
          </a:p>
          <a:p>
            <a:r>
              <a:rPr lang="en-US" dirty="0"/>
              <a:t>The process is given the number 0</a:t>
            </a:r>
          </a:p>
          <a:p>
            <a:r>
              <a:rPr lang="en-US" dirty="0"/>
              <a:t>All external entities, as well as major data flows are shown</a:t>
            </a:r>
          </a:p>
        </p:txBody>
      </p:sp>
    </p:spTree>
    <p:extLst>
      <p:ext uri="{BB962C8B-B14F-4D97-AF65-F5344CB8AC3E}">
        <p14:creationId xmlns:p14="http://schemas.microsoft.com/office/powerpoint/2010/main" val="192618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Basic Rules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The data flow diagram must have one process</a:t>
            </a:r>
          </a:p>
          <a:p>
            <a:r>
              <a:rPr lang="en-US" dirty="0"/>
              <a:t>Must not be any freestanding objects</a:t>
            </a:r>
          </a:p>
          <a:p>
            <a:r>
              <a:rPr lang="en-US" dirty="0"/>
              <a:t>A process must have both an input and output data flow</a:t>
            </a:r>
          </a:p>
          <a:p>
            <a:r>
              <a:rPr lang="en-US" dirty="0"/>
              <a:t>A data store must be connected to at least one process</a:t>
            </a:r>
          </a:p>
          <a:p>
            <a:r>
              <a:rPr lang="en-US" dirty="0"/>
              <a:t>External entities should not be connected to one another</a:t>
            </a:r>
          </a:p>
        </p:txBody>
      </p:sp>
    </p:spTree>
    <p:extLst>
      <p:ext uri="{BB962C8B-B14F-4D97-AF65-F5344CB8AC3E}">
        <p14:creationId xmlns:p14="http://schemas.microsoft.com/office/powerpoint/2010/main" val="374275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a:xfrm>
            <a:off x="838200" y="365126"/>
            <a:ext cx="10515600" cy="760942"/>
          </a:xfrm>
        </p:spPr>
        <p:txBody>
          <a:bodyPr/>
          <a:lstStyle/>
          <a:p>
            <a:r>
              <a:rPr lang="en-US" dirty="0"/>
              <a:t>Figure 7.3 Context Diagram</a:t>
            </a:r>
            <a:endParaRPr lang="en-GH" dirty="0"/>
          </a:p>
        </p:txBody>
      </p:sp>
      <p:pic>
        <p:nvPicPr>
          <p:cNvPr id="4" name="Picture 3" descr="A context diagram with three Entities. Entity 1 has a right arrow with Input A above it pointing to a box with 0 named System Name. Entity 2 has a right arrow with Input B above it pointing to the System Name box. System name box has a right arrow with Output C above it pointing to the third Entity.">
            <a:extLst>
              <a:ext uri="{FF2B5EF4-FFF2-40B4-BE49-F238E27FC236}">
                <a16:creationId xmlns:a16="http://schemas.microsoft.com/office/drawing/2014/main" id="{4846F86A-A349-7464-244C-6CF428A4E3ED}"/>
              </a:ext>
            </a:extLst>
          </p:cNvPr>
          <p:cNvPicPr>
            <a:picLocks noChangeAspect="1"/>
          </p:cNvPicPr>
          <p:nvPr/>
        </p:nvPicPr>
        <p:blipFill rotWithShape="1">
          <a:blip r:embed="rId2">
            <a:extLst>
              <a:ext uri="{28A0092B-C50C-407E-A947-70E740481C1C}">
                <a14:useLocalDpi xmlns:a14="http://schemas.microsoft.com/office/drawing/2010/main" val="0"/>
              </a:ext>
            </a:extLst>
          </a:blip>
          <a:srcRect b="69888"/>
          <a:stretch/>
        </p:blipFill>
        <p:spPr>
          <a:xfrm>
            <a:off x="2869716" y="2574247"/>
            <a:ext cx="5982891" cy="2065106"/>
          </a:xfrm>
          <a:prstGeom prst="rect">
            <a:avLst/>
          </a:prstGeom>
        </p:spPr>
      </p:pic>
    </p:spTree>
    <p:extLst>
      <p:ext uri="{BB962C8B-B14F-4D97-AF65-F5344CB8AC3E}">
        <p14:creationId xmlns:p14="http://schemas.microsoft.com/office/powerpoint/2010/main" val="155154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3957-10C2-4442-8AE3-5AC8953845AA}"/>
              </a:ext>
            </a:extLst>
          </p:cNvPr>
          <p:cNvSpPr>
            <a:spLocks noGrp="1"/>
          </p:cNvSpPr>
          <p:nvPr>
            <p:ph type="title"/>
          </p:nvPr>
        </p:nvSpPr>
        <p:spPr/>
        <p:txBody>
          <a:bodyPr/>
          <a:lstStyle/>
          <a:p>
            <a:r>
              <a:rPr lang="en-US" dirty="0"/>
              <a:t>Objectives of this lesson</a:t>
            </a:r>
            <a:endParaRPr lang="en-GB" dirty="0"/>
          </a:p>
        </p:txBody>
      </p:sp>
      <p:sp>
        <p:nvSpPr>
          <p:cNvPr id="3" name="Content Placeholder 2">
            <a:extLst>
              <a:ext uri="{FF2B5EF4-FFF2-40B4-BE49-F238E27FC236}">
                <a16:creationId xmlns:a16="http://schemas.microsoft.com/office/drawing/2014/main" id="{E7A1A16D-8884-40F6-B37F-F7E0165F505F}"/>
              </a:ext>
            </a:extLst>
          </p:cNvPr>
          <p:cNvSpPr>
            <a:spLocks noGrp="1"/>
          </p:cNvSpPr>
          <p:nvPr>
            <p:ph idx="1"/>
          </p:nvPr>
        </p:nvSpPr>
        <p:spPr>
          <a:xfrm>
            <a:off x="3583172" y="1469333"/>
            <a:ext cx="8038213" cy="4918987"/>
          </a:xfrm>
        </p:spPr>
        <p:txBody>
          <a:bodyPr>
            <a:noAutofit/>
          </a:bodyPr>
          <a:lstStyle/>
          <a:p>
            <a:pPr>
              <a:lnSpc>
                <a:spcPct val="100000"/>
              </a:lnSpc>
              <a:spcAft>
                <a:spcPct val="0"/>
              </a:spcAft>
              <a:buSzPts val="2400"/>
            </a:pPr>
            <a:r>
              <a:rPr lang="en-US" altLang="en-US" sz="2000" dirty="0">
                <a:solidFill>
                  <a:schemeClr val="bg2">
                    <a:lumMod val="25000"/>
                  </a:schemeClr>
                </a:solidFill>
                <a:latin typeface="Arial (Body)"/>
              </a:rPr>
              <a:t>Comprehend the importance of using logical and physical data flow diagrams (DF Ds) to graphically depict movement for humans and systems in an organization</a:t>
            </a:r>
          </a:p>
          <a:p>
            <a:pPr>
              <a:lnSpc>
                <a:spcPct val="100000"/>
              </a:lnSpc>
              <a:spcAft>
                <a:spcPct val="0"/>
              </a:spcAft>
              <a:buSzPts val="2400"/>
            </a:pPr>
            <a:r>
              <a:rPr lang="en-US" altLang="en-US" sz="2000" dirty="0">
                <a:solidFill>
                  <a:schemeClr val="bg2">
                    <a:lumMod val="25000"/>
                  </a:schemeClr>
                </a:solidFill>
                <a:latin typeface="Arial (Body)"/>
              </a:rPr>
              <a:t>Create, use, and explode logical DFDs to capture and analyze the current system through parent and child levels</a:t>
            </a:r>
          </a:p>
          <a:p>
            <a:pPr>
              <a:lnSpc>
                <a:spcPct val="100000"/>
              </a:lnSpc>
              <a:spcAft>
                <a:spcPct val="0"/>
              </a:spcAft>
              <a:buSzPts val="2400"/>
            </a:pPr>
            <a:r>
              <a:rPr lang="en-US" altLang="en-US" sz="2000" dirty="0">
                <a:solidFill>
                  <a:schemeClr val="bg2">
                    <a:lumMod val="25000"/>
                  </a:schemeClr>
                </a:solidFill>
                <a:latin typeface="Arial (Body)"/>
              </a:rPr>
              <a:t>Develop and explode logical DFDs that illustrate the proposed system</a:t>
            </a:r>
          </a:p>
          <a:p>
            <a:pPr>
              <a:lnSpc>
                <a:spcPct val="100000"/>
              </a:lnSpc>
              <a:spcAft>
                <a:spcPct val="0"/>
              </a:spcAft>
              <a:buSzPts val="2400"/>
            </a:pPr>
            <a:r>
              <a:rPr lang="en-US" altLang="en-US" sz="2000" dirty="0">
                <a:solidFill>
                  <a:schemeClr val="bg2">
                    <a:lumMod val="25000"/>
                  </a:schemeClr>
                </a:solidFill>
                <a:latin typeface="Arial (Body)"/>
              </a:rPr>
              <a:t>Produce physical DFDs based on logical DFDs you have developed</a:t>
            </a:r>
          </a:p>
          <a:p>
            <a:pPr>
              <a:lnSpc>
                <a:spcPct val="100000"/>
              </a:lnSpc>
              <a:spcAft>
                <a:spcPct val="0"/>
              </a:spcAft>
              <a:buSzPts val="2400"/>
            </a:pPr>
            <a:endParaRPr lang="en-US" altLang="en-US" sz="2000" dirty="0">
              <a:solidFill>
                <a:schemeClr val="bg2">
                  <a:lumMod val="25000"/>
                </a:schemeClr>
              </a:solidFill>
              <a:latin typeface="Arial (Body)"/>
            </a:endParaRPr>
          </a:p>
        </p:txBody>
      </p:sp>
      <p:pic>
        <p:nvPicPr>
          <p:cNvPr id="84" name="Picture 83">
            <a:extLst>
              <a:ext uri="{FF2B5EF4-FFF2-40B4-BE49-F238E27FC236}">
                <a16:creationId xmlns:a16="http://schemas.microsoft.com/office/drawing/2014/main" id="{64B25284-6B79-4F5B-BC1D-F0EA09547722}"/>
              </a:ext>
            </a:extLst>
          </p:cNvPr>
          <p:cNvPicPr>
            <a:picLocks noChangeAspect="1"/>
          </p:cNvPicPr>
          <p:nvPr/>
        </p:nvPicPr>
        <p:blipFill rotWithShape="1">
          <a:blip r:embed="rId3">
            <a:grayscl/>
          </a:blip>
          <a:srcRect b="23352"/>
          <a:stretch/>
        </p:blipFill>
        <p:spPr>
          <a:xfrm>
            <a:off x="236896" y="4357331"/>
            <a:ext cx="1415242" cy="2447509"/>
          </a:xfrm>
          <a:prstGeom prst="rect">
            <a:avLst/>
          </a:prstGeom>
        </p:spPr>
      </p:pic>
      <p:pic>
        <p:nvPicPr>
          <p:cNvPr id="5" name="Picture 4" descr="A picture containing electronics, circuit&#10;&#10;Description automatically generated">
            <a:extLst>
              <a:ext uri="{FF2B5EF4-FFF2-40B4-BE49-F238E27FC236}">
                <a16:creationId xmlns:a16="http://schemas.microsoft.com/office/drawing/2014/main" id="{6D54F41A-992A-499C-894F-0AE6C2ADBECD}"/>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453657" y="2286000"/>
            <a:ext cx="2935560" cy="2071331"/>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contourClr>
              <a:srgbClr val="FFFFFF"/>
            </a:contourClr>
          </a:sp3d>
        </p:spPr>
      </p:pic>
    </p:spTree>
    <p:extLst>
      <p:ext uri="{BB962C8B-B14F-4D97-AF65-F5344CB8AC3E}">
        <p14:creationId xmlns:p14="http://schemas.microsoft.com/office/powerpoint/2010/main" val="110742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9135-00C7-C74C-DC57-7F6F927FF04D}"/>
              </a:ext>
            </a:extLst>
          </p:cNvPr>
          <p:cNvSpPr>
            <a:spLocks noGrp="1"/>
          </p:cNvSpPr>
          <p:nvPr>
            <p:ph type="title"/>
          </p:nvPr>
        </p:nvSpPr>
        <p:spPr>
          <a:xfrm>
            <a:off x="838200" y="365126"/>
            <a:ext cx="10515600" cy="354542"/>
          </a:xfrm>
        </p:spPr>
        <p:txBody>
          <a:bodyPr>
            <a:normAutofit fontScale="90000"/>
          </a:bodyPr>
          <a:lstStyle/>
          <a:p>
            <a:r>
              <a:rPr lang="en-US" dirty="0"/>
              <a:t>Example – The Bolt Ride System</a:t>
            </a:r>
            <a:endParaRPr lang="en-GH" dirty="0"/>
          </a:p>
        </p:txBody>
      </p:sp>
      <p:sp>
        <p:nvSpPr>
          <p:cNvPr id="4" name="Rectangle: Rounded Corners 3">
            <a:extLst>
              <a:ext uri="{FF2B5EF4-FFF2-40B4-BE49-F238E27FC236}">
                <a16:creationId xmlns:a16="http://schemas.microsoft.com/office/drawing/2014/main" id="{E6EFB4B7-7881-9D32-B761-9BC2860CADDB}"/>
              </a:ext>
            </a:extLst>
          </p:cNvPr>
          <p:cNvSpPr/>
          <p:nvPr/>
        </p:nvSpPr>
        <p:spPr>
          <a:xfrm>
            <a:off x="4902200" y="2437342"/>
            <a:ext cx="1854200" cy="20743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H"/>
          </a:p>
        </p:txBody>
      </p:sp>
      <p:cxnSp>
        <p:nvCxnSpPr>
          <p:cNvPr id="6" name="Straight Connector 5">
            <a:extLst>
              <a:ext uri="{FF2B5EF4-FFF2-40B4-BE49-F238E27FC236}">
                <a16:creationId xmlns:a16="http://schemas.microsoft.com/office/drawing/2014/main" id="{EBCA8177-45FD-8FDA-11F7-3B90066F1E7E}"/>
              </a:ext>
            </a:extLst>
          </p:cNvPr>
          <p:cNvCxnSpPr/>
          <p:nvPr/>
        </p:nvCxnSpPr>
        <p:spPr>
          <a:xfrm>
            <a:off x="4902200" y="2937933"/>
            <a:ext cx="1854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93CE96-E61A-4040-0D29-0A6103D727E6}"/>
              </a:ext>
            </a:extLst>
          </p:cNvPr>
          <p:cNvSpPr txBox="1"/>
          <p:nvPr/>
        </p:nvSpPr>
        <p:spPr>
          <a:xfrm>
            <a:off x="5678457" y="2502972"/>
            <a:ext cx="301686" cy="369332"/>
          </a:xfrm>
          <a:prstGeom prst="rect">
            <a:avLst/>
          </a:prstGeom>
          <a:noFill/>
        </p:spPr>
        <p:txBody>
          <a:bodyPr wrap="none" rtlCol="0">
            <a:spAutoFit/>
          </a:bodyPr>
          <a:lstStyle/>
          <a:p>
            <a:r>
              <a:rPr lang="en-US" dirty="0"/>
              <a:t>0</a:t>
            </a:r>
            <a:endParaRPr lang="en-GH" dirty="0"/>
          </a:p>
        </p:txBody>
      </p:sp>
      <p:sp>
        <p:nvSpPr>
          <p:cNvPr id="8" name="TextBox 7">
            <a:extLst>
              <a:ext uri="{FF2B5EF4-FFF2-40B4-BE49-F238E27FC236}">
                <a16:creationId xmlns:a16="http://schemas.microsoft.com/office/drawing/2014/main" id="{1BED5432-F704-CE94-5EA7-BA61BD56CC4A}"/>
              </a:ext>
            </a:extLst>
          </p:cNvPr>
          <p:cNvSpPr txBox="1"/>
          <p:nvPr/>
        </p:nvSpPr>
        <p:spPr>
          <a:xfrm>
            <a:off x="5024967" y="3273736"/>
            <a:ext cx="1608666" cy="646331"/>
          </a:xfrm>
          <a:prstGeom prst="rect">
            <a:avLst/>
          </a:prstGeom>
          <a:noFill/>
        </p:spPr>
        <p:txBody>
          <a:bodyPr wrap="square" rtlCol="0">
            <a:spAutoFit/>
          </a:bodyPr>
          <a:lstStyle/>
          <a:p>
            <a:pPr algn="ctr"/>
            <a:r>
              <a:rPr lang="en-US" dirty="0"/>
              <a:t>Bolt Ride Hailing System</a:t>
            </a:r>
            <a:endParaRPr lang="en-GH" dirty="0"/>
          </a:p>
        </p:txBody>
      </p:sp>
      <p:grpSp>
        <p:nvGrpSpPr>
          <p:cNvPr id="11" name="Group 10">
            <a:extLst>
              <a:ext uri="{FF2B5EF4-FFF2-40B4-BE49-F238E27FC236}">
                <a16:creationId xmlns:a16="http://schemas.microsoft.com/office/drawing/2014/main" id="{328E6148-4F2D-F0C6-5883-DBE1F6C9AD84}"/>
              </a:ext>
            </a:extLst>
          </p:cNvPr>
          <p:cNvGrpSpPr/>
          <p:nvPr/>
        </p:nvGrpSpPr>
        <p:grpSpPr>
          <a:xfrm>
            <a:off x="1295400" y="1464733"/>
            <a:ext cx="1498599" cy="1473200"/>
            <a:chOff x="1295400" y="1464733"/>
            <a:chExt cx="1498599" cy="1473200"/>
          </a:xfrm>
        </p:grpSpPr>
        <p:sp>
          <p:nvSpPr>
            <p:cNvPr id="9" name="Rectangle 8">
              <a:extLst>
                <a:ext uri="{FF2B5EF4-FFF2-40B4-BE49-F238E27FC236}">
                  <a16:creationId xmlns:a16="http://schemas.microsoft.com/office/drawing/2014/main" id="{3323A47F-3C44-91C2-2371-4C5B5B77AA0E}"/>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10" name="Rectangle 9">
              <a:extLst>
                <a:ext uri="{FF2B5EF4-FFF2-40B4-BE49-F238E27FC236}">
                  <a16:creationId xmlns:a16="http://schemas.microsoft.com/office/drawing/2014/main" id="{1BFAC4D0-DE17-4A1D-42E7-5FF726DA3BE9}"/>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Client</a:t>
              </a:r>
              <a:endParaRPr lang="en-GH" dirty="0"/>
            </a:p>
          </p:txBody>
        </p:sp>
      </p:grpSp>
      <p:grpSp>
        <p:nvGrpSpPr>
          <p:cNvPr id="12" name="Group 11">
            <a:extLst>
              <a:ext uri="{FF2B5EF4-FFF2-40B4-BE49-F238E27FC236}">
                <a16:creationId xmlns:a16="http://schemas.microsoft.com/office/drawing/2014/main" id="{602FC5E0-FB6D-78D1-B8D5-27D22FD8FDE7}"/>
              </a:ext>
            </a:extLst>
          </p:cNvPr>
          <p:cNvGrpSpPr/>
          <p:nvPr/>
        </p:nvGrpSpPr>
        <p:grpSpPr>
          <a:xfrm>
            <a:off x="1295400" y="3920067"/>
            <a:ext cx="1498599" cy="1473200"/>
            <a:chOff x="1295400" y="1464733"/>
            <a:chExt cx="1498599" cy="1473200"/>
          </a:xfrm>
        </p:grpSpPr>
        <p:sp>
          <p:nvSpPr>
            <p:cNvPr id="13" name="Rectangle 12">
              <a:extLst>
                <a:ext uri="{FF2B5EF4-FFF2-40B4-BE49-F238E27FC236}">
                  <a16:creationId xmlns:a16="http://schemas.microsoft.com/office/drawing/2014/main" id="{D346842D-B57E-C9AA-C43D-358BBF4D4732}"/>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14" name="Rectangle 13">
              <a:extLst>
                <a:ext uri="{FF2B5EF4-FFF2-40B4-BE49-F238E27FC236}">
                  <a16:creationId xmlns:a16="http://schemas.microsoft.com/office/drawing/2014/main" id="{98296794-A65B-AC40-C364-64980A989629}"/>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Driver</a:t>
              </a:r>
              <a:endParaRPr lang="en-GH" dirty="0"/>
            </a:p>
          </p:txBody>
        </p:sp>
      </p:grpSp>
      <p:grpSp>
        <p:nvGrpSpPr>
          <p:cNvPr id="16" name="Group 15">
            <a:extLst>
              <a:ext uri="{FF2B5EF4-FFF2-40B4-BE49-F238E27FC236}">
                <a16:creationId xmlns:a16="http://schemas.microsoft.com/office/drawing/2014/main" id="{D9D378B6-F57E-2805-B750-7075F30823FF}"/>
              </a:ext>
            </a:extLst>
          </p:cNvPr>
          <p:cNvGrpSpPr/>
          <p:nvPr/>
        </p:nvGrpSpPr>
        <p:grpSpPr>
          <a:xfrm>
            <a:off x="9806109" y="2836333"/>
            <a:ext cx="1498599" cy="1473200"/>
            <a:chOff x="1295400" y="1464733"/>
            <a:chExt cx="1498599" cy="1473200"/>
          </a:xfrm>
        </p:grpSpPr>
        <p:sp>
          <p:nvSpPr>
            <p:cNvPr id="17" name="Rectangle 16">
              <a:extLst>
                <a:ext uri="{FF2B5EF4-FFF2-40B4-BE49-F238E27FC236}">
                  <a16:creationId xmlns:a16="http://schemas.microsoft.com/office/drawing/2014/main" id="{4FCC1C58-2DF9-DD5E-BA33-688F111F7B83}"/>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18" name="Rectangle 17">
              <a:extLst>
                <a:ext uri="{FF2B5EF4-FFF2-40B4-BE49-F238E27FC236}">
                  <a16:creationId xmlns:a16="http://schemas.microsoft.com/office/drawing/2014/main" id="{6671A97E-9BC2-4A0C-363F-8E0F9B8C14FC}"/>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Staff</a:t>
              </a:r>
              <a:endParaRPr lang="en-GH" dirty="0"/>
            </a:p>
          </p:txBody>
        </p:sp>
      </p:grpSp>
      <p:cxnSp>
        <p:nvCxnSpPr>
          <p:cNvPr id="20" name="Connector: Elbow 19">
            <a:extLst>
              <a:ext uri="{FF2B5EF4-FFF2-40B4-BE49-F238E27FC236}">
                <a16:creationId xmlns:a16="http://schemas.microsoft.com/office/drawing/2014/main" id="{B9FD6C7E-AC79-0055-485D-2A292773D6B8}"/>
              </a:ext>
            </a:extLst>
          </p:cNvPr>
          <p:cNvCxnSpPr>
            <a:stCxn id="10" idx="3"/>
            <a:endCxn id="4" idx="0"/>
          </p:cNvCxnSpPr>
          <p:nvPr/>
        </p:nvCxnSpPr>
        <p:spPr>
          <a:xfrm>
            <a:off x="2793999" y="2252133"/>
            <a:ext cx="3035301" cy="1852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C389786-4CA7-7404-FD3F-4640B8FD089F}"/>
              </a:ext>
            </a:extLst>
          </p:cNvPr>
          <p:cNvSpPr txBox="1"/>
          <p:nvPr/>
        </p:nvSpPr>
        <p:spPr>
          <a:xfrm>
            <a:off x="3537077" y="1882801"/>
            <a:ext cx="1080745" cy="369332"/>
          </a:xfrm>
          <a:prstGeom prst="rect">
            <a:avLst/>
          </a:prstGeom>
          <a:noFill/>
        </p:spPr>
        <p:txBody>
          <a:bodyPr wrap="none" rtlCol="0">
            <a:spAutoFit/>
          </a:bodyPr>
          <a:lstStyle/>
          <a:p>
            <a:r>
              <a:rPr lang="en-US" dirty="0"/>
              <a:t>Book ride</a:t>
            </a:r>
            <a:endParaRPr lang="en-GH" dirty="0"/>
          </a:p>
        </p:txBody>
      </p:sp>
      <p:cxnSp>
        <p:nvCxnSpPr>
          <p:cNvPr id="23" name="Connector: Elbow 22">
            <a:extLst>
              <a:ext uri="{FF2B5EF4-FFF2-40B4-BE49-F238E27FC236}">
                <a16:creationId xmlns:a16="http://schemas.microsoft.com/office/drawing/2014/main" id="{5876611C-3A26-479E-ACB4-8A27AEB3E7A9}"/>
              </a:ext>
            </a:extLst>
          </p:cNvPr>
          <p:cNvCxnSpPr>
            <a:stCxn id="14" idx="3"/>
            <a:endCxn id="4" idx="2"/>
          </p:cNvCxnSpPr>
          <p:nvPr/>
        </p:nvCxnSpPr>
        <p:spPr>
          <a:xfrm flipV="1">
            <a:off x="2793999" y="4511676"/>
            <a:ext cx="3035301" cy="1957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193B539-3BAC-6E3F-4FDC-90FF450047BB}"/>
              </a:ext>
            </a:extLst>
          </p:cNvPr>
          <p:cNvSpPr txBox="1"/>
          <p:nvPr/>
        </p:nvSpPr>
        <p:spPr>
          <a:xfrm>
            <a:off x="3287312" y="4750887"/>
            <a:ext cx="1737655" cy="369332"/>
          </a:xfrm>
          <a:prstGeom prst="rect">
            <a:avLst/>
          </a:prstGeom>
          <a:noFill/>
        </p:spPr>
        <p:txBody>
          <a:bodyPr wrap="none" rtlCol="0">
            <a:spAutoFit/>
          </a:bodyPr>
          <a:lstStyle/>
          <a:p>
            <a:r>
              <a:rPr lang="en-US" dirty="0"/>
              <a:t>Register account</a:t>
            </a:r>
            <a:endParaRPr lang="en-GH" dirty="0"/>
          </a:p>
        </p:txBody>
      </p:sp>
      <p:cxnSp>
        <p:nvCxnSpPr>
          <p:cNvPr id="26" name="Connector: Elbow 25">
            <a:extLst>
              <a:ext uri="{FF2B5EF4-FFF2-40B4-BE49-F238E27FC236}">
                <a16:creationId xmlns:a16="http://schemas.microsoft.com/office/drawing/2014/main" id="{F3FDE496-95AB-0C9B-F559-B288A844D7DA}"/>
              </a:ext>
            </a:extLst>
          </p:cNvPr>
          <p:cNvCxnSpPr>
            <a:stCxn id="17" idx="1"/>
            <a:endCxn id="4" idx="3"/>
          </p:cNvCxnSpPr>
          <p:nvPr/>
        </p:nvCxnSpPr>
        <p:spPr>
          <a:xfrm rot="10800000">
            <a:off x="6756401" y="3474509"/>
            <a:ext cx="3049709" cy="47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1DA833E-6B88-6B35-85F8-BFC0F8F1C81B}"/>
              </a:ext>
            </a:extLst>
          </p:cNvPr>
          <p:cNvSpPr txBox="1"/>
          <p:nvPr/>
        </p:nvSpPr>
        <p:spPr>
          <a:xfrm>
            <a:off x="7327017" y="3623733"/>
            <a:ext cx="1773434" cy="369332"/>
          </a:xfrm>
          <a:prstGeom prst="rect">
            <a:avLst/>
          </a:prstGeom>
          <a:noFill/>
        </p:spPr>
        <p:txBody>
          <a:bodyPr wrap="none" rtlCol="0">
            <a:spAutoFit/>
          </a:bodyPr>
          <a:lstStyle/>
          <a:p>
            <a:r>
              <a:rPr lang="en-US" dirty="0"/>
              <a:t>Approve account</a:t>
            </a:r>
            <a:endParaRPr lang="en-GH" dirty="0"/>
          </a:p>
        </p:txBody>
      </p:sp>
      <p:cxnSp>
        <p:nvCxnSpPr>
          <p:cNvPr id="29" name="Connector: Elbow 28">
            <a:extLst>
              <a:ext uri="{FF2B5EF4-FFF2-40B4-BE49-F238E27FC236}">
                <a16:creationId xmlns:a16="http://schemas.microsoft.com/office/drawing/2014/main" id="{6A0C3F5F-F37D-C119-C37B-708DCA1223D7}"/>
              </a:ext>
            </a:extLst>
          </p:cNvPr>
          <p:cNvCxnSpPr>
            <a:stCxn id="10" idx="2"/>
            <a:endCxn id="4" idx="1"/>
          </p:cNvCxnSpPr>
          <p:nvPr/>
        </p:nvCxnSpPr>
        <p:spPr>
          <a:xfrm rot="16200000" flipH="1">
            <a:off x="3236911" y="1809220"/>
            <a:ext cx="536576" cy="27940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A43DEB5-72B3-AE2C-BAAE-75BCFFF53CAB}"/>
              </a:ext>
            </a:extLst>
          </p:cNvPr>
          <p:cNvSpPr txBox="1"/>
          <p:nvPr/>
        </p:nvSpPr>
        <p:spPr>
          <a:xfrm>
            <a:off x="2946295" y="3081892"/>
            <a:ext cx="1784206" cy="369332"/>
          </a:xfrm>
          <a:prstGeom prst="rect">
            <a:avLst/>
          </a:prstGeom>
          <a:noFill/>
        </p:spPr>
        <p:txBody>
          <a:bodyPr wrap="none" rtlCol="0">
            <a:spAutoFit/>
          </a:bodyPr>
          <a:lstStyle/>
          <a:p>
            <a:r>
              <a:rPr lang="en-US" dirty="0"/>
              <a:t>Make complaints</a:t>
            </a:r>
            <a:endParaRPr lang="en-GH" dirty="0"/>
          </a:p>
        </p:txBody>
      </p:sp>
      <p:cxnSp>
        <p:nvCxnSpPr>
          <p:cNvPr id="32" name="Connector: Elbow 31">
            <a:extLst>
              <a:ext uri="{FF2B5EF4-FFF2-40B4-BE49-F238E27FC236}">
                <a16:creationId xmlns:a16="http://schemas.microsoft.com/office/drawing/2014/main" id="{8E544F3B-6502-FB66-C800-A266EEF99BD7}"/>
              </a:ext>
            </a:extLst>
          </p:cNvPr>
          <p:cNvCxnSpPr>
            <a:stCxn id="10" idx="3"/>
          </p:cNvCxnSpPr>
          <p:nvPr/>
        </p:nvCxnSpPr>
        <p:spPr>
          <a:xfrm>
            <a:off x="2793999" y="2252133"/>
            <a:ext cx="2108201" cy="8297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6B1704F-B696-7A77-0C65-4064A2DDB9FD}"/>
              </a:ext>
            </a:extLst>
          </p:cNvPr>
          <p:cNvSpPr txBox="1"/>
          <p:nvPr/>
        </p:nvSpPr>
        <p:spPr>
          <a:xfrm>
            <a:off x="3029883" y="2502971"/>
            <a:ext cx="1031244" cy="369332"/>
          </a:xfrm>
          <a:prstGeom prst="rect">
            <a:avLst/>
          </a:prstGeom>
          <a:noFill/>
        </p:spPr>
        <p:txBody>
          <a:bodyPr wrap="none" rtlCol="0">
            <a:spAutoFit/>
          </a:bodyPr>
          <a:lstStyle/>
          <a:p>
            <a:r>
              <a:rPr lang="en-US" dirty="0"/>
              <a:t>Rate ride</a:t>
            </a:r>
            <a:endParaRPr lang="en-GH" dirty="0"/>
          </a:p>
        </p:txBody>
      </p:sp>
      <p:cxnSp>
        <p:nvCxnSpPr>
          <p:cNvPr id="35" name="Connector: Elbow 34">
            <a:extLst>
              <a:ext uri="{FF2B5EF4-FFF2-40B4-BE49-F238E27FC236}">
                <a16:creationId xmlns:a16="http://schemas.microsoft.com/office/drawing/2014/main" id="{9CECF3C0-D1B2-A669-A470-721743247E15}"/>
              </a:ext>
            </a:extLst>
          </p:cNvPr>
          <p:cNvCxnSpPr>
            <a:cxnSpLocks/>
            <a:stCxn id="4" idx="0"/>
          </p:cNvCxnSpPr>
          <p:nvPr/>
        </p:nvCxnSpPr>
        <p:spPr>
          <a:xfrm rot="16200000" flipV="1">
            <a:off x="4023915" y="631956"/>
            <a:ext cx="620171" cy="29906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8AB23B3-85FA-6692-D45A-80E5AACBF92C}"/>
              </a:ext>
            </a:extLst>
          </p:cNvPr>
          <p:cNvSpPr txBox="1"/>
          <p:nvPr/>
        </p:nvSpPr>
        <p:spPr>
          <a:xfrm>
            <a:off x="3841877" y="1490184"/>
            <a:ext cx="944874" cy="369332"/>
          </a:xfrm>
          <a:prstGeom prst="rect">
            <a:avLst/>
          </a:prstGeom>
          <a:noFill/>
        </p:spPr>
        <p:txBody>
          <a:bodyPr wrap="none" rtlCol="0">
            <a:spAutoFit/>
          </a:bodyPr>
          <a:lstStyle/>
          <a:p>
            <a:r>
              <a:rPr lang="en-US" dirty="0"/>
              <a:t>Get ride</a:t>
            </a:r>
            <a:endParaRPr lang="en-GH" dirty="0"/>
          </a:p>
        </p:txBody>
      </p:sp>
    </p:spTree>
    <p:extLst>
      <p:ext uri="{BB962C8B-B14F-4D97-AF65-F5344CB8AC3E}">
        <p14:creationId xmlns:p14="http://schemas.microsoft.com/office/powerpoint/2010/main" val="1101951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9135-00C7-C74C-DC57-7F6F927FF04D}"/>
              </a:ext>
            </a:extLst>
          </p:cNvPr>
          <p:cNvSpPr>
            <a:spLocks noGrp="1"/>
          </p:cNvSpPr>
          <p:nvPr>
            <p:ph type="title"/>
          </p:nvPr>
        </p:nvSpPr>
        <p:spPr>
          <a:xfrm>
            <a:off x="838200" y="365126"/>
            <a:ext cx="10515600" cy="354542"/>
          </a:xfrm>
        </p:spPr>
        <p:txBody>
          <a:bodyPr>
            <a:normAutofit fontScale="90000"/>
          </a:bodyPr>
          <a:lstStyle/>
          <a:p>
            <a:r>
              <a:rPr lang="en-US" dirty="0"/>
              <a:t>Example – The Library System</a:t>
            </a:r>
            <a:endParaRPr lang="en-GH" dirty="0"/>
          </a:p>
        </p:txBody>
      </p:sp>
      <p:sp>
        <p:nvSpPr>
          <p:cNvPr id="4" name="Rectangle: Rounded Corners 3">
            <a:extLst>
              <a:ext uri="{FF2B5EF4-FFF2-40B4-BE49-F238E27FC236}">
                <a16:creationId xmlns:a16="http://schemas.microsoft.com/office/drawing/2014/main" id="{E6EFB4B7-7881-9D32-B761-9BC2860CADDB}"/>
              </a:ext>
            </a:extLst>
          </p:cNvPr>
          <p:cNvSpPr/>
          <p:nvPr/>
        </p:nvSpPr>
        <p:spPr>
          <a:xfrm>
            <a:off x="4034367" y="2168836"/>
            <a:ext cx="1854200" cy="20743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H"/>
          </a:p>
        </p:txBody>
      </p:sp>
      <p:cxnSp>
        <p:nvCxnSpPr>
          <p:cNvPr id="6" name="Straight Connector 5">
            <a:extLst>
              <a:ext uri="{FF2B5EF4-FFF2-40B4-BE49-F238E27FC236}">
                <a16:creationId xmlns:a16="http://schemas.microsoft.com/office/drawing/2014/main" id="{EBCA8177-45FD-8FDA-11F7-3B90066F1E7E}"/>
              </a:ext>
            </a:extLst>
          </p:cNvPr>
          <p:cNvCxnSpPr/>
          <p:nvPr/>
        </p:nvCxnSpPr>
        <p:spPr>
          <a:xfrm>
            <a:off x="4034367" y="2669427"/>
            <a:ext cx="1854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93CE96-E61A-4040-0D29-0A6103D727E6}"/>
              </a:ext>
            </a:extLst>
          </p:cNvPr>
          <p:cNvSpPr txBox="1"/>
          <p:nvPr/>
        </p:nvSpPr>
        <p:spPr>
          <a:xfrm>
            <a:off x="4810624" y="2234466"/>
            <a:ext cx="301686" cy="369332"/>
          </a:xfrm>
          <a:prstGeom prst="rect">
            <a:avLst/>
          </a:prstGeom>
          <a:noFill/>
        </p:spPr>
        <p:txBody>
          <a:bodyPr wrap="none" rtlCol="0">
            <a:spAutoFit/>
          </a:bodyPr>
          <a:lstStyle/>
          <a:p>
            <a:r>
              <a:rPr lang="en-US" dirty="0"/>
              <a:t>0</a:t>
            </a:r>
            <a:endParaRPr lang="en-GH" dirty="0"/>
          </a:p>
        </p:txBody>
      </p:sp>
      <p:sp>
        <p:nvSpPr>
          <p:cNvPr id="8" name="TextBox 7">
            <a:extLst>
              <a:ext uri="{FF2B5EF4-FFF2-40B4-BE49-F238E27FC236}">
                <a16:creationId xmlns:a16="http://schemas.microsoft.com/office/drawing/2014/main" id="{1BED5432-F704-CE94-5EA7-BA61BD56CC4A}"/>
              </a:ext>
            </a:extLst>
          </p:cNvPr>
          <p:cNvSpPr txBox="1"/>
          <p:nvPr/>
        </p:nvSpPr>
        <p:spPr>
          <a:xfrm>
            <a:off x="4157134" y="3005230"/>
            <a:ext cx="1608666" cy="923330"/>
          </a:xfrm>
          <a:prstGeom prst="rect">
            <a:avLst/>
          </a:prstGeom>
          <a:noFill/>
        </p:spPr>
        <p:txBody>
          <a:bodyPr wrap="square" rtlCol="0">
            <a:spAutoFit/>
          </a:bodyPr>
          <a:lstStyle/>
          <a:p>
            <a:pPr algn="ctr"/>
            <a:r>
              <a:rPr lang="en-US" dirty="0"/>
              <a:t>Library Management System</a:t>
            </a:r>
            <a:endParaRPr lang="en-GH" dirty="0"/>
          </a:p>
        </p:txBody>
      </p:sp>
      <p:grpSp>
        <p:nvGrpSpPr>
          <p:cNvPr id="12" name="Group 11">
            <a:extLst>
              <a:ext uri="{FF2B5EF4-FFF2-40B4-BE49-F238E27FC236}">
                <a16:creationId xmlns:a16="http://schemas.microsoft.com/office/drawing/2014/main" id="{602FC5E0-FB6D-78D1-B8D5-27D22FD8FDE7}"/>
              </a:ext>
            </a:extLst>
          </p:cNvPr>
          <p:cNvGrpSpPr/>
          <p:nvPr/>
        </p:nvGrpSpPr>
        <p:grpSpPr>
          <a:xfrm>
            <a:off x="8542867" y="2418603"/>
            <a:ext cx="1498599" cy="1473200"/>
            <a:chOff x="1295400" y="1464733"/>
            <a:chExt cx="1498599" cy="1473200"/>
          </a:xfrm>
        </p:grpSpPr>
        <p:sp>
          <p:nvSpPr>
            <p:cNvPr id="13" name="Rectangle 12">
              <a:extLst>
                <a:ext uri="{FF2B5EF4-FFF2-40B4-BE49-F238E27FC236}">
                  <a16:creationId xmlns:a16="http://schemas.microsoft.com/office/drawing/2014/main" id="{D346842D-B57E-C9AA-C43D-358BBF4D4732}"/>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14" name="Rectangle 13">
              <a:extLst>
                <a:ext uri="{FF2B5EF4-FFF2-40B4-BE49-F238E27FC236}">
                  <a16:creationId xmlns:a16="http://schemas.microsoft.com/office/drawing/2014/main" id="{98296794-A65B-AC40-C364-64980A989629}"/>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Librarian</a:t>
              </a:r>
              <a:endParaRPr lang="en-GH" dirty="0"/>
            </a:p>
          </p:txBody>
        </p:sp>
      </p:grpSp>
      <p:cxnSp>
        <p:nvCxnSpPr>
          <p:cNvPr id="5" name="Connector: Elbow 4">
            <a:extLst>
              <a:ext uri="{FF2B5EF4-FFF2-40B4-BE49-F238E27FC236}">
                <a16:creationId xmlns:a16="http://schemas.microsoft.com/office/drawing/2014/main" id="{08B9F7F5-05C7-0B48-7CD5-238C80060580}"/>
              </a:ext>
            </a:extLst>
          </p:cNvPr>
          <p:cNvCxnSpPr>
            <a:cxnSpLocks/>
          </p:cNvCxnSpPr>
          <p:nvPr/>
        </p:nvCxnSpPr>
        <p:spPr>
          <a:xfrm rot="10800000">
            <a:off x="5888567" y="2520203"/>
            <a:ext cx="2654300" cy="1492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71BB361-256E-77E4-0E1D-E2E28E9C6A3B}"/>
              </a:ext>
            </a:extLst>
          </p:cNvPr>
          <p:cNvSpPr txBox="1"/>
          <p:nvPr/>
        </p:nvSpPr>
        <p:spPr>
          <a:xfrm>
            <a:off x="6026316" y="2168836"/>
            <a:ext cx="1880387" cy="369332"/>
          </a:xfrm>
          <a:prstGeom prst="rect">
            <a:avLst/>
          </a:prstGeom>
          <a:noFill/>
        </p:spPr>
        <p:txBody>
          <a:bodyPr wrap="none" rtlCol="0">
            <a:spAutoFit/>
          </a:bodyPr>
          <a:lstStyle/>
          <a:p>
            <a:r>
              <a:rPr lang="en-US" dirty="0"/>
              <a:t>Register members</a:t>
            </a:r>
            <a:endParaRPr lang="en-GH" dirty="0"/>
          </a:p>
        </p:txBody>
      </p:sp>
      <p:cxnSp>
        <p:nvCxnSpPr>
          <p:cNvPr id="25" name="Connector: Elbow 24">
            <a:extLst>
              <a:ext uri="{FF2B5EF4-FFF2-40B4-BE49-F238E27FC236}">
                <a16:creationId xmlns:a16="http://schemas.microsoft.com/office/drawing/2014/main" id="{D7CE6463-3ADB-6DF2-6854-C381FFEBF58F}"/>
              </a:ext>
            </a:extLst>
          </p:cNvPr>
          <p:cNvCxnSpPr>
            <a:endCxn id="4" idx="3"/>
          </p:cNvCxnSpPr>
          <p:nvPr/>
        </p:nvCxnSpPr>
        <p:spPr>
          <a:xfrm rot="10800000" flipV="1">
            <a:off x="5888567" y="2937933"/>
            <a:ext cx="2654300" cy="2680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032E5A7-3886-3D8E-C65C-40A0B5808B5F}"/>
              </a:ext>
            </a:extLst>
          </p:cNvPr>
          <p:cNvSpPr txBox="1"/>
          <p:nvPr/>
        </p:nvSpPr>
        <p:spPr>
          <a:xfrm>
            <a:off x="6682832" y="2887302"/>
            <a:ext cx="1171603" cy="369332"/>
          </a:xfrm>
          <a:prstGeom prst="rect">
            <a:avLst/>
          </a:prstGeom>
          <a:noFill/>
        </p:spPr>
        <p:txBody>
          <a:bodyPr wrap="none" rtlCol="0">
            <a:spAutoFit/>
          </a:bodyPr>
          <a:lstStyle/>
          <a:p>
            <a:r>
              <a:rPr lang="en-US" dirty="0"/>
              <a:t>Add books</a:t>
            </a:r>
            <a:endParaRPr lang="en-GH" dirty="0"/>
          </a:p>
        </p:txBody>
      </p:sp>
      <p:cxnSp>
        <p:nvCxnSpPr>
          <p:cNvPr id="31" name="Connector: Elbow 30">
            <a:extLst>
              <a:ext uri="{FF2B5EF4-FFF2-40B4-BE49-F238E27FC236}">
                <a16:creationId xmlns:a16="http://schemas.microsoft.com/office/drawing/2014/main" id="{2FD16379-DFE6-AA0F-D5C3-1EF6486BFD7A}"/>
              </a:ext>
            </a:extLst>
          </p:cNvPr>
          <p:cNvCxnSpPr/>
          <p:nvPr/>
        </p:nvCxnSpPr>
        <p:spPr>
          <a:xfrm rot="10800000" flipV="1">
            <a:off x="5888567" y="3256634"/>
            <a:ext cx="2654300" cy="4009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876DD33-35C7-DE55-B106-2A3941BE87C4}"/>
              </a:ext>
            </a:extLst>
          </p:cNvPr>
          <p:cNvSpPr txBox="1"/>
          <p:nvPr/>
        </p:nvSpPr>
        <p:spPr>
          <a:xfrm>
            <a:off x="6346398" y="3525139"/>
            <a:ext cx="1902252" cy="369332"/>
          </a:xfrm>
          <a:prstGeom prst="rect">
            <a:avLst/>
          </a:prstGeom>
          <a:noFill/>
        </p:spPr>
        <p:txBody>
          <a:bodyPr wrap="none" rtlCol="0">
            <a:spAutoFit/>
          </a:bodyPr>
          <a:lstStyle/>
          <a:p>
            <a:r>
              <a:rPr lang="en-US" dirty="0"/>
              <a:t>Capture payments</a:t>
            </a:r>
            <a:endParaRPr lang="en-GH" dirty="0"/>
          </a:p>
        </p:txBody>
      </p:sp>
    </p:spTree>
    <p:extLst>
      <p:ext uri="{BB962C8B-B14F-4D97-AF65-F5344CB8AC3E}">
        <p14:creationId xmlns:p14="http://schemas.microsoft.com/office/powerpoint/2010/main" val="20554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9135-00C7-C74C-DC57-7F6F927FF04D}"/>
              </a:ext>
            </a:extLst>
          </p:cNvPr>
          <p:cNvSpPr>
            <a:spLocks noGrp="1"/>
          </p:cNvSpPr>
          <p:nvPr>
            <p:ph type="title"/>
          </p:nvPr>
        </p:nvSpPr>
        <p:spPr>
          <a:xfrm>
            <a:off x="838200" y="365126"/>
            <a:ext cx="10515600" cy="354542"/>
          </a:xfrm>
        </p:spPr>
        <p:txBody>
          <a:bodyPr>
            <a:noAutofit/>
          </a:bodyPr>
          <a:lstStyle/>
          <a:p>
            <a:r>
              <a:rPr lang="en-US" sz="3200" dirty="0"/>
              <a:t>Example – The </a:t>
            </a:r>
            <a:r>
              <a:rPr lang="en-US" sz="3200" dirty="0" err="1"/>
              <a:t>MoMo</a:t>
            </a:r>
            <a:endParaRPr lang="en-GH" sz="3200" dirty="0"/>
          </a:p>
        </p:txBody>
      </p:sp>
      <p:grpSp>
        <p:nvGrpSpPr>
          <p:cNvPr id="77" name="Group 76">
            <a:extLst>
              <a:ext uri="{FF2B5EF4-FFF2-40B4-BE49-F238E27FC236}">
                <a16:creationId xmlns:a16="http://schemas.microsoft.com/office/drawing/2014/main" id="{49A75983-0C45-2CCB-5977-07D43E45A864}"/>
              </a:ext>
            </a:extLst>
          </p:cNvPr>
          <p:cNvGrpSpPr/>
          <p:nvPr/>
        </p:nvGrpSpPr>
        <p:grpSpPr>
          <a:xfrm>
            <a:off x="4881034" y="2067236"/>
            <a:ext cx="1854200" cy="2074334"/>
            <a:chOff x="4881034" y="2067236"/>
            <a:chExt cx="1854200" cy="2074334"/>
          </a:xfrm>
        </p:grpSpPr>
        <p:sp>
          <p:nvSpPr>
            <p:cNvPr id="4" name="Rectangle: Rounded Corners 3">
              <a:extLst>
                <a:ext uri="{FF2B5EF4-FFF2-40B4-BE49-F238E27FC236}">
                  <a16:creationId xmlns:a16="http://schemas.microsoft.com/office/drawing/2014/main" id="{E6EFB4B7-7881-9D32-B761-9BC2860CADDB}"/>
                </a:ext>
              </a:extLst>
            </p:cNvPr>
            <p:cNvSpPr/>
            <p:nvPr/>
          </p:nvSpPr>
          <p:spPr>
            <a:xfrm>
              <a:off x="4881034" y="2067236"/>
              <a:ext cx="1854200" cy="20743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H"/>
            </a:p>
          </p:txBody>
        </p:sp>
        <p:cxnSp>
          <p:nvCxnSpPr>
            <p:cNvPr id="6" name="Straight Connector 5">
              <a:extLst>
                <a:ext uri="{FF2B5EF4-FFF2-40B4-BE49-F238E27FC236}">
                  <a16:creationId xmlns:a16="http://schemas.microsoft.com/office/drawing/2014/main" id="{EBCA8177-45FD-8FDA-11F7-3B90066F1E7E}"/>
                </a:ext>
              </a:extLst>
            </p:cNvPr>
            <p:cNvCxnSpPr/>
            <p:nvPr/>
          </p:nvCxnSpPr>
          <p:spPr>
            <a:xfrm>
              <a:off x="4881034" y="2567827"/>
              <a:ext cx="1854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93CE96-E61A-4040-0D29-0A6103D727E6}"/>
                </a:ext>
              </a:extLst>
            </p:cNvPr>
            <p:cNvSpPr txBox="1"/>
            <p:nvPr/>
          </p:nvSpPr>
          <p:spPr>
            <a:xfrm>
              <a:off x="5657291" y="2132866"/>
              <a:ext cx="301686" cy="369332"/>
            </a:xfrm>
            <a:prstGeom prst="rect">
              <a:avLst/>
            </a:prstGeom>
            <a:noFill/>
          </p:spPr>
          <p:txBody>
            <a:bodyPr wrap="none" rtlCol="0">
              <a:spAutoFit/>
            </a:bodyPr>
            <a:lstStyle/>
            <a:p>
              <a:r>
                <a:rPr lang="en-US" dirty="0"/>
                <a:t>0</a:t>
              </a:r>
              <a:endParaRPr lang="en-GH" dirty="0"/>
            </a:p>
          </p:txBody>
        </p:sp>
        <p:sp>
          <p:nvSpPr>
            <p:cNvPr id="8" name="TextBox 7">
              <a:extLst>
                <a:ext uri="{FF2B5EF4-FFF2-40B4-BE49-F238E27FC236}">
                  <a16:creationId xmlns:a16="http://schemas.microsoft.com/office/drawing/2014/main" id="{1BED5432-F704-CE94-5EA7-BA61BD56CC4A}"/>
                </a:ext>
              </a:extLst>
            </p:cNvPr>
            <p:cNvSpPr txBox="1"/>
            <p:nvPr/>
          </p:nvSpPr>
          <p:spPr>
            <a:xfrm>
              <a:off x="5003801" y="2903630"/>
              <a:ext cx="1608666" cy="646331"/>
            </a:xfrm>
            <a:prstGeom prst="rect">
              <a:avLst/>
            </a:prstGeom>
            <a:noFill/>
          </p:spPr>
          <p:txBody>
            <a:bodyPr wrap="square" rtlCol="0">
              <a:spAutoFit/>
            </a:bodyPr>
            <a:lstStyle/>
            <a:p>
              <a:pPr algn="ctr"/>
              <a:r>
                <a:rPr lang="en-US" dirty="0"/>
                <a:t>MTN </a:t>
              </a:r>
              <a:r>
                <a:rPr lang="en-US" dirty="0" err="1"/>
                <a:t>MoMo</a:t>
              </a:r>
              <a:r>
                <a:rPr lang="en-US" dirty="0"/>
                <a:t> </a:t>
              </a:r>
            </a:p>
            <a:p>
              <a:pPr algn="ctr"/>
              <a:r>
                <a:rPr lang="en-US" dirty="0"/>
                <a:t>System</a:t>
              </a:r>
              <a:endParaRPr lang="en-GH" dirty="0"/>
            </a:p>
          </p:txBody>
        </p:sp>
      </p:grpSp>
      <p:grpSp>
        <p:nvGrpSpPr>
          <p:cNvPr id="12" name="Group 11">
            <a:extLst>
              <a:ext uri="{FF2B5EF4-FFF2-40B4-BE49-F238E27FC236}">
                <a16:creationId xmlns:a16="http://schemas.microsoft.com/office/drawing/2014/main" id="{602FC5E0-FB6D-78D1-B8D5-27D22FD8FDE7}"/>
              </a:ext>
            </a:extLst>
          </p:cNvPr>
          <p:cNvGrpSpPr/>
          <p:nvPr/>
        </p:nvGrpSpPr>
        <p:grpSpPr>
          <a:xfrm>
            <a:off x="1507069" y="1366931"/>
            <a:ext cx="1498599" cy="1473200"/>
            <a:chOff x="1295400" y="1464733"/>
            <a:chExt cx="1498599" cy="1473200"/>
          </a:xfrm>
        </p:grpSpPr>
        <p:sp>
          <p:nvSpPr>
            <p:cNvPr id="13" name="Rectangle 12">
              <a:extLst>
                <a:ext uri="{FF2B5EF4-FFF2-40B4-BE49-F238E27FC236}">
                  <a16:creationId xmlns:a16="http://schemas.microsoft.com/office/drawing/2014/main" id="{D346842D-B57E-C9AA-C43D-358BBF4D4732}"/>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14" name="Rectangle 13">
              <a:extLst>
                <a:ext uri="{FF2B5EF4-FFF2-40B4-BE49-F238E27FC236}">
                  <a16:creationId xmlns:a16="http://schemas.microsoft.com/office/drawing/2014/main" id="{98296794-A65B-AC40-C364-64980A989629}"/>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Subscribers</a:t>
              </a:r>
              <a:endParaRPr lang="en-GH" dirty="0"/>
            </a:p>
          </p:txBody>
        </p:sp>
      </p:grpSp>
      <p:grpSp>
        <p:nvGrpSpPr>
          <p:cNvPr id="16" name="Group 15">
            <a:extLst>
              <a:ext uri="{FF2B5EF4-FFF2-40B4-BE49-F238E27FC236}">
                <a16:creationId xmlns:a16="http://schemas.microsoft.com/office/drawing/2014/main" id="{CEB6601E-90FA-DC6C-A7DF-FB7EF0C87F47}"/>
              </a:ext>
            </a:extLst>
          </p:cNvPr>
          <p:cNvGrpSpPr/>
          <p:nvPr/>
        </p:nvGrpSpPr>
        <p:grpSpPr>
          <a:xfrm>
            <a:off x="1443569" y="3686360"/>
            <a:ext cx="1498599" cy="1473200"/>
            <a:chOff x="1295400" y="1464733"/>
            <a:chExt cx="1498599" cy="1473200"/>
          </a:xfrm>
        </p:grpSpPr>
        <p:sp>
          <p:nvSpPr>
            <p:cNvPr id="17" name="Rectangle 16">
              <a:extLst>
                <a:ext uri="{FF2B5EF4-FFF2-40B4-BE49-F238E27FC236}">
                  <a16:creationId xmlns:a16="http://schemas.microsoft.com/office/drawing/2014/main" id="{6951D2B1-9D7D-681A-3289-77C9DAB25591}"/>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18" name="Rectangle 17">
              <a:extLst>
                <a:ext uri="{FF2B5EF4-FFF2-40B4-BE49-F238E27FC236}">
                  <a16:creationId xmlns:a16="http://schemas.microsoft.com/office/drawing/2014/main" id="{ECB03D25-C68A-57DA-3B05-87DEF0057AF4}"/>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Merchants</a:t>
              </a:r>
              <a:endParaRPr lang="en-GH" dirty="0"/>
            </a:p>
          </p:txBody>
        </p:sp>
      </p:grpSp>
      <p:grpSp>
        <p:nvGrpSpPr>
          <p:cNvPr id="19" name="Group 18">
            <a:extLst>
              <a:ext uri="{FF2B5EF4-FFF2-40B4-BE49-F238E27FC236}">
                <a16:creationId xmlns:a16="http://schemas.microsoft.com/office/drawing/2014/main" id="{21444FAF-33CA-6FFB-810A-0FEF2F1AC7FB}"/>
              </a:ext>
            </a:extLst>
          </p:cNvPr>
          <p:cNvGrpSpPr/>
          <p:nvPr/>
        </p:nvGrpSpPr>
        <p:grpSpPr>
          <a:xfrm>
            <a:off x="9780452" y="2067236"/>
            <a:ext cx="1498599" cy="1473200"/>
            <a:chOff x="1295400" y="1464733"/>
            <a:chExt cx="1498599" cy="1473200"/>
          </a:xfrm>
        </p:grpSpPr>
        <p:sp>
          <p:nvSpPr>
            <p:cNvPr id="20" name="Rectangle 19">
              <a:extLst>
                <a:ext uri="{FF2B5EF4-FFF2-40B4-BE49-F238E27FC236}">
                  <a16:creationId xmlns:a16="http://schemas.microsoft.com/office/drawing/2014/main" id="{CA5A46D6-A149-90D6-4885-3B97CF386F50}"/>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21" name="Rectangle 20">
              <a:extLst>
                <a:ext uri="{FF2B5EF4-FFF2-40B4-BE49-F238E27FC236}">
                  <a16:creationId xmlns:a16="http://schemas.microsoft.com/office/drawing/2014/main" id="{4857C3DD-684F-D2E3-784C-6DE3E32B93DF}"/>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Other Telcos</a:t>
              </a:r>
              <a:endParaRPr lang="en-GH" dirty="0"/>
            </a:p>
          </p:txBody>
        </p:sp>
      </p:grpSp>
      <p:grpSp>
        <p:nvGrpSpPr>
          <p:cNvPr id="22" name="Group 21">
            <a:extLst>
              <a:ext uri="{FF2B5EF4-FFF2-40B4-BE49-F238E27FC236}">
                <a16:creationId xmlns:a16="http://schemas.microsoft.com/office/drawing/2014/main" id="{F44F1DE8-3E30-6A97-4846-F609FC4B39C7}"/>
              </a:ext>
            </a:extLst>
          </p:cNvPr>
          <p:cNvGrpSpPr/>
          <p:nvPr/>
        </p:nvGrpSpPr>
        <p:grpSpPr>
          <a:xfrm>
            <a:off x="9780452" y="3922905"/>
            <a:ext cx="1498599" cy="1473200"/>
            <a:chOff x="1295400" y="1464733"/>
            <a:chExt cx="1498599" cy="1473200"/>
          </a:xfrm>
        </p:grpSpPr>
        <p:sp>
          <p:nvSpPr>
            <p:cNvPr id="23" name="Rectangle 22">
              <a:extLst>
                <a:ext uri="{FF2B5EF4-FFF2-40B4-BE49-F238E27FC236}">
                  <a16:creationId xmlns:a16="http://schemas.microsoft.com/office/drawing/2014/main" id="{84237254-FA0B-E560-0EDA-B895EB3FACBA}"/>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24" name="Rectangle 23">
              <a:extLst>
                <a:ext uri="{FF2B5EF4-FFF2-40B4-BE49-F238E27FC236}">
                  <a16:creationId xmlns:a16="http://schemas.microsoft.com/office/drawing/2014/main" id="{10C60F6E-3987-D7B4-A941-D171F1854E4A}"/>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Utility companies</a:t>
              </a:r>
              <a:endParaRPr lang="en-GH" dirty="0"/>
            </a:p>
          </p:txBody>
        </p:sp>
      </p:grpSp>
      <p:grpSp>
        <p:nvGrpSpPr>
          <p:cNvPr id="26" name="Group 25">
            <a:extLst>
              <a:ext uri="{FF2B5EF4-FFF2-40B4-BE49-F238E27FC236}">
                <a16:creationId xmlns:a16="http://schemas.microsoft.com/office/drawing/2014/main" id="{DA048D83-7EFC-E941-CBE3-F3CBC5FD549B}"/>
              </a:ext>
            </a:extLst>
          </p:cNvPr>
          <p:cNvGrpSpPr/>
          <p:nvPr/>
        </p:nvGrpSpPr>
        <p:grpSpPr>
          <a:xfrm>
            <a:off x="7615768" y="5324798"/>
            <a:ext cx="1498599" cy="1473200"/>
            <a:chOff x="1295400" y="1464733"/>
            <a:chExt cx="1498599" cy="1473200"/>
          </a:xfrm>
        </p:grpSpPr>
        <p:sp>
          <p:nvSpPr>
            <p:cNvPr id="27" name="Rectangle 26">
              <a:extLst>
                <a:ext uri="{FF2B5EF4-FFF2-40B4-BE49-F238E27FC236}">
                  <a16:creationId xmlns:a16="http://schemas.microsoft.com/office/drawing/2014/main" id="{5D18A923-48D6-48A5-76AE-47324F736B36}"/>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28" name="Rectangle 27">
              <a:extLst>
                <a:ext uri="{FF2B5EF4-FFF2-40B4-BE49-F238E27FC236}">
                  <a16:creationId xmlns:a16="http://schemas.microsoft.com/office/drawing/2014/main" id="{C100F133-491D-9F11-593B-06CC2AFE82A5}"/>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Banks</a:t>
              </a:r>
              <a:endParaRPr lang="en-GH" dirty="0"/>
            </a:p>
          </p:txBody>
        </p:sp>
      </p:grpSp>
      <p:grpSp>
        <p:nvGrpSpPr>
          <p:cNvPr id="29" name="Group 28">
            <a:extLst>
              <a:ext uri="{FF2B5EF4-FFF2-40B4-BE49-F238E27FC236}">
                <a16:creationId xmlns:a16="http://schemas.microsoft.com/office/drawing/2014/main" id="{630725B9-36A8-1C69-BE4B-CF3CB6AE73E6}"/>
              </a:ext>
            </a:extLst>
          </p:cNvPr>
          <p:cNvGrpSpPr/>
          <p:nvPr/>
        </p:nvGrpSpPr>
        <p:grpSpPr>
          <a:xfrm>
            <a:off x="4309535" y="5324798"/>
            <a:ext cx="1498599" cy="1473200"/>
            <a:chOff x="1295400" y="1464733"/>
            <a:chExt cx="1498599" cy="1473200"/>
          </a:xfrm>
        </p:grpSpPr>
        <p:sp>
          <p:nvSpPr>
            <p:cNvPr id="30" name="Rectangle 29">
              <a:extLst>
                <a:ext uri="{FF2B5EF4-FFF2-40B4-BE49-F238E27FC236}">
                  <a16:creationId xmlns:a16="http://schemas.microsoft.com/office/drawing/2014/main" id="{248E2B54-6058-79D6-903D-7C28756B45D5}"/>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32" name="Rectangle 31">
              <a:extLst>
                <a:ext uri="{FF2B5EF4-FFF2-40B4-BE49-F238E27FC236}">
                  <a16:creationId xmlns:a16="http://schemas.microsoft.com/office/drawing/2014/main" id="{496D7C62-1EFE-1A26-7E24-1A14EE75FCB6}"/>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Other Payment Gateways</a:t>
              </a:r>
              <a:endParaRPr lang="en-GH" dirty="0"/>
            </a:p>
          </p:txBody>
        </p:sp>
      </p:grpSp>
      <p:grpSp>
        <p:nvGrpSpPr>
          <p:cNvPr id="33" name="Group 32">
            <a:extLst>
              <a:ext uri="{FF2B5EF4-FFF2-40B4-BE49-F238E27FC236}">
                <a16:creationId xmlns:a16="http://schemas.microsoft.com/office/drawing/2014/main" id="{08FCA3F5-397D-F86B-77BE-AA53102934BE}"/>
              </a:ext>
            </a:extLst>
          </p:cNvPr>
          <p:cNvGrpSpPr/>
          <p:nvPr/>
        </p:nvGrpSpPr>
        <p:grpSpPr>
          <a:xfrm>
            <a:off x="6117169" y="52700"/>
            <a:ext cx="1498599" cy="1473200"/>
            <a:chOff x="1295400" y="1464733"/>
            <a:chExt cx="1498599" cy="1473200"/>
          </a:xfrm>
        </p:grpSpPr>
        <p:sp>
          <p:nvSpPr>
            <p:cNvPr id="35" name="Rectangle 34">
              <a:extLst>
                <a:ext uri="{FF2B5EF4-FFF2-40B4-BE49-F238E27FC236}">
                  <a16:creationId xmlns:a16="http://schemas.microsoft.com/office/drawing/2014/main" id="{37F4FF91-120E-579F-E1AD-41A5642C56E8}"/>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36" name="Rectangle 35">
              <a:extLst>
                <a:ext uri="{FF2B5EF4-FFF2-40B4-BE49-F238E27FC236}">
                  <a16:creationId xmlns:a16="http://schemas.microsoft.com/office/drawing/2014/main" id="{3F88B75D-9EC6-F3AB-6E56-707BE65FC8F5}"/>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Loans Operators</a:t>
              </a:r>
              <a:endParaRPr lang="en-GH" dirty="0"/>
            </a:p>
          </p:txBody>
        </p:sp>
      </p:grpSp>
      <p:cxnSp>
        <p:nvCxnSpPr>
          <p:cNvPr id="9" name="Straight Arrow Connector 8">
            <a:extLst>
              <a:ext uri="{FF2B5EF4-FFF2-40B4-BE49-F238E27FC236}">
                <a16:creationId xmlns:a16="http://schemas.microsoft.com/office/drawing/2014/main" id="{4D20AE93-8A9E-788C-790B-282CED1510A8}"/>
              </a:ext>
            </a:extLst>
          </p:cNvPr>
          <p:cNvCxnSpPr/>
          <p:nvPr/>
        </p:nvCxnSpPr>
        <p:spPr>
          <a:xfrm>
            <a:off x="3005668" y="1854200"/>
            <a:ext cx="1875366" cy="46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F0AA1B3-FAA5-3038-EE00-8B3790F2D9C1}"/>
              </a:ext>
            </a:extLst>
          </p:cNvPr>
          <p:cNvSpPr txBox="1"/>
          <p:nvPr/>
        </p:nvSpPr>
        <p:spPr>
          <a:xfrm>
            <a:off x="3132667" y="1567934"/>
            <a:ext cx="1637436" cy="369332"/>
          </a:xfrm>
          <a:prstGeom prst="rect">
            <a:avLst/>
          </a:prstGeom>
          <a:noFill/>
        </p:spPr>
        <p:txBody>
          <a:bodyPr wrap="none" rtlCol="0">
            <a:spAutoFit/>
          </a:bodyPr>
          <a:lstStyle/>
          <a:p>
            <a:r>
              <a:rPr lang="en-US" dirty="0"/>
              <a:t>Transfer money</a:t>
            </a:r>
            <a:endParaRPr lang="en-GH" dirty="0"/>
          </a:p>
        </p:txBody>
      </p:sp>
      <p:grpSp>
        <p:nvGrpSpPr>
          <p:cNvPr id="38" name="Group 37">
            <a:extLst>
              <a:ext uri="{FF2B5EF4-FFF2-40B4-BE49-F238E27FC236}">
                <a16:creationId xmlns:a16="http://schemas.microsoft.com/office/drawing/2014/main" id="{BCC96AAB-9DA4-7B51-D681-D852869696AC}"/>
              </a:ext>
            </a:extLst>
          </p:cNvPr>
          <p:cNvGrpSpPr/>
          <p:nvPr/>
        </p:nvGrpSpPr>
        <p:grpSpPr>
          <a:xfrm>
            <a:off x="8157638" y="365126"/>
            <a:ext cx="1498599" cy="1473200"/>
            <a:chOff x="1295400" y="1464733"/>
            <a:chExt cx="1498599" cy="1473200"/>
          </a:xfrm>
        </p:grpSpPr>
        <p:sp>
          <p:nvSpPr>
            <p:cNvPr id="39" name="Rectangle 38">
              <a:extLst>
                <a:ext uri="{FF2B5EF4-FFF2-40B4-BE49-F238E27FC236}">
                  <a16:creationId xmlns:a16="http://schemas.microsoft.com/office/drawing/2014/main" id="{6C9F62C9-BA86-AFC6-731A-B963CB65E6CE}"/>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40" name="Rectangle 39">
              <a:extLst>
                <a:ext uri="{FF2B5EF4-FFF2-40B4-BE49-F238E27FC236}">
                  <a16:creationId xmlns:a16="http://schemas.microsoft.com/office/drawing/2014/main" id="{5CCCE4F6-B3BB-F68D-A59F-2ED27530D42F}"/>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GRA</a:t>
              </a:r>
              <a:endParaRPr lang="en-GH" dirty="0"/>
            </a:p>
          </p:txBody>
        </p:sp>
      </p:grpSp>
      <p:cxnSp>
        <p:nvCxnSpPr>
          <p:cNvPr id="41" name="Straight Arrow Connector 40">
            <a:extLst>
              <a:ext uri="{FF2B5EF4-FFF2-40B4-BE49-F238E27FC236}">
                <a16:creationId xmlns:a16="http://schemas.microsoft.com/office/drawing/2014/main" id="{A00D3685-E9A2-5EDC-6CD8-40D3A8483B30}"/>
              </a:ext>
            </a:extLst>
          </p:cNvPr>
          <p:cNvCxnSpPr>
            <a:cxnSpLocks/>
          </p:cNvCxnSpPr>
          <p:nvPr/>
        </p:nvCxnSpPr>
        <p:spPr>
          <a:xfrm flipV="1">
            <a:off x="6735234" y="1424300"/>
            <a:ext cx="1422404" cy="118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B55A8C0-6450-286D-61CF-0760584B7DCD}"/>
              </a:ext>
            </a:extLst>
          </p:cNvPr>
          <p:cNvSpPr txBox="1"/>
          <p:nvPr/>
        </p:nvSpPr>
        <p:spPr>
          <a:xfrm>
            <a:off x="6641140" y="1817900"/>
            <a:ext cx="1124603" cy="369332"/>
          </a:xfrm>
          <a:prstGeom prst="rect">
            <a:avLst/>
          </a:prstGeom>
          <a:noFill/>
        </p:spPr>
        <p:txBody>
          <a:bodyPr wrap="none" rtlCol="0">
            <a:spAutoFit/>
          </a:bodyPr>
          <a:lstStyle/>
          <a:p>
            <a:r>
              <a:rPr lang="en-US" dirty="0"/>
              <a:t>Pay e-levy</a:t>
            </a:r>
            <a:endParaRPr lang="en-GH" dirty="0"/>
          </a:p>
        </p:txBody>
      </p:sp>
      <p:cxnSp>
        <p:nvCxnSpPr>
          <p:cNvPr id="43" name="Straight Arrow Connector 42">
            <a:extLst>
              <a:ext uri="{FF2B5EF4-FFF2-40B4-BE49-F238E27FC236}">
                <a16:creationId xmlns:a16="http://schemas.microsoft.com/office/drawing/2014/main" id="{68A31FFE-D678-8D33-0BB5-53BA69287586}"/>
              </a:ext>
            </a:extLst>
          </p:cNvPr>
          <p:cNvCxnSpPr>
            <a:cxnSpLocks/>
          </p:cNvCxnSpPr>
          <p:nvPr/>
        </p:nvCxnSpPr>
        <p:spPr>
          <a:xfrm flipV="1">
            <a:off x="6719857" y="1831563"/>
            <a:ext cx="1422404" cy="118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08F3A00-7DA9-DD02-FE06-6C67C7AC9B48}"/>
              </a:ext>
            </a:extLst>
          </p:cNvPr>
          <p:cNvSpPr txBox="1"/>
          <p:nvPr/>
        </p:nvSpPr>
        <p:spPr>
          <a:xfrm>
            <a:off x="6929968" y="2264618"/>
            <a:ext cx="1042850" cy="369332"/>
          </a:xfrm>
          <a:prstGeom prst="rect">
            <a:avLst/>
          </a:prstGeom>
          <a:noFill/>
        </p:spPr>
        <p:txBody>
          <a:bodyPr wrap="none" rtlCol="0">
            <a:spAutoFit/>
          </a:bodyPr>
          <a:lstStyle/>
          <a:p>
            <a:r>
              <a:rPr lang="en-US" dirty="0"/>
              <a:t>Pay taxes</a:t>
            </a:r>
            <a:endParaRPr lang="en-GH" dirty="0"/>
          </a:p>
        </p:txBody>
      </p:sp>
      <p:cxnSp>
        <p:nvCxnSpPr>
          <p:cNvPr id="48" name="Straight Arrow Connector 47">
            <a:extLst>
              <a:ext uri="{FF2B5EF4-FFF2-40B4-BE49-F238E27FC236}">
                <a16:creationId xmlns:a16="http://schemas.microsoft.com/office/drawing/2014/main" id="{66C72E54-FCC5-A4CB-D457-B6EE0650897B}"/>
              </a:ext>
            </a:extLst>
          </p:cNvPr>
          <p:cNvCxnSpPr/>
          <p:nvPr/>
        </p:nvCxnSpPr>
        <p:spPr>
          <a:xfrm>
            <a:off x="6096000" y="4141570"/>
            <a:ext cx="1519768" cy="1505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A621BE1-F3A7-5C1B-681D-6CB6AB812DD2}"/>
              </a:ext>
            </a:extLst>
          </p:cNvPr>
          <p:cNvCxnSpPr>
            <a:cxnSpLocks/>
          </p:cNvCxnSpPr>
          <p:nvPr/>
        </p:nvCxnSpPr>
        <p:spPr>
          <a:xfrm flipH="1" flipV="1">
            <a:off x="6641140" y="4089668"/>
            <a:ext cx="1331678" cy="120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B5EA143-6E31-FDD4-17C7-1ADBB4F29E18}"/>
              </a:ext>
            </a:extLst>
          </p:cNvPr>
          <p:cNvSpPr txBox="1"/>
          <p:nvPr/>
        </p:nvSpPr>
        <p:spPr>
          <a:xfrm>
            <a:off x="5774140" y="4733179"/>
            <a:ext cx="1637436" cy="369332"/>
          </a:xfrm>
          <a:prstGeom prst="rect">
            <a:avLst/>
          </a:prstGeom>
          <a:noFill/>
        </p:spPr>
        <p:txBody>
          <a:bodyPr wrap="none" rtlCol="0">
            <a:spAutoFit/>
          </a:bodyPr>
          <a:lstStyle/>
          <a:p>
            <a:r>
              <a:rPr lang="en-US" dirty="0"/>
              <a:t>Transfer money</a:t>
            </a:r>
            <a:endParaRPr lang="en-GH" dirty="0"/>
          </a:p>
        </p:txBody>
      </p:sp>
      <p:sp>
        <p:nvSpPr>
          <p:cNvPr id="52" name="TextBox 51">
            <a:extLst>
              <a:ext uri="{FF2B5EF4-FFF2-40B4-BE49-F238E27FC236}">
                <a16:creationId xmlns:a16="http://schemas.microsoft.com/office/drawing/2014/main" id="{F957F3BE-BD45-F802-0AC1-DA928A8D4870}"/>
              </a:ext>
            </a:extLst>
          </p:cNvPr>
          <p:cNvSpPr txBox="1"/>
          <p:nvPr/>
        </p:nvSpPr>
        <p:spPr>
          <a:xfrm>
            <a:off x="6511068" y="4327926"/>
            <a:ext cx="1637436" cy="369332"/>
          </a:xfrm>
          <a:prstGeom prst="rect">
            <a:avLst/>
          </a:prstGeom>
          <a:noFill/>
        </p:spPr>
        <p:txBody>
          <a:bodyPr wrap="none" rtlCol="0">
            <a:spAutoFit/>
          </a:bodyPr>
          <a:lstStyle/>
          <a:p>
            <a:r>
              <a:rPr lang="en-US" dirty="0"/>
              <a:t>Transfer money</a:t>
            </a:r>
            <a:endParaRPr lang="en-GH" dirty="0"/>
          </a:p>
        </p:txBody>
      </p:sp>
      <p:cxnSp>
        <p:nvCxnSpPr>
          <p:cNvPr id="55" name="Straight Arrow Connector 54">
            <a:extLst>
              <a:ext uri="{FF2B5EF4-FFF2-40B4-BE49-F238E27FC236}">
                <a16:creationId xmlns:a16="http://schemas.microsoft.com/office/drawing/2014/main" id="{14D38213-BD92-2C6C-6502-9EC3843ED37F}"/>
              </a:ext>
            </a:extLst>
          </p:cNvPr>
          <p:cNvCxnSpPr/>
          <p:nvPr/>
        </p:nvCxnSpPr>
        <p:spPr>
          <a:xfrm>
            <a:off x="6735234" y="3438836"/>
            <a:ext cx="3045218" cy="93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3A2368A0-2888-23FD-4166-D0C31F97EB98}"/>
              </a:ext>
            </a:extLst>
          </p:cNvPr>
          <p:cNvSpPr txBox="1"/>
          <p:nvPr/>
        </p:nvSpPr>
        <p:spPr>
          <a:xfrm>
            <a:off x="7476931" y="3455807"/>
            <a:ext cx="1586268" cy="369332"/>
          </a:xfrm>
          <a:prstGeom prst="rect">
            <a:avLst/>
          </a:prstGeom>
          <a:noFill/>
        </p:spPr>
        <p:txBody>
          <a:bodyPr wrap="none" rtlCol="0">
            <a:spAutoFit/>
          </a:bodyPr>
          <a:lstStyle/>
          <a:p>
            <a:r>
              <a:rPr lang="en-US" dirty="0"/>
              <a:t>Make payment</a:t>
            </a:r>
            <a:endParaRPr lang="en-GH" dirty="0"/>
          </a:p>
        </p:txBody>
      </p:sp>
      <p:sp>
        <p:nvSpPr>
          <p:cNvPr id="57" name="TextBox 56">
            <a:extLst>
              <a:ext uri="{FF2B5EF4-FFF2-40B4-BE49-F238E27FC236}">
                <a16:creationId xmlns:a16="http://schemas.microsoft.com/office/drawing/2014/main" id="{9C5AAA6B-E2F0-FF94-6048-AC5F3FD66AF5}"/>
              </a:ext>
            </a:extLst>
          </p:cNvPr>
          <p:cNvSpPr txBox="1"/>
          <p:nvPr/>
        </p:nvSpPr>
        <p:spPr>
          <a:xfrm>
            <a:off x="3911601" y="4820317"/>
            <a:ext cx="1586268" cy="369332"/>
          </a:xfrm>
          <a:prstGeom prst="rect">
            <a:avLst/>
          </a:prstGeom>
          <a:noFill/>
        </p:spPr>
        <p:txBody>
          <a:bodyPr wrap="none" rtlCol="0">
            <a:spAutoFit/>
          </a:bodyPr>
          <a:lstStyle/>
          <a:p>
            <a:r>
              <a:rPr lang="en-US" dirty="0"/>
              <a:t>Make payment</a:t>
            </a:r>
            <a:endParaRPr lang="en-GH" dirty="0"/>
          </a:p>
        </p:txBody>
      </p:sp>
      <p:cxnSp>
        <p:nvCxnSpPr>
          <p:cNvPr id="59" name="Straight Arrow Connector 58">
            <a:extLst>
              <a:ext uri="{FF2B5EF4-FFF2-40B4-BE49-F238E27FC236}">
                <a16:creationId xmlns:a16="http://schemas.microsoft.com/office/drawing/2014/main" id="{40E343C6-B774-FA99-A03E-7863427962FF}"/>
              </a:ext>
            </a:extLst>
          </p:cNvPr>
          <p:cNvCxnSpPr>
            <a:cxnSpLocks/>
          </p:cNvCxnSpPr>
          <p:nvPr/>
        </p:nvCxnSpPr>
        <p:spPr>
          <a:xfrm flipH="1">
            <a:off x="4881034" y="4115619"/>
            <a:ext cx="223007" cy="1209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395794C-DB39-EA49-8AB1-732E0A558B0F}"/>
              </a:ext>
            </a:extLst>
          </p:cNvPr>
          <p:cNvCxnSpPr/>
          <p:nvPr/>
        </p:nvCxnSpPr>
        <p:spPr>
          <a:xfrm flipH="1">
            <a:off x="5325533" y="466726"/>
            <a:ext cx="770467" cy="1619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3663468-B42C-F3C2-EC7A-8ACFC83D9E1F}"/>
              </a:ext>
            </a:extLst>
          </p:cNvPr>
          <p:cNvCxnSpPr>
            <a:stCxn id="4" idx="0"/>
          </p:cNvCxnSpPr>
          <p:nvPr/>
        </p:nvCxnSpPr>
        <p:spPr>
          <a:xfrm flipV="1">
            <a:off x="5808134" y="1366931"/>
            <a:ext cx="436034" cy="70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87C878E-6888-828D-1018-47D32F209A6D}"/>
              </a:ext>
            </a:extLst>
          </p:cNvPr>
          <p:cNvSpPr txBox="1"/>
          <p:nvPr/>
        </p:nvSpPr>
        <p:spPr>
          <a:xfrm>
            <a:off x="4754131" y="1061800"/>
            <a:ext cx="981744" cy="369332"/>
          </a:xfrm>
          <a:prstGeom prst="rect">
            <a:avLst/>
          </a:prstGeom>
          <a:noFill/>
        </p:spPr>
        <p:txBody>
          <a:bodyPr wrap="none" rtlCol="0">
            <a:spAutoFit/>
          </a:bodyPr>
          <a:lstStyle/>
          <a:p>
            <a:r>
              <a:rPr lang="en-US" dirty="0"/>
              <a:t>Get loan</a:t>
            </a:r>
            <a:endParaRPr lang="en-GH" dirty="0"/>
          </a:p>
        </p:txBody>
      </p:sp>
      <p:sp>
        <p:nvSpPr>
          <p:cNvPr id="66" name="TextBox 65">
            <a:extLst>
              <a:ext uri="{FF2B5EF4-FFF2-40B4-BE49-F238E27FC236}">
                <a16:creationId xmlns:a16="http://schemas.microsoft.com/office/drawing/2014/main" id="{3477D4D6-F212-6A3C-BD9D-500AE160F8DD}"/>
              </a:ext>
            </a:extLst>
          </p:cNvPr>
          <p:cNvSpPr txBox="1"/>
          <p:nvPr/>
        </p:nvSpPr>
        <p:spPr>
          <a:xfrm>
            <a:off x="5492580" y="1585460"/>
            <a:ext cx="977062" cy="369332"/>
          </a:xfrm>
          <a:prstGeom prst="rect">
            <a:avLst/>
          </a:prstGeom>
          <a:noFill/>
        </p:spPr>
        <p:txBody>
          <a:bodyPr wrap="none" rtlCol="0">
            <a:spAutoFit/>
          </a:bodyPr>
          <a:lstStyle/>
          <a:p>
            <a:r>
              <a:rPr lang="en-US" dirty="0"/>
              <a:t>pay loan</a:t>
            </a:r>
            <a:endParaRPr lang="en-GH" dirty="0"/>
          </a:p>
        </p:txBody>
      </p:sp>
      <p:cxnSp>
        <p:nvCxnSpPr>
          <p:cNvPr id="68" name="Straight Arrow Connector 67">
            <a:extLst>
              <a:ext uri="{FF2B5EF4-FFF2-40B4-BE49-F238E27FC236}">
                <a16:creationId xmlns:a16="http://schemas.microsoft.com/office/drawing/2014/main" id="{A03ACD66-AF8C-F80F-E283-2299161B7240}"/>
              </a:ext>
            </a:extLst>
          </p:cNvPr>
          <p:cNvCxnSpPr>
            <a:cxnSpLocks/>
          </p:cNvCxnSpPr>
          <p:nvPr/>
        </p:nvCxnSpPr>
        <p:spPr>
          <a:xfrm flipH="1">
            <a:off x="2954867" y="3260194"/>
            <a:ext cx="1872771" cy="651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D440291B-77B3-BB4E-FFBE-0ED2D94C1FD0}"/>
              </a:ext>
            </a:extLst>
          </p:cNvPr>
          <p:cNvSpPr txBox="1"/>
          <p:nvPr/>
        </p:nvSpPr>
        <p:spPr>
          <a:xfrm>
            <a:off x="2948949" y="3244334"/>
            <a:ext cx="1178592" cy="369332"/>
          </a:xfrm>
          <a:prstGeom prst="rect">
            <a:avLst/>
          </a:prstGeom>
          <a:noFill/>
        </p:spPr>
        <p:txBody>
          <a:bodyPr wrap="none" rtlCol="0">
            <a:spAutoFit/>
          </a:bodyPr>
          <a:lstStyle/>
          <a:p>
            <a:r>
              <a:rPr lang="en-US" dirty="0"/>
              <a:t>Get e-cash</a:t>
            </a:r>
            <a:endParaRPr lang="en-GH" dirty="0"/>
          </a:p>
        </p:txBody>
      </p:sp>
      <p:sp>
        <p:nvSpPr>
          <p:cNvPr id="71" name="TextBox 70">
            <a:extLst>
              <a:ext uri="{FF2B5EF4-FFF2-40B4-BE49-F238E27FC236}">
                <a16:creationId xmlns:a16="http://schemas.microsoft.com/office/drawing/2014/main" id="{9F0114A0-7E06-7F04-554B-F356771C97DA}"/>
              </a:ext>
            </a:extLst>
          </p:cNvPr>
          <p:cNvSpPr txBox="1"/>
          <p:nvPr/>
        </p:nvSpPr>
        <p:spPr>
          <a:xfrm>
            <a:off x="3052561" y="3839839"/>
            <a:ext cx="1403333" cy="369332"/>
          </a:xfrm>
          <a:prstGeom prst="rect">
            <a:avLst/>
          </a:prstGeom>
          <a:noFill/>
        </p:spPr>
        <p:txBody>
          <a:bodyPr wrap="none" rtlCol="0">
            <a:spAutoFit/>
          </a:bodyPr>
          <a:lstStyle/>
          <a:p>
            <a:r>
              <a:rPr lang="en-US" dirty="0"/>
              <a:t>Get payment</a:t>
            </a:r>
            <a:endParaRPr lang="en-GH" dirty="0"/>
          </a:p>
        </p:txBody>
      </p:sp>
      <p:cxnSp>
        <p:nvCxnSpPr>
          <p:cNvPr id="73" name="Straight Arrow Connector 72">
            <a:extLst>
              <a:ext uri="{FF2B5EF4-FFF2-40B4-BE49-F238E27FC236}">
                <a16:creationId xmlns:a16="http://schemas.microsoft.com/office/drawing/2014/main" id="{A7F6FCFD-2898-ED23-36F7-47EE49117DD5}"/>
              </a:ext>
            </a:extLst>
          </p:cNvPr>
          <p:cNvCxnSpPr>
            <a:endCxn id="18" idx="3"/>
          </p:cNvCxnSpPr>
          <p:nvPr/>
        </p:nvCxnSpPr>
        <p:spPr>
          <a:xfrm flipH="1">
            <a:off x="2942168" y="3540436"/>
            <a:ext cx="1938866" cy="93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E63A469-60C8-6787-C838-3F4891490360}"/>
              </a:ext>
            </a:extLst>
          </p:cNvPr>
          <p:cNvCxnSpPr>
            <a:cxnSpLocks/>
          </p:cNvCxnSpPr>
          <p:nvPr/>
        </p:nvCxnSpPr>
        <p:spPr>
          <a:xfrm flipV="1">
            <a:off x="2993633" y="4089668"/>
            <a:ext cx="1957252" cy="720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D32D4587-10B1-F4C9-4BAE-FCE140CBB0BC}"/>
              </a:ext>
            </a:extLst>
          </p:cNvPr>
          <p:cNvSpPr txBox="1"/>
          <p:nvPr/>
        </p:nvSpPr>
        <p:spPr>
          <a:xfrm>
            <a:off x="2915424" y="4380437"/>
            <a:ext cx="1637436" cy="369332"/>
          </a:xfrm>
          <a:prstGeom prst="rect">
            <a:avLst/>
          </a:prstGeom>
          <a:noFill/>
        </p:spPr>
        <p:txBody>
          <a:bodyPr wrap="none" rtlCol="0">
            <a:spAutoFit/>
          </a:bodyPr>
          <a:lstStyle/>
          <a:p>
            <a:r>
              <a:rPr lang="en-US" dirty="0"/>
              <a:t>Transfer money</a:t>
            </a:r>
            <a:endParaRPr lang="en-GH" dirty="0"/>
          </a:p>
        </p:txBody>
      </p:sp>
    </p:spTree>
    <p:extLst>
      <p:ext uri="{BB962C8B-B14F-4D97-AF65-F5344CB8AC3E}">
        <p14:creationId xmlns:p14="http://schemas.microsoft.com/office/powerpoint/2010/main" val="4066025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Drawing Diagram 0 (1 of 2)</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The explosion of the context diagram</a:t>
            </a:r>
          </a:p>
          <a:p>
            <a:r>
              <a:rPr lang="en-US" dirty="0"/>
              <a:t>May include up to nine processes</a:t>
            </a:r>
          </a:p>
          <a:p>
            <a:r>
              <a:rPr lang="en-US" dirty="0"/>
              <a:t>Each process is numbered</a:t>
            </a:r>
          </a:p>
          <a:p>
            <a:r>
              <a:rPr lang="en-US" dirty="0"/>
              <a:t>Major data stores and all external entities are included</a:t>
            </a:r>
          </a:p>
        </p:txBody>
      </p:sp>
    </p:spTree>
    <p:extLst>
      <p:ext uri="{BB962C8B-B14F-4D97-AF65-F5344CB8AC3E}">
        <p14:creationId xmlns:p14="http://schemas.microsoft.com/office/powerpoint/2010/main" val="392574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Drawing Diagram 0 (2 of 2)</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Start with the data flow from an entity on the input side</a:t>
            </a:r>
          </a:p>
          <a:p>
            <a:r>
              <a:rPr lang="en-US" dirty="0"/>
              <a:t>Work backward from an output data flow</a:t>
            </a:r>
          </a:p>
          <a:p>
            <a:r>
              <a:rPr lang="en-US" dirty="0"/>
              <a:t>Examine the data flow to or from a data store</a:t>
            </a:r>
          </a:p>
          <a:p>
            <a:r>
              <a:rPr lang="en-US" dirty="0"/>
              <a:t>Analyze a well-defined process</a:t>
            </a:r>
          </a:p>
          <a:p>
            <a:r>
              <a:rPr lang="en-US" dirty="0"/>
              <a:t>Take note of any fuzzy areas</a:t>
            </a:r>
          </a:p>
        </p:txBody>
      </p:sp>
    </p:spTree>
    <p:extLst>
      <p:ext uri="{BB962C8B-B14F-4D97-AF65-F5344CB8AC3E}">
        <p14:creationId xmlns:p14="http://schemas.microsoft.com/office/powerpoint/2010/main" val="2980731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435429"/>
            <a:ext cx="10515600" cy="844732"/>
          </a:xfrm>
        </p:spPr>
        <p:txBody>
          <a:bodyPr>
            <a:noAutofit/>
          </a:bodyPr>
          <a:lstStyle/>
          <a:p>
            <a:r>
              <a:rPr lang="en-US" sz="3200" dirty="0"/>
              <a:t>Figure 7.3 Note Greater Detail in Diagram 0</a:t>
            </a:r>
            <a:endParaRPr lang="en-GB" sz="3200" dirty="0"/>
          </a:p>
        </p:txBody>
      </p:sp>
      <p:pic>
        <p:nvPicPr>
          <p:cNvPr id="5" name="Picture 4" descr="The diagram is divided into two parts. The upper part depicts Entity 1 and Entity 2. Data flow arrows, labeled Input A and Input B point from Entity 1 and Entity 2 to Process 0, System Name, which is highlighted. From there, another data flow arrow, labeled Output C, points to Entity 3. The lower part shows the highlighted system from the first part expanded. Data flow occurs from Entity 1 as Input A, to General process 1, A A A . Data flows as Record A to D1, Data store 1, and on to process 3, General process C C C. From Process 1, A A A, data flow B points to Process 2, General Process B B B; and from process 1, Data Flow C flows to Data Store D2, Data Store 2. Data flows from Entity 2 as Input B, to Process 3, General Process C C C. From there, Data flow D points to Process 4, General Process D D D, which creates Record E that flows to Data Store D 2, Data Store 2. From Data Store D 2, Data Store 2, Record E flows to Process 2, General Process B B B, from which Output C flows to Entity 3.">
            <a:extLst>
              <a:ext uri="{FF2B5EF4-FFF2-40B4-BE49-F238E27FC236}">
                <a16:creationId xmlns:a16="http://schemas.microsoft.com/office/drawing/2014/main" id="{20DF4CD5-60F9-BEDF-A087-F04CB3523E87}"/>
              </a:ext>
            </a:extLst>
          </p:cNvPr>
          <p:cNvPicPr>
            <a:picLocks noChangeAspect="1"/>
          </p:cNvPicPr>
          <p:nvPr/>
        </p:nvPicPr>
        <p:blipFill rotWithShape="1">
          <a:blip r:embed="rId3">
            <a:extLst>
              <a:ext uri="{28A0092B-C50C-407E-A947-70E740481C1C}">
                <a14:useLocalDpi xmlns:a14="http://schemas.microsoft.com/office/drawing/2010/main" val="0"/>
              </a:ext>
            </a:extLst>
          </a:blip>
          <a:srcRect t="34307" b="4119"/>
          <a:stretch/>
        </p:blipFill>
        <p:spPr>
          <a:xfrm>
            <a:off x="2935221" y="1570047"/>
            <a:ext cx="6604520" cy="4661420"/>
          </a:xfrm>
          <a:prstGeom prst="rect">
            <a:avLst/>
          </a:prstGeom>
        </p:spPr>
      </p:pic>
    </p:spTree>
    <p:extLst>
      <p:ext uri="{BB962C8B-B14F-4D97-AF65-F5344CB8AC3E}">
        <p14:creationId xmlns:p14="http://schemas.microsoft.com/office/powerpoint/2010/main" val="2829980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2E409-300B-6C75-0EA2-97C99F42C6CE}"/>
              </a:ext>
            </a:extLst>
          </p:cNvPr>
          <p:cNvSpPr>
            <a:spLocks noGrp="1"/>
          </p:cNvSpPr>
          <p:nvPr>
            <p:ph type="title"/>
          </p:nvPr>
        </p:nvSpPr>
        <p:spPr>
          <a:xfrm>
            <a:off x="700306" y="135564"/>
            <a:ext cx="10515600" cy="227542"/>
          </a:xfrm>
        </p:spPr>
        <p:txBody>
          <a:bodyPr>
            <a:noAutofit/>
          </a:bodyPr>
          <a:lstStyle/>
          <a:p>
            <a:r>
              <a:rPr lang="en-US" sz="2000" dirty="0"/>
              <a:t>Example – The Bolt Ride System</a:t>
            </a:r>
            <a:endParaRPr lang="en-GH" sz="2000" dirty="0"/>
          </a:p>
        </p:txBody>
      </p:sp>
      <p:grpSp>
        <p:nvGrpSpPr>
          <p:cNvPr id="19" name="Group 18">
            <a:extLst>
              <a:ext uri="{FF2B5EF4-FFF2-40B4-BE49-F238E27FC236}">
                <a16:creationId xmlns:a16="http://schemas.microsoft.com/office/drawing/2014/main" id="{BEB29BD0-8FF6-D96E-E172-174B4950C85D}"/>
              </a:ext>
            </a:extLst>
          </p:cNvPr>
          <p:cNvGrpSpPr/>
          <p:nvPr/>
        </p:nvGrpSpPr>
        <p:grpSpPr>
          <a:xfrm>
            <a:off x="384937" y="2910547"/>
            <a:ext cx="906653" cy="941584"/>
            <a:chOff x="4902200" y="2437342"/>
            <a:chExt cx="1854200" cy="2074334"/>
          </a:xfrm>
        </p:grpSpPr>
        <p:sp>
          <p:nvSpPr>
            <p:cNvPr id="4" name="Rectangle: Rounded Corners 3">
              <a:extLst>
                <a:ext uri="{FF2B5EF4-FFF2-40B4-BE49-F238E27FC236}">
                  <a16:creationId xmlns:a16="http://schemas.microsoft.com/office/drawing/2014/main" id="{77D46796-FFDC-7489-9AD1-AF66D37CA31F}"/>
                </a:ext>
              </a:extLst>
            </p:cNvPr>
            <p:cNvSpPr/>
            <p:nvPr/>
          </p:nvSpPr>
          <p:spPr>
            <a:xfrm>
              <a:off x="4902200" y="2437342"/>
              <a:ext cx="1854200" cy="20743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H" dirty="0"/>
            </a:p>
          </p:txBody>
        </p:sp>
        <p:cxnSp>
          <p:nvCxnSpPr>
            <p:cNvPr id="5" name="Straight Connector 4">
              <a:extLst>
                <a:ext uri="{FF2B5EF4-FFF2-40B4-BE49-F238E27FC236}">
                  <a16:creationId xmlns:a16="http://schemas.microsoft.com/office/drawing/2014/main" id="{904D57BA-78A7-EB36-DCB1-DBE335BFAC47}"/>
                </a:ext>
              </a:extLst>
            </p:cNvPr>
            <p:cNvCxnSpPr>
              <a:cxnSpLocks/>
            </p:cNvCxnSpPr>
            <p:nvPr/>
          </p:nvCxnSpPr>
          <p:spPr>
            <a:xfrm>
              <a:off x="4902200" y="2937933"/>
              <a:ext cx="1854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AA54D49-41CC-F9E9-D0BE-6F7A3B691CF0}"/>
                </a:ext>
              </a:extLst>
            </p:cNvPr>
            <p:cNvSpPr txBox="1"/>
            <p:nvPr/>
          </p:nvSpPr>
          <p:spPr>
            <a:xfrm>
              <a:off x="5637172" y="2437342"/>
              <a:ext cx="301686" cy="610236"/>
            </a:xfrm>
            <a:prstGeom prst="rect">
              <a:avLst/>
            </a:prstGeom>
            <a:noFill/>
          </p:spPr>
          <p:txBody>
            <a:bodyPr wrap="square" rtlCol="0">
              <a:spAutoFit/>
            </a:bodyPr>
            <a:lstStyle/>
            <a:p>
              <a:r>
                <a:rPr lang="en-US" sz="1200" dirty="0"/>
                <a:t>1</a:t>
              </a:r>
              <a:endParaRPr lang="en-GH" sz="1200" dirty="0"/>
            </a:p>
          </p:txBody>
        </p:sp>
        <p:sp>
          <p:nvSpPr>
            <p:cNvPr id="7" name="TextBox 6">
              <a:extLst>
                <a:ext uri="{FF2B5EF4-FFF2-40B4-BE49-F238E27FC236}">
                  <a16:creationId xmlns:a16="http://schemas.microsoft.com/office/drawing/2014/main" id="{D7D25086-7FB8-0EC2-54A2-667B42FC9D51}"/>
                </a:ext>
              </a:extLst>
            </p:cNvPr>
            <p:cNvSpPr txBox="1"/>
            <p:nvPr/>
          </p:nvSpPr>
          <p:spPr>
            <a:xfrm>
              <a:off x="5024966" y="3095461"/>
              <a:ext cx="1608667" cy="1271324"/>
            </a:xfrm>
            <a:prstGeom prst="rect">
              <a:avLst/>
            </a:prstGeom>
            <a:noFill/>
          </p:spPr>
          <p:txBody>
            <a:bodyPr wrap="square" rtlCol="0">
              <a:spAutoFit/>
            </a:bodyPr>
            <a:lstStyle/>
            <a:p>
              <a:pPr algn="ctr"/>
              <a:r>
                <a:rPr lang="en-US" sz="1050" b="1" dirty="0"/>
                <a:t>Register</a:t>
              </a:r>
              <a:r>
                <a:rPr lang="en-US" sz="1050" dirty="0"/>
                <a:t> Client Account</a:t>
              </a:r>
              <a:endParaRPr lang="en-GH" sz="1050" dirty="0"/>
            </a:p>
          </p:txBody>
        </p:sp>
      </p:grpSp>
      <p:sp>
        <p:nvSpPr>
          <p:cNvPr id="8" name="Content Placeholder 2">
            <a:extLst>
              <a:ext uri="{FF2B5EF4-FFF2-40B4-BE49-F238E27FC236}">
                <a16:creationId xmlns:a16="http://schemas.microsoft.com/office/drawing/2014/main" id="{A76206EF-972E-B6AA-B697-BFEB579DFD54}"/>
              </a:ext>
            </a:extLst>
          </p:cNvPr>
          <p:cNvSpPr>
            <a:spLocks noGrp="1"/>
          </p:cNvSpPr>
          <p:nvPr>
            <p:ph idx="1"/>
          </p:nvPr>
        </p:nvSpPr>
        <p:spPr>
          <a:xfrm>
            <a:off x="10118415" y="1248833"/>
            <a:ext cx="2658533" cy="4360334"/>
          </a:xfrm>
        </p:spPr>
        <p:txBody>
          <a:bodyPr>
            <a:normAutofit fontScale="92500" lnSpcReduction="20000"/>
          </a:bodyPr>
          <a:lstStyle/>
          <a:p>
            <a:r>
              <a:rPr lang="en-US" sz="1000" dirty="0"/>
              <a:t>External entities</a:t>
            </a:r>
          </a:p>
          <a:p>
            <a:pPr lvl="1"/>
            <a:r>
              <a:rPr lang="en-US" sz="800" strike="sngStrike" dirty="0"/>
              <a:t>Client</a:t>
            </a:r>
          </a:p>
          <a:p>
            <a:pPr lvl="1"/>
            <a:r>
              <a:rPr lang="en-US" sz="800" strike="sngStrike" dirty="0"/>
              <a:t>Driver</a:t>
            </a:r>
          </a:p>
          <a:p>
            <a:pPr lvl="1"/>
            <a:r>
              <a:rPr lang="en-US" sz="800" strike="sngStrike" dirty="0"/>
              <a:t>Staff</a:t>
            </a:r>
          </a:p>
          <a:p>
            <a:r>
              <a:rPr lang="en-US" sz="1000" dirty="0"/>
              <a:t>Data flows</a:t>
            </a:r>
          </a:p>
          <a:p>
            <a:pPr lvl="1"/>
            <a:r>
              <a:rPr lang="en-US" sz="800" strike="sngStrike" dirty="0"/>
              <a:t>Request</a:t>
            </a:r>
          </a:p>
          <a:p>
            <a:pPr lvl="1"/>
            <a:r>
              <a:rPr lang="en-US" sz="800" strike="sngStrike" dirty="0"/>
              <a:t>Cancellation</a:t>
            </a:r>
          </a:p>
          <a:p>
            <a:pPr lvl="1"/>
            <a:r>
              <a:rPr lang="en-US" sz="800" strike="sngStrike" dirty="0"/>
              <a:t>Complaints</a:t>
            </a:r>
          </a:p>
          <a:p>
            <a:pPr lvl="1"/>
            <a:r>
              <a:rPr lang="en-US" sz="800" strike="sngStrike" dirty="0"/>
              <a:t>Rating</a:t>
            </a:r>
          </a:p>
          <a:p>
            <a:pPr lvl="1"/>
            <a:r>
              <a:rPr lang="en-US" sz="800" strike="sngStrike" dirty="0"/>
              <a:t>Call</a:t>
            </a:r>
          </a:p>
          <a:p>
            <a:pPr lvl="1"/>
            <a:r>
              <a:rPr lang="en-US" sz="800" strike="sngStrike" dirty="0"/>
              <a:t>Client information</a:t>
            </a:r>
          </a:p>
          <a:p>
            <a:pPr lvl="1"/>
            <a:r>
              <a:rPr lang="en-US" sz="800" dirty="0"/>
              <a:t>Driver information</a:t>
            </a:r>
          </a:p>
          <a:p>
            <a:r>
              <a:rPr lang="en-US" sz="1000" dirty="0"/>
              <a:t>Processes</a:t>
            </a:r>
          </a:p>
          <a:p>
            <a:pPr lvl="1"/>
            <a:r>
              <a:rPr lang="en-US" sz="800" strike="sngStrike" dirty="0"/>
              <a:t>Register Account</a:t>
            </a:r>
          </a:p>
          <a:p>
            <a:pPr lvl="1"/>
            <a:r>
              <a:rPr lang="en-US" sz="800" strike="sngStrike" dirty="0"/>
              <a:t>Register driver account</a:t>
            </a:r>
          </a:p>
          <a:p>
            <a:pPr lvl="1"/>
            <a:r>
              <a:rPr lang="en-US" sz="800" dirty="0"/>
              <a:t>Approve registration</a:t>
            </a:r>
          </a:p>
          <a:p>
            <a:pPr lvl="1"/>
            <a:r>
              <a:rPr lang="en-US" sz="800" strike="sngStrike" dirty="0"/>
              <a:t>Search ride</a:t>
            </a:r>
          </a:p>
          <a:p>
            <a:pPr lvl="1"/>
            <a:r>
              <a:rPr lang="en-US" sz="800" strike="sngStrike" dirty="0"/>
              <a:t>Cancel ride</a:t>
            </a:r>
          </a:p>
          <a:p>
            <a:pPr lvl="1"/>
            <a:r>
              <a:rPr lang="en-US" sz="800" strike="sngStrike" dirty="0"/>
              <a:t>Call driver</a:t>
            </a:r>
          </a:p>
          <a:p>
            <a:pPr lvl="1"/>
            <a:r>
              <a:rPr lang="en-US" sz="800" strike="sngStrike" dirty="0"/>
              <a:t>Rate ride</a:t>
            </a:r>
          </a:p>
          <a:p>
            <a:pPr lvl="1"/>
            <a:r>
              <a:rPr lang="en-US" sz="800" strike="sngStrike" dirty="0"/>
              <a:t>Make complaint</a:t>
            </a:r>
          </a:p>
          <a:p>
            <a:r>
              <a:rPr lang="en-US" sz="1000" dirty="0"/>
              <a:t>Data stores</a:t>
            </a:r>
          </a:p>
          <a:p>
            <a:pPr lvl="1"/>
            <a:r>
              <a:rPr lang="en-US" sz="800" dirty="0"/>
              <a:t>Driver Account</a:t>
            </a:r>
          </a:p>
          <a:p>
            <a:pPr lvl="1"/>
            <a:r>
              <a:rPr lang="en-US" sz="800" dirty="0"/>
              <a:t>Client profile</a:t>
            </a:r>
          </a:p>
          <a:p>
            <a:pPr lvl="1"/>
            <a:r>
              <a:rPr lang="en-US" sz="800" dirty="0"/>
              <a:t>Ride booking information</a:t>
            </a:r>
          </a:p>
          <a:p>
            <a:pPr lvl="1"/>
            <a:r>
              <a:rPr lang="en-US" sz="800" dirty="0"/>
              <a:t>Client Complaints</a:t>
            </a:r>
          </a:p>
          <a:p>
            <a:pPr lvl="1"/>
            <a:r>
              <a:rPr lang="en-US" sz="800" dirty="0"/>
              <a:t>Ride Ratings</a:t>
            </a:r>
          </a:p>
          <a:p>
            <a:pPr lvl="1"/>
            <a:r>
              <a:rPr lang="en-US" sz="800" dirty="0"/>
              <a:t>Call details</a:t>
            </a:r>
          </a:p>
          <a:p>
            <a:pPr lvl="1"/>
            <a:endParaRPr lang="en-US" sz="800" dirty="0"/>
          </a:p>
          <a:p>
            <a:endParaRPr lang="en-GH" sz="1000" dirty="0"/>
          </a:p>
        </p:txBody>
      </p:sp>
      <p:grpSp>
        <p:nvGrpSpPr>
          <p:cNvPr id="9" name="Group 8">
            <a:extLst>
              <a:ext uri="{FF2B5EF4-FFF2-40B4-BE49-F238E27FC236}">
                <a16:creationId xmlns:a16="http://schemas.microsoft.com/office/drawing/2014/main" id="{33D6DB5C-28BD-3348-0AD6-C74924FD1730}"/>
              </a:ext>
            </a:extLst>
          </p:cNvPr>
          <p:cNvGrpSpPr/>
          <p:nvPr/>
        </p:nvGrpSpPr>
        <p:grpSpPr>
          <a:xfrm>
            <a:off x="4795831" y="819826"/>
            <a:ext cx="990601" cy="1011331"/>
            <a:chOff x="1295400" y="1464733"/>
            <a:chExt cx="1498599" cy="1473200"/>
          </a:xfrm>
        </p:grpSpPr>
        <p:sp>
          <p:nvSpPr>
            <p:cNvPr id="10" name="Rectangle 9">
              <a:extLst>
                <a:ext uri="{FF2B5EF4-FFF2-40B4-BE49-F238E27FC236}">
                  <a16:creationId xmlns:a16="http://schemas.microsoft.com/office/drawing/2014/main" id="{B613B840-E417-965F-554B-07D80CC932BD}"/>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11" name="Rectangle 10">
              <a:extLst>
                <a:ext uri="{FF2B5EF4-FFF2-40B4-BE49-F238E27FC236}">
                  <a16:creationId xmlns:a16="http://schemas.microsoft.com/office/drawing/2014/main" id="{F9A94F57-7DE6-5400-7D55-88C7D4ECA6D8}"/>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Client</a:t>
              </a:r>
              <a:endParaRPr lang="en-GH" sz="1100" dirty="0"/>
            </a:p>
          </p:txBody>
        </p:sp>
      </p:grpSp>
      <p:grpSp>
        <p:nvGrpSpPr>
          <p:cNvPr id="12" name="Group 11">
            <a:extLst>
              <a:ext uri="{FF2B5EF4-FFF2-40B4-BE49-F238E27FC236}">
                <a16:creationId xmlns:a16="http://schemas.microsoft.com/office/drawing/2014/main" id="{F51DDE94-FC3F-6064-2479-F02EA6BB66BC}"/>
              </a:ext>
            </a:extLst>
          </p:cNvPr>
          <p:cNvGrpSpPr/>
          <p:nvPr/>
        </p:nvGrpSpPr>
        <p:grpSpPr>
          <a:xfrm>
            <a:off x="1311713" y="5341149"/>
            <a:ext cx="990601" cy="1011331"/>
            <a:chOff x="1295400" y="1464733"/>
            <a:chExt cx="1498599" cy="1473200"/>
          </a:xfrm>
        </p:grpSpPr>
        <p:sp>
          <p:nvSpPr>
            <p:cNvPr id="13" name="Rectangle 12">
              <a:extLst>
                <a:ext uri="{FF2B5EF4-FFF2-40B4-BE49-F238E27FC236}">
                  <a16:creationId xmlns:a16="http://schemas.microsoft.com/office/drawing/2014/main" id="{4D5BCDA3-C38D-4ADA-DD79-E8F379C6F7D3}"/>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14" name="Rectangle 13">
              <a:extLst>
                <a:ext uri="{FF2B5EF4-FFF2-40B4-BE49-F238E27FC236}">
                  <a16:creationId xmlns:a16="http://schemas.microsoft.com/office/drawing/2014/main" id="{825F8628-E144-1F32-D778-FC5D2F1FAF4B}"/>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Driver</a:t>
              </a:r>
              <a:endParaRPr lang="en-GH" sz="1100" dirty="0"/>
            </a:p>
          </p:txBody>
        </p:sp>
      </p:grpSp>
      <p:grpSp>
        <p:nvGrpSpPr>
          <p:cNvPr id="15" name="Group 14">
            <a:extLst>
              <a:ext uri="{FF2B5EF4-FFF2-40B4-BE49-F238E27FC236}">
                <a16:creationId xmlns:a16="http://schemas.microsoft.com/office/drawing/2014/main" id="{D69AD312-9663-87B3-44A0-38D5E8055EDF}"/>
              </a:ext>
            </a:extLst>
          </p:cNvPr>
          <p:cNvGrpSpPr/>
          <p:nvPr/>
        </p:nvGrpSpPr>
        <p:grpSpPr>
          <a:xfrm>
            <a:off x="7057077" y="5595562"/>
            <a:ext cx="990601" cy="1011331"/>
            <a:chOff x="1295400" y="1464733"/>
            <a:chExt cx="1498599" cy="1473200"/>
          </a:xfrm>
        </p:grpSpPr>
        <p:sp>
          <p:nvSpPr>
            <p:cNvPr id="16" name="Rectangle 15">
              <a:extLst>
                <a:ext uri="{FF2B5EF4-FFF2-40B4-BE49-F238E27FC236}">
                  <a16:creationId xmlns:a16="http://schemas.microsoft.com/office/drawing/2014/main" id="{CFBB8521-90AF-6C31-FC66-C34238908079}"/>
                </a:ext>
              </a:extLst>
            </p:cNvPr>
            <p:cNvSpPr/>
            <p:nvPr/>
          </p:nvSpPr>
          <p:spPr>
            <a:xfrm>
              <a:off x="1295400" y="1464733"/>
              <a:ext cx="1371600"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H"/>
            </a:p>
          </p:txBody>
        </p:sp>
        <p:sp>
          <p:nvSpPr>
            <p:cNvPr id="17" name="Rectangle 16">
              <a:extLst>
                <a:ext uri="{FF2B5EF4-FFF2-40B4-BE49-F238E27FC236}">
                  <a16:creationId xmlns:a16="http://schemas.microsoft.com/office/drawing/2014/main" id="{BFA95B59-4DFC-7979-783E-30BFD48C583F}"/>
                </a:ext>
              </a:extLst>
            </p:cNvPr>
            <p:cNvSpPr/>
            <p:nvPr/>
          </p:nvSpPr>
          <p:spPr>
            <a:xfrm>
              <a:off x="1422399" y="1566333"/>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Staff</a:t>
              </a:r>
              <a:endParaRPr lang="en-GH" sz="1100" dirty="0"/>
            </a:p>
          </p:txBody>
        </p:sp>
      </p:grpSp>
      <p:grpSp>
        <p:nvGrpSpPr>
          <p:cNvPr id="23" name="Group 22">
            <a:extLst>
              <a:ext uri="{FF2B5EF4-FFF2-40B4-BE49-F238E27FC236}">
                <a16:creationId xmlns:a16="http://schemas.microsoft.com/office/drawing/2014/main" id="{1A345225-DFFE-A46B-4310-216A5F274745}"/>
              </a:ext>
            </a:extLst>
          </p:cNvPr>
          <p:cNvGrpSpPr/>
          <p:nvPr/>
        </p:nvGrpSpPr>
        <p:grpSpPr>
          <a:xfrm>
            <a:off x="3755169" y="5665309"/>
            <a:ext cx="906653" cy="941584"/>
            <a:chOff x="4902200" y="2437342"/>
            <a:chExt cx="1854200" cy="2074334"/>
          </a:xfrm>
        </p:grpSpPr>
        <p:sp>
          <p:nvSpPr>
            <p:cNvPr id="24" name="Rectangle: Rounded Corners 23">
              <a:extLst>
                <a:ext uri="{FF2B5EF4-FFF2-40B4-BE49-F238E27FC236}">
                  <a16:creationId xmlns:a16="http://schemas.microsoft.com/office/drawing/2014/main" id="{8F1303C0-C847-B104-B3D4-E80ED68AD348}"/>
                </a:ext>
              </a:extLst>
            </p:cNvPr>
            <p:cNvSpPr/>
            <p:nvPr/>
          </p:nvSpPr>
          <p:spPr>
            <a:xfrm>
              <a:off x="4902200" y="2437342"/>
              <a:ext cx="1854200" cy="20743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H" dirty="0"/>
            </a:p>
          </p:txBody>
        </p:sp>
        <p:cxnSp>
          <p:nvCxnSpPr>
            <p:cNvPr id="25" name="Straight Connector 24">
              <a:extLst>
                <a:ext uri="{FF2B5EF4-FFF2-40B4-BE49-F238E27FC236}">
                  <a16:creationId xmlns:a16="http://schemas.microsoft.com/office/drawing/2014/main" id="{BD4E2D9F-534E-BEDB-3CB2-DD21FE3C6F60}"/>
                </a:ext>
              </a:extLst>
            </p:cNvPr>
            <p:cNvCxnSpPr>
              <a:cxnSpLocks/>
            </p:cNvCxnSpPr>
            <p:nvPr/>
          </p:nvCxnSpPr>
          <p:spPr>
            <a:xfrm>
              <a:off x="4902200" y="2937933"/>
              <a:ext cx="18542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F1CB5D8-57D5-C23D-8308-E5F5ACE0396D}"/>
                </a:ext>
              </a:extLst>
            </p:cNvPr>
            <p:cNvSpPr txBox="1"/>
            <p:nvPr/>
          </p:nvSpPr>
          <p:spPr>
            <a:xfrm>
              <a:off x="5637172" y="2437342"/>
              <a:ext cx="301686" cy="610236"/>
            </a:xfrm>
            <a:prstGeom prst="rect">
              <a:avLst/>
            </a:prstGeom>
            <a:noFill/>
          </p:spPr>
          <p:txBody>
            <a:bodyPr wrap="square" rtlCol="0">
              <a:spAutoFit/>
            </a:bodyPr>
            <a:lstStyle/>
            <a:p>
              <a:r>
                <a:rPr lang="en-US" sz="1200" dirty="0"/>
                <a:t>2</a:t>
              </a:r>
              <a:endParaRPr lang="en-GH" sz="1200" dirty="0"/>
            </a:p>
          </p:txBody>
        </p:sp>
        <p:sp>
          <p:nvSpPr>
            <p:cNvPr id="27" name="TextBox 26">
              <a:extLst>
                <a:ext uri="{FF2B5EF4-FFF2-40B4-BE49-F238E27FC236}">
                  <a16:creationId xmlns:a16="http://schemas.microsoft.com/office/drawing/2014/main" id="{34AFD58E-DAEF-26A0-1408-89BA8168CB30}"/>
                </a:ext>
              </a:extLst>
            </p:cNvPr>
            <p:cNvSpPr txBox="1"/>
            <p:nvPr/>
          </p:nvSpPr>
          <p:spPr>
            <a:xfrm>
              <a:off x="5024966" y="3095461"/>
              <a:ext cx="1608667" cy="1271324"/>
            </a:xfrm>
            <a:prstGeom prst="rect">
              <a:avLst/>
            </a:prstGeom>
            <a:noFill/>
          </p:spPr>
          <p:txBody>
            <a:bodyPr wrap="square" rtlCol="0">
              <a:spAutoFit/>
            </a:bodyPr>
            <a:lstStyle/>
            <a:p>
              <a:pPr algn="ctr"/>
              <a:r>
                <a:rPr lang="en-US" sz="1050" b="1" dirty="0"/>
                <a:t>Register</a:t>
              </a:r>
              <a:r>
                <a:rPr lang="en-US" sz="1050" dirty="0"/>
                <a:t> Driver Account</a:t>
              </a:r>
              <a:endParaRPr lang="en-GH" sz="1050" dirty="0"/>
            </a:p>
          </p:txBody>
        </p:sp>
      </p:grpSp>
      <p:grpSp>
        <p:nvGrpSpPr>
          <p:cNvPr id="28" name="Group 27">
            <a:extLst>
              <a:ext uri="{FF2B5EF4-FFF2-40B4-BE49-F238E27FC236}">
                <a16:creationId xmlns:a16="http://schemas.microsoft.com/office/drawing/2014/main" id="{02B2D1E7-8A6A-0209-6512-80979B928646}"/>
              </a:ext>
            </a:extLst>
          </p:cNvPr>
          <p:cNvGrpSpPr/>
          <p:nvPr/>
        </p:nvGrpSpPr>
        <p:grpSpPr>
          <a:xfrm>
            <a:off x="1855158" y="2887490"/>
            <a:ext cx="906653" cy="941584"/>
            <a:chOff x="4902200" y="2437342"/>
            <a:chExt cx="1854200" cy="2074334"/>
          </a:xfrm>
        </p:grpSpPr>
        <p:sp>
          <p:nvSpPr>
            <p:cNvPr id="29" name="Rectangle: Rounded Corners 28">
              <a:extLst>
                <a:ext uri="{FF2B5EF4-FFF2-40B4-BE49-F238E27FC236}">
                  <a16:creationId xmlns:a16="http://schemas.microsoft.com/office/drawing/2014/main" id="{A5020280-8532-F8CE-6BC5-5417E3DF00C4}"/>
                </a:ext>
              </a:extLst>
            </p:cNvPr>
            <p:cNvSpPr/>
            <p:nvPr/>
          </p:nvSpPr>
          <p:spPr>
            <a:xfrm>
              <a:off x="4902200" y="2437342"/>
              <a:ext cx="1854200" cy="20743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H" dirty="0"/>
            </a:p>
          </p:txBody>
        </p:sp>
        <p:cxnSp>
          <p:nvCxnSpPr>
            <p:cNvPr id="30" name="Straight Connector 29">
              <a:extLst>
                <a:ext uri="{FF2B5EF4-FFF2-40B4-BE49-F238E27FC236}">
                  <a16:creationId xmlns:a16="http://schemas.microsoft.com/office/drawing/2014/main" id="{37377775-CF2C-5648-E804-F6842542E6A8}"/>
                </a:ext>
              </a:extLst>
            </p:cNvPr>
            <p:cNvCxnSpPr>
              <a:cxnSpLocks/>
            </p:cNvCxnSpPr>
            <p:nvPr/>
          </p:nvCxnSpPr>
          <p:spPr>
            <a:xfrm>
              <a:off x="4902200" y="2937933"/>
              <a:ext cx="18542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0A773AE-8A3A-6ABF-44F3-6972005AF210}"/>
                </a:ext>
              </a:extLst>
            </p:cNvPr>
            <p:cNvSpPr txBox="1"/>
            <p:nvPr/>
          </p:nvSpPr>
          <p:spPr>
            <a:xfrm>
              <a:off x="5637172" y="2437342"/>
              <a:ext cx="301686" cy="610236"/>
            </a:xfrm>
            <a:prstGeom prst="rect">
              <a:avLst/>
            </a:prstGeom>
            <a:noFill/>
          </p:spPr>
          <p:txBody>
            <a:bodyPr wrap="square" rtlCol="0">
              <a:spAutoFit/>
            </a:bodyPr>
            <a:lstStyle/>
            <a:p>
              <a:r>
                <a:rPr lang="en-US" sz="1200" dirty="0"/>
                <a:t>3</a:t>
              </a:r>
              <a:endParaRPr lang="en-GH" sz="1200" dirty="0"/>
            </a:p>
          </p:txBody>
        </p:sp>
        <p:sp>
          <p:nvSpPr>
            <p:cNvPr id="32" name="TextBox 31">
              <a:extLst>
                <a:ext uri="{FF2B5EF4-FFF2-40B4-BE49-F238E27FC236}">
                  <a16:creationId xmlns:a16="http://schemas.microsoft.com/office/drawing/2014/main" id="{50F5E013-258A-9D20-E82E-259D2FF0D670}"/>
                </a:ext>
              </a:extLst>
            </p:cNvPr>
            <p:cNvSpPr txBox="1"/>
            <p:nvPr/>
          </p:nvSpPr>
          <p:spPr>
            <a:xfrm>
              <a:off x="5024966" y="3095461"/>
              <a:ext cx="1608667" cy="559384"/>
            </a:xfrm>
            <a:prstGeom prst="rect">
              <a:avLst/>
            </a:prstGeom>
            <a:noFill/>
          </p:spPr>
          <p:txBody>
            <a:bodyPr wrap="square" rtlCol="0">
              <a:spAutoFit/>
            </a:bodyPr>
            <a:lstStyle/>
            <a:p>
              <a:pPr algn="ctr"/>
              <a:r>
                <a:rPr lang="en-US" sz="1050" b="1" dirty="0"/>
                <a:t>Book</a:t>
              </a:r>
              <a:r>
                <a:rPr lang="en-US" sz="1050" dirty="0"/>
                <a:t> Ride</a:t>
              </a:r>
              <a:endParaRPr lang="en-GH" sz="1050" dirty="0"/>
            </a:p>
          </p:txBody>
        </p:sp>
      </p:grpSp>
      <p:grpSp>
        <p:nvGrpSpPr>
          <p:cNvPr id="33" name="Group 32">
            <a:extLst>
              <a:ext uri="{FF2B5EF4-FFF2-40B4-BE49-F238E27FC236}">
                <a16:creationId xmlns:a16="http://schemas.microsoft.com/office/drawing/2014/main" id="{884788BD-A391-2142-570C-382378148B04}"/>
              </a:ext>
            </a:extLst>
          </p:cNvPr>
          <p:cNvGrpSpPr/>
          <p:nvPr/>
        </p:nvGrpSpPr>
        <p:grpSpPr>
          <a:xfrm>
            <a:off x="4951418" y="2844778"/>
            <a:ext cx="906653" cy="941584"/>
            <a:chOff x="4902200" y="2437342"/>
            <a:chExt cx="1854200" cy="2074334"/>
          </a:xfrm>
        </p:grpSpPr>
        <p:sp>
          <p:nvSpPr>
            <p:cNvPr id="34" name="Rectangle: Rounded Corners 33">
              <a:extLst>
                <a:ext uri="{FF2B5EF4-FFF2-40B4-BE49-F238E27FC236}">
                  <a16:creationId xmlns:a16="http://schemas.microsoft.com/office/drawing/2014/main" id="{E035F376-881B-3BAF-A3A6-46D43F7DE584}"/>
                </a:ext>
              </a:extLst>
            </p:cNvPr>
            <p:cNvSpPr/>
            <p:nvPr/>
          </p:nvSpPr>
          <p:spPr>
            <a:xfrm>
              <a:off x="4902200" y="2437342"/>
              <a:ext cx="1854200" cy="20743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H" dirty="0"/>
            </a:p>
          </p:txBody>
        </p:sp>
        <p:cxnSp>
          <p:nvCxnSpPr>
            <p:cNvPr id="35" name="Straight Connector 34">
              <a:extLst>
                <a:ext uri="{FF2B5EF4-FFF2-40B4-BE49-F238E27FC236}">
                  <a16:creationId xmlns:a16="http://schemas.microsoft.com/office/drawing/2014/main" id="{FF54C5E7-31EE-E078-C152-B3F79833BBC5}"/>
                </a:ext>
              </a:extLst>
            </p:cNvPr>
            <p:cNvCxnSpPr>
              <a:cxnSpLocks/>
            </p:cNvCxnSpPr>
            <p:nvPr/>
          </p:nvCxnSpPr>
          <p:spPr>
            <a:xfrm>
              <a:off x="4902200" y="2937933"/>
              <a:ext cx="18542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2196219-20F1-6875-BC5E-7D82A8DCC3FC}"/>
                </a:ext>
              </a:extLst>
            </p:cNvPr>
            <p:cNvSpPr txBox="1"/>
            <p:nvPr/>
          </p:nvSpPr>
          <p:spPr>
            <a:xfrm>
              <a:off x="5637172" y="2437342"/>
              <a:ext cx="301686" cy="610236"/>
            </a:xfrm>
            <a:prstGeom prst="rect">
              <a:avLst/>
            </a:prstGeom>
            <a:noFill/>
          </p:spPr>
          <p:txBody>
            <a:bodyPr wrap="square" rtlCol="0">
              <a:spAutoFit/>
            </a:bodyPr>
            <a:lstStyle/>
            <a:p>
              <a:r>
                <a:rPr lang="en-US" sz="1200" dirty="0"/>
                <a:t>4</a:t>
              </a:r>
              <a:endParaRPr lang="en-GH" sz="1200" dirty="0"/>
            </a:p>
          </p:txBody>
        </p:sp>
        <p:sp>
          <p:nvSpPr>
            <p:cNvPr id="37" name="TextBox 36">
              <a:extLst>
                <a:ext uri="{FF2B5EF4-FFF2-40B4-BE49-F238E27FC236}">
                  <a16:creationId xmlns:a16="http://schemas.microsoft.com/office/drawing/2014/main" id="{1FBF0C17-BDA9-B8E6-5F74-5423F4419ACF}"/>
                </a:ext>
              </a:extLst>
            </p:cNvPr>
            <p:cNvSpPr txBox="1"/>
            <p:nvPr/>
          </p:nvSpPr>
          <p:spPr>
            <a:xfrm>
              <a:off x="5024966" y="3095461"/>
              <a:ext cx="1608667" cy="915353"/>
            </a:xfrm>
            <a:prstGeom prst="rect">
              <a:avLst/>
            </a:prstGeom>
            <a:noFill/>
          </p:spPr>
          <p:txBody>
            <a:bodyPr wrap="square" rtlCol="0">
              <a:spAutoFit/>
            </a:bodyPr>
            <a:lstStyle/>
            <a:p>
              <a:pPr algn="ctr"/>
              <a:r>
                <a:rPr lang="en-US" sz="1050" b="1" dirty="0"/>
                <a:t>Cancel</a:t>
              </a:r>
              <a:r>
                <a:rPr lang="en-US" sz="1050" dirty="0"/>
                <a:t> Ride</a:t>
              </a:r>
              <a:endParaRPr lang="en-GH" sz="1050" dirty="0"/>
            </a:p>
          </p:txBody>
        </p:sp>
      </p:grpSp>
      <p:grpSp>
        <p:nvGrpSpPr>
          <p:cNvPr id="38" name="Group 37">
            <a:extLst>
              <a:ext uri="{FF2B5EF4-FFF2-40B4-BE49-F238E27FC236}">
                <a16:creationId xmlns:a16="http://schemas.microsoft.com/office/drawing/2014/main" id="{E0924814-F391-EE89-D09F-D8FFE4C50754}"/>
              </a:ext>
            </a:extLst>
          </p:cNvPr>
          <p:cNvGrpSpPr/>
          <p:nvPr/>
        </p:nvGrpSpPr>
        <p:grpSpPr>
          <a:xfrm>
            <a:off x="3463641" y="2887004"/>
            <a:ext cx="906653" cy="941584"/>
            <a:chOff x="4902200" y="2437342"/>
            <a:chExt cx="1854200" cy="2074334"/>
          </a:xfrm>
        </p:grpSpPr>
        <p:sp>
          <p:nvSpPr>
            <p:cNvPr id="39" name="Rectangle: Rounded Corners 38">
              <a:extLst>
                <a:ext uri="{FF2B5EF4-FFF2-40B4-BE49-F238E27FC236}">
                  <a16:creationId xmlns:a16="http://schemas.microsoft.com/office/drawing/2014/main" id="{730D1725-6964-0B9B-2B60-245219EDD910}"/>
                </a:ext>
              </a:extLst>
            </p:cNvPr>
            <p:cNvSpPr/>
            <p:nvPr/>
          </p:nvSpPr>
          <p:spPr>
            <a:xfrm>
              <a:off x="4902200" y="2437342"/>
              <a:ext cx="1854200" cy="20743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H" dirty="0"/>
            </a:p>
          </p:txBody>
        </p:sp>
        <p:cxnSp>
          <p:nvCxnSpPr>
            <p:cNvPr id="40" name="Straight Connector 39">
              <a:extLst>
                <a:ext uri="{FF2B5EF4-FFF2-40B4-BE49-F238E27FC236}">
                  <a16:creationId xmlns:a16="http://schemas.microsoft.com/office/drawing/2014/main" id="{476BAD70-FA5A-7AE0-204A-FC7273459A25}"/>
                </a:ext>
              </a:extLst>
            </p:cNvPr>
            <p:cNvCxnSpPr>
              <a:cxnSpLocks/>
            </p:cNvCxnSpPr>
            <p:nvPr/>
          </p:nvCxnSpPr>
          <p:spPr>
            <a:xfrm>
              <a:off x="4902200" y="2937933"/>
              <a:ext cx="1854200"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3A03227-D0FD-A326-14A6-5A58371F8CCB}"/>
                </a:ext>
              </a:extLst>
            </p:cNvPr>
            <p:cNvSpPr txBox="1"/>
            <p:nvPr/>
          </p:nvSpPr>
          <p:spPr>
            <a:xfrm>
              <a:off x="5637172" y="2437342"/>
              <a:ext cx="301686" cy="610236"/>
            </a:xfrm>
            <a:prstGeom prst="rect">
              <a:avLst/>
            </a:prstGeom>
            <a:noFill/>
          </p:spPr>
          <p:txBody>
            <a:bodyPr wrap="square" rtlCol="0">
              <a:spAutoFit/>
            </a:bodyPr>
            <a:lstStyle/>
            <a:p>
              <a:r>
                <a:rPr lang="en-US" sz="1200" dirty="0"/>
                <a:t>5</a:t>
              </a:r>
              <a:endParaRPr lang="en-GH" sz="1200" dirty="0"/>
            </a:p>
          </p:txBody>
        </p:sp>
        <p:sp>
          <p:nvSpPr>
            <p:cNvPr id="42" name="TextBox 41">
              <a:extLst>
                <a:ext uri="{FF2B5EF4-FFF2-40B4-BE49-F238E27FC236}">
                  <a16:creationId xmlns:a16="http://schemas.microsoft.com/office/drawing/2014/main" id="{6A769B68-684A-7CAF-4DA9-BD7A819E1F82}"/>
                </a:ext>
              </a:extLst>
            </p:cNvPr>
            <p:cNvSpPr txBox="1"/>
            <p:nvPr/>
          </p:nvSpPr>
          <p:spPr>
            <a:xfrm>
              <a:off x="5024966" y="3095461"/>
              <a:ext cx="1608667" cy="559384"/>
            </a:xfrm>
            <a:prstGeom prst="rect">
              <a:avLst/>
            </a:prstGeom>
            <a:noFill/>
          </p:spPr>
          <p:txBody>
            <a:bodyPr wrap="square" rtlCol="0">
              <a:spAutoFit/>
            </a:bodyPr>
            <a:lstStyle/>
            <a:p>
              <a:pPr algn="ctr"/>
              <a:r>
                <a:rPr lang="en-US" sz="1050" b="1" dirty="0"/>
                <a:t>Make </a:t>
              </a:r>
              <a:r>
                <a:rPr lang="en-US" sz="1050" dirty="0"/>
                <a:t>Call</a:t>
              </a:r>
              <a:endParaRPr lang="en-GH" sz="1050" dirty="0"/>
            </a:p>
          </p:txBody>
        </p:sp>
      </p:grpSp>
      <p:grpSp>
        <p:nvGrpSpPr>
          <p:cNvPr id="43" name="Group 42">
            <a:extLst>
              <a:ext uri="{FF2B5EF4-FFF2-40B4-BE49-F238E27FC236}">
                <a16:creationId xmlns:a16="http://schemas.microsoft.com/office/drawing/2014/main" id="{CAF4C3A0-4441-BC48-1097-321C7426F331}"/>
              </a:ext>
            </a:extLst>
          </p:cNvPr>
          <p:cNvGrpSpPr/>
          <p:nvPr/>
        </p:nvGrpSpPr>
        <p:grpSpPr>
          <a:xfrm>
            <a:off x="6432226" y="2809087"/>
            <a:ext cx="906653" cy="941584"/>
            <a:chOff x="4902200" y="2437342"/>
            <a:chExt cx="1854200" cy="2074334"/>
          </a:xfrm>
        </p:grpSpPr>
        <p:sp>
          <p:nvSpPr>
            <p:cNvPr id="44" name="Rectangle: Rounded Corners 43">
              <a:extLst>
                <a:ext uri="{FF2B5EF4-FFF2-40B4-BE49-F238E27FC236}">
                  <a16:creationId xmlns:a16="http://schemas.microsoft.com/office/drawing/2014/main" id="{758C9893-0DD1-A695-2D14-919BFBE8E37F}"/>
                </a:ext>
              </a:extLst>
            </p:cNvPr>
            <p:cNvSpPr/>
            <p:nvPr/>
          </p:nvSpPr>
          <p:spPr>
            <a:xfrm>
              <a:off x="4902200" y="2437342"/>
              <a:ext cx="1854200" cy="20743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H" dirty="0"/>
            </a:p>
          </p:txBody>
        </p:sp>
        <p:cxnSp>
          <p:nvCxnSpPr>
            <p:cNvPr id="45" name="Straight Connector 44">
              <a:extLst>
                <a:ext uri="{FF2B5EF4-FFF2-40B4-BE49-F238E27FC236}">
                  <a16:creationId xmlns:a16="http://schemas.microsoft.com/office/drawing/2014/main" id="{9D00899F-2D27-105B-AC0E-6947F3F5C33E}"/>
                </a:ext>
              </a:extLst>
            </p:cNvPr>
            <p:cNvCxnSpPr>
              <a:cxnSpLocks/>
            </p:cNvCxnSpPr>
            <p:nvPr/>
          </p:nvCxnSpPr>
          <p:spPr>
            <a:xfrm>
              <a:off x="4902200" y="2937933"/>
              <a:ext cx="185420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8385F03-4418-EC6E-E4FF-1F90976A6451}"/>
                </a:ext>
              </a:extLst>
            </p:cNvPr>
            <p:cNvSpPr txBox="1"/>
            <p:nvPr/>
          </p:nvSpPr>
          <p:spPr>
            <a:xfrm>
              <a:off x="5637172" y="2437342"/>
              <a:ext cx="301686" cy="610236"/>
            </a:xfrm>
            <a:prstGeom prst="rect">
              <a:avLst/>
            </a:prstGeom>
            <a:noFill/>
          </p:spPr>
          <p:txBody>
            <a:bodyPr wrap="square" rtlCol="0">
              <a:spAutoFit/>
            </a:bodyPr>
            <a:lstStyle/>
            <a:p>
              <a:r>
                <a:rPr lang="en-US" sz="1200" dirty="0"/>
                <a:t>6</a:t>
              </a:r>
              <a:endParaRPr lang="en-GH" sz="1200" dirty="0"/>
            </a:p>
          </p:txBody>
        </p:sp>
        <p:sp>
          <p:nvSpPr>
            <p:cNvPr id="47" name="TextBox 46">
              <a:extLst>
                <a:ext uri="{FF2B5EF4-FFF2-40B4-BE49-F238E27FC236}">
                  <a16:creationId xmlns:a16="http://schemas.microsoft.com/office/drawing/2014/main" id="{32435C73-86E8-772D-7261-2C4B4C97384B}"/>
                </a:ext>
              </a:extLst>
            </p:cNvPr>
            <p:cNvSpPr txBox="1"/>
            <p:nvPr/>
          </p:nvSpPr>
          <p:spPr>
            <a:xfrm>
              <a:off x="5024966" y="3095461"/>
              <a:ext cx="1608667" cy="915353"/>
            </a:xfrm>
            <a:prstGeom prst="rect">
              <a:avLst/>
            </a:prstGeom>
            <a:noFill/>
          </p:spPr>
          <p:txBody>
            <a:bodyPr wrap="square" rtlCol="0">
              <a:spAutoFit/>
            </a:bodyPr>
            <a:lstStyle/>
            <a:p>
              <a:pPr algn="ctr"/>
              <a:r>
                <a:rPr lang="en-US" sz="1050" b="1" dirty="0"/>
                <a:t>Make</a:t>
              </a:r>
              <a:r>
                <a:rPr lang="en-US" sz="1050" dirty="0"/>
                <a:t> complaint</a:t>
              </a:r>
              <a:endParaRPr lang="en-GH" sz="1050" dirty="0"/>
            </a:p>
          </p:txBody>
        </p:sp>
      </p:grpSp>
      <p:grpSp>
        <p:nvGrpSpPr>
          <p:cNvPr id="48" name="Group 47">
            <a:extLst>
              <a:ext uri="{FF2B5EF4-FFF2-40B4-BE49-F238E27FC236}">
                <a16:creationId xmlns:a16="http://schemas.microsoft.com/office/drawing/2014/main" id="{1D9C4F47-3761-6FD7-D45B-BCDFA00F52F2}"/>
              </a:ext>
            </a:extLst>
          </p:cNvPr>
          <p:cNvGrpSpPr/>
          <p:nvPr/>
        </p:nvGrpSpPr>
        <p:grpSpPr>
          <a:xfrm>
            <a:off x="8047678" y="2809087"/>
            <a:ext cx="906653" cy="941584"/>
            <a:chOff x="4902200" y="2437342"/>
            <a:chExt cx="1854200" cy="2074334"/>
          </a:xfrm>
        </p:grpSpPr>
        <p:sp>
          <p:nvSpPr>
            <p:cNvPr id="49" name="Rectangle: Rounded Corners 48">
              <a:extLst>
                <a:ext uri="{FF2B5EF4-FFF2-40B4-BE49-F238E27FC236}">
                  <a16:creationId xmlns:a16="http://schemas.microsoft.com/office/drawing/2014/main" id="{8DE00347-FB99-46FE-1E30-A7EEB862A7CE}"/>
                </a:ext>
              </a:extLst>
            </p:cNvPr>
            <p:cNvSpPr/>
            <p:nvPr/>
          </p:nvSpPr>
          <p:spPr>
            <a:xfrm>
              <a:off x="4902200" y="2437342"/>
              <a:ext cx="1854200" cy="207433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H" dirty="0"/>
            </a:p>
          </p:txBody>
        </p:sp>
        <p:cxnSp>
          <p:nvCxnSpPr>
            <p:cNvPr id="50" name="Straight Connector 49">
              <a:extLst>
                <a:ext uri="{FF2B5EF4-FFF2-40B4-BE49-F238E27FC236}">
                  <a16:creationId xmlns:a16="http://schemas.microsoft.com/office/drawing/2014/main" id="{2F32F072-406A-51CA-EC73-EEC4206EB7BA}"/>
                </a:ext>
              </a:extLst>
            </p:cNvPr>
            <p:cNvCxnSpPr>
              <a:cxnSpLocks/>
            </p:cNvCxnSpPr>
            <p:nvPr/>
          </p:nvCxnSpPr>
          <p:spPr>
            <a:xfrm>
              <a:off x="4902200" y="2937933"/>
              <a:ext cx="1854200"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562D861-AE67-3920-4EF2-363BCA17EBFF}"/>
                </a:ext>
              </a:extLst>
            </p:cNvPr>
            <p:cNvSpPr txBox="1"/>
            <p:nvPr/>
          </p:nvSpPr>
          <p:spPr>
            <a:xfrm>
              <a:off x="5637172" y="2437342"/>
              <a:ext cx="301686" cy="610236"/>
            </a:xfrm>
            <a:prstGeom prst="rect">
              <a:avLst/>
            </a:prstGeom>
            <a:noFill/>
          </p:spPr>
          <p:txBody>
            <a:bodyPr wrap="square" rtlCol="0">
              <a:spAutoFit/>
            </a:bodyPr>
            <a:lstStyle/>
            <a:p>
              <a:r>
                <a:rPr lang="en-US" sz="1200" dirty="0"/>
                <a:t>7</a:t>
              </a:r>
              <a:endParaRPr lang="en-GH" sz="1200" dirty="0"/>
            </a:p>
          </p:txBody>
        </p:sp>
        <p:sp>
          <p:nvSpPr>
            <p:cNvPr id="52" name="TextBox 51">
              <a:extLst>
                <a:ext uri="{FF2B5EF4-FFF2-40B4-BE49-F238E27FC236}">
                  <a16:creationId xmlns:a16="http://schemas.microsoft.com/office/drawing/2014/main" id="{96094CA5-0B36-6D7C-D3CD-8A66E9D83C89}"/>
                </a:ext>
              </a:extLst>
            </p:cNvPr>
            <p:cNvSpPr txBox="1"/>
            <p:nvPr/>
          </p:nvSpPr>
          <p:spPr>
            <a:xfrm>
              <a:off x="5024966" y="3095461"/>
              <a:ext cx="1608667" cy="559384"/>
            </a:xfrm>
            <a:prstGeom prst="rect">
              <a:avLst/>
            </a:prstGeom>
            <a:noFill/>
          </p:spPr>
          <p:txBody>
            <a:bodyPr wrap="square" rtlCol="0">
              <a:spAutoFit/>
            </a:bodyPr>
            <a:lstStyle/>
            <a:p>
              <a:pPr algn="ctr"/>
              <a:r>
                <a:rPr lang="en-US" sz="1050" b="1" dirty="0"/>
                <a:t>Rate</a:t>
              </a:r>
              <a:r>
                <a:rPr lang="en-US" sz="1050" dirty="0"/>
                <a:t> Ride</a:t>
              </a:r>
              <a:endParaRPr lang="en-GH" sz="1050" dirty="0"/>
            </a:p>
          </p:txBody>
        </p:sp>
      </p:grpSp>
      <p:cxnSp>
        <p:nvCxnSpPr>
          <p:cNvPr id="54" name="Connector: Elbow 53">
            <a:extLst>
              <a:ext uri="{FF2B5EF4-FFF2-40B4-BE49-F238E27FC236}">
                <a16:creationId xmlns:a16="http://schemas.microsoft.com/office/drawing/2014/main" id="{6C062AD5-90C2-EA33-58B8-28201E0CA01E}"/>
              </a:ext>
            </a:extLst>
          </p:cNvPr>
          <p:cNvCxnSpPr>
            <a:stCxn id="10" idx="1"/>
            <a:endCxn id="6" idx="0"/>
          </p:cNvCxnSpPr>
          <p:nvPr/>
        </p:nvCxnSpPr>
        <p:spPr>
          <a:xfrm rot="10800000" flipV="1">
            <a:off x="818077" y="1290617"/>
            <a:ext cx="3977755" cy="1619929"/>
          </a:xfrm>
          <a:prstGeom prst="bentConnector2">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B6062EC-0791-F5BF-7FD2-769CB9494799}"/>
              </a:ext>
            </a:extLst>
          </p:cNvPr>
          <p:cNvCxnSpPr>
            <a:cxnSpLocks/>
            <a:endCxn id="31" idx="0"/>
          </p:cNvCxnSpPr>
          <p:nvPr/>
        </p:nvCxnSpPr>
        <p:spPr>
          <a:xfrm rot="10800000" flipV="1">
            <a:off x="2288297" y="1446146"/>
            <a:ext cx="2507534" cy="1441344"/>
          </a:xfrm>
          <a:prstGeom prst="bentConnector2">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26DE25C9-0DB0-60CC-DF83-2F689E0F8499}"/>
              </a:ext>
            </a:extLst>
          </p:cNvPr>
          <p:cNvCxnSpPr>
            <a:cxnSpLocks/>
            <a:endCxn id="41" idx="0"/>
          </p:cNvCxnSpPr>
          <p:nvPr/>
        </p:nvCxnSpPr>
        <p:spPr>
          <a:xfrm rot="5400000">
            <a:off x="3723165" y="1796736"/>
            <a:ext cx="1263883" cy="916652"/>
          </a:xfrm>
          <a:prstGeom prst="bentConnector3">
            <a:avLst>
              <a:gd name="adj1" fmla="val 428"/>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C30F0C0A-FF14-7BAE-D488-200E5A1C292F}"/>
              </a:ext>
            </a:extLst>
          </p:cNvPr>
          <p:cNvCxnSpPr>
            <a:cxnSpLocks/>
          </p:cNvCxnSpPr>
          <p:nvPr/>
        </p:nvCxnSpPr>
        <p:spPr>
          <a:xfrm>
            <a:off x="5751393" y="1092653"/>
            <a:ext cx="2802318" cy="1728601"/>
          </a:xfrm>
          <a:prstGeom prst="bentConnector3">
            <a:avLst>
              <a:gd name="adj1" fmla="val 100154"/>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114A515E-6347-5E70-39FC-3ECD69230F25}"/>
              </a:ext>
            </a:extLst>
          </p:cNvPr>
          <p:cNvCxnSpPr>
            <a:cxnSpLocks/>
            <a:endCxn id="46" idx="0"/>
          </p:cNvCxnSpPr>
          <p:nvPr/>
        </p:nvCxnSpPr>
        <p:spPr>
          <a:xfrm rot="16200000" flipH="1">
            <a:off x="5556113" y="1499835"/>
            <a:ext cx="1521968" cy="1096536"/>
          </a:xfrm>
          <a:prstGeom prst="bentConnector3">
            <a:avLst>
              <a:gd name="adj1" fmla="val 1046"/>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459DF963-F6F2-4DC0-AB74-25A1F3DF5FEB}"/>
              </a:ext>
            </a:extLst>
          </p:cNvPr>
          <p:cNvCxnSpPr>
            <a:cxnSpLocks/>
            <a:endCxn id="36" idx="0"/>
          </p:cNvCxnSpPr>
          <p:nvPr/>
        </p:nvCxnSpPr>
        <p:spPr>
          <a:xfrm rot="16200000" flipH="1">
            <a:off x="4834414" y="2294635"/>
            <a:ext cx="1045058" cy="55228"/>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EE2ECDDF-69A5-7780-0AAD-713F9B56FB3B}"/>
              </a:ext>
            </a:extLst>
          </p:cNvPr>
          <p:cNvCxnSpPr>
            <a:stCxn id="14" idx="3"/>
            <a:endCxn id="24" idx="1"/>
          </p:cNvCxnSpPr>
          <p:nvPr/>
        </p:nvCxnSpPr>
        <p:spPr>
          <a:xfrm>
            <a:off x="2302314" y="5881688"/>
            <a:ext cx="1452855" cy="2544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2B4272FB-C765-C00D-C320-837FE7BEFB9F}"/>
              </a:ext>
            </a:extLst>
          </p:cNvPr>
          <p:cNvCxnSpPr>
            <a:cxnSpLocks/>
            <a:stCxn id="16" idx="1"/>
            <a:endCxn id="24" idx="3"/>
          </p:cNvCxnSpPr>
          <p:nvPr/>
        </p:nvCxnSpPr>
        <p:spPr>
          <a:xfrm rot="10800000" flipV="1">
            <a:off x="4661823" y="6066353"/>
            <a:ext cx="2395255" cy="697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27062DF-6091-C563-576C-0442B797DB8D}"/>
              </a:ext>
            </a:extLst>
          </p:cNvPr>
          <p:cNvSpPr txBox="1"/>
          <p:nvPr/>
        </p:nvSpPr>
        <p:spPr>
          <a:xfrm>
            <a:off x="204705" y="1516851"/>
            <a:ext cx="1236324" cy="430887"/>
          </a:xfrm>
          <a:prstGeom prst="rect">
            <a:avLst/>
          </a:prstGeom>
          <a:noFill/>
        </p:spPr>
        <p:txBody>
          <a:bodyPr wrap="square" rtlCol="0">
            <a:spAutoFit/>
          </a:bodyPr>
          <a:lstStyle/>
          <a:p>
            <a:r>
              <a:rPr lang="en-US" sz="1100" b="1" dirty="0"/>
              <a:t>Provide</a:t>
            </a:r>
            <a:r>
              <a:rPr lang="en-US" sz="1100" dirty="0"/>
              <a:t> Client information</a:t>
            </a:r>
            <a:endParaRPr lang="en-GH" sz="1100" dirty="0"/>
          </a:p>
        </p:txBody>
      </p:sp>
      <p:sp>
        <p:nvSpPr>
          <p:cNvPr id="77" name="TextBox 76">
            <a:extLst>
              <a:ext uri="{FF2B5EF4-FFF2-40B4-BE49-F238E27FC236}">
                <a16:creationId xmlns:a16="http://schemas.microsoft.com/office/drawing/2014/main" id="{38EB7E58-46C8-017D-C4A2-349794C477A4}"/>
              </a:ext>
            </a:extLst>
          </p:cNvPr>
          <p:cNvSpPr txBox="1"/>
          <p:nvPr/>
        </p:nvSpPr>
        <p:spPr>
          <a:xfrm>
            <a:off x="1740038" y="1839349"/>
            <a:ext cx="920445" cy="261610"/>
          </a:xfrm>
          <a:prstGeom prst="rect">
            <a:avLst/>
          </a:prstGeom>
          <a:noFill/>
        </p:spPr>
        <p:txBody>
          <a:bodyPr wrap="none" rtlCol="0">
            <a:spAutoFit/>
          </a:bodyPr>
          <a:lstStyle/>
          <a:p>
            <a:r>
              <a:rPr lang="en-US" sz="1100" b="1" dirty="0"/>
              <a:t>Request</a:t>
            </a:r>
            <a:r>
              <a:rPr lang="en-US" sz="1100" dirty="0"/>
              <a:t> ride</a:t>
            </a:r>
            <a:endParaRPr lang="en-GH" sz="1100" dirty="0"/>
          </a:p>
        </p:txBody>
      </p:sp>
      <p:sp>
        <p:nvSpPr>
          <p:cNvPr id="78" name="TextBox 77">
            <a:extLst>
              <a:ext uri="{FF2B5EF4-FFF2-40B4-BE49-F238E27FC236}">
                <a16:creationId xmlns:a16="http://schemas.microsoft.com/office/drawing/2014/main" id="{71D3EA30-2A27-0A1C-0F9F-955B7502464B}"/>
              </a:ext>
            </a:extLst>
          </p:cNvPr>
          <p:cNvSpPr txBox="1"/>
          <p:nvPr/>
        </p:nvSpPr>
        <p:spPr>
          <a:xfrm>
            <a:off x="3491633" y="2313667"/>
            <a:ext cx="716863" cy="261610"/>
          </a:xfrm>
          <a:prstGeom prst="rect">
            <a:avLst/>
          </a:prstGeom>
          <a:noFill/>
        </p:spPr>
        <p:txBody>
          <a:bodyPr wrap="none" rtlCol="0">
            <a:spAutoFit/>
          </a:bodyPr>
          <a:lstStyle/>
          <a:p>
            <a:r>
              <a:rPr lang="en-US" sz="1100" b="1" dirty="0"/>
              <a:t>Place</a:t>
            </a:r>
            <a:r>
              <a:rPr lang="en-US" sz="1100" dirty="0"/>
              <a:t> call</a:t>
            </a:r>
            <a:endParaRPr lang="en-GH" sz="1100" dirty="0"/>
          </a:p>
        </p:txBody>
      </p:sp>
      <p:sp>
        <p:nvSpPr>
          <p:cNvPr id="79" name="TextBox 78">
            <a:extLst>
              <a:ext uri="{FF2B5EF4-FFF2-40B4-BE49-F238E27FC236}">
                <a16:creationId xmlns:a16="http://schemas.microsoft.com/office/drawing/2014/main" id="{B6234A16-6B55-9CC0-15D4-40536B857BEE}"/>
              </a:ext>
            </a:extLst>
          </p:cNvPr>
          <p:cNvSpPr txBox="1"/>
          <p:nvPr/>
        </p:nvSpPr>
        <p:spPr>
          <a:xfrm>
            <a:off x="5008572" y="2201600"/>
            <a:ext cx="916653" cy="430887"/>
          </a:xfrm>
          <a:prstGeom prst="rect">
            <a:avLst/>
          </a:prstGeom>
          <a:noFill/>
        </p:spPr>
        <p:txBody>
          <a:bodyPr wrap="square" rtlCol="0">
            <a:spAutoFit/>
          </a:bodyPr>
          <a:lstStyle/>
          <a:p>
            <a:r>
              <a:rPr lang="en-US" sz="1100" b="1" dirty="0"/>
              <a:t>Make</a:t>
            </a:r>
            <a:r>
              <a:rPr lang="en-US" sz="1100" dirty="0"/>
              <a:t> Cancellation </a:t>
            </a:r>
            <a:endParaRPr lang="en-GH" sz="1100" dirty="0"/>
          </a:p>
        </p:txBody>
      </p:sp>
      <p:cxnSp>
        <p:nvCxnSpPr>
          <p:cNvPr id="81" name="Connector: Elbow 80">
            <a:extLst>
              <a:ext uri="{FF2B5EF4-FFF2-40B4-BE49-F238E27FC236}">
                <a16:creationId xmlns:a16="http://schemas.microsoft.com/office/drawing/2014/main" id="{E91E6BA1-4CA7-4EF2-AD0C-2626F8B4D4EC}"/>
              </a:ext>
            </a:extLst>
          </p:cNvPr>
          <p:cNvCxnSpPr>
            <a:cxnSpLocks/>
            <a:stCxn id="14" idx="3"/>
            <a:endCxn id="39" idx="1"/>
          </p:cNvCxnSpPr>
          <p:nvPr/>
        </p:nvCxnSpPr>
        <p:spPr>
          <a:xfrm flipV="1">
            <a:off x="2302314" y="3357796"/>
            <a:ext cx="1161327" cy="25238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1725AABD-9E29-1E7F-42C4-947930DC5334}"/>
              </a:ext>
            </a:extLst>
          </p:cNvPr>
          <p:cNvSpPr txBox="1"/>
          <p:nvPr/>
        </p:nvSpPr>
        <p:spPr>
          <a:xfrm>
            <a:off x="2701781" y="3909258"/>
            <a:ext cx="716863" cy="261610"/>
          </a:xfrm>
          <a:prstGeom prst="rect">
            <a:avLst/>
          </a:prstGeom>
          <a:noFill/>
        </p:spPr>
        <p:txBody>
          <a:bodyPr wrap="none" rtlCol="0">
            <a:spAutoFit/>
          </a:bodyPr>
          <a:lstStyle/>
          <a:p>
            <a:r>
              <a:rPr lang="en-US" sz="1100" b="1" dirty="0"/>
              <a:t>Place</a:t>
            </a:r>
            <a:r>
              <a:rPr lang="en-US" sz="1100" dirty="0"/>
              <a:t> call</a:t>
            </a:r>
            <a:endParaRPr lang="en-GH" sz="1100" dirty="0"/>
          </a:p>
        </p:txBody>
      </p:sp>
      <p:sp>
        <p:nvSpPr>
          <p:cNvPr id="83" name="TextBox 82">
            <a:extLst>
              <a:ext uri="{FF2B5EF4-FFF2-40B4-BE49-F238E27FC236}">
                <a16:creationId xmlns:a16="http://schemas.microsoft.com/office/drawing/2014/main" id="{171348FB-F709-EF39-409F-4F9837477658}"/>
              </a:ext>
            </a:extLst>
          </p:cNvPr>
          <p:cNvSpPr txBox="1"/>
          <p:nvPr/>
        </p:nvSpPr>
        <p:spPr>
          <a:xfrm>
            <a:off x="6422226" y="2039902"/>
            <a:ext cx="916653" cy="600164"/>
          </a:xfrm>
          <a:prstGeom prst="rect">
            <a:avLst/>
          </a:prstGeom>
          <a:noFill/>
        </p:spPr>
        <p:txBody>
          <a:bodyPr wrap="square" rtlCol="0">
            <a:spAutoFit/>
          </a:bodyPr>
          <a:lstStyle/>
          <a:p>
            <a:r>
              <a:rPr lang="en-US" sz="1100" b="1" dirty="0"/>
              <a:t>Provide</a:t>
            </a:r>
            <a:r>
              <a:rPr lang="en-US" sz="1100" dirty="0"/>
              <a:t> complaint details </a:t>
            </a:r>
            <a:endParaRPr lang="en-GH" sz="1100" dirty="0"/>
          </a:p>
        </p:txBody>
      </p:sp>
      <p:sp>
        <p:nvSpPr>
          <p:cNvPr id="84" name="TextBox 83">
            <a:extLst>
              <a:ext uri="{FF2B5EF4-FFF2-40B4-BE49-F238E27FC236}">
                <a16:creationId xmlns:a16="http://schemas.microsoft.com/office/drawing/2014/main" id="{FA02B17F-8CE8-E61D-3A60-242C2906149A}"/>
              </a:ext>
            </a:extLst>
          </p:cNvPr>
          <p:cNvSpPr txBox="1"/>
          <p:nvPr/>
        </p:nvSpPr>
        <p:spPr>
          <a:xfrm>
            <a:off x="8164093" y="2094733"/>
            <a:ext cx="916653" cy="430887"/>
          </a:xfrm>
          <a:prstGeom prst="rect">
            <a:avLst/>
          </a:prstGeom>
          <a:noFill/>
        </p:spPr>
        <p:txBody>
          <a:bodyPr wrap="square" rtlCol="0">
            <a:spAutoFit/>
          </a:bodyPr>
          <a:lstStyle/>
          <a:p>
            <a:r>
              <a:rPr lang="en-US" sz="1100" b="1" dirty="0"/>
              <a:t>Enter</a:t>
            </a:r>
            <a:r>
              <a:rPr lang="en-US" sz="1100" dirty="0"/>
              <a:t> rating details </a:t>
            </a:r>
            <a:endParaRPr lang="en-GH" sz="1100" dirty="0"/>
          </a:p>
        </p:txBody>
      </p:sp>
      <p:sp>
        <p:nvSpPr>
          <p:cNvPr id="85" name="TextBox 84">
            <a:extLst>
              <a:ext uri="{FF2B5EF4-FFF2-40B4-BE49-F238E27FC236}">
                <a16:creationId xmlns:a16="http://schemas.microsoft.com/office/drawing/2014/main" id="{8E2F8664-00AD-F680-4C35-0F653C444217}"/>
              </a:ext>
            </a:extLst>
          </p:cNvPr>
          <p:cNvSpPr txBox="1"/>
          <p:nvPr/>
        </p:nvSpPr>
        <p:spPr>
          <a:xfrm>
            <a:off x="2485180" y="5480057"/>
            <a:ext cx="1104055" cy="369332"/>
          </a:xfrm>
          <a:prstGeom prst="rect">
            <a:avLst/>
          </a:prstGeom>
          <a:noFill/>
        </p:spPr>
        <p:txBody>
          <a:bodyPr wrap="square" rtlCol="0">
            <a:spAutoFit/>
          </a:bodyPr>
          <a:lstStyle/>
          <a:p>
            <a:r>
              <a:rPr lang="en-US" sz="900" b="1" dirty="0"/>
              <a:t>Provide</a:t>
            </a:r>
            <a:r>
              <a:rPr lang="en-US" sz="900" dirty="0"/>
              <a:t> driver &amp; car information</a:t>
            </a:r>
            <a:endParaRPr lang="en-GH" sz="900" dirty="0"/>
          </a:p>
        </p:txBody>
      </p:sp>
      <p:sp>
        <p:nvSpPr>
          <p:cNvPr id="86" name="TextBox 85">
            <a:extLst>
              <a:ext uri="{FF2B5EF4-FFF2-40B4-BE49-F238E27FC236}">
                <a16:creationId xmlns:a16="http://schemas.microsoft.com/office/drawing/2014/main" id="{F3361A8D-6B43-491F-0EE3-4ADBE7001CED}"/>
              </a:ext>
            </a:extLst>
          </p:cNvPr>
          <p:cNvSpPr txBox="1"/>
          <p:nvPr/>
        </p:nvSpPr>
        <p:spPr>
          <a:xfrm>
            <a:off x="5264586" y="5607728"/>
            <a:ext cx="1104055" cy="369332"/>
          </a:xfrm>
          <a:prstGeom prst="rect">
            <a:avLst/>
          </a:prstGeom>
          <a:noFill/>
        </p:spPr>
        <p:txBody>
          <a:bodyPr wrap="square" rtlCol="0">
            <a:spAutoFit/>
          </a:bodyPr>
          <a:lstStyle/>
          <a:p>
            <a:r>
              <a:rPr lang="en-US" sz="900" b="1" dirty="0"/>
              <a:t>Approve</a:t>
            </a:r>
            <a:r>
              <a:rPr lang="en-US" sz="900" dirty="0"/>
              <a:t> driver &amp; car information</a:t>
            </a:r>
            <a:endParaRPr lang="en-GH" sz="900" dirty="0"/>
          </a:p>
        </p:txBody>
      </p:sp>
      <p:grpSp>
        <p:nvGrpSpPr>
          <p:cNvPr id="95" name="Group 94">
            <a:extLst>
              <a:ext uri="{FF2B5EF4-FFF2-40B4-BE49-F238E27FC236}">
                <a16:creationId xmlns:a16="http://schemas.microsoft.com/office/drawing/2014/main" id="{F5874B76-F7E6-920B-D28C-63FAC61F0DDA}"/>
              </a:ext>
            </a:extLst>
          </p:cNvPr>
          <p:cNvGrpSpPr/>
          <p:nvPr/>
        </p:nvGrpSpPr>
        <p:grpSpPr>
          <a:xfrm>
            <a:off x="339551" y="4369116"/>
            <a:ext cx="906654" cy="238667"/>
            <a:chOff x="8164093" y="431800"/>
            <a:chExt cx="1843507" cy="388026"/>
          </a:xfrm>
        </p:grpSpPr>
        <p:sp>
          <p:nvSpPr>
            <p:cNvPr id="90" name="Rectangle 89">
              <a:extLst>
                <a:ext uri="{FF2B5EF4-FFF2-40B4-BE49-F238E27FC236}">
                  <a16:creationId xmlns:a16="http://schemas.microsoft.com/office/drawing/2014/main" id="{6A7596FE-F1E8-2C29-1283-53321A41714B}"/>
                </a:ext>
              </a:extLst>
            </p:cNvPr>
            <p:cNvSpPr/>
            <p:nvPr/>
          </p:nvSpPr>
          <p:spPr>
            <a:xfrm>
              <a:off x="8164093" y="431800"/>
              <a:ext cx="488840" cy="388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D1</a:t>
              </a:r>
              <a:endParaRPr lang="en-GH" sz="400" dirty="0"/>
            </a:p>
          </p:txBody>
        </p:sp>
        <p:cxnSp>
          <p:nvCxnSpPr>
            <p:cNvPr id="92" name="Straight Connector 91">
              <a:extLst>
                <a:ext uri="{FF2B5EF4-FFF2-40B4-BE49-F238E27FC236}">
                  <a16:creationId xmlns:a16="http://schemas.microsoft.com/office/drawing/2014/main" id="{32F9514F-730C-5C28-12F2-035AFD7C0794}"/>
                </a:ext>
              </a:extLst>
            </p:cNvPr>
            <p:cNvCxnSpPr/>
            <p:nvPr/>
          </p:nvCxnSpPr>
          <p:spPr>
            <a:xfrm>
              <a:off x="8652933" y="431800"/>
              <a:ext cx="13546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04C20F3-1A79-D458-FCFE-66755C0344B1}"/>
                </a:ext>
              </a:extLst>
            </p:cNvPr>
            <p:cNvCxnSpPr>
              <a:cxnSpLocks/>
            </p:cNvCxnSpPr>
            <p:nvPr/>
          </p:nvCxnSpPr>
          <p:spPr>
            <a:xfrm>
              <a:off x="8553711" y="819826"/>
              <a:ext cx="14538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11204EED-04D0-F668-F672-B78580203399}"/>
              </a:ext>
            </a:extLst>
          </p:cNvPr>
          <p:cNvGrpSpPr/>
          <p:nvPr/>
        </p:nvGrpSpPr>
        <p:grpSpPr>
          <a:xfrm>
            <a:off x="1874830" y="4360949"/>
            <a:ext cx="906654" cy="238667"/>
            <a:chOff x="8164093" y="431800"/>
            <a:chExt cx="1843507" cy="388026"/>
          </a:xfrm>
        </p:grpSpPr>
        <p:sp>
          <p:nvSpPr>
            <p:cNvPr id="101" name="Rectangle 100">
              <a:extLst>
                <a:ext uri="{FF2B5EF4-FFF2-40B4-BE49-F238E27FC236}">
                  <a16:creationId xmlns:a16="http://schemas.microsoft.com/office/drawing/2014/main" id="{71D50D54-459E-914A-A3C5-DD4CDC1750AB}"/>
                </a:ext>
              </a:extLst>
            </p:cNvPr>
            <p:cNvSpPr/>
            <p:nvPr/>
          </p:nvSpPr>
          <p:spPr>
            <a:xfrm>
              <a:off x="8164093" y="431800"/>
              <a:ext cx="488840" cy="388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D2</a:t>
              </a:r>
              <a:endParaRPr lang="en-GH" sz="400" dirty="0"/>
            </a:p>
          </p:txBody>
        </p:sp>
        <p:cxnSp>
          <p:nvCxnSpPr>
            <p:cNvPr id="102" name="Straight Connector 101">
              <a:extLst>
                <a:ext uri="{FF2B5EF4-FFF2-40B4-BE49-F238E27FC236}">
                  <a16:creationId xmlns:a16="http://schemas.microsoft.com/office/drawing/2014/main" id="{2EB946DF-2B15-08DD-B17F-78D54C9A81DD}"/>
                </a:ext>
              </a:extLst>
            </p:cNvPr>
            <p:cNvCxnSpPr/>
            <p:nvPr/>
          </p:nvCxnSpPr>
          <p:spPr>
            <a:xfrm>
              <a:off x="8652933" y="431800"/>
              <a:ext cx="13546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6DEEFDE-195E-77A0-61FC-8D93B43DE90B}"/>
                </a:ext>
              </a:extLst>
            </p:cNvPr>
            <p:cNvCxnSpPr>
              <a:cxnSpLocks/>
            </p:cNvCxnSpPr>
            <p:nvPr/>
          </p:nvCxnSpPr>
          <p:spPr>
            <a:xfrm>
              <a:off x="8553711" y="819826"/>
              <a:ext cx="14538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0FE7D189-A7F0-1043-2373-82C29B838B1A}"/>
              </a:ext>
            </a:extLst>
          </p:cNvPr>
          <p:cNvGrpSpPr/>
          <p:nvPr/>
        </p:nvGrpSpPr>
        <p:grpSpPr>
          <a:xfrm>
            <a:off x="3337714" y="4308584"/>
            <a:ext cx="906654" cy="238667"/>
            <a:chOff x="8164093" y="431800"/>
            <a:chExt cx="1843507" cy="388026"/>
          </a:xfrm>
        </p:grpSpPr>
        <p:sp>
          <p:nvSpPr>
            <p:cNvPr id="105" name="Rectangle 104">
              <a:extLst>
                <a:ext uri="{FF2B5EF4-FFF2-40B4-BE49-F238E27FC236}">
                  <a16:creationId xmlns:a16="http://schemas.microsoft.com/office/drawing/2014/main" id="{B5A5C0CF-FD8E-6297-3117-75F1692B2A43}"/>
                </a:ext>
              </a:extLst>
            </p:cNvPr>
            <p:cNvSpPr/>
            <p:nvPr/>
          </p:nvSpPr>
          <p:spPr>
            <a:xfrm>
              <a:off x="8164093" y="431800"/>
              <a:ext cx="488840" cy="388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D3</a:t>
              </a:r>
              <a:endParaRPr lang="en-GH" sz="400" dirty="0"/>
            </a:p>
          </p:txBody>
        </p:sp>
        <p:cxnSp>
          <p:nvCxnSpPr>
            <p:cNvPr id="106" name="Straight Connector 105">
              <a:extLst>
                <a:ext uri="{FF2B5EF4-FFF2-40B4-BE49-F238E27FC236}">
                  <a16:creationId xmlns:a16="http://schemas.microsoft.com/office/drawing/2014/main" id="{29B39C02-6F36-C3D2-DDE5-BF84CA545727}"/>
                </a:ext>
              </a:extLst>
            </p:cNvPr>
            <p:cNvCxnSpPr/>
            <p:nvPr/>
          </p:nvCxnSpPr>
          <p:spPr>
            <a:xfrm>
              <a:off x="8652933" y="431800"/>
              <a:ext cx="13546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7E5C4C0-30F5-78A6-5B22-BD02E64DE319}"/>
                </a:ext>
              </a:extLst>
            </p:cNvPr>
            <p:cNvCxnSpPr>
              <a:cxnSpLocks/>
            </p:cNvCxnSpPr>
            <p:nvPr/>
          </p:nvCxnSpPr>
          <p:spPr>
            <a:xfrm>
              <a:off x="8553711" y="819826"/>
              <a:ext cx="14538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64F74A9E-B5D8-310A-AF51-2A2F0B235A88}"/>
              </a:ext>
            </a:extLst>
          </p:cNvPr>
          <p:cNvGrpSpPr/>
          <p:nvPr/>
        </p:nvGrpSpPr>
        <p:grpSpPr>
          <a:xfrm>
            <a:off x="4872993" y="4300417"/>
            <a:ext cx="906654" cy="238667"/>
            <a:chOff x="8164093" y="431800"/>
            <a:chExt cx="1843507" cy="388026"/>
          </a:xfrm>
        </p:grpSpPr>
        <p:sp>
          <p:nvSpPr>
            <p:cNvPr id="109" name="Rectangle 108">
              <a:extLst>
                <a:ext uri="{FF2B5EF4-FFF2-40B4-BE49-F238E27FC236}">
                  <a16:creationId xmlns:a16="http://schemas.microsoft.com/office/drawing/2014/main" id="{678C23D5-B3BF-6B72-E291-F8C2F167E4C8}"/>
                </a:ext>
              </a:extLst>
            </p:cNvPr>
            <p:cNvSpPr/>
            <p:nvPr/>
          </p:nvSpPr>
          <p:spPr>
            <a:xfrm>
              <a:off x="8164093" y="431800"/>
              <a:ext cx="488840" cy="388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D4</a:t>
              </a:r>
              <a:endParaRPr lang="en-GH" sz="400" dirty="0"/>
            </a:p>
          </p:txBody>
        </p:sp>
        <p:cxnSp>
          <p:nvCxnSpPr>
            <p:cNvPr id="110" name="Straight Connector 109">
              <a:extLst>
                <a:ext uri="{FF2B5EF4-FFF2-40B4-BE49-F238E27FC236}">
                  <a16:creationId xmlns:a16="http://schemas.microsoft.com/office/drawing/2014/main" id="{C4A557A8-0E30-2E42-58F9-7643E2731124}"/>
                </a:ext>
              </a:extLst>
            </p:cNvPr>
            <p:cNvCxnSpPr/>
            <p:nvPr/>
          </p:nvCxnSpPr>
          <p:spPr>
            <a:xfrm>
              <a:off x="8652933" y="431800"/>
              <a:ext cx="13546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218D0D3-CA6A-7FD0-0ECE-4CAB211B5E07}"/>
                </a:ext>
              </a:extLst>
            </p:cNvPr>
            <p:cNvCxnSpPr>
              <a:cxnSpLocks/>
            </p:cNvCxnSpPr>
            <p:nvPr/>
          </p:nvCxnSpPr>
          <p:spPr>
            <a:xfrm>
              <a:off x="8553711" y="819826"/>
              <a:ext cx="14538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D50E585B-79AE-3791-04CF-9C828D2169DB}"/>
              </a:ext>
            </a:extLst>
          </p:cNvPr>
          <p:cNvGrpSpPr/>
          <p:nvPr/>
        </p:nvGrpSpPr>
        <p:grpSpPr>
          <a:xfrm>
            <a:off x="6516106" y="4275794"/>
            <a:ext cx="906654" cy="238667"/>
            <a:chOff x="8164093" y="431800"/>
            <a:chExt cx="1843507" cy="388026"/>
          </a:xfrm>
        </p:grpSpPr>
        <p:sp>
          <p:nvSpPr>
            <p:cNvPr id="113" name="Rectangle 112">
              <a:extLst>
                <a:ext uri="{FF2B5EF4-FFF2-40B4-BE49-F238E27FC236}">
                  <a16:creationId xmlns:a16="http://schemas.microsoft.com/office/drawing/2014/main" id="{9974CF2D-03CF-7016-7F10-FC476DBEAAC2}"/>
                </a:ext>
              </a:extLst>
            </p:cNvPr>
            <p:cNvSpPr/>
            <p:nvPr/>
          </p:nvSpPr>
          <p:spPr>
            <a:xfrm>
              <a:off x="8164093" y="431800"/>
              <a:ext cx="488840" cy="388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D5</a:t>
              </a:r>
              <a:endParaRPr lang="en-GH" sz="400" dirty="0"/>
            </a:p>
          </p:txBody>
        </p:sp>
        <p:cxnSp>
          <p:nvCxnSpPr>
            <p:cNvPr id="114" name="Straight Connector 113">
              <a:extLst>
                <a:ext uri="{FF2B5EF4-FFF2-40B4-BE49-F238E27FC236}">
                  <a16:creationId xmlns:a16="http://schemas.microsoft.com/office/drawing/2014/main" id="{83C0A1AB-16C5-89EA-6F63-FCFCA70E0051}"/>
                </a:ext>
              </a:extLst>
            </p:cNvPr>
            <p:cNvCxnSpPr/>
            <p:nvPr/>
          </p:nvCxnSpPr>
          <p:spPr>
            <a:xfrm>
              <a:off x="8652933" y="431800"/>
              <a:ext cx="13546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73801CF-5D49-BB52-58D8-9BD07D0684E9}"/>
                </a:ext>
              </a:extLst>
            </p:cNvPr>
            <p:cNvCxnSpPr>
              <a:cxnSpLocks/>
            </p:cNvCxnSpPr>
            <p:nvPr/>
          </p:nvCxnSpPr>
          <p:spPr>
            <a:xfrm>
              <a:off x="8553711" y="819826"/>
              <a:ext cx="14538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F96EDA54-4167-A590-005C-FD46FA273414}"/>
              </a:ext>
            </a:extLst>
          </p:cNvPr>
          <p:cNvGrpSpPr/>
          <p:nvPr/>
        </p:nvGrpSpPr>
        <p:grpSpPr>
          <a:xfrm>
            <a:off x="8051385" y="4267627"/>
            <a:ext cx="906654" cy="238667"/>
            <a:chOff x="8164093" y="431800"/>
            <a:chExt cx="1843507" cy="388026"/>
          </a:xfrm>
        </p:grpSpPr>
        <p:sp>
          <p:nvSpPr>
            <p:cNvPr id="117" name="Rectangle 116">
              <a:extLst>
                <a:ext uri="{FF2B5EF4-FFF2-40B4-BE49-F238E27FC236}">
                  <a16:creationId xmlns:a16="http://schemas.microsoft.com/office/drawing/2014/main" id="{E038594D-9BEC-7818-1103-DC8813ED5C97}"/>
                </a:ext>
              </a:extLst>
            </p:cNvPr>
            <p:cNvSpPr/>
            <p:nvPr/>
          </p:nvSpPr>
          <p:spPr>
            <a:xfrm>
              <a:off x="8164093" y="431800"/>
              <a:ext cx="488840" cy="388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D6</a:t>
              </a:r>
              <a:endParaRPr lang="en-GH" sz="400" dirty="0"/>
            </a:p>
          </p:txBody>
        </p:sp>
        <p:cxnSp>
          <p:nvCxnSpPr>
            <p:cNvPr id="118" name="Straight Connector 117">
              <a:extLst>
                <a:ext uri="{FF2B5EF4-FFF2-40B4-BE49-F238E27FC236}">
                  <a16:creationId xmlns:a16="http://schemas.microsoft.com/office/drawing/2014/main" id="{56E34263-A9B9-2B62-BFFC-147291903449}"/>
                </a:ext>
              </a:extLst>
            </p:cNvPr>
            <p:cNvCxnSpPr/>
            <p:nvPr/>
          </p:nvCxnSpPr>
          <p:spPr>
            <a:xfrm>
              <a:off x="8652933" y="431800"/>
              <a:ext cx="13546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DD75D64-33AC-0E5D-38AD-DA19087BF682}"/>
                </a:ext>
              </a:extLst>
            </p:cNvPr>
            <p:cNvCxnSpPr>
              <a:cxnSpLocks/>
            </p:cNvCxnSpPr>
            <p:nvPr/>
          </p:nvCxnSpPr>
          <p:spPr>
            <a:xfrm>
              <a:off x="8553711" y="819826"/>
              <a:ext cx="145388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B75BCD67-AFF7-5D7C-9E57-60FDE895E333}"/>
              </a:ext>
            </a:extLst>
          </p:cNvPr>
          <p:cNvGrpSpPr/>
          <p:nvPr/>
        </p:nvGrpSpPr>
        <p:grpSpPr>
          <a:xfrm>
            <a:off x="4566474" y="5105266"/>
            <a:ext cx="906654" cy="238667"/>
            <a:chOff x="8164093" y="431800"/>
            <a:chExt cx="1843507" cy="388026"/>
          </a:xfrm>
        </p:grpSpPr>
        <p:sp>
          <p:nvSpPr>
            <p:cNvPr id="121" name="Rectangle 120">
              <a:extLst>
                <a:ext uri="{FF2B5EF4-FFF2-40B4-BE49-F238E27FC236}">
                  <a16:creationId xmlns:a16="http://schemas.microsoft.com/office/drawing/2014/main" id="{DFDFE72E-4E4C-FE0A-4019-CF9702C6A8B4}"/>
                </a:ext>
              </a:extLst>
            </p:cNvPr>
            <p:cNvSpPr/>
            <p:nvPr/>
          </p:nvSpPr>
          <p:spPr>
            <a:xfrm>
              <a:off x="8164093" y="431800"/>
              <a:ext cx="488840" cy="388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D7</a:t>
              </a:r>
              <a:endParaRPr lang="en-GH" sz="400" dirty="0"/>
            </a:p>
          </p:txBody>
        </p:sp>
        <p:cxnSp>
          <p:nvCxnSpPr>
            <p:cNvPr id="122" name="Straight Connector 121">
              <a:extLst>
                <a:ext uri="{FF2B5EF4-FFF2-40B4-BE49-F238E27FC236}">
                  <a16:creationId xmlns:a16="http://schemas.microsoft.com/office/drawing/2014/main" id="{7D9CCC3F-294B-02FA-8C1C-0A7A6A2A1031}"/>
                </a:ext>
              </a:extLst>
            </p:cNvPr>
            <p:cNvCxnSpPr/>
            <p:nvPr/>
          </p:nvCxnSpPr>
          <p:spPr>
            <a:xfrm>
              <a:off x="8652933" y="431800"/>
              <a:ext cx="13546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C2643F8-0829-58D3-5DB1-A5B48C517907}"/>
                </a:ext>
              </a:extLst>
            </p:cNvPr>
            <p:cNvCxnSpPr>
              <a:cxnSpLocks/>
            </p:cNvCxnSpPr>
            <p:nvPr/>
          </p:nvCxnSpPr>
          <p:spPr>
            <a:xfrm>
              <a:off x="8553711" y="819826"/>
              <a:ext cx="1453889"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7" name="Connector: Elbow 126">
            <a:extLst>
              <a:ext uri="{FF2B5EF4-FFF2-40B4-BE49-F238E27FC236}">
                <a16:creationId xmlns:a16="http://schemas.microsoft.com/office/drawing/2014/main" id="{C504DE9E-3C4E-0107-5291-8E14C5544060}"/>
              </a:ext>
            </a:extLst>
          </p:cNvPr>
          <p:cNvCxnSpPr>
            <a:stCxn id="4" idx="2"/>
          </p:cNvCxnSpPr>
          <p:nvPr/>
        </p:nvCxnSpPr>
        <p:spPr>
          <a:xfrm rot="5400000">
            <a:off x="532799" y="4063650"/>
            <a:ext cx="516985" cy="939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923E7DCE-4E6B-5512-35E8-CB242FBF5823}"/>
              </a:ext>
            </a:extLst>
          </p:cNvPr>
          <p:cNvCxnSpPr/>
          <p:nvPr/>
        </p:nvCxnSpPr>
        <p:spPr>
          <a:xfrm rot="5400000">
            <a:off x="2028943" y="4032389"/>
            <a:ext cx="516985" cy="939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8F495DE6-5F1D-1E2D-31BD-AA2A6B9FF699}"/>
              </a:ext>
            </a:extLst>
          </p:cNvPr>
          <p:cNvCxnSpPr/>
          <p:nvPr/>
        </p:nvCxnSpPr>
        <p:spPr>
          <a:xfrm rot="5400000">
            <a:off x="3583206" y="4014569"/>
            <a:ext cx="516985" cy="939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38FD552E-0CA9-62A2-904F-CA1C86427ED3}"/>
              </a:ext>
            </a:extLst>
          </p:cNvPr>
          <p:cNvCxnSpPr/>
          <p:nvPr/>
        </p:nvCxnSpPr>
        <p:spPr>
          <a:xfrm rot="5400000">
            <a:off x="5077894" y="4011843"/>
            <a:ext cx="516985" cy="939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69666EED-47E1-89A5-77F2-45CE97D7C84B}"/>
              </a:ext>
            </a:extLst>
          </p:cNvPr>
          <p:cNvCxnSpPr/>
          <p:nvPr/>
        </p:nvCxnSpPr>
        <p:spPr>
          <a:xfrm rot="5400000">
            <a:off x="6668576" y="3973273"/>
            <a:ext cx="516985" cy="939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EA52651D-9D66-114B-6157-054247D0EECC}"/>
              </a:ext>
            </a:extLst>
          </p:cNvPr>
          <p:cNvCxnSpPr/>
          <p:nvPr/>
        </p:nvCxnSpPr>
        <p:spPr>
          <a:xfrm rot="5400000">
            <a:off x="8279389" y="3951782"/>
            <a:ext cx="516985" cy="939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BC4AF05C-1E6E-AFAD-8ED8-F47BC5133F00}"/>
              </a:ext>
            </a:extLst>
          </p:cNvPr>
          <p:cNvCxnSpPr>
            <a:cxnSpLocks/>
            <a:stCxn id="26" idx="0"/>
            <a:endCxn id="121" idx="1"/>
          </p:cNvCxnSpPr>
          <p:nvPr/>
        </p:nvCxnSpPr>
        <p:spPr>
          <a:xfrm rot="5400000" flipH="1" flipV="1">
            <a:off x="4157037" y="5255872"/>
            <a:ext cx="440709" cy="3781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4EE88E7D-9107-D44A-0406-B71E6EEF0BBB}"/>
              </a:ext>
            </a:extLst>
          </p:cNvPr>
          <p:cNvSpPr txBox="1"/>
          <p:nvPr/>
        </p:nvSpPr>
        <p:spPr>
          <a:xfrm>
            <a:off x="519508" y="4386960"/>
            <a:ext cx="792205" cy="215444"/>
          </a:xfrm>
          <a:prstGeom prst="rect">
            <a:avLst/>
          </a:prstGeom>
          <a:noFill/>
        </p:spPr>
        <p:txBody>
          <a:bodyPr wrap="none" rtlCol="0">
            <a:spAutoFit/>
          </a:bodyPr>
          <a:lstStyle/>
          <a:p>
            <a:r>
              <a:rPr lang="en-US" sz="800" dirty="0"/>
              <a:t>Client Account</a:t>
            </a:r>
            <a:endParaRPr lang="en-GH" sz="800" dirty="0"/>
          </a:p>
        </p:txBody>
      </p:sp>
      <p:sp>
        <p:nvSpPr>
          <p:cNvPr id="138" name="TextBox 137">
            <a:extLst>
              <a:ext uri="{FF2B5EF4-FFF2-40B4-BE49-F238E27FC236}">
                <a16:creationId xmlns:a16="http://schemas.microsoft.com/office/drawing/2014/main" id="{1E46B287-A2FF-6DFF-3258-9B06CD918377}"/>
              </a:ext>
            </a:extLst>
          </p:cNvPr>
          <p:cNvSpPr txBox="1"/>
          <p:nvPr/>
        </p:nvSpPr>
        <p:spPr>
          <a:xfrm>
            <a:off x="2066281" y="4361077"/>
            <a:ext cx="891591" cy="215444"/>
          </a:xfrm>
          <a:prstGeom prst="rect">
            <a:avLst/>
          </a:prstGeom>
          <a:noFill/>
        </p:spPr>
        <p:txBody>
          <a:bodyPr wrap="none" rtlCol="0">
            <a:spAutoFit/>
          </a:bodyPr>
          <a:lstStyle/>
          <a:p>
            <a:r>
              <a:rPr lang="en-US" sz="800" dirty="0"/>
              <a:t>Ride information</a:t>
            </a:r>
            <a:endParaRPr lang="en-GH" sz="800" dirty="0"/>
          </a:p>
        </p:txBody>
      </p:sp>
      <p:sp>
        <p:nvSpPr>
          <p:cNvPr id="139" name="TextBox 138">
            <a:extLst>
              <a:ext uri="{FF2B5EF4-FFF2-40B4-BE49-F238E27FC236}">
                <a16:creationId xmlns:a16="http://schemas.microsoft.com/office/drawing/2014/main" id="{354C3C57-E06A-C13D-50B1-A9340D236E25}"/>
              </a:ext>
            </a:extLst>
          </p:cNvPr>
          <p:cNvSpPr txBox="1"/>
          <p:nvPr/>
        </p:nvSpPr>
        <p:spPr>
          <a:xfrm>
            <a:off x="3536842" y="4342267"/>
            <a:ext cx="636713" cy="215444"/>
          </a:xfrm>
          <a:prstGeom prst="rect">
            <a:avLst/>
          </a:prstGeom>
          <a:noFill/>
        </p:spPr>
        <p:txBody>
          <a:bodyPr wrap="none" rtlCol="0">
            <a:spAutoFit/>
          </a:bodyPr>
          <a:lstStyle/>
          <a:p>
            <a:r>
              <a:rPr lang="en-US" sz="800" dirty="0"/>
              <a:t>Call details</a:t>
            </a:r>
            <a:endParaRPr lang="en-GH" sz="800" dirty="0"/>
          </a:p>
        </p:txBody>
      </p:sp>
      <p:sp>
        <p:nvSpPr>
          <p:cNvPr id="140" name="TextBox 139">
            <a:extLst>
              <a:ext uri="{FF2B5EF4-FFF2-40B4-BE49-F238E27FC236}">
                <a16:creationId xmlns:a16="http://schemas.microsoft.com/office/drawing/2014/main" id="{04F0FE65-9DD8-234D-8A5E-13B730CCF483}"/>
              </a:ext>
            </a:extLst>
          </p:cNvPr>
          <p:cNvSpPr txBox="1"/>
          <p:nvPr/>
        </p:nvSpPr>
        <p:spPr>
          <a:xfrm>
            <a:off x="5087256" y="4329420"/>
            <a:ext cx="1002197" cy="215444"/>
          </a:xfrm>
          <a:prstGeom prst="rect">
            <a:avLst/>
          </a:prstGeom>
          <a:noFill/>
        </p:spPr>
        <p:txBody>
          <a:bodyPr wrap="none" rtlCol="0">
            <a:spAutoFit/>
          </a:bodyPr>
          <a:lstStyle/>
          <a:p>
            <a:r>
              <a:rPr lang="en-US" sz="800" dirty="0"/>
              <a:t>Cancellation details</a:t>
            </a:r>
            <a:endParaRPr lang="en-GH" sz="800" dirty="0"/>
          </a:p>
        </p:txBody>
      </p:sp>
      <p:sp>
        <p:nvSpPr>
          <p:cNvPr id="141" name="TextBox 140">
            <a:extLst>
              <a:ext uri="{FF2B5EF4-FFF2-40B4-BE49-F238E27FC236}">
                <a16:creationId xmlns:a16="http://schemas.microsoft.com/office/drawing/2014/main" id="{37695B96-57BC-1E24-6B74-F5AAC0AD1EAD}"/>
              </a:ext>
            </a:extLst>
          </p:cNvPr>
          <p:cNvSpPr txBox="1"/>
          <p:nvPr/>
        </p:nvSpPr>
        <p:spPr>
          <a:xfrm>
            <a:off x="6721100" y="4305311"/>
            <a:ext cx="944489" cy="215444"/>
          </a:xfrm>
          <a:prstGeom prst="rect">
            <a:avLst/>
          </a:prstGeom>
          <a:noFill/>
        </p:spPr>
        <p:txBody>
          <a:bodyPr wrap="none" rtlCol="0">
            <a:spAutoFit/>
          </a:bodyPr>
          <a:lstStyle/>
          <a:p>
            <a:r>
              <a:rPr lang="en-US" sz="800" dirty="0"/>
              <a:t>complaints details</a:t>
            </a:r>
            <a:endParaRPr lang="en-GH" sz="800" dirty="0"/>
          </a:p>
        </p:txBody>
      </p:sp>
      <p:sp>
        <p:nvSpPr>
          <p:cNvPr id="142" name="TextBox 141">
            <a:extLst>
              <a:ext uri="{FF2B5EF4-FFF2-40B4-BE49-F238E27FC236}">
                <a16:creationId xmlns:a16="http://schemas.microsoft.com/office/drawing/2014/main" id="{A5851791-45BF-231D-9EED-EB0A04F86275}"/>
              </a:ext>
            </a:extLst>
          </p:cNvPr>
          <p:cNvSpPr txBox="1"/>
          <p:nvPr/>
        </p:nvSpPr>
        <p:spPr>
          <a:xfrm>
            <a:off x="8241833" y="4290850"/>
            <a:ext cx="490840" cy="215444"/>
          </a:xfrm>
          <a:prstGeom prst="rect">
            <a:avLst/>
          </a:prstGeom>
          <a:noFill/>
        </p:spPr>
        <p:txBody>
          <a:bodyPr wrap="none" rtlCol="0">
            <a:spAutoFit/>
          </a:bodyPr>
          <a:lstStyle/>
          <a:p>
            <a:r>
              <a:rPr lang="en-US" sz="800" dirty="0"/>
              <a:t>Ratings</a:t>
            </a:r>
            <a:endParaRPr lang="en-GH" sz="800" dirty="0"/>
          </a:p>
        </p:txBody>
      </p:sp>
      <p:sp>
        <p:nvSpPr>
          <p:cNvPr id="143" name="TextBox 142">
            <a:extLst>
              <a:ext uri="{FF2B5EF4-FFF2-40B4-BE49-F238E27FC236}">
                <a16:creationId xmlns:a16="http://schemas.microsoft.com/office/drawing/2014/main" id="{285C9567-C5EE-BE22-EE2C-FA748668D9D9}"/>
              </a:ext>
            </a:extLst>
          </p:cNvPr>
          <p:cNvSpPr txBox="1"/>
          <p:nvPr/>
        </p:nvSpPr>
        <p:spPr>
          <a:xfrm>
            <a:off x="4786844" y="5132650"/>
            <a:ext cx="805029" cy="215444"/>
          </a:xfrm>
          <a:prstGeom prst="rect">
            <a:avLst/>
          </a:prstGeom>
          <a:noFill/>
        </p:spPr>
        <p:txBody>
          <a:bodyPr wrap="none" rtlCol="0">
            <a:spAutoFit/>
          </a:bodyPr>
          <a:lstStyle/>
          <a:p>
            <a:r>
              <a:rPr lang="en-US" sz="800" dirty="0"/>
              <a:t>Driver Account</a:t>
            </a:r>
            <a:endParaRPr lang="en-GH" sz="800" dirty="0"/>
          </a:p>
        </p:txBody>
      </p:sp>
      <p:cxnSp>
        <p:nvCxnSpPr>
          <p:cNvPr id="145" name="Connector: Elbow 144">
            <a:extLst>
              <a:ext uri="{FF2B5EF4-FFF2-40B4-BE49-F238E27FC236}">
                <a16:creationId xmlns:a16="http://schemas.microsoft.com/office/drawing/2014/main" id="{8BE763F1-FF90-D7FC-B82A-3373FB2DAC3C}"/>
              </a:ext>
            </a:extLst>
          </p:cNvPr>
          <p:cNvCxnSpPr>
            <a:cxnSpLocks/>
            <a:stCxn id="137" idx="3"/>
            <a:endCxn id="29" idx="1"/>
          </p:cNvCxnSpPr>
          <p:nvPr/>
        </p:nvCxnSpPr>
        <p:spPr>
          <a:xfrm flipV="1">
            <a:off x="1311713" y="3358282"/>
            <a:ext cx="543445" cy="11364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35B58CD4-23A4-47BE-2F28-72C03B58CFE0}"/>
              </a:ext>
            </a:extLst>
          </p:cNvPr>
          <p:cNvCxnSpPr>
            <a:cxnSpLocks/>
          </p:cNvCxnSpPr>
          <p:nvPr/>
        </p:nvCxnSpPr>
        <p:spPr>
          <a:xfrm rot="5400000" flipH="1" flipV="1">
            <a:off x="778180" y="4307288"/>
            <a:ext cx="1789084" cy="292529"/>
          </a:xfrm>
          <a:prstGeom prst="bentConnector3">
            <a:avLst>
              <a:gd name="adj1" fmla="val 9987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635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Data Flow Diagram Levels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Data flow diagrams are built in layers</a:t>
            </a:r>
          </a:p>
          <a:p>
            <a:r>
              <a:rPr lang="en-US" dirty="0"/>
              <a:t>The top level is the context level</a:t>
            </a:r>
          </a:p>
          <a:p>
            <a:r>
              <a:rPr lang="en-US" dirty="0"/>
              <a:t>Each process may explode to a lower level</a:t>
            </a:r>
          </a:p>
          <a:p>
            <a:r>
              <a:rPr lang="en-US" dirty="0"/>
              <a:t>The lower level diagram number is the same as the parent process number</a:t>
            </a:r>
          </a:p>
          <a:p>
            <a:r>
              <a:rPr lang="en-US" dirty="0"/>
              <a:t>Processes that do not create a child diagram are called primitive</a:t>
            </a:r>
          </a:p>
        </p:txBody>
      </p:sp>
    </p:spTree>
    <p:extLst>
      <p:ext uri="{BB962C8B-B14F-4D97-AF65-F5344CB8AC3E}">
        <p14:creationId xmlns:p14="http://schemas.microsoft.com/office/powerpoint/2010/main" val="4025027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Creating Child Diagrams (1 of 2)</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Each process on diagram 0 may be exploded to create a child diagram</a:t>
            </a:r>
          </a:p>
          <a:p>
            <a:r>
              <a:rPr lang="en-US" dirty="0"/>
              <a:t>A child diagram cannot produce output or receive input that the parent process does not also produce or receive</a:t>
            </a:r>
          </a:p>
          <a:p>
            <a:r>
              <a:rPr lang="en-US" dirty="0"/>
              <a:t>The child process is given the same number as the parent process</a:t>
            </a:r>
          </a:p>
          <a:p>
            <a:pPr lvl="1"/>
            <a:r>
              <a:rPr lang="en-US" dirty="0"/>
              <a:t>Process 3 would explode to Diagram 3</a:t>
            </a:r>
          </a:p>
        </p:txBody>
      </p:sp>
    </p:spTree>
    <p:extLst>
      <p:ext uri="{BB962C8B-B14F-4D97-AF65-F5344CB8AC3E}">
        <p14:creationId xmlns:p14="http://schemas.microsoft.com/office/powerpoint/2010/main" val="4092612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Creating Child Diagrams (2 of 2)</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Entities are usually not shown on the child diagrams below Diagram 0</a:t>
            </a:r>
          </a:p>
          <a:p>
            <a:r>
              <a:rPr lang="en-US" dirty="0"/>
              <a:t>If the parent process has data flow connecting to a data store, the child diagram may include the data store as well</a:t>
            </a:r>
          </a:p>
          <a:p>
            <a:r>
              <a:rPr lang="en-US" dirty="0"/>
              <a:t>When a process is not exploded, it is called a primitive process</a:t>
            </a:r>
          </a:p>
        </p:txBody>
      </p:sp>
    </p:spTree>
    <p:extLst>
      <p:ext uri="{BB962C8B-B14F-4D97-AF65-F5344CB8AC3E}">
        <p14:creationId xmlns:p14="http://schemas.microsoft.com/office/powerpoint/2010/main" val="425921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a:bodyPr>
          <a:lstStyle/>
          <a:p>
            <a:r>
              <a:rPr lang="en-US" dirty="0"/>
              <a:t>Data Flow Diagrams</a:t>
            </a:r>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700462"/>
            <a:ext cx="10515600" cy="4010531"/>
          </a:xfrm>
        </p:spPr>
        <p:txBody>
          <a:bodyPr/>
          <a:lstStyle/>
          <a:p>
            <a:pPr marL="255651" lvl="0" indent="-255651">
              <a:spcAft>
                <a:spcPct val="0"/>
              </a:spcAft>
              <a:buSzPts val="2400"/>
              <a:tabLst/>
            </a:pPr>
            <a:r>
              <a:rPr lang="en-US" altLang="en-US" sz="2800" dirty="0">
                <a:solidFill>
                  <a:srgbClr val="000000"/>
                </a:solidFill>
                <a:latin typeface="Arial (Body)"/>
              </a:rPr>
              <a:t>Graphically characterize data processes and flows in a business system</a:t>
            </a:r>
          </a:p>
          <a:p>
            <a:pPr marL="255651" lvl="0" indent="-255651">
              <a:spcAft>
                <a:spcPct val="0"/>
              </a:spcAft>
              <a:buSzPts val="2400"/>
              <a:tabLst/>
            </a:pPr>
            <a:r>
              <a:rPr lang="en-US" altLang="en-US" sz="2800" dirty="0">
                <a:solidFill>
                  <a:srgbClr val="000000"/>
                </a:solidFill>
                <a:latin typeface="Arial (Body)"/>
              </a:rPr>
              <a:t>Depict:</a:t>
            </a:r>
          </a:p>
          <a:p>
            <a:pPr marL="712851" lvl="1" indent="-255651">
              <a:spcAft>
                <a:spcPct val="0"/>
              </a:spcAft>
              <a:buSzPts val="2400"/>
            </a:pPr>
            <a:r>
              <a:rPr lang="en-US" altLang="en-US" dirty="0">
                <a:solidFill>
                  <a:srgbClr val="000000"/>
                </a:solidFill>
                <a:latin typeface="Arial (Body)"/>
              </a:rPr>
              <a:t>System inputs</a:t>
            </a:r>
          </a:p>
          <a:p>
            <a:pPr marL="712851" lvl="1" indent="-255651">
              <a:spcAft>
                <a:spcPct val="0"/>
              </a:spcAft>
              <a:buSzPts val="2400"/>
            </a:pPr>
            <a:r>
              <a:rPr lang="en-US" altLang="en-US" dirty="0">
                <a:solidFill>
                  <a:srgbClr val="000000"/>
                </a:solidFill>
                <a:latin typeface="Arial (Body)"/>
              </a:rPr>
              <a:t>Processes</a:t>
            </a:r>
          </a:p>
          <a:p>
            <a:pPr marL="712851" lvl="1" indent="-255651">
              <a:spcAft>
                <a:spcPct val="0"/>
              </a:spcAft>
              <a:buSzPts val="2400"/>
            </a:pPr>
            <a:r>
              <a:rPr lang="en-US" altLang="en-US" dirty="0">
                <a:solidFill>
                  <a:srgbClr val="000000"/>
                </a:solidFill>
                <a:latin typeface="Arial (Body)"/>
              </a:rPr>
              <a:t>Outputs</a:t>
            </a:r>
          </a:p>
        </p:txBody>
      </p:sp>
    </p:spTree>
    <p:extLst>
      <p:ext uri="{BB962C8B-B14F-4D97-AF65-F5344CB8AC3E}">
        <p14:creationId xmlns:p14="http://schemas.microsoft.com/office/powerpoint/2010/main" val="1049033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5"/>
            <a:ext cx="10515600" cy="1094707"/>
          </a:xfrm>
        </p:spPr>
        <p:txBody>
          <a:bodyPr>
            <a:noAutofit/>
          </a:bodyPr>
          <a:lstStyle/>
          <a:p>
            <a:r>
              <a:rPr lang="en-US" sz="3600" dirty="0"/>
              <a:t>Figure 7.4 Differences between the Parent Diagram (above) and the Child Diagram (Below)</a:t>
            </a:r>
            <a:endParaRPr lang="en-GB" sz="3600" dirty="0"/>
          </a:p>
        </p:txBody>
      </p:sp>
      <p:pic>
        <p:nvPicPr>
          <p:cNvPr id="5" name="Picture 4" descr="The data flow diagram shows a parent version and a child version. Parent data flow diagram, Record A flows from Data store D1, Data Store 1, to Process 3, General process C C C. Entity 2 sends Input B also to General Process 3, C C C. From there, Data flow D moves to Process 4, General process D D D. Child data flow diagram, Data Flow, Input B moves to Process 3.1, Detailed process X X X. From there, Transaction Record 1 flows to Data Store D5, Transaction File 1, and from there it flows to Process 3.2, Detailed Process Y Y Y. Also, Record A flows from Data store D1, data store 1, to Process 3.1, Detailed Process Y Y Y. From there, Detailed data flow Z flows to Process 3.3, Detailed process Z Z Z, which generates Data flow D. The child data flow diagram also shows a data flow arrow pointing from Process 3.1, labelled Error. The parent and child data flow diagrams also show a number of notes. Arrows pointing to Record A in both parent and child data flow diagram are labelled Matching data flow. Arrows pointing to Input B in both parent and child data flow diagram are labelled Data flow from parent process to child diagram must match. An arrow pointing to Error in the child data flow diagram is labelled Error lines may be added on a detailed child diagram. An arrow pointing to Transaction file 1 in Data store D 5 in the child data flow diagram is labelled Transaction files may be added to lower level diagrams. An arrow pointing to the resulting Data flow D in child data flow diagram is labelled Output flow must match the parent process.">
            <a:extLst>
              <a:ext uri="{FF2B5EF4-FFF2-40B4-BE49-F238E27FC236}">
                <a16:creationId xmlns:a16="http://schemas.microsoft.com/office/drawing/2014/main" id="{82CD2547-9DCF-3649-E418-8AE681D3B6FC}"/>
              </a:ext>
            </a:extLst>
          </p:cNvPr>
          <p:cNvPicPr>
            <a:picLocks noChangeAspect="1"/>
          </p:cNvPicPr>
          <p:nvPr/>
        </p:nvPicPr>
        <p:blipFill rotWithShape="1">
          <a:blip r:embed="rId3">
            <a:extLst>
              <a:ext uri="{28A0092B-C50C-407E-A947-70E740481C1C}">
                <a14:useLocalDpi xmlns:a14="http://schemas.microsoft.com/office/drawing/2010/main" val="0"/>
              </a:ext>
            </a:extLst>
          </a:blip>
          <a:srcRect b="3820"/>
          <a:stretch/>
        </p:blipFill>
        <p:spPr>
          <a:xfrm>
            <a:off x="3749675" y="1604210"/>
            <a:ext cx="4692650" cy="4690506"/>
          </a:xfrm>
          <a:prstGeom prst="rect">
            <a:avLst/>
          </a:prstGeom>
        </p:spPr>
      </p:pic>
    </p:spTree>
    <p:extLst>
      <p:ext uri="{BB962C8B-B14F-4D97-AF65-F5344CB8AC3E}">
        <p14:creationId xmlns:p14="http://schemas.microsoft.com/office/powerpoint/2010/main" val="2653136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3600" dirty="0"/>
              <a:t>Data Flow Diagrams Error Summary</a:t>
            </a:r>
            <a:endParaRPr lang="en-GB" sz="3600"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Forgetting to include a data flow or pointing an arrow in the wrong direction</a:t>
            </a:r>
          </a:p>
          <a:p>
            <a:r>
              <a:rPr lang="en-US" dirty="0"/>
              <a:t>Connecting data stores and external entities directly to each other</a:t>
            </a:r>
          </a:p>
          <a:p>
            <a:r>
              <a:rPr lang="en-US" dirty="0"/>
              <a:t>Incorrectly labeling processes or data flow</a:t>
            </a:r>
          </a:p>
          <a:p>
            <a:r>
              <a:rPr lang="en-US" dirty="0"/>
              <a:t>Including more than nine processes on a data flow diagram</a:t>
            </a:r>
          </a:p>
          <a:p>
            <a:r>
              <a:rPr lang="en-US" dirty="0"/>
              <a:t>Omitting data flow</a:t>
            </a:r>
          </a:p>
          <a:p>
            <a:r>
              <a:rPr lang="en-US" dirty="0"/>
              <a:t>Creating unbalanced decomposition (or explosion) in child diagrams</a:t>
            </a:r>
          </a:p>
          <a:p>
            <a:endParaRPr lang="en-US" dirty="0"/>
          </a:p>
        </p:txBody>
      </p:sp>
    </p:spTree>
    <p:extLst>
      <p:ext uri="{BB962C8B-B14F-4D97-AF65-F5344CB8AC3E}">
        <p14:creationId xmlns:p14="http://schemas.microsoft.com/office/powerpoint/2010/main" val="387742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3200" dirty="0"/>
              <a:t>Figure 7.5 Checking the Diagrams for Errors</a:t>
            </a:r>
            <a:endParaRPr lang="en-GB" sz="3200"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1223123"/>
          </a:xfrm>
        </p:spPr>
        <p:txBody>
          <a:bodyPr/>
          <a:lstStyle/>
          <a:p>
            <a:r>
              <a:rPr lang="en-US" dirty="0"/>
              <a:t>Forgetting to include a data flow or pointing an arrow in the wrong direction</a:t>
            </a:r>
          </a:p>
        </p:txBody>
      </p:sp>
      <p:pic>
        <p:nvPicPr>
          <p:cNvPr id="4" name="Picture 6" descr="Employee Record has a red arrow pointing downwards to a box named Calculate Gross Pay with the number 1. Employee Time Record has a right red arrow pointing to the Calculate Gross Pay box. Gross Pay has a left red arrow pointing to the Calculate Gross Pay box. There’s a post it note saying Process 1 has no output.">
            <a:extLst>
              <a:ext uri="{FF2B5EF4-FFF2-40B4-BE49-F238E27FC236}">
                <a16:creationId xmlns:a16="http://schemas.microsoft.com/office/drawing/2014/main" id="{921CF5BD-2458-1586-4806-47E1C5FF2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215" y="2388028"/>
            <a:ext cx="5446573" cy="333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6360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3200" dirty="0"/>
              <a:t>Figure 7.5 Checking the Diagrams for Errors (2 of 2)</a:t>
            </a:r>
            <a:endParaRPr lang="en-GB" sz="3200"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836355"/>
          </a:xfrm>
        </p:spPr>
        <p:txBody>
          <a:bodyPr>
            <a:normAutofit lnSpcReduction="10000"/>
          </a:bodyPr>
          <a:lstStyle/>
          <a:p>
            <a:r>
              <a:rPr lang="en-US" dirty="0"/>
              <a:t>Connecting data stores and external entities directly to each other</a:t>
            </a:r>
          </a:p>
        </p:txBody>
      </p:sp>
      <p:pic>
        <p:nvPicPr>
          <p:cNvPr id="5" name="Picture 6" descr="D 1 Employee Master has a red arrow pointing downward to D 3 Check Reconciliation with the words Check Reconciliation Record to the right. A post it note to the left says A data store should not directly connect to another data store.">
            <a:extLst>
              <a:ext uri="{FF2B5EF4-FFF2-40B4-BE49-F238E27FC236}">
                <a16:creationId xmlns:a16="http://schemas.microsoft.com/office/drawing/2014/main" id="{29816F3A-8018-2FC7-B61F-184EF1C5E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143" y="2300138"/>
            <a:ext cx="4904874" cy="374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8339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3200" dirty="0"/>
              <a:t>Figure 7.5 Typical Errors That Can Occur in a Data Flow Diagram</a:t>
            </a:r>
            <a:endParaRPr lang="en-GB" sz="3200" dirty="0"/>
          </a:p>
        </p:txBody>
      </p:sp>
      <p:pic>
        <p:nvPicPr>
          <p:cNvPr id="7" name="Picture 6" descr="The data flow diagram shows that data flow Hours worked moves from the entity Employee to the data store D 2, Employee time file. An arrow pointing to Data store D 2 reads An external entity should not directly connect to a data store. The process 1 Calculate gross pay receives the data Employee time record from Data store D 2, Employee time file; and Employee record from data store D1, Employee master. Data Flow Gross Pay flows from process 2, Calculate withholding amount. An arrow pointing to process 1, Calculate gross pay, is labelled Process 1 has no output. An arrow pointing to process 2, Calculate withholding amount, is labelled Process 2 has no input. From Process 2, Calculate withholding amount , Data about Withholding flows to process 3, Calculate net pay, from which Net pay flows to process 4, Print employee paycheck, which in turn flows Employee Paycheck to the Employee. A two-way data flow occurs between process 4, Print employee paycheck and data store D1, Employee master, which flows Check reconciliation data record to data store D3, Check reconciliation. An arrow pointing to the dataflow between Data Store D1 and Data Store D3 is labelled A data store should not directly connect to another data store.">
            <a:extLst>
              <a:ext uri="{FF2B5EF4-FFF2-40B4-BE49-F238E27FC236}">
                <a16:creationId xmlns:a16="http://schemas.microsoft.com/office/drawing/2014/main" id="{F439E478-4DAE-C0B9-59A9-00434EC9B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051" y="1201480"/>
            <a:ext cx="5590717" cy="503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599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D3F-E524-4F5F-B95E-6921B60A4586}"/>
              </a:ext>
            </a:extLst>
          </p:cNvPr>
          <p:cNvSpPr>
            <a:spLocks noGrp="1"/>
          </p:cNvSpPr>
          <p:nvPr>
            <p:ph type="title"/>
          </p:nvPr>
        </p:nvSpPr>
        <p:spPr>
          <a:xfrm>
            <a:off x="1512112" y="1839932"/>
            <a:ext cx="9167776" cy="1719262"/>
          </a:xfrm>
        </p:spPr>
        <p:txBody>
          <a:bodyPr>
            <a:normAutofit fontScale="90000"/>
          </a:bodyPr>
          <a:lstStyle/>
          <a:p>
            <a:r>
              <a:rPr lang="en-US" dirty="0"/>
              <a:t>Physical and logical data flow diagrams</a:t>
            </a:r>
          </a:p>
        </p:txBody>
      </p:sp>
      <p:sp>
        <p:nvSpPr>
          <p:cNvPr id="3" name="Text Placeholder 2">
            <a:extLst>
              <a:ext uri="{FF2B5EF4-FFF2-40B4-BE49-F238E27FC236}">
                <a16:creationId xmlns:a16="http://schemas.microsoft.com/office/drawing/2014/main" id="{F1CBA111-C520-4228-B53C-922A0CFF40C5}"/>
              </a:ext>
            </a:extLst>
          </p:cNvPr>
          <p:cNvSpPr>
            <a:spLocks noGrp="1"/>
          </p:cNvSpPr>
          <p:nvPr>
            <p:ph type="body" idx="4294967295"/>
          </p:nvPr>
        </p:nvSpPr>
        <p:spPr>
          <a:xfrm>
            <a:off x="9229060" y="6273209"/>
            <a:ext cx="2082430" cy="465028"/>
          </a:xfrm>
        </p:spPr>
        <p:txBody>
          <a:bodyPr>
            <a:normAutofit lnSpcReduction="10000"/>
          </a:bodyPr>
          <a:lstStyle/>
          <a:p>
            <a:pPr marL="0" indent="0" algn="r">
              <a:buNone/>
            </a:pPr>
            <a:r>
              <a:rPr lang="en-US" dirty="0">
                <a:solidFill>
                  <a:schemeClr val="bg1">
                    <a:lumMod val="75000"/>
                  </a:schemeClr>
                </a:solidFill>
                <a:latin typeface="Arial" panose="020B0604020202020204" pitchFamily="34" charset="0"/>
                <a:cs typeface="Arial" panose="020B0604020202020204" pitchFamily="34" charset="0"/>
              </a:rPr>
              <a:t>Section 3/5</a:t>
            </a:r>
            <a:endParaRPr lang="en-GB" dirty="0">
              <a:solidFill>
                <a:schemeClr val="bg1">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C373C9-E675-499A-A813-6B4488871097}"/>
              </a:ext>
            </a:extLst>
          </p:cNvPr>
          <p:cNvPicPr>
            <a:picLocks noChangeAspect="1"/>
          </p:cNvPicPr>
          <p:nvPr/>
        </p:nvPicPr>
        <p:blipFill rotWithShape="1">
          <a:blip r:embed="rId3">
            <a:grayscl/>
          </a:blip>
          <a:srcRect t="1" b="39668"/>
          <a:stretch/>
        </p:blipFill>
        <p:spPr>
          <a:xfrm>
            <a:off x="651566" y="4931491"/>
            <a:ext cx="1415242" cy="1926510"/>
          </a:xfrm>
          <a:prstGeom prst="rect">
            <a:avLst/>
          </a:prstGeom>
        </p:spPr>
      </p:pic>
    </p:spTree>
    <p:extLst>
      <p:ext uri="{BB962C8B-B14F-4D97-AF65-F5344CB8AC3E}">
        <p14:creationId xmlns:p14="http://schemas.microsoft.com/office/powerpoint/2010/main" val="1657164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3200" dirty="0"/>
              <a:t>Logical and Physical Data Flow Diagrams (1 of 2)</a:t>
            </a:r>
            <a:endParaRPr lang="en-GB" sz="3200"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Logical</a:t>
            </a:r>
          </a:p>
          <a:p>
            <a:pPr lvl="1"/>
            <a:r>
              <a:rPr lang="en-US" dirty="0"/>
              <a:t>Focuses on the business and how the business operates</a:t>
            </a:r>
          </a:p>
          <a:p>
            <a:pPr lvl="1"/>
            <a:r>
              <a:rPr lang="en-US" dirty="0"/>
              <a:t>Not concerned with how the system will be constructed</a:t>
            </a:r>
          </a:p>
          <a:p>
            <a:pPr lvl="1"/>
            <a:r>
              <a:rPr lang="en-US" dirty="0"/>
              <a:t>Describes the business events that take place and the data required and produced by each event</a:t>
            </a:r>
          </a:p>
        </p:txBody>
      </p:sp>
    </p:spTree>
    <p:extLst>
      <p:ext uri="{BB962C8B-B14F-4D97-AF65-F5344CB8AC3E}">
        <p14:creationId xmlns:p14="http://schemas.microsoft.com/office/powerpoint/2010/main" val="2007535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3200" dirty="0"/>
              <a:t>Logical and Physical Data Flow Diagrams (2 of 2)</a:t>
            </a:r>
            <a:endParaRPr lang="en-GB" sz="3200"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Physical</a:t>
            </a:r>
          </a:p>
          <a:p>
            <a:pPr lvl="1"/>
            <a:r>
              <a:rPr lang="en-US" dirty="0"/>
              <a:t>Shows how the system will be implemented</a:t>
            </a:r>
          </a:p>
          <a:p>
            <a:pPr lvl="1"/>
            <a:r>
              <a:rPr lang="en-US" dirty="0"/>
              <a:t>Depicts the system</a:t>
            </a:r>
          </a:p>
        </p:txBody>
      </p:sp>
    </p:spTree>
    <p:extLst>
      <p:ext uri="{BB962C8B-B14F-4D97-AF65-F5344CB8AC3E}">
        <p14:creationId xmlns:p14="http://schemas.microsoft.com/office/powerpoint/2010/main" val="942048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3200" dirty="0"/>
              <a:t>Figure 7.7 Features Common of Logical and Physical Data Flow Diagrams</a:t>
            </a:r>
            <a:endParaRPr lang="en-GB" sz="3200" dirty="0"/>
          </a:p>
        </p:txBody>
      </p:sp>
      <p:graphicFrame>
        <p:nvGraphicFramePr>
          <p:cNvPr id="6" name="Table 5">
            <a:extLst>
              <a:ext uri="{FF2B5EF4-FFF2-40B4-BE49-F238E27FC236}">
                <a16:creationId xmlns:a16="http://schemas.microsoft.com/office/drawing/2014/main" id="{868F01A5-4DE4-CE94-556F-2866EEF78AEB}"/>
              </a:ext>
            </a:extLst>
          </p:cNvPr>
          <p:cNvGraphicFramePr>
            <a:graphicFrameLocks noGrp="1"/>
          </p:cNvGraphicFramePr>
          <p:nvPr>
            <p:extLst>
              <p:ext uri="{D42A27DB-BD31-4B8C-83A1-F6EECF244321}">
                <p14:modId xmlns:p14="http://schemas.microsoft.com/office/powerpoint/2010/main" val="4031688339"/>
              </p:ext>
            </p:extLst>
          </p:nvPr>
        </p:nvGraphicFramePr>
        <p:xfrm>
          <a:off x="1271451" y="1693522"/>
          <a:ext cx="8906011" cy="4286046"/>
        </p:xfrm>
        <a:graphic>
          <a:graphicData uri="http://schemas.openxmlformats.org/drawingml/2006/table">
            <a:tbl>
              <a:tblPr firstRow="1" bandRow="1">
                <a:tableStyleId>{5940675A-B579-460E-94D1-54222C63F5DA}</a:tableStyleId>
              </a:tblPr>
              <a:tblGrid>
                <a:gridCol w="2247372">
                  <a:extLst>
                    <a:ext uri="{9D8B030D-6E8A-4147-A177-3AD203B41FA5}">
                      <a16:colId xmlns:a16="http://schemas.microsoft.com/office/drawing/2014/main" val="2454246886"/>
                    </a:ext>
                  </a:extLst>
                </a:gridCol>
                <a:gridCol w="3073566">
                  <a:extLst>
                    <a:ext uri="{9D8B030D-6E8A-4147-A177-3AD203B41FA5}">
                      <a16:colId xmlns:a16="http://schemas.microsoft.com/office/drawing/2014/main" val="3376336827"/>
                    </a:ext>
                  </a:extLst>
                </a:gridCol>
                <a:gridCol w="3585073">
                  <a:extLst>
                    <a:ext uri="{9D8B030D-6E8A-4147-A177-3AD203B41FA5}">
                      <a16:colId xmlns:a16="http://schemas.microsoft.com/office/drawing/2014/main" val="156976860"/>
                    </a:ext>
                  </a:extLst>
                </a:gridCol>
              </a:tblGrid>
              <a:tr h="329696">
                <a:tc>
                  <a:txBody>
                    <a:bodyPr/>
                    <a:lstStyle/>
                    <a:p>
                      <a:r>
                        <a:rPr lang="en-US" sz="1400" b="1" u="none" strike="noStrike" cap="none" baseline="0" dirty="0">
                          <a:sym typeface="Arial"/>
                        </a:rPr>
                        <a:t>Design Feature</a:t>
                      </a:r>
                      <a:endParaRPr lang="en-US" sz="1400" b="1" dirty="0">
                        <a:latin typeface="+mn-lt"/>
                      </a:endParaRPr>
                    </a:p>
                  </a:txBody>
                  <a:tcPr/>
                </a:tc>
                <a:tc>
                  <a:txBody>
                    <a:bodyPr/>
                    <a:lstStyle/>
                    <a:p>
                      <a:r>
                        <a:rPr lang="en-US" sz="1400" b="1" u="none" strike="noStrike" cap="none" baseline="0" dirty="0">
                          <a:sym typeface="Arial"/>
                        </a:rPr>
                        <a:t>Logical</a:t>
                      </a:r>
                      <a:endParaRPr lang="en-US" sz="1400" b="1" dirty="0">
                        <a:latin typeface="+mn-lt"/>
                      </a:endParaRPr>
                    </a:p>
                  </a:txBody>
                  <a:tcPr/>
                </a:tc>
                <a:tc>
                  <a:txBody>
                    <a:bodyPr/>
                    <a:lstStyle/>
                    <a:p>
                      <a:r>
                        <a:rPr lang="en-US" sz="1400" b="1" u="none" strike="noStrike" cap="none" baseline="0" dirty="0">
                          <a:sym typeface="Arial"/>
                        </a:rPr>
                        <a:t>Physical</a:t>
                      </a:r>
                      <a:endParaRPr lang="en-US" sz="1400" b="1" dirty="0">
                        <a:latin typeface="+mn-lt"/>
                      </a:endParaRPr>
                    </a:p>
                  </a:txBody>
                  <a:tcPr/>
                </a:tc>
                <a:extLst>
                  <a:ext uri="{0D108BD9-81ED-4DB2-BD59-A6C34878D82A}">
                    <a16:rowId xmlns:a16="http://schemas.microsoft.com/office/drawing/2014/main" val="671010158"/>
                  </a:ext>
                </a:extLst>
              </a:tr>
              <a:tr h="560483">
                <a:tc>
                  <a:txBody>
                    <a:bodyPr/>
                    <a:lstStyle/>
                    <a:p>
                      <a:r>
                        <a:rPr lang="en-US" sz="1400" b="1" u="none" strike="noStrike" cap="none" baseline="0" dirty="0">
                          <a:sym typeface="Arial"/>
                        </a:rPr>
                        <a:t>What the model</a:t>
                      </a:r>
                    </a:p>
                    <a:p>
                      <a:r>
                        <a:rPr lang="en-US" sz="1400" b="1" u="none" strike="noStrike" cap="none" baseline="0" dirty="0">
                          <a:sym typeface="Arial"/>
                        </a:rPr>
                        <a:t>depicts.</a:t>
                      </a:r>
                      <a:endParaRPr lang="en-US" sz="1400" b="1" dirty="0">
                        <a:latin typeface="+mn-lt"/>
                      </a:endParaRPr>
                    </a:p>
                  </a:txBody>
                  <a:tcPr/>
                </a:tc>
                <a:tc>
                  <a:txBody>
                    <a:bodyPr/>
                    <a:lstStyle/>
                    <a:p>
                      <a:r>
                        <a:rPr lang="en-US" sz="1400" u="none" strike="noStrike" cap="none" baseline="0" dirty="0">
                          <a:sym typeface="Arial"/>
                        </a:rPr>
                        <a:t>How the business</a:t>
                      </a:r>
                    </a:p>
                    <a:p>
                      <a:r>
                        <a:rPr lang="en-US" sz="1400" u="none" strike="noStrike" cap="none" baseline="0" dirty="0">
                          <a:sym typeface="Arial"/>
                        </a:rPr>
                        <a:t>operates.</a:t>
                      </a:r>
                      <a:endParaRPr lang="en-US" sz="1400" dirty="0">
                        <a:latin typeface="+mn-lt"/>
                      </a:endParaRPr>
                    </a:p>
                  </a:txBody>
                  <a:tcPr/>
                </a:tc>
                <a:tc>
                  <a:txBody>
                    <a:bodyPr/>
                    <a:lstStyle/>
                    <a:p>
                      <a:r>
                        <a:rPr lang="en-US" sz="1400" u="none" strike="noStrike" cap="none" baseline="0" dirty="0">
                          <a:sym typeface="Arial"/>
                        </a:rPr>
                        <a:t>How the system will be implemented (or how the current system operates).</a:t>
                      </a:r>
                      <a:endParaRPr lang="en-US" sz="1400" dirty="0">
                        <a:latin typeface="+mn-lt"/>
                      </a:endParaRPr>
                    </a:p>
                  </a:txBody>
                  <a:tcPr/>
                </a:tc>
                <a:extLst>
                  <a:ext uri="{0D108BD9-81ED-4DB2-BD59-A6C34878D82A}">
                    <a16:rowId xmlns:a16="http://schemas.microsoft.com/office/drawing/2014/main" val="910436494"/>
                  </a:ext>
                </a:extLst>
              </a:tr>
              <a:tr h="560483">
                <a:tc>
                  <a:txBody>
                    <a:bodyPr/>
                    <a:lstStyle/>
                    <a:p>
                      <a:r>
                        <a:rPr lang="en-US" sz="1400" b="1" u="none" strike="noStrike" cap="none" baseline="0" dirty="0">
                          <a:sym typeface="Arial"/>
                        </a:rPr>
                        <a:t>What the processes</a:t>
                      </a:r>
                    </a:p>
                    <a:p>
                      <a:r>
                        <a:rPr lang="en-US" sz="1400" b="1" u="none" strike="noStrike" cap="none" baseline="0" dirty="0">
                          <a:sym typeface="Arial"/>
                        </a:rPr>
                        <a:t>represent.</a:t>
                      </a:r>
                      <a:endParaRPr lang="en-US" sz="1400" b="1" dirty="0">
                        <a:latin typeface="+mn-lt"/>
                      </a:endParaRPr>
                    </a:p>
                  </a:txBody>
                  <a:tcPr/>
                </a:tc>
                <a:tc>
                  <a:txBody>
                    <a:bodyPr/>
                    <a:lstStyle/>
                    <a:p>
                      <a:r>
                        <a:rPr lang="en-US" sz="1400" u="none" strike="noStrike" cap="none" baseline="0" dirty="0">
                          <a:sym typeface="Arial"/>
                        </a:rPr>
                        <a:t>Business activities.</a:t>
                      </a:r>
                      <a:endParaRPr lang="en-US" sz="1400" dirty="0">
                        <a:latin typeface="+mn-lt"/>
                      </a:endParaRPr>
                    </a:p>
                  </a:txBody>
                  <a:tcPr/>
                </a:tc>
                <a:tc>
                  <a:txBody>
                    <a:bodyPr/>
                    <a:lstStyle/>
                    <a:p>
                      <a:r>
                        <a:rPr lang="en-US" sz="1400" u="none" strike="noStrike" cap="none" baseline="0" dirty="0">
                          <a:sym typeface="Arial"/>
                        </a:rPr>
                        <a:t>Programs, program modules, and manual procedures.</a:t>
                      </a:r>
                      <a:endParaRPr lang="en-US" sz="1400" dirty="0">
                        <a:latin typeface="+mn-lt"/>
                      </a:endParaRPr>
                    </a:p>
                  </a:txBody>
                  <a:tcPr/>
                </a:tc>
                <a:extLst>
                  <a:ext uri="{0D108BD9-81ED-4DB2-BD59-A6C34878D82A}">
                    <a16:rowId xmlns:a16="http://schemas.microsoft.com/office/drawing/2014/main" val="2740207868"/>
                  </a:ext>
                </a:extLst>
              </a:tr>
              <a:tr h="791270">
                <a:tc>
                  <a:txBody>
                    <a:bodyPr/>
                    <a:lstStyle/>
                    <a:p>
                      <a:r>
                        <a:rPr lang="en-US" sz="1400" b="1" u="none" strike="noStrike" cap="none" baseline="0" dirty="0">
                          <a:sym typeface="Arial"/>
                        </a:rPr>
                        <a:t>What the data stores</a:t>
                      </a:r>
                    </a:p>
                    <a:p>
                      <a:r>
                        <a:rPr lang="en-US" sz="1400" b="1" u="none" strike="noStrike" cap="none" baseline="0" dirty="0">
                          <a:sym typeface="Arial"/>
                        </a:rPr>
                        <a:t>represent.</a:t>
                      </a:r>
                      <a:endParaRPr lang="en-US" sz="1400" b="1" dirty="0">
                        <a:latin typeface="+mn-lt"/>
                      </a:endParaRPr>
                    </a:p>
                  </a:txBody>
                  <a:tcPr/>
                </a:tc>
                <a:tc>
                  <a:txBody>
                    <a:bodyPr/>
                    <a:lstStyle/>
                    <a:p>
                      <a:r>
                        <a:rPr lang="en-US" sz="1400" u="none" strike="noStrike" cap="none" baseline="0" dirty="0">
                          <a:sym typeface="Arial"/>
                        </a:rPr>
                        <a:t>Collections of data regardless of how the data are stored.</a:t>
                      </a:r>
                      <a:endParaRPr lang="en-US" sz="1400" dirty="0">
                        <a:latin typeface="+mn-lt"/>
                      </a:endParaRPr>
                    </a:p>
                  </a:txBody>
                  <a:tcPr/>
                </a:tc>
                <a:tc>
                  <a:txBody>
                    <a:bodyPr/>
                    <a:lstStyle/>
                    <a:p>
                      <a:r>
                        <a:rPr lang="en-US" sz="1400" u="none" strike="noStrike" cap="none" baseline="0" dirty="0">
                          <a:sym typeface="Arial"/>
                        </a:rPr>
                        <a:t>Physical files and databases, manual files.</a:t>
                      </a:r>
                      <a:endParaRPr lang="en-US" sz="1400" dirty="0">
                        <a:latin typeface="+mn-lt"/>
                      </a:endParaRPr>
                    </a:p>
                  </a:txBody>
                  <a:tcPr/>
                </a:tc>
                <a:extLst>
                  <a:ext uri="{0D108BD9-81ED-4DB2-BD59-A6C34878D82A}">
                    <a16:rowId xmlns:a16="http://schemas.microsoft.com/office/drawing/2014/main" val="3851670864"/>
                  </a:ext>
                </a:extLst>
              </a:tr>
              <a:tr h="791270">
                <a:tc>
                  <a:txBody>
                    <a:bodyPr/>
                    <a:lstStyle/>
                    <a:p>
                      <a:r>
                        <a:rPr lang="en-US" sz="1400" b="1" u="none" strike="noStrike" cap="none" baseline="0" dirty="0">
                          <a:sym typeface="Arial"/>
                        </a:rPr>
                        <a:t>Type of data stores.</a:t>
                      </a:r>
                      <a:endParaRPr lang="en-US" sz="1400" b="1" dirty="0">
                        <a:latin typeface="+mn-lt"/>
                      </a:endParaRPr>
                    </a:p>
                  </a:txBody>
                  <a:tcPr/>
                </a:tc>
                <a:tc>
                  <a:txBody>
                    <a:bodyPr/>
                    <a:lstStyle/>
                    <a:p>
                      <a:r>
                        <a:rPr lang="en-US" sz="1400" u="none" strike="noStrike" cap="none" baseline="0" dirty="0">
                          <a:sym typeface="Arial"/>
                        </a:rPr>
                        <a:t>Show data stores representing permanent data collections.</a:t>
                      </a:r>
                      <a:endParaRPr lang="en-US" sz="1400" dirty="0">
                        <a:latin typeface="+mn-lt"/>
                      </a:endParaRPr>
                    </a:p>
                  </a:txBody>
                  <a:tcPr/>
                </a:tc>
                <a:tc>
                  <a:txBody>
                    <a:bodyPr/>
                    <a:lstStyle/>
                    <a:p>
                      <a:r>
                        <a:rPr lang="en-US" sz="1400" u="none" strike="noStrike" cap="none" baseline="0" dirty="0">
                          <a:sym typeface="Arial"/>
                        </a:rPr>
                        <a:t>Master files, transition files. Any processes that operate at two different times must be connected by a data store.</a:t>
                      </a:r>
                      <a:endParaRPr lang="en-US" sz="1400" dirty="0">
                        <a:latin typeface="+mn-lt"/>
                      </a:endParaRPr>
                    </a:p>
                  </a:txBody>
                  <a:tcPr/>
                </a:tc>
                <a:extLst>
                  <a:ext uri="{0D108BD9-81ED-4DB2-BD59-A6C34878D82A}">
                    <a16:rowId xmlns:a16="http://schemas.microsoft.com/office/drawing/2014/main" val="1582475478"/>
                  </a:ext>
                </a:extLst>
              </a:tr>
              <a:tr h="1252844">
                <a:tc>
                  <a:txBody>
                    <a:bodyPr/>
                    <a:lstStyle/>
                    <a:p>
                      <a:r>
                        <a:rPr lang="en-US" sz="1400" b="1" u="none" strike="noStrike" cap="none" baseline="0" dirty="0">
                          <a:sym typeface="Arial"/>
                        </a:rPr>
                        <a:t>System controls.</a:t>
                      </a:r>
                      <a:endParaRPr lang="en-US" sz="1400" b="1" dirty="0">
                        <a:latin typeface="+mn-lt"/>
                      </a:endParaRPr>
                    </a:p>
                  </a:txBody>
                  <a:tcPr/>
                </a:tc>
                <a:tc>
                  <a:txBody>
                    <a:bodyPr/>
                    <a:lstStyle/>
                    <a:p>
                      <a:r>
                        <a:rPr lang="en-US" sz="1400" u="none" strike="noStrike" cap="none" baseline="0" dirty="0">
                          <a:sym typeface="Arial"/>
                        </a:rPr>
                        <a:t>Show business controls.</a:t>
                      </a:r>
                      <a:endParaRPr lang="en-US" sz="1400" dirty="0">
                        <a:latin typeface="+mn-lt"/>
                      </a:endParaRPr>
                    </a:p>
                  </a:txBody>
                  <a:tcPr/>
                </a:tc>
                <a:tc>
                  <a:txBody>
                    <a:bodyPr/>
                    <a:lstStyle/>
                    <a:p>
                      <a:r>
                        <a:rPr lang="en-US" sz="1400" u="none" strike="noStrike" cap="none" baseline="0" dirty="0">
                          <a:sym typeface="Arial"/>
                        </a:rPr>
                        <a:t>Show controls for validating input data, for obtaining a record (record found status), for ensuring successful completion of a</a:t>
                      </a:r>
                    </a:p>
                    <a:p>
                      <a:r>
                        <a:rPr lang="en-US" sz="1400" u="none" strike="noStrike" cap="none" baseline="0" dirty="0">
                          <a:sym typeface="Arial"/>
                        </a:rPr>
                        <a:t>process, and for system security (example: journal records).</a:t>
                      </a:r>
                      <a:endParaRPr lang="en-US" sz="1400" dirty="0">
                        <a:latin typeface="+mn-lt"/>
                      </a:endParaRPr>
                    </a:p>
                  </a:txBody>
                  <a:tcPr/>
                </a:tc>
                <a:extLst>
                  <a:ext uri="{0D108BD9-81ED-4DB2-BD59-A6C34878D82A}">
                    <a16:rowId xmlns:a16="http://schemas.microsoft.com/office/drawing/2014/main" val="900537038"/>
                  </a:ext>
                </a:extLst>
              </a:tr>
            </a:tbl>
          </a:graphicData>
        </a:graphic>
      </p:graphicFrame>
    </p:spTree>
    <p:extLst>
      <p:ext uri="{BB962C8B-B14F-4D97-AF65-F5344CB8AC3E}">
        <p14:creationId xmlns:p14="http://schemas.microsoft.com/office/powerpoint/2010/main" val="1336204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93844"/>
            <a:ext cx="10515600" cy="836354"/>
          </a:xfrm>
        </p:spPr>
        <p:txBody>
          <a:bodyPr>
            <a:noAutofit/>
          </a:bodyPr>
          <a:lstStyle/>
          <a:p>
            <a:r>
              <a:rPr lang="en-US" sz="3600" dirty="0"/>
              <a:t>Figure 7.8 The Progression of Models from Logical to Physical</a:t>
            </a:r>
            <a:endParaRPr lang="en-GB" sz="3600" dirty="0"/>
          </a:p>
        </p:txBody>
      </p:sp>
      <p:pic>
        <p:nvPicPr>
          <p:cNvPr id="5" name="Picture 4" descr="The steps of the flow diagram shown are: Current logical data flow diagram: Derive the logical D F D for the current system by examining the physical D F D and isolating unique business activities. New logical data flow diagram: Create the logical D F D for the new system by adding the input, output, and processes required in the new system to the logical D F D for the current system. New physical data flow diagram: Derive the physical D F D by examining processes on the new logical diagram. Determine where the user interfaces should exist, the nature of the processes, and necessary data stores.">
            <a:extLst>
              <a:ext uri="{FF2B5EF4-FFF2-40B4-BE49-F238E27FC236}">
                <a16:creationId xmlns:a16="http://schemas.microsoft.com/office/drawing/2014/main" id="{D2632E87-E5DB-7EBB-EAD2-7CC80A194B82}"/>
              </a:ext>
            </a:extLst>
          </p:cNvPr>
          <p:cNvPicPr>
            <a:picLocks noChangeAspect="1"/>
          </p:cNvPicPr>
          <p:nvPr/>
        </p:nvPicPr>
        <p:blipFill rotWithShape="1">
          <a:blip r:embed="rId3">
            <a:extLst>
              <a:ext uri="{28A0092B-C50C-407E-A947-70E740481C1C}">
                <a14:useLocalDpi xmlns:a14="http://schemas.microsoft.com/office/drawing/2010/main" val="0"/>
              </a:ext>
            </a:extLst>
          </a:blip>
          <a:srcRect b="4269"/>
          <a:stretch/>
        </p:blipFill>
        <p:spPr>
          <a:xfrm>
            <a:off x="3697973" y="1577031"/>
            <a:ext cx="4210786" cy="5117558"/>
          </a:xfrm>
          <a:prstGeom prst="rect">
            <a:avLst/>
          </a:prstGeom>
        </p:spPr>
      </p:pic>
    </p:spTree>
    <p:extLst>
      <p:ext uri="{BB962C8B-B14F-4D97-AF65-F5344CB8AC3E}">
        <p14:creationId xmlns:p14="http://schemas.microsoft.com/office/powerpoint/2010/main" val="104076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fontScale="90000"/>
          </a:bodyPr>
          <a:lstStyle/>
          <a:p>
            <a:r>
              <a:rPr lang="en-US" dirty="0"/>
              <a:t>Advantages of the Data Flow Approach</a:t>
            </a:r>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normAutofit/>
          </a:bodyPr>
          <a:lstStyle/>
          <a:p>
            <a:pPr marL="255651" lvl="0" indent="-255651">
              <a:spcAft>
                <a:spcPct val="0"/>
              </a:spcAft>
              <a:buSzPts val="2400"/>
              <a:tabLst/>
            </a:pPr>
            <a:r>
              <a:rPr lang="en-US" altLang="en-US" dirty="0">
                <a:solidFill>
                  <a:srgbClr val="000000"/>
                </a:solidFill>
                <a:latin typeface="Arial (Body)"/>
              </a:rPr>
              <a:t>Freedom from committing to the technical implementation too early</a:t>
            </a:r>
          </a:p>
          <a:p>
            <a:pPr marL="255651" lvl="0" indent="-255651">
              <a:spcAft>
                <a:spcPct val="0"/>
              </a:spcAft>
              <a:buSzPts val="2400"/>
              <a:tabLst/>
            </a:pPr>
            <a:r>
              <a:rPr lang="en-US" altLang="en-US" dirty="0">
                <a:solidFill>
                  <a:srgbClr val="000000"/>
                </a:solidFill>
                <a:latin typeface="Arial (Body)"/>
              </a:rPr>
              <a:t>Understanding of the interrelatedness of systems and subsystems</a:t>
            </a:r>
          </a:p>
          <a:p>
            <a:pPr marL="255651" lvl="0" indent="-255651">
              <a:spcAft>
                <a:spcPct val="0"/>
              </a:spcAft>
              <a:buSzPts val="2400"/>
              <a:tabLst/>
            </a:pPr>
            <a:r>
              <a:rPr lang="en-US" altLang="en-US" dirty="0">
                <a:solidFill>
                  <a:srgbClr val="000000"/>
                </a:solidFill>
                <a:latin typeface="Arial (Body)"/>
              </a:rPr>
              <a:t>Communicating current system knowledge to users</a:t>
            </a:r>
          </a:p>
          <a:p>
            <a:pPr marL="255651" lvl="0" indent="-255651">
              <a:spcAft>
                <a:spcPct val="0"/>
              </a:spcAft>
              <a:buSzPts val="2400"/>
              <a:tabLst/>
            </a:pPr>
            <a:r>
              <a:rPr lang="en-US" altLang="en-US" dirty="0">
                <a:solidFill>
                  <a:srgbClr val="000000"/>
                </a:solidFill>
                <a:latin typeface="Arial (Body)"/>
              </a:rPr>
              <a:t>Analysis of the proposed system</a:t>
            </a:r>
          </a:p>
        </p:txBody>
      </p:sp>
    </p:spTree>
    <p:extLst>
      <p:ext uri="{BB962C8B-B14F-4D97-AF65-F5344CB8AC3E}">
        <p14:creationId xmlns:p14="http://schemas.microsoft.com/office/powerpoint/2010/main" val="743895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93844"/>
            <a:ext cx="10515600" cy="836354"/>
          </a:xfrm>
        </p:spPr>
        <p:txBody>
          <a:bodyPr>
            <a:noAutofit/>
          </a:bodyPr>
          <a:lstStyle/>
          <a:p>
            <a:r>
              <a:rPr lang="en-US" sz="3600" dirty="0"/>
              <a:t>Figure 7.9 Logical Data Flow Diagram Example</a:t>
            </a:r>
            <a:endParaRPr lang="en-GB" sz="3600" dirty="0"/>
          </a:p>
        </p:txBody>
      </p:sp>
      <p:pic>
        <p:nvPicPr>
          <p:cNvPr id="4" name="Picture 3" descr="Logical data flow diagram: Data about Items to Purchase flows from entity Customer to process 1, Identify Item, which flows item ID data to process 2, look up prices, which also receives data on process from data store D 1, prices. Process 2, Look up Prices flow data about Items and Prices to Process 3, Compute Total Cost of Order, which in turn sends the data Amount to be Paid to Process 4, Settle Transaction and Issue Receipt. Process 4 receives Payment from the entity Customer and sends Receipt to the entity Customer.">
            <a:extLst>
              <a:ext uri="{FF2B5EF4-FFF2-40B4-BE49-F238E27FC236}">
                <a16:creationId xmlns:a16="http://schemas.microsoft.com/office/drawing/2014/main" id="{D9AFE3CC-32EF-5E90-8BB8-8756C04648E0}"/>
              </a:ext>
            </a:extLst>
          </p:cNvPr>
          <p:cNvPicPr>
            <a:picLocks noChangeAspect="1"/>
          </p:cNvPicPr>
          <p:nvPr/>
        </p:nvPicPr>
        <p:blipFill rotWithShape="1">
          <a:blip r:embed="rId3">
            <a:extLst>
              <a:ext uri="{28A0092B-C50C-407E-A947-70E740481C1C}">
                <a14:useLocalDpi xmlns:a14="http://schemas.microsoft.com/office/drawing/2010/main" val="0"/>
              </a:ext>
            </a:extLst>
          </a:blip>
          <a:srcRect b="52659"/>
          <a:stretch/>
        </p:blipFill>
        <p:spPr>
          <a:xfrm>
            <a:off x="1181219" y="1502716"/>
            <a:ext cx="9829561" cy="4033643"/>
          </a:xfrm>
          <a:prstGeom prst="rect">
            <a:avLst/>
          </a:prstGeom>
        </p:spPr>
      </p:pic>
    </p:spTree>
    <p:extLst>
      <p:ext uri="{BB962C8B-B14F-4D97-AF65-F5344CB8AC3E}">
        <p14:creationId xmlns:p14="http://schemas.microsoft.com/office/powerpoint/2010/main" val="3883241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93844"/>
            <a:ext cx="10515600" cy="836354"/>
          </a:xfrm>
        </p:spPr>
        <p:txBody>
          <a:bodyPr>
            <a:noAutofit/>
          </a:bodyPr>
          <a:lstStyle/>
          <a:p>
            <a:r>
              <a:rPr lang="en-US" sz="3200" dirty="0"/>
              <a:t>Figure 7.9 Physical Data Flow Diagram Example</a:t>
            </a:r>
            <a:endParaRPr lang="en-GB" sz="3200" dirty="0"/>
          </a:p>
        </p:txBody>
      </p:sp>
      <p:pic>
        <p:nvPicPr>
          <p:cNvPr id="5" name="Picture 4" descr="Physical data flow diagram: Information about Items Brought to Checkout flows from the entity Customer to process1, Pass Items Over Scanner (Manual), which flows data about U P C Bar Code to Process 2, Look Up Code and Price in File. There is a two-way interaction between Process 2, Look Up Code and Price in File, and data store D 1, UPC Price File, Process 2 sends U P C code to the data store, which flows Item Description and Prices to the process. Process 2 then sends Item Codes and Prices to Process 3, Compute Total Cost. There is a two way interaction between Process 3 and data store D2, Temporary Transaction File, where Process 3 Items and Prices to the data store which then sends data on Items, Prices, and Subtotals to Process 3. Process 3 flows data on Calculated Amount to be Paid to process 4, Collect Money and Give Receipt left parenthesis Manual right parenthesis. The entity Customer sends payment through Cash, Check, or Debit Card to Process 4, and receives Cash Register Receipt in return.">
            <a:extLst>
              <a:ext uri="{FF2B5EF4-FFF2-40B4-BE49-F238E27FC236}">
                <a16:creationId xmlns:a16="http://schemas.microsoft.com/office/drawing/2014/main" id="{C8D06083-2111-1BCF-819C-1B3A715B3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233" y="1873467"/>
            <a:ext cx="9855533" cy="411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814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fontScale="90000"/>
          </a:bodyPr>
          <a:lstStyle/>
          <a:p>
            <a:r>
              <a:rPr lang="en-US" dirty="0"/>
              <a:t>Developing Logical Data Flow Diagrams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Better communication with users</a:t>
            </a:r>
          </a:p>
          <a:p>
            <a:r>
              <a:rPr lang="en-US" dirty="0"/>
              <a:t>More stable systems</a:t>
            </a:r>
          </a:p>
          <a:p>
            <a:r>
              <a:rPr lang="en-US" dirty="0"/>
              <a:t>Better understanding of the business by analysts</a:t>
            </a:r>
          </a:p>
          <a:p>
            <a:r>
              <a:rPr lang="en-US" dirty="0"/>
              <a:t>Flexibility and maintenance</a:t>
            </a:r>
          </a:p>
          <a:p>
            <a:r>
              <a:rPr lang="en-US" dirty="0"/>
              <a:t>Elimination of redundancy and easier creation of the physical model</a:t>
            </a:r>
          </a:p>
        </p:txBody>
      </p:sp>
    </p:spTree>
    <p:extLst>
      <p:ext uri="{BB962C8B-B14F-4D97-AF65-F5344CB8AC3E}">
        <p14:creationId xmlns:p14="http://schemas.microsoft.com/office/powerpoint/2010/main" val="3664415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fontScale="90000"/>
          </a:bodyPr>
          <a:lstStyle/>
          <a:p>
            <a:r>
              <a:rPr lang="en-US" dirty="0"/>
              <a:t>Developing Physical Data Flow Diagrams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Clarifying which processes are performed by humans and which are automated</a:t>
            </a:r>
          </a:p>
          <a:p>
            <a:r>
              <a:rPr lang="en-US" dirty="0"/>
              <a:t>Describing processes in more detail</a:t>
            </a:r>
          </a:p>
          <a:p>
            <a:r>
              <a:rPr lang="en-US" dirty="0"/>
              <a:t>Sequencing processes that have to be done in a particular order</a:t>
            </a:r>
          </a:p>
          <a:p>
            <a:r>
              <a:rPr lang="en-US" dirty="0"/>
              <a:t>Identifying temporary data stores</a:t>
            </a:r>
          </a:p>
          <a:p>
            <a:r>
              <a:rPr lang="en-US" dirty="0"/>
              <a:t>Specifying actual names of files and printouts</a:t>
            </a:r>
          </a:p>
          <a:p>
            <a:r>
              <a:rPr lang="en-US" dirty="0"/>
              <a:t>Adding controls to ensure the processes are done properly</a:t>
            </a:r>
          </a:p>
        </p:txBody>
      </p:sp>
    </p:spTree>
    <p:extLst>
      <p:ext uri="{BB962C8B-B14F-4D97-AF65-F5344CB8AC3E}">
        <p14:creationId xmlns:p14="http://schemas.microsoft.com/office/powerpoint/2010/main" val="1822552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2800" dirty="0"/>
              <a:t>Physical Data Flow Diagrams Contain Many Items Not Found in Logical Data Flow Diagrams</a:t>
            </a:r>
            <a:endParaRPr lang="en-GB" sz="2800"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normAutofit fontScale="92500" lnSpcReduction="10000"/>
          </a:bodyPr>
          <a:lstStyle/>
          <a:p>
            <a:pPr marL="0" indent="0">
              <a:buNone/>
            </a:pPr>
            <a:r>
              <a:rPr lang="en-US" b="1" dirty="0"/>
              <a:t>Contents of Physical Data Flow Diagrams</a:t>
            </a:r>
          </a:p>
          <a:p>
            <a:r>
              <a:rPr lang="en-US" dirty="0"/>
              <a:t>Manual processes</a:t>
            </a:r>
          </a:p>
          <a:p>
            <a:r>
              <a:rPr lang="en-US" dirty="0"/>
              <a:t>Processes for adding, deleting, changing, and updating records</a:t>
            </a:r>
          </a:p>
          <a:p>
            <a:r>
              <a:rPr lang="en-US" dirty="0"/>
              <a:t>Data entry and verifying processes</a:t>
            </a:r>
          </a:p>
          <a:p>
            <a:r>
              <a:rPr lang="en-US" dirty="0"/>
              <a:t>Validation processes for ensuring accurate data input</a:t>
            </a:r>
          </a:p>
          <a:p>
            <a:r>
              <a:rPr lang="en-US" dirty="0"/>
              <a:t>Sequencing processes to rearrange the order of records</a:t>
            </a:r>
          </a:p>
          <a:p>
            <a:r>
              <a:rPr lang="en-US" dirty="0"/>
              <a:t>Processes to produce every unique system output</a:t>
            </a:r>
          </a:p>
          <a:p>
            <a:r>
              <a:rPr lang="en-US" dirty="0"/>
              <a:t>Intermediate data stores</a:t>
            </a:r>
          </a:p>
          <a:p>
            <a:r>
              <a:rPr lang="en-US" dirty="0"/>
              <a:t>Actual file names used to store data</a:t>
            </a:r>
          </a:p>
          <a:p>
            <a:r>
              <a:rPr lang="en-US" dirty="0"/>
              <a:t>Controls to signify completion of tasks or error conditions</a:t>
            </a:r>
          </a:p>
        </p:txBody>
      </p:sp>
    </p:spTree>
    <p:extLst>
      <p:ext uri="{BB962C8B-B14F-4D97-AF65-F5344CB8AC3E}">
        <p14:creationId xmlns:p14="http://schemas.microsoft.com/office/powerpoint/2010/main" val="1586152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pt-BR" dirty="0"/>
              <a:t>CRUD Matrix</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The acronym C R U D is often used for</a:t>
            </a:r>
          </a:p>
          <a:p>
            <a:pPr lvl="1"/>
            <a:r>
              <a:rPr lang="en-US" dirty="0"/>
              <a:t>Create</a:t>
            </a:r>
          </a:p>
          <a:p>
            <a:pPr lvl="1"/>
            <a:r>
              <a:rPr lang="en-US" dirty="0"/>
              <a:t>Read</a:t>
            </a:r>
          </a:p>
          <a:p>
            <a:pPr lvl="1"/>
            <a:r>
              <a:rPr lang="en-US" dirty="0"/>
              <a:t>Update</a:t>
            </a:r>
          </a:p>
          <a:p>
            <a:pPr lvl="1"/>
            <a:r>
              <a:rPr lang="en-US" dirty="0"/>
              <a:t>Delete</a:t>
            </a:r>
          </a:p>
          <a:p>
            <a:r>
              <a:rPr lang="en-US" dirty="0"/>
              <a:t>These are the activities that must be present in a system for each master file</a:t>
            </a:r>
          </a:p>
          <a:p>
            <a:r>
              <a:rPr lang="en-US" dirty="0"/>
              <a:t>A CRUD matrix is a tool to represent where each of these processes occurs in a system</a:t>
            </a:r>
          </a:p>
        </p:txBody>
      </p:sp>
    </p:spTree>
    <p:extLst>
      <p:ext uri="{BB962C8B-B14F-4D97-AF65-F5344CB8AC3E}">
        <p14:creationId xmlns:p14="http://schemas.microsoft.com/office/powerpoint/2010/main" val="1861415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199" y="203695"/>
            <a:ext cx="10515600" cy="836354"/>
          </a:xfrm>
        </p:spPr>
        <p:txBody>
          <a:bodyPr>
            <a:noAutofit/>
          </a:bodyPr>
          <a:lstStyle/>
          <a:p>
            <a:r>
              <a:rPr lang="en-US" sz="3200" dirty="0"/>
              <a:t>Figure 7.11 CRUD Matrix</a:t>
            </a:r>
            <a:endParaRPr lang="en-GB" sz="3200" dirty="0"/>
          </a:p>
        </p:txBody>
      </p:sp>
      <p:pic>
        <p:nvPicPr>
          <p:cNvPr id="4" name="Picture 3" descr="A table shows C R U D (create, read, update, and delete) matrix for an online store. It has 12 rows and five columns. First row has Activity in the first column, Customer is second column, Item in the third column, Order in the column, Order Detail in the fifth column. The second row has Customer Logon in the first column, R in the second column. In the third row, Item inquiry is in the first column, R in the third column. In the fourth row, Item Selection is in the first column, R in the third column, C in fourth and fifth columns. In the fifth row, Order Checkout is in the first column, U in the second, third, and fourth columns. R in the fifth column. In the sixth row, Add Account in the first column, C in the second column. In the seventh row Add Item is in the first column and C in the third column. In the eighth row, Close Customer Account is in the first column and D in the second column. In the ninth row Remove Obsolete Item is in the first column, D in the third column. In the tenth row, Change Customer Demographics is in the first column, R U in the second column. In the eleventh row, Change Customer Order is in the first column, R U in the second, third, and fourth column, C R U D is in the fifth column. In the twelfth row, Order Inquiry is in the first column with R in the second, third, fourth and fifth columns.">
            <a:extLst>
              <a:ext uri="{FF2B5EF4-FFF2-40B4-BE49-F238E27FC236}">
                <a16:creationId xmlns:a16="http://schemas.microsoft.com/office/drawing/2014/main" id="{AC91620D-F975-68F3-C07D-2F2F909358C2}"/>
              </a:ext>
            </a:extLst>
          </p:cNvPr>
          <p:cNvPicPr>
            <a:picLocks noChangeAspect="1"/>
          </p:cNvPicPr>
          <p:nvPr/>
        </p:nvPicPr>
        <p:blipFill rotWithShape="1">
          <a:blip r:embed="rId3">
            <a:extLst>
              <a:ext uri="{28A0092B-C50C-407E-A947-70E740481C1C}">
                <a14:useLocalDpi xmlns:a14="http://schemas.microsoft.com/office/drawing/2010/main" val="0"/>
              </a:ext>
            </a:extLst>
          </a:blip>
          <a:srcRect b="5187"/>
          <a:stretch/>
        </p:blipFill>
        <p:spPr>
          <a:xfrm>
            <a:off x="1243376" y="1040049"/>
            <a:ext cx="7513960" cy="5095282"/>
          </a:xfrm>
          <a:prstGeom prst="rect">
            <a:avLst/>
          </a:prstGeom>
        </p:spPr>
      </p:pic>
    </p:spTree>
    <p:extLst>
      <p:ext uri="{BB962C8B-B14F-4D97-AF65-F5344CB8AC3E}">
        <p14:creationId xmlns:p14="http://schemas.microsoft.com/office/powerpoint/2010/main" val="2696001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D3F-E524-4F5F-B95E-6921B60A4586}"/>
              </a:ext>
            </a:extLst>
          </p:cNvPr>
          <p:cNvSpPr>
            <a:spLocks noGrp="1"/>
          </p:cNvSpPr>
          <p:nvPr>
            <p:ph type="title"/>
          </p:nvPr>
        </p:nvSpPr>
        <p:spPr>
          <a:xfrm>
            <a:off x="1512112" y="1839932"/>
            <a:ext cx="9167776" cy="1719262"/>
          </a:xfrm>
        </p:spPr>
        <p:txBody>
          <a:bodyPr>
            <a:normAutofit/>
          </a:bodyPr>
          <a:lstStyle/>
          <a:p>
            <a:r>
              <a:rPr lang="en-US" dirty="0"/>
              <a:t>Q&amp;A</a:t>
            </a:r>
          </a:p>
        </p:txBody>
      </p:sp>
      <p:pic>
        <p:nvPicPr>
          <p:cNvPr id="4" name="Picture 3">
            <a:extLst>
              <a:ext uri="{FF2B5EF4-FFF2-40B4-BE49-F238E27FC236}">
                <a16:creationId xmlns:a16="http://schemas.microsoft.com/office/drawing/2014/main" id="{39C373C9-E675-499A-A813-6B4488871097}"/>
              </a:ext>
            </a:extLst>
          </p:cNvPr>
          <p:cNvPicPr>
            <a:picLocks noChangeAspect="1"/>
          </p:cNvPicPr>
          <p:nvPr/>
        </p:nvPicPr>
        <p:blipFill rotWithShape="1">
          <a:blip r:embed="rId3">
            <a:grayscl/>
          </a:blip>
          <a:srcRect t="1" b="39668"/>
          <a:stretch/>
        </p:blipFill>
        <p:spPr>
          <a:xfrm>
            <a:off x="651566" y="4931491"/>
            <a:ext cx="1415242" cy="1926510"/>
          </a:xfrm>
          <a:prstGeom prst="rect">
            <a:avLst/>
          </a:prstGeom>
        </p:spPr>
      </p:pic>
      <p:sp>
        <p:nvSpPr>
          <p:cNvPr id="3" name="TextBox 2">
            <a:extLst>
              <a:ext uri="{FF2B5EF4-FFF2-40B4-BE49-F238E27FC236}">
                <a16:creationId xmlns:a16="http://schemas.microsoft.com/office/drawing/2014/main" id="{8AA055C1-D676-4782-A44B-18B679F11956}"/>
              </a:ext>
            </a:extLst>
          </p:cNvPr>
          <p:cNvSpPr txBox="1"/>
          <p:nvPr/>
        </p:nvSpPr>
        <p:spPr>
          <a:xfrm>
            <a:off x="10036097" y="6289287"/>
            <a:ext cx="2018501" cy="369332"/>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Ferdinand Hiagbe</a:t>
            </a:r>
            <a:endParaRPr lang="en-GB"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67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D3F-E524-4F5F-B95E-6921B60A4586}"/>
              </a:ext>
            </a:extLst>
          </p:cNvPr>
          <p:cNvSpPr>
            <a:spLocks noGrp="1"/>
          </p:cNvSpPr>
          <p:nvPr>
            <p:ph type="title"/>
          </p:nvPr>
        </p:nvSpPr>
        <p:spPr>
          <a:xfrm>
            <a:off x="1512112" y="1839932"/>
            <a:ext cx="9167776" cy="1719262"/>
          </a:xfrm>
        </p:spPr>
        <p:txBody>
          <a:bodyPr>
            <a:normAutofit fontScale="90000"/>
          </a:bodyPr>
          <a:lstStyle/>
          <a:p>
            <a:r>
              <a:rPr lang="en-US" dirty="0"/>
              <a:t>Data flow diagram symbols</a:t>
            </a:r>
          </a:p>
        </p:txBody>
      </p:sp>
      <p:sp>
        <p:nvSpPr>
          <p:cNvPr id="3" name="Text Placeholder 2">
            <a:extLst>
              <a:ext uri="{FF2B5EF4-FFF2-40B4-BE49-F238E27FC236}">
                <a16:creationId xmlns:a16="http://schemas.microsoft.com/office/drawing/2014/main" id="{F1CBA111-C520-4228-B53C-922A0CFF40C5}"/>
              </a:ext>
            </a:extLst>
          </p:cNvPr>
          <p:cNvSpPr>
            <a:spLocks noGrp="1"/>
          </p:cNvSpPr>
          <p:nvPr>
            <p:ph type="body" idx="4294967295"/>
          </p:nvPr>
        </p:nvSpPr>
        <p:spPr>
          <a:xfrm>
            <a:off x="9229060" y="6273209"/>
            <a:ext cx="2082430" cy="465028"/>
          </a:xfrm>
        </p:spPr>
        <p:txBody>
          <a:bodyPr>
            <a:normAutofit lnSpcReduction="10000"/>
          </a:bodyPr>
          <a:lstStyle/>
          <a:p>
            <a:pPr marL="0" indent="0" algn="r">
              <a:buNone/>
            </a:pPr>
            <a:r>
              <a:rPr lang="en-US" dirty="0">
                <a:solidFill>
                  <a:schemeClr val="bg1">
                    <a:lumMod val="75000"/>
                  </a:schemeClr>
                </a:solidFill>
                <a:latin typeface="Arial" panose="020B0604020202020204" pitchFamily="34" charset="0"/>
                <a:cs typeface="Arial" panose="020B0604020202020204" pitchFamily="34" charset="0"/>
              </a:rPr>
              <a:t>Section 1/5</a:t>
            </a:r>
            <a:endParaRPr lang="en-GB" dirty="0">
              <a:solidFill>
                <a:schemeClr val="bg1">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C373C9-E675-499A-A813-6B4488871097}"/>
              </a:ext>
            </a:extLst>
          </p:cNvPr>
          <p:cNvPicPr>
            <a:picLocks noChangeAspect="1"/>
          </p:cNvPicPr>
          <p:nvPr/>
        </p:nvPicPr>
        <p:blipFill rotWithShape="1">
          <a:blip r:embed="rId3">
            <a:grayscl/>
          </a:blip>
          <a:srcRect t="1" b="39668"/>
          <a:stretch/>
        </p:blipFill>
        <p:spPr>
          <a:xfrm>
            <a:off x="651566" y="4931491"/>
            <a:ext cx="1415242" cy="1926510"/>
          </a:xfrm>
          <a:prstGeom prst="rect">
            <a:avLst/>
          </a:prstGeom>
        </p:spPr>
      </p:pic>
    </p:spTree>
    <p:extLst>
      <p:ext uri="{BB962C8B-B14F-4D97-AF65-F5344CB8AC3E}">
        <p14:creationId xmlns:p14="http://schemas.microsoft.com/office/powerpoint/2010/main" val="169608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Basic Symbols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3677565"/>
          </a:xfrm>
        </p:spPr>
        <p:txBody>
          <a:bodyPr>
            <a:normAutofit/>
          </a:bodyPr>
          <a:lstStyle/>
          <a:p>
            <a:pPr marL="514350" indent="-514350">
              <a:buFont typeface="+mj-lt"/>
              <a:buAutoNum type="arabicPeriod"/>
            </a:pPr>
            <a:r>
              <a:rPr lang="en-US" dirty="0"/>
              <a:t>A double square for an external entity</a:t>
            </a:r>
          </a:p>
          <a:p>
            <a:pPr marL="514350" indent="-514350">
              <a:buFont typeface="+mj-lt"/>
              <a:buAutoNum type="arabicPeriod"/>
            </a:pPr>
            <a:r>
              <a:rPr lang="en-US" dirty="0"/>
              <a:t>An arrow for movement of data from one point to another</a:t>
            </a:r>
          </a:p>
          <a:p>
            <a:pPr marL="514350" indent="-514350">
              <a:buFont typeface="+mj-lt"/>
              <a:buAutoNum type="arabicPeriod"/>
            </a:pPr>
            <a:r>
              <a:rPr lang="en-US" dirty="0"/>
              <a:t>A rectangle with rounded corners for the occurrence of a transforming process</a:t>
            </a:r>
          </a:p>
          <a:p>
            <a:pPr marL="514350" indent="-514350">
              <a:buFont typeface="+mj-lt"/>
              <a:buAutoNum type="arabicPeriod"/>
            </a:pPr>
            <a:r>
              <a:rPr lang="en-US" dirty="0"/>
              <a:t>An open-ended rectangle for a data store</a:t>
            </a:r>
          </a:p>
        </p:txBody>
      </p:sp>
    </p:spTree>
    <p:extLst>
      <p:ext uri="{BB962C8B-B14F-4D97-AF65-F5344CB8AC3E}">
        <p14:creationId xmlns:p14="http://schemas.microsoft.com/office/powerpoint/2010/main" val="281982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noAutofit/>
          </a:bodyPr>
          <a:lstStyle/>
          <a:p>
            <a:r>
              <a:rPr lang="en-US" sz="3200" dirty="0"/>
              <a:t>Figure 7.1 The Four Basic Symbols Used in Data Flow Diagrams, Their Meanings, and Examples</a:t>
            </a:r>
            <a:endParaRPr lang="en-GH" sz="3200" dirty="0"/>
          </a:p>
        </p:txBody>
      </p:sp>
      <p:pic>
        <p:nvPicPr>
          <p:cNvPr id="6" name="Picture 5" descr="The illustration is arranged in three columns, Symbol, Meaning, and Example. The four symbols are: A blank square, Entity; word Student in a square. An arrow, Data Flow; An arrow, labeled new student information. A vertical rectangle, divided in two parts with the upper part smaller than the lower part; Process; a vertical rectangle, where the upper part reads 2.1 and the lower part reads Create student record. A rectangle open on the right hand side, with its first quarter part shaded; Data Store, a rectangle open on the right hand side, with its first quarter shaded and labelled D 3 and the right, unshaded part labelled Student master.">
            <a:extLst>
              <a:ext uri="{FF2B5EF4-FFF2-40B4-BE49-F238E27FC236}">
                <a16:creationId xmlns:a16="http://schemas.microsoft.com/office/drawing/2014/main" id="{3974C7B1-B9C5-0A98-4E89-4DE82D292477}"/>
              </a:ext>
            </a:extLst>
          </p:cNvPr>
          <p:cNvPicPr>
            <a:picLocks noChangeAspect="1"/>
          </p:cNvPicPr>
          <p:nvPr/>
        </p:nvPicPr>
        <p:blipFill rotWithShape="1">
          <a:blip r:embed="rId2">
            <a:extLst>
              <a:ext uri="{28A0092B-C50C-407E-A947-70E740481C1C}">
                <a14:useLocalDpi xmlns:a14="http://schemas.microsoft.com/office/drawing/2010/main" val="0"/>
              </a:ext>
            </a:extLst>
          </a:blip>
          <a:srcRect l="1" r="-824" b="7416"/>
          <a:stretch/>
        </p:blipFill>
        <p:spPr>
          <a:xfrm>
            <a:off x="2855375" y="1894875"/>
            <a:ext cx="6032070" cy="4421537"/>
          </a:xfrm>
          <a:prstGeom prst="rect">
            <a:avLst/>
          </a:prstGeom>
        </p:spPr>
      </p:pic>
    </p:spTree>
    <p:extLst>
      <p:ext uri="{BB962C8B-B14F-4D97-AF65-F5344CB8AC3E}">
        <p14:creationId xmlns:p14="http://schemas.microsoft.com/office/powerpoint/2010/main" val="77134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External Entities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normAutofit/>
          </a:bodyPr>
          <a:lstStyle/>
          <a:p>
            <a:r>
              <a:rPr lang="en-US" dirty="0"/>
              <a:t>Represent another department, a business, a person, or a machine</a:t>
            </a:r>
          </a:p>
          <a:p>
            <a:r>
              <a:rPr lang="en-US" dirty="0"/>
              <a:t>A source or destination of data, outside the boundaries of the system</a:t>
            </a:r>
          </a:p>
          <a:p>
            <a:r>
              <a:rPr lang="en-US" dirty="0"/>
              <a:t>Should be named with a noun</a:t>
            </a:r>
          </a:p>
        </p:txBody>
      </p:sp>
      <p:pic>
        <p:nvPicPr>
          <p:cNvPr id="4" name="Picture 3" descr="The illustration is arranged in three columns, Symbol, Meaning, and Example. The four symbols are: A blank square, Entity; word Student in a square. An arrow, Data Flow; An arrow, labeled new student information. A vertical rectangle, divided in two parts with the upper part smaller than the lower part; Process; a vertical rectangle, where the upper part reads 2.1 and the lower part reads Create student record. A rectangle open on the right hand side, with its first quarter part shaded; Data Store, a rectangle open on the right hand side, with its first quarter shaded and labelled D 3 and the right, unshaded part labelled Student master.">
            <a:extLst>
              <a:ext uri="{FF2B5EF4-FFF2-40B4-BE49-F238E27FC236}">
                <a16:creationId xmlns:a16="http://schemas.microsoft.com/office/drawing/2014/main" id="{2528B106-CE13-DA5A-4B1D-24D2DF4654E9}"/>
              </a:ext>
            </a:extLst>
          </p:cNvPr>
          <p:cNvPicPr>
            <a:picLocks noChangeAspect="1"/>
          </p:cNvPicPr>
          <p:nvPr/>
        </p:nvPicPr>
        <p:blipFill rotWithShape="1">
          <a:blip r:embed="rId2">
            <a:extLst>
              <a:ext uri="{28A0092B-C50C-407E-A947-70E740481C1C}">
                <a14:useLocalDpi xmlns:a14="http://schemas.microsoft.com/office/drawing/2010/main" val="0"/>
              </a:ext>
            </a:extLst>
          </a:blip>
          <a:srcRect l="11046" t="8684" r="70519" b="67876"/>
          <a:stretch/>
        </p:blipFill>
        <p:spPr>
          <a:xfrm>
            <a:off x="9426804" y="3780148"/>
            <a:ext cx="1102936" cy="1119433"/>
          </a:xfrm>
          <a:prstGeom prst="rect">
            <a:avLst/>
          </a:prstGeom>
        </p:spPr>
      </p:pic>
    </p:spTree>
    <p:extLst>
      <p:ext uri="{BB962C8B-B14F-4D97-AF65-F5344CB8AC3E}">
        <p14:creationId xmlns:p14="http://schemas.microsoft.com/office/powerpoint/2010/main" val="393086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Data Flow</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Shows movement of data from one point to another</a:t>
            </a:r>
          </a:p>
          <a:p>
            <a:r>
              <a:rPr lang="en-US" dirty="0"/>
              <a:t>Described with a noun</a:t>
            </a:r>
          </a:p>
          <a:p>
            <a:r>
              <a:rPr lang="en-US" dirty="0"/>
              <a:t>Arrowhead indicates the flow direction</a:t>
            </a:r>
          </a:p>
          <a:p>
            <a:r>
              <a:rPr lang="en-US" dirty="0"/>
              <a:t>Represents data about a person, place, or thing</a:t>
            </a:r>
          </a:p>
        </p:txBody>
      </p:sp>
      <p:pic>
        <p:nvPicPr>
          <p:cNvPr id="4" name="Picture 3" descr="The illustration is arranged in three columns, Symbol, Meaning, and Example. The four symbols are: A blank square, Entity; word Student in a square. An arrow, Data Flow; An arrow, labeled new student information. A vertical rectangle, divided in two parts with the upper part smaller than the lower part; Process; a vertical rectangle, where the upper part reads 2.1 and the lower part reads Create student record. A rectangle open on the right hand side, with its first quarter part shaded; Data Store, a rectangle open on the right hand side, with its first quarter shaded and labelled D 3 and the right, unshaded part labelled Student master.">
            <a:extLst>
              <a:ext uri="{FF2B5EF4-FFF2-40B4-BE49-F238E27FC236}">
                <a16:creationId xmlns:a16="http://schemas.microsoft.com/office/drawing/2014/main" id="{0F70B509-000C-3954-C68E-2F6C921F8B93}"/>
              </a:ext>
            </a:extLst>
          </p:cNvPr>
          <p:cNvPicPr>
            <a:picLocks noChangeAspect="1"/>
          </p:cNvPicPr>
          <p:nvPr/>
        </p:nvPicPr>
        <p:blipFill rotWithShape="1">
          <a:blip r:embed="rId2">
            <a:extLst>
              <a:ext uri="{28A0092B-C50C-407E-A947-70E740481C1C}">
                <a14:useLocalDpi xmlns:a14="http://schemas.microsoft.com/office/drawing/2010/main" val="0"/>
              </a:ext>
            </a:extLst>
          </a:blip>
          <a:srcRect l="5532" t="36318" r="66264" b="52036"/>
          <a:stretch/>
        </p:blipFill>
        <p:spPr>
          <a:xfrm>
            <a:off x="8946036" y="4996207"/>
            <a:ext cx="1687399" cy="556181"/>
          </a:xfrm>
          <a:prstGeom prst="rect">
            <a:avLst/>
          </a:prstGeom>
        </p:spPr>
      </p:pic>
    </p:spTree>
    <p:extLst>
      <p:ext uri="{BB962C8B-B14F-4D97-AF65-F5344CB8AC3E}">
        <p14:creationId xmlns:p14="http://schemas.microsoft.com/office/powerpoint/2010/main" val="153136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2585</TotalTime>
  <Words>1826</Words>
  <Application>Microsoft Office PowerPoint</Application>
  <PresentationFormat>Widescreen</PresentationFormat>
  <Paragraphs>363</Paragraphs>
  <Slides>47</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Aharoni</vt:lpstr>
      <vt:lpstr>Arial</vt:lpstr>
      <vt:lpstr>Arial (Body)</vt:lpstr>
      <vt:lpstr>Arial Black</vt:lpstr>
      <vt:lpstr>Calibri</vt:lpstr>
      <vt:lpstr>Calibri Light</vt:lpstr>
      <vt:lpstr>Office Theme</vt:lpstr>
      <vt:lpstr>Using Data Flow Diagrams</vt:lpstr>
      <vt:lpstr>Objectives of this lesson</vt:lpstr>
      <vt:lpstr>Data Flow Diagrams</vt:lpstr>
      <vt:lpstr>Advantages of the Data Flow Approach</vt:lpstr>
      <vt:lpstr>Data flow diagram symbols</vt:lpstr>
      <vt:lpstr>Basic Symbols</vt:lpstr>
      <vt:lpstr>Figure 7.1 The Four Basic Symbols Used in Data Flow Diagrams, Their Meanings, and Examples</vt:lpstr>
      <vt:lpstr>External Entities</vt:lpstr>
      <vt:lpstr>Data Flow</vt:lpstr>
      <vt:lpstr>Process</vt:lpstr>
      <vt:lpstr>Data Store</vt:lpstr>
      <vt:lpstr>Data flow diagram levels</vt:lpstr>
      <vt:lpstr>Figure 7.2 Steps in Developing Data Flow Diagrams (1 of 3)</vt:lpstr>
      <vt:lpstr>Figure 7.2 Steps in Developing Data Flow Diagrams (2 of 3)</vt:lpstr>
      <vt:lpstr>Example - Bolt</vt:lpstr>
      <vt:lpstr>Figure 7.2 Steps in Developing Data Flow Diagrams (3 of 3)</vt:lpstr>
      <vt:lpstr>Creating the Context Diagram</vt:lpstr>
      <vt:lpstr>Basic Rules</vt:lpstr>
      <vt:lpstr>Figure 7.3 Context Diagram</vt:lpstr>
      <vt:lpstr>Example – The Bolt Ride System</vt:lpstr>
      <vt:lpstr>Example – The Library System</vt:lpstr>
      <vt:lpstr>Example – The MoMo</vt:lpstr>
      <vt:lpstr>Drawing Diagram 0 (1 of 2)</vt:lpstr>
      <vt:lpstr>Drawing Diagram 0 (2 of 2)</vt:lpstr>
      <vt:lpstr>Figure 7.3 Note Greater Detail in Diagram 0</vt:lpstr>
      <vt:lpstr>Example – The Bolt Ride System</vt:lpstr>
      <vt:lpstr>Data Flow Diagram Levels</vt:lpstr>
      <vt:lpstr>Creating Child Diagrams (1 of 2)</vt:lpstr>
      <vt:lpstr>Creating Child Diagrams (2 of 2)</vt:lpstr>
      <vt:lpstr>Figure 7.4 Differences between the Parent Diagram (above) and the Child Diagram (Below)</vt:lpstr>
      <vt:lpstr>Data Flow Diagrams Error Summary</vt:lpstr>
      <vt:lpstr>Figure 7.5 Checking the Diagrams for Errors</vt:lpstr>
      <vt:lpstr>Figure 7.5 Checking the Diagrams for Errors (2 of 2)</vt:lpstr>
      <vt:lpstr>Figure 7.5 Typical Errors That Can Occur in a Data Flow Diagram</vt:lpstr>
      <vt:lpstr>Physical and logical data flow diagrams</vt:lpstr>
      <vt:lpstr>Logical and Physical Data Flow Diagrams (1 of 2)</vt:lpstr>
      <vt:lpstr>Logical and Physical Data Flow Diagrams (2 of 2)</vt:lpstr>
      <vt:lpstr>Figure 7.7 Features Common of Logical and Physical Data Flow Diagrams</vt:lpstr>
      <vt:lpstr>Figure 7.8 The Progression of Models from Logical to Physical</vt:lpstr>
      <vt:lpstr>Figure 7.9 Logical Data Flow Diagram Example</vt:lpstr>
      <vt:lpstr>Figure 7.9 Physical Data Flow Diagram Example</vt:lpstr>
      <vt:lpstr>Developing Logical Data Flow Diagrams</vt:lpstr>
      <vt:lpstr>Developing Physical Data Flow Diagrams</vt:lpstr>
      <vt:lpstr>Physical Data Flow Diagrams Contain Many Items Not Found in Logical Data Flow Diagrams</vt:lpstr>
      <vt:lpstr>CRUD Matrix</vt:lpstr>
      <vt:lpstr>Figure 7.11 CRUD Matrix</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FIELDS OF COMPUTING</dc:title>
  <dc:creator>ferdinand hiagbe</dc:creator>
  <cp:lastModifiedBy>ferdinand hiagbe</cp:lastModifiedBy>
  <cp:revision>73</cp:revision>
  <dcterms:created xsi:type="dcterms:W3CDTF">2021-02-04T11:12:51Z</dcterms:created>
  <dcterms:modified xsi:type="dcterms:W3CDTF">2022-07-30T17:04:48Z</dcterms:modified>
</cp:coreProperties>
</file>