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58" r:id="rId19"/>
    <p:sldId id="274" r:id="rId20"/>
    <p:sldId id="275" r:id="rId21"/>
    <p:sldId id="276" r:id="rId22"/>
    <p:sldId id="277" r:id="rId23"/>
    <p:sldId id="278" r:id="rId24"/>
    <p:sldId id="279" r:id="rId25"/>
    <p:sldId id="280" r:id="rId26"/>
    <p:sldId id="303" r:id="rId27"/>
    <p:sldId id="282" r:id="rId28"/>
    <p:sldId id="283" r:id="rId29"/>
    <p:sldId id="284" r:id="rId30"/>
    <p:sldId id="285" r:id="rId31"/>
    <p:sldId id="286" r:id="rId32"/>
    <p:sldId id="289" r:id="rId33"/>
    <p:sldId id="294" r:id="rId34"/>
    <p:sldId id="290" r:id="rId35"/>
    <p:sldId id="295" r:id="rId36"/>
    <p:sldId id="296" r:id="rId37"/>
    <p:sldId id="297" r:id="rId38"/>
    <p:sldId id="298" r:id="rId39"/>
    <p:sldId id="300" r:id="rId40"/>
    <p:sldId id="299" r:id="rId41"/>
    <p:sldId id="291" r:id="rId42"/>
    <p:sldId id="301" r:id="rId43"/>
    <p:sldId id="292" r:id="rId44"/>
    <p:sldId id="293" r:id="rId45"/>
    <p:sldId id="302" r:id="rId46"/>
    <p:sldId id="30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scrigroup.com/calculatoare/baze-de-date/BAZE-DE-DATE-ORIENTATE-PE-OBIE33193.php" TargetMode="External"/><Relationship Id="rId2" Type="http://schemas.openxmlformats.org/officeDocument/2006/relationships/hyperlink" Target="http://bd.ase.ro/uploads/bd_curs/Curs_BD_Lungu,Botha.pdf" TargetMode="External"/><Relationship Id="rId1" Type="http://schemas.openxmlformats.org/officeDocument/2006/relationships/slideLayout" Target="../slideLayouts/slideLayout2.xml"/><Relationship Id="rId5" Type="http://schemas.openxmlformats.org/officeDocument/2006/relationships/hyperlink" Target="https://www.academia.edu/26486533/BDOO_Slides" TargetMode="External"/><Relationship Id="rId4" Type="http://schemas.openxmlformats.org/officeDocument/2006/relationships/hyperlink" Target="http://people.cs.pitt.edu/~chang/156/19oodb.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3445"/>
            <a:ext cx="9220200" cy="4060555"/>
          </a:xfrm>
        </p:spPr>
        <p:txBody>
          <a:bodyPr>
            <a:normAutofit/>
          </a:bodyPr>
          <a:lstStyle/>
          <a:p>
            <a:r>
              <a:rPr lang="en-GB" sz="3200" b="1" dirty="0" err="1">
                <a:latin typeface="Times New Roman" pitchFamily="18" charset="0"/>
                <a:cs typeface="Times New Roman" pitchFamily="18" charset="0"/>
              </a:rPr>
              <a:t>Structura</a:t>
            </a:r>
            <a:r>
              <a:rPr lang="ro-RO" sz="3200" b="1" dirty="0">
                <a:latin typeface="Times New Roman" pitchFamily="18" charset="0"/>
                <a:cs typeface="Times New Roman" pitchFamily="18" charset="0"/>
              </a:rPr>
              <a:t> bazelor de date orientate obiect</a:t>
            </a:r>
            <a:endParaRPr lang="en-GB" sz="32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GB" dirty="0">
              <a:latin typeface="Times New Roman" pitchFamily="18" charset="0"/>
              <a:cs typeface="Times New Roman" pitchFamily="18" charset="0"/>
            </a:endParaRPr>
          </a:p>
          <a:p>
            <a:endParaRPr lang="en-GB" dirty="0"/>
          </a:p>
        </p:txBody>
      </p:sp>
      <p:sp>
        <p:nvSpPr>
          <p:cNvPr id="4" name="TextBox 3"/>
          <p:cNvSpPr txBox="1"/>
          <p:nvPr/>
        </p:nvSpPr>
        <p:spPr>
          <a:xfrm>
            <a:off x="1" y="5530169"/>
            <a:ext cx="9092418" cy="1292662"/>
          </a:xfrm>
          <a:prstGeom prst="rect">
            <a:avLst/>
          </a:prstGeom>
          <a:noFill/>
        </p:spPr>
        <p:txBody>
          <a:bodyPr wrap="square" rtlCol="0">
            <a:spAutoFit/>
          </a:bodyPr>
          <a:lstStyle/>
          <a:p>
            <a:r>
              <a:rPr lang="ro-RO" sz="2000" dirty="0">
                <a:latin typeface="Times New Roman" pitchFamily="18" charset="0"/>
                <a:cs typeface="Times New Roman" pitchFamily="18" charset="0"/>
              </a:rPr>
              <a:t>	Donea Alexandru Cristian</a:t>
            </a:r>
          </a:p>
          <a:p>
            <a:r>
              <a:rPr lang="ro-RO" sz="2000" dirty="0">
                <a:latin typeface="Times New Roman" pitchFamily="18" charset="0"/>
                <a:cs typeface="Times New Roman" pitchFamily="18" charset="0"/>
              </a:rPr>
              <a:t>	Leah David Daniel</a:t>
            </a: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	Oni</a:t>
            </a:r>
            <a:r>
              <a:rPr lang="ro-RO" sz="2000" dirty="0">
                <a:latin typeface="Times New Roman" pitchFamily="18" charset="0"/>
                <a:cs typeface="Times New Roman" pitchFamily="18" charset="0"/>
              </a:rPr>
              <a:t>ța Daniela Marcela</a:t>
            </a:r>
          </a:p>
          <a:p>
            <a:r>
              <a:rPr lang="ro-RO"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Baze de date orientate obiect</a:t>
            </a:r>
          </a:p>
        </p:txBody>
      </p:sp>
      <p:cxnSp>
        <p:nvCxnSpPr>
          <p:cNvPr id="7" name="Straight Connector 6"/>
          <p:cNvCxnSpPr/>
          <p:nvPr/>
        </p:nvCxnSpPr>
        <p:spPr>
          <a:xfrm>
            <a:off x="-15239" y="5334000"/>
            <a:ext cx="9128761" cy="0"/>
          </a:xfrm>
          <a:prstGeom prst="line">
            <a:avLst/>
          </a:prstGeom>
          <a:ln>
            <a:solidFill>
              <a:srgbClr val="7F7F7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92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b="1"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8" name="Rectangle 7"/>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02883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662541"/>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Conceptual</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o </a:t>
            </a:r>
            <a:r>
              <a:rPr lang="fr-FR" sz="2000" dirty="0" err="1">
                <a:latin typeface="Times New Roman" pitchFamily="18" charset="0"/>
                <a:cs typeface="Times New Roman" pitchFamily="18" charset="0"/>
              </a:rPr>
              <a:t>unitate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identificabila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continut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propriu</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deosebeste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ceea</a:t>
            </a:r>
            <a:r>
              <a:rPr lang="fr-FR" sz="2000" dirty="0">
                <a:latin typeface="Times New Roman" pitchFamily="18" charset="0"/>
                <a:cs typeface="Times New Roman" pitchFamily="18" charset="0"/>
              </a:rPr>
              <a:t> ce o </a:t>
            </a:r>
            <a:r>
              <a:rPr lang="fr-FR" sz="2000" dirty="0" err="1">
                <a:latin typeface="Times New Roman" pitchFamily="18" charset="0"/>
                <a:cs typeface="Times New Roman" pitchFamily="18" charset="0"/>
              </a:rPr>
              <a:t>inconjoara</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abstractizari</a:t>
            </a:r>
            <a:r>
              <a:rPr lang="fr-FR" sz="2000" dirty="0">
                <a:latin typeface="Times New Roman" pitchFamily="18" charset="0"/>
                <a:cs typeface="Times New Roman" pitchFamily="18" charset="0"/>
              </a:rPr>
              <a:t> ale </a:t>
            </a:r>
            <a:r>
              <a:rPr lang="fr-FR" sz="2000" dirty="0" err="1">
                <a:latin typeface="Times New Roman" pitchFamily="18" charset="0"/>
                <a:cs typeface="Times New Roman" pitchFamily="18" charset="0"/>
              </a:rPr>
              <a:t>entitatilor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lumii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reale</a:t>
            </a:r>
            <a:r>
              <a:rPr lang="fr-FR" sz="2000" dirty="0">
                <a:latin typeface="Times New Roman" pitchFamily="18" charset="0"/>
                <a:cs typeface="Times New Roman" pitchFamily="18" charset="0"/>
              </a:rPr>
              <a:t> si se </a:t>
            </a:r>
            <a:r>
              <a:rPr lang="fr-FR" sz="2000" dirty="0" err="1">
                <a:latin typeface="Times New Roman" pitchFamily="18" charset="0"/>
                <a:cs typeface="Times New Roman" pitchFamily="18" charset="0"/>
              </a:rPr>
              <a:t>caracterizeaza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stare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Starea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exprimata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valorile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 </a:t>
            </a:r>
            <a:r>
              <a:rPr lang="fr-FR" sz="2000" dirty="0" err="1">
                <a:latin typeface="Times New Roman" pitchFamily="18" charset="0"/>
                <a:cs typeface="Times New Roman" pitchFamily="18" charset="0"/>
              </a:rPr>
              <a:t>Colectia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aleasa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fie </a:t>
            </a:r>
            <a:r>
              <a:rPr lang="fr-FR" sz="2000" dirty="0" err="1">
                <a:latin typeface="Times New Roman" pitchFamily="18" charset="0"/>
                <a:cs typeface="Times New Roman" pitchFamily="18" charset="0"/>
              </a:rPr>
              <a:t>suficienta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descrie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entitatea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adica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a:t>
            </a:r>
            <a:r>
              <a:rPr lang="fr-FR" sz="2000" dirty="0" err="1">
                <a:latin typeface="Times New Roman" pitchFamily="18" charset="0"/>
                <a:cs typeface="Times New Roman" pitchFamily="18" charset="0"/>
              </a:rPr>
              <a:t>includa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a:t>
            </a:r>
            <a:r>
              <a:rPr lang="fr-FR" sz="2000" dirty="0">
                <a:latin typeface="Times New Roman" pitchFamily="18" charset="0"/>
                <a:cs typeface="Times New Roman" pitchFamily="18" charset="0"/>
              </a:rPr>
              <a:t> care le </a:t>
            </a:r>
            <a:r>
              <a:rPr lang="fr-FR" sz="2000" dirty="0" err="1">
                <a:latin typeface="Times New Roman" pitchFamily="18" charset="0"/>
                <a:cs typeface="Times New Roman" pitchFamily="18" charset="0"/>
              </a:rPr>
              <a:t>cunosc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utilizatorii</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Comportamentul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care </a:t>
            </a:r>
            <a:r>
              <a:rPr lang="fr-FR" sz="2000" dirty="0" err="1">
                <a:latin typeface="Times New Roman" pitchFamily="18" charset="0"/>
                <a:cs typeface="Times New Roman" pitchFamily="18" charset="0"/>
              </a:rPr>
              <a:t>actioneaza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asupra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a:t>
            </a: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p:txBody>
      </p:sp>
      <p:pic>
        <p:nvPicPr>
          <p:cNvPr id="1026" name="Picture 2" descr="D:\PABD 1\Semestrul II\BDOO\fig1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02332"/>
            <a:ext cx="4762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Obiectivul</a:t>
            </a:r>
          </a:p>
        </p:txBody>
      </p:sp>
    </p:spTree>
    <p:extLst>
      <p:ext uri="{BB962C8B-B14F-4D97-AF65-F5344CB8AC3E}">
        <p14:creationId xmlns:p14="http://schemas.microsoft.com/office/powerpoint/2010/main" val="8243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b="1"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05188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49580" y="1752600"/>
            <a:ext cx="8229600" cy="4832092"/>
          </a:xfrm>
          <a:prstGeom prst="rect">
            <a:avLst/>
          </a:prstGeom>
          <a:noFill/>
        </p:spPr>
        <p:txBody>
          <a:bodyPr wrap="square" rtlCol="0">
            <a:spAutoFit/>
          </a:bodyPr>
          <a:lstStyle/>
          <a:p>
            <a:pPr marL="342900" indent="-342900" algn="just">
              <a:buFont typeface="Wingdings" panose="05000000000000000000" pitchFamily="2" charset="2"/>
              <a:buChar char="§"/>
            </a:pPr>
            <a:r>
              <a:rPr lang="fr-FR" sz="2800" dirty="0">
                <a:latin typeface="Times New Roman" pitchFamily="18" charset="0"/>
                <a:cs typeface="Times New Roman" pitchFamily="18" charset="0"/>
              </a:rPr>
              <a:t>O </a:t>
            </a:r>
            <a:r>
              <a:rPr lang="fr-FR" sz="2800" b="1" dirty="0" err="1">
                <a:latin typeface="Times New Roman" pitchFamily="18" charset="0"/>
                <a:cs typeface="Times New Roman" pitchFamily="18" charset="0"/>
              </a:rPr>
              <a:t>clas</a:t>
            </a:r>
            <a:r>
              <a:rPr lang="ro-RO" sz="2800" b="1" dirty="0">
                <a:latin typeface="Times New Roman" pitchFamily="18" charset="0"/>
                <a:cs typeface="Times New Roman" pitchFamily="18" charset="0"/>
              </a:rPr>
              <a:t>ă</a:t>
            </a:r>
            <a:r>
              <a:rPr lang="fr-FR" sz="2800" dirty="0">
                <a:latin typeface="Times New Roman" pitchFamily="18" charset="0"/>
                <a:cs typeface="Times New Roman" pitchFamily="18" charset="0"/>
              </a:rPr>
              <a:t> are o </a:t>
            </a:r>
            <a:r>
              <a:rPr lang="fr-FR" sz="2800" dirty="0" err="1">
                <a:latin typeface="Times New Roman" pitchFamily="18" charset="0"/>
                <a:cs typeface="Times New Roman" pitchFamily="18" charset="0"/>
              </a:rPr>
              <a:t>descriere</a:t>
            </a:r>
            <a:r>
              <a:rPr lang="fr-FR" sz="2800" dirty="0">
                <a:latin typeface="Times New Roman" pitchFamily="18" charset="0"/>
                <a:cs typeface="Times New Roman" pitchFamily="18" charset="0"/>
              </a:rPr>
              <a:t> ce </a:t>
            </a:r>
            <a:r>
              <a:rPr lang="fr-FR" sz="2800" dirty="0" err="1">
                <a:latin typeface="Times New Roman" pitchFamily="18" charset="0"/>
                <a:cs typeface="Times New Roman" pitchFamily="18" charset="0"/>
              </a:rPr>
              <a:t>consta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dintr</a:t>
            </a:r>
            <a:r>
              <a:rPr lang="fr-FR" sz="2800" dirty="0">
                <a:latin typeface="Times New Roman" pitchFamily="18" charset="0"/>
                <a:cs typeface="Times New Roman" pitchFamily="18" charset="0"/>
              </a:rPr>
              <a:t>-un set de </a:t>
            </a:r>
            <a:r>
              <a:rPr lang="fr-FR" sz="2800" dirty="0" err="1">
                <a:latin typeface="Times New Roman" pitchFamily="18" charset="0"/>
                <a:cs typeface="Times New Roman" pitchFamily="18" charset="0"/>
              </a:rPr>
              <a:t>structuri</a:t>
            </a:r>
            <a:r>
              <a:rPr lang="fr-FR" sz="2800" dirty="0">
                <a:latin typeface="Times New Roman" pitchFamily="18" charset="0"/>
                <a:cs typeface="Times New Roman" pitchFamily="18" charset="0"/>
              </a:rPr>
              <a:t> de date </a:t>
            </a:r>
            <a:r>
              <a:rPr lang="fr-FR" sz="2800" dirty="0" err="1">
                <a:latin typeface="Times New Roman" pitchFamily="18" charset="0"/>
                <a:cs typeface="Times New Roman" pitchFamily="18" charset="0"/>
              </a:rPr>
              <a:t>comune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cunoscute</a:t>
            </a:r>
            <a:r>
              <a:rPr lang="fr-FR" sz="2800" dirty="0">
                <a:latin typeface="Times New Roman" pitchFamily="18" charset="0"/>
                <a:cs typeface="Times New Roman" pitchFamily="18" charset="0"/>
              </a:rPr>
              <a:t> ca </a:t>
            </a:r>
            <a:r>
              <a:rPr lang="fr-FR" sz="2800" dirty="0" err="1">
                <a:latin typeface="Times New Roman" pitchFamily="18" charset="0"/>
                <a:cs typeface="Times New Roman" pitchFamily="18" charset="0"/>
              </a:rPr>
              <a:t>variabile</a:t>
            </a:r>
            <a:r>
              <a:rPr lang="fr-FR" sz="2800" dirty="0">
                <a:latin typeface="Times New Roman" pitchFamily="18" charset="0"/>
                <a:cs typeface="Times New Roman" pitchFamily="18" charset="0"/>
              </a:rPr>
              <a:t> de </a:t>
            </a:r>
            <a:r>
              <a:rPr lang="fr-FR" sz="2800" dirty="0" err="1">
                <a:latin typeface="Times New Roman" pitchFamily="18" charset="0"/>
                <a:cs typeface="Times New Roman" pitchFamily="18" charset="0"/>
              </a:rPr>
              <a:t>instanta</a:t>
            </a:r>
            <a:r>
              <a:rPr lang="fr-FR" sz="2800" dirty="0">
                <a:latin typeface="Times New Roman" pitchFamily="18" charset="0"/>
                <a:cs typeface="Times New Roman" pitchFamily="18" charset="0"/>
              </a:rPr>
              <a:t>, un </a:t>
            </a:r>
            <a:r>
              <a:rPr lang="fr-FR" sz="2800" dirty="0" err="1">
                <a:latin typeface="Times New Roman" pitchFamily="18" charset="0"/>
                <a:cs typeface="Times New Roman" pitchFamily="18" charset="0"/>
              </a:rPr>
              <a:t>protocol</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comun</a:t>
            </a:r>
            <a:r>
              <a:rPr lang="fr-FR" sz="2800" dirty="0">
                <a:latin typeface="Times New Roman" pitchFamily="18" charset="0"/>
                <a:cs typeface="Times New Roman" pitchFamily="18" charset="0"/>
              </a:rPr>
              <a:t> ce </a:t>
            </a:r>
            <a:r>
              <a:rPr lang="fr-FR" sz="2800" dirty="0" err="1">
                <a:latin typeface="Times New Roman" pitchFamily="18" charset="0"/>
                <a:cs typeface="Times New Roman" pitchFamily="18" charset="0"/>
              </a:rPr>
              <a:t>consta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dintr</a:t>
            </a:r>
            <a:r>
              <a:rPr lang="fr-FR" sz="2800" dirty="0">
                <a:latin typeface="Times New Roman" pitchFamily="18" charset="0"/>
                <a:cs typeface="Times New Roman" pitchFamily="18" charset="0"/>
              </a:rPr>
              <a:t>-un set de </a:t>
            </a:r>
            <a:r>
              <a:rPr lang="fr-FR" sz="2800" dirty="0" err="1">
                <a:latin typeface="Times New Roman" pitchFamily="18" charset="0"/>
                <a:cs typeface="Times New Roman" pitchFamily="18" charset="0"/>
              </a:rPr>
              <a:t>mesaje</a:t>
            </a:r>
            <a:r>
              <a:rPr lang="fr-FR" sz="2800" dirty="0">
                <a:latin typeface="Times New Roman" pitchFamily="18" charset="0"/>
                <a:cs typeface="Times New Roman" pitchFamily="18" charset="0"/>
              </a:rPr>
              <a:t>, la care </a:t>
            </a:r>
            <a:r>
              <a:rPr lang="fr-FR" sz="2800" dirty="0" err="1">
                <a:latin typeface="Times New Roman" pitchFamily="18" charset="0"/>
                <a:cs typeface="Times New Roman" pitchFamily="18" charset="0"/>
              </a:rPr>
              <a:t>instantele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clasei</a:t>
            </a:r>
            <a:r>
              <a:rPr lang="fr-FR" sz="2800" dirty="0">
                <a:latin typeface="Times New Roman" pitchFamily="18" charset="0"/>
                <a:cs typeface="Times New Roman" pitchFamily="18" charset="0"/>
              </a:rPr>
              <a:t> vor </a:t>
            </a:r>
            <a:r>
              <a:rPr lang="fr-FR" sz="2800" dirty="0" err="1">
                <a:latin typeface="Times New Roman" pitchFamily="18" charset="0"/>
                <a:cs typeface="Times New Roman" pitchFamily="18" charset="0"/>
              </a:rPr>
              <a:t>raspunde</a:t>
            </a:r>
            <a:r>
              <a:rPr lang="fr-FR" sz="2800" dirty="0">
                <a:latin typeface="Times New Roman" pitchFamily="18" charset="0"/>
                <a:cs typeface="Times New Roman" pitchFamily="18" charset="0"/>
              </a:rPr>
              <a:t> si un set de </a:t>
            </a:r>
            <a:r>
              <a:rPr lang="fr-FR" sz="2800" dirty="0" err="1">
                <a:latin typeface="Times New Roman" pitchFamily="18" charset="0"/>
                <a:cs typeface="Times New Roman" pitchFamily="18" charset="0"/>
              </a:rPr>
              <a:t>metode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pentru</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implementarea</a:t>
            </a:r>
            <a:r>
              <a:rPr lang="fr-FR" sz="2800" dirty="0">
                <a:latin typeface="Times New Roman" pitchFamily="18" charset="0"/>
                <a:cs typeface="Times New Roman" pitchFamily="18" charset="0"/>
              </a:rPr>
              <a:t> de </a:t>
            </a:r>
            <a:r>
              <a:rPr lang="fr-FR" sz="2800" dirty="0" err="1">
                <a:latin typeface="Times New Roman" pitchFamily="18" charset="0"/>
                <a:cs typeface="Times New Roman" pitchFamily="18" charset="0"/>
              </a:rPr>
              <a:t>operatii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comune</a:t>
            </a:r>
            <a:r>
              <a:rPr lang="fr-FR" sz="2800" dirty="0">
                <a:latin typeface="Times New Roman" pitchFamily="18" charset="0"/>
                <a:cs typeface="Times New Roman" pitchFamily="18" charset="0"/>
              </a:rPr>
              <a:t>.</a:t>
            </a:r>
          </a:p>
          <a:p>
            <a:pPr marL="342900" indent="-342900" algn="just">
              <a:buFont typeface="Wingdings" panose="05000000000000000000" pitchFamily="2" charset="2"/>
              <a:buChar char="§"/>
            </a:pPr>
            <a:r>
              <a:rPr lang="ro-RO" sz="2800" dirty="0">
                <a:latin typeface="Times New Roman" pitchFamily="18" charset="0"/>
                <a:cs typeface="Times New Roman" pitchFamily="18" charset="0"/>
              </a:rPr>
              <a:t>O</a:t>
            </a:r>
            <a:r>
              <a:rPr lang="fr-FR" sz="2800" dirty="0">
                <a:latin typeface="Times New Roman" pitchFamily="18" charset="0"/>
                <a:cs typeface="Times New Roman" pitchFamily="18" charset="0"/>
              </a:rPr>
              <a:t> </a:t>
            </a:r>
            <a:r>
              <a:rPr lang="fr-FR" sz="2800" b="1" dirty="0" err="1">
                <a:latin typeface="Times New Roman" pitchFamily="18" charset="0"/>
                <a:cs typeface="Times New Roman" pitchFamily="18" charset="0"/>
              </a:rPr>
              <a:t>clas</a:t>
            </a:r>
            <a:r>
              <a:rPr lang="ro-RO" sz="2800" b="1" dirty="0">
                <a:latin typeface="Times New Roman" pitchFamily="18" charset="0"/>
                <a:cs typeface="Times New Roman" pitchFamily="18" charset="0"/>
              </a:rPr>
              <a:t>ă</a:t>
            </a:r>
            <a:r>
              <a:rPr lang="fr-FR" sz="2800" dirty="0">
                <a:latin typeface="Times New Roman" pitchFamily="18" charset="0"/>
                <a:cs typeface="Times New Roman" pitchFamily="18" charset="0"/>
              </a:rPr>
              <a:t> este un tip abstract de date care </a:t>
            </a:r>
            <a:r>
              <a:rPr lang="fr-FR" sz="2800" dirty="0" err="1">
                <a:latin typeface="Times New Roman" pitchFamily="18" charset="0"/>
                <a:cs typeface="Times New Roman" pitchFamily="18" charset="0"/>
              </a:rPr>
              <a:t>defineste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atat</a:t>
            </a:r>
            <a:r>
              <a:rPr lang="fr-FR" sz="2800" dirty="0">
                <a:latin typeface="Times New Roman" pitchFamily="18" charset="0"/>
                <a:cs typeface="Times New Roman" pitchFamily="18" charset="0"/>
              </a:rPr>
              <a:t> structura </a:t>
            </a:r>
            <a:r>
              <a:rPr lang="fr-FR" sz="2800" dirty="0" err="1">
                <a:latin typeface="Times New Roman" pitchFamily="18" charset="0"/>
                <a:cs typeface="Times New Roman" pitchFamily="18" charset="0"/>
              </a:rPr>
              <a:t>obiectelor</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respectiva</a:t>
            </a:r>
            <a:r>
              <a:rPr lang="fr-FR" sz="2800" dirty="0">
                <a:latin typeface="Times New Roman" pitchFamily="18" charset="0"/>
                <a:cs typeface="Times New Roman" pitchFamily="18" charset="0"/>
              </a:rPr>
              <a:t>, cat si </a:t>
            </a:r>
            <a:r>
              <a:rPr lang="fr-FR" sz="2800" dirty="0" err="1">
                <a:latin typeface="Times New Roman" pitchFamily="18" charset="0"/>
                <a:cs typeface="Times New Roman" pitchFamily="18" charset="0"/>
              </a:rPr>
              <a:t>multimea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metodelor</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existente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pentru</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aceste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obiecte</a:t>
            </a:r>
            <a:r>
              <a:rPr lang="fr-FR" sz="2800" dirty="0">
                <a:latin typeface="Times New Roman" pitchFamily="18" charset="0"/>
                <a:cs typeface="Times New Roman" pitchFamily="18" charset="0"/>
              </a:rPr>
              <a:t>. Ca </a:t>
            </a:r>
            <a:r>
              <a:rPr lang="fr-FR" sz="2800" dirty="0" err="1">
                <a:latin typeface="Times New Roman" pitchFamily="18" charset="0"/>
                <a:cs typeface="Times New Roman" pitchFamily="18" charset="0"/>
              </a:rPr>
              <a:t>urmare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obiectele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clasa</a:t>
            </a:r>
            <a:r>
              <a:rPr lang="fr-FR" sz="2800" dirty="0">
                <a:latin typeface="Times New Roman" pitchFamily="18" charset="0"/>
                <a:cs typeface="Times New Roman" pitchFamily="18" charset="0"/>
              </a:rPr>
              <a:t> au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atribute</a:t>
            </a:r>
            <a:r>
              <a:rPr lang="fr-FR" sz="2800" dirty="0">
                <a:latin typeface="Times New Roman" pitchFamily="18" charset="0"/>
                <a:cs typeface="Times New Roman" pitchFamily="18" charset="0"/>
              </a:rPr>
              <a:t> si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metode</a:t>
            </a:r>
            <a:r>
              <a:rPr lang="fr-FR" sz="2800" dirty="0">
                <a:latin typeface="Times New Roman" pitchFamily="18" charset="0"/>
                <a:cs typeface="Times New Roman" pitchFamily="18" charset="0"/>
              </a:rPr>
              <a:t> si </a:t>
            </a:r>
            <a:r>
              <a:rPr lang="fr-FR" sz="2800" dirty="0" err="1">
                <a:latin typeface="Times New Roman" pitchFamily="18" charset="0"/>
                <a:cs typeface="Times New Roman" pitchFamily="18" charset="0"/>
              </a:rPr>
              <a:t>raspund</a:t>
            </a:r>
            <a:r>
              <a:rPr lang="fr-FR" sz="2800" dirty="0">
                <a:latin typeface="Times New Roman" pitchFamily="18" charset="0"/>
                <a:cs typeface="Times New Roman" pitchFamily="18" charset="0"/>
              </a:rPr>
              <a:t> la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mesaje</a:t>
            </a:r>
            <a:r>
              <a:rPr lang="fr-FR" sz="28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Clasa</a:t>
            </a:r>
          </a:p>
        </p:txBody>
      </p:sp>
    </p:spTree>
    <p:extLst>
      <p:ext uri="{BB962C8B-B14F-4D97-AF65-F5344CB8AC3E}">
        <p14:creationId xmlns:p14="http://schemas.microsoft.com/office/powerpoint/2010/main" val="237861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b="1"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89437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524000"/>
            <a:ext cx="8229600" cy="2862322"/>
          </a:xfrm>
          <a:prstGeom prst="rect">
            <a:avLst/>
          </a:prstGeom>
          <a:noFill/>
        </p:spPr>
        <p:txBody>
          <a:bodyPr wrap="square" rtlCol="0">
            <a:spAutoFit/>
          </a:bodyPr>
          <a:lstStyle/>
          <a:p>
            <a:pPr marL="342900" indent="-342900" algn="just">
              <a:buFont typeface="Wingdings" panose="05000000000000000000" pitchFamily="2" charset="2"/>
              <a:buChar char="§"/>
            </a:pPr>
            <a:r>
              <a:rPr lang="ro-RO" sz="2000" dirty="0">
                <a:latin typeface="Times New Roman" pitchFamily="18" charset="0"/>
                <a:cs typeface="Times New Roman" pitchFamily="18" charset="0"/>
              </a:rPr>
              <a:t>Structura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ş</a:t>
            </a:r>
            <a:r>
              <a:rPr lang="en-GB" sz="2000" dirty="0" err="1">
                <a:latin typeface="Times New Roman" pitchFamily="18" charset="0"/>
                <a:cs typeface="Times New Roman" pitchFamily="18" charset="0"/>
              </a:rPr>
              <a:t>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modul</a:t>
            </a:r>
            <a:r>
              <a:rPr lang="en-GB" sz="2000" dirty="0">
                <a:latin typeface="Times New Roman" pitchFamily="18" charset="0"/>
                <a:cs typeface="Times New Roman" pitchFamily="18" charset="0"/>
              </a:rPr>
              <a:t> de ac</a:t>
            </a:r>
            <a:r>
              <a:rPr lang="ro-RO" sz="2000" dirty="0">
                <a:latin typeface="Times New Roman" pitchFamily="18" charset="0"/>
                <a:cs typeface="Times New Roman" pitchFamily="18" charset="0"/>
              </a:rPr>
              <a:t>ţ</a:t>
            </a:r>
            <a:r>
              <a:rPr lang="en-GB" sz="2000" dirty="0" err="1">
                <a:latin typeface="Times New Roman" pitchFamily="18" charset="0"/>
                <a:cs typeface="Times New Roman" pitchFamily="18" charset="0"/>
              </a:rPr>
              <a:t>iune</a:t>
            </a:r>
            <a:r>
              <a:rPr lang="en-GB" sz="2000" dirty="0">
                <a:latin typeface="Times New Roman" pitchFamily="18" charset="0"/>
                <a:cs typeface="Times New Roman" pitchFamily="18" charset="0"/>
              </a:rPr>
              <a:t> al </a:t>
            </a:r>
            <a:r>
              <a:rPr lang="en-GB" sz="2000" dirty="0" err="1">
                <a:latin typeface="Times New Roman" pitchFamily="18" charset="0"/>
                <a:cs typeface="Times New Roman" pitchFamily="18" charset="0"/>
              </a:rPr>
              <a:t>metodelor</a:t>
            </a:r>
            <a:r>
              <a:rPr lang="en-GB" sz="2000" dirty="0">
                <a:latin typeface="Times New Roman" pitchFamily="18" charset="0"/>
                <a:cs typeface="Times New Roman" pitchFamily="18" charset="0"/>
              </a:rPr>
              <a:t> sale nu pot fi </a:t>
            </a:r>
            <a:r>
              <a:rPr lang="en-GB" sz="2000" dirty="0" err="1">
                <a:latin typeface="Times New Roman" pitchFamily="18" charset="0"/>
                <a:cs typeface="Times New Roman" pitchFamily="18" charset="0"/>
              </a:rPr>
              <a:t>accesate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ş</a:t>
            </a:r>
            <a:r>
              <a:rPr lang="en-GB" sz="2000" dirty="0" err="1">
                <a:latin typeface="Times New Roman" pitchFamily="18" charset="0"/>
                <a:cs typeface="Times New Roman" pitchFamily="18" charset="0"/>
              </a:rPr>
              <a:t>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actualizate</a:t>
            </a:r>
            <a:r>
              <a:rPr lang="en-GB" sz="2000" dirty="0">
                <a:latin typeface="Times New Roman" pitchFamily="18" charset="0"/>
                <a:cs typeface="Times New Roman" pitchFamily="18" charset="0"/>
              </a:rPr>
              <a:t> direct de c</a:t>
            </a:r>
            <a:r>
              <a:rPr lang="ro-RO" sz="2000" dirty="0">
                <a:latin typeface="Times New Roman" pitchFamily="18" charset="0"/>
                <a:cs typeface="Times New Roman" pitchFamily="18" charset="0"/>
              </a:rPr>
              <a:t>ă</a:t>
            </a:r>
            <a:r>
              <a:rPr lang="en-GB" sz="2000" dirty="0" err="1">
                <a:latin typeface="Times New Roman" pitchFamily="18" charset="0"/>
                <a:cs typeface="Times New Roman" pitchFamily="18" charset="0"/>
              </a:rPr>
              <a:t>tre</a:t>
            </a:r>
            <a:r>
              <a:rPr lang="en-GB" sz="2000" dirty="0">
                <a:latin typeface="Times New Roman" pitchFamily="18" charset="0"/>
                <a:cs typeface="Times New Roman" pitchFamily="18" charset="0"/>
              </a:rPr>
              <a:t> un agent extern, </a:t>
            </a:r>
            <a:r>
              <a:rPr lang="en-GB" sz="2000" dirty="0" err="1">
                <a:latin typeface="Times New Roman" pitchFamily="18" charset="0"/>
                <a:cs typeface="Times New Roman" pitchFamily="18" charset="0"/>
              </a:rPr>
              <a:t>dar</a:t>
            </a:r>
            <a:r>
              <a:rPr lang="en-GB" sz="2000" dirty="0">
                <a:latin typeface="Times New Roman" pitchFamily="18" charset="0"/>
                <a:cs typeface="Times New Roman" pitchFamily="18" charset="0"/>
              </a:rPr>
              <a:t> pot fi </a:t>
            </a:r>
            <a:r>
              <a:rPr lang="en-GB" sz="2000" dirty="0" err="1">
                <a:latin typeface="Times New Roman" pitchFamily="18" charset="0"/>
                <a:cs typeface="Times New Roman" pitchFamily="18" charset="0"/>
              </a:rPr>
              <a:t>modificate</a:t>
            </a:r>
            <a:r>
              <a:rPr lang="en-GB" sz="2000" dirty="0">
                <a:latin typeface="Times New Roman" pitchFamily="18" charset="0"/>
                <a:cs typeface="Times New Roman" pitchFamily="18" charset="0"/>
              </a:rPr>
              <a:t> indirect </a:t>
            </a: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intermediul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mesajelor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Aceast</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caracteristic</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st</a:t>
            </a:r>
            <a:r>
              <a:rPr lang="ro-RO" sz="2000" dirty="0">
                <a:latin typeface="Times New Roman" pitchFamily="18" charset="0"/>
                <a:cs typeface="Times New Roman" pitchFamily="18" charset="0"/>
              </a:rPr>
              <a:t>ă</a:t>
            </a:r>
            <a:r>
              <a:rPr lang="en-GB" sz="2000" dirty="0" err="1">
                <a:latin typeface="Times New Roman" pitchFamily="18" charset="0"/>
                <a:cs typeface="Times New Roman" pitchFamily="18" charset="0"/>
              </a:rPr>
              <a:t>rii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se numește </a:t>
            </a:r>
            <a:r>
              <a:rPr lang="ro-RO" sz="2000" b="1" dirty="0">
                <a:latin typeface="Times New Roman" pitchFamily="18" charset="0"/>
                <a:cs typeface="Times New Roman" pitchFamily="18" charset="0"/>
              </a:rPr>
              <a:t>î</a:t>
            </a:r>
            <a:r>
              <a:rPr lang="en-GB" sz="2000" b="1" dirty="0" err="1">
                <a:latin typeface="Times New Roman" pitchFamily="18" charset="0"/>
                <a:cs typeface="Times New Roman" pitchFamily="18" charset="0"/>
              </a:rPr>
              <a:t>ncapsulare</a:t>
            </a:r>
            <a:r>
              <a:rPr lang="en-GB" sz="2000" dirty="0">
                <a:latin typeface="Times New Roman" pitchFamily="18" charset="0"/>
                <a:cs typeface="Times New Roman" pitchFamily="18" charset="0"/>
              </a:rPr>
              <a:t>. Un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astfel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divizat</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î</a:t>
            </a:r>
            <a:r>
              <a:rPr lang="en-GB" sz="2000" dirty="0">
                <a:latin typeface="Times New Roman" pitchFamily="18" charset="0"/>
                <a:cs typeface="Times New Roman" pitchFamily="18" charset="0"/>
              </a:rPr>
              <a:t>n </a:t>
            </a:r>
            <a:r>
              <a:rPr lang="en-GB" sz="2000" dirty="0" err="1">
                <a:latin typeface="Times New Roman" pitchFamily="18" charset="0"/>
                <a:cs typeface="Times New Roman" pitchFamily="18" charset="0"/>
              </a:rPr>
              <a:t>dou</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par</a:t>
            </a:r>
            <a:r>
              <a:rPr lang="ro-RO" sz="2000" dirty="0">
                <a:latin typeface="Times New Roman" pitchFamily="18" charset="0"/>
                <a:cs typeface="Times New Roman" pitchFamily="18" charset="0"/>
              </a:rPr>
              <a:t>ţ</a:t>
            </a:r>
            <a:r>
              <a:rPr lang="en-GB" sz="2000" dirty="0">
                <a:latin typeface="Times New Roman" pitchFamily="18" charset="0"/>
                <a:cs typeface="Times New Roman" pitchFamily="18" charset="0"/>
              </a:rPr>
              <a:t>i: o parte de </a:t>
            </a:r>
            <a:r>
              <a:rPr lang="en-GB" sz="2000" dirty="0" err="1">
                <a:latin typeface="Times New Roman" pitchFamily="18" charset="0"/>
                <a:cs typeface="Times New Roman" pitchFamily="18" charset="0"/>
              </a:rPr>
              <a:t>interfa</a:t>
            </a:r>
            <a:r>
              <a:rPr lang="ro-RO" sz="2000" dirty="0">
                <a:latin typeface="Times New Roman" pitchFamily="18" charset="0"/>
                <a:cs typeface="Times New Roman" pitchFamily="18" charset="0"/>
              </a:rPr>
              <a:t>ţă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mesaje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ş</a:t>
            </a:r>
            <a:r>
              <a:rPr lang="en-GB" sz="2000" dirty="0" err="1">
                <a:latin typeface="Times New Roman" pitchFamily="18" charset="0"/>
                <a:cs typeface="Times New Roman" pitchFamily="18" charset="0"/>
              </a:rPr>
              <a:t>i</a:t>
            </a:r>
            <a:r>
              <a:rPr lang="en-GB" sz="2000" dirty="0">
                <a:latin typeface="Times New Roman" pitchFamily="18" charset="0"/>
                <a:cs typeface="Times New Roman" pitchFamily="18" charset="0"/>
              </a:rPr>
              <a:t> o </a:t>
            </a:r>
            <a:r>
              <a:rPr lang="en-GB" sz="2000" dirty="0" err="1">
                <a:latin typeface="Times New Roman" pitchFamily="18" charset="0"/>
                <a:cs typeface="Times New Roman" pitchFamily="18" charset="0"/>
              </a:rPr>
              <a:t>parte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implementare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starea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interna</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ş</a:t>
            </a:r>
            <a:r>
              <a:rPr lang="en-GB" sz="2000" dirty="0" err="1">
                <a:latin typeface="Times New Roman" pitchFamily="18" charset="0"/>
                <a:cs typeface="Times New Roman" pitchFamily="18" charset="0"/>
              </a:rPr>
              <a:t>i</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ro-RO" sz="2000" b="1" dirty="0">
                <a:latin typeface="Times New Roman" pitchFamily="18" charset="0"/>
                <a:cs typeface="Times New Roman" pitchFamily="18" charset="0"/>
              </a:rPr>
              <a:t>Î</a:t>
            </a:r>
            <a:r>
              <a:rPr lang="en-GB" sz="2000" b="1" dirty="0" err="1">
                <a:latin typeface="Times New Roman" pitchFamily="18" charset="0"/>
                <a:cs typeface="Times New Roman" pitchFamily="18" charset="0"/>
              </a:rPr>
              <a:t>ncapsularea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ascunde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utilizatorului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complexitatea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unui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oferindu-i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î</a:t>
            </a:r>
            <a:r>
              <a:rPr lang="en-GB" sz="2000" dirty="0">
                <a:latin typeface="Times New Roman" pitchFamily="18" charset="0"/>
                <a:cs typeface="Times New Roman" pitchFamily="18" charset="0"/>
              </a:rPr>
              <a:t>n </a:t>
            </a:r>
            <a:r>
              <a:rPr lang="en-GB" sz="2000" dirty="0" err="1">
                <a:latin typeface="Times New Roman" pitchFamily="18" charset="0"/>
                <a:cs typeface="Times New Roman" pitchFamily="18" charset="0"/>
              </a:rPr>
              <a:t>schimb</a:t>
            </a:r>
            <a:r>
              <a:rPr lang="en-GB" sz="2000" dirty="0">
                <a:latin typeface="Times New Roman" pitchFamily="18" charset="0"/>
                <a:cs typeface="Times New Roman" pitchFamily="18" charset="0"/>
              </a:rPr>
              <a:t> o imagine </a:t>
            </a:r>
            <a:r>
              <a:rPr lang="en-GB" sz="2000" dirty="0" err="1">
                <a:latin typeface="Times New Roman" pitchFamily="18" charset="0"/>
                <a:cs typeface="Times New Roman" pitchFamily="18" charset="0"/>
              </a:rPr>
              <a:t>func</a:t>
            </a:r>
            <a:r>
              <a:rPr lang="ro-RO" sz="2000" dirty="0">
                <a:latin typeface="Times New Roman" pitchFamily="18" charset="0"/>
                <a:cs typeface="Times New Roman" pitchFamily="18" charset="0"/>
              </a:rPr>
              <a:t>ţ</a:t>
            </a:r>
            <a:r>
              <a:rPr lang="en-GB" sz="2000" dirty="0" err="1">
                <a:latin typeface="Times New Roman" pitchFamily="18" charset="0"/>
                <a:cs typeface="Times New Roman" pitchFamily="18" charset="0"/>
              </a:rPr>
              <a:t>ional</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simplificat</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acestuia</a:t>
            </a:r>
            <a:r>
              <a:rPr lang="en-GB" sz="2000" dirty="0">
                <a:latin typeface="Times New Roman" pitchFamily="18" charset="0"/>
                <a:cs typeface="Times New Roman" pitchFamily="18" charset="0"/>
              </a:rPr>
              <a:t>, care </a:t>
            </a:r>
            <a:r>
              <a:rPr lang="ro-RO" sz="2000" dirty="0">
                <a:latin typeface="Times New Roman" pitchFamily="18" charset="0"/>
                <a:cs typeface="Times New Roman" pitchFamily="18" charset="0"/>
              </a:rPr>
              <a:t>î</a:t>
            </a:r>
            <a:r>
              <a:rPr lang="en-GB" sz="2000" dirty="0" err="1">
                <a:latin typeface="Times New Roman" pitchFamily="18" charset="0"/>
                <a:cs typeface="Times New Roman" pitchFamily="18" charset="0"/>
              </a:rPr>
              <a:t>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permite</a:t>
            </a:r>
            <a:r>
              <a:rPr lang="en-GB" sz="2000" dirty="0">
                <a:latin typeface="Times New Roman" pitchFamily="18" charset="0"/>
                <a:cs typeface="Times New Roman" pitchFamily="18" charset="0"/>
              </a:rPr>
              <a:t> s</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modeleze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ş</a:t>
            </a:r>
            <a:r>
              <a:rPr lang="en-GB" sz="2000" dirty="0" err="1">
                <a:latin typeface="Times New Roman" pitchFamily="18" charset="0"/>
                <a:cs typeface="Times New Roman" pitchFamily="18" charset="0"/>
              </a:rPr>
              <a:t>i</a:t>
            </a:r>
            <a:r>
              <a:rPr lang="en-GB" sz="2000" dirty="0">
                <a:latin typeface="Times New Roman" pitchFamily="18" charset="0"/>
                <a:cs typeface="Times New Roman" pitchFamily="18" charset="0"/>
              </a:rPr>
              <a:t> s</a:t>
            </a:r>
            <a:r>
              <a:rPr lang="ro-RO" sz="2000" dirty="0">
                <a:latin typeface="Times New Roman" pitchFamily="18" charset="0"/>
                <a:cs typeface="Times New Roman" pitchFamily="18" charset="0"/>
              </a:rPr>
              <a:t>ă</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rezolve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mai ușor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problemele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complexe</a:t>
            </a:r>
            <a:r>
              <a:rPr lang="en-GB" sz="2000" dirty="0">
                <a:latin typeface="Times New Roman" pitchFamily="18" charset="0"/>
                <a:cs typeface="Times New Roman" pitchFamily="18" charset="0"/>
              </a:rPr>
              <a:t>.</a:t>
            </a:r>
          </a:p>
        </p:txBody>
      </p:sp>
      <p:pic>
        <p:nvPicPr>
          <p:cNvPr id="2050" name="Picture 2" descr="D:\PABD 1\Semestrul II\BDOO\fig1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64677"/>
            <a:ext cx="4762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Încapsularea</a:t>
            </a:r>
          </a:p>
        </p:txBody>
      </p:sp>
    </p:spTree>
    <p:extLst>
      <p:ext uri="{BB962C8B-B14F-4D97-AF65-F5344CB8AC3E}">
        <p14:creationId xmlns:p14="http://schemas.microsoft.com/office/powerpoint/2010/main" val="347851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b="1"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120641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9490"/>
            <a:ext cx="8229600" cy="4247317"/>
          </a:xfrm>
          <a:prstGeom prst="rect">
            <a:avLst/>
          </a:prstGeom>
          <a:noFill/>
        </p:spPr>
        <p:txBody>
          <a:bodyPr wrap="square" rtlCol="0">
            <a:spAutoFit/>
          </a:bodyPr>
          <a:lstStyle/>
          <a:p>
            <a:pPr marL="342900" indent="-342900" algn="just">
              <a:buFont typeface="Wingdings" panose="05000000000000000000" pitchFamily="2" charset="2"/>
              <a:buChar char="§"/>
            </a:pPr>
            <a:r>
              <a:rPr lang="ro-RO" sz="2700" dirty="0">
                <a:latin typeface="Times New Roman" pitchFamily="18" charset="0"/>
                <a:cs typeface="Times New Roman" pitchFamily="18" charset="0"/>
              </a:rPr>
              <a:t>Î</a:t>
            </a:r>
            <a:r>
              <a:rPr lang="en-GB" sz="2700" dirty="0" err="1">
                <a:latin typeface="Times New Roman" pitchFamily="18" charset="0"/>
                <a:cs typeface="Times New Roman" pitchFamily="18" charset="0"/>
              </a:rPr>
              <a:t>ntr</a:t>
            </a:r>
            <a:r>
              <a:rPr lang="en-GB" sz="2700" dirty="0">
                <a:latin typeface="Times New Roman" pitchFamily="18" charset="0"/>
                <a:cs typeface="Times New Roman" pitchFamily="18" charset="0"/>
              </a:rPr>
              <a:t>-o </a:t>
            </a:r>
            <a:r>
              <a:rPr lang="en-GB" sz="2700" dirty="0" err="1">
                <a:latin typeface="Times New Roman" pitchFamily="18" charset="0"/>
                <a:cs typeface="Times New Roman" pitchFamily="18" charset="0"/>
              </a:rPr>
              <a:t>baz</a:t>
            </a:r>
            <a:r>
              <a:rPr lang="ro-RO" sz="2700" dirty="0">
                <a:latin typeface="Times New Roman" pitchFamily="18" charset="0"/>
                <a:cs typeface="Times New Roman" pitchFamily="18" charset="0"/>
              </a:rPr>
              <a:t>ă</a:t>
            </a:r>
            <a:r>
              <a:rPr lang="en-GB" sz="2700" dirty="0">
                <a:latin typeface="Times New Roman" pitchFamily="18" charset="0"/>
                <a:cs typeface="Times New Roman" pitchFamily="18" charset="0"/>
              </a:rPr>
              <a:t> de date orientate </a:t>
            </a:r>
            <a:r>
              <a:rPr lang="en-GB" sz="2700" dirty="0" err="1">
                <a:latin typeface="Times New Roman" pitchFamily="18" charset="0"/>
                <a:cs typeface="Times New Roman" pitchFamily="18" charset="0"/>
              </a:rPr>
              <a:t>pe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obiecte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sunt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aranjate</a:t>
            </a:r>
            <a:r>
              <a:rPr lang="en-GB" sz="2700" dirty="0">
                <a:latin typeface="Times New Roman" pitchFamily="18" charset="0"/>
                <a:cs typeface="Times New Roman" pitchFamily="18" charset="0"/>
              </a:rPr>
              <a:t> </a:t>
            </a:r>
            <a:r>
              <a:rPr lang="ro-RO" sz="2700" dirty="0">
                <a:latin typeface="Times New Roman" pitchFamily="18" charset="0"/>
                <a:cs typeface="Times New Roman" pitchFamily="18" charset="0"/>
              </a:rPr>
              <a:t>î</a:t>
            </a:r>
            <a:r>
              <a:rPr lang="en-GB" sz="2700" dirty="0" err="1">
                <a:latin typeface="Times New Roman" pitchFamily="18" charset="0"/>
                <a:cs typeface="Times New Roman" pitchFamily="18" charset="0"/>
              </a:rPr>
              <a:t>ntr</a:t>
            </a:r>
            <a:r>
              <a:rPr lang="en-GB" sz="2700" dirty="0">
                <a:latin typeface="Times New Roman" pitchFamily="18" charset="0"/>
                <a:cs typeface="Times New Roman" pitchFamily="18" charset="0"/>
              </a:rPr>
              <a:t>-o </a:t>
            </a:r>
            <a:r>
              <a:rPr lang="en-GB" sz="2700" dirty="0" err="1">
                <a:latin typeface="Times New Roman" pitchFamily="18" charset="0"/>
                <a:cs typeface="Times New Roman" pitchFamily="18" charset="0"/>
              </a:rPr>
              <a:t>ierarhie</a:t>
            </a:r>
            <a:r>
              <a:rPr lang="en-GB" sz="2700" dirty="0">
                <a:latin typeface="Times New Roman" pitchFamily="18" charset="0"/>
                <a:cs typeface="Times New Roman" pitchFamily="18" charset="0"/>
              </a:rPr>
              <a:t> </a:t>
            </a:r>
            <a:r>
              <a:rPr lang="ro-RO" sz="2700" dirty="0">
                <a:latin typeface="Times New Roman" pitchFamily="18" charset="0"/>
                <a:cs typeface="Times New Roman" pitchFamily="18" charset="0"/>
              </a:rPr>
              <a:t>î</a:t>
            </a:r>
            <a:r>
              <a:rPr lang="en-GB" sz="2700" dirty="0">
                <a:latin typeface="Times New Roman" pitchFamily="18" charset="0"/>
                <a:cs typeface="Times New Roman" pitchFamily="18" charset="0"/>
              </a:rPr>
              <a:t>n care </a:t>
            </a:r>
            <a:r>
              <a:rPr lang="en-GB" sz="2700" dirty="0" err="1">
                <a:latin typeface="Times New Roman" pitchFamily="18" charset="0"/>
                <a:cs typeface="Times New Roman" pitchFamily="18" charset="0"/>
              </a:rPr>
              <a:t>fiecare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a:t>
            </a:r>
            <a:r>
              <a:rPr lang="ro-RO" sz="2700" dirty="0">
                <a:latin typeface="Times New Roman" pitchFamily="18" charset="0"/>
                <a:cs typeface="Times New Roman" pitchFamily="18" charset="0"/>
              </a:rPr>
              <a:t>ă</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mo</a:t>
            </a:r>
            <a:r>
              <a:rPr lang="ro-RO" sz="2700" dirty="0">
                <a:latin typeface="Times New Roman" pitchFamily="18" charset="0"/>
                <a:cs typeface="Times New Roman" pitchFamily="18" charset="0"/>
              </a:rPr>
              <a:t>ş</a:t>
            </a:r>
            <a:r>
              <a:rPr lang="en-GB" sz="2700" dirty="0" err="1">
                <a:latin typeface="Times New Roman" pitchFamily="18" charset="0"/>
                <a:cs typeface="Times New Roman" pitchFamily="18" charset="0"/>
              </a:rPr>
              <a:t>tene</a:t>
            </a:r>
            <a:r>
              <a:rPr lang="ro-RO" sz="2700" dirty="0">
                <a:latin typeface="Times New Roman" pitchFamily="18" charset="0"/>
                <a:cs typeface="Times New Roman" pitchFamily="18" charset="0"/>
              </a:rPr>
              <a:t>ş</a:t>
            </a:r>
            <a:r>
              <a:rPr lang="en-GB" sz="2700" dirty="0" err="1">
                <a:latin typeface="Times New Roman" pitchFamily="18" charset="0"/>
                <a:cs typeface="Times New Roman" pitchFamily="18" charset="0"/>
              </a:rPr>
              <a:t>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toate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ro-RO" sz="2700" dirty="0">
                <a:latin typeface="Times New Roman" pitchFamily="18" charset="0"/>
                <a:cs typeface="Times New Roman" pitchFamily="18" charset="0"/>
              </a:rPr>
              <a:t>ş</a:t>
            </a:r>
            <a:r>
              <a:rPr lang="en-GB" sz="2700" dirty="0" err="1">
                <a:latin typeface="Times New Roman" pitchFamily="18" charset="0"/>
                <a:cs typeface="Times New Roman" pitchFamily="18" charset="0"/>
              </a:rPr>
              <a:t>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superclasei</a:t>
            </a:r>
            <a:r>
              <a:rPr lang="en-GB" sz="2700" dirty="0">
                <a:latin typeface="Times New Roman" pitchFamily="18" charset="0"/>
                <a:cs typeface="Times New Roman" pitchFamily="18" charset="0"/>
              </a:rPr>
              <a:t> din care face </a:t>
            </a:r>
            <a:r>
              <a:rPr lang="en-GB" sz="2700" dirty="0" err="1">
                <a:latin typeface="Times New Roman" pitchFamily="18" charset="0"/>
                <a:cs typeface="Times New Roman" pitchFamily="18" charset="0"/>
              </a:rPr>
              <a:t>parte</a:t>
            </a:r>
            <a:r>
              <a:rPr lang="en-GB" sz="2700" dirty="0">
                <a:latin typeface="Times New Roman" pitchFamily="18" charset="0"/>
                <a:cs typeface="Times New Roman" pitchFamily="18" charset="0"/>
              </a:rPr>
              <a:t>. </a:t>
            </a:r>
            <a:r>
              <a:rPr lang="en-GB" sz="2700" b="1" dirty="0">
                <a:latin typeface="Times New Roman" pitchFamily="18" charset="0"/>
                <a:cs typeface="Times New Roman" pitchFamily="18" charset="0"/>
              </a:rPr>
              <a:t>Mo</a:t>
            </a:r>
            <a:r>
              <a:rPr lang="ro-RO" sz="2700" b="1" dirty="0">
                <a:latin typeface="Times New Roman" pitchFamily="18" charset="0"/>
                <a:cs typeface="Times New Roman" pitchFamily="18" charset="0"/>
              </a:rPr>
              <a:t>ş</a:t>
            </a:r>
            <a:r>
              <a:rPr lang="en-GB" sz="2700" b="1" dirty="0" err="1">
                <a:latin typeface="Times New Roman" pitchFamily="18" charset="0"/>
                <a:cs typeface="Times New Roman" pitchFamily="18" charset="0"/>
              </a:rPr>
              <a:t>tenirea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este</a:t>
            </a:r>
            <a:r>
              <a:rPr lang="en-GB" sz="2700" dirty="0">
                <a:latin typeface="Times New Roman" pitchFamily="18" charset="0"/>
                <a:cs typeface="Times New Roman" pitchFamily="18" charset="0"/>
              </a:rPr>
              <a:t> un concept </a:t>
            </a:r>
            <a:r>
              <a:rPr lang="en-GB" sz="2700" dirty="0" err="1">
                <a:latin typeface="Times New Roman" pitchFamily="18" charset="0"/>
                <a:cs typeface="Times New Roman" pitchFamily="18" charset="0"/>
              </a:rPr>
              <a:t>puternic</a:t>
            </a:r>
            <a:r>
              <a:rPr lang="en-GB" sz="2700" dirty="0">
                <a:latin typeface="Times New Roman" pitchFamily="18" charset="0"/>
                <a:cs typeface="Times New Roman" pitchFamily="18" charset="0"/>
              </a:rPr>
              <a:t>, care conduce la </a:t>
            </a:r>
            <a:r>
              <a:rPr lang="en-GB" sz="2700" dirty="0" err="1">
                <a:latin typeface="Times New Roman" pitchFamily="18" charset="0"/>
                <a:cs typeface="Times New Roman" pitchFamily="18" charset="0"/>
              </a:rPr>
              <a:t>posibilitatea</a:t>
            </a:r>
            <a:r>
              <a:rPr lang="en-GB" sz="2700" dirty="0">
                <a:latin typeface="Times New Roman" pitchFamily="18" charset="0"/>
                <a:cs typeface="Times New Roman" pitchFamily="18" charset="0"/>
              </a:rPr>
              <a:t> de </a:t>
            </a:r>
            <a:r>
              <a:rPr lang="en-GB" sz="2700" dirty="0" err="1">
                <a:latin typeface="Times New Roman" pitchFamily="18" charset="0"/>
                <a:cs typeface="Times New Roman" pitchFamily="18" charset="0"/>
              </a:rPr>
              <a:t>reutilizare</a:t>
            </a:r>
            <a:r>
              <a:rPr lang="en-GB" sz="2700" dirty="0">
                <a:latin typeface="Times New Roman" pitchFamily="18" charset="0"/>
                <a:cs typeface="Times New Roman" pitchFamily="18" charset="0"/>
              </a:rPr>
              <a:t> a </a:t>
            </a:r>
            <a:r>
              <a:rPr lang="en-GB" sz="2700" dirty="0" err="1">
                <a:latin typeface="Times New Roman" pitchFamily="18" charset="0"/>
                <a:cs typeface="Times New Roman" pitchFamily="18" charset="0"/>
              </a:rPr>
              <a:t>codului</a:t>
            </a:r>
            <a:r>
              <a:rPr lang="en-GB" sz="27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700" dirty="0" err="1">
                <a:latin typeface="Times New Roman" pitchFamily="18" charset="0"/>
                <a:cs typeface="Times New Roman" pitchFamily="18" charset="0"/>
              </a:rPr>
              <a:t>Prin</a:t>
            </a:r>
            <a:r>
              <a:rPr lang="en-GB" sz="2700" dirty="0">
                <a:latin typeface="Times New Roman" pitchFamily="18" charset="0"/>
                <a:cs typeface="Times New Roman" pitchFamily="18" charset="0"/>
              </a:rPr>
              <a:t> </a:t>
            </a:r>
            <a:r>
              <a:rPr lang="en-GB" sz="2700" b="1" dirty="0" err="1">
                <a:latin typeface="Times New Roman" pitchFamily="18" charset="0"/>
                <a:cs typeface="Times New Roman" pitchFamily="18" charset="0"/>
              </a:rPr>
              <a:t>mo</a:t>
            </a:r>
            <a:r>
              <a:rPr lang="ro-RO" sz="2700" b="1" dirty="0">
                <a:latin typeface="Times New Roman" pitchFamily="18" charset="0"/>
                <a:cs typeface="Times New Roman" pitchFamily="18" charset="0"/>
              </a:rPr>
              <a:t>ş</a:t>
            </a:r>
            <a:r>
              <a:rPr lang="en-GB" sz="2700" b="1" dirty="0" err="1">
                <a:latin typeface="Times New Roman" pitchFamily="18" charset="0"/>
                <a:cs typeface="Times New Roman" pitchFamily="18" charset="0"/>
              </a:rPr>
              <a:t>tenire</a:t>
            </a:r>
            <a:r>
              <a:rPr lang="en-GB" sz="2700" dirty="0">
                <a:latin typeface="Times New Roman" pitchFamily="18" charset="0"/>
                <a:cs typeface="Times New Roman" pitchFamily="18" charset="0"/>
              </a:rPr>
              <a:t>, o </a:t>
            </a:r>
            <a:r>
              <a:rPr lang="en-GB" sz="2700" dirty="0" err="1">
                <a:latin typeface="Times New Roman" pitchFamily="18" charset="0"/>
                <a:cs typeface="Times New Roman" pitchFamily="18" charset="0"/>
              </a:rPr>
              <a:t>clas</a:t>
            </a:r>
            <a:r>
              <a:rPr lang="ro-RO" sz="2700" dirty="0">
                <a:latin typeface="Times New Roman" pitchFamily="18" charset="0"/>
                <a:cs typeface="Times New Roman" pitchFamily="18" charset="0"/>
              </a:rPr>
              <a:t>ă</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preia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toate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clasei</a:t>
            </a:r>
            <a:r>
              <a:rPr lang="en-GB" sz="2700" dirty="0">
                <a:latin typeface="Times New Roman" pitchFamily="18" charset="0"/>
                <a:cs typeface="Times New Roman" pitchFamily="18" charset="0"/>
              </a:rPr>
              <a:t> din care </a:t>
            </a:r>
            <a:r>
              <a:rPr lang="en-GB" sz="2700" dirty="0" err="1">
                <a:latin typeface="Times New Roman" pitchFamily="18" charset="0"/>
                <a:cs typeface="Times New Roman" pitchFamily="18" charset="0"/>
              </a:rPr>
              <a:t>deriva</a:t>
            </a:r>
            <a:r>
              <a:rPr lang="en-GB" sz="2700" dirty="0">
                <a:latin typeface="Times New Roman" pitchFamily="18" charset="0"/>
                <a:cs typeface="Times New Roman" pitchFamily="18" charset="0"/>
              </a:rPr>
              <a:t> ad</a:t>
            </a:r>
            <a:r>
              <a:rPr lang="ro-RO" sz="2700" dirty="0">
                <a:latin typeface="Times New Roman" pitchFamily="18" charset="0"/>
                <a:cs typeface="Times New Roman" pitchFamily="18" charset="0"/>
              </a:rPr>
              <a:t>ă</a:t>
            </a:r>
            <a:r>
              <a:rPr lang="en-GB" sz="2700" dirty="0" err="1">
                <a:latin typeface="Times New Roman" pitchFamily="18" charset="0"/>
                <a:cs typeface="Times New Roman" pitchFamily="18" charset="0"/>
              </a:rPr>
              <a:t>ug</a:t>
            </a:r>
            <a:r>
              <a:rPr lang="ro-RO" sz="2700" dirty="0">
                <a:latin typeface="Times New Roman" pitchFamily="18" charset="0"/>
                <a:cs typeface="Times New Roman" pitchFamily="18" charset="0"/>
              </a:rPr>
              <a:t>â</a:t>
            </a:r>
            <a:r>
              <a:rPr lang="en-GB" sz="2700" dirty="0" err="1">
                <a:latin typeface="Times New Roman" pitchFamily="18" charset="0"/>
                <a:cs typeface="Times New Roman" pitchFamily="18" charset="0"/>
              </a:rPr>
              <a:t>nd</a:t>
            </a:r>
            <a:r>
              <a:rPr lang="en-GB" sz="2700" dirty="0">
                <a:latin typeface="Times New Roman" pitchFamily="18" charset="0"/>
                <a:cs typeface="Times New Roman" pitchFamily="18" charset="0"/>
              </a:rPr>
              <a:t> la </a:t>
            </a:r>
            <a:r>
              <a:rPr lang="en-GB" sz="2700" dirty="0" err="1">
                <a:latin typeface="Times New Roman" pitchFamily="18" charset="0"/>
                <a:cs typeface="Times New Roman" pitchFamily="18" charset="0"/>
              </a:rPr>
              <a: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ro-RO" sz="2700" dirty="0">
                <a:latin typeface="Times New Roman" pitchFamily="18" charset="0"/>
                <a:cs typeface="Times New Roman" pitchFamily="18" charset="0"/>
              </a:rPr>
              <a:t>ş</a:t>
            </a:r>
            <a:r>
              <a:rPr lang="en-GB" sz="2700" dirty="0" err="1">
                <a:latin typeface="Times New Roman" pitchFamily="18" charset="0"/>
                <a:cs typeface="Times New Roman" pitchFamily="18" charset="0"/>
              </a:rPr>
              <a:t>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proprii</a:t>
            </a:r>
            <a:r>
              <a:rPr lang="en-GB" sz="2700" dirty="0">
                <a:latin typeface="Times New Roman" pitchFamily="18" charset="0"/>
                <a:cs typeface="Times New Roman" pitchFamily="18" charset="0"/>
              </a:rPr>
              <a:t>. Este de </a:t>
            </a:r>
            <a:r>
              <a:rPr lang="en-GB" sz="2700" dirty="0" err="1">
                <a:latin typeface="Times New Roman" pitchFamily="18" charset="0"/>
                <a:cs typeface="Times New Roman" pitchFamily="18" charset="0"/>
              </a:rPr>
              <a:t>asemenea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posibil</a:t>
            </a:r>
            <a:r>
              <a:rPr lang="en-GB" sz="2700" dirty="0">
                <a:latin typeface="Times New Roman" pitchFamily="18" charset="0"/>
                <a:cs typeface="Times New Roman" pitchFamily="18" charset="0"/>
              </a:rPr>
              <a:t> ca o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s</a:t>
            </a:r>
            <a:r>
              <a:rPr lang="ro-RO" sz="2700" dirty="0">
                <a:latin typeface="Times New Roman" pitchFamily="18" charset="0"/>
                <a:cs typeface="Times New Roman" pitchFamily="18" charset="0"/>
              </a:rPr>
              <a:t>ă</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aib</a:t>
            </a:r>
            <a:r>
              <a:rPr lang="ro-RO" sz="2700" dirty="0">
                <a:latin typeface="Times New Roman" pitchFamily="18" charset="0"/>
                <a:cs typeface="Times New Roman" pitchFamily="18" charset="0"/>
              </a:rPr>
              <a:t>ă</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mai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mult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dec</a:t>
            </a:r>
            <a:r>
              <a:rPr lang="ro-RO" sz="2700" dirty="0">
                <a:latin typeface="Times New Roman" pitchFamily="18" charset="0"/>
                <a:cs typeface="Times New Roman" pitchFamily="18" charset="0"/>
              </a:rPr>
              <a:t>â</a:t>
            </a:r>
            <a:r>
              <a:rPr lang="en-GB" sz="2700" dirty="0">
                <a:latin typeface="Times New Roman" pitchFamily="18" charset="0"/>
                <a:cs typeface="Times New Roman" pitchFamily="18" charset="0"/>
              </a:rPr>
              <a:t>t o </a:t>
            </a:r>
            <a:r>
              <a:rPr lang="en-GB" sz="2700" dirty="0" err="1">
                <a:latin typeface="Times New Roman" pitchFamily="18" charset="0"/>
                <a:cs typeface="Times New Roman" pitchFamily="18" charset="0"/>
              </a:rPr>
              <a:t>superclas</a:t>
            </a:r>
            <a:r>
              <a:rPr lang="ro-RO" sz="2700" dirty="0">
                <a:latin typeface="Times New Roman" pitchFamily="18" charset="0"/>
                <a:cs typeface="Times New Roman" pitchFamily="18" charset="0"/>
              </a:rPr>
              <a:t>ă</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Acest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lucru</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este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cunoscut</a:t>
            </a:r>
            <a:r>
              <a:rPr lang="en-GB" sz="2700" dirty="0">
                <a:latin typeface="Times New Roman" pitchFamily="18" charset="0"/>
                <a:cs typeface="Times New Roman" pitchFamily="18" charset="0"/>
              </a:rPr>
              <a:t> ca </a:t>
            </a:r>
            <a:r>
              <a:rPr lang="en-GB" sz="2700" dirty="0" err="1">
                <a:latin typeface="Times New Roman" pitchFamily="18" charset="0"/>
                <a:cs typeface="Times New Roman" pitchFamily="18" charset="0"/>
              </a:rPr>
              <a:t>mo</a:t>
            </a:r>
            <a:r>
              <a:rPr lang="ro-RO" sz="2700" dirty="0">
                <a:latin typeface="Times New Roman" pitchFamily="18" charset="0"/>
                <a:cs typeface="Times New Roman" pitchFamily="18" charset="0"/>
              </a:rPr>
              <a:t>ş</a:t>
            </a:r>
            <a:r>
              <a:rPr lang="en-GB" sz="2700" dirty="0" err="1">
                <a:latin typeface="Times New Roman" pitchFamily="18" charset="0"/>
                <a:cs typeface="Times New Roman" pitchFamily="18" charset="0"/>
              </a:rPr>
              <a:t>tenire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multipl</a:t>
            </a:r>
            <a:r>
              <a:rPr lang="ro-RO" sz="2700" dirty="0">
                <a:latin typeface="Times New Roman" pitchFamily="18" charset="0"/>
                <a:cs typeface="Times New Roman" pitchFamily="18" charset="0"/>
              </a:rPr>
              <a:t>ă</a:t>
            </a:r>
            <a:r>
              <a:rPr lang="en-GB" sz="27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14527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pic>
        <p:nvPicPr>
          <p:cNvPr id="4098" name="Picture 2" descr="D:\PABD 1\Semestrul II\BDOO\fig1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7638"/>
            <a:ext cx="4686300" cy="51393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28671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b="1"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1211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667000"/>
            <a:ext cx="8229600" cy="2677656"/>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t>
            </a:r>
            <a:r>
              <a:rPr lang="vi-VN" sz="2400" b="1" dirty="0">
                <a:latin typeface="Times New Roman" pitchFamily="18" charset="0"/>
                <a:cs typeface="Times New Roman" pitchFamily="18" charset="0"/>
              </a:rPr>
              <a:t>az</a:t>
            </a:r>
            <a:r>
              <a:rPr lang="ro-RO" sz="2400" b="1" dirty="0">
                <a:latin typeface="Times New Roman" pitchFamily="18" charset="0"/>
                <a:cs typeface="Times New Roman" pitchFamily="18" charset="0"/>
              </a:rPr>
              <a:t>ă</a:t>
            </a:r>
            <a:r>
              <a:rPr lang="vi-VN" sz="2400" b="1" dirty="0">
                <a:latin typeface="Times New Roman" pitchFamily="18" charset="0"/>
                <a:cs typeface="Times New Roman" pitchFamily="18" charset="0"/>
              </a:rPr>
              <a:t> de date </a:t>
            </a:r>
            <a:r>
              <a:rPr lang="vi-VN" sz="2400" dirty="0">
                <a:latin typeface="Times New Roman" pitchFamily="18" charset="0"/>
                <a:cs typeface="Times New Roman" pitchFamily="18" charset="0"/>
              </a:rPr>
              <a:t>este o colecţie structurată de informaţii legate de un anumit subiect sau scop.</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vi-VN" sz="2400" dirty="0">
                <a:latin typeface="Times New Roman" pitchFamily="18" charset="0"/>
                <a:cs typeface="Times New Roman" pitchFamily="18" charset="0"/>
              </a:rPr>
              <a:t> </a:t>
            </a:r>
            <a:r>
              <a:rPr lang="vi-VN" sz="2400" b="1" dirty="0">
                <a:latin typeface="Times New Roman" pitchFamily="18" charset="0"/>
                <a:cs typeface="Times New Roman" pitchFamily="18" charset="0"/>
              </a:rPr>
              <a:t>Baza de date relaţională </a:t>
            </a:r>
            <a:r>
              <a:rPr lang="vi-VN" sz="2400" dirty="0">
                <a:latin typeface="Times New Roman" pitchFamily="18" charset="0"/>
                <a:cs typeface="Times New Roman" pitchFamily="18" charset="0"/>
              </a:rPr>
              <a:t>reprezintă o colecţie de date organizată sub forma unor tabele, în care coloanele poartă numele de câmpuri, linii se numesc înregistrări, capetele de tabel fiind echivalentul structurii bazei de date. Între câmpurile unui tabel există legături de interdependenţă numite relaţii.</a:t>
            </a:r>
            <a:endParaRPr lang="en-GB"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este o bază de date?</a:t>
            </a:r>
          </a:p>
        </p:txBody>
      </p:sp>
    </p:spTree>
    <p:extLst>
      <p:ext uri="{BB962C8B-B14F-4D97-AF65-F5344CB8AC3E}">
        <p14:creationId xmlns:p14="http://schemas.microsoft.com/office/powerpoint/2010/main" val="198730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7145"/>
            <a:ext cx="8229601" cy="4893647"/>
          </a:xfrm>
          <a:prstGeom prst="rect">
            <a:avLst/>
          </a:prstGeom>
          <a:noFill/>
        </p:spPr>
        <p:txBody>
          <a:bodyPr wrap="square" rtlCol="0">
            <a:spAutoFit/>
          </a:bodyPr>
          <a:lstStyle/>
          <a:p>
            <a:pPr marL="342900" indent="-342900" algn="just">
              <a:buFont typeface="Wingdings" panose="05000000000000000000" pitchFamily="2" charset="2"/>
              <a:buChar char="§"/>
            </a:pPr>
            <a:r>
              <a:rPr lang="fr-FR" sz="2400" b="1" dirty="0" err="1">
                <a:latin typeface="Times New Roman" pitchFamily="18" charset="0"/>
                <a:cs typeface="Times New Roman" pitchFamily="18" charset="0"/>
              </a:rPr>
              <a:t>Polimorfismul</a:t>
            </a:r>
            <a:r>
              <a:rPr lang="fr-FR" sz="2400" dirty="0">
                <a:latin typeface="Times New Roman" pitchFamily="18" charset="0"/>
                <a:cs typeface="Times New Roman" pitchFamily="18" charset="0"/>
              </a:rPr>
              <a:t> se </a:t>
            </a:r>
            <a:r>
              <a:rPr lang="fr-FR" sz="2400" dirty="0" err="1">
                <a:latin typeface="Times New Roman" pitchFamily="18" charset="0"/>
                <a:cs typeface="Times New Roman" pitchFamily="18" charset="0"/>
              </a:rPr>
              <a:t>refer</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la </a:t>
            </a:r>
            <a:r>
              <a:rPr lang="fr-FR" sz="2400" dirty="0" err="1">
                <a:latin typeface="Times New Roman" pitchFamily="18" charset="0"/>
                <a:cs typeface="Times New Roman" pitchFamily="18" charset="0"/>
              </a:rPr>
              <a:t>faptul</a:t>
            </a:r>
            <a:r>
              <a:rPr lang="fr-FR" sz="2400" dirty="0">
                <a:latin typeface="Times New Roman" pitchFamily="18" charset="0"/>
                <a:cs typeface="Times New Roman" pitchFamily="18" charset="0"/>
              </a:rPr>
              <a:t> c</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la </a:t>
            </a:r>
            <a:r>
              <a:rPr lang="fr-FR" sz="2400" dirty="0" err="1">
                <a:latin typeface="Times New Roman" pitchFamily="18" charset="0"/>
                <a:cs typeface="Times New Roman" pitchFamily="18" charset="0"/>
              </a:rPr>
              <a:t>primirea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unui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mesaj</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stabilirea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metodei</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aplic</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se face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dinamic</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func</a:t>
            </a:r>
            <a:r>
              <a:rPr lang="ro-RO" sz="2400" dirty="0">
                <a:latin typeface="Times New Roman" pitchFamily="18" charset="0"/>
                <a:cs typeface="Times New Roman" pitchFamily="18" charset="0"/>
              </a:rPr>
              <a:t>ţ</a:t>
            </a:r>
            <a:r>
              <a:rPr lang="fr-FR" sz="2400" dirty="0" err="1">
                <a:latin typeface="Times New Roman" pitchFamily="18" charset="0"/>
                <a:cs typeface="Times New Roman" pitchFamily="18" charset="0"/>
              </a:rPr>
              <a:t>ie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clasa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obiectului</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cauz</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Astfel</a:t>
            </a:r>
            <a:r>
              <a:rPr lang="fr-FR" sz="2400" dirty="0">
                <a:latin typeface="Times New Roman" pitchFamily="18" charset="0"/>
                <a:cs typeface="Times New Roman" pitchFamily="18" charset="0"/>
              </a:rPr>
              <a:t>, instante ale </a:t>
            </a:r>
            <a:r>
              <a:rPr lang="fr-FR" sz="2400" dirty="0" err="1">
                <a:latin typeface="Times New Roman" pitchFamily="18" charset="0"/>
                <a:cs typeface="Times New Roman" pitchFamily="18" charset="0"/>
              </a:rPr>
              <a:t>unor</a:t>
            </a:r>
            <a:r>
              <a:rPr lang="fr-FR" sz="2400" dirty="0">
                <a:latin typeface="Times New Roman" pitchFamily="18" charset="0"/>
                <a:cs typeface="Times New Roman" pitchFamily="18" charset="0"/>
              </a:rPr>
              <a:t> clase </a:t>
            </a:r>
            <a:r>
              <a:rPr lang="fr-FR" sz="2400" dirty="0" err="1">
                <a:latin typeface="Times New Roman" pitchFamily="18" charset="0"/>
                <a:cs typeface="Times New Roman" pitchFamily="18" charset="0"/>
              </a:rPr>
              <a:t>diferite</a:t>
            </a:r>
            <a:r>
              <a:rPr lang="fr-FR" sz="2400" dirty="0">
                <a:latin typeface="Times New Roman" pitchFamily="18" charset="0"/>
                <a:cs typeface="Times New Roman" pitchFamily="18" charset="0"/>
              </a:rPr>
              <a:t> pot fi </a:t>
            </a:r>
            <a:r>
              <a:rPr lang="fr-FR" sz="2400" dirty="0" err="1">
                <a:latin typeface="Times New Roman" pitchFamily="18" charset="0"/>
                <a:cs typeface="Times New Roman" pitchFamily="18" charset="0"/>
              </a:rPr>
              <a:t>adresate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uniform</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primesc</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acelea</a:t>
            </a:r>
            <a:r>
              <a:rPr lang="ro-RO" sz="2400" dirty="0">
                <a:latin typeface="Times New Roman" pitchFamily="18" charset="0"/>
                <a:cs typeface="Times New Roman" pitchFamily="18" charset="0"/>
              </a:rPr>
              <a:t>ş</a:t>
            </a:r>
            <a:r>
              <a:rPr lang="fr-FR" sz="2400" dirty="0">
                <a:latin typeface="Times New Roman" pitchFamily="18" charset="0"/>
                <a:cs typeface="Times New Roman" pitchFamily="18" charset="0"/>
              </a:rPr>
              <a:t>i </a:t>
            </a:r>
            <a:r>
              <a:rPr lang="fr-FR" sz="2400" dirty="0" err="1">
                <a:latin typeface="Times New Roman" pitchFamily="18" charset="0"/>
                <a:cs typeface="Times New Roman" pitchFamily="18" charset="0"/>
              </a:rPr>
              <a:t>mesaje</a:t>
            </a:r>
            <a:r>
              <a:rPr lang="fr-FR" sz="2400" dirty="0">
                <a:latin typeface="Times New Roman" pitchFamily="18" charset="0"/>
                <a:cs typeface="Times New Roman" pitchFamily="18" charset="0"/>
              </a:rPr>
              <a:t>), dar </a:t>
            </a:r>
            <a:r>
              <a:rPr lang="fr-FR" sz="2400" dirty="0" err="1">
                <a:latin typeface="Times New Roman" pitchFamily="18" charset="0"/>
                <a:cs typeface="Times New Roman" pitchFamily="18" charset="0"/>
              </a:rPr>
              <a:t>manifest</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comportamente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diferite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Acest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fapt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asigur</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manipularea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simpl</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ş</a:t>
            </a:r>
            <a:r>
              <a:rPr lang="fr-FR" sz="2400" dirty="0">
                <a:latin typeface="Times New Roman" pitchFamily="18" charset="0"/>
                <a:cs typeface="Times New Roman" pitchFamily="18" charset="0"/>
              </a:rPr>
              <a:t>i </a:t>
            </a:r>
            <a:r>
              <a:rPr lang="fr-FR" sz="2400" dirty="0" err="1">
                <a:latin typeface="Times New Roman" pitchFamily="18" charset="0"/>
                <a:cs typeface="Times New Roman" pitchFamily="18" charset="0"/>
              </a:rPr>
              <a:t>coerent</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a </a:t>
            </a:r>
            <a:r>
              <a:rPr lang="fr-FR" sz="2400" dirty="0" err="1">
                <a:latin typeface="Times New Roman" pitchFamily="18" charset="0"/>
                <a:cs typeface="Times New Roman" pitchFamily="18" charset="0"/>
              </a:rPr>
              <a:t>seturilor</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eterogene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a:latin typeface="Times New Roman" pitchFamily="18" charset="0"/>
                <a:cs typeface="Times New Roman" pitchFamily="18" charset="0"/>
              </a:rPr>
              <a:t>Un </a:t>
            </a:r>
            <a:r>
              <a:rPr lang="fr-FR" sz="2400" dirty="0" err="1">
                <a:latin typeface="Times New Roman" pitchFamily="18" charset="0"/>
                <a:cs typeface="Times New Roman" pitchFamily="18" charset="0"/>
              </a:rPr>
              <a:t>alt</a:t>
            </a:r>
            <a:r>
              <a:rPr lang="fr-FR" sz="2400" dirty="0">
                <a:latin typeface="Times New Roman" pitchFamily="18" charset="0"/>
                <a:cs typeface="Times New Roman" pitchFamily="18" charset="0"/>
              </a:rPr>
              <a:t> tip de </a:t>
            </a:r>
            <a:r>
              <a:rPr lang="fr-FR" sz="2400" dirty="0" err="1">
                <a:latin typeface="Times New Roman" pitchFamily="18" charset="0"/>
                <a:cs typeface="Times New Roman" pitchFamily="18" charset="0"/>
              </a:rPr>
              <a:t>comportament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polimorfic</a:t>
            </a:r>
            <a:r>
              <a:rPr lang="fr-FR" sz="2400" dirty="0">
                <a:latin typeface="Times New Roman" pitchFamily="18" charset="0"/>
                <a:cs typeface="Times New Roman" pitchFamily="18" charset="0"/>
              </a:rPr>
              <a:t> este </a:t>
            </a:r>
            <a:r>
              <a:rPr lang="fr-FR" sz="2400" dirty="0" err="1">
                <a:latin typeface="Times New Roman" pitchFamily="18" charset="0"/>
                <a:cs typeface="Times New Roman" pitchFamily="18" charset="0"/>
              </a:rPr>
              <a:t>asociat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a:t>
            </a:r>
            <a:r>
              <a:rPr lang="fr-FR" sz="2400" dirty="0">
                <a:latin typeface="Times New Roman" pitchFamily="18" charset="0"/>
                <a:cs typeface="Times New Roman" pitchFamily="18" charset="0"/>
              </a:rPr>
              <a:t> mo</a:t>
            </a:r>
            <a:r>
              <a:rPr lang="ro-RO" sz="2400" dirty="0">
                <a:latin typeface="Times New Roman" pitchFamily="18" charset="0"/>
                <a:cs typeface="Times New Roman" pitchFamily="18" charset="0"/>
              </a:rPr>
              <a:t>ş</a:t>
            </a:r>
            <a:r>
              <a:rPr lang="fr-FR" sz="2400" dirty="0" err="1">
                <a:latin typeface="Times New Roman" pitchFamily="18" charset="0"/>
                <a:cs typeface="Times New Roman" pitchFamily="18" charset="0"/>
              </a:rPr>
              <a:t>tenirea</a:t>
            </a:r>
            <a:r>
              <a:rPr lang="fr-FR" sz="2400" dirty="0">
                <a:latin typeface="Times New Roman" pitchFamily="18" charset="0"/>
                <a:cs typeface="Times New Roman" pitchFamily="18" charset="0"/>
              </a:rPr>
              <a:t>. R</a:t>
            </a:r>
            <a:r>
              <a:rPr lang="ro-RO" sz="2400" dirty="0">
                <a:latin typeface="Times New Roman" pitchFamily="18" charset="0"/>
                <a:cs typeface="Times New Roman" pitchFamily="18" charset="0"/>
              </a:rPr>
              <a:t>ă</a:t>
            </a:r>
            <a:r>
              <a:rPr lang="fr-FR" sz="2400" dirty="0" err="1">
                <a:latin typeface="Times New Roman" pitchFamily="18" charset="0"/>
                <a:cs typeface="Times New Roman" pitchFamily="18" charset="0"/>
              </a:rPr>
              <a:t>spunsul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unui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a:t>
            </a:r>
            <a:r>
              <a:rPr lang="fr-FR" sz="2400" dirty="0">
                <a:latin typeface="Times New Roman" pitchFamily="18" charset="0"/>
                <a:cs typeface="Times New Roman" pitchFamily="18" charset="0"/>
              </a:rPr>
              <a:t> la un </a:t>
            </a:r>
            <a:r>
              <a:rPr lang="fr-FR" sz="2400" dirty="0" err="1">
                <a:latin typeface="Times New Roman" pitchFamily="18" charset="0"/>
                <a:cs typeface="Times New Roman" pitchFamily="18" charset="0"/>
              </a:rPr>
              <a:t>mesaj</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poate</a:t>
            </a:r>
            <a:r>
              <a:rPr lang="fr-FR" sz="2400" dirty="0">
                <a:latin typeface="Times New Roman" pitchFamily="18" charset="0"/>
                <a:cs typeface="Times New Roman" pitchFamily="18" charset="0"/>
              </a:rPr>
              <a:t> fi </a:t>
            </a:r>
            <a:r>
              <a:rPr lang="fr-FR" sz="2400" dirty="0" err="1">
                <a:latin typeface="Times New Roman" pitchFamily="18" charset="0"/>
                <a:cs typeface="Times New Roman" pitchFamily="18" charset="0"/>
              </a:rPr>
              <a:t>determinat</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metodele</a:t>
            </a:r>
            <a:r>
              <a:rPr lang="fr-FR" sz="2400" dirty="0">
                <a:latin typeface="Times New Roman" pitchFamily="18" charset="0"/>
                <a:cs typeface="Times New Roman" pitchFamily="18" charset="0"/>
              </a:rPr>
              <a:t> mo</a:t>
            </a:r>
            <a:r>
              <a:rPr lang="ro-RO" sz="2400" dirty="0">
                <a:latin typeface="Times New Roman" pitchFamily="18" charset="0"/>
                <a:cs typeface="Times New Roman" pitchFamily="18" charset="0"/>
              </a:rPr>
              <a:t>ş</a:t>
            </a:r>
            <a:r>
              <a:rPr lang="fr-FR" sz="2400" dirty="0" err="1">
                <a:latin typeface="Times New Roman" pitchFamily="18" charset="0"/>
                <a:cs typeface="Times New Roman" pitchFamily="18" charset="0"/>
              </a:rPr>
              <a:t>tenite</a:t>
            </a:r>
            <a:r>
              <a:rPr lang="fr-FR" sz="2400" dirty="0">
                <a:latin typeface="Times New Roman" pitchFamily="18" charset="0"/>
                <a:cs typeface="Times New Roman" pitchFamily="18" charset="0"/>
              </a:rPr>
              <a:t> de la </a:t>
            </a:r>
            <a:r>
              <a:rPr lang="fr-FR" sz="2400" dirty="0" err="1">
                <a:latin typeface="Times New Roman" pitchFamily="18" charset="0"/>
                <a:cs typeface="Times New Roman" pitchFamily="18" charset="0"/>
              </a:rPr>
              <a:t>superclasa</a:t>
            </a:r>
            <a:r>
              <a:rPr lang="fr-FR" sz="2400" dirty="0">
                <a:latin typeface="Times New Roman" pitchFamily="18" charset="0"/>
                <a:cs typeface="Times New Roman" pitchFamily="18" charset="0"/>
              </a:rPr>
              <a:t>. Mo</a:t>
            </a:r>
            <a:r>
              <a:rPr lang="ro-RO" sz="2400" dirty="0">
                <a:latin typeface="Times New Roman" pitchFamily="18" charset="0"/>
                <a:cs typeface="Times New Roman" pitchFamily="18" charset="0"/>
              </a:rPr>
              <a:t>ş</a:t>
            </a:r>
            <a:r>
              <a:rPr lang="fr-FR" sz="2400" dirty="0" err="1">
                <a:latin typeface="Times New Roman" pitchFamily="18" charset="0"/>
                <a:cs typeface="Times New Roman" pitchFamily="18" charset="0"/>
              </a:rPr>
              <a:t>tenirea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multipl</a:t>
            </a:r>
            <a:r>
              <a:rPr lang="ro-RO" sz="2400" dirty="0">
                <a:latin typeface="Times New Roman" pitchFamily="18" charset="0"/>
                <a:cs typeface="Times New Roman" pitchFamily="18" charset="0"/>
              </a:rPr>
              <a:t>ă </a:t>
            </a:r>
            <a:r>
              <a:rPr lang="fr-FR" sz="2400" dirty="0" err="1">
                <a:latin typeface="Times New Roman" pitchFamily="18" charset="0"/>
                <a:cs typeface="Times New Roman" pitchFamily="18" charset="0"/>
              </a:rPr>
              <a:t>permite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definirea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unor</a:t>
            </a:r>
            <a:r>
              <a:rPr lang="fr-FR" sz="2400" dirty="0">
                <a:latin typeface="Times New Roman" pitchFamily="18" charset="0"/>
                <a:cs typeface="Times New Roman" pitchFamily="18" charset="0"/>
              </a:rPr>
              <a:t> forme complexe de </a:t>
            </a:r>
            <a:r>
              <a:rPr lang="fr-FR" sz="2400" dirty="0" err="1">
                <a:latin typeface="Times New Roman" pitchFamily="18" charset="0"/>
                <a:cs typeface="Times New Roman" pitchFamily="18" charset="0"/>
              </a:rPr>
              <a:t>comportament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polimorfic</a:t>
            </a:r>
            <a:r>
              <a:rPr lang="fr-FR" sz="2400" dirty="0">
                <a:latin typeface="Times New Roman" pitchFamily="18" charset="0"/>
                <a:cs typeface="Times New Roman" pitchFamily="18" charset="0"/>
              </a:rPr>
              <a:t> care pot </a:t>
            </a:r>
            <a:r>
              <a:rPr lang="fr-FR" sz="2400" dirty="0" err="1">
                <a:latin typeface="Times New Roman" pitchFamily="18" charset="0"/>
                <a:cs typeface="Times New Roman" pitchFamily="18" charset="0"/>
              </a:rPr>
              <a:t>antrena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uneori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combinarea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metodelor</a:t>
            </a:r>
            <a:r>
              <a:rPr lang="fr-FR" sz="2400" dirty="0">
                <a:latin typeface="Times New Roman" pitchFamily="18" charset="0"/>
                <a:cs typeface="Times New Roman" pitchFamily="18" charset="0"/>
              </a:rPr>
              <a:t> de la </a:t>
            </a:r>
            <a:r>
              <a:rPr lang="fr-FR" sz="2400" dirty="0" err="1">
                <a:latin typeface="Times New Roman" pitchFamily="18" charset="0"/>
                <a:cs typeface="Times New Roman" pitchFamily="18" charset="0"/>
              </a:rPr>
              <a:t>dou</a:t>
            </a:r>
            <a:r>
              <a:rPr lang="ro-RO" sz="2400" dirty="0">
                <a:latin typeface="Times New Roman" pitchFamily="18" charset="0"/>
                <a:cs typeface="Times New Roman" pitchFamily="18" charset="0"/>
              </a:rPr>
              <a:t>ă</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sau</a:t>
            </a:r>
            <a:r>
              <a:rPr lang="fr-FR" sz="2400" dirty="0">
                <a:latin typeface="Times New Roman" pitchFamily="18" charset="0"/>
                <a:cs typeface="Times New Roman" pitchFamily="18" charset="0"/>
              </a:rPr>
              <a:t> mai </a:t>
            </a:r>
            <a:r>
              <a:rPr lang="fr-FR" sz="2400" dirty="0" err="1">
                <a:latin typeface="Times New Roman" pitchFamily="18" charset="0"/>
                <a:cs typeface="Times New Roman" pitchFamily="18" charset="0"/>
              </a:rPr>
              <a:t>multe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superclase</a:t>
            </a:r>
            <a:r>
              <a:rPr lang="fr-FR"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Polimorfism</a:t>
            </a:r>
          </a:p>
        </p:txBody>
      </p:sp>
    </p:spTree>
    <p:extLst>
      <p:ext uri="{BB962C8B-B14F-4D97-AF65-F5344CB8AC3E}">
        <p14:creationId xmlns:p14="http://schemas.microsoft.com/office/powerpoint/2010/main" val="315731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b="1"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21699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ro-RO" dirty="0"/>
          </a:p>
        </p:txBody>
      </p:sp>
      <p:sp>
        <p:nvSpPr>
          <p:cNvPr id="5" name="TextBox 4"/>
          <p:cNvSpPr txBox="1"/>
          <p:nvPr/>
        </p:nvSpPr>
        <p:spPr>
          <a:xfrm>
            <a:off x="457200" y="1524000"/>
            <a:ext cx="8229600" cy="1938992"/>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Într-o aplicație BDOO, asocierea este o legătură între entități și este reprezentață prin intermediul unor trimiteri între obiecte denumite altfel:</a:t>
            </a:r>
            <a:endParaRPr lang="en-GB" sz="2400" dirty="0">
              <a:latin typeface="Times New Roman" pitchFamily="18" charset="0"/>
              <a:cs typeface="Times New Roman" pitchFamily="18" charset="0"/>
            </a:endParaRPr>
          </a:p>
          <a:p>
            <a:pPr algn="just"/>
            <a:r>
              <a:rPr lang="ro-RO" sz="2400" dirty="0">
                <a:latin typeface="Times New Roman" pitchFamily="18" charset="0"/>
                <a:cs typeface="Times New Roman" pitchFamily="18" charset="0"/>
              </a:rPr>
              <a:t>	O</a:t>
            </a:r>
            <a:r>
              <a:rPr lang="en-GB" sz="2400" dirty="0">
                <a:latin typeface="Times New Roman" pitchFamily="18" charset="0"/>
                <a:cs typeface="Times New Roman" pitchFamily="18" charset="0"/>
              </a:rPr>
              <a:t>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binare </a:t>
            </a:r>
            <a:endParaRPr lang="en-GB" sz="2400" dirty="0">
              <a:latin typeface="Times New Roman" pitchFamily="18" charset="0"/>
              <a:cs typeface="Times New Roman" pitchFamily="18" charset="0"/>
            </a:endParaRPr>
          </a:p>
          <a:p>
            <a:pPr algn="just"/>
            <a:r>
              <a:rPr lang="ro-RO" sz="2400" dirty="0">
                <a:latin typeface="Times New Roman" pitchFamily="18" charset="0"/>
                <a:cs typeface="Times New Roman" pitchFamily="18" charset="0"/>
              </a:rPr>
              <a:t>	O</a:t>
            </a:r>
            <a:r>
              <a:rPr lang="en-GB" sz="2400" dirty="0">
                <a:latin typeface="Times New Roman" pitchFamily="18" charset="0"/>
                <a:cs typeface="Times New Roman" pitchFamily="18" charset="0"/>
              </a:rPr>
              <a:t>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tenare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referin</a:t>
            </a:r>
            <a:r>
              <a:rPr lang="ro-RO" sz="2400" dirty="0">
                <a:latin typeface="Times New Roman" pitchFamily="18" charset="0"/>
                <a:cs typeface="Times New Roman" pitchFamily="18" charset="0"/>
              </a:rPr>
              <a:t>ță inversă</a:t>
            </a:r>
            <a:endParaRPr lang="en-GB" sz="2400" dirty="0">
              <a:latin typeface="Times New Roman" pitchFamily="18" charset="0"/>
              <a:cs typeface="Times New Roman" pitchFamily="18" charset="0"/>
            </a:endParaRPr>
          </a:p>
        </p:txBody>
      </p:sp>
      <p:pic>
        <p:nvPicPr>
          <p:cNvPr id="5123" name="Picture 3" descr="D:\PABD 1\Semestrul II\BDOO\fig19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32324"/>
            <a:ext cx="5715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87462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pic>
        <p:nvPicPr>
          <p:cNvPr id="6146" name="Picture 2" descr="D:\PABD 1\Semestrul II\BDOO\fig1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79" y="1289266"/>
            <a:ext cx="4118264" cy="51478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336870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endParaRPr lang="ro-RO"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Se poate modifica dinamic, în funcție de cerințele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Modificările trebuie:</a:t>
            </a:r>
          </a:p>
          <a:p>
            <a:pPr marL="0" indent="0">
              <a:buNone/>
            </a:pPr>
            <a:r>
              <a:rPr lang="ro-RO" dirty="0">
                <a:latin typeface="Times New Roman" panose="02020603050405020304" pitchFamily="18" charset="0"/>
                <a:cs typeface="Times New Roman" panose="02020603050405020304" pitchFamily="18" charset="0"/>
              </a:rPr>
              <a:t>	Specificate</a:t>
            </a:r>
          </a:p>
          <a:p>
            <a:pPr marL="0" indent="0">
              <a:buNone/>
            </a:pPr>
            <a:r>
              <a:rPr lang="ro-RO" dirty="0">
                <a:latin typeface="Times New Roman" panose="02020603050405020304" pitchFamily="18" charset="0"/>
                <a:cs typeface="Times New Roman" panose="02020603050405020304" pitchFamily="18" charset="0"/>
              </a:rPr>
              <a:t>	Implementate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Modificarile schemei sunt formate din două tipuri:</a:t>
            </a:r>
          </a:p>
          <a:p>
            <a:pPr marL="0" indent="0">
              <a:buNone/>
            </a:pPr>
            <a:r>
              <a:rPr lang="ro-RO" dirty="0">
                <a:latin typeface="Times New Roman" panose="02020603050405020304" pitchFamily="18" charset="0"/>
                <a:cs typeface="Times New Roman" panose="02020603050405020304" pitchFamily="18" charset="0"/>
              </a:rPr>
              <a:t>	Modificări ale clasei (definiția, atributele, metodele)</a:t>
            </a:r>
          </a:p>
          <a:p>
            <a:pPr marL="0" indent="0">
              <a:buNone/>
            </a:pPr>
            <a:r>
              <a:rPr lang="ro-RO" dirty="0">
                <a:latin typeface="Times New Roman" panose="02020603050405020304" pitchFamily="18" charset="0"/>
                <a:cs typeface="Times New Roman" panose="02020603050405020304" pitchFamily="18" charset="0"/>
              </a:rPr>
              <a:t>	Modificări ale ierarhiei claselor</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Schema bazei de date este extinsă prin adăugarea de noi clase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Obiectul încorporează structura și metodele clasei şi are asociat un identificator unic care esteconferit de sistem.</a:t>
            </a:r>
          </a:p>
          <a:p>
            <a:pPr>
              <a:buFont typeface="Wingdings" panose="05000000000000000000" pitchFamily="2" charset="2"/>
              <a:buChar char="§"/>
            </a:pPr>
            <a:endParaRPr lang="ro-RO"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a:t>
            </a:r>
          </a:p>
        </p:txBody>
      </p:sp>
    </p:spTree>
    <p:extLst>
      <p:ext uri="{BB962C8B-B14F-4D97-AF65-F5344CB8AC3E}">
        <p14:creationId xmlns:p14="http://schemas.microsoft.com/office/powerpoint/2010/main" val="114224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
        <p:nvSpPr>
          <p:cNvPr id="4" name="TextBox 3"/>
          <p:cNvSpPr txBox="1"/>
          <p:nvPr/>
        </p:nvSpPr>
        <p:spPr>
          <a:xfrm>
            <a:off x="466578" y="1631852"/>
            <a:ext cx="8229600" cy="4154984"/>
          </a:xfrm>
          <a:prstGeom prst="rect">
            <a:avLst/>
          </a:prstGeom>
          <a:noFill/>
        </p:spPr>
        <p:txBody>
          <a:bodyPr wrap="square" rtlCol="0">
            <a:spAutoFit/>
          </a:bodyPr>
          <a:lstStyle/>
          <a:p>
            <a:pPr marL="285750" indent="-285750" algn="just">
              <a:buFont typeface="Wingdings" panose="05000000000000000000" pitchFamily="2" charset="2"/>
              <a:buChar char="§"/>
            </a:pPr>
            <a:r>
              <a:rPr lang="ro-RO" sz="2200" dirty="0">
                <a:latin typeface="Times New Roman" panose="02020603050405020304" pitchFamily="18" charset="0"/>
                <a:cs typeface="Times New Roman" panose="02020603050405020304" pitchFamily="18" charset="0"/>
              </a:rPr>
              <a:t>O schemă completă a unei baze de date orientată pe obiecte poate consta din una sau mai multe ierarhii de clasă, împreună cu relaţiile structurale. Modificarea schemei presupune:</a:t>
            </a:r>
          </a:p>
          <a:p>
            <a:pPr algn="just"/>
            <a:r>
              <a:rPr lang="ro-RO" sz="2200" dirty="0">
                <a:latin typeface="Times New Roman" panose="02020603050405020304" pitchFamily="18" charset="0"/>
                <a:cs typeface="Times New Roman" panose="02020603050405020304" pitchFamily="18" charset="0"/>
              </a:rPr>
              <a:t>	1. Definirea unei taxonomii şi a unui model al schimbărilor. Taxonomia defineşte un set de schimbări semnificative ale schemei, iar modelul furnizează o bază pentru specificarea semanticilor schimbărilor schemei;</a:t>
            </a:r>
          </a:p>
          <a:p>
            <a:pPr algn="just"/>
            <a:r>
              <a:rPr lang="ro-RO" sz="2200" dirty="0">
                <a:latin typeface="Times New Roman" panose="02020603050405020304" pitchFamily="18" charset="0"/>
                <a:cs typeface="Times New Roman" panose="02020603050405020304" pitchFamily="18" charset="0"/>
              </a:rPr>
              <a:t>	2. Implementarea schimbărilor schemei. Aceste schimbări pot fi: referitoare la modul de definire al unei clase - includ schimbările atributelor şi metodelor definite pentru o clasă; schimbări referitoare la structura ierarhiei de clase – includ adăugarea sau ştergerea unei clase şi schimbarea relaţiilor superclasă/subclasă dintre o pereche de clase. </a:t>
            </a:r>
          </a:p>
        </p:txBody>
      </p:sp>
    </p:spTree>
    <p:extLst>
      <p:ext uri="{BB962C8B-B14F-4D97-AF65-F5344CB8AC3E}">
        <p14:creationId xmlns:p14="http://schemas.microsoft.com/office/powerpoint/2010/main" val="193028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171" y="1600200"/>
            <a:ext cx="7874417" cy="4987131"/>
          </a:xfrm>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Tree>
    <p:extLst>
      <p:ext uri="{BB962C8B-B14F-4D97-AF65-F5344CB8AC3E}">
        <p14:creationId xmlns:p14="http://schemas.microsoft.com/office/powerpoint/2010/main" val="3808422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 Gestiunea modelului presupune </a:t>
            </a:r>
            <a:r>
              <a:rPr lang="en-GB" dirty="0" err="1">
                <a:latin typeface="Times New Roman" panose="02020603050405020304" pitchFamily="18" charset="0"/>
                <a:cs typeface="Times New Roman" panose="02020603050405020304" pitchFamily="18" charset="0"/>
              </a:rPr>
              <a:t>creare</a:t>
            </a:r>
            <a:r>
              <a:rPr lang="ro-RO"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clase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ctualizarea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ștergerea</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a:t>
            </a:r>
            <a:r>
              <a:rPr lang="en-GB" dirty="0" err="1">
                <a:latin typeface="Times New Roman" panose="02020603050405020304" pitchFamily="18" charset="0"/>
                <a:cs typeface="Times New Roman" panose="02020603050405020304" pitchFamily="18" charset="0"/>
              </a:rPr>
              <a:t>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metodelor</a:t>
            </a:r>
            <a:r>
              <a:rPr lang="ro-RO" dirty="0">
                <a:latin typeface="Times New Roman" panose="02020603050405020304" pitchFamily="18" charset="0"/>
                <a:cs typeface="Times New Roman" panose="02020603050405020304" pitchFamily="18" charset="0"/>
              </a:rPr>
              <a:t> prin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utilizând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 dedicate)</a:t>
            </a:r>
            <a:r>
              <a:rPr lang="ro-RO" dirty="0">
                <a:latin typeface="Times New Roman" panose="02020603050405020304" pitchFamily="18" charset="0"/>
                <a:cs typeface="Times New Roman" panose="02020603050405020304" pitchFamily="18" charset="0"/>
              </a:rPr>
              <a:t> și </a:t>
            </a:r>
            <a:r>
              <a:rPr lang="en-GB" dirty="0" err="1">
                <a:latin typeface="Times New Roman" panose="02020603050405020304" pitchFamily="18" charset="0"/>
                <a:cs typeface="Times New Roman" panose="02020603050405020304" pitchFamily="18" charset="0"/>
              </a:rPr>
              <a:t>comunicarea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mesaje</a:t>
            </a:r>
            <a:r>
              <a:rPr lang="ro-RO"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solicitări</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apeluri</a:t>
            </a:r>
            <a:r>
              <a:rPr lang="en-GB" dirty="0">
                <a:latin typeface="Times New Roman" panose="02020603050405020304" pitchFamily="18" charset="0"/>
                <a:cs typeface="Times New Roman" panose="02020603050405020304" pitchFamily="18" charset="0"/>
              </a:rPr>
              <a:t> ale </a:t>
            </a:r>
            <a:r>
              <a:rPr lang="en-GB" dirty="0" err="1">
                <a:latin typeface="Times New Roman" panose="02020603050405020304" pitchFamily="18" charset="0"/>
                <a:cs typeface="Times New Roman" panose="02020603050405020304" pitchFamily="18" charset="0"/>
              </a:rPr>
              <a:t>anumitor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T</a:t>
            </a:r>
            <a:r>
              <a:rPr lang="en-GB" dirty="0" err="1">
                <a:latin typeface="Times New Roman" panose="02020603050405020304" pitchFamily="18" charset="0"/>
                <a:cs typeface="Times New Roman" panose="02020603050405020304" pitchFamily="18" charset="0"/>
              </a:rPr>
              <a:t>rimiterea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către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multe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celași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poate</a:t>
            </a:r>
            <a:r>
              <a:rPr lang="en-GB" dirty="0">
                <a:latin typeface="Times New Roman" panose="02020603050405020304" pitchFamily="18" charset="0"/>
                <a:cs typeface="Times New Roman" panose="02020603050405020304" pitchFamily="18" charset="0"/>
              </a:rPr>
              <a:t> genera </a:t>
            </a:r>
            <a:r>
              <a:rPr lang="en-GB" dirty="0" err="1">
                <a:latin typeface="Times New Roman" panose="02020603050405020304" pitchFamily="18" charset="0"/>
                <a:cs typeface="Times New Roman" panose="02020603050405020304" pitchFamily="18" charset="0"/>
              </a:rPr>
              <a:t>comportamente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a:t>
            </a:r>
            <a:r>
              <a:rPr lang="en-GB" dirty="0">
                <a:latin typeface="Times New Roman" panose="02020603050405020304" pitchFamily="18" charset="0"/>
                <a:cs typeface="Times New Roman" panose="02020603050405020304" pitchFamily="18" charset="0"/>
              </a:rPr>
              <a:t>in </a:t>
            </a:r>
            <a:r>
              <a:rPr lang="en-GB" dirty="0" err="1">
                <a:latin typeface="Times New Roman" panose="02020603050405020304" pitchFamily="18" charset="0"/>
                <a:cs typeface="Times New Roman" panose="02020603050405020304" pitchFamily="18" charset="0"/>
              </a:rPr>
              <a:t>partea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polimorfism</a:t>
            </a:r>
            <a:r>
              <a:rPr lang="ro-RO"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Gestiunea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740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ro-RO" sz="2500" dirty="0">
                <a:latin typeface="Times New Roman" panose="02020603050405020304" pitchFamily="18" charset="0"/>
                <a:cs typeface="Times New Roman" panose="02020603050405020304" pitchFamily="18" charset="0"/>
              </a:rPr>
              <a:t>T</a:t>
            </a:r>
            <a:r>
              <a:rPr lang="en-GB" sz="2500" dirty="0" err="1">
                <a:latin typeface="Times New Roman" panose="02020603050405020304" pitchFamily="18" charset="0"/>
                <a:cs typeface="Times New Roman" panose="02020603050405020304" pitchFamily="18" charset="0"/>
              </a:rPr>
              <a:t>oate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obiectele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trebuie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să</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respecte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protocolul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specificat</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definirea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clasei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lor</a:t>
            </a:r>
            <a:r>
              <a:rPr lang="ro-RO" sz="25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 </a:t>
            </a:r>
            <a:r>
              <a:rPr lang="ro-RO" sz="2500" dirty="0">
                <a:latin typeface="Times New Roman" panose="02020603050405020304" pitchFamily="18" charset="0"/>
                <a:cs typeface="Times New Roman" panose="02020603050405020304" pitchFamily="18" charset="0"/>
              </a:rPr>
              <a:t>U</a:t>
            </a:r>
            <a:r>
              <a:rPr lang="en-GB" sz="2500" dirty="0">
                <a:latin typeface="Times New Roman" panose="02020603050405020304" pitchFamily="18" charset="0"/>
                <a:cs typeface="Times New Roman" panose="02020603050405020304" pitchFamily="18" charset="0"/>
              </a:rPr>
              <a:t>n</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poate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răspunde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doar</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mesajele</a:t>
            </a:r>
            <a:r>
              <a:rPr lang="en-GB" sz="2500" dirty="0">
                <a:latin typeface="Times New Roman" panose="02020603050405020304" pitchFamily="18" charset="0"/>
                <a:cs typeface="Times New Roman" panose="02020603050405020304" pitchFamily="18" charset="0"/>
              </a:rPr>
              <a:t> premise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clasei</a:t>
            </a:r>
            <a:r>
              <a:rPr lang="en-GB" sz="2500" dirty="0">
                <a:latin typeface="Times New Roman" panose="02020603050405020304" pitchFamily="18" charset="0"/>
                <a:cs typeface="Times New Roman" panose="02020603050405020304" pitchFamily="18" charset="0"/>
              </a:rPr>
              <a:t> a </a:t>
            </a:r>
            <a:r>
              <a:rPr lang="en-GB" sz="2500" dirty="0" err="1">
                <a:latin typeface="Times New Roman" panose="02020603050405020304" pitchFamily="18" charset="0"/>
                <a:cs typeface="Times New Roman" panose="02020603050405020304" pitchFamily="18" charset="0"/>
              </a:rPr>
              <a:t>cărei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instanţiere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en-GB" sz="25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sz="2500" dirty="0">
                <a:latin typeface="Times New Roman" panose="02020603050405020304" pitchFamily="18" charset="0"/>
                <a:cs typeface="Times New Roman" panose="02020603050405020304" pitchFamily="18" charset="0"/>
              </a:rPr>
              <a:t>A</a:t>
            </a:r>
            <a:r>
              <a:rPr lang="en-GB" sz="2500" dirty="0" err="1">
                <a:latin typeface="Times New Roman" panose="02020603050405020304" pitchFamily="18" charset="0"/>
                <a:cs typeface="Times New Roman" panose="02020603050405020304" pitchFamily="18" charset="0"/>
              </a:rPr>
              <a:t>ccesul</a:t>
            </a:r>
            <a:r>
              <a:rPr lang="en-GB" sz="2500" dirty="0">
                <a:latin typeface="Times New Roman" panose="02020603050405020304" pitchFamily="18" charset="0"/>
                <a:cs typeface="Times New Roman" panose="02020603050405020304" pitchFamily="18" charset="0"/>
              </a:rPr>
              <a:t> din exterior la </a:t>
            </a:r>
            <a:r>
              <a:rPr lang="en-GB" sz="2500" dirty="0" err="1">
                <a:latin typeface="Times New Roman" panose="02020603050405020304" pitchFamily="18" charset="0"/>
                <a:cs typeface="Times New Roman" panose="02020603050405020304" pitchFamily="18" charset="0"/>
              </a:rPr>
              <a:t>obiecte</a:t>
            </a:r>
            <a:r>
              <a:rPr lang="en-GB" sz="2500" dirty="0">
                <a:latin typeface="Times New Roman" panose="02020603050405020304" pitchFamily="18" charset="0"/>
                <a:cs typeface="Times New Roman" panose="02020603050405020304" pitchFamily="18" charset="0"/>
              </a:rPr>
              <a:t> se face </a:t>
            </a:r>
            <a:r>
              <a:rPr lang="en-GB" sz="2500" dirty="0" err="1">
                <a:latin typeface="Times New Roman" panose="02020603050405020304" pitchFamily="18" charset="0"/>
                <a:cs typeface="Times New Roman" panose="02020603050405020304" pitchFamily="18" charset="0"/>
              </a:rPr>
              <a:t>doar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prin</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mesajele</a:t>
            </a:r>
            <a:r>
              <a:rPr lang="en-GB" sz="2500" dirty="0">
                <a:latin typeface="Times New Roman" panose="02020603050405020304" pitchFamily="18" charset="0"/>
                <a:cs typeface="Times New Roman" panose="02020603050405020304" pitchFamily="18" charset="0"/>
              </a:rPr>
              <a:t> premise</a:t>
            </a:r>
            <a:r>
              <a:rPr lang="ro-RO" sz="2500" dirty="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a:p>
            <a:pPr marL="0" indent="0" algn="just">
              <a:buNone/>
            </a:pPr>
            <a:r>
              <a:rPr lang="ro-RO" sz="2500" dirty="0">
                <a:latin typeface="Times New Roman" panose="02020603050405020304" pitchFamily="18" charset="0"/>
                <a:cs typeface="Times New Roman" panose="02020603050405020304" pitchFamily="18" charset="0"/>
              </a:rPr>
              <a:t>	R</a:t>
            </a:r>
            <a:r>
              <a:rPr lang="en-GB" sz="2500" dirty="0" err="1">
                <a:latin typeface="Times New Roman" panose="02020603050405020304" pitchFamily="18" charset="0"/>
                <a:cs typeface="Times New Roman" panose="02020603050405020304" pitchFamily="18" charset="0"/>
              </a:rPr>
              <a:t>estul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metodelor</a:t>
            </a:r>
            <a:r>
              <a:rPr lang="en-GB" sz="2500" dirty="0">
                <a:latin typeface="Times New Roman" panose="02020603050405020304" pitchFamily="18" charset="0"/>
                <a:cs typeface="Times New Roman" panose="02020603050405020304" pitchFamily="18" charset="0"/>
              </a:rPr>
              <a:t> / </a:t>
            </a:r>
            <a:r>
              <a:rPr lang="en-GB" sz="2500" dirty="0" err="1">
                <a:latin typeface="Times New Roman" panose="02020603050405020304" pitchFamily="18" charset="0"/>
                <a:cs typeface="Times New Roman" panose="02020603050405020304" pitchFamily="18" charset="0"/>
              </a:rPr>
              <a:t>proprietăților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sunt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încapsulate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identificatorul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unui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asigură</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integritatea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referirii</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obiect</a:t>
            </a:r>
            <a:endParaRPr lang="en-GB" sz="2500" dirty="0">
              <a:latin typeface="Times New Roman" panose="02020603050405020304" pitchFamily="18" charset="0"/>
              <a:cs typeface="Times New Roman" panose="02020603050405020304" pitchFamily="18" charset="0"/>
            </a:endParaRPr>
          </a:p>
          <a:p>
            <a:pPr marL="0" indent="0" algn="just">
              <a:buNone/>
            </a:pPr>
            <a:r>
              <a:rPr lang="ro-RO" sz="2500" dirty="0">
                <a:latin typeface="Times New Roman" panose="02020603050405020304" pitchFamily="18" charset="0"/>
                <a:cs typeface="Times New Roman" panose="02020603050405020304" pitchFamily="18" charset="0"/>
              </a:rPr>
              <a:t>	O</a:t>
            </a:r>
            <a:r>
              <a:rPr lang="en-GB" sz="2500" dirty="0">
                <a:latin typeface="Times New Roman" panose="02020603050405020304" pitchFamily="18" charset="0"/>
                <a:cs typeface="Times New Roman" panose="02020603050405020304" pitchFamily="18" charset="0"/>
              </a:rPr>
              <a:t>rice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are un </a:t>
            </a:r>
            <a:r>
              <a:rPr lang="en-GB" sz="2500" dirty="0" err="1">
                <a:latin typeface="Times New Roman" panose="02020603050405020304" pitchFamily="18" charset="0"/>
                <a:cs typeface="Times New Roman" panose="02020603050405020304" pitchFamily="18" charset="0"/>
              </a:rPr>
              <a:t>identificator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cheie</a:t>
            </a:r>
            <a:r>
              <a:rPr lang="en-GB" sz="2500" dirty="0">
                <a:latin typeface="Times New Roman" panose="02020603050405020304" pitchFamily="18" charset="0"/>
                <a:cs typeface="Times New Roman" panose="02020603050405020304" pitchFamily="18" charset="0"/>
              </a:rPr>
              <a:t>)-</a:t>
            </a:r>
            <a:r>
              <a:rPr lang="en-GB" sz="2500" dirty="0" err="1">
                <a:latin typeface="Times New Roman" panose="02020603050405020304" pitchFamily="18" charset="0"/>
                <a:cs typeface="Times New Roman" panose="02020603050405020304" pitchFamily="18" charset="0"/>
              </a:rPr>
              <a:t>identificatorul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același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întreaga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durată</a:t>
            </a:r>
            <a:r>
              <a:rPr lang="en-GB" sz="2500" dirty="0">
                <a:latin typeface="Times New Roman" panose="02020603050405020304" pitchFamily="18" charset="0"/>
                <a:cs typeface="Times New Roman" panose="02020603050405020304" pitchFamily="18" charset="0"/>
              </a:rPr>
              <a:t> de </a:t>
            </a:r>
            <a:r>
              <a:rPr lang="en-GB" sz="2500" dirty="0" err="1">
                <a:latin typeface="Times New Roman" panose="02020603050405020304" pitchFamily="18" charset="0"/>
                <a:cs typeface="Times New Roman" panose="02020603050405020304" pitchFamily="18" charset="0"/>
              </a:rPr>
              <a:t>viață</a:t>
            </a:r>
            <a:r>
              <a:rPr lang="en-GB" sz="2500" dirty="0">
                <a:latin typeface="Times New Roman" panose="02020603050405020304" pitchFamily="18" charset="0"/>
                <a:cs typeface="Times New Roman" panose="02020603050405020304" pitchFamily="18" charset="0"/>
              </a:rPr>
              <a:t> a</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obiectului-dacă</a:t>
            </a:r>
            <a:r>
              <a:rPr lang="en-GB" sz="2500" dirty="0">
                <a:latin typeface="Times New Roman" panose="02020603050405020304" pitchFamily="18" charset="0"/>
                <a:cs typeface="Times New Roman" panose="02020603050405020304" pitchFamily="18" charset="0"/>
              </a:rPr>
              <a:t> un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șters</a:t>
            </a:r>
            <a:r>
              <a:rPr lang="en-GB" sz="2500" dirty="0">
                <a:latin typeface="Times New Roman" panose="02020603050405020304" pitchFamily="18" charset="0"/>
                <a:cs typeface="Times New Roman" panose="02020603050405020304" pitchFamily="18" charset="0"/>
              </a:rPr>
              <a:t>, se </a:t>
            </a:r>
            <a:r>
              <a:rPr lang="en-GB" sz="2500" dirty="0" err="1">
                <a:latin typeface="Times New Roman" panose="02020603050405020304" pitchFamily="18" charset="0"/>
                <a:cs typeface="Times New Roman" panose="02020603050405020304" pitchFamily="18" charset="0"/>
              </a:rPr>
              <a:t>șterge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și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identificatorul</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lui</a:t>
            </a:r>
            <a:endParaRPr lang="en-GB" sz="2500"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Reguli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integritate</a:t>
            </a:r>
            <a:r>
              <a:rPr lang="en-GB" sz="2400" dirty="0">
                <a:latin typeface="Times New Roman" panose="02020603050405020304" pitchFamily="18" charset="0"/>
                <a:cs typeface="Times New Roman" panose="02020603050405020304" pitchFamily="18" charset="0"/>
              </a:rPr>
              <a:t> al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225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lgn="just">
              <a:buNone/>
            </a:pPr>
            <a:r>
              <a:rPr lang="ro-RO" dirty="0">
                <a:latin typeface="Times New Roman" panose="02020603050405020304" pitchFamily="18" charset="0"/>
                <a:cs typeface="Times New Roman" panose="02020603050405020304" pitchFamily="18" charset="0"/>
              </a:rPr>
              <a:t>Un SGBDOO trebuie să utilizeze metode ce aparțin claselor din BDOO</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Clasele trebuie să fie compacte, încapsulate și ermetizate</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Încapsularea</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Asocierea dintre metode și datele prelucrate</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Poate scădea numărul de accesuri la datele din baza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p>
        </p:txBody>
      </p:sp>
    </p:spTree>
    <p:extLst>
      <p:ext uri="{BB962C8B-B14F-4D97-AF65-F5344CB8AC3E}">
        <p14:creationId xmlns:p14="http://schemas.microsoft.com/office/powerpoint/2010/main" val="427197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514600"/>
            <a:ext cx="8229600" cy="3046988"/>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bază</a:t>
            </a:r>
            <a:r>
              <a:rPr lang="en-GB" sz="2400" b="1" dirty="0">
                <a:latin typeface="Times New Roman" pitchFamily="18" charset="0"/>
                <a:cs typeface="Times New Roman" pitchFamily="18" charset="0"/>
              </a:rPr>
              <a:t> de date </a:t>
            </a:r>
            <a:r>
              <a:rPr lang="en-GB" sz="2400" b="1" dirty="0" err="1">
                <a:latin typeface="Times New Roman" pitchFamily="18" charset="0"/>
                <a:cs typeface="Times New Roman" pitchFamily="18" charset="0"/>
              </a:rPr>
              <a:t>orientat</a:t>
            </a:r>
            <a:r>
              <a:rPr lang="ro-RO" sz="2400" b="1" dirty="0">
                <a:latin typeface="Times New Roman" pitchFamily="18" charset="0"/>
                <a:cs typeface="Times New Roman" pitchFamily="18" charset="0"/>
              </a:rPr>
              <a:t>ă</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pe</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obiecte</a:t>
            </a:r>
            <a:r>
              <a:rPr lang="en-GB" sz="2400" b="1" dirty="0">
                <a:latin typeface="Times New Roman" pitchFamily="18" charset="0"/>
                <a:cs typeface="Times New Roman" pitchFamily="18" charset="0"/>
              </a:rPr>
              <a:t> </a:t>
            </a:r>
            <a:r>
              <a:rPr lang="en-GB" sz="2400" dirty="0" err="1">
                <a:latin typeface="Times New Roman" pitchFamily="18" charset="0"/>
                <a:cs typeface="Times New Roman" pitchFamily="18" charset="0"/>
              </a:rPr>
              <a:t>poate</a:t>
            </a:r>
            <a:r>
              <a:rPr lang="en-GB" sz="2400" dirty="0">
                <a:latin typeface="Times New Roman" pitchFamily="18" charset="0"/>
                <a:cs typeface="Times New Roman" pitchFamily="18" charset="0"/>
              </a:rPr>
              <a:t> fi </a:t>
            </a:r>
            <a:r>
              <a:rPr lang="en-GB" sz="2400" dirty="0" err="1">
                <a:latin typeface="Times New Roman" pitchFamily="18" charset="0"/>
                <a:cs typeface="Times New Roman" pitchFamily="18" charset="0"/>
              </a:rPr>
              <a:t>definit</a:t>
            </a:r>
            <a:r>
              <a:rPr lang="ro-RO" sz="2400" dirty="0">
                <a:latin typeface="Times New Roman" pitchFamily="18" charset="0"/>
                <a:cs typeface="Times New Roman" pitchFamily="18" charset="0"/>
              </a:rPr>
              <a:t>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fiind</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rezultatul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aplic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orientate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en-GB" sz="2400" dirty="0">
                <a:latin typeface="Times New Roman" pitchFamily="18" charset="0"/>
                <a:cs typeface="Times New Roman" pitchFamily="18" charset="0"/>
              </a:rPr>
              <a:t>n </a:t>
            </a:r>
            <a:r>
              <a:rPr lang="en-GB" sz="2400" dirty="0" err="1">
                <a:latin typeface="Times New Roman" pitchFamily="18" charset="0"/>
                <a:cs typeface="Times New Roman" pitchFamily="18" charset="0"/>
              </a:rPr>
              <a:t>domeniul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stoc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ro-RO" sz="2400" dirty="0" err="1">
                <a:latin typeface="Times New Roman" pitchFamily="18" charset="0"/>
                <a:cs typeface="Times New Roman" pitchFamily="18" charset="0"/>
              </a:rPr>
              <a:t>ș</a:t>
            </a:r>
            <a:r>
              <a:rPr lang="en-GB" sz="2400" dirty="0">
                <a:latin typeface="Times New Roman" pitchFamily="18" charset="0"/>
                <a:cs typeface="Times New Roman" pitchFamily="18" charset="0"/>
              </a:rPr>
              <a:t>i </a:t>
            </a:r>
            <a:r>
              <a:rPr lang="en-GB" sz="2400" dirty="0" err="1">
                <a:latin typeface="Times New Roman" pitchFamily="18" charset="0"/>
                <a:cs typeface="Times New Roman" pitchFamily="18" charset="0"/>
              </a:rPr>
              <a:t>reg</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sirii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informa</a:t>
            </a:r>
            <a:r>
              <a:rPr lang="ro-RO" sz="2400" dirty="0">
                <a:latin typeface="Times New Roman" pitchFamily="18" charset="0"/>
                <a:cs typeface="Times New Roman" pitchFamily="18" charset="0"/>
              </a:rPr>
              <a:t>ț</a:t>
            </a:r>
            <a:r>
              <a:rPr lang="en-GB" sz="2400" dirty="0" err="1">
                <a:latin typeface="Times New Roman" pitchFamily="18" charset="0"/>
                <a:cs typeface="Times New Roman" pitchFamily="18" charset="0"/>
              </a:rPr>
              <a:t>iilor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a:t>
            </a:r>
            <a:r>
              <a:rPr lang="ro-RO" sz="2400" dirty="0">
                <a:latin typeface="Times New Roman" pitchFamily="18" charset="0"/>
                <a:cs typeface="Times New Roman" pitchFamily="18" charset="0"/>
              </a:rPr>
              <a:t>ră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posibilitatea</a:t>
            </a:r>
            <a:r>
              <a:rPr lang="en-GB" sz="2400" dirty="0">
                <a:latin typeface="Times New Roman" pitchFamily="18" charset="0"/>
                <a:cs typeface="Times New Roman" pitchFamily="18" charset="0"/>
              </a:rPr>
              <a:t> de a </a:t>
            </a:r>
            <a:r>
              <a:rPr lang="en-GB" sz="2400" dirty="0" err="1">
                <a:latin typeface="Times New Roman" pitchFamily="18" charset="0"/>
                <a:cs typeface="Times New Roman" pitchFamily="18" charset="0"/>
              </a:rPr>
              <a:t>reprezent</a:t>
            </a:r>
            <a:r>
              <a:rPr lang="ro-RO" sz="2400" dirty="0">
                <a:latin typeface="Times New Roman" pitchFamily="18" charset="0"/>
                <a:cs typeface="Times New Roman" pitchFamily="18" charset="0"/>
              </a:rPr>
              <a: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foarte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ajutorul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fr-FR" sz="2400" dirty="0" err="1"/>
              <a:t>Bazele</a:t>
            </a:r>
            <a:r>
              <a:rPr lang="fr-FR" sz="2400" dirty="0"/>
              <a:t> de date </a:t>
            </a:r>
            <a:r>
              <a:rPr lang="fr-FR" sz="2400" dirty="0" err="1"/>
              <a:t>orientate</a:t>
            </a:r>
            <a:r>
              <a:rPr lang="fr-FR" sz="2400" dirty="0"/>
              <a:t> </a:t>
            </a:r>
            <a:r>
              <a:rPr lang="fr-FR" sz="2400" dirty="0" err="1"/>
              <a:t>pe</a:t>
            </a:r>
            <a:r>
              <a:rPr lang="fr-FR" sz="2400" dirty="0"/>
              <a:t> </a:t>
            </a:r>
            <a:r>
              <a:rPr lang="fr-FR" sz="2400" dirty="0" err="1"/>
              <a:t>obiecte</a:t>
            </a:r>
            <a:r>
              <a:rPr lang="fr-FR" sz="2400" dirty="0"/>
              <a:t> permit </a:t>
            </a:r>
            <a:r>
              <a:rPr lang="fr-FR" sz="2400" dirty="0" err="1"/>
              <a:t>crearea</a:t>
            </a:r>
            <a:r>
              <a:rPr lang="fr-FR" sz="2400" dirty="0"/>
              <a:t> de </a:t>
            </a:r>
            <a:r>
              <a:rPr lang="fr-FR" sz="2400" dirty="0" err="1"/>
              <a:t>obiecte</a:t>
            </a:r>
            <a:r>
              <a:rPr lang="fr-FR" sz="2400" dirty="0"/>
              <a:t> complexe </a:t>
            </a:r>
            <a:r>
              <a:rPr lang="fr-FR" sz="2400" dirty="0" err="1"/>
              <a:t>din</a:t>
            </a:r>
            <a:r>
              <a:rPr lang="fr-FR" sz="2400" dirty="0"/>
              <a:t> </a:t>
            </a:r>
            <a:r>
              <a:rPr lang="fr-FR" sz="2400" dirty="0" err="1"/>
              <a:t>componente</a:t>
            </a:r>
            <a:r>
              <a:rPr lang="fr-FR" sz="2400" dirty="0"/>
              <a:t> mai simple, </a:t>
            </a:r>
            <a:r>
              <a:rPr lang="fr-FR" sz="2400" dirty="0" err="1"/>
              <a:t>fiecare</a:t>
            </a:r>
            <a:r>
              <a:rPr lang="fr-FR" sz="2400" dirty="0"/>
              <a:t> </a:t>
            </a:r>
            <a:r>
              <a:rPr lang="fr-FR" sz="2400" dirty="0" err="1"/>
              <a:t>avand</a:t>
            </a:r>
            <a:r>
              <a:rPr lang="fr-FR" sz="2400" dirty="0"/>
              <a:t> </a:t>
            </a:r>
            <a:r>
              <a:rPr lang="fr-FR" sz="2400" dirty="0" err="1"/>
              <a:t>propriile</a:t>
            </a:r>
            <a:r>
              <a:rPr lang="fr-FR" sz="2400" dirty="0"/>
              <a:t> </a:t>
            </a:r>
            <a:r>
              <a:rPr lang="fr-FR" sz="2400" dirty="0" err="1"/>
              <a:t>atribute</a:t>
            </a:r>
            <a:r>
              <a:rPr lang="fr-FR" sz="2400" dirty="0"/>
              <a:t> si </a:t>
            </a:r>
            <a:r>
              <a:rPr lang="fr-FR" sz="2400" dirty="0" err="1"/>
              <a:t>propriul</a:t>
            </a:r>
            <a:r>
              <a:rPr lang="fr-FR" sz="2400" dirty="0"/>
              <a:t> </a:t>
            </a:r>
            <a:r>
              <a:rPr lang="fr-FR" sz="2400" dirty="0" err="1"/>
              <a:t>comportament</a:t>
            </a:r>
            <a:r>
              <a:rPr lang="fr-FR" sz="2400" dirty="0"/>
              <a:t>. </a:t>
            </a:r>
            <a:endParaRPr lang="en-GB"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reprezintă BDOO?</a:t>
            </a:r>
          </a:p>
        </p:txBody>
      </p:sp>
    </p:spTree>
    <p:extLst>
      <p:ext uri="{BB962C8B-B14F-4D97-AF65-F5344CB8AC3E}">
        <p14:creationId xmlns:p14="http://schemas.microsoft.com/office/powerpoint/2010/main" val="29425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ro-RO" dirty="0">
                <a:latin typeface="Times New Roman" panose="02020603050405020304" pitchFamily="18" charset="0"/>
                <a:cs typeface="Times New Roman" panose="02020603050405020304" pitchFamily="18" charset="0"/>
              </a:rPr>
              <a:t>Un SGBDOO trebuie să fie deschise către alte sisteme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posibilitatea de interfațare cu baze de date din alte SGBD-uri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Interconectibilitate cu diverse limbaje: C#, C++, Java pentru interogări SQL</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p>
        </p:txBody>
      </p:sp>
    </p:spTree>
    <p:extLst>
      <p:ext uri="{BB962C8B-B14F-4D97-AF65-F5344CB8AC3E}">
        <p14:creationId xmlns:p14="http://schemas.microsoft.com/office/powerpoint/2010/main" val="3895269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Un SGBDOO trebuie să aibă toate avantajele SGBD-urilor relaționale</a:t>
            </a:r>
          </a:p>
          <a:p>
            <a:r>
              <a:rPr lang="ro-RO" dirty="0">
                <a:latin typeface="Times New Roman" panose="02020603050405020304" pitchFamily="18" charset="0"/>
                <a:cs typeface="Times New Roman" panose="02020603050405020304" pitchFamily="18" charset="0"/>
              </a:rPr>
              <a:t>Accesul la date prin intermediul unui limbaj de interogare (SQL)</a:t>
            </a:r>
          </a:p>
          <a:p>
            <a:r>
              <a:rPr lang="ro-RO" dirty="0">
                <a:latin typeface="Times New Roman" panose="02020603050405020304" pitchFamily="18" charset="0"/>
                <a:cs typeface="Times New Roman" panose="02020603050405020304" pitchFamily="18" charset="0"/>
              </a:rPr>
              <a:t>Independența aplicațiilor față de structura datelor </a:t>
            </a:r>
          </a:p>
          <a:p>
            <a:r>
              <a:rPr lang="ro-RO" sz="3600" dirty="0">
                <a:latin typeface="Times New Roman" panose="02020603050405020304" pitchFamily="18" charset="0"/>
                <a:cs typeface="Times New Roman" panose="02020603050405020304" pitchFamily="18" charset="0"/>
              </a:rPr>
              <a:t>î</a:t>
            </a:r>
            <a:r>
              <a:rPr lang="ro-RO" dirty="0">
                <a:latin typeface="Times New Roman" panose="02020603050405020304" pitchFamily="18" charset="0"/>
                <a:cs typeface="Times New Roman" panose="02020603050405020304" pitchFamily="18" charset="0"/>
              </a:rPr>
              <a:t>ntr-un SGBDOO accesul la date se face mai mult prin interfețe cu utilizatorul</a:t>
            </a:r>
          </a:p>
          <a:p>
            <a:r>
              <a:rPr lang="ro-RO" dirty="0">
                <a:latin typeface="Times New Roman" panose="02020603050405020304" pitchFamily="18" charset="0"/>
                <a:cs typeface="Times New Roman" panose="02020603050405020304" pitchFamily="18" charset="0"/>
              </a:rPr>
              <a:t>Obiectele se accesează prin pointeri/referințe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a:t>
            </a:r>
          </a:p>
        </p:txBody>
      </p:sp>
    </p:spTree>
    <p:extLst>
      <p:ext uri="{BB962C8B-B14F-4D97-AF65-F5344CB8AC3E}">
        <p14:creationId xmlns:p14="http://schemas.microsoft.com/office/powerpoint/2010/main" val="863077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ro-RO" dirty="0">
                <a:latin typeface="Times New Roman" panose="02020603050405020304" pitchFamily="18" charset="0"/>
                <a:cs typeface="Times New Roman" panose="02020603050405020304" pitchFamily="18" charset="0"/>
              </a:rPr>
              <a:t>Modificările aduse schemei pot fi greu de implementat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Adăugarea / modificarea unei clase persistente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Actualizare a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 ale claselor care interacționează cu / depind de clasa noucreată / modificată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actualizările pot fi consumatoare de timp</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039316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ro-RO" dirty="0">
                <a:latin typeface="Times New Roman" panose="02020603050405020304" pitchFamily="18" charset="0"/>
                <a:cs typeface="Times New Roman" panose="02020603050405020304" pitchFamily="18" charset="0"/>
              </a:rPr>
              <a:t>Obiecte și relații compuse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obiect poate conține în structura sa alte obiecte tip de date complexe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obiect este o reprezentare mai fidelă a Entității din lumea reală pe careo modelează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Gestiunea mai bună a datelor complexe, interconectate si se poate lucra cu o varietate mai mare de tipuri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148020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Dependența de limbaj</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SGBDOO este strâns legat de limbajul care accesează datele prin intermediul API-ului (Application Programming Interface)-datele dintr-un SGBDOO sunt accesibile printr-un anumit limbaj, utilizând un anume API totuși, interfațarea  limbajului se poate face utilizând instrumente secundare(translatoare, adaptoare, marshalling, etc.)</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128041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a:xfrm>
            <a:off x="457200" y="1600201"/>
            <a:ext cx="8229600" cy="2971800"/>
          </a:xfrm>
        </p:spPr>
        <p:txBody>
          <a:bodyPr>
            <a:normAutofit fontScale="85000" lnSpcReduction="20000"/>
          </a:bodyPr>
          <a:lstStyle/>
          <a:p>
            <a:pPr marL="0" indent="0">
              <a:buNone/>
            </a:pPr>
            <a:r>
              <a:rPr lang="ro-RO" dirty="0">
                <a:latin typeface="Times New Roman" panose="02020603050405020304" pitchFamily="18" charset="0"/>
                <a:cs typeface="Times New Roman" panose="02020603050405020304" pitchFamily="18" charset="0"/>
              </a:rPr>
              <a:t>Extensibilitatea facilă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SGBDOO permit crearea de noi tipuri de date pornind de la cele dejaexistente tipurile de dată nou create au adesea caracteristici comune, care pot fi definite într-o clasă de bază prin reducerea redundanței la nivel de cod și operații în sistemul dezvoltat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Reducerea efortului necesar mentenanței și actualizării sistemului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572001"/>
            <a:ext cx="5513070" cy="2095500"/>
          </a:xfrm>
          <a:prstGeom prst="rect">
            <a:avLst/>
          </a:prstGeom>
        </p:spPr>
      </p:pic>
    </p:spTree>
    <p:extLst>
      <p:ext uri="{BB962C8B-B14F-4D97-AF65-F5344CB8AC3E}">
        <p14:creationId xmlns:p14="http://schemas.microsoft.com/office/powerpoint/2010/main" val="3432199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Este similară cu modelul din “lumea reală”, organizată ierarhic</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Ușor de reprezentat relații de tip părinte descendent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Descrierea unei subcategorii (a unei subclase) nu implică copierea /repetarea proprietăților unei categorii cu grad mai înalt de generalitate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Acces rapid și facil la componentele unei ierarhii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50499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 Domeniul bazelor d Avantaje și limitări ale SGBDOOInterfațarea mai facilă cu sisteme / aplicații care nu sunt strâns legate de date</a:t>
            </a:r>
          </a:p>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Conversia obiectelor către alte structuri / modele de gestiune a datelor e maifacilă decât în cazul tabelelor</a:t>
            </a:r>
          </a:p>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Tabele sunt mai dificil de “mapat” pe alte structuri de date (multe etapeintermediare)-nu este necesar un limbaj de interogare pentru un SGBDOO (obiectele se potaccesa folosind limbaje imperative de uz general –C++, C#, Java etc.)</a:t>
            </a:r>
          </a:p>
          <a:p>
            <a:pPr algn="just">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795080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ro-RO" dirty="0">
                <a:latin typeface="Times New Roman" panose="02020603050405020304" pitchFamily="18" charset="0"/>
                <a:cs typeface="Times New Roman" panose="02020603050405020304" pitchFamily="18" charset="0"/>
              </a:rPr>
              <a:t>Identitatea obiectelor se asigură mai ușor </a:t>
            </a:r>
          </a:p>
          <a:p>
            <a:r>
              <a:rPr lang="ro-RO" dirty="0">
                <a:latin typeface="Times New Roman" panose="02020603050405020304" pitchFamily="18" charset="0"/>
                <a:cs typeface="Times New Roman" panose="02020603050405020304" pitchFamily="18" charset="0"/>
              </a:rPr>
              <a:t>SGBD relaționale utilizează chei, care trebuie gestionate de utilizator</a:t>
            </a:r>
          </a:p>
          <a:p>
            <a:r>
              <a:rPr lang="ro-RO" dirty="0">
                <a:latin typeface="Times New Roman" panose="02020603050405020304" pitchFamily="18" charset="0"/>
                <a:cs typeface="Times New Roman" panose="02020603050405020304" pitchFamily="18" charset="0"/>
              </a:rPr>
              <a:t>SGBDOO asigură identitatea și unicitatea obiectelor în mod transparentfață de utilizator (prin conferirea de Object Ids)</a:t>
            </a:r>
          </a:p>
          <a:p>
            <a:r>
              <a:rPr lang="ro-RO" dirty="0">
                <a:latin typeface="Times New Roman" panose="02020603050405020304" pitchFamily="18" charset="0"/>
                <a:cs typeface="Times New Roman" panose="02020603050405020304" pitchFamily="18" charset="0"/>
              </a:rPr>
              <a:t>Posibilitate redusă de apariție a erorilor </a:t>
            </a:r>
          </a:p>
          <a:p>
            <a:r>
              <a:rPr lang="ro-RO" dirty="0">
                <a:latin typeface="Times New Roman" panose="02020603050405020304" pitchFamily="18" charset="0"/>
                <a:cs typeface="Times New Roman" panose="02020603050405020304" pitchFamily="18" charset="0"/>
              </a:rPr>
              <a:t>Nu există limitări cu privire la valorile care pot fi reținute într-un obiect</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902713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ro-RO" dirty="0">
                <a:latin typeface="Times New Roman" panose="02020603050405020304" pitchFamily="18" charset="0"/>
                <a:cs typeface="Times New Roman" panose="02020603050405020304" pitchFamily="18" charset="0"/>
              </a:rPr>
              <a:t>Eficiența BDOO</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În sisteme unde unui item (unui individ, concept etc) îi corespund volumemari de dateEx: evidența populației, a clienților unei companii sau a unor modele din diverse domenii științifice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Avantaje:</a:t>
            </a:r>
          </a:p>
          <a:p>
            <a:pPr marL="0" indent="0">
              <a:buNone/>
            </a:pPr>
            <a:r>
              <a:rPr lang="ro-RO" dirty="0">
                <a:latin typeface="Times New Roman" panose="02020603050405020304" pitchFamily="18" charset="0"/>
                <a:cs typeface="Times New Roman" panose="02020603050405020304" pitchFamily="18" charset="0"/>
              </a:rPr>
              <a:t>	Lucrul mai eficient cu memoria</a:t>
            </a:r>
          </a:p>
          <a:p>
            <a:pPr marL="0" indent="0">
              <a:buNone/>
            </a:pPr>
            <a:r>
              <a:rPr lang="ro-RO" dirty="0">
                <a:latin typeface="Times New Roman" panose="02020603050405020304" pitchFamily="18" charset="0"/>
                <a:cs typeface="Times New Roman" panose="02020603050405020304" pitchFamily="18" charset="0"/>
              </a:rPr>
              <a:t>	Organizare mai bună a datelor </a:t>
            </a:r>
          </a:p>
          <a:p>
            <a:pPr marL="457200" lvl="1" indent="0">
              <a:buNone/>
            </a:pPr>
            <a:r>
              <a:rPr lang="ro-RO" dirty="0">
                <a:latin typeface="Times New Roman" panose="02020603050405020304" pitchFamily="18" charset="0"/>
                <a:cs typeface="Times New Roman" panose="02020603050405020304" pitchFamily="18" charset="0"/>
              </a:rPr>
              <a:t>	În multe situații, complexitate scăzută a operațiilor de căutare, actualizare etc. (de la O(n) la O(1) )</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55489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153741"/>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Dezvoltarea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sistemelor</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calcul</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ultimii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ani</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condus</a:t>
            </a:r>
            <a:r>
              <a:rPr lang="en-GB" sz="2400" dirty="0">
                <a:latin typeface="Times New Roman" pitchFamily="18" charset="0"/>
                <a:cs typeface="Times New Roman" pitchFamily="18" charset="0"/>
              </a:rPr>
              <a:t> la </a:t>
            </a:r>
            <a:r>
              <a:rPr lang="en-GB" sz="2400" dirty="0" err="1">
                <a:latin typeface="Times New Roman" pitchFamily="18" charset="0"/>
                <a:cs typeface="Times New Roman" pitchFamily="18" charset="0"/>
              </a:rPr>
              <a:t>patrunderea</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BDOO </a:t>
            </a:r>
            <a:r>
              <a:rPr lang="en-GB" sz="2400" dirty="0">
                <a:latin typeface="Times New Roman" pitchFamily="18" charset="0"/>
                <a:cs typeface="Times New Roman" pitchFamily="18" charset="0"/>
              </a:rPr>
              <a:t>in tot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multe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domenii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activitate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avand</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rezolvat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probleme</a:t>
            </a:r>
            <a:r>
              <a:rPr lang="en-GB" sz="2400" dirty="0">
                <a:latin typeface="Times New Roman" pitchFamily="18" charset="0"/>
                <a:cs typeface="Times New Roman" pitchFamily="18" charset="0"/>
              </a:rPr>
              <a:t> din </a:t>
            </a:r>
            <a:r>
              <a:rPr lang="en-GB" sz="2400" dirty="0" err="1">
                <a:latin typeface="Times New Roman" pitchFamily="18" charset="0"/>
                <a:cs typeface="Times New Roman" pitchFamily="18" charset="0"/>
              </a:rPr>
              <a:t>cele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diverse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Pentru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aceasta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bazate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text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valori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numerice</a:t>
            </a:r>
            <a:r>
              <a:rPr lang="en-GB" sz="2400" dirty="0">
                <a:latin typeface="Times New Roman" pitchFamily="18" charset="0"/>
                <a:cs typeface="Times New Roman" pitchFamily="18" charset="0"/>
              </a:rPr>
              <a:t> fie se </a:t>
            </a:r>
            <a:r>
              <a:rPr lang="en-GB" sz="2400" dirty="0" err="1">
                <a:latin typeface="Times New Roman" pitchFamily="18" charset="0"/>
                <a:cs typeface="Times New Roman" pitchFamily="18" charset="0"/>
              </a:rPr>
              <a:t>dovedesc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insuficiente</a:t>
            </a:r>
            <a:r>
              <a:rPr lang="en-GB" sz="2400" dirty="0">
                <a:latin typeface="Times New Roman" pitchFamily="18" charset="0"/>
                <a:cs typeface="Times New Roman" pitchFamily="18" charset="0"/>
              </a:rPr>
              <a:t>, fie </a:t>
            </a:r>
            <a:r>
              <a:rPr lang="en-GB" sz="2400" dirty="0" err="1">
                <a:latin typeface="Times New Roman" pitchFamily="18" charset="0"/>
                <a:cs typeface="Times New Roman" pitchFamily="18" charset="0"/>
              </a:rPr>
              <a:t>complexitatea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depaseste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posibilitatile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prelucrare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oferite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tehnologiile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Astfel, </a:t>
            </a:r>
            <a:r>
              <a:rPr lang="ro-RO" sz="2400" b="1" dirty="0">
                <a:latin typeface="Times New Roman" pitchFamily="18" charset="0"/>
                <a:cs typeface="Times New Roman" pitchFamily="18" charset="0"/>
              </a:rPr>
              <a:t>l</a:t>
            </a:r>
            <a:r>
              <a:rPr lang="vi-VN" sz="2400" b="1" dirty="0">
                <a:latin typeface="Times New Roman" pitchFamily="18" charset="0"/>
                <a:cs typeface="Times New Roman" pitchFamily="18" charset="0"/>
              </a:rPr>
              <a:t>imitele sistemelor relaţionale</a:t>
            </a:r>
            <a:r>
              <a:rPr lang="vi-VN" sz="2400" dirty="0">
                <a:latin typeface="Times New Roman" pitchFamily="18" charset="0"/>
                <a:cs typeface="Times New Roman" pitchFamily="18" charset="0"/>
              </a:rPr>
              <a:t>, în special cele</a:t>
            </a:r>
            <a:r>
              <a:rPr lang="ro-RO" sz="2400" dirty="0">
                <a:latin typeface="Times New Roman" pitchFamily="18" charset="0"/>
                <a:cs typeface="Times New Roman" pitchFamily="18" charset="0"/>
              </a:rPr>
              <a:t> </a:t>
            </a:r>
            <a:r>
              <a:rPr lang="vi-VN" sz="2400" dirty="0">
                <a:latin typeface="Times New Roman" pitchFamily="18" charset="0"/>
                <a:cs typeface="Times New Roman" pitchFamily="18" charset="0"/>
              </a:rPr>
              <a:t>referitoare la volume mari de date şi complexitatea ridicată a datelor, au determinat evoluţia spre sistemele orientate obiect. </a:t>
            </a:r>
            <a:endParaRPr lang="ro-RO" sz="2400" dirty="0">
              <a:latin typeface="Times New Roman" pitchFamily="18" charset="0"/>
              <a:cs typeface="Times New Roman" pitchFamily="18" charset="0"/>
            </a:endParaRPr>
          </a:p>
          <a:p>
            <a:r>
              <a:rPr lang="ro-RO" sz="2400" dirty="0">
                <a:latin typeface="Times New Roman" pitchFamily="18" charset="0"/>
                <a:cs typeface="Times New Roman" pitchFamily="18" charset="0"/>
              </a:rPr>
              <a:t>	</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a condus la apariția BDOO?</a:t>
            </a:r>
          </a:p>
        </p:txBody>
      </p:sp>
    </p:spTree>
    <p:extLst>
      <p:ext uri="{BB962C8B-B14F-4D97-AF65-F5344CB8AC3E}">
        <p14:creationId xmlns:p14="http://schemas.microsoft.com/office/powerpoint/2010/main" val="323191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model de date unitar într-un SGBDOO nu este necesară separarea modelului bazei de date demodelul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Datele pot fi strâns corelate cu modul de gestiune al lor (cu operațiile care se pot efectua cu acestea)</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Componentele care stochează datele și cele care le gestionează pot fiobiecte diferite din același sistem</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3136676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Tehnologia este (încă) incompletă  și insuficient dezvoltată prin modul de gestiune al unui număr foarte mare de obiecte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Standardul nu e complet-limbaj de interogare incomplet -OQL (Object Query Language)-IDEurile moderne nu fac o verificare completă a semanticii și sintaxei codului.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se face o verificare completă a tipului de dată (o variabilă căreiautilizatorul îi schimbă tipul de dată în mod eronat va cauza erori la runtime)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341385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ro-RO" dirty="0">
                <a:latin typeface="Times New Roman" panose="02020603050405020304" pitchFamily="18" charset="0"/>
                <a:cs typeface="Times New Roman" panose="02020603050405020304" pitchFamily="18" charset="0"/>
              </a:rPr>
              <a:t>Modificările aduse schemei pot fi greu de implementat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Adăugarea / modificarea unei clase persistente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Actualizare a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 ale claselor care interacționează cu / depind de clasa noucreată / modificată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Actualizările pot fi consumatoare de timp</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108764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Modificările la nivelul structurii claselor nu se propagă în restul aplicației(modificările aduse unui câmp trebuie efectuate manual în afara clasei)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există un suport explicit pentru crearea de componente din interogări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Reutilizabile-doar prin concatenarea mai multor interogări simple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se pot “uni” două clase la fel ca în cazul tabelelor (join).</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3600327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Caracterisici obligatorii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Manipularea obiectelor complexe, identitatea obiectelor și încapsularea de clase și tipuri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Ierarhii de clase sau tipuri de obiecte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Supraîncărcare, suprapunere și legarea întârziată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Extensibilitate-completitudine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802865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buFont typeface="+mj-lt"/>
              <a:buAutoNum type="arabicPeriod"/>
            </a:pPr>
            <a:br>
              <a:rPr lang="en-GB" sz="3600" dirty="0">
                <a:latin typeface="Times New Roman" panose="02020603050405020304" pitchFamily="18" charset="0"/>
                <a:cs typeface="Times New Roman" panose="02020603050405020304" pitchFamily="18" charset="0"/>
              </a:rPr>
            </a:b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u="sng">
                <a:latin typeface="Times New Roman" panose="02020603050405020304" pitchFamily="18" charset="0"/>
                <a:cs typeface="Times New Roman" panose="02020603050405020304" pitchFamily="18" charset="0"/>
                <a:hlinkClick r:id="rId2"/>
              </a:rPr>
              <a:t>http://bd.ase.ro/uploads/bd_curs/Curs_BD_Lungu,Botha.pdf</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3"/>
              </a:rPr>
              <a:t>http://www.scrigroup.com/calculatoare/baze-de-date/BAZE-DE-DATE-ORIENTATE-PE-OBIE33193.php</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4"/>
              </a:rPr>
              <a:t>http://people.cs.pitt.edu/~chang/156/19oodb.html</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5"/>
              </a:rPr>
              <a:t>https://www.academia.edu/26486533/BDOO_Slides</a:t>
            </a:r>
            <a:endParaRPr lang="en-US" sz="280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000" dirty="0">
                <a:latin typeface="Times New Roman" panose="02020603050405020304" pitchFamily="18" charset="0"/>
                <a:cs typeface="Times New Roman" panose="02020603050405020304" pitchFamily="18" charset="0"/>
              </a:rPr>
              <a:t>	Bibliografie</a:t>
            </a:r>
          </a:p>
        </p:txBody>
      </p:sp>
    </p:spTree>
    <p:extLst>
      <p:ext uri="{BB962C8B-B14F-4D97-AF65-F5344CB8AC3E}">
        <p14:creationId xmlns:p14="http://schemas.microsoft.com/office/powerpoint/2010/main" val="1716528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ro-RO" dirty="0"/>
          </a:p>
        </p:txBody>
      </p:sp>
      <p:sp>
        <p:nvSpPr>
          <p:cNvPr id="3" name="Content Placeholder 2"/>
          <p:cNvSpPr>
            <a:spLocks noGrp="1"/>
          </p:cNvSpPr>
          <p:nvPr>
            <p:ph idx="1"/>
          </p:nvPr>
        </p:nvSpPr>
        <p:spPr>
          <a:xfrm>
            <a:off x="471268" y="2819400"/>
            <a:ext cx="8229600" cy="1066800"/>
          </a:xfrm>
        </p:spPr>
        <p:txBody>
          <a:bodyPr>
            <a:normAutofit/>
          </a:bodyPr>
          <a:lstStyle/>
          <a:p>
            <a:pPr marL="0" indent="0" algn="ctr">
              <a:buNone/>
            </a:pPr>
            <a:r>
              <a:rPr lang="ro-RO" sz="5400" b="1" dirty="0">
                <a:latin typeface="Times New Roman" panose="02020603050405020304" pitchFamily="18" charset="0"/>
                <a:cs typeface="Times New Roman" panose="02020603050405020304" pitchFamily="18" charset="0"/>
              </a:rPr>
              <a:t>Mulţumim pentru atenţie!</a:t>
            </a:r>
          </a:p>
        </p:txBody>
      </p:sp>
    </p:spTree>
    <p:extLst>
      <p:ext uri="{BB962C8B-B14F-4D97-AF65-F5344CB8AC3E}">
        <p14:creationId xmlns:p14="http://schemas.microsoft.com/office/powerpoint/2010/main" val="161866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Domeniile</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preteaza</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deosebit</a:t>
            </a:r>
            <a:r>
              <a:rPr lang="fr-FR" sz="2400" dirty="0">
                <a:latin typeface="Times New Roman" pitchFamily="18" charset="0"/>
                <a:cs typeface="Times New Roman" pitchFamily="18" charset="0"/>
              </a:rPr>
              <a:t> la o </a:t>
            </a:r>
            <a:r>
              <a:rPr lang="fr-FR" sz="2400" dirty="0" err="1">
                <a:latin typeface="Times New Roman" pitchFamily="18" charset="0"/>
                <a:cs typeface="Times New Roman" pitchFamily="18" charset="0"/>
              </a:rPr>
              <a:t>tratare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orientata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sunt</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proiectare</a:t>
            </a:r>
            <a:r>
              <a:rPr lang="fr-FR" sz="2400" dirty="0">
                <a:latin typeface="Times New Roman" pitchFamily="18" charset="0"/>
                <a:cs typeface="Times New Roman" pitchFamily="18" charset="0"/>
              </a:rPr>
              <a:t> (CAD), </a:t>
            </a:r>
            <a:r>
              <a:rPr lang="fr-FR" sz="2400" dirty="0" err="1">
                <a:latin typeface="Times New Roman" pitchFamily="18" charset="0"/>
                <a:cs typeface="Times New Roman" pitchFamily="18" charset="0"/>
              </a:rPr>
              <a:t>fabricare</a:t>
            </a:r>
            <a:r>
              <a:rPr lang="fr-FR" sz="2400" dirty="0">
                <a:latin typeface="Times New Roman" pitchFamily="18" charset="0"/>
                <a:cs typeface="Times New Roman" pitchFamily="18" charset="0"/>
              </a:rPr>
              <a:t> (CAM) si </a:t>
            </a:r>
            <a:r>
              <a:rPr lang="fr-FR" sz="2400" dirty="0" err="1">
                <a:latin typeface="Times New Roman" pitchFamily="18" charset="0"/>
                <a:cs typeface="Times New Roman" pitchFamily="18" charset="0"/>
              </a:rPr>
              <a:t>inginerie</a:t>
            </a:r>
            <a:r>
              <a:rPr lang="fr-FR" sz="2400" dirty="0">
                <a:latin typeface="Times New Roman" pitchFamily="18" charset="0"/>
                <a:cs typeface="Times New Roman" pitchFamily="18" charset="0"/>
              </a:rPr>
              <a:t> (CAE) </a:t>
            </a:r>
            <a:r>
              <a:rPr lang="fr-FR" sz="2400" dirty="0" err="1">
                <a:latin typeface="Times New Roman" pitchFamily="18" charset="0"/>
                <a:cs typeface="Times New Roman" pitchFamily="18" charset="0"/>
              </a:rPr>
              <a:t>asistate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calculator</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simulare</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modelare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informationale</a:t>
            </a:r>
            <a:r>
              <a:rPr lang="fr-FR" sz="2400" dirty="0">
                <a:latin typeface="Times New Roman" pitchFamily="18" charset="0"/>
                <a:cs typeface="Times New Roman" pitchFamily="18" charset="0"/>
              </a:rPr>
              <a:t> spatiale (GIS);</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administrarea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documentelor</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automatizarea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muncii</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birou</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multimedia</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ingineria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cunoa</a:t>
            </a:r>
            <a:r>
              <a:rPr lang="ro-RO" sz="2400" dirty="0">
                <a:latin typeface="Times New Roman" pitchFamily="18" charset="0"/>
                <a:cs typeface="Times New Roman" pitchFamily="18" charset="0"/>
              </a:rPr>
              <a:t>ș</a:t>
            </a:r>
            <a:r>
              <a:rPr lang="fr-FR" sz="2400" dirty="0" err="1">
                <a:latin typeface="Times New Roman" pitchFamily="18" charset="0"/>
                <a:cs typeface="Times New Roman" pitchFamily="18" charset="0"/>
              </a:rPr>
              <a:t>terii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cuno</a:t>
            </a:r>
            <a:r>
              <a:rPr lang="ro-RO" sz="2400" dirty="0">
                <a:latin typeface="Times New Roman" pitchFamily="18" charset="0"/>
                <a:cs typeface="Times New Roman" pitchFamily="18" charset="0"/>
              </a:rPr>
              <a:t>ș</a:t>
            </a:r>
            <a:r>
              <a:rPr lang="fr-FR" sz="2400" dirty="0">
                <a:latin typeface="Times New Roman" pitchFamily="18" charset="0"/>
                <a:cs typeface="Times New Roman" pitchFamily="18" charset="0"/>
              </a:rPr>
              <a:t>tinte, </a:t>
            </a: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expert;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controlul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proceselor</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timp</a:t>
            </a:r>
            <a:r>
              <a:rPr lang="fr-FR" sz="2400" dirty="0">
                <a:latin typeface="Times New Roman" pitchFamily="18" charset="0"/>
                <a:cs typeface="Times New Roman" pitchFamily="18" charset="0"/>
              </a:rPr>
              <a:t> real,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baza</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evenimente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Domenii de aplicabilitate</a:t>
            </a:r>
          </a:p>
        </p:txBody>
      </p:sp>
    </p:spTree>
    <p:extLst>
      <p:ext uri="{BB962C8B-B14F-4D97-AF65-F5344CB8AC3E}">
        <p14:creationId xmlns:p14="http://schemas.microsoft.com/office/powerpoint/2010/main" val="30751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785689"/>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dirty="0">
                <a:latin typeface="+mj-lt"/>
              </a:rPr>
              <a:t>Sunt tratate în mod unitar (ca obiecte): datele, programele, comunicaţia, de unde rezultă independenţa totală între ele. </a:t>
            </a:r>
            <a:endParaRPr lang="ro-RO" sz="2400" dirty="0">
              <a:latin typeface="+mj-lt"/>
            </a:endParaRPr>
          </a:p>
          <a:p>
            <a:pPr marL="342900" indent="-342900" algn="just">
              <a:buFont typeface="Wingdings" panose="05000000000000000000" pitchFamily="2" charset="2"/>
              <a:buChar char="§"/>
            </a:pPr>
            <a:r>
              <a:rPr lang="vi-VN" sz="2400" dirty="0">
                <a:latin typeface="+mj-lt"/>
              </a:rPr>
              <a:t>Comunicaţia şi distribuirea sunt asigurate atât între date, cât şi între programe.</a:t>
            </a:r>
            <a:endParaRPr lang="ro-RO" sz="2400" dirty="0">
              <a:latin typeface="+mj-lt"/>
            </a:endParaRPr>
          </a:p>
          <a:p>
            <a:pPr marL="342900" indent="-342900" algn="just">
              <a:buFont typeface="Wingdings" panose="05000000000000000000" pitchFamily="2" charset="2"/>
              <a:buChar char="§"/>
            </a:pPr>
            <a:r>
              <a:rPr lang="vi-VN" sz="2400" dirty="0">
                <a:latin typeface="+mj-lt"/>
              </a:rPr>
              <a:t>Structura de date este simplificată foarte mult,</a:t>
            </a:r>
            <a:r>
              <a:rPr lang="ro-RO" sz="2400" dirty="0">
                <a:latin typeface="+mj-lt"/>
              </a:rPr>
              <a:t> </a:t>
            </a:r>
            <a:r>
              <a:rPr lang="ro-RO" sz="2400" dirty="0">
                <a:latin typeface="Times New Roman" pitchFamily="18" charset="0"/>
                <a:cs typeface="Times New Roman" pitchFamily="18" charset="0"/>
              </a:rPr>
              <a:t>deci </a:t>
            </a:r>
            <a:r>
              <a:rPr lang="vi-VN" sz="2400" dirty="0">
                <a:latin typeface="+mj-lt"/>
              </a:rPr>
              <a:t>rezultă uşurinţa în utilizare şi portabilitatea ridicată a sistemelor</a:t>
            </a:r>
            <a:r>
              <a:rPr lang="ro-RO" sz="2400" dirty="0">
                <a:latin typeface="+mj-lt"/>
              </a:rPr>
              <a:t>.</a:t>
            </a:r>
          </a:p>
          <a:p>
            <a:pPr marL="342900" indent="-342900" algn="just">
              <a:buFont typeface="Wingdings" panose="05000000000000000000" pitchFamily="2" charset="2"/>
              <a:buChar char="§"/>
            </a:pPr>
            <a:r>
              <a:rPr lang="vi-VN" sz="2400" dirty="0">
                <a:latin typeface="+mj-lt"/>
              </a:rPr>
              <a:t>Lucrul cu obiecte ne apropie firesc de lumea reală, în care se gasesc obiecte, care au </a:t>
            </a:r>
            <a:r>
              <a:rPr lang="vi-VN" sz="2400" dirty="0">
                <a:latin typeface="Times New Roman" pitchFamily="18" charset="0"/>
                <a:cs typeface="Times New Roman" pitchFamily="18" charset="0"/>
              </a:rPr>
              <a:t>propriet</a:t>
            </a:r>
            <a:r>
              <a:rPr lang="ro-RO" sz="2400" dirty="0">
                <a:latin typeface="Times New Roman" pitchFamily="18" charset="0"/>
                <a:cs typeface="Times New Roman" pitchFamily="18" charset="0"/>
              </a:rPr>
              <a:t>ă</a:t>
            </a:r>
            <a:r>
              <a:rPr lang="vi-VN" sz="2400" dirty="0">
                <a:latin typeface="Times New Roman" pitchFamily="18" charset="0"/>
                <a:cs typeface="Times New Roman" pitchFamily="18" charset="0"/>
              </a:rPr>
              <a:t>ţi</a:t>
            </a:r>
            <a:r>
              <a:rPr lang="ro-RO" sz="2400" dirty="0">
                <a:latin typeface="+mj-lt"/>
              </a:rPr>
              <a:t>.</a:t>
            </a:r>
          </a:p>
          <a:p>
            <a:pPr marL="342900" indent="-342900" algn="just">
              <a:buFont typeface="Wingdings" panose="05000000000000000000" pitchFamily="2" charset="2"/>
              <a:buChar char="§"/>
            </a:pPr>
            <a:r>
              <a:rPr lang="vi-VN" sz="2400" dirty="0">
                <a:latin typeface="+mj-lt"/>
              </a:rPr>
              <a:t>Pot fi abordate foarte multe domenii din lumea reală</a:t>
            </a:r>
            <a:r>
              <a:rPr lang="ro-RO" sz="2400" dirty="0">
                <a:latin typeface="+mj-lt"/>
              </a:rPr>
              <a:t>.</a:t>
            </a:r>
          </a:p>
          <a:p>
            <a:pPr marL="342900" indent="-342900" algn="just">
              <a:buFont typeface="Wingdings" panose="05000000000000000000" pitchFamily="2" charset="2"/>
              <a:buChar char="§"/>
            </a:pPr>
            <a:r>
              <a:rPr lang="vi-VN" sz="2400" dirty="0">
                <a:latin typeface="+mj-lt"/>
              </a:rPr>
              <a:t>Se asigură: accesul neprocedural, comunicaţia, portabilitatea, deschiderea aplicaţiilor cu baze de date. </a:t>
            </a:r>
            <a:endParaRPr lang="ro-RO" sz="2400" dirty="0">
              <a:latin typeface="+mj-lt"/>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Caracteristici</a:t>
            </a:r>
          </a:p>
        </p:txBody>
      </p:sp>
    </p:spTree>
    <p:extLst>
      <p:ext uri="{BB962C8B-B14F-4D97-AF65-F5344CB8AC3E}">
        <p14:creationId xmlns:p14="http://schemas.microsoft.com/office/powerpoint/2010/main" val="278371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8194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Puterea</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modelare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datelor</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Posibilitati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deductie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ierarhie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clase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mostenire</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Ameliorarea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interfetei</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utilizatorul</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Luarea</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considerare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aspectelor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dinamice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integrarea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descrierii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structurale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comportamentale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Obiective</a:t>
            </a:r>
          </a:p>
        </p:txBody>
      </p:sp>
    </p:spTree>
    <p:extLst>
      <p:ext uri="{BB962C8B-B14F-4D97-AF65-F5344CB8AC3E}">
        <p14:creationId xmlns:p14="http://schemas.microsoft.com/office/powerpoint/2010/main" val="14675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36153706"/>
              </p:ext>
            </p:extLst>
          </p:nvPr>
        </p:nvGraphicFramePr>
        <p:xfrm>
          <a:off x="914400" y="2667000"/>
          <a:ext cx="7391400" cy="2283768"/>
        </p:xfrm>
        <a:graphic>
          <a:graphicData uri="http://schemas.openxmlformats.org/drawingml/2006/table">
            <a:tbl>
              <a:tblPr firstRow="1" bandRow="1">
                <a:tableStyleId>{5940675A-B579-460E-94D1-54222C63F5DA}</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1343393">
                <a:tc>
                  <a:txBody>
                    <a:bodyPr/>
                    <a:lstStyle/>
                    <a:p>
                      <a:r>
                        <a:rPr lang="ro-RO" b="1" dirty="0">
                          <a:latin typeface="Times New Roman" pitchFamily="18" charset="0"/>
                          <a:cs typeface="Times New Roman" pitchFamily="18" charset="0"/>
                        </a:rPr>
                        <a:t>Sistem</a:t>
                      </a:r>
                      <a:r>
                        <a:rPr lang="ro-RO" b="1" baseline="0" dirty="0">
                          <a:latin typeface="Times New Roman" pitchFamily="18" charset="0"/>
                          <a:cs typeface="Times New Roman" pitchFamily="18" charset="0"/>
                        </a:rPr>
                        <a:t> orientat</a:t>
                      </a:r>
                    </a:p>
                    <a:p>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Ierarhia de clase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Clasă de oriecte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Obiect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Variabilă</a:t>
                      </a:r>
                      <a:r>
                        <a:rPr lang="ro-RO" baseline="0" dirty="0">
                          <a:latin typeface="Times New Roman" pitchFamily="18" charset="0"/>
                          <a:cs typeface="Times New Roman" pitchFamily="18" charset="0"/>
                        </a:rPr>
                        <a:t> de instanță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Identificator</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40375">
                <a:tc>
                  <a:txBody>
                    <a:bodyPr/>
                    <a:lstStyle/>
                    <a:p>
                      <a:r>
                        <a:rPr lang="ro-RO" b="1" dirty="0">
                          <a:latin typeface="Times New Roman" pitchFamily="18" charset="0"/>
                          <a:cs typeface="Times New Roman" pitchFamily="18" charset="0"/>
                        </a:rPr>
                        <a:t>Sistem neorientat</a:t>
                      </a:r>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Schema BD</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Tabelă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Tuplu</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Atribut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Cheie</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Paralelă noțiuni sistem orientat – sistem relațional</a:t>
            </a:r>
          </a:p>
        </p:txBody>
      </p:sp>
    </p:spTree>
    <p:extLst>
      <p:ext uri="{BB962C8B-B14F-4D97-AF65-F5344CB8AC3E}">
        <p14:creationId xmlns:p14="http://schemas.microsoft.com/office/powerpoint/2010/main" val="14232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58881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1092</Words>
  <Application>Microsoft Office PowerPoint</Application>
  <PresentationFormat>On-screen Show (4:3)</PresentationFormat>
  <Paragraphs>284</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Times New Roman</vt:lpstr>
      <vt:lpstr>Wingdings</vt:lpstr>
      <vt:lpstr>Office Theme</vt:lpstr>
      <vt:lpstr>Structura bazelor de date orientate obiect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BDOO</dc:title>
  <dc:creator>Daniela Onita</dc:creator>
  <cp:lastModifiedBy>Alex Donea</cp:lastModifiedBy>
  <cp:revision>38</cp:revision>
  <dcterms:created xsi:type="dcterms:W3CDTF">2006-08-16T00:00:00Z</dcterms:created>
  <dcterms:modified xsi:type="dcterms:W3CDTF">2017-04-03T09:19:03Z</dcterms:modified>
</cp:coreProperties>
</file>