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9" r:id="rId32"/>
    <p:sldId id="294" r:id="rId33"/>
    <p:sldId id="290" r:id="rId34"/>
    <p:sldId id="295" r:id="rId35"/>
    <p:sldId id="296" r:id="rId36"/>
    <p:sldId id="297" r:id="rId37"/>
    <p:sldId id="298" r:id="rId38"/>
    <p:sldId id="300" r:id="rId39"/>
    <p:sldId id="299" r:id="rId40"/>
    <p:sldId id="291" r:id="rId41"/>
    <p:sldId id="301" r:id="rId42"/>
    <p:sldId id="292" r:id="rId43"/>
    <p:sldId id="293" r:id="rId44"/>
    <p:sldId id="30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445"/>
            <a:ext cx="9220200" cy="4060555"/>
          </a:xfrm>
        </p:spPr>
        <p:txBody>
          <a:bodyPr>
            <a:normAutofit/>
          </a:bodyPr>
          <a:lstStyle/>
          <a:p>
            <a:r>
              <a:rPr lang="en-GB" sz="3200" b="1" dirty="0" err="1">
                <a:latin typeface="Times New Roman" pitchFamily="18" charset="0"/>
                <a:cs typeface="Times New Roman" pitchFamily="18" charset="0"/>
              </a:rPr>
              <a:t>Structura</a:t>
            </a:r>
            <a:r>
              <a:rPr lang="ro-RO" sz="3200" b="1" dirty="0">
                <a:latin typeface="Times New Roman" pitchFamily="18" charset="0"/>
                <a:cs typeface="Times New Roman" pitchFamily="18" charset="0"/>
              </a:rPr>
              <a:t> bazelor de date orientate obiect</a:t>
            </a:r>
            <a:endParaRPr lang="en-GB"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a:latin typeface="Times New Roman" pitchFamily="18" charset="0"/>
              <a:cs typeface="Times New Roman" pitchFamily="18" charset="0"/>
            </a:endParaRPr>
          </a:p>
          <a:p>
            <a:endParaRPr lang="en-GB" dirty="0"/>
          </a:p>
        </p:txBody>
      </p:sp>
      <p:sp>
        <p:nvSpPr>
          <p:cNvPr id="4" name="TextBox 3"/>
          <p:cNvSpPr txBox="1"/>
          <p:nvPr/>
        </p:nvSpPr>
        <p:spPr>
          <a:xfrm>
            <a:off x="1" y="5530169"/>
            <a:ext cx="9092418" cy="1292662"/>
          </a:xfrm>
          <a:prstGeom prst="rect">
            <a:avLst/>
          </a:prstGeom>
          <a:noFill/>
        </p:spPr>
        <p:txBody>
          <a:bodyPr wrap="square" rtlCol="0">
            <a:spAutoFit/>
          </a:bodyPr>
          <a:lstStyle/>
          <a:p>
            <a:r>
              <a:rPr lang="ro-RO" sz="2000" dirty="0">
                <a:latin typeface="Times New Roman" pitchFamily="18" charset="0"/>
                <a:cs typeface="Times New Roman" pitchFamily="18" charset="0"/>
              </a:rPr>
              <a:t>	Donea Alexandru Cristian</a:t>
            </a:r>
          </a:p>
          <a:p>
            <a:r>
              <a:rPr lang="ro-RO" sz="2000" dirty="0">
                <a:latin typeface="Times New Roman" pitchFamily="18" charset="0"/>
                <a:cs typeface="Times New Roman" pitchFamily="18" charset="0"/>
              </a:rPr>
              <a:t>	Leah David Daniel</a:t>
            </a: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	Oni</a:t>
            </a:r>
            <a:r>
              <a:rPr lang="ro-RO" sz="2000" dirty="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Baze de date orientate obiect</a:t>
            </a:r>
          </a:p>
        </p:txBody>
      </p:sp>
      <p:cxnSp>
        <p:nvCxnSpPr>
          <p:cNvPr id="7" name="Straight Connector 6"/>
          <p:cNvCxnSpPr/>
          <p:nvPr/>
        </p:nvCxnSpPr>
        <p:spPr>
          <a:xfrm>
            <a:off x="-15239" y="5334000"/>
            <a:ext cx="9128761" cy="0"/>
          </a:xfrm>
          <a:prstGeom prst="line">
            <a:avLst/>
          </a:prstGeom>
          <a:ln>
            <a:solidFill>
              <a:srgbClr val="7F7F7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92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b="1"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8" name="Rectangle 7"/>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0288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662541"/>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continut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deosebeste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inconjoara</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abstractizari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entitatilor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si se </a:t>
            </a:r>
            <a:r>
              <a:rPr lang="fr-FR" sz="2000" dirty="0" err="1">
                <a:latin typeface="Times New Roman" pitchFamily="18" charset="0"/>
                <a:cs typeface="Times New Roman" pitchFamily="18" charset="0"/>
              </a:rPr>
              <a:t>caracterizeaza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Colectia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fie </a:t>
            </a:r>
            <a:r>
              <a:rPr lang="fr-FR" sz="2000" dirty="0" err="1">
                <a:latin typeface="Times New Roman" pitchFamily="18" charset="0"/>
                <a:cs typeface="Times New Roman" pitchFamily="18" charset="0"/>
              </a:rPr>
              <a:t>suficienta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actioneaza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Obiectivul</a:t>
            </a:r>
          </a:p>
        </p:txBody>
      </p:sp>
    </p:spTree>
    <p:extLst>
      <p:ext uri="{BB962C8B-B14F-4D97-AF65-F5344CB8AC3E}">
        <p14:creationId xmlns:p14="http://schemas.microsoft.com/office/powerpoint/2010/main" val="8243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b="1"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05188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743200"/>
            <a:ext cx="8229600" cy="2554545"/>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Times New Roman" pitchFamily="18" charset="0"/>
                <a:cs typeface="Times New Roman" pitchFamily="18" charset="0"/>
              </a:rPr>
              <a:t>O </a:t>
            </a:r>
            <a:r>
              <a:rPr lang="fr-FR" sz="2000" b="1" dirty="0" err="1">
                <a:latin typeface="Times New Roman" pitchFamily="18" charset="0"/>
                <a:cs typeface="Times New Roman" pitchFamily="18" charset="0"/>
              </a:rPr>
              <a:t>clas</a:t>
            </a:r>
            <a:r>
              <a:rPr lang="ro-RO" sz="2000" b="1" dirty="0">
                <a:latin typeface="Times New Roman" pitchFamily="18" charset="0"/>
                <a:cs typeface="Times New Roman" pitchFamily="18" charset="0"/>
              </a:rPr>
              <a:t>ă</a:t>
            </a:r>
            <a:r>
              <a:rPr lang="fr-FR" sz="2000" dirty="0">
                <a:latin typeface="Times New Roman" pitchFamily="18" charset="0"/>
                <a:cs typeface="Times New Roman" pitchFamily="18" charset="0"/>
              </a:rPr>
              <a:t> are o </a:t>
            </a:r>
            <a:r>
              <a:rPr lang="fr-FR" sz="2000" dirty="0" err="1">
                <a:latin typeface="Times New Roman" pitchFamily="18" charset="0"/>
                <a:cs typeface="Times New Roman" pitchFamily="18" charset="0"/>
              </a:rPr>
              <a:t>descriere</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structuri</a:t>
            </a:r>
            <a:r>
              <a:rPr lang="fr-FR" sz="2000" dirty="0">
                <a:latin typeface="Times New Roman" pitchFamily="18" charset="0"/>
                <a:cs typeface="Times New Roman" pitchFamily="18" charset="0"/>
              </a:rPr>
              <a:t> de date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cunoscute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variabile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instanta</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protocol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la care </a:t>
            </a:r>
            <a:r>
              <a:rPr lang="fr-FR" sz="2000" dirty="0" err="1">
                <a:latin typeface="Times New Roman" pitchFamily="18" charset="0"/>
                <a:cs typeface="Times New Roman" pitchFamily="18" charset="0"/>
              </a:rPr>
              <a:t>instantele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clasei</a:t>
            </a:r>
            <a:r>
              <a:rPr lang="fr-FR" sz="2000" dirty="0">
                <a:latin typeface="Times New Roman" pitchFamily="18" charset="0"/>
                <a:cs typeface="Times New Roman" pitchFamily="18" charset="0"/>
              </a:rPr>
              <a:t> vor </a:t>
            </a:r>
            <a:r>
              <a:rPr lang="fr-FR" sz="2000" dirty="0" err="1">
                <a:latin typeface="Times New Roman" pitchFamily="18" charset="0"/>
                <a:cs typeface="Times New Roman" pitchFamily="18" charset="0"/>
              </a:rPr>
              <a:t>raspunde</a:t>
            </a:r>
            <a:r>
              <a:rPr lang="fr-FR" sz="2000" dirty="0">
                <a:latin typeface="Times New Roman" pitchFamily="18" charset="0"/>
                <a:cs typeface="Times New Roman" pitchFamily="18" charset="0"/>
              </a:rPr>
              <a:t> si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implementarea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000" dirty="0">
                <a:latin typeface="Times New Roman" pitchFamily="18" charset="0"/>
                <a:cs typeface="Times New Roman" pitchFamily="18" charset="0"/>
              </a:rPr>
              <a:t>O</a:t>
            </a:r>
            <a:r>
              <a:rPr lang="fr-FR" sz="2000" dirty="0">
                <a:latin typeface="Times New Roman" pitchFamily="18" charset="0"/>
                <a:cs typeface="Times New Roman" pitchFamily="18" charset="0"/>
              </a:rPr>
              <a:t> </a:t>
            </a:r>
            <a:r>
              <a:rPr lang="fr-FR" sz="2000" b="1" dirty="0" err="1">
                <a:latin typeface="Times New Roman" pitchFamily="18" charset="0"/>
                <a:cs typeface="Times New Roman" pitchFamily="18" charset="0"/>
              </a:rPr>
              <a:t>clas</a:t>
            </a:r>
            <a:r>
              <a:rPr lang="ro-RO" sz="2000" b="1" dirty="0">
                <a:latin typeface="Times New Roman" pitchFamily="18" charset="0"/>
                <a:cs typeface="Times New Roman" pitchFamily="18" charset="0"/>
              </a:rPr>
              <a:t>ă</a:t>
            </a:r>
            <a:r>
              <a:rPr lang="fr-FR" sz="2000" dirty="0">
                <a:latin typeface="Times New Roman" pitchFamily="18" charset="0"/>
                <a:cs typeface="Times New Roman" pitchFamily="18" charset="0"/>
              </a:rPr>
              <a:t> este un tip abstract de date care </a:t>
            </a:r>
            <a:r>
              <a:rPr lang="fr-FR" sz="2000" dirty="0" err="1">
                <a:latin typeface="Times New Roman" pitchFamily="18" charset="0"/>
                <a:cs typeface="Times New Roman" pitchFamily="18" charset="0"/>
              </a:rPr>
              <a:t>defineste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atat</a:t>
            </a:r>
            <a:r>
              <a:rPr lang="fr-FR" sz="2000" dirty="0">
                <a:latin typeface="Times New Roman" pitchFamily="18" charset="0"/>
                <a:cs typeface="Times New Roman" pitchFamily="18" charset="0"/>
              </a:rPr>
              <a:t> structura </a:t>
            </a:r>
            <a:r>
              <a:rPr lang="fr-FR" sz="2000" dirty="0" err="1">
                <a:latin typeface="Times New Roman" pitchFamily="18" charset="0"/>
                <a:cs typeface="Times New Roman" pitchFamily="18" charset="0"/>
              </a:rPr>
              <a:t>obiectelor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respectiva</a:t>
            </a:r>
            <a:r>
              <a:rPr lang="fr-FR" sz="2000" dirty="0">
                <a:latin typeface="Times New Roman" pitchFamily="18" charset="0"/>
                <a:cs typeface="Times New Roman" pitchFamily="18" charset="0"/>
              </a:rPr>
              <a:t>, cat si </a:t>
            </a:r>
            <a:r>
              <a:rPr lang="fr-FR" sz="2000" dirty="0" err="1">
                <a:latin typeface="Times New Roman" pitchFamily="18" charset="0"/>
                <a:cs typeface="Times New Roman" pitchFamily="18" charset="0"/>
              </a:rPr>
              <a:t>multimea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existente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urmare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au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raspund</a:t>
            </a:r>
            <a:r>
              <a:rPr lang="fr-FR" sz="2000" dirty="0">
                <a:latin typeface="Times New Roman" pitchFamily="18" charset="0"/>
                <a:cs typeface="Times New Roman" pitchFamily="18" charset="0"/>
              </a:rPr>
              <a:t> la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Clasa</a:t>
            </a:r>
          </a:p>
        </p:txBody>
      </p:sp>
    </p:spTree>
    <p:extLst>
      <p:ext uri="{BB962C8B-B14F-4D97-AF65-F5344CB8AC3E}">
        <p14:creationId xmlns:p14="http://schemas.microsoft.com/office/powerpoint/2010/main" val="237861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89437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524000"/>
            <a:ext cx="8229600" cy="2862322"/>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Structura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actiune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a:t>
            </a:r>
            <a:r>
              <a:rPr lang="en-GB" sz="2000" dirty="0" err="1">
                <a:latin typeface="Times New Roman" pitchFamily="18" charset="0"/>
                <a:cs typeface="Times New Roman" pitchFamily="18" charset="0"/>
              </a:rPr>
              <a:t>catre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starii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se numește </a:t>
            </a:r>
            <a:r>
              <a:rPr lang="en-GB" sz="2000" b="1" dirty="0" err="1">
                <a:latin typeface="Times New Roman" pitchFamily="18" charset="0"/>
                <a:cs typeface="Times New Roman" pitchFamily="18" charset="0"/>
              </a:rPr>
              <a:t>incapsulare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doua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parti</a:t>
            </a:r>
            <a:r>
              <a:rPr lang="en-GB" sz="2000" dirty="0">
                <a:latin typeface="Times New Roman" pitchFamily="18" charset="0"/>
                <a:cs typeface="Times New Roman" pitchFamily="18" charset="0"/>
              </a:rPr>
              <a:t>: o parte de </a:t>
            </a:r>
            <a:r>
              <a:rPr lang="en-GB" sz="2000" dirty="0" err="1">
                <a:latin typeface="Times New Roman" pitchFamily="18" charset="0"/>
                <a:cs typeface="Times New Roman" pitchFamily="18" charset="0"/>
              </a:rPr>
              <a:t>interfata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o parte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b="1" dirty="0" err="1">
                <a:latin typeface="Times New Roman" pitchFamily="18" charset="0"/>
                <a:cs typeface="Times New Roman" pitchFamily="18" charset="0"/>
              </a:rPr>
              <a:t>Incapsularea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oferindu-i</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functionala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care ii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mai ușor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Încapsularea</a:t>
            </a:r>
          </a:p>
        </p:txBody>
      </p:sp>
    </p:spTree>
    <p:extLst>
      <p:ext uri="{BB962C8B-B14F-4D97-AF65-F5344CB8AC3E}">
        <p14:creationId xmlns:p14="http://schemas.microsoft.com/office/powerpoint/2010/main" val="347851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b="1"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120641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585908"/>
            <a:ext cx="8229600" cy="2554545"/>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baza</a:t>
            </a:r>
            <a:r>
              <a:rPr lang="en-GB" sz="2000" dirty="0">
                <a:latin typeface="Times New Roman" pitchFamily="18" charset="0"/>
                <a:cs typeface="Times New Roman" pitchFamily="18" charset="0"/>
              </a:rPr>
              <a:t> de date orientate </a:t>
            </a:r>
            <a:r>
              <a:rPr lang="en-GB" sz="2000" dirty="0" err="1">
                <a:latin typeface="Times New Roman" pitchFamily="18" charset="0"/>
                <a:cs typeface="Times New Roman" pitchFamily="18" charset="0"/>
              </a:rPr>
              <a:t>pe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sunt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aranjate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ierarhie</a:t>
            </a:r>
            <a:r>
              <a:rPr lang="en-GB" sz="2000" dirty="0">
                <a:latin typeface="Times New Roman" pitchFamily="18" charset="0"/>
                <a:cs typeface="Times New Roman" pitchFamily="18" charset="0"/>
              </a:rPr>
              <a:t> in care </a:t>
            </a:r>
            <a:r>
              <a:rPr lang="en-GB" sz="2000" dirty="0" err="1">
                <a:latin typeface="Times New Roman" pitchFamily="18" charset="0"/>
                <a:cs typeface="Times New Roman" pitchFamily="18" charset="0"/>
              </a:rPr>
              <a:t>fiecare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superclasei</a:t>
            </a:r>
            <a:r>
              <a:rPr lang="en-GB" sz="2000" dirty="0">
                <a:latin typeface="Times New Roman" pitchFamily="18" charset="0"/>
                <a:cs typeface="Times New Roman" pitchFamily="18" charset="0"/>
              </a:rPr>
              <a:t> din care face parte. </a:t>
            </a:r>
            <a:r>
              <a:rPr lang="en-GB" sz="2000" b="1" dirty="0" err="1">
                <a:latin typeface="Times New Roman" pitchFamily="18" charset="0"/>
                <a:cs typeface="Times New Roman" pitchFamily="18" charset="0"/>
              </a:rPr>
              <a:t>Mostenirea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un concept </a:t>
            </a:r>
            <a:r>
              <a:rPr lang="en-GB" sz="2000" dirty="0" err="1">
                <a:latin typeface="Times New Roman" pitchFamily="18" charset="0"/>
                <a:cs typeface="Times New Roman" pitchFamily="18" charset="0"/>
              </a:rPr>
              <a:t>puternic</a:t>
            </a:r>
            <a:r>
              <a:rPr lang="en-GB" sz="2000" dirty="0">
                <a:latin typeface="Times New Roman" pitchFamily="18" charset="0"/>
                <a:cs typeface="Times New Roman" pitchFamily="18" charset="0"/>
              </a:rPr>
              <a:t>, care conduce la </a:t>
            </a:r>
            <a:r>
              <a:rPr lang="en-GB" sz="2000" dirty="0" err="1">
                <a:latin typeface="Times New Roman" pitchFamily="18" charset="0"/>
                <a:cs typeface="Times New Roman" pitchFamily="18" charset="0"/>
              </a:rPr>
              <a:t>posibilitatea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reutilizare</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codului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b="1"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preia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clasei</a:t>
            </a:r>
            <a:r>
              <a:rPr lang="en-GB" sz="2000" dirty="0">
                <a:latin typeface="Times New Roman" pitchFamily="18" charset="0"/>
                <a:cs typeface="Times New Roman" pitchFamily="18" charset="0"/>
              </a:rPr>
              <a:t> din care </a:t>
            </a:r>
            <a:r>
              <a:rPr lang="en-GB" sz="2000" dirty="0" err="1">
                <a:latin typeface="Times New Roman" pitchFamily="18" charset="0"/>
                <a:cs typeface="Times New Roman" pitchFamily="18" charset="0"/>
              </a:rPr>
              <a:t>deriva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adaugand</a:t>
            </a:r>
            <a:r>
              <a:rPr lang="en-GB" sz="2000" dirty="0">
                <a:latin typeface="Times New Roman" pitchFamily="18" charset="0"/>
                <a:cs typeface="Times New Roman" pitchFamily="18" charset="0"/>
              </a:rPr>
              <a:t> la </a:t>
            </a:r>
            <a:r>
              <a:rPr lang="en-GB" sz="2000" dirty="0" err="1">
                <a:latin typeface="Times New Roman" pitchFamily="18" charset="0"/>
                <a:cs typeface="Times New Roman" pitchFamily="18" charset="0"/>
              </a:rPr>
              <a: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proprii</a:t>
            </a:r>
            <a:r>
              <a:rPr lang="en-GB" sz="2000" dirty="0">
                <a:latin typeface="Times New Roman" pitchFamily="18" charset="0"/>
                <a:cs typeface="Times New Roman" pitchFamily="18" charset="0"/>
              </a:rPr>
              <a:t>. Este de </a:t>
            </a:r>
            <a:r>
              <a:rPr lang="en-GB" sz="2000" dirty="0" err="1">
                <a:latin typeface="Times New Roman" pitchFamily="18" charset="0"/>
                <a:cs typeface="Times New Roman" pitchFamily="18" charset="0"/>
              </a:rPr>
              <a:t>asemenea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posibil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aiba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mai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decat</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superclasa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Acest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lucru</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cunoscut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multipla</a:t>
            </a:r>
            <a:r>
              <a:rPr lang="en-GB"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1452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7638"/>
            <a:ext cx="4686300" cy="5139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b="1"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1211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667000"/>
            <a:ext cx="8229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t>
            </a:r>
            <a:r>
              <a:rPr lang="vi-VN" sz="2400" b="1" dirty="0">
                <a:latin typeface="Times New Roman" pitchFamily="18" charset="0"/>
                <a:cs typeface="Times New Roman" pitchFamily="18" charset="0"/>
              </a:rPr>
              <a:t>aza de date </a:t>
            </a:r>
            <a:r>
              <a:rPr lang="vi-VN" sz="2400" dirty="0">
                <a:latin typeface="Times New Roman" pitchFamily="18" charset="0"/>
                <a:cs typeface="Times New Roman" pitchFamily="18" charset="0"/>
              </a:rPr>
              <a:t>este o colecţie structurată de informaţii legate de un anumit subiect sau scop.</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este o bază de date?</a:t>
            </a:r>
          </a:p>
        </p:txBody>
      </p:sp>
    </p:spTree>
    <p:extLst>
      <p:ext uri="{BB962C8B-B14F-4D97-AF65-F5344CB8AC3E}">
        <p14:creationId xmlns:p14="http://schemas.microsoft.com/office/powerpoint/2010/main" val="198730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199" y="2278131"/>
            <a:ext cx="8229601" cy="3170099"/>
          </a:xfrm>
          <a:prstGeom prst="rect">
            <a:avLst/>
          </a:prstGeom>
          <a:noFill/>
        </p:spPr>
        <p:txBody>
          <a:bodyPr wrap="square" rtlCol="0">
            <a:spAutoFit/>
          </a:bodyPr>
          <a:lstStyle/>
          <a:p>
            <a:pPr marL="342900" indent="-342900" algn="just">
              <a:buFont typeface="Wingdings" panose="05000000000000000000" pitchFamily="2" charset="2"/>
              <a:buChar char="§"/>
            </a:pPr>
            <a:r>
              <a:rPr lang="fr-FR" sz="2000" b="1" dirty="0" err="1">
                <a:latin typeface="Times New Roman" pitchFamily="18" charset="0"/>
                <a:cs typeface="Times New Roman" pitchFamily="18" charset="0"/>
              </a:rPr>
              <a:t>Polimorfismul</a:t>
            </a:r>
            <a:r>
              <a:rPr lang="fr-FR" sz="2000" dirty="0">
                <a:latin typeface="Times New Roman" pitchFamily="18" charset="0"/>
                <a:cs typeface="Times New Roman" pitchFamily="18" charset="0"/>
              </a:rPr>
              <a:t> se refera la </a:t>
            </a:r>
            <a:r>
              <a:rPr lang="fr-FR" sz="2000" dirty="0" err="1">
                <a:latin typeface="Times New Roman" pitchFamily="18" charset="0"/>
                <a:cs typeface="Times New Roman" pitchFamily="18" charset="0"/>
              </a:rPr>
              <a:t>faptul</a:t>
            </a:r>
            <a:r>
              <a:rPr lang="fr-FR" sz="2000" dirty="0">
                <a:latin typeface="Times New Roman" pitchFamily="18" charset="0"/>
                <a:cs typeface="Times New Roman" pitchFamily="18" charset="0"/>
              </a:rPr>
              <a:t> ca, la </a:t>
            </a:r>
            <a:r>
              <a:rPr lang="fr-FR" sz="2000" dirty="0" err="1">
                <a:latin typeface="Times New Roman" pitchFamily="18" charset="0"/>
                <a:cs typeface="Times New Roman" pitchFamily="18" charset="0"/>
              </a:rPr>
              <a:t>primirea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stabilirea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metodei</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aplica</a:t>
            </a:r>
            <a:r>
              <a:rPr lang="fr-FR" sz="2000" dirty="0">
                <a:latin typeface="Times New Roman" pitchFamily="18" charset="0"/>
                <a:cs typeface="Times New Roman" pitchFamily="18" charset="0"/>
              </a:rPr>
              <a:t> se face in </a:t>
            </a:r>
            <a:r>
              <a:rPr lang="fr-FR" sz="2000" dirty="0" err="1">
                <a:latin typeface="Times New Roman" pitchFamily="18" charset="0"/>
                <a:cs typeface="Times New Roman" pitchFamily="18" charset="0"/>
              </a:rPr>
              <a:t>mod</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dinamic</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functie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obiectului</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cauza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Astfel</a:t>
            </a:r>
            <a:r>
              <a:rPr lang="fr-FR" sz="2000" dirty="0">
                <a:latin typeface="Times New Roman" pitchFamily="18" charset="0"/>
                <a:cs typeface="Times New Roman" pitchFamily="18" charset="0"/>
              </a:rPr>
              <a:t>, instante ale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clase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pot fi </a:t>
            </a:r>
            <a:r>
              <a:rPr lang="fr-FR" sz="2000" dirty="0" err="1">
                <a:latin typeface="Times New Roman" pitchFamily="18" charset="0"/>
                <a:cs typeface="Times New Roman" pitchFamily="18" charset="0"/>
              </a:rPr>
              <a:t>adresate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uniform</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primesc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dar manifesta </a:t>
            </a:r>
            <a:r>
              <a:rPr lang="fr-FR" sz="2000" dirty="0" err="1">
                <a:latin typeface="Times New Roman" pitchFamily="18" charset="0"/>
                <a:cs typeface="Times New Roman" pitchFamily="18" charset="0"/>
              </a:rPr>
              <a:t>comportamente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fapt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asigura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manipularea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simpla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coerenta</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seturilor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eterogene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a:latin typeface="Times New Roman" pitchFamily="18" charset="0"/>
                <a:cs typeface="Times New Roman" pitchFamily="18" charset="0"/>
              </a:rPr>
              <a:t>Un </a:t>
            </a:r>
            <a:r>
              <a:rPr lang="fr-FR" sz="2000" dirty="0" err="1">
                <a:latin typeface="Times New Roman" pitchFamily="18" charset="0"/>
                <a:cs typeface="Times New Roman" pitchFamily="18" charset="0"/>
              </a:rPr>
              <a:t>alt</a:t>
            </a:r>
            <a:r>
              <a:rPr lang="fr-FR" sz="2000" dirty="0">
                <a:latin typeface="Times New Roman" pitchFamily="18" charset="0"/>
                <a:cs typeface="Times New Roman" pitchFamily="18" charset="0"/>
              </a:rPr>
              <a:t> tip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asociat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Raspunsul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la un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poate</a:t>
            </a:r>
            <a:r>
              <a:rPr lang="fr-FR" sz="2000" dirty="0">
                <a:latin typeface="Times New Roman" pitchFamily="18" charset="0"/>
                <a:cs typeface="Times New Roman" pitchFamily="18" charset="0"/>
              </a:rPr>
              <a:t> fi </a:t>
            </a:r>
            <a:r>
              <a:rPr lang="fr-FR" sz="2000" dirty="0" err="1">
                <a:latin typeface="Times New Roman" pitchFamily="18" charset="0"/>
                <a:cs typeface="Times New Roman" pitchFamily="18" charset="0"/>
              </a:rPr>
              <a:t>determinat</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metodele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mostenite</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superclasa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multipla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permite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definirea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forme complexe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care pot </a:t>
            </a:r>
            <a:r>
              <a:rPr lang="fr-FR" sz="2000" dirty="0" err="1">
                <a:latin typeface="Times New Roman" pitchFamily="18" charset="0"/>
                <a:cs typeface="Times New Roman" pitchFamily="18" charset="0"/>
              </a:rPr>
              <a:t>antrena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uneori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combinarea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doua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mai </a:t>
            </a:r>
            <a:r>
              <a:rPr lang="fr-FR" sz="2000" dirty="0" err="1">
                <a:latin typeface="Times New Roman" pitchFamily="18" charset="0"/>
                <a:cs typeface="Times New Roman" pitchFamily="18" charset="0"/>
              </a:rPr>
              <a:t>multe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superclase</a:t>
            </a:r>
            <a:r>
              <a:rPr lang="fr-FR"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Polimorfism</a:t>
            </a:r>
          </a:p>
        </p:txBody>
      </p:sp>
    </p:spTree>
    <p:extLst>
      <p:ext uri="{BB962C8B-B14F-4D97-AF65-F5344CB8AC3E}">
        <p14:creationId xmlns:p14="http://schemas.microsoft.com/office/powerpoint/2010/main" val="315731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b="1"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2169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ro-RO" dirty="0"/>
          </a:p>
        </p:txBody>
      </p:sp>
      <p:sp>
        <p:nvSpPr>
          <p:cNvPr id="5" name="TextBox 4"/>
          <p:cNvSpPr txBox="1"/>
          <p:nvPr/>
        </p:nvSpPr>
        <p:spPr>
          <a:xfrm>
            <a:off x="457200" y="15240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Într-o aplicație, asocierea este o legătură între entități.</a:t>
            </a: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 În OODB, asocierea este reprezentată prin</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intermediul unor trimiteri între obiecte </a:t>
            </a: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binare </a:t>
            </a: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tenare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referin</a:t>
            </a:r>
            <a:r>
              <a:rPr lang="ro-RO" sz="2400" dirty="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87462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79" y="1289266"/>
            <a:ext cx="4118264" cy="5147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336870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ro-RO" dirty="0"/>
          </a:p>
          <a:p>
            <a:r>
              <a:rPr lang="ro-RO" dirty="0"/>
              <a:t>Se poate modifica dinamic, funcție de cerințele aplicației</a:t>
            </a:r>
          </a:p>
          <a:p>
            <a:r>
              <a:rPr lang="ro-RO" dirty="0"/>
              <a:t>-</a:t>
            </a:r>
          </a:p>
          <a:p>
            <a:r>
              <a:rPr lang="ro-RO" dirty="0"/>
              <a:t>Modificările:</a:t>
            </a:r>
          </a:p>
          <a:p>
            <a:r>
              <a:rPr lang="ro-RO" dirty="0"/>
              <a:t>-trebuie:-specificate-implementate-</a:t>
            </a:r>
          </a:p>
          <a:p>
            <a:r>
              <a:rPr lang="ro-RO" dirty="0"/>
              <a:t>două tipuri:</a:t>
            </a:r>
          </a:p>
          <a:p>
            <a:r>
              <a:rPr lang="ro-RO" dirty="0"/>
              <a:t>-</a:t>
            </a:r>
          </a:p>
          <a:p>
            <a:r>
              <a:rPr lang="ro-RO" dirty="0"/>
              <a:t>modificări ale clasei (definiția, atributele, metodele)</a:t>
            </a:r>
          </a:p>
          <a:p>
            <a:r>
              <a:rPr lang="ro-RO" dirty="0"/>
              <a:t>-</a:t>
            </a:r>
          </a:p>
          <a:p>
            <a:r>
              <a:rPr lang="ro-RO" dirty="0"/>
              <a:t>modificări ale ierarhiei claselor</a:t>
            </a:r>
          </a:p>
          <a:p>
            <a:r>
              <a:rPr lang="ro-RO" dirty="0"/>
              <a:t>Schema bazei de date</a:t>
            </a:r>
          </a:p>
          <a:p>
            <a:r>
              <a:rPr lang="ro-RO" dirty="0"/>
              <a:t>-</a:t>
            </a:r>
          </a:p>
          <a:p>
            <a:r>
              <a:rPr lang="ro-RO" dirty="0"/>
              <a:t>extinsă prin adăugarea de noi clase</a:t>
            </a:r>
          </a:p>
          <a:p>
            <a:r>
              <a:rPr lang="ro-RO" dirty="0"/>
              <a:t>Obiectul</a:t>
            </a:r>
          </a:p>
          <a:p>
            <a:r>
              <a:rPr lang="ro-RO" dirty="0"/>
              <a:t>-</a:t>
            </a:r>
          </a:p>
          <a:p>
            <a:r>
              <a:rPr lang="ro-RO" dirty="0"/>
              <a:t> încorporează structura și metodele clasei</a:t>
            </a:r>
          </a:p>
          <a:p>
            <a:r>
              <a:rPr lang="ro-RO" dirty="0"/>
              <a:t>-are asociat un identificator unic, conferit de sistem</a:t>
            </a:r>
          </a:p>
          <a:p>
            <a:endParaRPr lang="ro-RO" dirty="0"/>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a:t>
            </a:r>
          </a:p>
        </p:txBody>
      </p:sp>
    </p:spTree>
    <p:extLst>
      <p:ext uri="{BB962C8B-B14F-4D97-AF65-F5344CB8AC3E}">
        <p14:creationId xmlns:p14="http://schemas.microsoft.com/office/powerpoint/2010/main" val="114224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
        <p:nvSpPr>
          <p:cNvPr id="4" name="TextBox 3"/>
          <p:cNvSpPr txBox="1"/>
          <p:nvPr/>
        </p:nvSpPr>
        <p:spPr>
          <a:xfrm>
            <a:off x="457200" y="2057400"/>
            <a:ext cx="8229600" cy="3139321"/>
          </a:xfrm>
          <a:prstGeom prst="rect">
            <a:avLst/>
          </a:prstGeom>
          <a:noFill/>
        </p:spPr>
        <p:txBody>
          <a:bodyPr wrap="square" rtlCol="0">
            <a:spAutoFit/>
          </a:bodyPr>
          <a:lstStyle/>
          <a:p>
            <a:r>
              <a:rPr lang="ro-RO" dirty="0"/>
              <a:t>O schemă completă a unei baze de date orientată pe obiecte poate consta din una</a:t>
            </a:r>
          </a:p>
          <a:p>
            <a:r>
              <a:rPr lang="ro-RO" dirty="0"/>
              <a:t>sau mai multe ierarhii de clasă, împreună cu relaţiile structurale. Modificarea</a:t>
            </a:r>
          </a:p>
          <a:p>
            <a:r>
              <a:rPr lang="ro-RO" dirty="0"/>
              <a:t>schemei presupune:</a:t>
            </a:r>
          </a:p>
          <a:p>
            <a:r>
              <a:rPr lang="ro-RO" dirty="0"/>
              <a:t>1. definirea unei taxonomii şi a unui model al schimbărilor. Taxonomia defineşte un</a:t>
            </a:r>
          </a:p>
          <a:p>
            <a:r>
              <a:rPr lang="ro-RO" dirty="0"/>
              <a:t>set de schimbări semnificative ale schemei, iar modelul furnizează o bază pentru</a:t>
            </a:r>
          </a:p>
          <a:p>
            <a:r>
              <a:rPr lang="ro-RO" dirty="0"/>
              <a:t>specificarea semanticilor schimbărilor schemei;</a:t>
            </a:r>
          </a:p>
          <a:p>
            <a:r>
              <a:rPr lang="ro-RO" dirty="0"/>
              <a:t>2. implementarea schimbărilor schemei. Aceste schimbări pot fi: referitoare la</a:t>
            </a:r>
          </a:p>
          <a:p>
            <a:r>
              <a:rPr lang="ro-RO" dirty="0"/>
              <a:t>modul de definire al unei clase - includ schimbările atributelor şi metodelor definite</a:t>
            </a:r>
          </a:p>
          <a:p>
            <a:r>
              <a:rPr lang="ro-RO" dirty="0"/>
              <a:t>pentru o clasă; schimbări referitoare la structura ierarhiei de clase - includ</a:t>
            </a:r>
          </a:p>
          <a:p>
            <a:r>
              <a:rPr lang="ro-RO" dirty="0"/>
              <a:t>adăugarea sau ştergerea unei clase şi schimbarea relaţiilor superclasă/subclasă dintre</a:t>
            </a:r>
          </a:p>
          <a:p>
            <a:r>
              <a:rPr lang="ro-RO" dirty="0"/>
              <a:t>o pereche de clase. </a:t>
            </a:r>
          </a:p>
        </p:txBody>
      </p:sp>
    </p:spTree>
    <p:extLst>
      <p:ext uri="{BB962C8B-B14F-4D97-AF65-F5344CB8AC3E}">
        <p14:creationId xmlns:p14="http://schemas.microsoft.com/office/powerpoint/2010/main" val="193028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creare</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clase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err="1">
                <a:latin typeface="Times New Roman" panose="02020603050405020304" pitchFamily="18" charset="0"/>
                <a:cs typeface="Times New Roman" panose="02020603050405020304" pitchFamily="18" charset="0"/>
              </a:rPr>
              <a:t>actualizarea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ștergerea</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utilizând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 dedicate)-</a:t>
            </a:r>
            <a:r>
              <a:rPr lang="en-GB" dirty="0" err="1">
                <a:latin typeface="Times New Roman" panose="02020603050405020304" pitchFamily="18" charset="0"/>
                <a:cs typeface="Times New Roman" panose="02020603050405020304" pitchFamily="18" charset="0"/>
              </a:rPr>
              <a:t>comunicarea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solicitări</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apeluri</a:t>
            </a:r>
            <a:r>
              <a:rPr lang="en-GB" dirty="0">
                <a:latin typeface="Times New Roman" panose="02020603050405020304" pitchFamily="18" charset="0"/>
                <a:cs typeface="Times New Roman" panose="02020603050405020304" pitchFamily="18" charset="0"/>
              </a:rPr>
              <a:t> ale </a:t>
            </a:r>
            <a:r>
              <a:rPr lang="en-GB" dirty="0" err="1">
                <a:latin typeface="Times New Roman" panose="02020603050405020304" pitchFamily="18" charset="0"/>
                <a:cs typeface="Times New Roman" panose="02020603050405020304" pitchFamily="18" charset="0"/>
              </a:rPr>
              <a:t>anumitor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trimiterea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către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multe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același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genera </a:t>
            </a:r>
            <a:r>
              <a:rPr lang="en-GB" dirty="0" err="1">
                <a:latin typeface="Times New Roman" panose="02020603050405020304" pitchFamily="18" charset="0"/>
                <a:cs typeface="Times New Roman" panose="02020603050405020304" pitchFamily="18" charset="0"/>
              </a:rPr>
              <a:t>comportamente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din </a:t>
            </a:r>
            <a:r>
              <a:rPr lang="en-GB" dirty="0" err="1">
                <a:latin typeface="Times New Roman" panose="02020603050405020304" pitchFamily="18" charset="0"/>
                <a:cs typeface="Times New Roman" panose="02020603050405020304" pitchFamily="18" charset="0"/>
              </a:rPr>
              <a:t>partea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polimorfism</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
            </a:pPr>
            <a:r>
              <a:rPr lang="ro-RO" sz="2400" dirty="0">
                <a:latin typeface="Times New Roman" panose="02020603050405020304" pitchFamily="18" charset="0"/>
                <a:cs typeface="Times New Roman" panose="02020603050405020304" pitchFamily="18" charset="0"/>
              </a:rPr>
              <a:t>(Gestiunea)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740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1.toate </a:t>
            </a:r>
            <a:r>
              <a:rPr lang="en-GB" dirty="0" err="1">
                <a:latin typeface="Times New Roman" panose="02020603050405020304" pitchFamily="18" charset="0"/>
                <a:cs typeface="Times New Roman" panose="02020603050405020304" pitchFamily="18" charset="0"/>
              </a:rPr>
              <a:t>obiectele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trebuie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respecte</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protocolul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specificat</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definirea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lor</a:t>
            </a:r>
            <a:r>
              <a:rPr lang="ro-RO"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-un</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răspunde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doar</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mesajele</a:t>
            </a:r>
            <a:r>
              <a:rPr lang="en-GB" dirty="0">
                <a:latin typeface="Times New Roman" panose="02020603050405020304" pitchFamily="18" charset="0"/>
                <a:cs typeface="Times New Roman" panose="02020603050405020304" pitchFamily="18" charset="0"/>
              </a:rPr>
              <a:t> premise</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clasei</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cărei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instanţiere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2. </a:t>
            </a:r>
            <a:r>
              <a:rPr lang="en-GB" dirty="0" err="1">
                <a:latin typeface="Times New Roman" panose="02020603050405020304" pitchFamily="18" charset="0"/>
                <a:cs typeface="Times New Roman" panose="02020603050405020304" pitchFamily="18" charset="0"/>
              </a:rPr>
              <a:t>accesul</a:t>
            </a:r>
            <a:r>
              <a:rPr lang="en-GB" dirty="0">
                <a:latin typeface="Times New Roman" panose="02020603050405020304" pitchFamily="18" charset="0"/>
                <a:cs typeface="Times New Roman" panose="02020603050405020304" pitchFamily="18" charset="0"/>
              </a:rPr>
              <a:t> din exterior la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se face </a:t>
            </a:r>
            <a:r>
              <a:rPr lang="en-GB" dirty="0" err="1">
                <a:latin typeface="Times New Roman" panose="02020603050405020304" pitchFamily="18" charset="0"/>
                <a:cs typeface="Times New Roman" panose="02020603050405020304" pitchFamily="18" charset="0"/>
              </a:rPr>
              <a:t>doar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mesajele</a:t>
            </a:r>
            <a:r>
              <a:rPr lang="en-GB" dirty="0">
                <a:latin typeface="Times New Roman" panose="02020603050405020304" pitchFamily="18" charset="0"/>
                <a:cs typeface="Times New Roman" panose="02020603050405020304" pitchFamily="18" charset="0"/>
              </a:rPr>
              <a:t> premise</a:t>
            </a:r>
            <a:r>
              <a:rPr lang="ro-RO"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restul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proprietăților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sunt</a:t>
            </a:r>
            <a:r>
              <a:rPr lang="en-GB" dirty="0">
                <a:latin typeface="Times New Roman" panose="02020603050405020304" pitchFamily="18" charset="0"/>
                <a:cs typeface="Times New Roman" panose="02020603050405020304" pitchFamily="18" charset="0"/>
              </a:rPr>
              <a:t> încapsulate3. </a:t>
            </a:r>
            <a:r>
              <a:rPr lang="en-GB" dirty="0" err="1">
                <a:latin typeface="Times New Roman" panose="02020603050405020304" pitchFamily="18" charset="0"/>
                <a:cs typeface="Times New Roman" panose="02020603050405020304" pitchFamily="18" charset="0"/>
              </a:rPr>
              <a:t>identificatorul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asigură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integritatea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referirii</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obiect</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orice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are un </a:t>
            </a:r>
            <a:r>
              <a:rPr lang="en-GB" dirty="0" err="1">
                <a:latin typeface="Times New Roman" panose="02020603050405020304" pitchFamily="18" charset="0"/>
                <a:cs typeface="Times New Roman" panose="02020603050405020304" pitchFamily="18" charset="0"/>
              </a:rPr>
              <a:t>identificator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cheie</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identificatorul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întreaga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durată</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viață</a:t>
            </a:r>
            <a:r>
              <a:rPr lang="en-GB" dirty="0">
                <a:latin typeface="Times New Roman" panose="02020603050405020304" pitchFamily="18" charset="0"/>
                <a:cs typeface="Times New Roman" panose="02020603050405020304" pitchFamily="18" charset="0"/>
              </a:rPr>
              <a:t> a</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obiectului-dacă</a:t>
            </a:r>
            <a:r>
              <a:rPr lang="en-GB" dirty="0">
                <a:latin typeface="Times New Roman" panose="02020603050405020304" pitchFamily="18" charset="0"/>
                <a:cs typeface="Times New Roman" panose="02020603050405020304" pitchFamily="18" charset="0"/>
              </a:rPr>
              <a:t> un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șters</a:t>
            </a:r>
            <a:r>
              <a:rPr lang="en-GB" dirty="0">
                <a:latin typeface="Times New Roman" panose="02020603050405020304" pitchFamily="18" charset="0"/>
                <a:cs typeface="Times New Roman" panose="02020603050405020304" pitchFamily="18" charset="0"/>
              </a:rPr>
              <a:t>, se </a:t>
            </a:r>
            <a:r>
              <a:rPr lang="en-GB" dirty="0" err="1">
                <a:latin typeface="Times New Roman" panose="02020603050405020304" pitchFamily="18" charset="0"/>
                <a:cs typeface="Times New Roman" panose="02020603050405020304" pitchFamily="18" charset="0"/>
              </a:rPr>
              <a:t>șterge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identificatorul</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lui</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Reguli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integritate</a:t>
            </a:r>
            <a:r>
              <a:rPr lang="en-GB" sz="2400" dirty="0">
                <a:latin typeface="Times New Roman" panose="02020603050405020304" pitchFamily="18" charset="0"/>
                <a:cs typeface="Times New Roman" panose="02020603050405020304" pitchFamily="18" charset="0"/>
              </a:rPr>
              <a:t> al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22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20000"/>
          </a:bodyPr>
          <a:lstStyle/>
          <a:p>
            <a:br>
              <a:rPr lang="ro-RO" b="1" dirty="0"/>
            </a:br>
            <a:r>
              <a:rPr lang="ro-RO" b="1" dirty="0"/>
              <a:t>Un SGBDOO trebuie să utilizeze metode ce aparțin claselor din BDOO</a:t>
            </a:r>
            <a:endParaRPr lang="ro-RO" dirty="0"/>
          </a:p>
          <a:p>
            <a:r>
              <a:rPr lang="ro-RO" dirty="0"/>
              <a:t>-</a:t>
            </a:r>
          </a:p>
          <a:p>
            <a:r>
              <a:rPr lang="ro-RO" dirty="0"/>
              <a:t>clasele trebuie să fie compacte, încapsulate și ermetizate</a:t>
            </a:r>
          </a:p>
          <a:p>
            <a:r>
              <a:rPr lang="ro-RO" dirty="0"/>
              <a:t>-încapsularea-</a:t>
            </a:r>
          </a:p>
          <a:p>
            <a:r>
              <a:rPr lang="ro-RO" dirty="0"/>
              <a:t>asocierea dintre metode și datele prelucrate</a:t>
            </a:r>
          </a:p>
          <a:p>
            <a:r>
              <a:rPr lang="ro-RO" dirty="0"/>
              <a:t>-</a:t>
            </a:r>
          </a:p>
          <a:p>
            <a:r>
              <a:rPr lang="ro-RO" dirty="0"/>
              <a:t>poate scădea numărul de accesuri la datele din baza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978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ro-RO" b="1" dirty="0"/>
              <a:t>3. SGBDOO trebuie să fie deschise către alte sisteme</a:t>
            </a:r>
            <a:endParaRPr lang="ro-RO" dirty="0"/>
          </a:p>
          <a:p>
            <a:r>
              <a:rPr lang="ro-RO" dirty="0"/>
              <a:t>-</a:t>
            </a:r>
          </a:p>
          <a:p>
            <a:r>
              <a:rPr lang="ro-RO" dirty="0"/>
              <a:t>posibilitatea de interfațare cu baze de date din alte SGBD</a:t>
            </a:r>
          </a:p>
          <a:p>
            <a:r>
              <a:rPr lang="ro-RO" dirty="0"/>
              <a:t>-uri-interconectibilitate cu diverse limbaje-C#, C++, Java-</a:t>
            </a:r>
          </a:p>
          <a:p>
            <a:r>
              <a:rPr lang="ro-RO" dirty="0"/>
              <a:t>pentru interogări</a:t>
            </a:r>
          </a:p>
          <a:p>
            <a:r>
              <a:rPr lang="ro-RO" dirty="0"/>
              <a:t>-SQL</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26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514600"/>
            <a:ext cx="8229600" cy="3046988"/>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bază</a:t>
            </a:r>
            <a:r>
              <a:rPr lang="en-GB" sz="2400" b="1" dirty="0">
                <a:latin typeface="Times New Roman" pitchFamily="18" charset="0"/>
                <a:cs typeface="Times New Roman" pitchFamily="18" charset="0"/>
              </a:rPr>
              <a:t> de date </a:t>
            </a:r>
            <a:r>
              <a:rPr lang="en-GB" sz="2400" b="1" dirty="0" err="1">
                <a:latin typeface="Times New Roman" pitchFamily="18" charset="0"/>
                <a:cs typeface="Times New Roman" pitchFamily="18" charset="0"/>
              </a:rPr>
              <a:t>orientat</a:t>
            </a:r>
            <a:r>
              <a:rPr lang="ro-RO" sz="2400" b="1" dirty="0">
                <a:latin typeface="Times New Roman" pitchFamily="18" charset="0"/>
                <a:cs typeface="Times New Roman" pitchFamily="18" charset="0"/>
              </a:rPr>
              <a:t>ă</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pe</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obiecte</a:t>
            </a:r>
            <a:r>
              <a:rPr lang="en-GB" sz="2400" b="1" dirty="0">
                <a:latin typeface="Times New Roman" pitchFamily="18" charset="0"/>
                <a:cs typeface="Times New Roman" pitchFamily="18" charset="0"/>
              </a:rPr>
              <a:t> </a:t>
            </a:r>
            <a:r>
              <a:rPr lang="en-GB" sz="2400" dirty="0" err="1">
                <a:latin typeface="Times New Roman" pitchFamily="18" charset="0"/>
                <a:cs typeface="Times New Roman" pitchFamily="18" charset="0"/>
              </a:rPr>
              <a:t>poate</a:t>
            </a:r>
            <a:r>
              <a:rPr lang="en-GB" sz="2400" dirty="0">
                <a:latin typeface="Times New Roman" pitchFamily="18" charset="0"/>
                <a:cs typeface="Times New Roman" pitchFamily="18" charset="0"/>
              </a:rPr>
              <a:t> fi </a:t>
            </a:r>
            <a:r>
              <a:rPr lang="en-GB" sz="2400" dirty="0" err="1">
                <a:latin typeface="Times New Roman" pitchFamily="18" charset="0"/>
                <a:cs typeface="Times New Roman" pitchFamily="18" charset="0"/>
              </a:rPr>
              <a:t>definit</a:t>
            </a:r>
            <a:r>
              <a:rPr lang="ro-RO" sz="2400" dirty="0">
                <a:latin typeface="Times New Roman" pitchFamily="18" charset="0"/>
                <a:cs typeface="Times New Roman" pitchFamily="18" charset="0"/>
              </a:rPr>
              <a:t>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fiind</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rezultatul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aplic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orientate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en-GB" sz="2400" dirty="0">
                <a:latin typeface="Times New Roman" pitchFamily="18" charset="0"/>
                <a:cs typeface="Times New Roman" pitchFamily="18" charset="0"/>
              </a:rPr>
              <a:t>n </a:t>
            </a:r>
            <a:r>
              <a:rPr lang="en-GB" sz="2400" dirty="0" err="1">
                <a:latin typeface="Times New Roman" pitchFamily="18" charset="0"/>
                <a:cs typeface="Times New Roman" pitchFamily="18" charset="0"/>
              </a:rPr>
              <a:t>domeniul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stoc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ro-RO" sz="2400" dirty="0" err="1">
                <a:latin typeface="Times New Roman" pitchFamily="18" charset="0"/>
                <a:cs typeface="Times New Roman" pitchFamily="18" charset="0"/>
              </a:rPr>
              <a:t>ș</a:t>
            </a:r>
            <a:r>
              <a:rPr lang="en-GB" sz="2400" dirty="0">
                <a:latin typeface="Times New Roman" pitchFamily="18" charset="0"/>
                <a:cs typeface="Times New Roman" pitchFamily="18" charset="0"/>
              </a:rPr>
              <a:t>i </a:t>
            </a:r>
            <a:r>
              <a:rPr lang="en-GB" sz="2400" dirty="0" err="1">
                <a:latin typeface="Times New Roman" pitchFamily="18" charset="0"/>
                <a:cs typeface="Times New Roman" pitchFamily="18" charset="0"/>
              </a:rPr>
              <a:t>reg</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sirii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informa</a:t>
            </a:r>
            <a:r>
              <a:rPr lang="ro-RO" sz="2400" dirty="0">
                <a:latin typeface="Times New Roman" pitchFamily="18" charset="0"/>
                <a:cs typeface="Times New Roman" pitchFamily="18" charset="0"/>
              </a:rPr>
              <a:t>ț</a:t>
            </a:r>
            <a:r>
              <a:rPr lang="en-GB" sz="2400" dirty="0" err="1">
                <a:latin typeface="Times New Roman" pitchFamily="18" charset="0"/>
                <a:cs typeface="Times New Roman" pitchFamily="18" charset="0"/>
              </a:rPr>
              <a:t>iilor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a:t>
            </a:r>
            <a:r>
              <a:rPr lang="ro-RO" sz="2400" dirty="0">
                <a:latin typeface="Times New Roman" pitchFamily="18" charset="0"/>
                <a:cs typeface="Times New Roman" pitchFamily="18" charset="0"/>
              </a:rPr>
              <a:t>ră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posibilitatea</a:t>
            </a:r>
            <a:r>
              <a:rPr lang="en-GB" sz="2400" dirty="0">
                <a:latin typeface="Times New Roman" pitchFamily="18" charset="0"/>
                <a:cs typeface="Times New Roman" pitchFamily="18" charset="0"/>
              </a:rPr>
              <a:t> de a </a:t>
            </a:r>
            <a:r>
              <a:rPr lang="en-GB" sz="2400" dirty="0" err="1">
                <a:latin typeface="Times New Roman" pitchFamily="18" charset="0"/>
                <a:cs typeface="Times New Roman" pitchFamily="18" charset="0"/>
              </a:rPr>
              <a:t>reprezent</a:t>
            </a:r>
            <a:r>
              <a:rPr lang="ro-RO" sz="2400" dirty="0">
                <a:latin typeface="Times New Roman" pitchFamily="18" charset="0"/>
                <a:cs typeface="Times New Roman" pitchFamily="18" charset="0"/>
              </a:rPr>
              <a: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foarte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ajutorul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err="1"/>
              <a:t>Bazele</a:t>
            </a:r>
            <a:r>
              <a:rPr lang="fr-FR" sz="2400" dirty="0"/>
              <a:t> de date </a:t>
            </a:r>
            <a:r>
              <a:rPr lang="fr-FR" sz="2400" dirty="0" err="1"/>
              <a:t>orientate</a:t>
            </a:r>
            <a:r>
              <a:rPr lang="fr-FR" sz="2400" dirty="0"/>
              <a:t> </a:t>
            </a:r>
            <a:r>
              <a:rPr lang="fr-FR" sz="2400" dirty="0" err="1"/>
              <a:t>pe</a:t>
            </a:r>
            <a:r>
              <a:rPr lang="fr-FR" sz="2400" dirty="0"/>
              <a:t> </a:t>
            </a:r>
            <a:r>
              <a:rPr lang="fr-FR" sz="2400" dirty="0" err="1"/>
              <a:t>obiecte</a:t>
            </a:r>
            <a:r>
              <a:rPr lang="fr-FR" sz="2400" dirty="0"/>
              <a:t> permit </a:t>
            </a:r>
            <a:r>
              <a:rPr lang="fr-FR" sz="2400" dirty="0" err="1"/>
              <a:t>crearea</a:t>
            </a:r>
            <a:r>
              <a:rPr lang="fr-FR" sz="2400" dirty="0"/>
              <a:t> de </a:t>
            </a:r>
            <a:r>
              <a:rPr lang="fr-FR" sz="2400" dirty="0" err="1"/>
              <a:t>obiecte</a:t>
            </a:r>
            <a:r>
              <a:rPr lang="fr-FR" sz="2400" dirty="0"/>
              <a:t> complexe </a:t>
            </a:r>
            <a:r>
              <a:rPr lang="fr-FR" sz="2400" dirty="0" err="1"/>
              <a:t>din</a:t>
            </a:r>
            <a:r>
              <a:rPr lang="fr-FR" sz="2400" dirty="0"/>
              <a:t> </a:t>
            </a:r>
            <a:r>
              <a:rPr lang="fr-FR" sz="2400" dirty="0" err="1"/>
              <a:t>componente</a:t>
            </a:r>
            <a:r>
              <a:rPr lang="fr-FR" sz="2400" dirty="0"/>
              <a:t> mai simple, </a:t>
            </a:r>
            <a:r>
              <a:rPr lang="fr-FR" sz="2400" dirty="0" err="1"/>
              <a:t>fiecare</a:t>
            </a:r>
            <a:r>
              <a:rPr lang="fr-FR" sz="2400" dirty="0"/>
              <a:t> </a:t>
            </a:r>
            <a:r>
              <a:rPr lang="fr-FR" sz="2400" dirty="0" err="1"/>
              <a:t>avand</a:t>
            </a:r>
            <a:r>
              <a:rPr lang="fr-FR" sz="2400" dirty="0"/>
              <a:t> </a:t>
            </a:r>
            <a:r>
              <a:rPr lang="fr-FR" sz="2400" dirty="0" err="1"/>
              <a:t>propriile</a:t>
            </a:r>
            <a:r>
              <a:rPr lang="fr-FR" sz="2400" dirty="0"/>
              <a:t> </a:t>
            </a:r>
            <a:r>
              <a:rPr lang="fr-FR" sz="2400" dirty="0" err="1"/>
              <a:t>atribute</a:t>
            </a:r>
            <a:r>
              <a:rPr lang="fr-FR" sz="2400" dirty="0"/>
              <a:t> si </a:t>
            </a:r>
            <a:r>
              <a:rPr lang="fr-FR" sz="2400" dirty="0" err="1"/>
              <a:t>propriul</a:t>
            </a:r>
            <a:r>
              <a:rPr lang="fr-FR" sz="2400" dirty="0"/>
              <a:t> </a:t>
            </a:r>
            <a:r>
              <a:rPr lang="fr-FR" sz="2400" dirty="0" err="1"/>
              <a:t>comportament</a:t>
            </a:r>
            <a:r>
              <a:rPr lang="fr-FR" sz="2400" dirty="0"/>
              <a:t>. </a:t>
            </a:r>
            <a:endParaRPr lang="en-GB"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reprezintă BDOO?</a:t>
            </a:r>
          </a:p>
        </p:txBody>
      </p:sp>
    </p:spTree>
    <p:extLst>
      <p:ext uri="{BB962C8B-B14F-4D97-AF65-F5344CB8AC3E}">
        <p14:creationId xmlns:p14="http://schemas.microsoft.com/office/powerpoint/2010/main" val="29425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ro-RO" b="1" dirty="0"/>
              <a:t>2. Un SGBDOO trebuie să aibă toate avantajele SGBD</a:t>
            </a:r>
            <a:endParaRPr lang="ro-RO" dirty="0"/>
          </a:p>
          <a:p>
            <a:r>
              <a:rPr lang="ro-RO" dirty="0"/>
              <a:t>-</a:t>
            </a:r>
          </a:p>
          <a:p>
            <a:r>
              <a:rPr lang="ro-RO" b="1" dirty="0"/>
              <a:t>urilor relaționale</a:t>
            </a:r>
            <a:endParaRPr lang="ro-RO" dirty="0"/>
          </a:p>
          <a:p>
            <a:r>
              <a:rPr lang="ro-RO" dirty="0"/>
              <a:t>-accesul la date prin intermediul unui limbaj de interogare (SQL)-</a:t>
            </a:r>
          </a:p>
          <a:p>
            <a:r>
              <a:rPr lang="ro-RO" dirty="0"/>
              <a:t>independența aplicațiilor față de structura datelor </a:t>
            </a:r>
          </a:p>
          <a:p>
            <a:r>
              <a:rPr lang="ro-RO" dirty="0"/>
              <a:t>-într-</a:t>
            </a:r>
          </a:p>
          <a:p>
            <a:r>
              <a:rPr lang="ro-RO" dirty="0"/>
              <a:t>un SGBDOO accesul la date se face mai mult prin interfețe cu</a:t>
            </a:r>
          </a:p>
          <a:p>
            <a:r>
              <a:rPr lang="ro-RO" dirty="0"/>
              <a:t>utilizatorul-</a:t>
            </a:r>
          </a:p>
          <a:p>
            <a:r>
              <a:rPr lang="ro-RO" dirty="0"/>
              <a:t>obiectele se accesează prin pointeri/referințe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07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ro-RO" b="1" dirty="0"/>
              <a:t>Modificările aduse schemei pot fi greu de implementat</a:t>
            </a:r>
            <a:endParaRPr lang="ro-RO" dirty="0"/>
          </a:p>
          <a:p>
            <a:r>
              <a:rPr lang="ro-RO" dirty="0"/>
              <a:t>-</a:t>
            </a:r>
          </a:p>
          <a:p>
            <a:r>
              <a:rPr lang="ro-RO" dirty="0"/>
              <a:t>adăugarea / modificarea unei clase persistente</a:t>
            </a:r>
          </a:p>
          <a:p>
            <a:r>
              <a:rPr lang="ro-RO" dirty="0"/>
              <a:t>-</a:t>
            </a:r>
          </a:p>
          <a:p>
            <a:r>
              <a:rPr lang="ro-RO" dirty="0"/>
              <a:t>actualizare a aplicației</a:t>
            </a:r>
          </a:p>
          <a:p>
            <a:r>
              <a:rPr lang="ro-RO" dirty="0"/>
              <a:t>-</a:t>
            </a:r>
          </a:p>
          <a:p>
            <a:r>
              <a:rPr lang="ro-RO" dirty="0"/>
              <a:t>actualizări ale claselor care interacționează cu / depind de clasa noucreată / modificată</a:t>
            </a:r>
          </a:p>
          <a:p>
            <a:r>
              <a:rPr lang="ro-RO" dirty="0"/>
              <a:t>-</a:t>
            </a:r>
          </a:p>
          <a:p>
            <a:r>
              <a:rPr lang="ro-RO" dirty="0"/>
              <a:t>actualizările pot fi consumatoare de timp</a:t>
            </a:r>
          </a:p>
          <a:p>
            <a:r>
              <a:rPr lang="ro-RO" dirty="0"/>
              <a:t>-</a:t>
            </a:r>
          </a:p>
          <a:p>
            <a:r>
              <a:rPr lang="ro-RO" dirty="0"/>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39316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ro-RO" b="1" dirty="0"/>
              <a:t>Obiecte și relații compuse</a:t>
            </a:r>
            <a:endParaRPr lang="ro-RO" dirty="0"/>
          </a:p>
          <a:p>
            <a:r>
              <a:rPr lang="ro-RO" dirty="0"/>
              <a:t>-</a:t>
            </a:r>
          </a:p>
          <a:p>
            <a:r>
              <a:rPr lang="ro-RO" dirty="0"/>
              <a:t>un obiect poate conține în structura sa alte obiecte</a:t>
            </a:r>
          </a:p>
          <a:p>
            <a:r>
              <a:rPr lang="ro-RO" dirty="0"/>
              <a:t>-</a:t>
            </a:r>
          </a:p>
          <a:p>
            <a:r>
              <a:rPr lang="ro-RO" dirty="0"/>
              <a:t>tip de dată complex</a:t>
            </a:r>
          </a:p>
          <a:p>
            <a:r>
              <a:rPr lang="ro-RO" dirty="0"/>
              <a:t>-</a:t>
            </a:r>
          </a:p>
          <a:p>
            <a:r>
              <a:rPr lang="ro-RO" dirty="0"/>
              <a:t>un obiect este o reprezentare mai fidelă a entității din lumea reală pe careo modelează</a:t>
            </a:r>
          </a:p>
          <a:p>
            <a:r>
              <a:rPr lang="ro-RO" dirty="0"/>
              <a:t>-</a:t>
            </a:r>
          </a:p>
          <a:p>
            <a:r>
              <a:rPr lang="ro-RO" dirty="0"/>
              <a:t>gestiunea mai bună a datelor complexe, interconectate</a:t>
            </a:r>
          </a:p>
          <a:p>
            <a:r>
              <a:rPr lang="ro-RO" dirty="0"/>
              <a:t>-se poate lucra cu o varietate mai mare de tipuri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48020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62500" lnSpcReduction="20000"/>
          </a:bodyPr>
          <a:lstStyle/>
          <a:p>
            <a:r>
              <a:rPr lang="ro-RO" b="1" dirty="0"/>
              <a:t>Dependența de limbaj</a:t>
            </a:r>
            <a:endParaRPr lang="ro-RO" dirty="0"/>
          </a:p>
          <a:p>
            <a:r>
              <a:rPr lang="ro-RO" dirty="0"/>
              <a:t>-</a:t>
            </a:r>
          </a:p>
          <a:p>
            <a:r>
              <a:rPr lang="ro-RO" dirty="0"/>
              <a:t>un SGBDOO este strâns legat de limbajul care accesează datele prin</a:t>
            </a:r>
          </a:p>
          <a:p>
            <a:r>
              <a:rPr lang="ro-RO" dirty="0"/>
              <a:t>intermediul API-ului (Application Programming Interface)-datele dintr-un SGBDOO sunt accesibile printr-un</a:t>
            </a:r>
          </a:p>
          <a:p>
            <a:r>
              <a:rPr lang="ro-RO" dirty="0"/>
              <a:t>anumit</a:t>
            </a:r>
          </a:p>
          <a:p>
            <a:r>
              <a:rPr lang="ro-RO" dirty="0"/>
              <a:t>limbaj, utilizând un</a:t>
            </a:r>
          </a:p>
          <a:p>
            <a:r>
              <a:rPr lang="ro-RO" dirty="0"/>
              <a:t>anume</a:t>
            </a:r>
          </a:p>
          <a:p>
            <a:r>
              <a:rPr lang="ro-RO" dirty="0"/>
              <a:t>API-</a:t>
            </a:r>
          </a:p>
          <a:p>
            <a:r>
              <a:rPr lang="ro-RO" dirty="0"/>
              <a:t>totuși, interfațarea inter </a:t>
            </a:r>
          </a:p>
          <a:p>
            <a:r>
              <a:rPr lang="ro-RO" dirty="0"/>
              <a:t>-limbaj se poate face utilizând instrumente secundare(translatoare, adaptoare,</a:t>
            </a:r>
          </a:p>
          <a:p>
            <a:r>
              <a:rPr lang="ro-RO" dirty="0"/>
              <a:t>marshalling,</a:t>
            </a:r>
          </a:p>
          <a:p>
            <a:r>
              <a:rPr lang="ro-RO" dirty="0"/>
              <a:t>etc.)</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28041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ro-RO" dirty="0"/>
              <a:t>Extensibilitatea facil</a:t>
            </a:r>
          </a:p>
          <a:p>
            <a:r>
              <a:rPr lang="ro-RO" b="1" dirty="0"/>
              <a:t>ă</a:t>
            </a:r>
            <a:endParaRPr lang="ro-RO" dirty="0"/>
          </a:p>
          <a:p>
            <a:r>
              <a:rPr lang="ro-RO" dirty="0"/>
              <a:t>-</a:t>
            </a:r>
          </a:p>
          <a:p>
            <a:r>
              <a:rPr lang="ro-RO" dirty="0"/>
              <a:t>SGBDOO permit crearea de noi tipuri de date pornind de la cele dejaexistente-</a:t>
            </a:r>
          </a:p>
          <a:p>
            <a:r>
              <a:rPr lang="ro-RO" dirty="0"/>
              <a:t>tipurile de dată nou create au adesea caracteristici comune, care pot fi</a:t>
            </a:r>
          </a:p>
          <a:p>
            <a:r>
              <a:rPr lang="ro-RO" dirty="0"/>
              <a:t>definite într-</a:t>
            </a:r>
          </a:p>
          <a:p>
            <a:r>
              <a:rPr lang="ro-RO" dirty="0"/>
              <a:t>o clasă de bază</a:t>
            </a:r>
          </a:p>
          <a:p>
            <a:r>
              <a:rPr lang="ro-RO" dirty="0"/>
              <a:t>-</a:t>
            </a:r>
          </a:p>
          <a:p>
            <a:r>
              <a:rPr lang="ro-RO" dirty="0"/>
              <a:t>reducerea redundanței la nivel de cod și operații în sistemul dezvoltat</a:t>
            </a:r>
          </a:p>
          <a:p>
            <a:r>
              <a:rPr lang="ro-RO" dirty="0"/>
              <a:t>-</a:t>
            </a:r>
          </a:p>
          <a:p>
            <a:r>
              <a:rPr lang="ro-RO" dirty="0"/>
              <a:t>reducerea efortului necesar mentenanței și actualizării sistemului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3219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endParaRPr lang="ro-RO" dirty="0"/>
          </a:p>
          <a:p>
            <a:r>
              <a:rPr lang="ro-RO" dirty="0"/>
              <a:t>similară</a:t>
            </a:r>
          </a:p>
          <a:p>
            <a:r>
              <a:rPr lang="ro-RO" dirty="0"/>
              <a:t>cu modelul din “</a:t>
            </a:r>
          </a:p>
          <a:p>
            <a:r>
              <a:rPr lang="ro-RO" dirty="0"/>
              <a:t>lumea reală</a:t>
            </a:r>
          </a:p>
          <a:p>
            <a:r>
              <a:rPr lang="ro-RO" dirty="0"/>
              <a:t>”</a:t>
            </a:r>
          </a:p>
          <a:p>
            <a:r>
              <a:rPr lang="ro-RO" dirty="0"/>
              <a:t>, organizată ierarhic</a:t>
            </a:r>
          </a:p>
          <a:p>
            <a:r>
              <a:rPr lang="ro-RO" dirty="0"/>
              <a:t>-</a:t>
            </a:r>
          </a:p>
          <a:p>
            <a:r>
              <a:rPr lang="ro-RO" dirty="0"/>
              <a:t>ușor de reprezentat relații de tip părinte</a:t>
            </a:r>
          </a:p>
          <a:p>
            <a:r>
              <a:rPr lang="ro-RO" dirty="0"/>
              <a:t> –descendent-</a:t>
            </a:r>
          </a:p>
          <a:p>
            <a:r>
              <a:rPr lang="ro-RO" dirty="0"/>
              <a:t>descrierea unei subcategorii (a unei subclase) nu implică copierea /repetarea proprietăților unei categorii cu grad mai înalt de generalitate</a:t>
            </a:r>
          </a:p>
          <a:p>
            <a:r>
              <a:rPr lang="ro-RO" dirty="0"/>
              <a:t>-</a:t>
            </a:r>
          </a:p>
          <a:p>
            <a:r>
              <a:rPr lang="ro-RO" dirty="0"/>
              <a:t>acces rapid și facil la componentele unei ierarhii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0499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ro-RO" dirty="0"/>
              <a:t>  Avantaje</a:t>
            </a:r>
          </a:p>
          <a:p>
            <a:r>
              <a:rPr lang="ro-RO" b="1" dirty="0"/>
              <a:t>și limitări ale SGBDOOInterfațarea mai facilă cu sisteme / aplicații care nu sunt strâns legate de</a:t>
            </a:r>
            <a:endParaRPr lang="ro-RO" dirty="0"/>
          </a:p>
          <a:p>
            <a:r>
              <a:rPr lang="ro-RO" dirty="0"/>
              <a:t>domeniul bazelor de date</a:t>
            </a:r>
          </a:p>
          <a:p>
            <a:r>
              <a:rPr lang="ro-RO" dirty="0"/>
              <a:t>-</a:t>
            </a:r>
          </a:p>
          <a:p>
            <a:r>
              <a:rPr lang="ro-RO" dirty="0"/>
              <a:t>conversia obiectelor către alte structuri / modele de gestiune a datelor e maifacilă decât în cazul tabelelor</a:t>
            </a:r>
          </a:p>
          <a:p>
            <a:r>
              <a:rPr lang="ro-RO" dirty="0"/>
              <a:t>-tabele sunt mai dificil de “mapat” pe alte structuri de date (multe etapeintermediare)-nu este necesar un limbaj de interogare pentru un SGBDOO (obiectele se potaccesa folosind limbaje imperative de uz general –C++, C#, Java etc.)</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95080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ro-RO" b="1" dirty="0"/>
              <a:t>Identitatea obiectelor se asigură mai ușor </a:t>
            </a:r>
            <a:endParaRPr lang="ro-RO" dirty="0"/>
          </a:p>
          <a:p>
            <a:r>
              <a:rPr lang="ro-RO" dirty="0"/>
              <a:t>-</a:t>
            </a:r>
          </a:p>
          <a:p>
            <a:r>
              <a:rPr lang="ro-RO" dirty="0"/>
              <a:t>SGBD relaționale utilizează chei, care trebuie gestionate de utilizator</a:t>
            </a:r>
          </a:p>
          <a:p>
            <a:r>
              <a:rPr lang="ro-RO" dirty="0"/>
              <a:t>-</a:t>
            </a:r>
          </a:p>
          <a:p>
            <a:r>
              <a:rPr lang="ro-RO" dirty="0"/>
              <a:t>SGBDOO asigură identitatea și unicitatea obiectelor în mod transparentfață de utilizator (prin conferirea de Object Ids</a:t>
            </a:r>
          </a:p>
          <a:p>
            <a:r>
              <a:rPr lang="ro-RO" dirty="0"/>
              <a:t> –OID)-</a:t>
            </a:r>
          </a:p>
          <a:p>
            <a:r>
              <a:rPr lang="ro-RO" dirty="0"/>
              <a:t>posibilitate redusă de apariție a erorilor </a:t>
            </a:r>
          </a:p>
          <a:p>
            <a:r>
              <a:rPr lang="ro-RO" dirty="0"/>
              <a:t>-</a:t>
            </a:r>
          </a:p>
          <a:p>
            <a:r>
              <a:rPr lang="ro-RO" dirty="0"/>
              <a:t>nu există limitări cu privire la valorile care pot fi reținute într </a:t>
            </a:r>
          </a:p>
          <a:p>
            <a:r>
              <a:rPr lang="ro-RO" dirty="0"/>
              <a:t>-un obiect</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2713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ro-RO" b="1" dirty="0"/>
              <a:t>Eficiența BDOO</a:t>
            </a:r>
            <a:endParaRPr lang="ro-RO" dirty="0"/>
          </a:p>
          <a:p>
            <a:r>
              <a:rPr lang="ro-RO" dirty="0"/>
              <a:t>-în sisteme unde unui item (unui individ, concept etc) îi corespund volumemari de dateEx:-</a:t>
            </a:r>
          </a:p>
          <a:p>
            <a:r>
              <a:rPr lang="ro-RO" dirty="0"/>
              <a:t>evidența populației, a clienților unei companii</a:t>
            </a:r>
          </a:p>
          <a:p>
            <a:r>
              <a:rPr lang="ro-RO" dirty="0"/>
              <a:t>-</a:t>
            </a:r>
          </a:p>
          <a:p>
            <a:r>
              <a:rPr lang="ro-RO" dirty="0"/>
              <a:t>modele din diverse domenii științifice</a:t>
            </a:r>
          </a:p>
          <a:p>
            <a:r>
              <a:rPr lang="ro-RO" dirty="0"/>
              <a:t> Avantaje:</a:t>
            </a:r>
          </a:p>
          <a:p>
            <a:r>
              <a:rPr lang="ro-RO" dirty="0"/>
              <a:t>-lucrul mai eficient cu memoria-</a:t>
            </a:r>
          </a:p>
          <a:p>
            <a:r>
              <a:rPr lang="ro-RO" dirty="0"/>
              <a:t>organizare mai bună a datelor </a:t>
            </a:r>
          </a:p>
          <a:p>
            <a:r>
              <a:rPr lang="ro-RO" dirty="0"/>
              <a:t>-</a:t>
            </a:r>
          </a:p>
          <a:p>
            <a:r>
              <a:rPr lang="ro-RO" dirty="0"/>
              <a:t> în multe situații, complexitate scăzută a operațiilor de căutare,</a:t>
            </a:r>
          </a:p>
          <a:p>
            <a:r>
              <a:rPr lang="ro-RO" dirty="0"/>
              <a:t>actualizare etc. (de la O(n) la O(1) )</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4891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10000"/>
          </a:bodyPr>
          <a:lstStyle/>
          <a:p>
            <a:r>
              <a:rPr lang="ro-RO" dirty="0"/>
              <a:t>Un model de date unitar </a:t>
            </a:r>
          </a:p>
          <a:p>
            <a:r>
              <a:rPr lang="ro-RO" dirty="0"/>
              <a:t>-într-</a:t>
            </a:r>
          </a:p>
          <a:p>
            <a:r>
              <a:rPr lang="ro-RO" dirty="0"/>
              <a:t>un SGBDOO nu este necesară separarea modelului bazei de date demodelul aplicației</a:t>
            </a:r>
          </a:p>
          <a:p>
            <a:r>
              <a:rPr lang="ro-RO" dirty="0"/>
              <a:t>-</a:t>
            </a:r>
          </a:p>
          <a:p>
            <a:r>
              <a:rPr lang="ro-RO" dirty="0"/>
              <a:t>datele pot fi strâns corelate cu modul de gestiune al lor (cu operațiile care</a:t>
            </a:r>
          </a:p>
          <a:p>
            <a:r>
              <a:rPr lang="ro-RO" dirty="0"/>
              <a:t>se pot efectua cu acestea)-</a:t>
            </a:r>
          </a:p>
          <a:p>
            <a:r>
              <a:rPr lang="ro-RO" dirty="0"/>
              <a:t>componentele care stochează datele și cele care le gestionează pot fiobiecte diferite din același sistem</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3667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153741"/>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patrunderea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a:latin typeface="Times New Roman" pitchFamily="18" charset="0"/>
                <a:cs typeface="Times New Roman" pitchFamily="18" charset="0"/>
              </a:rPr>
              <a:t>in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avand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depaseste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Astfel, </a:t>
            </a:r>
            <a:r>
              <a:rPr lang="ro-RO" sz="2400" b="1" dirty="0">
                <a:latin typeface="Times New Roman" pitchFamily="18" charset="0"/>
                <a:cs typeface="Times New Roman" pitchFamily="18" charset="0"/>
              </a:rPr>
              <a:t>l</a:t>
            </a:r>
            <a:r>
              <a:rPr lang="vi-VN" sz="2400" b="1" dirty="0">
                <a:latin typeface="Times New Roman" pitchFamily="18" charset="0"/>
                <a:cs typeface="Times New Roman" pitchFamily="18" charset="0"/>
              </a:rPr>
              <a:t>imitele sistemelor relaţionale</a:t>
            </a:r>
            <a:r>
              <a:rPr lang="vi-VN" sz="2400" dirty="0">
                <a:latin typeface="Times New Roman" pitchFamily="18" charset="0"/>
                <a:cs typeface="Times New Roman" pitchFamily="18" charset="0"/>
              </a:rPr>
              <a:t>, în special cele</a:t>
            </a:r>
            <a:r>
              <a:rPr lang="ro-RO" sz="2400" dirty="0">
                <a:latin typeface="Times New Roman" pitchFamily="18" charset="0"/>
                <a:cs typeface="Times New Roman" pitchFamily="18" charset="0"/>
              </a:rPr>
              <a:t> </a:t>
            </a:r>
            <a:r>
              <a:rPr lang="vi-VN" sz="2400" dirty="0">
                <a:latin typeface="Times New Roman" pitchFamily="18" charset="0"/>
                <a:cs typeface="Times New Roman" pitchFamily="18" charset="0"/>
              </a:rPr>
              <a:t>referitoare la volume mari de date şi complexitatea ridicată a datelor, au determinat evoluţia spre sistemele orientate obiect. </a:t>
            </a:r>
            <a:endParaRPr lang="ro-RO" sz="2400" dirty="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a condus la apariția BDOO?</a:t>
            </a:r>
          </a:p>
        </p:txBody>
      </p:sp>
    </p:spTree>
    <p:extLst>
      <p:ext uri="{BB962C8B-B14F-4D97-AF65-F5344CB8AC3E}">
        <p14:creationId xmlns:p14="http://schemas.microsoft.com/office/powerpoint/2010/main" val="323191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ro-RO" b="1" dirty="0"/>
              <a:t>Tehnologia este (încă) incompletă</a:t>
            </a:r>
            <a:endParaRPr lang="ro-RO" dirty="0"/>
          </a:p>
          <a:p>
            <a:r>
              <a:rPr lang="ro-RO" dirty="0"/>
              <a:t>-</a:t>
            </a:r>
          </a:p>
          <a:p>
            <a:r>
              <a:rPr lang="ro-RO" dirty="0"/>
              <a:t>insuficient dezvoltat modul de gestiune al unui număr foarte mare de obiecte</a:t>
            </a:r>
          </a:p>
          <a:p>
            <a:r>
              <a:rPr lang="ro-RO" dirty="0"/>
              <a:t>-standardul nu e complet-limbaj de interogare incomplet -OQL (Object Query Language)-IDE-</a:t>
            </a:r>
          </a:p>
          <a:p>
            <a:r>
              <a:rPr lang="ro-RO" dirty="0"/>
              <a:t>urile moderne nu fac o verificare completă a semanticii și sintaxei</a:t>
            </a:r>
          </a:p>
          <a:p>
            <a:r>
              <a:rPr lang="ro-RO" dirty="0"/>
              <a:t>codului-</a:t>
            </a:r>
          </a:p>
          <a:p>
            <a:r>
              <a:rPr lang="ro-RO" dirty="0"/>
              <a:t>nu se face o verificare completă a tipului de dată (o variabilă căreiautilizatorul îi schimbă tipul de dată în mod eronat va cauza erori la runtime)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4138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ro-RO" b="1" dirty="0"/>
              <a:t>Modificările aduse schemei pot fi greu de implementat</a:t>
            </a:r>
            <a:endParaRPr lang="ro-RO" dirty="0"/>
          </a:p>
          <a:p>
            <a:r>
              <a:rPr lang="ro-RO" dirty="0"/>
              <a:t>-</a:t>
            </a:r>
          </a:p>
          <a:p>
            <a:r>
              <a:rPr lang="ro-RO" dirty="0"/>
              <a:t>adăugarea / modificarea unei clase persistente</a:t>
            </a:r>
          </a:p>
          <a:p>
            <a:r>
              <a:rPr lang="ro-RO" dirty="0"/>
              <a:t>-</a:t>
            </a:r>
          </a:p>
          <a:p>
            <a:r>
              <a:rPr lang="ro-RO" dirty="0"/>
              <a:t>actualizare a aplicației</a:t>
            </a:r>
          </a:p>
          <a:p>
            <a:r>
              <a:rPr lang="ro-RO" dirty="0"/>
              <a:t>-</a:t>
            </a:r>
          </a:p>
          <a:p>
            <a:r>
              <a:rPr lang="ro-RO" dirty="0"/>
              <a:t>actualizări ale claselor care interacționează cu / depind de clasa noucreată / modificată</a:t>
            </a:r>
          </a:p>
          <a:p>
            <a:r>
              <a:rPr lang="ro-RO" dirty="0"/>
              <a:t>-</a:t>
            </a:r>
          </a:p>
          <a:p>
            <a:r>
              <a:rPr lang="ro-RO" dirty="0"/>
              <a:t>actualizările pot fi consumatoare de timp</a:t>
            </a:r>
          </a:p>
          <a:p>
            <a:r>
              <a:rPr lang="ro-RO" dirty="0"/>
              <a:t>-</a:t>
            </a:r>
          </a:p>
          <a:p>
            <a:r>
              <a:rPr lang="ro-RO" dirty="0"/>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8764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ro-RO" dirty="0"/>
              <a:t>modificările la nivelul structurii claselor nu se propagă în restul aplicației(modificările aduse unui câmp trebuie efectuate manual în afara clasei)</a:t>
            </a:r>
          </a:p>
          <a:p>
            <a:r>
              <a:rPr lang="ro-RO" dirty="0"/>
              <a:t>-</a:t>
            </a:r>
          </a:p>
          <a:p>
            <a:r>
              <a:rPr lang="ro-RO" dirty="0"/>
              <a:t>nu există un suport explicit pentru crearea de componente din interogări</a:t>
            </a:r>
          </a:p>
          <a:p>
            <a:r>
              <a:rPr lang="ro-RO" dirty="0"/>
              <a:t>reutilizabile-</a:t>
            </a:r>
          </a:p>
          <a:p>
            <a:r>
              <a:rPr lang="ro-RO" dirty="0"/>
              <a:t>doar prin concatenarea mai multor interogări simple</a:t>
            </a:r>
          </a:p>
          <a:p>
            <a:r>
              <a:rPr lang="ro-RO" dirty="0"/>
              <a:t>-nu se pot “uni” dou</a:t>
            </a:r>
          </a:p>
          <a:p>
            <a:r>
              <a:rPr lang="ro-RO" dirty="0"/>
              <a:t>ă</a:t>
            </a:r>
          </a:p>
          <a:p>
            <a:r>
              <a:rPr lang="ro-RO" dirty="0"/>
              <a:t>clasela fel ca în cazul tabelelor (join)</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00327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r>
              <a:rPr lang="ro-RO" dirty="0"/>
              <a:t>Caracterisici obligatorii</a:t>
            </a:r>
          </a:p>
          <a:p>
            <a:r>
              <a:rPr lang="ro-RO" dirty="0"/>
              <a:t>-manipularea obiectelor complexe-identitatea obiectelor -încapsulare-</a:t>
            </a:r>
          </a:p>
          <a:p>
            <a:r>
              <a:rPr lang="ro-RO" dirty="0"/>
              <a:t>clase și tipuri</a:t>
            </a:r>
          </a:p>
          <a:p>
            <a:r>
              <a:rPr lang="ro-RO" dirty="0"/>
              <a:t>-ierarhii de clase sau tipuri-</a:t>
            </a:r>
          </a:p>
          <a:p>
            <a:r>
              <a:rPr lang="ro-RO" dirty="0"/>
              <a:t>supraîncărcare, suprapunere și legarea întârziată</a:t>
            </a:r>
          </a:p>
          <a:p>
            <a:r>
              <a:rPr lang="ro-RO" dirty="0"/>
              <a:t>-extensibilitate-completitudine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a:t>
            </a:r>
            <a:r>
              <a:rPr lang="ro-RO"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02865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Bibliografie</a:t>
            </a:r>
          </a:p>
        </p:txBody>
      </p:sp>
    </p:spTree>
    <p:extLst>
      <p:ext uri="{BB962C8B-B14F-4D97-AF65-F5344CB8AC3E}">
        <p14:creationId xmlns:p14="http://schemas.microsoft.com/office/powerpoint/2010/main" val="171652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proiectare</a:t>
            </a:r>
            <a:r>
              <a:rPr lang="fr-FR" sz="2400" dirty="0">
                <a:latin typeface="Times New Roman" pitchFamily="18" charset="0"/>
                <a:cs typeface="Times New Roman" pitchFamily="18" charset="0"/>
              </a:rPr>
              <a:t> (CAD),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si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simulare</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spatiale (GIS);</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administrarea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ingineria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cunoa</a:t>
            </a:r>
            <a:r>
              <a:rPr lang="ro-RO" sz="2400" dirty="0">
                <a:latin typeface="Times New Roman" pitchFamily="18" charset="0"/>
                <a:cs typeface="Times New Roman" pitchFamily="18" charset="0"/>
              </a:rPr>
              <a:t>ș</a:t>
            </a:r>
            <a:r>
              <a:rPr lang="fr-FR" sz="2400" dirty="0" err="1">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cuno</a:t>
            </a:r>
            <a:r>
              <a:rPr lang="ro-RO" sz="2400" dirty="0">
                <a:latin typeface="Times New Roman" pitchFamily="18" charset="0"/>
                <a:cs typeface="Times New Roman" pitchFamily="18" charset="0"/>
              </a:rPr>
              <a:t>ș</a:t>
            </a:r>
            <a:r>
              <a:rPr lang="fr-FR" sz="2400" dirty="0">
                <a:latin typeface="Times New Roman" pitchFamily="18" charset="0"/>
                <a:cs typeface="Times New Roman" pitchFamily="18" charset="0"/>
              </a:rPr>
              <a:t>tinte,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controlul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Domenii de aplicabilitate</a:t>
            </a:r>
          </a:p>
        </p:txBody>
      </p:sp>
    </p:spTree>
    <p:extLst>
      <p:ext uri="{BB962C8B-B14F-4D97-AF65-F5344CB8AC3E}">
        <p14:creationId xmlns:p14="http://schemas.microsoft.com/office/powerpoint/2010/main" val="30751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785689"/>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mj-lt"/>
              </a:rPr>
              <a:t>Sunt tratate în mod unitar (ca obiecte): datele, programele, comunicaţia, de unde rezultă independenţa totală între ele. </a:t>
            </a:r>
            <a:endParaRPr lang="ro-RO" sz="2400" dirty="0">
              <a:latin typeface="+mj-lt"/>
            </a:endParaRPr>
          </a:p>
          <a:p>
            <a:pPr marL="342900" indent="-342900" algn="just">
              <a:buFont typeface="Wingdings" panose="05000000000000000000" pitchFamily="2" charset="2"/>
              <a:buChar char="§"/>
            </a:pPr>
            <a:r>
              <a:rPr lang="vi-VN" sz="2400" dirty="0">
                <a:latin typeface="+mj-lt"/>
              </a:rPr>
              <a:t>Comunicaţia şi distribuirea sunt asigurate atât între date, cât şi între programe.</a:t>
            </a:r>
            <a:endParaRPr lang="ro-RO" sz="2400" dirty="0">
              <a:latin typeface="+mj-lt"/>
            </a:endParaRPr>
          </a:p>
          <a:p>
            <a:pPr marL="342900" indent="-342900" algn="just">
              <a:buFont typeface="Wingdings" panose="05000000000000000000" pitchFamily="2" charset="2"/>
              <a:buChar char="§"/>
            </a:pPr>
            <a:r>
              <a:rPr lang="vi-VN" sz="2400" dirty="0">
                <a:latin typeface="+mj-lt"/>
              </a:rPr>
              <a:t>Structura de date este simplificată foarte mult,</a:t>
            </a:r>
            <a:r>
              <a:rPr lang="ro-RO" sz="2400" dirty="0">
                <a:latin typeface="+mj-lt"/>
              </a:rPr>
              <a:t> </a:t>
            </a:r>
            <a:r>
              <a:rPr lang="ro-RO" sz="2400" dirty="0">
                <a:latin typeface="Times New Roman" pitchFamily="18" charset="0"/>
                <a:cs typeface="Times New Roman" pitchFamily="18" charset="0"/>
              </a:rPr>
              <a:t>deci </a:t>
            </a:r>
            <a:r>
              <a:rPr lang="vi-VN" sz="2400" dirty="0">
                <a:latin typeface="+mj-lt"/>
              </a:rPr>
              <a:t>rezultă uşurinţa în utilizare şi portabilitatea ridicată a sistemelor</a:t>
            </a:r>
            <a:r>
              <a:rPr lang="ro-RO" sz="2400" dirty="0">
                <a:latin typeface="+mj-lt"/>
              </a:rPr>
              <a:t>.</a:t>
            </a:r>
          </a:p>
          <a:p>
            <a:pPr marL="342900" indent="-342900" algn="just">
              <a:buFont typeface="Wingdings" panose="05000000000000000000" pitchFamily="2" charset="2"/>
              <a:buChar char="§"/>
            </a:pPr>
            <a:r>
              <a:rPr lang="vi-VN" sz="2400" dirty="0">
                <a:latin typeface="+mj-lt"/>
              </a:rPr>
              <a:t>Lucrul cu obiecte ne apropie firesc de lumea reală, în care se gasesc obiecte, care au </a:t>
            </a:r>
            <a:r>
              <a:rPr lang="vi-VN" sz="2400" dirty="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a:latin typeface="Times New Roman" pitchFamily="18" charset="0"/>
                <a:cs typeface="Times New Roman" pitchFamily="18" charset="0"/>
              </a:rPr>
              <a:t>ţi</a:t>
            </a:r>
            <a:r>
              <a:rPr lang="ro-RO" sz="2400" dirty="0">
                <a:latin typeface="+mj-lt"/>
              </a:rPr>
              <a:t>.</a:t>
            </a:r>
          </a:p>
          <a:p>
            <a:pPr marL="342900" indent="-342900" algn="just">
              <a:buFont typeface="Wingdings" panose="05000000000000000000" pitchFamily="2" charset="2"/>
              <a:buChar char="§"/>
            </a:pPr>
            <a:r>
              <a:rPr lang="vi-VN" sz="2400" dirty="0">
                <a:latin typeface="+mj-lt"/>
              </a:rPr>
              <a:t>Pot fi abordate foarte multe domenii din lumea reală</a:t>
            </a:r>
            <a:r>
              <a:rPr lang="ro-RO" sz="2400" dirty="0">
                <a:latin typeface="+mj-lt"/>
              </a:rPr>
              <a:t>.</a:t>
            </a:r>
          </a:p>
          <a:p>
            <a:pPr marL="342900" indent="-342900" algn="just">
              <a:buFont typeface="Wingdings" panose="05000000000000000000" pitchFamily="2" charset="2"/>
              <a:buChar char="§"/>
            </a:pPr>
            <a:r>
              <a:rPr lang="vi-VN" sz="2400" dirty="0">
                <a:latin typeface="+mj-lt"/>
              </a:rPr>
              <a:t>Se asigură: accesul neprocedural, comunicaţia, portabilitatea, deschiderea aplicaţiilor cu baze de date. </a:t>
            </a:r>
            <a:endParaRPr lang="ro-RO" sz="2400" dirty="0">
              <a:latin typeface="+mj-lt"/>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Caracteristici</a:t>
            </a:r>
          </a:p>
        </p:txBody>
      </p:sp>
    </p:spTree>
    <p:extLst>
      <p:ext uri="{BB962C8B-B14F-4D97-AF65-F5344CB8AC3E}">
        <p14:creationId xmlns:p14="http://schemas.microsoft.com/office/powerpoint/2010/main" val="27837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8194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Puterea</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Posibilitati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deductie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mostenire</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Ameliorarea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interfetei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Luarea</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Obiective</a:t>
            </a:r>
          </a:p>
        </p:txBody>
      </p:sp>
    </p:spTree>
    <p:extLst>
      <p:ext uri="{BB962C8B-B14F-4D97-AF65-F5344CB8AC3E}">
        <p14:creationId xmlns:p14="http://schemas.microsoft.com/office/powerpoint/2010/main" val="14675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615370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1343393">
                <a:tc>
                  <a:txBody>
                    <a:bodyPr/>
                    <a:lstStyle/>
                    <a:p>
                      <a:r>
                        <a:rPr lang="ro-RO" b="1" dirty="0">
                          <a:latin typeface="Times New Roman" pitchFamily="18" charset="0"/>
                          <a:cs typeface="Times New Roman" pitchFamily="18" charset="0"/>
                        </a:rPr>
                        <a:t>Sistem</a:t>
                      </a:r>
                      <a:r>
                        <a:rPr lang="ro-RO" b="1" baseline="0" dirty="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Variabilă</a:t>
                      </a:r>
                      <a:r>
                        <a:rPr lang="ro-RO" baseline="0" dirty="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40375">
                <a:tc>
                  <a:txBody>
                    <a:bodyPr/>
                    <a:lstStyle/>
                    <a:p>
                      <a:r>
                        <a:rPr lang="ro-RO" b="1" dirty="0">
                          <a:latin typeface="Times New Roman" pitchFamily="18" charset="0"/>
                          <a:cs typeface="Times New Roman" pitchFamily="18" charset="0"/>
                        </a:rPr>
                        <a:t>Sistem neorientat</a:t>
                      </a:r>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Paralelă noțiuni sistem orientat – sistem relațional</a:t>
            </a:r>
          </a:p>
        </p:txBody>
      </p:sp>
    </p:spTree>
    <p:extLst>
      <p:ext uri="{BB962C8B-B14F-4D97-AF65-F5344CB8AC3E}">
        <p14:creationId xmlns:p14="http://schemas.microsoft.com/office/powerpoint/2010/main" val="142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58881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1124</Words>
  <Application>Microsoft Office PowerPoint</Application>
  <PresentationFormat>On-screen Show (4:3)</PresentationFormat>
  <Paragraphs>373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Office Theme</vt:lpstr>
      <vt:lpstr>Structura bazelor de date orientate obiect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Alex Donea</cp:lastModifiedBy>
  <cp:revision>26</cp:revision>
  <dcterms:created xsi:type="dcterms:W3CDTF">2006-08-16T00:00:00Z</dcterms:created>
  <dcterms:modified xsi:type="dcterms:W3CDTF">2017-04-02T18:12:07Z</dcterms:modified>
</cp:coreProperties>
</file>