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 id="279" r:id="rId25"/>
    <p:sldId id="280" r:id="rId26"/>
    <p:sldId id="303" r:id="rId27"/>
    <p:sldId id="282" r:id="rId28"/>
    <p:sldId id="283" r:id="rId29"/>
    <p:sldId id="284" r:id="rId30"/>
    <p:sldId id="285" r:id="rId31"/>
    <p:sldId id="286" r:id="rId32"/>
    <p:sldId id="289" r:id="rId33"/>
    <p:sldId id="294" r:id="rId34"/>
    <p:sldId id="290" r:id="rId35"/>
    <p:sldId id="295" r:id="rId36"/>
    <p:sldId id="296" r:id="rId37"/>
    <p:sldId id="297" r:id="rId38"/>
    <p:sldId id="298" r:id="rId39"/>
    <p:sldId id="300" r:id="rId40"/>
    <p:sldId id="299" r:id="rId41"/>
    <p:sldId id="291" r:id="rId42"/>
    <p:sldId id="301" r:id="rId43"/>
    <p:sldId id="292" r:id="rId44"/>
    <p:sldId id="293" r:id="rId45"/>
    <p:sldId id="302"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49580" y="1752600"/>
            <a:ext cx="8229600" cy="4832092"/>
          </a:xfrm>
          <a:prstGeom prst="rect">
            <a:avLst/>
          </a:prstGeom>
          <a:noFill/>
        </p:spPr>
        <p:txBody>
          <a:bodyPr wrap="square" rtlCol="0">
            <a:spAutoFit/>
          </a:bodyPr>
          <a:lstStyle/>
          <a:p>
            <a:pPr marL="342900" indent="-342900" algn="just">
              <a:buFont typeface="Wingdings" panose="05000000000000000000" pitchFamily="2" charset="2"/>
              <a:buChar char="§"/>
            </a:pPr>
            <a:r>
              <a:rPr lang="fr-FR" sz="2800" dirty="0">
                <a:latin typeface="Times New Roman" pitchFamily="18" charset="0"/>
                <a:cs typeface="Times New Roman" pitchFamily="18" charset="0"/>
              </a:rPr>
              <a:t>O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are o </a:t>
            </a:r>
            <a:r>
              <a:rPr lang="fr-FR" sz="2800" dirty="0" err="1">
                <a:latin typeface="Times New Roman" pitchFamily="18" charset="0"/>
                <a:cs typeface="Times New Roman" pitchFamily="18" charset="0"/>
              </a:rPr>
              <a:t>descriere</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structuri</a:t>
            </a:r>
            <a:r>
              <a:rPr lang="fr-FR" sz="2800" dirty="0">
                <a:latin typeface="Times New Roman" pitchFamily="18" charset="0"/>
                <a:cs typeface="Times New Roman" pitchFamily="18" charset="0"/>
              </a:rPr>
              <a:t> de date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cunoscute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variabile</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instanta</a:t>
            </a:r>
            <a:r>
              <a:rPr lang="fr-FR" sz="2800" dirty="0">
                <a:latin typeface="Times New Roman" pitchFamily="18" charset="0"/>
                <a:cs typeface="Times New Roman" pitchFamily="18" charset="0"/>
              </a:rPr>
              <a:t>, un </a:t>
            </a:r>
            <a:r>
              <a:rPr lang="fr-FR" sz="2800" dirty="0" err="1">
                <a:latin typeface="Times New Roman" pitchFamily="18" charset="0"/>
                <a:cs typeface="Times New Roman" pitchFamily="18" charset="0"/>
              </a:rPr>
              <a:t>protocol</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 la care </a:t>
            </a:r>
            <a:r>
              <a:rPr lang="fr-FR" sz="2800" dirty="0" err="1">
                <a:latin typeface="Times New Roman" pitchFamily="18" charset="0"/>
                <a:cs typeface="Times New Roman" pitchFamily="18" charset="0"/>
              </a:rPr>
              <a:t>instantele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clasei</a:t>
            </a:r>
            <a:r>
              <a:rPr lang="fr-FR" sz="2800" dirty="0">
                <a:latin typeface="Times New Roman" pitchFamily="18" charset="0"/>
                <a:cs typeface="Times New Roman" pitchFamily="18" charset="0"/>
              </a:rPr>
              <a:t> vor </a:t>
            </a:r>
            <a:r>
              <a:rPr lang="fr-FR" sz="2800" dirty="0" err="1">
                <a:latin typeface="Times New Roman" pitchFamily="18" charset="0"/>
                <a:cs typeface="Times New Roman" pitchFamily="18" charset="0"/>
              </a:rPr>
              <a:t>raspunde</a:t>
            </a:r>
            <a:r>
              <a:rPr lang="fr-FR" sz="2800" dirty="0">
                <a:latin typeface="Times New Roman" pitchFamily="18" charset="0"/>
                <a:cs typeface="Times New Roman" pitchFamily="18" charset="0"/>
              </a:rPr>
              <a:t> si un set de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implementarea</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operatii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800" dirty="0">
                <a:latin typeface="Times New Roman" pitchFamily="18" charset="0"/>
                <a:cs typeface="Times New Roman" pitchFamily="18" charset="0"/>
              </a:rPr>
              <a:t>O</a:t>
            </a:r>
            <a:r>
              <a:rPr lang="fr-FR" sz="2800" dirty="0">
                <a:latin typeface="Times New Roman" pitchFamily="18" charset="0"/>
                <a:cs typeface="Times New Roman" pitchFamily="18" charset="0"/>
              </a:rPr>
              <a:t>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este un tip abstract de date care </a:t>
            </a:r>
            <a:r>
              <a:rPr lang="fr-FR" sz="2800" dirty="0" err="1">
                <a:latin typeface="Times New Roman" pitchFamily="18" charset="0"/>
                <a:cs typeface="Times New Roman" pitchFamily="18" charset="0"/>
              </a:rPr>
              <a:t>defineste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atat</a:t>
            </a:r>
            <a:r>
              <a:rPr lang="fr-FR" sz="2800" dirty="0">
                <a:latin typeface="Times New Roman" pitchFamily="18" charset="0"/>
                <a:cs typeface="Times New Roman" pitchFamily="18" charset="0"/>
              </a:rPr>
              <a:t> structura </a:t>
            </a:r>
            <a:r>
              <a:rPr lang="fr-FR" sz="2800" dirty="0" err="1">
                <a:latin typeface="Times New Roman" pitchFamily="18" charset="0"/>
                <a:cs typeface="Times New Roman" pitchFamily="18" charset="0"/>
              </a:rPr>
              <a:t>obiectelor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respectiva</a:t>
            </a:r>
            <a:r>
              <a:rPr lang="fr-FR" sz="2800" dirty="0">
                <a:latin typeface="Times New Roman" pitchFamily="18" charset="0"/>
                <a:cs typeface="Times New Roman" pitchFamily="18" charset="0"/>
              </a:rPr>
              <a:t>, cat si </a:t>
            </a:r>
            <a:r>
              <a:rPr lang="fr-FR" sz="2800" dirty="0" err="1">
                <a:latin typeface="Times New Roman" pitchFamily="18" charset="0"/>
                <a:cs typeface="Times New Roman" pitchFamily="18" charset="0"/>
              </a:rPr>
              <a:t>multimea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existente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urmare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au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atribute</a:t>
            </a:r>
            <a:r>
              <a:rPr lang="fr-FR" sz="2800" dirty="0">
                <a:latin typeface="Times New Roman" pitchFamily="18" charset="0"/>
                <a:cs typeface="Times New Roman" pitchFamily="18" charset="0"/>
              </a:rPr>
              <a:t> si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si </a:t>
            </a:r>
            <a:r>
              <a:rPr lang="fr-FR" sz="2800" dirty="0" err="1">
                <a:latin typeface="Times New Roman" pitchFamily="18" charset="0"/>
                <a:cs typeface="Times New Roman" pitchFamily="18" charset="0"/>
              </a:rPr>
              <a:t>raspund</a:t>
            </a:r>
            <a:r>
              <a:rPr lang="fr-FR" sz="2800" dirty="0">
                <a:latin typeface="Times New Roman" pitchFamily="18" charset="0"/>
                <a:cs typeface="Times New Roman" pitchFamily="18" charset="0"/>
              </a:rPr>
              <a:t> la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catre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en-GB" sz="2000" b="1" dirty="0" err="1">
                <a:latin typeface="Times New Roman" pitchFamily="18" charset="0"/>
                <a:cs typeface="Times New Roman" pitchFamily="18" charset="0"/>
              </a:rPr>
              <a:t>incapsulare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parti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o parte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b="1" dirty="0" err="1">
                <a:latin typeface="Times New Roman" pitchFamily="18" charset="0"/>
                <a:cs typeface="Times New Roman" pitchFamily="18" charset="0"/>
              </a:rPr>
              <a:t>Incapsularea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functionala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ii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9490"/>
            <a:ext cx="8229600" cy="4247317"/>
          </a:xfrm>
          <a:prstGeom prst="rect">
            <a:avLst/>
          </a:prstGeom>
          <a:noFill/>
        </p:spPr>
        <p:txBody>
          <a:bodyPr wrap="square" rtlCol="0">
            <a:spAutoFit/>
          </a:bodyPr>
          <a:lstStyle/>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Intr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baza</a:t>
            </a:r>
            <a:r>
              <a:rPr lang="en-GB" sz="2700" dirty="0">
                <a:latin typeface="Times New Roman" pitchFamily="18" charset="0"/>
                <a:cs typeface="Times New Roman" pitchFamily="18" charset="0"/>
              </a:rPr>
              <a:t> de date orientate </a:t>
            </a:r>
            <a:r>
              <a:rPr lang="en-GB" sz="2700" dirty="0" err="1">
                <a:latin typeface="Times New Roman" pitchFamily="18" charset="0"/>
                <a:cs typeface="Times New Roman" pitchFamily="18" charset="0"/>
              </a:rPr>
              <a:t>pe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obiecte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sunt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aranjate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intr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ierarhie</a:t>
            </a:r>
            <a:r>
              <a:rPr lang="en-GB" sz="2700" dirty="0">
                <a:latin typeface="Times New Roman" pitchFamily="18" charset="0"/>
                <a:cs typeface="Times New Roman" pitchFamily="18" charset="0"/>
              </a:rPr>
              <a:t> in care </a:t>
            </a:r>
            <a:r>
              <a:rPr lang="en-GB" sz="2700" dirty="0" err="1">
                <a:latin typeface="Times New Roman" pitchFamily="18" charset="0"/>
                <a:cs typeface="Times New Roman" pitchFamily="18" charset="0"/>
              </a:rPr>
              <a:t>fiecare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mosteneste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superclasei</a:t>
            </a:r>
            <a:r>
              <a:rPr lang="en-GB" sz="2700" dirty="0">
                <a:latin typeface="Times New Roman" pitchFamily="18" charset="0"/>
                <a:cs typeface="Times New Roman" pitchFamily="18" charset="0"/>
              </a:rPr>
              <a:t> din care face </a:t>
            </a:r>
            <a:r>
              <a:rPr lang="en-GB" sz="2700" dirty="0" err="1">
                <a:latin typeface="Times New Roman" pitchFamily="18" charset="0"/>
                <a:cs typeface="Times New Roman" pitchFamily="18" charset="0"/>
              </a:rPr>
              <a:t>parte</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Mostenirea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un concept </a:t>
            </a:r>
            <a:r>
              <a:rPr lang="en-GB" sz="2700" dirty="0" err="1">
                <a:latin typeface="Times New Roman" pitchFamily="18" charset="0"/>
                <a:cs typeface="Times New Roman" pitchFamily="18" charset="0"/>
              </a:rPr>
              <a:t>puternic</a:t>
            </a:r>
            <a:r>
              <a:rPr lang="en-GB" sz="2700" dirty="0">
                <a:latin typeface="Times New Roman" pitchFamily="18" charset="0"/>
                <a:cs typeface="Times New Roman" pitchFamily="18" charset="0"/>
              </a:rPr>
              <a:t>, care conduce la </a:t>
            </a:r>
            <a:r>
              <a:rPr lang="en-GB" sz="2700" dirty="0" err="1">
                <a:latin typeface="Times New Roman" pitchFamily="18" charset="0"/>
                <a:cs typeface="Times New Roman" pitchFamily="18" charset="0"/>
              </a:rPr>
              <a:t>posibilitatea</a:t>
            </a:r>
            <a:r>
              <a:rPr lang="en-GB" sz="2700" dirty="0">
                <a:latin typeface="Times New Roman" pitchFamily="18" charset="0"/>
                <a:cs typeface="Times New Roman" pitchFamily="18" charset="0"/>
              </a:rPr>
              <a:t> de </a:t>
            </a:r>
            <a:r>
              <a:rPr lang="en-GB" sz="2700" dirty="0" err="1">
                <a:latin typeface="Times New Roman" pitchFamily="18" charset="0"/>
                <a:cs typeface="Times New Roman" pitchFamily="18" charset="0"/>
              </a:rPr>
              <a:t>reutilizare</a:t>
            </a:r>
            <a:r>
              <a:rPr lang="en-GB" sz="2700" dirty="0">
                <a:latin typeface="Times New Roman" pitchFamily="18" charset="0"/>
                <a:cs typeface="Times New Roman" pitchFamily="18" charset="0"/>
              </a:rPr>
              <a:t> a </a:t>
            </a:r>
            <a:r>
              <a:rPr lang="en-GB" sz="2700" dirty="0" err="1">
                <a:latin typeface="Times New Roman" pitchFamily="18" charset="0"/>
                <a:cs typeface="Times New Roman" pitchFamily="18" charset="0"/>
              </a:rPr>
              <a:t>codului</a:t>
            </a:r>
            <a:r>
              <a:rPr lang="en-GB" sz="27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Prin</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mostenire</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preia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clasei</a:t>
            </a:r>
            <a:r>
              <a:rPr lang="en-GB" sz="2700" dirty="0">
                <a:latin typeface="Times New Roman" pitchFamily="18" charset="0"/>
                <a:cs typeface="Times New Roman" pitchFamily="18" charset="0"/>
              </a:rPr>
              <a:t> din care </a:t>
            </a:r>
            <a:r>
              <a:rPr lang="en-GB" sz="2700" dirty="0" err="1">
                <a:latin typeface="Times New Roman" pitchFamily="18" charset="0"/>
                <a:cs typeface="Times New Roman" pitchFamily="18" charset="0"/>
              </a:rPr>
              <a:t>deriva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adaugand</a:t>
            </a:r>
            <a:r>
              <a:rPr lang="en-GB" sz="2700" dirty="0">
                <a:latin typeface="Times New Roman" pitchFamily="18" charset="0"/>
                <a:cs typeface="Times New Roman" pitchFamily="18" charset="0"/>
              </a:rPr>
              <a:t> la </a:t>
            </a:r>
            <a:r>
              <a:rPr lang="en-GB" sz="2700" dirty="0" err="1">
                <a:latin typeface="Times New Roman" pitchFamily="18" charset="0"/>
                <a:cs typeface="Times New Roman" pitchFamily="18" charset="0"/>
              </a:rPr>
              <a: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proprii</a:t>
            </a:r>
            <a:r>
              <a:rPr lang="en-GB" sz="2700" dirty="0">
                <a:latin typeface="Times New Roman" pitchFamily="18" charset="0"/>
                <a:cs typeface="Times New Roman" pitchFamily="18" charset="0"/>
              </a:rPr>
              <a:t>. Este de </a:t>
            </a:r>
            <a:r>
              <a:rPr lang="en-GB" sz="2700" dirty="0" err="1">
                <a:latin typeface="Times New Roman" pitchFamily="18" charset="0"/>
                <a:cs typeface="Times New Roman" pitchFamily="18" charset="0"/>
              </a:rPr>
              <a:t>asemenea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posibil</a:t>
            </a:r>
            <a:r>
              <a:rPr lang="en-GB" sz="2700" dirty="0">
                <a:latin typeface="Times New Roman" pitchFamily="18" charset="0"/>
                <a:cs typeface="Times New Roman" pitchFamily="18" charset="0"/>
              </a:rPr>
              <a:t> ca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aiba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mai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decat</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superclasa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Acest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lucru</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cunoscut</a:t>
            </a:r>
            <a:r>
              <a:rPr lang="en-GB" sz="2700" dirty="0">
                <a:latin typeface="Times New Roman" pitchFamily="18" charset="0"/>
                <a:cs typeface="Times New Roman" pitchFamily="18" charset="0"/>
              </a:rPr>
              <a:t> ca </a:t>
            </a:r>
            <a:r>
              <a:rPr lang="en-GB" sz="2700" dirty="0" err="1">
                <a:latin typeface="Times New Roman" pitchFamily="18" charset="0"/>
                <a:cs typeface="Times New Roman" pitchFamily="18" charset="0"/>
              </a:rPr>
              <a:t>mostenire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multipla</a:t>
            </a:r>
            <a:r>
              <a:rPr lang="en-GB" sz="27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7145"/>
            <a:ext cx="8229601" cy="4893647"/>
          </a:xfrm>
          <a:prstGeom prst="rect">
            <a:avLst/>
          </a:prstGeom>
          <a:noFill/>
        </p:spPr>
        <p:txBody>
          <a:bodyPr wrap="square" rtlCol="0">
            <a:spAutoFit/>
          </a:bodyPr>
          <a:lstStyle/>
          <a:p>
            <a:pPr marL="342900" indent="-342900" algn="just">
              <a:buFont typeface="Wingdings" panose="05000000000000000000" pitchFamily="2" charset="2"/>
              <a:buChar char="§"/>
            </a:pPr>
            <a:r>
              <a:rPr lang="fr-FR" sz="2400" b="1" dirty="0" err="1">
                <a:latin typeface="Times New Roman" pitchFamily="18" charset="0"/>
                <a:cs typeface="Times New Roman" pitchFamily="18" charset="0"/>
              </a:rPr>
              <a:t>Polimorfismul</a:t>
            </a:r>
            <a:r>
              <a:rPr lang="fr-FR" sz="2400" dirty="0">
                <a:latin typeface="Times New Roman" pitchFamily="18" charset="0"/>
                <a:cs typeface="Times New Roman" pitchFamily="18" charset="0"/>
              </a:rPr>
              <a:t> se refera la </a:t>
            </a:r>
            <a:r>
              <a:rPr lang="fr-FR" sz="2400" dirty="0" err="1">
                <a:latin typeface="Times New Roman" pitchFamily="18" charset="0"/>
                <a:cs typeface="Times New Roman" pitchFamily="18" charset="0"/>
              </a:rPr>
              <a:t>faptul</a:t>
            </a:r>
            <a:r>
              <a:rPr lang="fr-FR" sz="2400" dirty="0">
                <a:latin typeface="Times New Roman" pitchFamily="18" charset="0"/>
                <a:cs typeface="Times New Roman" pitchFamily="18" charset="0"/>
              </a:rPr>
              <a:t> ca, la </a:t>
            </a:r>
            <a:r>
              <a:rPr lang="fr-FR" sz="2400" dirty="0" err="1">
                <a:latin typeface="Times New Roman" pitchFamily="18" charset="0"/>
                <a:cs typeface="Times New Roman" pitchFamily="18" charset="0"/>
              </a:rPr>
              <a:t>primirea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stabilirea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metodei</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aplica</a:t>
            </a:r>
            <a:r>
              <a:rPr lang="fr-FR" sz="2400" dirty="0">
                <a:latin typeface="Times New Roman" pitchFamily="18" charset="0"/>
                <a:cs typeface="Times New Roman" pitchFamily="18" charset="0"/>
              </a:rPr>
              <a:t> se face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dinamic</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functie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obiectului</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cauza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Astfel</a:t>
            </a:r>
            <a:r>
              <a:rPr lang="fr-FR" sz="2400" dirty="0">
                <a:latin typeface="Times New Roman" pitchFamily="18" charset="0"/>
                <a:cs typeface="Times New Roman" pitchFamily="18" charset="0"/>
              </a:rPr>
              <a:t>, instante ale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clase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pot fi </a:t>
            </a:r>
            <a:r>
              <a:rPr lang="fr-FR" sz="2400" dirty="0" err="1">
                <a:latin typeface="Times New Roman" pitchFamily="18" charset="0"/>
                <a:cs typeface="Times New Roman" pitchFamily="18" charset="0"/>
              </a:rPr>
              <a:t>adresate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uniform</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primesc</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aceleasi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mesaje</a:t>
            </a:r>
            <a:r>
              <a:rPr lang="fr-FR" sz="2400" dirty="0">
                <a:latin typeface="Times New Roman" pitchFamily="18" charset="0"/>
                <a:cs typeface="Times New Roman" pitchFamily="18" charset="0"/>
              </a:rPr>
              <a:t>), dar manifesta </a:t>
            </a:r>
            <a:r>
              <a:rPr lang="fr-FR" sz="2400" dirty="0" err="1">
                <a:latin typeface="Times New Roman" pitchFamily="18" charset="0"/>
                <a:cs typeface="Times New Roman" pitchFamily="18" charset="0"/>
              </a:rPr>
              <a:t>comportamente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Acest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fapt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asigura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manipularea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simpla</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coerenta</a:t>
            </a:r>
            <a:r>
              <a:rPr lang="fr-FR" sz="2400" dirty="0">
                <a:latin typeface="Times New Roman" pitchFamily="18" charset="0"/>
                <a:cs typeface="Times New Roman" pitchFamily="18" charset="0"/>
              </a:rPr>
              <a:t> a </a:t>
            </a:r>
            <a:r>
              <a:rPr lang="fr-FR" sz="2400" dirty="0" err="1">
                <a:latin typeface="Times New Roman" pitchFamily="18" charset="0"/>
                <a:cs typeface="Times New Roman" pitchFamily="18" charset="0"/>
              </a:rPr>
              <a:t>seturilor</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eterogene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a:latin typeface="Times New Roman" pitchFamily="18" charset="0"/>
                <a:cs typeface="Times New Roman" pitchFamily="18" charset="0"/>
              </a:rPr>
              <a:t>Un </a:t>
            </a:r>
            <a:r>
              <a:rPr lang="fr-FR" sz="2400" dirty="0" err="1">
                <a:latin typeface="Times New Roman" pitchFamily="18" charset="0"/>
                <a:cs typeface="Times New Roman" pitchFamily="18" charset="0"/>
              </a:rPr>
              <a:t>alt</a:t>
            </a:r>
            <a:r>
              <a:rPr lang="fr-FR" sz="2400" dirty="0">
                <a:latin typeface="Times New Roman" pitchFamily="18" charset="0"/>
                <a:cs typeface="Times New Roman" pitchFamily="18" charset="0"/>
              </a:rPr>
              <a:t> tip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este </a:t>
            </a:r>
            <a:r>
              <a:rPr lang="fr-FR" sz="2400" dirty="0" err="1">
                <a:latin typeface="Times New Roman" pitchFamily="18" charset="0"/>
                <a:cs typeface="Times New Roman" pitchFamily="18" charset="0"/>
              </a:rPr>
              <a:t>asociat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Raspunsul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a:t>
            </a:r>
            <a:r>
              <a:rPr lang="fr-FR" sz="2400" dirty="0">
                <a:latin typeface="Times New Roman" pitchFamily="18" charset="0"/>
                <a:cs typeface="Times New Roman" pitchFamily="18" charset="0"/>
              </a:rPr>
              <a:t> la un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poate</a:t>
            </a:r>
            <a:r>
              <a:rPr lang="fr-FR" sz="2400" dirty="0">
                <a:latin typeface="Times New Roman" pitchFamily="18" charset="0"/>
                <a:cs typeface="Times New Roman" pitchFamily="18" charset="0"/>
              </a:rPr>
              <a:t> fi </a:t>
            </a:r>
            <a:r>
              <a:rPr lang="fr-FR" sz="2400" dirty="0" err="1">
                <a:latin typeface="Times New Roman" pitchFamily="18" charset="0"/>
                <a:cs typeface="Times New Roman" pitchFamily="18" charset="0"/>
              </a:rPr>
              <a:t>determinat</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metodele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mostenite</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superclasa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multipla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permite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definirea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forme complexe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care pot </a:t>
            </a:r>
            <a:r>
              <a:rPr lang="fr-FR" sz="2400" dirty="0" err="1">
                <a:latin typeface="Times New Roman" pitchFamily="18" charset="0"/>
                <a:cs typeface="Times New Roman" pitchFamily="18" charset="0"/>
              </a:rPr>
              <a:t>antrena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uneori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combinarea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metodelor</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doua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sau</a:t>
            </a:r>
            <a:r>
              <a:rPr lang="fr-FR" sz="2400" dirty="0">
                <a:latin typeface="Times New Roman" pitchFamily="18" charset="0"/>
                <a:cs typeface="Times New Roman" pitchFamily="18" charset="0"/>
              </a:rPr>
              <a:t> mai </a:t>
            </a:r>
            <a:r>
              <a:rPr lang="fr-FR" sz="2400" dirty="0" err="1">
                <a:latin typeface="Times New Roman" pitchFamily="18" charset="0"/>
                <a:cs typeface="Times New Roman" pitchFamily="18" charset="0"/>
              </a:rPr>
              <a:t>multe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superclase</a:t>
            </a:r>
            <a:r>
              <a:rPr lang="fr-FR"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asocierea este o legătură între entități.</a:t>
            </a: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 În OODB, asocierea este reprezentată prin</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Intermediul unor trimiteri între obiecte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Se poate modifica dinamic, în funcție de cerințele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trebuie:</a:t>
            </a:r>
          </a:p>
          <a:p>
            <a:pPr marL="0" indent="0">
              <a:buNone/>
            </a:pPr>
            <a:r>
              <a:rPr lang="ro-RO" dirty="0">
                <a:latin typeface="Times New Roman" panose="02020603050405020304" pitchFamily="18" charset="0"/>
                <a:cs typeface="Times New Roman" panose="02020603050405020304" pitchFamily="18" charset="0"/>
              </a:rPr>
              <a:t>	Specificate</a:t>
            </a:r>
          </a:p>
          <a:p>
            <a:pPr marL="0" indent="0">
              <a:buNone/>
            </a:pPr>
            <a:r>
              <a:rPr lang="ro-RO" dirty="0">
                <a:latin typeface="Times New Roman" panose="02020603050405020304" pitchFamily="18" charset="0"/>
                <a:cs typeface="Times New Roman" panose="02020603050405020304" pitchFamily="18" charset="0"/>
              </a:rPr>
              <a:t>	Implementate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Modificarile schemei sunt formate din două tipuri:</a:t>
            </a:r>
          </a:p>
          <a:p>
            <a:pPr marL="0" indent="0">
              <a:buNone/>
            </a:pPr>
            <a:r>
              <a:rPr lang="ro-RO" dirty="0">
                <a:latin typeface="Times New Roman" panose="02020603050405020304" pitchFamily="18" charset="0"/>
                <a:cs typeface="Times New Roman" panose="02020603050405020304" pitchFamily="18" charset="0"/>
              </a:rPr>
              <a:t>	Modificări ale clasei (definiția, atributele, metodele)</a:t>
            </a:r>
          </a:p>
          <a:p>
            <a:pPr marL="0" indent="0">
              <a:buNone/>
            </a:pPr>
            <a:r>
              <a:rPr lang="ro-RO" dirty="0">
                <a:latin typeface="Times New Roman" panose="02020603050405020304" pitchFamily="18" charset="0"/>
                <a:cs typeface="Times New Roman" panose="02020603050405020304" pitchFamily="18" charset="0"/>
              </a:rPr>
              <a:t>	Modificări ale ierarhiei claselor</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Schema bazei de date este extinsă prin adăugarea de noi clase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Obiectul încorporează structura și metodele clasei şi are asociat un identificator unic care esteconferit de sistem.</a:t>
            </a:r>
          </a:p>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a:t>
            </a:r>
          </a:p>
        </p:txBody>
      </p:sp>
    </p:spTree>
    <p:extLst>
      <p:ext uri="{BB962C8B-B14F-4D97-AF65-F5344CB8AC3E}">
        <p14:creationId xmlns:p14="http://schemas.microsoft.com/office/powerpoint/2010/main" val="114224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
        <p:nvSpPr>
          <p:cNvPr id="4" name="TextBox 3"/>
          <p:cNvSpPr txBox="1"/>
          <p:nvPr/>
        </p:nvSpPr>
        <p:spPr>
          <a:xfrm>
            <a:off x="466578" y="1631852"/>
            <a:ext cx="8229600" cy="4154984"/>
          </a:xfrm>
          <a:prstGeom prst="rect">
            <a:avLst/>
          </a:prstGeom>
          <a:noFill/>
        </p:spPr>
        <p:txBody>
          <a:bodyPr wrap="square" rtlCol="0">
            <a:spAutoFit/>
          </a:bodyPr>
          <a:lstStyle/>
          <a:p>
            <a:pPr marL="285750" indent="-285750" algn="just">
              <a:buFont typeface="Wingdings" panose="05000000000000000000" pitchFamily="2" charset="2"/>
              <a:buChar char="§"/>
            </a:pPr>
            <a:r>
              <a:rPr lang="ro-RO" sz="2200" dirty="0">
                <a:latin typeface="Times New Roman" panose="02020603050405020304" pitchFamily="18" charset="0"/>
                <a:cs typeface="Times New Roman" panose="02020603050405020304" pitchFamily="18" charset="0"/>
              </a:rPr>
              <a:t>O schemă completă a unei baze de date orientată pe obiecte poate consta din una sau mai multe ierarhii de clasă, împreună cu relaţiile structurale. Modificarea schemei presupune:</a:t>
            </a:r>
          </a:p>
          <a:p>
            <a:pPr algn="just"/>
            <a:r>
              <a:rPr lang="ro-RO" sz="2200" dirty="0">
                <a:latin typeface="Times New Roman" panose="02020603050405020304" pitchFamily="18" charset="0"/>
                <a:cs typeface="Times New Roman" panose="02020603050405020304" pitchFamily="18" charset="0"/>
              </a:rPr>
              <a:t>	1. Definirea unei taxonomii şi a unui model al schimbărilor. Taxonomia defineşte un set de schimbări semnificative ale schemei, iar modelul furnizează o bază pentru specificarea semanticilor schimbărilor schemei;</a:t>
            </a:r>
          </a:p>
          <a:p>
            <a:pPr algn="just"/>
            <a:r>
              <a:rPr lang="ro-RO" sz="2200" dirty="0">
                <a:latin typeface="Times New Roman" panose="02020603050405020304" pitchFamily="18" charset="0"/>
                <a:cs typeface="Times New Roman" panose="02020603050405020304" pitchFamily="18" charset="0"/>
              </a:rPr>
              <a:t>	2. Implementarea schimbărilor schemei. Aceste schimbări pot fi: referitoare la modul de definire al unei clase - includ schimbările atributelor şi metodelor definite pentru o clasă; schimbări referitoare la structura ierarhiei de clase – includ adăugarea sau ştergerea unei clase şi schimbarea relaţiilor superclasă/subclasă dintre o pereche de clase. </a:t>
            </a:r>
          </a:p>
        </p:txBody>
      </p:sp>
    </p:spTree>
    <p:extLst>
      <p:ext uri="{BB962C8B-B14F-4D97-AF65-F5344CB8AC3E}">
        <p14:creationId xmlns:p14="http://schemas.microsoft.com/office/powerpoint/2010/main" val="193028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171" y="1600200"/>
            <a:ext cx="7874417" cy="4987131"/>
          </a:xfrm>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Tree>
    <p:extLst>
      <p:ext uri="{BB962C8B-B14F-4D97-AF65-F5344CB8AC3E}">
        <p14:creationId xmlns:p14="http://schemas.microsoft.com/office/powerpoint/2010/main" val="3808422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 Gestiunea modelului presupune </a:t>
            </a:r>
            <a:r>
              <a:rPr lang="en-GB" dirty="0" err="1">
                <a:latin typeface="Times New Roman" panose="02020603050405020304" pitchFamily="18" charset="0"/>
                <a:cs typeface="Times New Roman" panose="02020603050405020304" pitchFamily="18" charset="0"/>
              </a:rPr>
              <a:t>creare</a:t>
            </a:r>
            <a:r>
              <a:rPr lang="ro-RO"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clase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ctualizarea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ștergerea</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t>
            </a:r>
            <a:r>
              <a:rPr lang="en-GB" dirty="0" err="1">
                <a:latin typeface="Times New Roman" panose="02020603050405020304" pitchFamily="18" charset="0"/>
                <a:cs typeface="Times New Roman" panose="02020603050405020304" pitchFamily="18" charset="0"/>
              </a:rPr>
              <a:t>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 dedicate)-</a:t>
            </a:r>
            <a:r>
              <a:rPr lang="en-GB" dirty="0" err="1">
                <a:latin typeface="Times New Roman" panose="02020603050405020304" pitchFamily="18" charset="0"/>
                <a:cs typeface="Times New Roman" panose="02020603050405020304" pitchFamily="18" charset="0"/>
              </a:rPr>
              <a:t>comunicarea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a:t>
            </a:r>
            <a:r>
              <a:rPr lang="ro-RO"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solicitări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apeluri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anumitor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a:t>
            </a:r>
            <a:r>
              <a:rPr lang="en-GB" dirty="0" err="1">
                <a:latin typeface="Times New Roman" panose="02020603050405020304" pitchFamily="18" charset="0"/>
                <a:cs typeface="Times New Roman" panose="02020603050405020304" pitchFamily="18" charset="0"/>
              </a:rPr>
              <a:t>rimiterea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multe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genera </a:t>
            </a:r>
            <a:r>
              <a:rPr lang="en-GB" dirty="0" err="1">
                <a:latin typeface="Times New Roman" panose="02020603050405020304" pitchFamily="18" charset="0"/>
                <a:cs typeface="Times New Roman" panose="02020603050405020304" pitchFamily="18" charset="0"/>
              </a:rPr>
              <a:t>comportamente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
            </a:r>
            <a:r>
              <a:rPr lang="en-GB" dirty="0">
                <a:latin typeface="Times New Roman" panose="02020603050405020304" pitchFamily="18" charset="0"/>
                <a:cs typeface="Times New Roman" panose="02020603050405020304" pitchFamily="18" charset="0"/>
              </a:rPr>
              <a:t>in </a:t>
            </a:r>
            <a:r>
              <a:rPr lang="en-GB" dirty="0" err="1">
                <a:latin typeface="Times New Roman" panose="02020603050405020304" pitchFamily="18" charset="0"/>
                <a:cs typeface="Times New Roman" panose="02020603050405020304" pitchFamily="18" charset="0"/>
              </a:rPr>
              <a:t>partea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polimorfism</a:t>
            </a:r>
            <a:r>
              <a:rPr lang="ro-RO"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
            </a:pPr>
            <a:r>
              <a:rPr lang="ro-RO" sz="2400" dirty="0">
                <a:latin typeface="Times New Roman" panose="02020603050405020304" pitchFamily="18" charset="0"/>
                <a:cs typeface="Times New Roman" panose="02020603050405020304" pitchFamily="18" charset="0"/>
              </a:rPr>
              <a:t>(Gestiunea)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40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T</a:t>
            </a:r>
            <a:r>
              <a:rPr lang="en-GB" sz="2500" dirty="0" err="1">
                <a:latin typeface="Times New Roman" panose="02020603050405020304" pitchFamily="18" charset="0"/>
                <a:cs typeface="Times New Roman" panose="02020603050405020304" pitchFamily="18" charset="0"/>
              </a:rPr>
              <a:t>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obiectele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trebuie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respecte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protocolul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specificat</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definirea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lor</a:t>
            </a:r>
            <a:r>
              <a:rPr lang="ro-RO"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 </a:t>
            </a:r>
            <a:r>
              <a:rPr lang="ro-RO" sz="2500" dirty="0">
                <a:latin typeface="Times New Roman" panose="02020603050405020304" pitchFamily="18" charset="0"/>
                <a:cs typeface="Times New Roman" panose="02020603050405020304" pitchFamily="18" charset="0"/>
              </a:rPr>
              <a:t>U</a:t>
            </a:r>
            <a:r>
              <a:rPr lang="en-GB" sz="2500" dirty="0">
                <a:latin typeface="Times New Roman" panose="02020603050405020304" pitchFamily="18" charset="0"/>
                <a:cs typeface="Times New Roman" panose="02020603050405020304" pitchFamily="18" charset="0"/>
              </a:rPr>
              <a:t>n</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răspunde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 </a:t>
            </a:r>
            <a:r>
              <a:rPr lang="en-GB" sz="2500" dirty="0" err="1">
                <a:latin typeface="Times New Roman" panose="02020603050405020304" pitchFamily="18" charset="0"/>
                <a:cs typeface="Times New Roman" panose="02020603050405020304" pitchFamily="18" charset="0"/>
              </a:rPr>
              <a:t>cărei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instanţiere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A</a:t>
            </a:r>
            <a:r>
              <a:rPr lang="en-GB" sz="2500" dirty="0" err="1">
                <a:latin typeface="Times New Roman" panose="02020603050405020304" pitchFamily="18" charset="0"/>
                <a:cs typeface="Times New Roman" panose="02020603050405020304" pitchFamily="18" charset="0"/>
              </a:rPr>
              <a:t>ccesul</a:t>
            </a:r>
            <a:r>
              <a:rPr lang="en-GB" sz="2500" dirty="0">
                <a:latin typeface="Times New Roman" panose="02020603050405020304" pitchFamily="18" charset="0"/>
                <a:cs typeface="Times New Roman" panose="02020603050405020304" pitchFamily="18" charset="0"/>
              </a:rPr>
              <a:t> din exterior la </a:t>
            </a:r>
            <a:r>
              <a:rPr lang="en-GB" sz="2500" dirty="0" err="1">
                <a:latin typeface="Times New Roman" panose="02020603050405020304" pitchFamily="18" charset="0"/>
                <a:cs typeface="Times New Roman" panose="02020603050405020304" pitchFamily="18" charset="0"/>
              </a:rPr>
              <a:t>obiecte</a:t>
            </a:r>
            <a:r>
              <a:rPr lang="en-GB" sz="2500" dirty="0">
                <a:latin typeface="Times New Roman" panose="02020603050405020304" pitchFamily="18" charset="0"/>
                <a:cs typeface="Times New Roman" panose="02020603050405020304" pitchFamily="18" charset="0"/>
              </a:rPr>
              <a:t> se face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prin</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R</a:t>
            </a:r>
            <a:r>
              <a:rPr lang="en-GB" sz="2500" dirty="0" err="1">
                <a:latin typeface="Times New Roman" panose="02020603050405020304" pitchFamily="18" charset="0"/>
                <a:cs typeface="Times New Roman" panose="02020603050405020304" pitchFamily="18" charset="0"/>
              </a:rPr>
              <a:t>estul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metodelor</a:t>
            </a:r>
            <a:r>
              <a:rPr lang="en-GB" sz="2500" dirty="0">
                <a:latin typeface="Times New Roman" panose="02020603050405020304" pitchFamily="18" charset="0"/>
                <a:cs typeface="Times New Roman" panose="02020603050405020304" pitchFamily="18" charset="0"/>
              </a:rPr>
              <a:t> / </a:t>
            </a:r>
            <a:r>
              <a:rPr lang="en-GB" sz="2500" dirty="0" err="1">
                <a:latin typeface="Times New Roman" panose="02020603050405020304" pitchFamily="18" charset="0"/>
                <a:cs typeface="Times New Roman" panose="02020603050405020304" pitchFamily="18" charset="0"/>
              </a:rPr>
              <a:t>proprietăților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sunt</a:t>
            </a:r>
            <a:r>
              <a:rPr lang="en-GB" sz="2500" dirty="0">
                <a:latin typeface="Times New Roman" panose="02020603050405020304" pitchFamily="18" charset="0"/>
                <a:cs typeface="Times New Roman" panose="02020603050405020304" pitchFamily="18" charset="0"/>
              </a:rPr>
              <a:t> încapsulate3. </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unui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asigură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integritatea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referirii</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obiect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O</a:t>
            </a:r>
            <a:r>
              <a:rPr lang="en-GB" sz="2500" dirty="0">
                <a:latin typeface="Times New Roman" panose="02020603050405020304" pitchFamily="18" charset="0"/>
                <a:cs typeface="Times New Roman" panose="02020603050405020304" pitchFamily="18" charset="0"/>
              </a:rPr>
              <a:t>rice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are un </a:t>
            </a:r>
            <a:r>
              <a:rPr lang="en-GB" sz="2500" dirty="0" err="1">
                <a:latin typeface="Times New Roman" panose="02020603050405020304" pitchFamily="18" charset="0"/>
                <a:cs typeface="Times New Roman" panose="02020603050405020304" pitchFamily="18" charset="0"/>
              </a:rPr>
              <a:t>identificator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cheie</a:t>
            </a:r>
            <a:r>
              <a:rPr lang="en-GB" sz="2500" dirty="0">
                <a:latin typeface="Times New Roman" panose="02020603050405020304" pitchFamily="18" charset="0"/>
                <a:cs typeface="Times New Roman" panose="02020603050405020304" pitchFamily="18" charset="0"/>
              </a:rPr>
              <a:t>)-</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același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întreaga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durată</a:t>
            </a:r>
            <a:r>
              <a:rPr lang="en-GB" sz="2500" dirty="0">
                <a:latin typeface="Times New Roman" panose="02020603050405020304" pitchFamily="18" charset="0"/>
                <a:cs typeface="Times New Roman" panose="02020603050405020304" pitchFamily="18" charset="0"/>
              </a:rPr>
              <a:t> de </a:t>
            </a:r>
            <a:r>
              <a:rPr lang="en-GB" sz="2500" dirty="0" err="1">
                <a:latin typeface="Times New Roman" panose="02020603050405020304" pitchFamily="18" charset="0"/>
                <a:cs typeface="Times New Roman" panose="02020603050405020304" pitchFamily="18" charset="0"/>
              </a:rPr>
              <a:t>viață</a:t>
            </a:r>
            <a:r>
              <a:rPr lang="en-GB" sz="2500" dirty="0">
                <a:latin typeface="Times New Roman" panose="02020603050405020304" pitchFamily="18" charset="0"/>
                <a:cs typeface="Times New Roman" panose="02020603050405020304" pitchFamily="18" charset="0"/>
              </a:rPr>
              <a:t> a</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obiectului-dacă</a:t>
            </a:r>
            <a:r>
              <a:rPr lang="en-GB" sz="2500" dirty="0">
                <a:latin typeface="Times New Roman" panose="02020603050405020304" pitchFamily="18" charset="0"/>
                <a:cs typeface="Times New Roman" panose="02020603050405020304" pitchFamily="18" charset="0"/>
              </a:rPr>
              <a:t> un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șters</a:t>
            </a:r>
            <a:r>
              <a:rPr lang="en-GB" sz="2500" dirty="0">
                <a:latin typeface="Times New Roman" panose="02020603050405020304" pitchFamily="18" charset="0"/>
                <a:cs typeface="Times New Roman" panose="02020603050405020304" pitchFamily="18" charset="0"/>
              </a:rPr>
              <a:t>, se </a:t>
            </a:r>
            <a:r>
              <a:rPr lang="en-GB" sz="2500" dirty="0" err="1">
                <a:latin typeface="Times New Roman" panose="02020603050405020304" pitchFamily="18" charset="0"/>
                <a:cs typeface="Times New Roman" panose="02020603050405020304" pitchFamily="18" charset="0"/>
              </a:rPr>
              <a:t>șterge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lui</a:t>
            </a:r>
            <a:endParaRPr lang="en-GB"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Reguli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integritate</a:t>
            </a:r>
            <a:r>
              <a:rPr lang="en-GB" sz="2400" dirty="0">
                <a:latin typeface="Times New Roman" panose="02020603050405020304" pitchFamily="18" charset="0"/>
                <a:cs typeface="Times New Roman" panose="02020603050405020304" pitchFamily="18" charset="0"/>
              </a:rPr>
              <a:t> al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25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just">
              <a:buNone/>
            </a:pPr>
            <a:r>
              <a:rPr lang="ro-RO" dirty="0"/>
              <a:t>Un SGBDOO trebuie să utilizeze metode ce aparțin claselor din BDOO</a:t>
            </a:r>
          </a:p>
          <a:p>
            <a:pPr algn="just">
              <a:buFont typeface="Wingdings" panose="05000000000000000000" pitchFamily="2" charset="2"/>
              <a:buChar char="§"/>
            </a:pPr>
            <a:r>
              <a:rPr lang="ro-RO" dirty="0"/>
              <a:t>Clasele trebuie să fie compacte, încapsulate și ermetizate</a:t>
            </a:r>
          </a:p>
          <a:p>
            <a:pPr algn="just">
              <a:buFont typeface="Wingdings" panose="05000000000000000000" pitchFamily="2" charset="2"/>
              <a:buChar char="§"/>
            </a:pPr>
            <a:r>
              <a:rPr lang="ro-RO" dirty="0"/>
              <a:t>Încapsularea</a:t>
            </a:r>
          </a:p>
          <a:p>
            <a:pPr algn="just">
              <a:buFont typeface="Wingdings" panose="05000000000000000000" pitchFamily="2" charset="2"/>
              <a:buChar char="§"/>
            </a:pPr>
            <a:r>
              <a:rPr lang="ro-RO" dirty="0"/>
              <a:t>Asocierea dintre metode și datele prelucrate</a:t>
            </a:r>
          </a:p>
          <a:p>
            <a:pPr algn="just">
              <a:buFont typeface="Wingdings" panose="05000000000000000000" pitchFamily="2" charset="2"/>
              <a:buChar char="§"/>
            </a:pPr>
            <a:r>
              <a:rPr lang="ro-RO" dirty="0"/>
              <a:t>Poate scădea numărul de accesuri la datele din baza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427197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bază</a:t>
            </a:r>
            <a:r>
              <a:rPr lang="en-GB" sz="2400" b="1" dirty="0">
                <a:latin typeface="Times New Roman" pitchFamily="18" charset="0"/>
                <a:cs typeface="Times New Roman" pitchFamily="18" charset="0"/>
              </a:rPr>
              <a:t> de date </a:t>
            </a:r>
            <a:r>
              <a:rPr lang="en-GB" sz="2400" b="1" dirty="0" err="1">
                <a:latin typeface="Times New Roman" pitchFamily="18" charset="0"/>
                <a:cs typeface="Times New Roman" pitchFamily="18" charset="0"/>
              </a:rPr>
              <a:t>orientat</a:t>
            </a:r>
            <a:r>
              <a:rPr lang="ro-RO" sz="2400" b="1" dirty="0">
                <a:latin typeface="Times New Roman" pitchFamily="18" charset="0"/>
                <a:cs typeface="Times New Roman" pitchFamily="18" charset="0"/>
              </a:rPr>
              <a:t>ă</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a:latin typeface="Times New Roman" pitchFamily="18" charset="0"/>
                <a:cs typeface="Times New Roman" pitchFamily="18" charset="0"/>
              </a:rPr>
              <a:t>definit</a:t>
            </a:r>
            <a:r>
              <a:rPr lang="ro-RO" sz="2400" dirty="0">
                <a:latin typeface="Times New Roman" pitchFamily="18" charset="0"/>
                <a:cs typeface="Times New Roman" pitchFamily="18" charset="0"/>
              </a:rPr>
              <a:t>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stoc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a:latin typeface="Times New Roman" pitchFamily="18" charset="0"/>
                <a:cs typeface="Times New Roman" pitchFamily="18" charset="0"/>
              </a:rPr>
              <a:t>i </a:t>
            </a:r>
            <a:r>
              <a:rPr lang="en-GB" sz="2400" dirty="0" err="1">
                <a:latin typeface="Times New Roman" pitchFamily="18" charset="0"/>
                <a:cs typeface="Times New Roman" pitchFamily="18" charset="0"/>
              </a:rPr>
              <a:t>reg</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sirii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informa</a:t>
            </a:r>
            <a:r>
              <a:rPr lang="ro-RO" sz="2400" dirty="0">
                <a:latin typeface="Times New Roman" pitchFamily="18" charset="0"/>
                <a:cs typeface="Times New Roman" pitchFamily="18" charset="0"/>
              </a:rPr>
              <a:t>ț</a:t>
            </a:r>
            <a:r>
              <a:rPr lang="en-GB" sz="2400" dirty="0" err="1">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a:t>
            </a:r>
            <a:r>
              <a:rPr lang="ro-RO" sz="2400" dirty="0">
                <a:latin typeface="Times New Roman" pitchFamily="18" charset="0"/>
                <a:cs typeface="Times New Roman" pitchFamily="18" charset="0"/>
              </a:rPr>
              <a:t>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a:latin typeface="Times New Roman" pitchFamily="18" charset="0"/>
                <a:cs typeface="Times New Roman" pitchFamily="18" charset="0"/>
              </a:rPr>
              <a:t>reprezent</a:t>
            </a:r>
            <a:r>
              <a:rPr lang="ro-RO" sz="2400" dirty="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err="1"/>
              <a:t>Bazele</a:t>
            </a:r>
            <a:r>
              <a:rPr lang="fr-FR" sz="2400" dirty="0"/>
              <a:t> de date </a:t>
            </a:r>
            <a:r>
              <a:rPr lang="fr-FR" sz="2400" dirty="0" err="1"/>
              <a:t>orientate</a:t>
            </a:r>
            <a:r>
              <a:rPr lang="fr-FR" sz="2400" dirty="0"/>
              <a:t> </a:t>
            </a:r>
            <a:r>
              <a:rPr lang="fr-FR" sz="2400" dirty="0" err="1"/>
              <a:t>pe</a:t>
            </a:r>
            <a:r>
              <a:rPr lang="fr-FR" sz="2400" dirty="0"/>
              <a:t> </a:t>
            </a:r>
            <a:r>
              <a:rPr lang="fr-FR" sz="2400" dirty="0" err="1"/>
              <a:t>obiecte</a:t>
            </a:r>
            <a:r>
              <a:rPr lang="fr-FR" sz="2400" dirty="0"/>
              <a:t> permit </a:t>
            </a:r>
            <a:r>
              <a:rPr lang="fr-FR" sz="2400" dirty="0" err="1"/>
              <a:t>crearea</a:t>
            </a:r>
            <a:r>
              <a:rPr lang="fr-FR" sz="2400" dirty="0"/>
              <a:t> de </a:t>
            </a:r>
            <a:r>
              <a:rPr lang="fr-FR" sz="2400" dirty="0" err="1"/>
              <a:t>obiecte</a:t>
            </a:r>
            <a:r>
              <a:rPr lang="fr-FR" sz="2400" dirty="0"/>
              <a:t> complexe </a:t>
            </a:r>
            <a:r>
              <a:rPr lang="fr-FR" sz="2400" dirty="0" err="1"/>
              <a:t>din</a:t>
            </a:r>
            <a:r>
              <a:rPr lang="fr-FR" sz="2400" dirty="0"/>
              <a:t> </a:t>
            </a:r>
            <a:r>
              <a:rPr lang="fr-FR" sz="2400" dirty="0" err="1"/>
              <a:t>componente</a:t>
            </a:r>
            <a:r>
              <a:rPr lang="fr-FR" sz="2400" dirty="0"/>
              <a:t> mai simple, </a:t>
            </a:r>
            <a:r>
              <a:rPr lang="fr-FR" sz="2400" dirty="0" err="1"/>
              <a:t>fiecare</a:t>
            </a:r>
            <a:r>
              <a:rPr lang="fr-FR" sz="2400" dirty="0"/>
              <a:t> </a:t>
            </a:r>
            <a:r>
              <a:rPr lang="fr-FR" sz="2400" dirty="0" err="1"/>
              <a:t>avand</a:t>
            </a:r>
            <a:r>
              <a:rPr lang="fr-FR" sz="2400" dirty="0"/>
              <a:t> </a:t>
            </a:r>
            <a:r>
              <a:rPr lang="fr-FR" sz="2400" dirty="0" err="1"/>
              <a:t>propriile</a:t>
            </a:r>
            <a:r>
              <a:rPr lang="fr-FR" sz="2400" dirty="0"/>
              <a:t> </a:t>
            </a:r>
            <a:r>
              <a:rPr lang="fr-FR" sz="2400" dirty="0" err="1"/>
              <a:t>atribute</a:t>
            </a:r>
            <a:r>
              <a:rPr lang="fr-FR" sz="2400" dirty="0"/>
              <a:t> si </a:t>
            </a:r>
            <a:r>
              <a:rPr lang="fr-FR" sz="2400" dirty="0" err="1"/>
              <a:t>propriul</a:t>
            </a:r>
            <a:r>
              <a:rPr lang="fr-FR" sz="2400" dirty="0"/>
              <a:t> </a:t>
            </a:r>
            <a:r>
              <a:rPr lang="fr-FR" sz="2400" dirty="0" err="1"/>
              <a:t>comportament</a:t>
            </a:r>
            <a:r>
              <a:rPr lang="fr-FR" sz="2400" dirty="0"/>
              <a:t>. </a:t>
            </a:r>
            <a:endParaRPr lang="en-GB"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t>Un SGBDOO trebuie să fie deschise către alte sisteme</a:t>
            </a:r>
          </a:p>
          <a:p>
            <a:pPr>
              <a:buFont typeface="Wingdings" panose="05000000000000000000" pitchFamily="2" charset="2"/>
              <a:buChar char="§"/>
            </a:pPr>
            <a:r>
              <a:rPr lang="ro-RO" dirty="0"/>
              <a:t>posibilitatea de interfațare cu baze de date din alte SGBD-uri</a:t>
            </a:r>
          </a:p>
          <a:p>
            <a:pPr>
              <a:buFont typeface="Wingdings" panose="05000000000000000000" pitchFamily="2" charset="2"/>
              <a:buChar char="§"/>
            </a:pPr>
            <a:r>
              <a:rPr lang="ro-RO" dirty="0"/>
              <a:t>Interconectibilitate cu diverse limbaje: C#, C++, Java pentru interogări SQL</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3895269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t>Un SGBDOO trebuie să aibă toate avantajele SGBD-urilor relaționale</a:t>
            </a:r>
          </a:p>
          <a:p>
            <a:r>
              <a:rPr lang="ro-RO" dirty="0"/>
              <a:t>Accesul la date prin intermediul unui limbaj de interogare (SQL)</a:t>
            </a:r>
          </a:p>
          <a:p>
            <a:r>
              <a:rPr lang="ro-RO" dirty="0"/>
              <a:t>Independența aplicațiilor față de structura datelor </a:t>
            </a:r>
          </a:p>
          <a:p>
            <a:r>
              <a:rPr lang="ro-RO" sz="3600" dirty="0"/>
              <a:t>î</a:t>
            </a:r>
            <a:r>
              <a:rPr lang="ro-RO" dirty="0"/>
              <a:t>ntr-un SGBDOO accesul la date se face mai mult prin interfețe cu utilizatorul</a:t>
            </a:r>
          </a:p>
          <a:p>
            <a:r>
              <a:rPr lang="ro-RO" dirty="0"/>
              <a:t>Obiectele se accesează prin pointeri/referințe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a:t>
            </a:r>
          </a:p>
        </p:txBody>
      </p:sp>
    </p:spTree>
    <p:extLst>
      <p:ext uri="{BB962C8B-B14F-4D97-AF65-F5344CB8AC3E}">
        <p14:creationId xmlns:p14="http://schemas.microsoft.com/office/powerpoint/2010/main" val="863077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t>Modificările aduse schemei pot fi greu de implementat</a:t>
            </a:r>
          </a:p>
          <a:p>
            <a:pPr>
              <a:buFont typeface="Wingdings" panose="05000000000000000000" pitchFamily="2" charset="2"/>
              <a:buChar char="§"/>
            </a:pPr>
            <a:r>
              <a:rPr lang="ro-RO" dirty="0"/>
              <a:t>Adăugarea / modificarea unei clase persistente</a:t>
            </a:r>
          </a:p>
          <a:p>
            <a:pPr>
              <a:buFont typeface="Wingdings" panose="05000000000000000000" pitchFamily="2" charset="2"/>
              <a:buChar char="§"/>
            </a:pPr>
            <a:r>
              <a:rPr lang="ro-RO" dirty="0"/>
              <a:t>Actualizare a aplicației</a:t>
            </a:r>
          </a:p>
          <a:p>
            <a:pPr>
              <a:buFont typeface="Wingdings" panose="05000000000000000000" pitchFamily="2" charset="2"/>
              <a:buChar char="§"/>
            </a:pPr>
            <a:r>
              <a:rPr lang="ro-RO" dirty="0"/>
              <a:t>actualizări ale claselor care interacționează cu / depind de clasa noucreată / modificată</a:t>
            </a:r>
          </a:p>
          <a:p>
            <a:pPr>
              <a:buFont typeface="Wingdings" panose="05000000000000000000" pitchFamily="2" charset="2"/>
              <a:buChar char="§"/>
            </a:pPr>
            <a:r>
              <a:rPr lang="ro-RO" dirty="0"/>
              <a:t>actualizările pot fi consumatoare de timp</a:t>
            </a:r>
          </a:p>
          <a:p>
            <a:pPr>
              <a:buFont typeface="Wingdings" panose="05000000000000000000" pitchFamily="2" charset="2"/>
              <a:buChar char="§"/>
            </a:pPr>
            <a:r>
              <a:rPr lang="ro-RO" dirty="0"/>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039316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b="1" dirty="0"/>
              <a:t>Obiecte și relații compuse</a:t>
            </a:r>
          </a:p>
          <a:p>
            <a:pPr>
              <a:buFont typeface="Wingdings" panose="05000000000000000000" pitchFamily="2" charset="2"/>
              <a:buChar char="§"/>
            </a:pPr>
            <a:r>
              <a:rPr lang="ro-RO" dirty="0"/>
              <a:t>Un obiect poate conține în structura sa alte obiecte tip de date complexe</a:t>
            </a:r>
          </a:p>
          <a:p>
            <a:pPr>
              <a:buFont typeface="Wingdings" panose="05000000000000000000" pitchFamily="2" charset="2"/>
              <a:buChar char="§"/>
            </a:pPr>
            <a:r>
              <a:rPr lang="ro-RO" dirty="0"/>
              <a:t>Un obiect este o reprezentare mai fidelă a Entității din lumea reală pe careo modelează</a:t>
            </a:r>
          </a:p>
          <a:p>
            <a:pPr>
              <a:buFont typeface="Wingdings" panose="05000000000000000000" pitchFamily="2" charset="2"/>
              <a:buChar char="§"/>
            </a:pPr>
            <a:r>
              <a:rPr lang="ro-RO" dirty="0"/>
              <a:t>Gestiunea mai bună a datelor complexe, interconectate si se poate lucra cu o varietate mai mare de tipuri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148020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b="1" dirty="0"/>
              <a:t>Dependența de limbaj</a:t>
            </a:r>
            <a:endParaRPr lang="ro-RO" dirty="0"/>
          </a:p>
          <a:p>
            <a:pPr>
              <a:buFont typeface="Wingdings" panose="05000000000000000000" pitchFamily="2" charset="2"/>
              <a:buChar char="§"/>
            </a:pPr>
            <a:r>
              <a:rPr lang="ro-RO" dirty="0"/>
              <a:t>Un SGBDOO este strâns legat de limbajul care accesează datele prin intermediul API-ului (Application Programming Interface)-datele dintr-un SGBDOO sunt accesibile printr-un anumit limbaj, utilizând un anume API totuși, interfațarea  limbajului se poate face utilizând instrumente secundare(translatoare, adaptoare, marshalling, etc.)</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2804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a:xfrm>
            <a:off x="457200" y="1600201"/>
            <a:ext cx="8229600" cy="2971800"/>
          </a:xfrm>
        </p:spPr>
        <p:txBody>
          <a:bodyPr>
            <a:normAutofit fontScale="85000" lnSpcReduction="20000"/>
          </a:bodyPr>
          <a:lstStyle/>
          <a:p>
            <a:pPr marL="0" indent="0">
              <a:buNone/>
            </a:pPr>
            <a:r>
              <a:rPr lang="ro-RO" b="1" dirty="0"/>
              <a:t>Extensibilitatea facilă</a:t>
            </a:r>
          </a:p>
          <a:p>
            <a:pPr>
              <a:buFont typeface="Wingdings" panose="05000000000000000000" pitchFamily="2" charset="2"/>
              <a:buChar char="§"/>
            </a:pPr>
            <a:r>
              <a:rPr lang="ro-RO" dirty="0"/>
              <a:t>SGBDOO permit crearea de noi tipuri de date pornind de la cele dejaexistente tipurile de dată nou create au adesea caracteristici comune, care pot fi definite într-o clasă de bază prin reducerea redundanței la nivel de cod și operații în sistemul dezvoltat</a:t>
            </a:r>
          </a:p>
          <a:p>
            <a:pPr>
              <a:buFont typeface="Wingdings" panose="05000000000000000000" pitchFamily="2" charset="2"/>
              <a:buChar char="§"/>
            </a:pPr>
            <a:r>
              <a:rPr lang="ro-RO" dirty="0"/>
              <a:t>Reducerea efortului necesar mentenanței și actualizării sistemului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572001"/>
            <a:ext cx="5513070" cy="2095500"/>
          </a:xfrm>
          <a:prstGeom prst="rect">
            <a:avLst/>
          </a:prstGeom>
        </p:spPr>
      </p:pic>
    </p:spTree>
    <p:extLst>
      <p:ext uri="{BB962C8B-B14F-4D97-AF65-F5344CB8AC3E}">
        <p14:creationId xmlns:p14="http://schemas.microsoft.com/office/powerpoint/2010/main" val="3432199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b="1" dirty="0"/>
              <a:t>Este similară cu modelul din “lumea reală”, organizată ierarhic</a:t>
            </a:r>
          </a:p>
          <a:p>
            <a:pPr>
              <a:buFont typeface="Wingdings" panose="05000000000000000000" pitchFamily="2" charset="2"/>
              <a:buChar char="§"/>
            </a:pPr>
            <a:r>
              <a:rPr lang="ro-RO" dirty="0"/>
              <a:t>Ușor de reprezentat relații de tip părinte descendent</a:t>
            </a:r>
          </a:p>
          <a:p>
            <a:pPr>
              <a:buFont typeface="Wingdings" panose="05000000000000000000" pitchFamily="2" charset="2"/>
              <a:buChar char="§"/>
            </a:pPr>
            <a:r>
              <a:rPr lang="ro-RO" dirty="0"/>
              <a:t>Descrierea unei subcategorii (a unei subclase) nu implică copierea /repetarea proprietăților unei categorii cu grad mai înalt de generalitate</a:t>
            </a:r>
          </a:p>
          <a:p>
            <a:pPr>
              <a:buFont typeface="Wingdings" panose="05000000000000000000" pitchFamily="2" charset="2"/>
              <a:buChar char="§"/>
            </a:pPr>
            <a:r>
              <a:rPr lang="ro-RO" dirty="0"/>
              <a:t>Acces rapid și facil la componentele unei ierarhii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5049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sz="2800" dirty="0"/>
              <a:t> Domeniul bazelor d Avantaje și limitări ale SGBDOOInterfațarea mai facilă cu sisteme / aplicații care nu sunt strâns legate de date</a:t>
            </a:r>
          </a:p>
          <a:p>
            <a:pPr>
              <a:buFont typeface="Wingdings" panose="05000000000000000000" pitchFamily="2" charset="2"/>
              <a:buChar char="§"/>
            </a:pPr>
            <a:r>
              <a:rPr lang="ro-RO" sz="2800" dirty="0"/>
              <a:t>Conversia obiectelor către alte structuri / modele de gestiune a datelor e maifacilă decât în cazul tabelelor</a:t>
            </a:r>
          </a:p>
          <a:p>
            <a:pPr>
              <a:buFont typeface="Wingdings" panose="05000000000000000000" pitchFamily="2" charset="2"/>
              <a:buChar char="§"/>
            </a:pPr>
            <a:r>
              <a:rPr lang="ro-RO" sz="2800" dirty="0"/>
              <a:t>Tabele sunt mai dificil de “mapat” pe alte structuri de date (multe etapeintermediare)-nu este necesar un limbaj de interogare pentru un SGBDOO (obiectele se potaccesa folosind limbaje imperative de uz general –C++, C#, Java etc.)</a:t>
            </a:r>
          </a:p>
          <a:p>
            <a:pPr algn="just">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795080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ro-RO" dirty="0"/>
              <a:t>Identitatea obiectelor se asigură mai ușor </a:t>
            </a:r>
          </a:p>
          <a:p>
            <a:r>
              <a:rPr lang="ro-RO" dirty="0"/>
              <a:t>SGBD relaționale utilizează chei, care trebuie gestionate de utilizator</a:t>
            </a:r>
          </a:p>
          <a:p>
            <a:r>
              <a:rPr lang="ro-RO" dirty="0"/>
              <a:t>SGBDOO asigură identitatea și unicitatea obiectelor în mod transparentfață de utilizator (prin conferirea de Object Ids)</a:t>
            </a:r>
          </a:p>
          <a:p>
            <a:r>
              <a:rPr lang="ro-RO" dirty="0"/>
              <a:t>Posibilitate redusă de apariție a erorilor </a:t>
            </a:r>
          </a:p>
          <a:p>
            <a:r>
              <a:rPr lang="ro-RO" dirty="0"/>
              <a:t>Nu există limitări cu privire la valorile care pot fi reținute într-un obiect</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90271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ro-RO" b="1" dirty="0"/>
              <a:t>Eficiența BDOO</a:t>
            </a:r>
            <a:endParaRPr lang="ro-RO" dirty="0"/>
          </a:p>
          <a:p>
            <a:pPr>
              <a:buFont typeface="Wingdings" panose="05000000000000000000" pitchFamily="2" charset="2"/>
              <a:buChar char="§"/>
            </a:pPr>
            <a:r>
              <a:rPr lang="ro-RO" dirty="0"/>
              <a:t>În sisteme unde unui item (unui individ, concept etc) îi corespund volumemari de dateEx: evidența populației, a clienților unei companii sau a unor modele din diverse domenii științifice</a:t>
            </a:r>
          </a:p>
          <a:p>
            <a:pPr>
              <a:buFont typeface="Wingdings" panose="05000000000000000000" pitchFamily="2" charset="2"/>
              <a:buChar char="§"/>
            </a:pPr>
            <a:r>
              <a:rPr lang="ro-RO" dirty="0"/>
              <a:t>Avantaje:</a:t>
            </a:r>
          </a:p>
          <a:p>
            <a:pPr marL="0" indent="0">
              <a:buNone/>
            </a:pPr>
            <a:r>
              <a:rPr lang="ro-RO" dirty="0"/>
              <a:t>	Lucrul mai eficient cu memoria</a:t>
            </a:r>
          </a:p>
          <a:p>
            <a:pPr marL="0" indent="0">
              <a:buNone/>
            </a:pPr>
            <a:r>
              <a:rPr lang="ro-RO" dirty="0"/>
              <a:t>	Organizare mai bună a datelor </a:t>
            </a:r>
          </a:p>
          <a:p>
            <a:pPr marL="457200" lvl="1" indent="0">
              <a:buNone/>
            </a:pPr>
            <a:r>
              <a:rPr lang="ro-RO" dirty="0"/>
              <a:t>	În multe situații, complexitate scăzută a operațiilor de căutare, actualizare etc. (de la O(n) la O(1) )</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55489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dirty="0"/>
              <a:t>Un model de date unitar într-un SGBDOO nu este necesară separarea modelului bazei de date demodelul aplicației</a:t>
            </a:r>
          </a:p>
          <a:p>
            <a:pPr>
              <a:buFont typeface="Wingdings" panose="05000000000000000000" pitchFamily="2" charset="2"/>
              <a:buChar char="§"/>
            </a:pPr>
            <a:r>
              <a:rPr lang="ro-RO" dirty="0"/>
              <a:t>Datele pot fi strâns corelate cu modul de gestiune al lor (cu operațiile care se pot efectua cu acestea)</a:t>
            </a:r>
          </a:p>
          <a:p>
            <a:pPr>
              <a:buFont typeface="Wingdings" panose="05000000000000000000" pitchFamily="2" charset="2"/>
              <a:buChar char="§"/>
            </a:pPr>
            <a:r>
              <a:rPr lang="ro-RO" dirty="0"/>
              <a:t>Componentele care stochează datele și cele care le gestionează pot fiobiecte diferite din același sistem</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136676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b="1" dirty="0"/>
              <a:t>Tehnologia este (încă) incompletă  </a:t>
            </a:r>
            <a:r>
              <a:rPr lang="ro-RO" dirty="0"/>
              <a:t>și</a:t>
            </a:r>
            <a:r>
              <a:rPr lang="ro-RO" b="1" dirty="0"/>
              <a:t> </a:t>
            </a:r>
            <a:r>
              <a:rPr lang="ro-RO" dirty="0"/>
              <a:t>insuficient dezvoltată prin modul de gestiune al unui număr foarte mare de obiecte</a:t>
            </a:r>
          </a:p>
          <a:p>
            <a:pPr>
              <a:buFont typeface="Wingdings" panose="05000000000000000000" pitchFamily="2" charset="2"/>
              <a:buChar char="§"/>
            </a:pPr>
            <a:r>
              <a:rPr lang="ro-RO" dirty="0"/>
              <a:t>Standardul nu e complet-limbaj de interogare incomplet -OQL (Object Query Language)-IDEurile moderne nu fac o verificare completă a semanticii și sintaxei codului.</a:t>
            </a:r>
          </a:p>
          <a:p>
            <a:pPr>
              <a:buFont typeface="Wingdings" panose="05000000000000000000" pitchFamily="2" charset="2"/>
              <a:buChar char="§"/>
            </a:pPr>
            <a:r>
              <a:rPr lang="ro-RO" dirty="0"/>
              <a:t>nu se face o verificare completă a tipului de dată (o variabilă căreiautilizatorul îi schimbă tipul de dată în mod eronat va cauza erori la runtime)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341385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b="1" dirty="0"/>
              <a:t>Modificările aduse schemei pot fi greu de implementat</a:t>
            </a:r>
            <a:endParaRPr lang="ro-RO" dirty="0"/>
          </a:p>
          <a:p>
            <a:pPr>
              <a:buFont typeface="Wingdings" panose="05000000000000000000" pitchFamily="2" charset="2"/>
              <a:buChar char="§"/>
            </a:pPr>
            <a:r>
              <a:rPr lang="ro-RO" dirty="0"/>
              <a:t>Adăugarea / modificarea unei clase persistente</a:t>
            </a:r>
          </a:p>
          <a:p>
            <a:pPr>
              <a:buFont typeface="Wingdings" panose="05000000000000000000" pitchFamily="2" charset="2"/>
              <a:buChar char="§"/>
            </a:pPr>
            <a:r>
              <a:rPr lang="ro-RO" dirty="0"/>
              <a:t>Actualizare a aplicației</a:t>
            </a:r>
          </a:p>
          <a:p>
            <a:pPr>
              <a:buFont typeface="Wingdings" panose="05000000000000000000" pitchFamily="2" charset="2"/>
              <a:buChar char="§"/>
            </a:pPr>
            <a:r>
              <a:rPr lang="ro-RO" dirty="0"/>
              <a:t>Actualizări ale claselor care interacționează cu / depind de clasa noucreată / modificată</a:t>
            </a:r>
          </a:p>
          <a:p>
            <a:pPr>
              <a:buFont typeface="Wingdings" panose="05000000000000000000" pitchFamily="2" charset="2"/>
              <a:buChar char="§"/>
            </a:pPr>
            <a:r>
              <a:rPr lang="ro-RO" dirty="0"/>
              <a:t>Actualizările pot fi consumatoare de timp</a:t>
            </a:r>
          </a:p>
          <a:p>
            <a:pPr>
              <a:buFont typeface="Wingdings" panose="05000000000000000000" pitchFamily="2" charset="2"/>
              <a:buChar char="§"/>
            </a:pPr>
            <a:r>
              <a:rPr lang="ro-RO" dirty="0"/>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0876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t>Modificările la nivelul structurii claselor nu se propagă în restul aplicației(modificările aduse unui câmp trebuie efectuate manual în afara clasei)</a:t>
            </a:r>
          </a:p>
          <a:p>
            <a:pPr>
              <a:buFont typeface="Wingdings" panose="05000000000000000000" pitchFamily="2" charset="2"/>
              <a:buChar char="§"/>
            </a:pPr>
            <a:r>
              <a:rPr lang="ro-RO" dirty="0"/>
              <a:t>Nu există un suport explicit pentru crearea de componente din interogări</a:t>
            </a:r>
          </a:p>
          <a:p>
            <a:pPr>
              <a:buFont typeface="Wingdings" panose="05000000000000000000" pitchFamily="2" charset="2"/>
              <a:buChar char="§"/>
            </a:pPr>
            <a:r>
              <a:rPr lang="ro-RO" dirty="0"/>
              <a:t>Reutilizabile-doar prin concatenarea mai multor interogări simple</a:t>
            </a:r>
          </a:p>
          <a:p>
            <a:pPr>
              <a:buFont typeface="Wingdings" panose="05000000000000000000" pitchFamily="2" charset="2"/>
              <a:buChar char="§"/>
            </a:pPr>
            <a:r>
              <a:rPr lang="ro-RO" dirty="0"/>
              <a:t>Nu se pot “uni” două clase la fel ca în cazul tabelelor (join).</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600327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ro-RO" dirty="0"/>
              <a:t>Caracterisici obligatorii</a:t>
            </a:r>
          </a:p>
          <a:p>
            <a:pPr>
              <a:buFont typeface="Wingdings" panose="05000000000000000000" pitchFamily="2" charset="2"/>
              <a:buChar char="§"/>
            </a:pPr>
            <a:r>
              <a:rPr lang="ro-RO" dirty="0"/>
              <a:t>Manipularea obiectelor complexe, identitatea obiectelor și încapsularea de clase și tipuri</a:t>
            </a:r>
          </a:p>
          <a:p>
            <a:pPr>
              <a:buFont typeface="Wingdings" panose="05000000000000000000" pitchFamily="2" charset="2"/>
              <a:buChar char="§"/>
            </a:pPr>
            <a:r>
              <a:rPr lang="ro-RO" dirty="0"/>
              <a:t>Ierarhii de clase sau tipuri de obiecte</a:t>
            </a:r>
          </a:p>
          <a:p>
            <a:pPr>
              <a:buFont typeface="Wingdings" panose="05000000000000000000" pitchFamily="2" charset="2"/>
              <a:buChar char="§"/>
            </a:pPr>
            <a:r>
              <a:rPr lang="ro-RO" dirty="0"/>
              <a:t>Supraîncărcare, suprapunere și legarea întârziată</a:t>
            </a:r>
          </a:p>
          <a:p>
            <a:pPr>
              <a:buFont typeface="Wingdings" panose="05000000000000000000" pitchFamily="2" charset="2"/>
              <a:buChar char="§"/>
            </a:pPr>
            <a:r>
              <a:rPr lang="ro-RO" dirty="0"/>
              <a:t>Extensibilitate-completitudine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802865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Bibliografie</a:t>
            </a:r>
          </a:p>
        </p:txBody>
      </p:sp>
    </p:spTree>
    <p:extLst>
      <p:ext uri="{BB962C8B-B14F-4D97-AF65-F5344CB8AC3E}">
        <p14:creationId xmlns:p14="http://schemas.microsoft.com/office/powerpoint/2010/main" val="1716528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a:xfrm>
            <a:off x="471268" y="2819400"/>
            <a:ext cx="8229600" cy="1066800"/>
          </a:xfrm>
        </p:spPr>
        <p:txBody>
          <a:bodyPr>
            <a:normAutofit/>
          </a:bodyPr>
          <a:lstStyle/>
          <a:p>
            <a:pPr marL="0" indent="0" algn="ctr">
              <a:buNone/>
            </a:pPr>
            <a:r>
              <a:rPr lang="ro-RO" sz="5400" b="1" dirty="0">
                <a:latin typeface="Times New Roman" panose="02020603050405020304" pitchFamily="18" charset="0"/>
                <a:cs typeface="Times New Roman" panose="02020603050405020304" pitchFamily="18" charset="0"/>
              </a:rPr>
              <a:t>Mulţumim pentru atenţie!</a:t>
            </a:r>
          </a:p>
        </p:txBody>
      </p:sp>
    </p:spTree>
    <p:extLst>
      <p:ext uri="{BB962C8B-B14F-4D97-AF65-F5344CB8AC3E}">
        <p14:creationId xmlns:p14="http://schemas.microsoft.com/office/powerpoint/2010/main" val="161866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dirty="0">
                <a:latin typeface="+mj-lt"/>
              </a:rPr>
              <a:t>Comunicaţia şi distribuirea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uşurinţa în utilizare şi portabilitatea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accesul neprocedural, comunicaţia, portabilitatea, deschiderea aplicaţiilor cu baze de date.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Posibilitati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1007</Words>
  <Application>Microsoft Office PowerPoint</Application>
  <PresentationFormat>On-screen Show (4:3)</PresentationFormat>
  <Paragraphs>282</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Alex Donea</cp:lastModifiedBy>
  <cp:revision>32</cp:revision>
  <dcterms:created xsi:type="dcterms:W3CDTF">2006-08-16T00:00:00Z</dcterms:created>
  <dcterms:modified xsi:type="dcterms:W3CDTF">2017-04-02T19:03:26Z</dcterms:modified>
</cp:coreProperties>
</file>