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9" r:id="rId6"/>
    <p:sldId id="262" r:id="rId7"/>
    <p:sldId id="263" r:id="rId8"/>
    <p:sldId id="264" r:id="rId9"/>
    <p:sldId id="265" r:id="rId10"/>
    <p:sldId id="267" r:id="rId11"/>
    <p:sldId id="266" r:id="rId12"/>
    <p:sldId id="268" r:id="rId13"/>
    <p:sldId id="269" r:id="rId14"/>
    <p:sldId id="270" r:id="rId15"/>
    <p:sldId id="271" r:id="rId16"/>
    <p:sldId id="272" r:id="rId17"/>
    <p:sldId id="273" r:id="rId18"/>
    <p:sldId id="258"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2400" cy="1470025"/>
          </a:xfrm>
        </p:spPr>
        <p:txBody>
          <a:bodyPr/>
          <a:lstStyle/>
          <a:p>
            <a:r>
              <a:rPr lang="en-GB" dirty="0" err="1" smtClean="0">
                <a:latin typeface="Times New Roman" pitchFamily="18" charset="0"/>
                <a:cs typeface="Times New Roman" pitchFamily="18" charset="0"/>
              </a:rPr>
              <a:t>Structura</a:t>
            </a:r>
            <a:r>
              <a:rPr lang="en-GB" dirty="0" smtClean="0">
                <a:latin typeface="Times New Roman" pitchFamily="18" charset="0"/>
                <a:cs typeface="Times New Roman" pitchFamily="18" charset="0"/>
              </a:rPr>
              <a:t> BDOO</a:t>
            </a:r>
            <a:endParaRPr lang="en-GB"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GB" dirty="0" smtClean="0">
              <a:latin typeface="Times New Roman" pitchFamily="18" charset="0"/>
              <a:cs typeface="Times New Roman" pitchFamily="18" charset="0"/>
            </a:endParaRPr>
          </a:p>
          <a:p>
            <a:endParaRPr lang="en-GB" dirty="0"/>
          </a:p>
        </p:txBody>
      </p:sp>
      <p:sp>
        <p:nvSpPr>
          <p:cNvPr id="4" name="TextBox 3"/>
          <p:cNvSpPr txBox="1"/>
          <p:nvPr/>
        </p:nvSpPr>
        <p:spPr>
          <a:xfrm>
            <a:off x="1046018" y="4267200"/>
            <a:ext cx="3783665" cy="1600438"/>
          </a:xfrm>
          <a:prstGeom prst="rect">
            <a:avLst/>
          </a:prstGeom>
          <a:noFill/>
        </p:spPr>
        <p:txBody>
          <a:bodyPr wrap="none" rtlCol="0">
            <a:spAutoFit/>
          </a:bodyPr>
          <a:lstStyle/>
          <a:p>
            <a:r>
              <a:rPr lang="en-GB" sz="2000" dirty="0" err="1" smtClean="0">
                <a:latin typeface="Times New Roman" pitchFamily="18" charset="0"/>
                <a:cs typeface="Times New Roman" pitchFamily="18" charset="0"/>
              </a:rPr>
              <a:t>Proiect</a:t>
            </a:r>
            <a:r>
              <a:rPr lang="en-GB" sz="2000" dirty="0" smtClean="0">
                <a:latin typeface="Times New Roman" pitchFamily="18" charset="0"/>
                <a:cs typeface="Times New Roman" pitchFamily="18" charset="0"/>
              </a:rPr>
              <a:t> </a:t>
            </a:r>
            <a:r>
              <a:rPr lang="en-GB" sz="2000" dirty="0" err="1" smtClean="0">
                <a:latin typeface="Times New Roman" pitchFamily="18" charset="0"/>
                <a:cs typeface="Times New Roman" pitchFamily="18" charset="0"/>
              </a:rPr>
              <a:t>realizat</a:t>
            </a:r>
            <a:r>
              <a:rPr lang="en-GB" sz="2000" dirty="0" smtClean="0">
                <a:latin typeface="Times New Roman" pitchFamily="18" charset="0"/>
                <a:cs typeface="Times New Roman" pitchFamily="18" charset="0"/>
              </a:rPr>
              <a:t> de : </a:t>
            </a:r>
            <a:endParaRPr lang="ro-RO" sz="2000" dirty="0" smtClean="0">
              <a:latin typeface="Times New Roman" pitchFamily="18" charset="0"/>
              <a:cs typeface="Times New Roman" pitchFamily="18" charset="0"/>
            </a:endParaRPr>
          </a:p>
          <a:p>
            <a:r>
              <a:rPr lang="ro-RO" sz="2000" dirty="0">
                <a:latin typeface="Times New Roman" pitchFamily="18" charset="0"/>
                <a:cs typeface="Times New Roman" pitchFamily="18" charset="0"/>
              </a:rPr>
              <a:t>	</a:t>
            </a:r>
            <a:r>
              <a:rPr lang="ro-RO" sz="2000" dirty="0" smtClean="0">
                <a:latin typeface="Times New Roman" pitchFamily="18" charset="0"/>
                <a:cs typeface="Times New Roman" pitchFamily="18" charset="0"/>
              </a:rPr>
              <a:t>Donea Alexandru Cristian</a:t>
            </a:r>
          </a:p>
          <a:p>
            <a:r>
              <a:rPr lang="ro-RO" sz="2000" dirty="0">
                <a:latin typeface="Times New Roman" pitchFamily="18" charset="0"/>
                <a:cs typeface="Times New Roman" pitchFamily="18" charset="0"/>
              </a:rPr>
              <a:t>	</a:t>
            </a:r>
            <a:r>
              <a:rPr lang="ro-RO" sz="2000" dirty="0" smtClean="0">
                <a:latin typeface="Times New Roman" pitchFamily="18" charset="0"/>
                <a:cs typeface="Times New Roman" pitchFamily="18" charset="0"/>
              </a:rPr>
              <a:t>Leah David Daniel</a:t>
            </a:r>
            <a:endParaRPr lang="en-GB" sz="2000" dirty="0" smtClean="0">
              <a:latin typeface="Times New Roman" pitchFamily="18" charset="0"/>
              <a:cs typeface="Times New Roman" pitchFamily="18" charset="0"/>
            </a:endParaRPr>
          </a:p>
          <a:p>
            <a:r>
              <a:rPr lang="en-GB" sz="2000" dirty="0">
                <a:latin typeface="Times New Roman" pitchFamily="18" charset="0"/>
                <a:cs typeface="Times New Roman" pitchFamily="18" charset="0"/>
              </a:rPr>
              <a:t>	</a:t>
            </a:r>
            <a:r>
              <a:rPr lang="en-GB" sz="2000" dirty="0" smtClean="0">
                <a:latin typeface="Times New Roman" pitchFamily="18" charset="0"/>
                <a:cs typeface="Times New Roman" pitchFamily="18" charset="0"/>
              </a:rPr>
              <a:t>Oni</a:t>
            </a:r>
            <a:r>
              <a:rPr lang="ro-RO" sz="2000" dirty="0" smtClean="0">
                <a:latin typeface="Times New Roman" pitchFamily="18" charset="0"/>
                <a:cs typeface="Times New Roman" pitchFamily="18" charset="0"/>
              </a:rPr>
              <a:t>ța Daniela Marcela</a:t>
            </a:r>
          </a:p>
          <a:p>
            <a:r>
              <a:rPr lang="ro-RO" dirty="0">
                <a:latin typeface="Times New Roman" pitchFamily="18" charset="0"/>
                <a:cs typeface="Times New Roman" pitchFamily="18" charset="0"/>
              </a:rPr>
              <a:t>	</a:t>
            </a:r>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26879214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dirty="0" smtClean="0"/>
              <a:t/>
            </a:r>
            <a:br>
              <a:rPr lang="ro-RO" dirty="0" smtClean="0"/>
            </a:br>
            <a:endParaRPr lang="en-GB" dirty="0"/>
          </a:p>
        </p:txBody>
      </p:sp>
      <p:sp>
        <p:nvSpPr>
          <p:cNvPr id="3" name="Content Placeholder 2"/>
          <p:cNvSpPr>
            <a:spLocks noGrp="1"/>
          </p:cNvSpPr>
          <p:nvPr>
            <p:ph idx="1"/>
          </p:nvPr>
        </p:nvSpPr>
        <p:spPr/>
        <p:txBody>
          <a:bodyPr/>
          <a:lstStyle/>
          <a:p>
            <a:endParaRPr lang="ro-RO" dirty="0" smtClean="0"/>
          </a:p>
          <a:p>
            <a:endParaRPr lang="en-GB" dirty="0"/>
          </a:p>
        </p:txBody>
      </p:sp>
      <p:sp>
        <p:nvSpPr>
          <p:cNvPr id="4" name="TextBox 3"/>
          <p:cNvSpPr txBox="1"/>
          <p:nvPr/>
        </p:nvSpPr>
        <p:spPr>
          <a:xfrm>
            <a:off x="76200" y="762000"/>
            <a:ext cx="9067800" cy="461665"/>
          </a:xfrm>
          <a:prstGeom prst="rect">
            <a:avLst/>
          </a:prstGeom>
          <a:noFill/>
        </p:spPr>
        <p:txBody>
          <a:bodyPr wrap="square" rtlCol="0">
            <a:spAutoFit/>
          </a:bodyPr>
          <a:lstStyle/>
          <a:p>
            <a:pPr algn="ctr"/>
            <a:r>
              <a:rPr lang="ro-RO" sz="2400" b="1" dirty="0" smtClean="0">
                <a:latin typeface="Times New Roman" pitchFamily="18" charset="0"/>
                <a:cs typeface="Times New Roman" pitchFamily="18" charset="0"/>
              </a:rPr>
              <a:t>Concepte de bază</a:t>
            </a:r>
            <a:endParaRPr lang="en-GB" sz="2400" b="1" dirty="0">
              <a:latin typeface="Times New Roman" pitchFamily="18" charset="0"/>
              <a:cs typeface="Times New Roman" pitchFamily="18" charset="0"/>
            </a:endParaRPr>
          </a:p>
        </p:txBody>
      </p:sp>
      <p:sp>
        <p:nvSpPr>
          <p:cNvPr id="5" name="TextBox 4"/>
          <p:cNvSpPr txBox="1"/>
          <p:nvPr/>
        </p:nvSpPr>
        <p:spPr>
          <a:xfrm>
            <a:off x="762000" y="1676400"/>
            <a:ext cx="8001000" cy="3785652"/>
          </a:xfrm>
          <a:prstGeom prst="rect">
            <a:avLst/>
          </a:prstGeom>
          <a:noFill/>
        </p:spPr>
        <p:txBody>
          <a:bodyPr wrap="square" rtlCol="0">
            <a:spAutoFit/>
          </a:bodyPr>
          <a:lstStyle/>
          <a:p>
            <a:pPr marL="514350" indent="-514350" algn="just">
              <a:buFont typeface="+mj-lt"/>
              <a:buAutoNum type="arabicPeriod"/>
            </a:pPr>
            <a:r>
              <a:rPr lang="ro-RO" sz="3200" b="1" dirty="0" smtClean="0">
                <a:latin typeface="Times New Roman" pitchFamily="18" charset="0"/>
                <a:cs typeface="Times New Roman" pitchFamily="18" charset="0"/>
              </a:rPr>
              <a:t>Obiect</a:t>
            </a:r>
          </a:p>
          <a:p>
            <a:pPr marL="514350" indent="-514350" algn="just">
              <a:buFont typeface="+mj-lt"/>
              <a:buAutoNum type="arabicPeriod"/>
            </a:pPr>
            <a:r>
              <a:rPr lang="ro-RO" sz="3200" dirty="0" smtClean="0">
                <a:latin typeface="Times New Roman" pitchFamily="18" charset="0"/>
                <a:cs typeface="Times New Roman" pitchFamily="18" charset="0"/>
              </a:rPr>
              <a:t>Clasa</a:t>
            </a:r>
          </a:p>
          <a:p>
            <a:pPr marL="514350" indent="-514350" algn="just">
              <a:buFont typeface="+mj-lt"/>
              <a:buAutoNum type="arabicPeriod"/>
            </a:pPr>
            <a:r>
              <a:rPr lang="ro-RO" sz="3200" dirty="0">
                <a:latin typeface="Times New Roman" pitchFamily="18" charset="0"/>
                <a:cs typeface="Times New Roman" pitchFamily="18" charset="0"/>
              </a:rPr>
              <a:t>Î</a:t>
            </a:r>
            <a:r>
              <a:rPr lang="ro-RO" sz="3200" dirty="0" smtClean="0">
                <a:latin typeface="Times New Roman" pitchFamily="18" charset="0"/>
                <a:cs typeface="Times New Roman" pitchFamily="18" charset="0"/>
              </a:rPr>
              <a:t>ncapsulare</a:t>
            </a:r>
          </a:p>
          <a:p>
            <a:pPr marL="514350" indent="-514350" algn="just">
              <a:buFont typeface="+mj-lt"/>
              <a:buAutoNum type="arabicPeriod"/>
            </a:pPr>
            <a:r>
              <a:rPr lang="ro-RO" sz="3200" dirty="0" smtClean="0">
                <a:latin typeface="Times New Roman" pitchFamily="18" charset="0"/>
                <a:cs typeface="Times New Roman" pitchFamily="18" charset="0"/>
              </a:rPr>
              <a:t>Moștenire</a:t>
            </a:r>
          </a:p>
          <a:p>
            <a:pPr marL="514350" indent="-514350" algn="just">
              <a:buFont typeface="+mj-lt"/>
              <a:buAutoNum type="arabicPeriod"/>
            </a:pPr>
            <a:r>
              <a:rPr lang="ro-RO" sz="3200" dirty="0" smtClean="0">
                <a:latin typeface="Times New Roman" pitchFamily="18" charset="0"/>
                <a:cs typeface="Times New Roman" pitchFamily="18" charset="0"/>
              </a:rPr>
              <a:t>Polimorfism</a:t>
            </a:r>
          </a:p>
          <a:p>
            <a:pPr marL="514350" indent="-514350" algn="just">
              <a:buFont typeface="+mj-lt"/>
              <a:buAutoNum type="arabicPeriod"/>
            </a:pPr>
            <a:r>
              <a:rPr lang="ro-RO" sz="3200" dirty="0" smtClean="0">
                <a:latin typeface="Times New Roman" pitchFamily="18" charset="0"/>
                <a:cs typeface="Times New Roman" pitchFamily="18" charset="0"/>
              </a:rPr>
              <a:t>Asociere</a:t>
            </a:r>
          </a:p>
          <a:p>
            <a:pPr marL="457200" indent="-457200" algn="just">
              <a:buFont typeface="+mj-lt"/>
              <a:buAutoNum type="arabicPeriod"/>
            </a:pPr>
            <a:endParaRPr lang="ro-RO" sz="2400" dirty="0" smtClean="0">
              <a:latin typeface="Times New Roman" pitchFamily="18" charset="0"/>
              <a:cs typeface="Times New Roman" pitchFamily="18" charset="0"/>
            </a:endParaRPr>
          </a:p>
          <a:p>
            <a:pPr marL="457200" indent="-457200" algn="just">
              <a:buFont typeface="+mj-lt"/>
              <a:buAutoNum type="arabicPeriod"/>
            </a:pPr>
            <a:endParaRPr lang="ro-RO"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028839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dirty="0" smtClean="0"/>
              <a:t/>
            </a:r>
            <a:br>
              <a:rPr lang="ro-RO" dirty="0" smtClean="0"/>
            </a:br>
            <a:endParaRPr lang="en-GB" dirty="0"/>
          </a:p>
        </p:txBody>
      </p:sp>
      <p:sp>
        <p:nvSpPr>
          <p:cNvPr id="3" name="Content Placeholder 2"/>
          <p:cNvSpPr>
            <a:spLocks noGrp="1"/>
          </p:cNvSpPr>
          <p:nvPr>
            <p:ph idx="1"/>
          </p:nvPr>
        </p:nvSpPr>
        <p:spPr/>
        <p:txBody>
          <a:bodyPr/>
          <a:lstStyle/>
          <a:p>
            <a:endParaRPr lang="ro-RO" dirty="0" smtClean="0"/>
          </a:p>
          <a:p>
            <a:endParaRPr lang="en-GB" dirty="0"/>
          </a:p>
        </p:txBody>
      </p:sp>
      <p:sp>
        <p:nvSpPr>
          <p:cNvPr id="4" name="TextBox 3"/>
          <p:cNvSpPr txBox="1"/>
          <p:nvPr/>
        </p:nvSpPr>
        <p:spPr>
          <a:xfrm>
            <a:off x="76200" y="762000"/>
            <a:ext cx="9067800" cy="461665"/>
          </a:xfrm>
          <a:prstGeom prst="rect">
            <a:avLst/>
          </a:prstGeom>
          <a:noFill/>
        </p:spPr>
        <p:txBody>
          <a:bodyPr wrap="square" rtlCol="0">
            <a:spAutoFit/>
          </a:bodyPr>
          <a:lstStyle/>
          <a:p>
            <a:pPr algn="ctr"/>
            <a:r>
              <a:rPr lang="ro-RO" sz="2400" b="1" dirty="0" smtClean="0">
                <a:latin typeface="Times New Roman" pitchFamily="18" charset="0"/>
                <a:cs typeface="Times New Roman" pitchFamily="18" charset="0"/>
              </a:rPr>
              <a:t>Obiectul</a:t>
            </a:r>
            <a:endParaRPr lang="en-GB" sz="2400" b="1" dirty="0">
              <a:latin typeface="Times New Roman" pitchFamily="18" charset="0"/>
              <a:cs typeface="Times New Roman" pitchFamily="18" charset="0"/>
            </a:endParaRPr>
          </a:p>
        </p:txBody>
      </p:sp>
      <p:sp>
        <p:nvSpPr>
          <p:cNvPr id="5" name="TextBox 4"/>
          <p:cNvSpPr txBox="1"/>
          <p:nvPr/>
        </p:nvSpPr>
        <p:spPr>
          <a:xfrm>
            <a:off x="762000" y="1676400"/>
            <a:ext cx="8001000" cy="3662541"/>
          </a:xfrm>
          <a:prstGeom prst="rect">
            <a:avLst/>
          </a:prstGeom>
          <a:noFill/>
        </p:spPr>
        <p:txBody>
          <a:bodyPr wrap="square" rtlCol="0">
            <a:spAutoFit/>
          </a:bodyPr>
          <a:lstStyle/>
          <a:p>
            <a:r>
              <a:rPr lang="ro-RO" sz="2000" dirty="0" smtClean="0">
                <a:latin typeface="Times New Roman" pitchFamily="18" charset="0"/>
                <a:cs typeface="Times New Roman" pitchFamily="18" charset="0"/>
              </a:rPr>
              <a:t>	</a:t>
            </a:r>
            <a:r>
              <a:rPr lang="fr-FR" sz="2000" dirty="0" err="1" smtClean="0">
                <a:latin typeface="Times New Roman" pitchFamily="18" charset="0"/>
                <a:cs typeface="Times New Roman" pitchFamily="18" charset="0"/>
              </a:rPr>
              <a:t>Conceptual</a:t>
            </a:r>
            <a:r>
              <a:rPr lang="fr-FR" sz="2000" dirty="0">
                <a:latin typeface="Times New Roman" pitchFamily="18" charset="0"/>
                <a:cs typeface="Times New Roman" pitchFamily="18" charset="0"/>
              </a:rPr>
              <a:t>, un </a:t>
            </a:r>
            <a:r>
              <a:rPr lang="fr-FR" sz="2000" dirty="0" err="1">
                <a:latin typeface="Times New Roman" pitchFamily="18" charset="0"/>
                <a:cs typeface="Times New Roman" pitchFamily="18" charset="0"/>
              </a:rPr>
              <a:t>obiect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reprezinta</a:t>
            </a:r>
            <a:r>
              <a:rPr lang="fr-FR" sz="2000" dirty="0">
                <a:latin typeface="Times New Roman" pitchFamily="18" charset="0"/>
                <a:cs typeface="Times New Roman" pitchFamily="18" charset="0"/>
              </a:rPr>
              <a:t> o </a:t>
            </a:r>
            <a:r>
              <a:rPr lang="fr-FR" sz="2000" dirty="0" err="1">
                <a:latin typeface="Times New Roman" pitchFamily="18" charset="0"/>
                <a:cs typeface="Times New Roman" pitchFamily="18" charset="0"/>
              </a:rPr>
              <a:t>unitate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identificabila</a:t>
            </a:r>
            <a:r>
              <a:rPr lang="fr-FR" sz="2000" dirty="0">
                <a:latin typeface="Times New Roman" pitchFamily="18" charset="0"/>
                <a:cs typeface="Times New Roman" pitchFamily="18" charset="0"/>
              </a:rPr>
              <a:t> si </a:t>
            </a:r>
            <a:r>
              <a:rPr lang="fr-FR" sz="2000" dirty="0" err="1">
                <a:latin typeface="Times New Roman" pitchFamily="18" charset="0"/>
                <a:cs typeface="Times New Roman" pitchFamily="18" charset="0"/>
              </a:rPr>
              <a:t>cu</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continut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propriu</a:t>
            </a:r>
            <a:r>
              <a:rPr lang="fr-FR" sz="2000" dirty="0">
                <a:latin typeface="Times New Roman" pitchFamily="18" charset="0"/>
                <a:cs typeface="Times New Roman" pitchFamily="18" charset="0"/>
              </a:rPr>
              <a:t>, care se </a:t>
            </a:r>
            <a:r>
              <a:rPr lang="fr-FR" sz="2000" dirty="0" err="1">
                <a:latin typeface="Times New Roman" pitchFamily="18" charset="0"/>
                <a:cs typeface="Times New Roman" pitchFamily="18" charset="0"/>
              </a:rPr>
              <a:t>deosebeste</a:t>
            </a:r>
            <a:r>
              <a:rPr lang="fr-FR" sz="2000" dirty="0">
                <a:latin typeface="Times New Roman" pitchFamily="18" charset="0"/>
                <a:cs typeface="Times New Roman" pitchFamily="18" charset="0"/>
              </a:rPr>
              <a:t> de </a:t>
            </a:r>
            <a:r>
              <a:rPr lang="fr-FR" sz="2000" dirty="0" err="1">
                <a:latin typeface="Times New Roman" pitchFamily="18" charset="0"/>
                <a:cs typeface="Times New Roman" pitchFamily="18" charset="0"/>
              </a:rPr>
              <a:t>ceea</a:t>
            </a:r>
            <a:r>
              <a:rPr lang="fr-FR" sz="2000" dirty="0">
                <a:latin typeface="Times New Roman" pitchFamily="18" charset="0"/>
                <a:cs typeface="Times New Roman" pitchFamily="18" charset="0"/>
              </a:rPr>
              <a:t> ce o </a:t>
            </a:r>
            <a:r>
              <a:rPr lang="fr-FR" sz="2000" dirty="0" err="1">
                <a:latin typeface="Times New Roman" pitchFamily="18" charset="0"/>
                <a:cs typeface="Times New Roman" pitchFamily="18" charset="0"/>
              </a:rPr>
              <a:t>inconjoara</a:t>
            </a:r>
            <a:r>
              <a:rPr lang="fr-FR" sz="2000" dirty="0">
                <a:latin typeface="Times New Roman" pitchFamily="18" charset="0"/>
                <a:cs typeface="Times New Roman" pitchFamily="18" charset="0"/>
              </a:rPr>
              <a:t>.</a:t>
            </a:r>
          </a:p>
          <a:p>
            <a:r>
              <a:rPr lang="ro-RO" sz="2000" dirty="0" smtClean="0">
                <a:latin typeface="Times New Roman" pitchFamily="18" charset="0"/>
                <a:cs typeface="Times New Roman" pitchFamily="18" charset="0"/>
              </a:rPr>
              <a:t>	</a:t>
            </a:r>
            <a:r>
              <a:rPr lang="fr-FR" sz="2000" dirty="0" err="1" smtClean="0">
                <a:latin typeface="Times New Roman" pitchFamily="18" charset="0"/>
                <a:cs typeface="Times New Roman" pitchFamily="18" charset="0"/>
              </a:rPr>
              <a:t>Obiectele</a:t>
            </a:r>
            <a:r>
              <a:rPr lang="fr-FR" sz="2000" dirty="0" smtClean="0">
                <a:latin typeface="Times New Roman" pitchFamily="18" charset="0"/>
                <a:cs typeface="Times New Roman" pitchFamily="18" charset="0"/>
              </a:rPr>
              <a:t> </a:t>
            </a:r>
            <a:r>
              <a:rPr lang="fr-FR" sz="2000" dirty="0" err="1">
                <a:latin typeface="Times New Roman" pitchFamily="18" charset="0"/>
                <a:cs typeface="Times New Roman" pitchFamily="18" charset="0"/>
              </a:rPr>
              <a:t>sunt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abstractizari</a:t>
            </a:r>
            <a:r>
              <a:rPr lang="fr-FR" sz="2000" dirty="0">
                <a:latin typeface="Times New Roman" pitchFamily="18" charset="0"/>
                <a:cs typeface="Times New Roman" pitchFamily="18" charset="0"/>
              </a:rPr>
              <a:t> ale </a:t>
            </a:r>
            <a:r>
              <a:rPr lang="fr-FR" sz="2000" dirty="0" err="1">
                <a:latin typeface="Times New Roman" pitchFamily="18" charset="0"/>
                <a:cs typeface="Times New Roman" pitchFamily="18" charset="0"/>
              </a:rPr>
              <a:t>entitatilor</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lumii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reale</a:t>
            </a:r>
            <a:r>
              <a:rPr lang="fr-FR" sz="2000" dirty="0">
                <a:latin typeface="Times New Roman" pitchFamily="18" charset="0"/>
                <a:cs typeface="Times New Roman" pitchFamily="18" charset="0"/>
              </a:rPr>
              <a:t> si se </a:t>
            </a:r>
            <a:r>
              <a:rPr lang="fr-FR" sz="2000" dirty="0" err="1">
                <a:latin typeface="Times New Roman" pitchFamily="18" charset="0"/>
                <a:cs typeface="Times New Roman" pitchFamily="18" charset="0"/>
              </a:rPr>
              <a:t>caracterizeaza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prin</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stare</a:t>
            </a:r>
            <a:r>
              <a:rPr lang="fr-FR" sz="2000" dirty="0">
                <a:latin typeface="Times New Roman" pitchFamily="18" charset="0"/>
                <a:cs typeface="Times New Roman" pitchFamily="18" charset="0"/>
              </a:rPr>
              <a:t> si </a:t>
            </a:r>
            <a:r>
              <a:rPr lang="fr-FR" sz="2000" dirty="0" err="1">
                <a:latin typeface="Times New Roman" pitchFamily="18" charset="0"/>
                <a:cs typeface="Times New Roman" pitchFamily="18" charset="0"/>
              </a:rPr>
              <a:t>comportament</a:t>
            </a:r>
            <a:r>
              <a:rPr lang="fr-FR" sz="2000" dirty="0">
                <a:latin typeface="Times New Roman" pitchFamily="18" charset="0"/>
                <a:cs typeface="Times New Roman" pitchFamily="18" charset="0"/>
              </a:rPr>
              <a:t>.</a:t>
            </a:r>
          </a:p>
          <a:p>
            <a:r>
              <a:rPr lang="ro-RO" sz="2000" i="1" dirty="0" smtClean="0">
                <a:latin typeface="Times New Roman" pitchFamily="18" charset="0"/>
                <a:cs typeface="Times New Roman" pitchFamily="18" charset="0"/>
              </a:rPr>
              <a:t>	</a:t>
            </a:r>
            <a:r>
              <a:rPr lang="fr-FR" sz="2000" b="1" i="1" dirty="0" err="1" smtClean="0">
                <a:latin typeface="Times New Roman" pitchFamily="18" charset="0"/>
                <a:cs typeface="Times New Roman" pitchFamily="18" charset="0"/>
              </a:rPr>
              <a:t>Starea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unui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obiect</a:t>
            </a:r>
            <a:r>
              <a:rPr lang="fr-FR" sz="2000" dirty="0">
                <a:latin typeface="Times New Roman" pitchFamily="18" charset="0"/>
                <a:cs typeface="Times New Roman" pitchFamily="18" charset="0"/>
              </a:rPr>
              <a:t> este </a:t>
            </a:r>
            <a:r>
              <a:rPr lang="fr-FR" sz="2000" dirty="0" err="1">
                <a:latin typeface="Times New Roman" pitchFamily="18" charset="0"/>
                <a:cs typeface="Times New Roman" pitchFamily="18" charset="0"/>
              </a:rPr>
              <a:t>exprimata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prin</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valorile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atributelor</a:t>
            </a:r>
            <a:r>
              <a:rPr lang="fr-FR" sz="2000" dirty="0">
                <a:latin typeface="Times New Roman" pitchFamily="18" charset="0"/>
                <a:cs typeface="Times New Roman" pitchFamily="18" charset="0"/>
              </a:rPr>
              <a:t> sale. </a:t>
            </a:r>
            <a:r>
              <a:rPr lang="fr-FR" sz="2000" dirty="0" err="1">
                <a:latin typeface="Times New Roman" pitchFamily="18" charset="0"/>
                <a:cs typeface="Times New Roman" pitchFamily="18" charset="0"/>
              </a:rPr>
              <a:t>Colectia</a:t>
            </a:r>
            <a:r>
              <a:rPr lang="fr-FR" sz="2000" dirty="0">
                <a:latin typeface="Times New Roman" pitchFamily="18" charset="0"/>
                <a:cs typeface="Times New Roman" pitchFamily="18" charset="0"/>
              </a:rPr>
              <a:t> de </a:t>
            </a:r>
            <a:r>
              <a:rPr lang="fr-FR" sz="2000" dirty="0" err="1">
                <a:latin typeface="Times New Roman" pitchFamily="18" charset="0"/>
                <a:cs typeface="Times New Roman" pitchFamily="18" charset="0"/>
              </a:rPr>
              <a:t>atribute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aleasa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pentru</a:t>
            </a:r>
            <a:r>
              <a:rPr lang="fr-FR" sz="2000" dirty="0">
                <a:latin typeface="Times New Roman" pitchFamily="18" charset="0"/>
                <a:cs typeface="Times New Roman" pitchFamily="18" charset="0"/>
              </a:rPr>
              <a:t> un </a:t>
            </a:r>
            <a:r>
              <a:rPr lang="fr-FR" sz="2000" dirty="0" err="1">
                <a:latin typeface="Times New Roman" pitchFamily="18" charset="0"/>
                <a:cs typeface="Times New Roman" pitchFamily="18" charset="0"/>
              </a:rPr>
              <a:t>obiect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trebuie</a:t>
            </a:r>
            <a:r>
              <a:rPr lang="fr-FR" sz="2000" dirty="0">
                <a:latin typeface="Times New Roman" pitchFamily="18" charset="0"/>
                <a:cs typeface="Times New Roman" pitchFamily="18" charset="0"/>
              </a:rPr>
              <a:t> sa fie </a:t>
            </a:r>
            <a:r>
              <a:rPr lang="fr-FR" sz="2000" dirty="0" err="1">
                <a:latin typeface="Times New Roman" pitchFamily="18" charset="0"/>
                <a:cs typeface="Times New Roman" pitchFamily="18" charset="0"/>
              </a:rPr>
              <a:t>suficienta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pentru</a:t>
            </a:r>
            <a:r>
              <a:rPr lang="fr-FR" sz="2000" dirty="0">
                <a:latin typeface="Times New Roman" pitchFamily="18" charset="0"/>
                <a:cs typeface="Times New Roman" pitchFamily="18" charset="0"/>
              </a:rPr>
              <a:t> a </a:t>
            </a:r>
            <a:r>
              <a:rPr lang="fr-FR" sz="2000" dirty="0" err="1">
                <a:latin typeface="Times New Roman" pitchFamily="18" charset="0"/>
                <a:cs typeface="Times New Roman" pitchFamily="18" charset="0"/>
              </a:rPr>
              <a:t>descrie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entitatea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adica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trebuie</a:t>
            </a:r>
            <a:r>
              <a:rPr lang="fr-FR" sz="2000" dirty="0">
                <a:latin typeface="Times New Roman" pitchFamily="18" charset="0"/>
                <a:cs typeface="Times New Roman" pitchFamily="18" charset="0"/>
              </a:rPr>
              <a:t> sa </a:t>
            </a:r>
            <a:r>
              <a:rPr lang="fr-FR" sz="2000" dirty="0" err="1">
                <a:latin typeface="Times New Roman" pitchFamily="18" charset="0"/>
                <a:cs typeface="Times New Roman" pitchFamily="18" charset="0"/>
              </a:rPr>
              <a:t>includa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acele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atribute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pe</a:t>
            </a:r>
            <a:r>
              <a:rPr lang="fr-FR" sz="2000" dirty="0">
                <a:latin typeface="Times New Roman" pitchFamily="18" charset="0"/>
                <a:cs typeface="Times New Roman" pitchFamily="18" charset="0"/>
              </a:rPr>
              <a:t> care le </a:t>
            </a:r>
            <a:r>
              <a:rPr lang="fr-FR" sz="2000" dirty="0" err="1">
                <a:latin typeface="Times New Roman" pitchFamily="18" charset="0"/>
                <a:cs typeface="Times New Roman" pitchFamily="18" charset="0"/>
              </a:rPr>
              <a:t>cunosc</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utilizatorii</a:t>
            </a:r>
            <a:r>
              <a:rPr lang="fr-FR" sz="2000" dirty="0">
                <a:latin typeface="Times New Roman" pitchFamily="18" charset="0"/>
                <a:cs typeface="Times New Roman" pitchFamily="18" charset="0"/>
              </a:rPr>
              <a:t>.</a:t>
            </a:r>
          </a:p>
          <a:p>
            <a:r>
              <a:rPr lang="ro-RO" sz="2000" b="1" i="1" dirty="0" smtClean="0">
                <a:latin typeface="Times New Roman" pitchFamily="18" charset="0"/>
                <a:cs typeface="Times New Roman" pitchFamily="18" charset="0"/>
              </a:rPr>
              <a:t>	</a:t>
            </a:r>
            <a:r>
              <a:rPr lang="fr-FR" sz="2000" b="1" i="1" dirty="0" err="1" smtClean="0">
                <a:latin typeface="Times New Roman" pitchFamily="18" charset="0"/>
                <a:cs typeface="Times New Roman" pitchFamily="18" charset="0"/>
              </a:rPr>
              <a:t>Comportamentul</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unui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obiect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reprezinta</a:t>
            </a:r>
            <a:r>
              <a:rPr lang="fr-FR" sz="2000" dirty="0">
                <a:latin typeface="Times New Roman" pitchFamily="18" charset="0"/>
                <a:cs typeface="Times New Roman" pitchFamily="18" charset="0"/>
              </a:rPr>
              <a:t> un set de </a:t>
            </a:r>
            <a:r>
              <a:rPr lang="fr-FR" sz="2000" dirty="0" err="1">
                <a:latin typeface="Times New Roman" pitchFamily="18" charset="0"/>
                <a:cs typeface="Times New Roman" pitchFamily="18" charset="0"/>
              </a:rPr>
              <a:t>metode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sau</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operatii</a:t>
            </a:r>
            <a:r>
              <a:rPr lang="fr-FR" sz="2000" dirty="0">
                <a:latin typeface="Times New Roman" pitchFamily="18" charset="0"/>
                <a:cs typeface="Times New Roman" pitchFamily="18" charset="0"/>
              </a:rPr>
              <a:t> care </a:t>
            </a:r>
            <a:r>
              <a:rPr lang="fr-FR" sz="2000" dirty="0" err="1">
                <a:latin typeface="Times New Roman" pitchFamily="18" charset="0"/>
                <a:cs typeface="Times New Roman" pitchFamily="18" charset="0"/>
              </a:rPr>
              <a:t>actioneaza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asupra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atributelor</a:t>
            </a:r>
            <a:r>
              <a:rPr lang="fr-FR" sz="2000" dirty="0">
                <a:latin typeface="Times New Roman" pitchFamily="18" charset="0"/>
                <a:cs typeface="Times New Roman" pitchFamily="18" charset="0"/>
              </a:rPr>
              <a:t> sale.</a:t>
            </a:r>
          </a:p>
          <a:p>
            <a:endParaRPr lang="ro-RO" sz="1600" dirty="0" smtClean="0">
              <a:latin typeface="Times New Roman" pitchFamily="18" charset="0"/>
              <a:cs typeface="Times New Roman" pitchFamily="18" charset="0"/>
            </a:endParaRPr>
          </a:p>
          <a:p>
            <a:endParaRPr lang="ro-RO" sz="1600" dirty="0" smtClean="0">
              <a:latin typeface="Times New Roman" pitchFamily="18" charset="0"/>
              <a:cs typeface="Times New Roman" pitchFamily="18" charset="0"/>
            </a:endParaRPr>
          </a:p>
        </p:txBody>
      </p:sp>
      <p:pic>
        <p:nvPicPr>
          <p:cNvPr id="1026" name="Picture 2" descr="D:\PABD 1\Semestrul II\BDOO\fig19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802332"/>
            <a:ext cx="4762500"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397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dirty="0" smtClean="0"/>
              <a:t/>
            </a:r>
            <a:br>
              <a:rPr lang="ro-RO" dirty="0" smtClean="0"/>
            </a:br>
            <a:endParaRPr lang="en-GB" dirty="0"/>
          </a:p>
        </p:txBody>
      </p:sp>
      <p:sp>
        <p:nvSpPr>
          <p:cNvPr id="3" name="Content Placeholder 2"/>
          <p:cNvSpPr>
            <a:spLocks noGrp="1"/>
          </p:cNvSpPr>
          <p:nvPr>
            <p:ph idx="1"/>
          </p:nvPr>
        </p:nvSpPr>
        <p:spPr/>
        <p:txBody>
          <a:bodyPr/>
          <a:lstStyle/>
          <a:p>
            <a:endParaRPr lang="ro-RO" dirty="0" smtClean="0"/>
          </a:p>
          <a:p>
            <a:endParaRPr lang="en-GB" dirty="0"/>
          </a:p>
        </p:txBody>
      </p:sp>
      <p:sp>
        <p:nvSpPr>
          <p:cNvPr id="4" name="TextBox 3"/>
          <p:cNvSpPr txBox="1"/>
          <p:nvPr/>
        </p:nvSpPr>
        <p:spPr>
          <a:xfrm>
            <a:off x="76200" y="762000"/>
            <a:ext cx="9067800" cy="461665"/>
          </a:xfrm>
          <a:prstGeom prst="rect">
            <a:avLst/>
          </a:prstGeom>
          <a:noFill/>
        </p:spPr>
        <p:txBody>
          <a:bodyPr wrap="square" rtlCol="0">
            <a:spAutoFit/>
          </a:bodyPr>
          <a:lstStyle/>
          <a:p>
            <a:pPr algn="ctr"/>
            <a:r>
              <a:rPr lang="ro-RO" sz="2400" b="1" dirty="0" smtClean="0">
                <a:latin typeface="Times New Roman" pitchFamily="18" charset="0"/>
                <a:cs typeface="Times New Roman" pitchFamily="18" charset="0"/>
              </a:rPr>
              <a:t>Concepte de bază</a:t>
            </a:r>
            <a:endParaRPr lang="en-GB" sz="2400" b="1" dirty="0">
              <a:latin typeface="Times New Roman" pitchFamily="18" charset="0"/>
              <a:cs typeface="Times New Roman" pitchFamily="18" charset="0"/>
            </a:endParaRPr>
          </a:p>
        </p:txBody>
      </p:sp>
      <p:sp>
        <p:nvSpPr>
          <p:cNvPr id="5" name="TextBox 4"/>
          <p:cNvSpPr txBox="1"/>
          <p:nvPr/>
        </p:nvSpPr>
        <p:spPr>
          <a:xfrm>
            <a:off x="762000" y="1676400"/>
            <a:ext cx="8001000" cy="3785652"/>
          </a:xfrm>
          <a:prstGeom prst="rect">
            <a:avLst/>
          </a:prstGeom>
          <a:noFill/>
        </p:spPr>
        <p:txBody>
          <a:bodyPr wrap="square" rtlCol="0">
            <a:spAutoFit/>
          </a:bodyPr>
          <a:lstStyle/>
          <a:p>
            <a:pPr marL="514350" indent="-514350" algn="just">
              <a:buFont typeface="+mj-lt"/>
              <a:buAutoNum type="arabicPeriod"/>
            </a:pPr>
            <a:r>
              <a:rPr lang="ro-RO" sz="3200" dirty="0" smtClean="0">
                <a:latin typeface="Times New Roman" pitchFamily="18" charset="0"/>
                <a:cs typeface="Times New Roman" pitchFamily="18" charset="0"/>
              </a:rPr>
              <a:t>Obiect</a:t>
            </a:r>
          </a:p>
          <a:p>
            <a:pPr marL="514350" indent="-514350" algn="just">
              <a:buFont typeface="+mj-lt"/>
              <a:buAutoNum type="arabicPeriod"/>
            </a:pPr>
            <a:r>
              <a:rPr lang="ro-RO" sz="3200" b="1" dirty="0" smtClean="0">
                <a:latin typeface="Times New Roman" pitchFamily="18" charset="0"/>
                <a:cs typeface="Times New Roman" pitchFamily="18" charset="0"/>
              </a:rPr>
              <a:t>Clasa</a:t>
            </a:r>
          </a:p>
          <a:p>
            <a:pPr marL="514350" indent="-514350" algn="just">
              <a:buFont typeface="+mj-lt"/>
              <a:buAutoNum type="arabicPeriod"/>
            </a:pPr>
            <a:r>
              <a:rPr lang="ro-RO" sz="3200" dirty="0">
                <a:latin typeface="Times New Roman" pitchFamily="18" charset="0"/>
                <a:cs typeface="Times New Roman" pitchFamily="18" charset="0"/>
              </a:rPr>
              <a:t>Î</a:t>
            </a:r>
            <a:r>
              <a:rPr lang="ro-RO" sz="3200" dirty="0" smtClean="0">
                <a:latin typeface="Times New Roman" pitchFamily="18" charset="0"/>
                <a:cs typeface="Times New Roman" pitchFamily="18" charset="0"/>
              </a:rPr>
              <a:t>ncapsulare</a:t>
            </a:r>
          </a:p>
          <a:p>
            <a:pPr marL="514350" indent="-514350" algn="just">
              <a:buFont typeface="+mj-lt"/>
              <a:buAutoNum type="arabicPeriod"/>
            </a:pPr>
            <a:r>
              <a:rPr lang="ro-RO" sz="3200" dirty="0" smtClean="0">
                <a:latin typeface="Times New Roman" pitchFamily="18" charset="0"/>
                <a:cs typeface="Times New Roman" pitchFamily="18" charset="0"/>
              </a:rPr>
              <a:t>Moștenire</a:t>
            </a:r>
          </a:p>
          <a:p>
            <a:pPr marL="514350" indent="-514350" algn="just">
              <a:buFont typeface="+mj-lt"/>
              <a:buAutoNum type="arabicPeriod"/>
            </a:pPr>
            <a:r>
              <a:rPr lang="ro-RO" sz="3200" dirty="0" smtClean="0">
                <a:latin typeface="Times New Roman" pitchFamily="18" charset="0"/>
                <a:cs typeface="Times New Roman" pitchFamily="18" charset="0"/>
              </a:rPr>
              <a:t>Polimorfism</a:t>
            </a:r>
          </a:p>
          <a:p>
            <a:pPr marL="514350" indent="-514350" algn="just">
              <a:buFont typeface="+mj-lt"/>
              <a:buAutoNum type="arabicPeriod"/>
            </a:pPr>
            <a:r>
              <a:rPr lang="ro-RO" sz="3200" dirty="0" smtClean="0">
                <a:latin typeface="Times New Roman" pitchFamily="18" charset="0"/>
                <a:cs typeface="Times New Roman" pitchFamily="18" charset="0"/>
              </a:rPr>
              <a:t>Asociere</a:t>
            </a:r>
          </a:p>
          <a:p>
            <a:pPr marL="457200" indent="-457200" algn="just">
              <a:buFont typeface="+mj-lt"/>
              <a:buAutoNum type="arabicPeriod"/>
            </a:pPr>
            <a:endParaRPr lang="ro-RO" sz="2400" dirty="0" smtClean="0">
              <a:latin typeface="Times New Roman" pitchFamily="18" charset="0"/>
              <a:cs typeface="Times New Roman" pitchFamily="18" charset="0"/>
            </a:endParaRPr>
          </a:p>
          <a:p>
            <a:pPr marL="457200" indent="-457200" algn="just">
              <a:buFont typeface="+mj-lt"/>
              <a:buAutoNum type="arabicPeriod"/>
            </a:pPr>
            <a:endParaRPr lang="ro-RO"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0518807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dirty="0" smtClean="0"/>
              <a:t/>
            </a:r>
            <a:br>
              <a:rPr lang="ro-RO" dirty="0" smtClean="0"/>
            </a:br>
            <a:endParaRPr lang="en-GB" dirty="0"/>
          </a:p>
        </p:txBody>
      </p:sp>
      <p:sp>
        <p:nvSpPr>
          <p:cNvPr id="3" name="Content Placeholder 2"/>
          <p:cNvSpPr>
            <a:spLocks noGrp="1"/>
          </p:cNvSpPr>
          <p:nvPr>
            <p:ph idx="1"/>
          </p:nvPr>
        </p:nvSpPr>
        <p:spPr/>
        <p:txBody>
          <a:bodyPr/>
          <a:lstStyle/>
          <a:p>
            <a:endParaRPr lang="ro-RO" dirty="0" smtClean="0"/>
          </a:p>
          <a:p>
            <a:endParaRPr lang="en-GB" dirty="0"/>
          </a:p>
        </p:txBody>
      </p:sp>
      <p:sp>
        <p:nvSpPr>
          <p:cNvPr id="4" name="TextBox 3"/>
          <p:cNvSpPr txBox="1"/>
          <p:nvPr/>
        </p:nvSpPr>
        <p:spPr>
          <a:xfrm>
            <a:off x="76200" y="762000"/>
            <a:ext cx="9067800" cy="461665"/>
          </a:xfrm>
          <a:prstGeom prst="rect">
            <a:avLst/>
          </a:prstGeom>
          <a:noFill/>
        </p:spPr>
        <p:txBody>
          <a:bodyPr wrap="square" rtlCol="0">
            <a:spAutoFit/>
          </a:bodyPr>
          <a:lstStyle/>
          <a:p>
            <a:pPr algn="ctr"/>
            <a:r>
              <a:rPr lang="ro-RO" sz="2400" b="1" dirty="0" smtClean="0">
                <a:latin typeface="Times New Roman" pitchFamily="18" charset="0"/>
                <a:cs typeface="Times New Roman" pitchFamily="18" charset="0"/>
              </a:rPr>
              <a:t>Clasa</a:t>
            </a:r>
            <a:endParaRPr lang="en-GB" sz="2400" b="1" dirty="0">
              <a:latin typeface="Times New Roman" pitchFamily="18" charset="0"/>
              <a:cs typeface="Times New Roman" pitchFamily="18" charset="0"/>
            </a:endParaRPr>
          </a:p>
        </p:txBody>
      </p:sp>
      <p:sp>
        <p:nvSpPr>
          <p:cNvPr id="5" name="TextBox 4"/>
          <p:cNvSpPr txBox="1"/>
          <p:nvPr/>
        </p:nvSpPr>
        <p:spPr>
          <a:xfrm>
            <a:off x="762000" y="1676400"/>
            <a:ext cx="8001000" cy="2554545"/>
          </a:xfrm>
          <a:prstGeom prst="rect">
            <a:avLst/>
          </a:prstGeom>
          <a:noFill/>
        </p:spPr>
        <p:txBody>
          <a:bodyPr wrap="square" rtlCol="0">
            <a:spAutoFit/>
          </a:bodyPr>
          <a:lstStyle/>
          <a:p>
            <a:r>
              <a:rPr lang="ro-RO" sz="2000" dirty="0" smtClean="0">
                <a:latin typeface="Times New Roman" pitchFamily="18" charset="0"/>
                <a:cs typeface="Times New Roman" pitchFamily="18" charset="0"/>
              </a:rPr>
              <a:t>	</a:t>
            </a:r>
            <a:r>
              <a:rPr lang="fr-FR" sz="2000" dirty="0" smtClean="0">
                <a:latin typeface="Times New Roman" pitchFamily="18" charset="0"/>
                <a:cs typeface="Times New Roman" pitchFamily="18" charset="0"/>
              </a:rPr>
              <a:t>O</a:t>
            </a:r>
            <a:r>
              <a:rPr lang="fr-FR" sz="2000" dirty="0">
                <a:latin typeface="Times New Roman" pitchFamily="18" charset="0"/>
                <a:cs typeface="Times New Roman" pitchFamily="18" charset="0"/>
              </a:rPr>
              <a:t> </a:t>
            </a:r>
            <a:r>
              <a:rPr lang="fr-FR" sz="2000" b="1" dirty="0" err="1" smtClean="0">
                <a:latin typeface="Times New Roman" pitchFamily="18" charset="0"/>
                <a:cs typeface="Times New Roman" pitchFamily="18" charset="0"/>
              </a:rPr>
              <a:t>clas</a:t>
            </a:r>
            <a:r>
              <a:rPr lang="ro-RO" sz="2000" b="1" dirty="0" smtClean="0">
                <a:latin typeface="Times New Roman" pitchFamily="18" charset="0"/>
                <a:cs typeface="Times New Roman" pitchFamily="18" charset="0"/>
              </a:rPr>
              <a:t>ă</a:t>
            </a:r>
            <a:r>
              <a:rPr lang="fr-FR" sz="2000" dirty="0">
                <a:latin typeface="Times New Roman" pitchFamily="18" charset="0"/>
                <a:cs typeface="Times New Roman" pitchFamily="18" charset="0"/>
              </a:rPr>
              <a:t> are o </a:t>
            </a:r>
            <a:r>
              <a:rPr lang="fr-FR" sz="2000" dirty="0" err="1">
                <a:latin typeface="Times New Roman" pitchFamily="18" charset="0"/>
                <a:cs typeface="Times New Roman" pitchFamily="18" charset="0"/>
              </a:rPr>
              <a:t>descriere</a:t>
            </a:r>
            <a:r>
              <a:rPr lang="fr-FR" sz="2000" dirty="0">
                <a:latin typeface="Times New Roman" pitchFamily="18" charset="0"/>
                <a:cs typeface="Times New Roman" pitchFamily="18" charset="0"/>
              </a:rPr>
              <a:t> ce </a:t>
            </a:r>
            <a:r>
              <a:rPr lang="fr-FR" sz="2000" dirty="0" err="1">
                <a:latin typeface="Times New Roman" pitchFamily="18" charset="0"/>
                <a:cs typeface="Times New Roman" pitchFamily="18" charset="0"/>
              </a:rPr>
              <a:t>consta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dintr</a:t>
            </a:r>
            <a:r>
              <a:rPr lang="fr-FR" sz="2000" dirty="0">
                <a:latin typeface="Times New Roman" pitchFamily="18" charset="0"/>
                <a:cs typeface="Times New Roman" pitchFamily="18" charset="0"/>
              </a:rPr>
              <a:t>-un set de </a:t>
            </a:r>
            <a:r>
              <a:rPr lang="fr-FR" sz="2000" dirty="0" err="1">
                <a:latin typeface="Times New Roman" pitchFamily="18" charset="0"/>
                <a:cs typeface="Times New Roman" pitchFamily="18" charset="0"/>
              </a:rPr>
              <a:t>structuri</a:t>
            </a:r>
            <a:r>
              <a:rPr lang="fr-FR" sz="2000" dirty="0">
                <a:latin typeface="Times New Roman" pitchFamily="18" charset="0"/>
                <a:cs typeface="Times New Roman" pitchFamily="18" charset="0"/>
              </a:rPr>
              <a:t> de date </a:t>
            </a:r>
            <a:r>
              <a:rPr lang="fr-FR" sz="2000" dirty="0" err="1">
                <a:latin typeface="Times New Roman" pitchFamily="18" charset="0"/>
                <a:cs typeface="Times New Roman" pitchFamily="18" charset="0"/>
              </a:rPr>
              <a:t>comune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cunoscute</a:t>
            </a:r>
            <a:r>
              <a:rPr lang="fr-FR" sz="2000" dirty="0">
                <a:latin typeface="Times New Roman" pitchFamily="18" charset="0"/>
                <a:cs typeface="Times New Roman" pitchFamily="18" charset="0"/>
              </a:rPr>
              <a:t> ca </a:t>
            </a:r>
            <a:r>
              <a:rPr lang="fr-FR" sz="2000" dirty="0" err="1">
                <a:latin typeface="Times New Roman" pitchFamily="18" charset="0"/>
                <a:cs typeface="Times New Roman" pitchFamily="18" charset="0"/>
              </a:rPr>
              <a:t>variabile</a:t>
            </a:r>
            <a:r>
              <a:rPr lang="fr-FR" sz="2000" dirty="0">
                <a:latin typeface="Times New Roman" pitchFamily="18" charset="0"/>
                <a:cs typeface="Times New Roman" pitchFamily="18" charset="0"/>
              </a:rPr>
              <a:t> de </a:t>
            </a:r>
            <a:r>
              <a:rPr lang="fr-FR" sz="2000" dirty="0" err="1">
                <a:latin typeface="Times New Roman" pitchFamily="18" charset="0"/>
                <a:cs typeface="Times New Roman" pitchFamily="18" charset="0"/>
              </a:rPr>
              <a:t>instanta</a:t>
            </a:r>
            <a:r>
              <a:rPr lang="fr-FR" sz="2000" dirty="0">
                <a:latin typeface="Times New Roman" pitchFamily="18" charset="0"/>
                <a:cs typeface="Times New Roman" pitchFamily="18" charset="0"/>
              </a:rPr>
              <a:t>, un </a:t>
            </a:r>
            <a:r>
              <a:rPr lang="fr-FR" sz="2000" dirty="0" err="1">
                <a:latin typeface="Times New Roman" pitchFamily="18" charset="0"/>
                <a:cs typeface="Times New Roman" pitchFamily="18" charset="0"/>
              </a:rPr>
              <a:t>protocol</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comun</a:t>
            </a:r>
            <a:r>
              <a:rPr lang="fr-FR" sz="2000" dirty="0">
                <a:latin typeface="Times New Roman" pitchFamily="18" charset="0"/>
                <a:cs typeface="Times New Roman" pitchFamily="18" charset="0"/>
              </a:rPr>
              <a:t> ce </a:t>
            </a:r>
            <a:r>
              <a:rPr lang="fr-FR" sz="2000" dirty="0" err="1">
                <a:latin typeface="Times New Roman" pitchFamily="18" charset="0"/>
                <a:cs typeface="Times New Roman" pitchFamily="18" charset="0"/>
              </a:rPr>
              <a:t>consta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dintr</a:t>
            </a:r>
            <a:r>
              <a:rPr lang="fr-FR" sz="2000" dirty="0">
                <a:latin typeface="Times New Roman" pitchFamily="18" charset="0"/>
                <a:cs typeface="Times New Roman" pitchFamily="18" charset="0"/>
              </a:rPr>
              <a:t>-un set de </a:t>
            </a:r>
            <a:r>
              <a:rPr lang="fr-FR" sz="2000" dirty="0" err="1">
                <a:latin typeface="Times New Roman" pitchFamily="18" charset="0"/>
                <a:cs typeface="Times New Roman" pitchFamily="18" charset="0"/>
              </a:rPr>
              <a:t>mesaje</a:t>
            </a:r>
            <a:r>
              <a:rPr lang="fr-FR" sz="2000" dirty="0">
                <a:latin typeface="Times New Roman" pitchFamily="18" charset="0"/>
                <a:cs typeface="Times New Roman" pitchFamily="18" charset="0"/>
              </a:rPr>
              <a:t>, la care </a:t>
            </a:r>
            <a:r>
              <a:rPr lang="fr-FR" sz="2000" dirty="0" err="1">
                <a:latin typeface="Times New Roman" pitchFamily="18" charset="0"/>
                <a:cs typeface="Times New Roman" pitchFamily="18" charset="0"/>
              </a:rPr>
              <a:t>instantele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clasei</a:t>
            </a:r>
            <a:r>
              <a:rPr lang="fr-FR" sz="2000" dirty="0">
                <a:latin typeface="Times New Roman" pitchFamily="18" charset="0"/>
                <a:cs typeface="Times New Roman" pitchFamily="18" charset="0"/>
              </a:rPr>
              <a:t> vor </a:t>
            </a:r>
            <a:r>
              <a:rPr lang="fr-FR" sz="2000" dirty="0" err="1">
                <a:latin typeface="Times New Roman" pitchFamily="18" charset="0"/>
                <a:cs typeface="Times New Roman" pitchFamily="18" charset="0"/>
              </a:rPr>
              <a:t>raspunde</a:t>
            </a:r>
            <a:r>
              <a:rPr lang="fr-FR" sz="2000" dirty="0">
                <a:latin typeface="Times New Roman" pitchFamily="18" charset="0"/>
                <a:cs typeface="Times New Roman" pitchFamily="18" charset="0"/>
              </a:rPr>
              <a:t> si un set de </a:t>
            </a:r>
            <a:r>
              <a:rPr lang="fr-FR" sz="2000" dirty="0" err="1">
                <a:latin typeface="Times New Roman" pitchFamily="18" charset="0"/>
                <a:cs typeface="Times New Roman" pitchFamily="18" charset="0"/>
              </a:rPr>
              <a:t>metode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pentru</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implementarea</a:t>
            </a:r>
            <a:r>
              <a:rPr lang="fr-FR" sz="2000" dirty="0">
                <a:latin typeface="Times New Roman" pitchFamily="18" charset="0"/>
                <a:cs typeface="Times New Roman" pitchFamily="18" charset="0"/>
              </a:rPr>
              <a:t> de </a:t>
            </a:r>
            <a:r>
              <a:rPr lang="fr-FR" sz="2000" dirty="0" err="1">
                <a:latin typeface="Times New Roman" pitchFamily="18" charset="0"/>
                <a:cs typeface="Times New Roman" pitchFamily="18" charset="0"/>
              </a:rPr>
              <a:t>operatii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comune</a:t>
            </a:r>
            <a:r>
              <a:rPr lang="fr-FR" sz="2000" dirty="0">
                <a:latin typeface="Times New Roman" pitchFamily="18" charset="0"/>
                <a:cs typeface="Times New Roman" pitchFamily="18" charset="0"/>
              </a:rPr>
              <a:t>.</a:t>
            </a:r>
          </a:p>
          <a:p>
            <a:r>
              <a:rPr lang="ro-RO" sz="2000" dirty="0" smtClean="0">
                <a:latin typeface="Times New Roman" pitchFamily="18" charset="0"/>
                <a:cs typeface="Times New Roman" pitchFamily="18" charset="0"/>
              </a:rPr>
              <a:t>	O</a:t>
            </a:r>
            <a:r>
              <a:rPr lang="fr-FR" sz="2000" dirty="0" smtClean="0">
                <a:latin typeface="Times New Roman" pitchFamily="18" charset="0"/>
                <a:cs typeface="Times New Roman" pitchFamily="18" charset="0"/>
              </a:rPr>
              <a:t> </a:t>
            </a:r>
            <a:r>
              <a:rPr lang="fr-FR" sz="2000" b="1" dirty="0" err="1" smtClean="0">
                <a:latin typeface="Times New Roman" pitchFamily="18" charset="0"/>
                <a:cs typeface="Times New Roman" pitchFamily="18" charset="0"/>
              </a:rPr>
              <a:t>clas</a:t>
            </a:r>
            <a:r>
              <a:rPr lang="ro-RO" sz="2000" b="1" dirty="0" smtClean="0">
                <a:latin typeface="Times New Roman" pitchFamily="18" charset="0"/>
                <a:cs typeface="Times New Roman" pitchFamily="18" charset="0"/>
              </a:rPr>
              <a:t>ă</a:t>
            </a:r>
            <a:r>
              <a:rPr lang="fr-FR" sz="2000" dirty="0">
                <a:latin typeface="Times New Roman" pitchFamily="18" charset="0"/>
                <a:cs typeface="Times New Roman" pitchFamily="18" charset="0"/>
              </a:rPr>
              <a:t> </a:t>
            </a:r>
            <a:r>
              <a:rPr lang="fr-FR" sz="2000" dirty="0" smtClean="0">
                <a:latin typeface="Times New Roman" pitchFamily="18" charset="0"/>
                <a:cs typeface="Times New Roman" pitchFamily="18" charset="0"/>
              </a:rPr>
              <a:t>este </a:t>
            </a:r>
            <a:r>
              <a:rPr lang="fr-FR" sz="2000" dirty="0">
                <a:latin typeface="Times New Roman" pitchFamily="18" charset="0"/>
                <a:cs typeface="Times New Roman" pitchFamily="18" charset="0"/>
              </a:rPr>
              <a:t>un tip abstract de date care </a:t>
            </a:r>
            <a:r>
              <a:rPr lang="fr-FR" sz="2000" dirty="0" err="1">
                <a:latin typeface="Times New Roman" pitchFamily="18" charset="0"/>
                <a:cs typeface="Times New Roman" pitchFamily="18" charset="0"/>
              </a:rPr>
              <a:t>defineste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atat</a:t>
            </a:r>
            <a:r>
              <a:rPr lang="fr-FR" sz="2000" dirty="0">
                <a:latin typeface="Times New Roman" pitchFamily="18" charset="0"/>
                <a:cs typeface="Times New Roman" pitchFamily="18" charset="0"/>
              </a:rPr>
              <a:t> structura </a:t>
            </a:r>
            <a:r>
              <a:rPr lang="fr-FR" sz="2000" dirty="0" err="1">
                <a:latin typeface="Times New Roman" pitchFamily="18" charset="0"/>
                <a:cs typeface="Times New Roman" pitchFamily="18" charset="0"/>
              </a:rPr>
              <a:t>obiectelor</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din</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clasa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respectiva</a:t>
            </a:r>
            <a:r>
              <a:rPr lang="fr-FR" sz="2000" dirty="0">
                <a:latin typeface="Times New Roman" pitchFamily="18" charset="0"/>
                <a:cs typeface="Times New Roman" pitchFamily="18" charset="0"/>
              </a:rPr>
              <a:t>, cat si </a:t>
            </a:r>
            <a:r>
              <a:rPr lang="fr-FR" sz="2000" dirty="0" err="1">
                <a:latin typeface="Times New Roman" pitchFamily="18" charset="0"/>
                <a:cs typeface="Times New Roman" pitchFamily="18" charset="0"/>
              </a:rPr>
              <a:t>multimea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metodelor</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existente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pentru</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aceste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obiecte</a:t>
            </a:r>
            <a:r>
              <a:rPr lang="fr-FR" sz="2000" dirty="0">
                <a:latin typeface="Times New Roman" pitchFamily="18" charset="0"/>
                <a:cs typeface="Times New Roman" pitchFamily="18" charset="0"/>
              </a:rPr>
              <a:t>. Ca </a:t>
            </a:r>
            <a:r>
              <a:rPr lang="fr-FR" sz="2000" dirty="0" err="1">
                <a:latin typeface="Times New Roman" pitchFamily="18" charset="0"/>
                <a:cs typeface="Times New Roman" pitchFamily="18" charset="0"/>
              </a:rPr>
              <a:t>urmare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obiectele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din</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aceeasi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clasa</a:t>
            </a:r>
            <a:r>
              <a:rPr lang="fr-FR" sz="2000" dirty="0">
                <a:latin typeface="Times New Roman" pitchFamily="18" charset="0"/>
                <a:cs typeface="Times New Roman" pitchFamily="18" charset="0"/>
              </a:rPr>
              <a:t> au </a:t>
            </a:r>
            <a:r>
              <a:rPr lang="fr-FR" sz="2000" dirty="0" err="1">
                <a:latin typeface="Times New Roman" pitchFamily="18" charset="0"/>
                <a:cs typeface="Times New Roman" pitchFamily="18" charset="0"/>
              </a:rPr>
              <a:t>aceleasi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atribute</a:t>
            </a:r>
            <a:r>
              <a:rPr lang="fr-FR" sz="2000" dirty="0">
                <a:latin typeface="Times New Roman" pitchFamily="18" charset="0"/>
                <a:cs typeface="Times New Roman" pitchFamily="18" charset="0"/>
              </a:rPr>
              <a:t> si </a:t>
            </a:r>
            <a:r>
              <a:rPr lang="fr-FR" sz="2000" dirty="0" err="1">
                <a:latin typeface="Times New Roman" pitchFamily="18" charset="0"/>
                <a:cs typeface="Times New Roman" pitchFamily="18" charset="0"/>
              </a:rPr>
              <a:t>aceleasi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metode</a:t>
            </a:r>
            <a:r>
              <a:rPr lang="fr-FR" sz="2000" dirty="0">
                <a:latin typeface="Times New Roman" pitchFamily="18" charset="0"/>
                <a:cs typeface="Times New Roman" pitchFamily="18" charset="0"/>
              </a:rPr>
              <a:t> si </a:t>
            </a:r>
            <a:r>
              <a:rPr lang="fr-FR" sz="2000" dirty="0" err="1">
                <a:latin typeface="Times New Roman" pitchFamily="18" charset="0"/>
                <a:cs typeface="Times New Roman" pitchFamily="18" charset="0"/>
              </a:rPr>
              <a:t>raspund</a:t>
            </a:r>
            <a:r>
              <a:rPr lang="fr-FR" sz="2000" dirty="0">
                <a:latin typeface="Times New Roman" pitchFamily="18" charset="0"/>
                <a:cs typeface="Times New Roman" pitchFamily="18" charset="0"/>
              </a:rPr>
              <a:t> la </a:t>
            </a:r>
            <a:r>
              <a:rPr lang="fr-FR" sz="2000" dirty="0" err="1">
                <a:latin typeface="Times New Roman" pitchFamily="18" charset="0"/>
                <a:cs typeface="Times New Roman" pitchFamily="18" charset="0"/>
              </a:rPr>
              <a:t>aceleasi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mesaje</a:t>
            </a:r>
            <a:r>
              <a:rPr lang="fr-FR" sz="20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23786191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dirty="0" smtClean="0"/>
              <a:t/>
            </a:r>
            <a:br>
              <a:rPr lang="ro-RO" dirty="0" smtClean="0"/>
            </a:br>
            <a:endParaRPr lang="en-GB" dirty="0"/>
          </a:p>
        </p:txBody>
      </p:sp>
      <p:sp>
        <p:nvSpPr>
          <p:cNvPr id="3" name="Content Placeholder 2"/>
          <p:cNvSpPr>
            <a:spLocks noGrp="1"/>
          </p:cNvSpPr>
          <p:nvPr>
            <p:ph idx="1"/>
          </p:nvPr>
        </p:nvSpPr>
        <p:spPr/>
        <p:txBody>
          <a:bodyPr/>
          <a:lstStyle/>
          <a:p>
            <a:endParaRPr lang="ro-RO" dirty="0" smtClean="0"/>
          </a:p>
          <a:p>
            <a:endParaRPr lang="en-GB" dirty="0"/>
          </a:p>
        </p:txBody>
      </p:sp>
      <p:sp>
        <p:nvSpPr>
          <p:cNvPr id="4" name="TextBox 3"/>
          <p:cNvSpPr txBox="1"/>
          <p:nvPr/>
        </p:nvSpPr>
        <p:spPr>
          <a:xfrm>
            <a:off x="76200" y="762000"/>
            <a:ext cx="9067800" cy="461665"/>
          </a:xfrm>
          <a:prstGeom prst="rect">
            <a:avLst/>
          </a:prstGeom>
          <a:noFill/>
        </p:spPr>
        <p:txBody>
          <a:bodyPr wrap="square" rtlCol="0">
            <a:spAutoFit/>
          </a:bodyPr>
          <a:lstStyle/>
          <a:p>
            <a:pPr algn="ctr"/>
            <a:r>
              <a:rPr lang="ro-RO" sz="2400" b="1" dirty="0" smtClean="0">
                <a:latin typeface="Times New Roman" pitchFamily="18" charset="0"/>
                <a:cs typeface="Times New Roman" pitchFamily="18" charset="0"/>
              </a:rPr>
              <a:t>Concepte de bază</a:t>
            </a:r>
            <a:endParaRPr lang="en-GB" sz="2400" b="1" dirty="0">
              <a:latin typeface="Times New Roman" pitchFamily="18" charset="0"/>
              <a:cs typeface="Times New Roman" pitchFamily="18" charset="0"/>
            </a:endParaRPr>
          </a:p>
        </p:txBody>
      </p:sp>
      <p:sp>
        <p:nvSpPr>
          <p:cNvPr id="5" name="TextBox 4"/>
          <p:cNvSpPr txBox="1"/>
          <p:nvPr/>
        </p:nvSpPr>
        <p:spPr>
          <a:xfrm>
            <a:off x="762000" y="1676400"/>
            <a:ext cx="8001000" cy="3785652"/>
          </a:xfrm>
          <a:prstGeom prst="rect">
            <a:avLst/>
          </a:prstGeom>
          <a:noFill/>
        </p:spPr>
        <p:txBody>
          <a:bodyPr wrap="square" rtlCol="0">
            <a:spAutoFit/>
          </a:bodyPr>
          <a:lstStyle/>
          <a:p>
            <a:pPr marL="514350" indent="-514350" algn="just">
              <a:buFont typeface="+mj-lt"/>
              <a:buAutoNum type="arabicPeriod"/>
            </a:pPr>
            <a:r>
              <a:rPr lang="ro-RO" sz="3200" dirty="0" smtClean="0">
                <a:latin typeface="Times New Roman" pitchFamily="18" charset="0"/>
                <a:cs typeface="Times New Roman" pitchFamily="18" charset="0"/>
              </a:rPr>
              <a:t>Obiect</a:t>
            </a:r>
          </a:p>
          <a:p>
            <a:pPr marL="514350" indent="-514350" algn="just">
              <a:buFont typeface="+mj-lt"/>
              <a:buAutoNum type="arabicPeriod"/>
            </a:pPr>
            <a:r>
              <a:rPr lang="ro-RO" sz="3200" dirty="0" smtClean="0">
                <a:latin typeface="Times New Roman" pitchFamily="18" charset="0"/>
                <a:cs typeface="Times New Roman" pitchFamily="18" charset="0"/>
              </a:rPr>
              <a:t>Clasa</a:t>
            </a:r>
          </a:p>
          <a:p>
            <a:pPr marL="514350" indent="-514350" algn="just">
              <a:buFont typeface="+mj-lt"/>
              <a:buAutoNum type="arabicPeriod"/>
            </a:pPr>
            <a:r>
              <a:rPr lang="ro-RO" sz="3200" b="1" dirty="0">
                <a:latin typeface="Times New Roman" pitchFamily="18" charset="0"/>
                <a:cs typeface="Times New Roman" pitchFamily="18" charset="0"/>
              </a:rPr>
              <a:t>Î</a:t>
            </a:r>
            <a:r>
              <a:rPr lang="ro-RO" sz="3200" b="1" dirty="0" smtClean="0">
                <a:latin typeface="Times New Roman" pitchFamily="18" charset="0"/>
                <a:cs typeface="Times New Roman" pitchFamily="18" charset="0"/>
              </a:rPr>
              <a:t>ncapsulare</a:t>
            </a:r>
          </a:p>
          <a:p>
            <a:pPr marL="514350" indent="-514350" algn="just">
              <a:buFont typeface="+mj-lt"/>
              <a:buAutoNum type="arabicPeriod"/>
            </a:pPr>
            <a:r>
              <a:rPr lang="ro-RO" sz="3200" dirty="0" smtClean="0">
                <a:latin typeface="Times New Roman" pitchFamily="18" charset="0"/>
                <a:cs typeface="Times New Roman" pitchFamily="18" charset="0"/>
              </a:rPr>
              <a:t>Moștenire</a:t>
            </a:r>
          </a:p>
          <a:p>
            <a:pPr marL="514350" indent="-514350" algn="just">
              <a:buFont typeface="+mj-lt"/>
              <a:buAutoNum type="arabicPeriod"/>
            </a:pPr>
            <a:r>
              <a:rPr lang="ro-RO" sz="3200" dirty="0" smtClean="0">
                <a:latin typeface="Times New Roman" pitchFamily="18" charset="0"/>
                <a:cs typeface="Times New Roman" pitchFamily="18" charset="0"/>
              </a:rPr>
              <a:t>Polimorfism</a:t>
            </a:r>
          </a:p>
          <a:p>
            <a:pPr marL="514350" indent="-514350" algn="just">
              <a:buFont typeface="+mj-lt"/>
              <a:buAutoNum type="arabicPeriod"/>
            </a:pPr>
            <a:r>
              <a:rPr lang="ro-RO" sz="3200" dirty="0" smtClean="0">
                <a:latin typeface="Times New Roman" pitchFamily="18" charset="0"/>
                <a:cs typeface="Times New Roman" pitchFamily="18" charset="0"/>
              </a:rPr>
              <a:t>Asociere</a:t>
            </a:r>
          </a:p>
          <a:p>
            <a:pPr marL="457200" indent="-457200" algn="just">
              <a:buFont typeface="+mj-lt"/>
              <a:buAutoNum type="arabicPeriod"/>
            </a:pPr>
            <a:endParaRPr lang="ro-RO" sz="2400" dirty="0" smtClean="0">
              <a:latin typeface="Times New Roman" pitchFamily="18" charset="0"/>
              <a:cs typeface="Times New Roman" pitchFamily="18" charset="0"/>
            </a:endParaRPr>
          </a:p>
          <a:p>
            <a:pPr marL="457200" indent="-457200" algn="just">
              <a:buFont typeface="+mj-lt"/>
              <a:buAutoNum type="arabicPeriod"/>
            </a:pPr>
            <a:endParaRPr lang="ro-RO"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8943782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dirty="0" smtClean="0"/>
              <a:t/>
            </a:r>
            <a:br>
              <a:rPr lang="ro-RO" dirty="0" smtClean="0"/>
            </a:br>
            <a:endParaRPr lang="en-GB" dirty="0"/>
          </a:p>
        </p:txBody>
      </p:sp>
      <p:sp>
        <p:nvSpPr>
          <p:cNvPr id="3" name="Content Placeholder 2"/>
          <p:cNvSpPr>
            <a:spLocks noGrp="1"/>
          </p:cNvSpPr>
          <p:nvPr>
            <p:ph idx="1"/>
          </p:nvPr>
        </p:nvSpPr>
        <p:spPr/>
        <p:txBody>
          <a:bodyPr/>
          <a:lstStyle/>
          <a:p>
            <a:endParaRPr lang="ro-RO" dirty="0" smtClean="0"/>
          </a:p>
          <a:p>
            <a:endParaRPr lang="en-GB" dirty="0"/>
          </a:p>
        </p:txBody>
      </p:sp>
      <p:sp>
        <p:nvSpPr>
          <p:cNvPr id="4" name="TextBox 3"/>
          <p:cNvSpPr txBox="1"/>
          <p:nvPr/>
        </p:nvSpPr>
        <p:spPr>
          <a:xfrm>
            <a:off x="76200" y="762000"/>
            <a:ext cx="9067800" cy="461665"/>
          </a:xfrm>
          <a:prstGeom prst="rect">
            <a:avLst/>
          </a:prstGeom>
          <a:noFill/>
        </p:spPr>
        <p:txBody>
          <a:bodyPr wrap="square" rtlCol="0">
            <a:spAutoFit/>
          </a:bodyPr>
          <a:lstStyle/>
          <a:p>
            <a:pPr algn="ctr"/>
            <a:r>
              <a:rPr lang="ro-RO" sz="2400" b="1" dirty="0" smtClean="0">
                <a:latin typeface="Times New Roman" pitchFamily="18" charset="0"/>
                <a:cs typeface="Times New Roman" pitchFamily="18" charset="0"/>
              </a:rPr>
              <a:t>Încapsularea</a:t>
            </a:r>
            <a:endParaRPr lang="en-GB" sz="2400" b="1" dirty="0">
              <a:latin typeface="Times New Roman" pitchFamily="18" charset="0"/>
              <a:cs typeface="Times New Roman" pitchFamily="18" charset="0"/>
            </a:endParaRPr>
          </a:p>
        </p:txBody>
      </p:sp>
      <p:sp>
        <p:nvSpPr>
          <p:cNvPr id="5" name="TextBox 4"/>
          <p:cNvSpPr txBox="1"/>
          <p:nvPr/>
        </p:nvSpPr>
        <p:spPr>
          <a:xfrm>
            <a:off x="762000" y="1524000"/>
            <a:ext cx="8001000" cy="2862322"/>
          </a:xfrm>
          <a:prstGeom prst="rect">
            <a:avLst/>
          </a:prstGeom>
          <a:noFill/>
        </p:spPr>
        <p:txBody>
          <a:bodyPr wrap="square" rtlCol="0">
            <a:spAutoFit/>
          </a:bodyPr>
          <a:lstStyle/>
          <a:p>
            <a:r>
              <a:rPr lang="ro-RO" sz="2000" dirty="0" smtClean="0">
                <a:latin typeface="Times New Roman" pitchFamily="18" charset="0"/>
                <a:cs typeface="Times New Roman" pitchFamily="18" charset="0"/>
              </a:rPr>
              <a:t>	</a:t>
            </a:r>
            <a:r>
              <a:rPr lang="en-GB" sz="2000" dirty="0" err="1" smtClean="0">
                <a:latin typeface="Times New Roman" pitchFamily="18" charset="0"/>
                <a:cs typeface="Times New Roman" pitchFamily="18" charset="0"/>
              </a:rPr>
              <a:t>Structura</a:t>
            </a:r>
            <a:r>
              <a:rPr lang="en-GB" sz="2000" dirty="0" smtClean="0">
                <a:latin typeface="Times New Roman" pitchFamily="18" charset="0"/>
                <a:cs typeface="Times New Roman" pitchFamily="18" charset="0"/>
              </a:rPr>
              <a:t> </a:t>
            </a:r>
            <a:r>
              <a:rPr lang="en-GB" sz="2000" dirty="0" err="1">
                <a:latin typeface="Times New Roman" pitchFamily="18" charset="0"/>
                <a:cs typeface="Times New Roman" pitchFamily="18" charset="0"/>
              </a:rPr>
              <a:t>obiectului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modul</a:t>
            </a:r>
            <a:r>
              <a:rPr lang="en-GB" sz="2000" dirty="0">
                <a:latin typeface="Times New Roman" pitchFamily="18" charset="0"/>
                <a:cs typeface="Times New Roman" pitchFamily="18" charset="0"/>
              </a:rPr>
              <a:t> de </a:t>
            </a:r>
            <a:r>
              <a:rPr lang="en-GB" sz="2000" dirty="0" err="1">
                <a:latin typeface="Times New Roman" pitchFamily="18" charset="0"/>
                <a:cs typeface="Times New Roman" pitchFamily="18" charset="0"/>
              </a:rPr>
              <a:t>actiune</a:t>
            </a:r>
            <a:r>
              <a:rPr lang="en-GB" sz="2000" dirty="0">
                <a:latin typeface="Times New Roman" pitchFamily="18" charset="0"/>
                <a:cs typeface="Times New Roman" pitchFamily="18" charset="0"/>
              </a:rPr>
              <a:t> al </a:t>
            </a:r>
            <a:r>
              <a:rPr lang="en-GB" sz="2000" dirty="0" err="1">
                <a:latin typeface="Times New Roman" pitchFamily="18" charset="0"/>
                <a:cs typeface="Times New Roman" pitchFamily="18" charset="0"/>
              </a:rPr>
              <a:t>metodelor</a:t>
            </a:r>
            <a:r>
              <a:rPr lang="en-GB" sz="2000" dirty="0">
                <a:latin typeface="Times New Roman" pitchFamily="18" charset="0"/>
                <a:cs typeface="Times New Roman" pitchFamily="18" charset="0"/>
              </a:rPr>
              <a:t> sale nu pot fi </a:t>
            </a:r>
            <a:r>
              <a:rPr lang="en-GB" sz="2000" dirty="0" err="1">
                <a:latin typeface="Times New Roman" pitchFamily="18" charset="0"/>
                <a:cs typeface="Times New Roman" pitchFamily="18" charset="0"/>
              </a:rPr>
              <a:t>accesate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actualizate</a:t>
            </a:r>
            <a:r>
              <a:rPr lang="en-GB" sz="2000" dirty="0">
                <a:latin typeface="Times New Roman" pitchFamily="18" charset="0"/>
                <a:cs typeface="Times New Roman" pitchFamily="18" charset="0"/>
              </a:rPr>
              <a:t> direct de </a:t>
            </a:r>
            <a:r>
              <a:rPr lang="en-GB" sz="2000" dirty="0" err="1">
                <a:latin typeface="Times New Roman" pitchFamily="18" charset="0"/>
                <a:cs typeface="Times New Roman" pitchFamily="18" charset="0"/>
              </a:rPr>
              <a:t>catre</a:t>
            </a:r>
            <a:r>
              <a:rPr lang="en-GB" sz="2000" dirty="0">
                <a:latin typeface="Times New Roman" pitchFamily="18" charset="0"/>
                <a:cs typeface="Times New Roman" pitchFamily="18" charset="0"/>
              </a:rPr>
              <a:t> un agent extern, </a:t>
            </a:r>
            <a:r>
              <a:rPr lang="en-GB" sz="2000" dirty="0" err="1">
                <a:latin typeface="Times New Roman" pitchFamily="18" charset="0"/>
                <a:cs typeface="Times New Roman" pitchFamily="18" charset="0"/>
              </a:rPr>
              <a:t>dar</a:t>
            </a:r>
            <a:r>
              <a:rPr lang="en-GB" sz="2000" dirty="0">
                <a:latin typeface="Times New Roman" pitchFamily="18" charset="0"/>
                <a:cs typeface="Times New Roman" pitchFamily="18" charset="0"/>
              </a:rPr>
              <a:t> pot fi </a:t>
            </a:r>
            <a:r>
              <a:rPr lang="en-GB" sz="2000" dirty="0" err="1">
                <a:latin typeface="Times New Roman" pitchFamily="18" charset="0"/>
                <a:cs typeface="Times New Roman" pitchFamily="18" charset="0"/>
              </a:rPr>
              <a:t>modificate</a:t>
            </a:r>
            <a:r>
              <a:rPr lang="en-GB" sz="2000" dirty="0">
                <a:latin typeface="Times New Roman" pitchFamily="18" charset="0"/>
                <a:cs typeface="Times New Roman" pitchFamily="18" charset="0"/>
              </a:rPr>
              <a:t> indirect </a:t>
            </a:r>
            <a:r>
              <a:rPr lang="en-GB" sz="2000" dirty="0" err="1">
                <a:latin typeface="Times New Roman" pitchFamily="18" charset="0"/>
                <a:cs typeface="Times New Roman" pitchFamily="18" charset="0"/>
              </a:rPr>
              <a:t>prin</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intermediul</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mesajelor</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Aceasta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caracteristica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ascunsa</a:t>
            </a:r>
            <a:r>
              <a:rPr lang="en-GB" sz="2000" dirty="0">
                <a:latin typeface="Times New Roman" pitchFamily="18" charset="0"/>
                <a:cs typeface="Times New Roman" pitchFamily="18" charset="0"/>
              </a:rPr>
              <a:t> a </a:t>
            </a:r>
            <a:r>
              <a:rPr lang="en-GB" sz="2000" dirty="0" err="1">
                <a:latin typeface="Times New Roman" pitchFamily="18" charset="0"/>
                <a:cs typeface="Times New Roman" pitchFamily="18" charset="0"/>
              </a:rPr>
              <a:t>starii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obiectului</a:t>
            </a:r>
            <a:r>
              <a:rPr lang="en-GB" sz="2000" dirty="0">
                <a:latin typeface="Times New Roman" pitchFamily="18" charset="0"/>
                <a:cs typeface="Times New Roman" pitchFamily="18" charset="0"/>
              </a:rPr>
              <a:t> </a:t>
            </a:r>
            <a:r>
              <a:rPr lang="ro-RO" sz="2000" dirty="0" smtClean="0">
                <a:latin typeface="Times New Roman" pitchFamily="18" charset="0"/>
                <a:cs typeface="Times New Roman" pitchFamily="18" charset="0"/>
              </a:rPr>
              <a:t>se numește </a:t>
            </a:r>
            <a:r>
              <a:rPr lang="en-GB" sz="2000" b="1" dirty="0" err="1" smtClean="0">
                <a:latin typeface="Times New Roman" pitchFamily="18" charset="0"/>
                <a:cs typeface="Times New Roman" pitchFamily="18" charset="0"/>
              </a:rPr>
              <a:t>incapsulare</a:t>
            </a:r>
            <a:r>
              <a:rPr lang="en-GB" sz="2000" dirty="0">
                <a:latin typeface="Times New Roman" pitchFamily="18" charset="0"/>
                <a:cs typeface="Times New Roman" pitchFamily="18" charset="0"/>
              </a:rPr>
              <a:t>. Un </a:t>
            </a:r>
            <a:r>
              <a:rPr lang="en-GB" sz="2000" dirty="0" err="1">
                <a:latin typeface="Times New Roman" pitchFamily="18" charset="0"/>
                <a:cs typeface="Times New Roman" pitchFamily="18" charset="0"/>
              </a:rPr>
              <a:t>obiect</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este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astfel</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divizat</a:t>
            </a:r>
            <a:r>
              <a:rPr lang="en-GB" sz="2000" dirty="0">
                <a:latin typeface="Times New Roman" pitchFamily="18" charset="0"/>
                <a:cs typeface="Times New Roman" pitchFamily="18" charset="0"/>
              </a:rPr>
              <a:t> in </a:t>
            </a:r>
            <a:r>
              <a:rPr lang="en-GB" sz="2000" dirty="0" err="1">
                <a:latin typeface="Times New Roman" pitchFamily="18" charset="0"/>
                <a:cs typeface="Times New Roman" pitchFamily="18" charset="0"/>
              </a:rPr>
              <a:t>doua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parti</a:t>
            </a:r>
            <a:r>
              <a:rPr lang="en-GB" sz="2000" dirty="0">
                <a:latin typeface="Times New Roman" pitchFamily="18" charset="0"/>
                <a:cs typeface="Times New Roman" pitchFamily="18" charset="0"/>
              </a:rPr>
              <a:t>: o parte de </a:t>
            </a:r>
            <a:r>
              <a:rPr lang="en-GB" sz="2000" dirty="0" err="1">
                <a:latin typeface="Times New Roman" pitchFamily="18" charset="0"/>
                <a:cs typeface="Times New Roman" pitchFamily="18" charset="0"/>
              </a:rPr>
              <a:t>interfata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reprezentata</a:t>
            </a:r>
            <a:r>
              <a:rPr lang="en-GB" sz="2000" dirty="0">
                <a:latin typeface="Times New Roman" pitchFamily="18" charset="0"/>
                <a:cs typeface="Times New Roman" pitchFamily="18" charset="0"/>
              </a:rPr>
              <a:t> de </a:t>
            </a:r>
            <a:r>
              <a:rPr lang="en-GB" sz="2000" dirty="0" err="1">
                <a:latin typeface="Times New Roman" pitchFamily="18" charset="0"/>
                <a:cs typeface="Times New Roman" pitchFamily="18" charset="0"/>
              </a:rPr>
              <a:t>mesaje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si</a:t>
            </a:r>
            <a:r>
              <a:rPr lang="en-GB" sz="2000" dirty="0">
                <a:latin typeface="Times New Roman" pitchFamily="18" charset="0"/>
                <a:cs typeface="Times New Roman" pitchFamily="18" charset="0"/>
              </a:rPr>
              <a:t> o parte </a:t>
            </a:r>
            <a:r>
              <a:rPr lang="en-GB" sz="2000" dirty="0" err="1">
                <a:latin typeface="Times New Roman" pitchFamily="18" charset="0"/>
                <a:cs typeface="Times New Roman" pitchFamily="18" charset="0"/>
              </a:rPr>
              <a:t>ascunsa</a:t>
            </a:r>
            <a:r>
              <a:rPr lang="en-GB" sz="2000" dirty="0">
                <a:latin typeface="Times New Roman" pitchFamily="18" charset="0"/>
                <a:cs typeface="Times New Roman" pitchFamily="18" charset="0"/>
              </a:rPr>
              <a:t>, de </a:t>
            </a:r>
            <a:r>
              <a:rPr lang="en-GB" sz="2000" dirty="0" err="1">
                <a:latin typeface="Times New Roman" pitchFamily="18" charset="0"/>
                <a:cs typeface="Times New Roman" pitchFamily="18" charset="0"/>
              </a:rPr>
              <a:t>implementare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reprezentata</a:t>
            </a:r>
            <a:r>
              <a:rPr lang="en-GB" sz="2000" dirty="0">
                <a:latin typeface="Times New Roman" pitchFamily="18" charset="0"/>
                <a:cs typeface="Times New Roman" pitchFamily="18" charset="0"/>
              </a:rPr>
              <a:t> de </a:t>
            </a:r>
            <a:r>
              <a:rPr lang="en-GB" sz="2000" dirty="0" err="1">
                <a:latin typeface="Times New Roman" pitchFamily="18" charset="0"/>
                <a:cs typeface="Times New Roman" pitchFamily="18" charset="0"/>
              </a:rPr>
              <a:t>starea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interna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si</a:t>
            </a:r>
            <a:r>
              <a:rPr lang="en-GB" sz="2000" dirty="0">
                <a:latin typeface="Times New Roman" pitchFamily="18" charset="0"/>
                <a:cs typeface="Times New Roman" pitchFamily="18" charset="0"/>
              </a:rPr>
              <a:t> de </a:t>
            </a:r>
            <a:r>
              <a:rPr lang="en-GB" sz="2000" dirty="0" err="1">
                <a:latin typeface="Times New Roman" pitchFamily="18" charset="0"/>
                <a:cs typeface="Times New Roman" pitchFamily="18" charset="0"/>
              </a:rPr>
              <a:t>metodele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obiectului</a:t>
            </a:r>
            <a:r>
              <a:rPr lang="en-GB" sz="2000" dirty="0">
                <a:latin typeface="Times New Roman" pitchFamily="18" charset="0"/>
                <a:cs typeface="Times New Roman" pitchFamily="18" charset="0"/>
              </a:rPr>
              <a:t>.</a:t>
            </a:r>
          </a:p>
          <a:p>
            <a:r>
              <a:rPr lang="ro-RO" sz="2000" b="1" dirty="0" smtClean="0">
                <a:latin typeface="Times New Roman" pitchFamily="18" charset="0"/>
                <a:cs typeface="Times New Roman" pitchFamily="18" charset="0"/>
              </a:rPr>
              <a:t>	</a:t>
            </a:r>
            <a:r>
              <a:rPr lang="en-GB" sz="2000" b="1" dirty="0" err="1" smtClean="0">
                <a:latin typeface="Times New Roman" pitchFamily="18" charset="0"/>
                <a:cs typeface="Times New Roman" pitchFamily="18" charset="0"/>
              </a:rPr>
              <a:t>Incapsularea</a:t>
            </a:r>
            <a:r>
              <a:rPr lang="en-GB" sz="2000" dirty="0" smtClean="0">
                <a:latin typeface="Times New Roman" pitchFamily="18" charset="0"/>
                <a:cs typeface="Times New Roman" pitchFamily="18" charset="0"/>
              </a:rPr>
              <a:t> </a:t>
            </a:r>
            <a:r>
              <a:rPr lang="en-GB" sz="2000" dirty="0" err="1">
                <a:latin typeface="Times New Roman" pitchFamily="18" charset="0"/>
                <a:cs typeface="Times New Roman" pitchFamily="18" charset="0"/>
              </a:rPr>
              <a:t>ascunde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utilizatorului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complexitatea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unui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obiect</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oferindu</a:t>
            </a:r>
            <a:r>
              <a:rPr lang="en-GB" sz="2000" dirty="0">
                <a:latin typeface="Times New Roman" pitchFamily="18" charset="0"/>
                <a:cs typeface="Times New Roman" pitchFamily="18" charset="0"/>
              </a:rPr>
              <a:t>-i in </a:t>
            </a:r>
            <a:r>
              <a:rPr lang="en-GB" sz="2000" dirty="0" err="1">
                <a:latin typeface="Times New Roman" pitchFamily="18" charset="0"/>
                <a:cs typeface="Times New Roman" pitchFamily="18" charset="0"/>
              </a:rPr>
              <a:t>schimb</a:t>
            </a:r>
            <a:r>
              <a:rPr lang="en-GB" sz="2000" dirty="0">
                <a:latin typeface="Times New Roman" pitchFamily="18" charset="0"/>
                <a:cs typeface="Times New Roman" pitchFamily="18" charset="0"/>
              </a:rPr>
              <a:t> o imagine </a:t>
            </a:r>
            <a:r>
              <a:rPr lang="en-GB" sz="2000" dirty="0" err="1">
                <a:latin typeface="Times New Roman" pitchFamily="18" charset="0"/>
                <a:cs typeface="Times New Roman" pitchFamily="18" charset="0"/>
              </a:rPr>
              <a:t>functionala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simplificata</a:t>
            </a:r>
            <a:r>
              <a:rPr lang="en-GB" sz="2000" dirty="0">
                <a:latin typeface="Times New Roman" pitchFamily="18" charset="0"/>
                <a:cs typeface="Times New Roman" pitchFamily="18" charset="0"/>
              </a:rPr>
              <a:t> a </a:t>
            </a:r>
            <a:r>
              <a:rPr lang="en-GB" sz="2000" dirty="0" err="1">
                <a:latin typeface="Times New Roman" pitchFamily="18" charset="0"/>
                <a:cs typeface="Times New Roman" pitchFamily="18" charset="0"/>
              </a:rPr>
              <a:t>acestuia</a:t>
            </a:r>
            <a:r>
              <a:rPr lang="en-GB" sz="2000" dirty="0">
                <a:latin typeface="Times New Roman" pitchFamily="18" charset="0"/>
                <a:cs typeface="Times New Roman" pitchFamily="18" charset="0"/>
              </a:rPr>
              <a:t>, </a:t>
            </a:r>
            <a:r>
              <a:rPr lang="en-GB" sz="2000" dirty="0" smtClean="0">
                <a:latin typeface="Times New Roman" pitchFamily="18" charset="0"/>
                <a:cs typeface="Times New Roman" pitchFamily="18" charset="0"/>
              </a:rPr>
              <a:t>care </a:t>
            </a:r>
            <a:r>
              <a:rPr lang="en-GB" sz="2000" dirty="0">
                <a:latin typeface="Times New Roman" pitchFamily="18" charset="0"/>
                <a:cs typeface="Times New Roman" pitchFamily="18" charset="0"/>
              </a:rPr>
              <a:t>ii </a:t>
            </a:r>
            <a:r>
              <a:rPr lang="en-GB" sz="2000" dirty="0" err="1">
                <a:latin typeface="Times New Roman" pitchFamily="18" charset="0"/>
                <a:cs typeface="Times New Roman" pitchFamily="18" charset="0"/>
              </a:rPr>
              <a:t>permite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modeleze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rezolve</a:t>
            </a:r>
            <a:r>
              <a:rPr lang="en-GB" sz="2000" dirty="0">
                <a:latin typeface="Times New Roman" pitchFamily="18" charset="0"/>
                <a:cs typeface="Times New Roman" pitchFamily="18" charset="0"/>
              </a:rPr>
              <a:t> </a:t>
            </a:r>
            <a:r>
              <a:rPr lang="ro-RO" sz="2000" dirty="0" smtClean="0">
                <a:latin typeface="Times New Roman" pitchFamily="18" charset="0"/>
                <a:cs typeface="Times New Roman" pitchFamily="18" charset="0"/>
              </a:rPr>
              <a:t>mai ușor</a:t>
            </a:r>
            <a:r>
              <a:rPr lang="en-GB" sz="2000" dirty="0" smtClean="0">
                <a:latin typeface="Times New Roman" pitchFamily="18" charset="0"/>
                <a:cs typeface="Times New Roman" pitchFamily="18" charset="0"/>
              </a:rPr>
              <a:t> </a:t>
            </a:r>
            <a:r>
              <a:rPr lang="en-GB" sz="2000" dirty="0" err="1">
                <a:latin typeface="Times New Roman" pitchFamily="18" charset="0"/>
                <a:cs typeface="Times New Roman" pitchFamily="18" charset="0"/>
              </a:rPr>
              <a:t>problemele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complexe</a:t>
            </a:r>
            <a:r>
              <a:rPr lang="en-GB" sz="2000" dirty="0">
                <a:latin typeface="Times New Roman" pitchFamily="18" charset="0"/>
                <a:cs typeface="Times New Roman" pitchFamily="18" charset="0"/>
              </a:rPr>
              <a:t>.</a:t>
            </a:r>
          </a:p>
        </p:txBody>
      </p:sp>
      <p:pic>
        <p:nvPicPr>
          <p:cNvPr id="2050" name="Picture 2" descr="D:\PABD 1\Semestrul II\BDOO\fig19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4864677"/>
            <a:ext cx="476250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85137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dirty="0" smtClean="0"/>
              <a:t/>
            </a:r>
            <a:br>
              <a:rPr lang="ro-RO" dirty="0" smtClean="0"/>
            </a:br>
            <a:endParaRPr lang="en-GB" dirty="0"/>
          </a:p>
        </p:txBody>
      </p:sp>
      <p:sp>
        <p:nvSpPr>
          <p:cNvPr id="3" name="Content Placeholder 2"/>
          <p:cNvSpPr>
            <a:spLocks noGrp="1"/>
          </p:cNvSpPr>
          <p:nvPr>
            <p:ph idx="1"/>
          </p:nvPr>
        </p:nvSpPr>
        <p:spPr/>
        <p:txBody>
          <a:bodyPr/>
          <a:lstStyle/>
          <a:p>
            <a:endParaRPr lang="ro-RO" dirty="0" smtClean="0"/>
          </a:p>
          <a:p>
            <a:endParaRPr lang="en-GB" dirty="0"/>
          </a:p>
        </p:txBody>
      </p:sp>
      <p:sp>
        <p:nvSpPr>
          <p:cNvPr id="4" name="TextBox 3"/>
          <p:cNvSpPr txBox="1"/>
          <p:nvPr/>
        </p:nvSpPr>
        <p:spPr>
          <a:xfrm>
            <a:off x="76200" y="762000"/>
            <a:ext cx="9067800" cy="461665"/>
          </a:xfrm>
          <a:prstGeom prst="rect">
            <a:avLst/>
          </a:prstGeom>
          <a:noFill/>
        </p:spPr>
        <p:txBody>
          <a:bodyPr wrap="square" rtlCol="0">
            <a:spAutoFit/>
          </a:bodyPr>
          <a:lstStyle/>
          <a:p>
            <a:pPr algn="ctr"/>
            <a:r>
              <a:rPr lang="ro-RO" sz="2400" b="1" dirty="0" smtClean="0">
                <a:latin typeface="Times New Roman" pitchFamily="18" charset="0"/>
                <a:cs typeface="Times New Roman" pitchFamily="18" charset="0"/>
              </a:rPr>
              <a:t>Concepte de bază</a:t>
            </a:r>
            <a:endParaRPr lang="en-GB" sz="2400" b="1" dirty="0">
              <a:latin typeface="Times New Roman" pitchFamily="18" charset="0"/>
              <a:cs typeface="Times New Roman" pitchFamily="18" charset="0"/>
            </a:endParaRPr>
          </a:p>
        </p:txBody>
      </p:sp>
      <p:sp>
        <p:nvSpPr>
          <p:cNvPr id="5" name="TextBox 4"/>
          <p:cNvSpPr txBox="1"/>
          <p:nvPr/>
        </p:nvSpPr>
        <p:spPr>
          <a:xfrm>
            <a:off x="762000" y="1676400"/>
            <a:ext cx="8001000" cy="3785652"/>
          </a:xfrm>
          <a:prstGeom prst="rect">
            <a:avLst/>
          </a:prstGeom>
          <a:noFill/>
        </p:spPr>
        <p:txBody>
          <a:bodyPr wrap="square" rtlCol="0">
            <a:spAutoFit/>
          </a:bodyPr>
          <a:lstStyle/>
          <a:p>
            <a:pPr marL="514350" indent="-514350" algn="just">
              <a:buFont typeface="+mj-lt"/>
              <a:buAutoNum type="arabicPeriod"/>
            </a:pPr>
            <a:r>
              <a:rPr lang="ro-RO" sz="3200" dirty="0" smtClean="0">
                <a:latin typeface="Times New Roman" pitchFamily="18" charset="0"/>
                <a:cs typeface="Times New Roman" pitchFamily="18" charset="0"/>
              </a:rPr>
              <a:t>Obiect</a:t>
            </a:r>
          </a:p>
          <a:p>
            <a:pPr marL="514350" indent="-514350" algn="just">
              <a:buFont typeface="+mj-lt"/>
              <a:buAutoNum type="arabicPeriod"/>
            </a:pPr>
            <a:r>
              <a:rPr lang="ro-RO" sz="3200" dirty="0" smtClean="0">
                <a:latin typeface="Times New Roman" pitchFamily="18" charset="0"/>
                <a:cs typeface="Times New Roman" pitchFamily="18" charset="0"/>
              </a:rPr>
              <a:t>Clasa</a:t>
            </a:r>
          </a:p>
          <a:p>
            <a:pPr marL="514350" indent="-514350" algn="just">
              <a:buFont typeface="+mj-lt"/>
              <a:buAutoNum type="arabicPeriod"/>
            </a:pPr>
            <a:r>
              <a:rPr lang="ro-RO" sz="3200" dirty="0">
                <a:latin typeface="Times New Roman" pitchFamily="18" charset="0"/>
                <a:cs typeface="Times New Roman" pitchFamily="18" charset="0"/>
              </a:rPr>
              <a:t>Î</a:t>
            </a:r>
            <a:r>
              <a:rPr lang="ro-RO" sz="3200" dirty="0" smtClean="0">
                <a:latin typeface="Times New Roman" pitchFamily="18" charset="0"/>
                <a:cs typeface="Times New Roman" pitchFamily="18" charset="0"/>
              </a:rPr>
              <a:t>ncapsulare</a:t>
            </a:r>
          </a:p>
          <a:p>
            <a:pPr marL="514350" indent="-514350" algn="just">
              <a:buFont typeface="+mj-lt"/>
              <a:buAutoNum type="arabicPeriod"/>
            </a:pPr>
            <a:r>
              <a:rPr lang="ro-RO" sz="3200" b="1" dirty="0" smtClean="0">
                <a:latin typeface="Times New Roman" pitchFamily="18" charset="0"/>
                <a:cs typeface="Times New Roman" pitchFamily="18" charset="0"/>
              </a:rPr>
              <a:t>Moștenire</a:t>
            </a:r>
          </a:p>
          <a:p>
            <a:pPr marL="514350" indent="-514350" algn="just">
              <a:buFont typeface="+mj-lt"/>
              <a:buAutoNum type="arabicPeriod"/>
            </a:pPr>
            <a:r>
              <a:rPr lang="ro-RO" sz="3200" dirty="0" smtClean="0">
                <a:latin typeface="Times New Roman" pitchFamily="18" charset="0"/>
                <a:cs typeface="Times New Roman" pitchFamily="18" charset="0"/>
              </a:rPr>
              <a:t>Polimorfism</a:t>
            </a:r>
          </a:p>
          <a:p>
            <a:pPr marL="514350" indent="-514350" algn="just">
              <a:buFont typeface="+mj-lt"/>
              <a:buAutoNum type="arabicPeriod"/>
            </a:pPr>
            <a:r>
              <a:rPr lang="ro-RO" sz="3200" dirty="0" smtClean="0">
                <a:latin typeface="Times New Roman" pitchFamily="18" charset="0"/>
                <a:cs typeface="Times New Roman" pitchFamily="18" charset="0"/>
              </a:rPr>
              <a:t>Asociere</a:t>
            </a:r>
          </a:p>
          <a:p>
            <a:pPr marL="457200" indent="-457200" algn="just">
              <a:buFont typeface="+mj-lt"/>
              <a:buAutoNum type="arabicPeriod"/>
            </a:pPr>
            <a:endParaRPr lang="ro-RO" sz="2400" dirty="0" smtClean="0">
              <a:latin typeface="Times New Roman" pitchFamily="18" charset="0"/>
              <a:cs typeface="Times New Roman" pitchFamily="18" charset="0"/>
            </a:endParaRPr>
          </a:p>
          <a:p>
            <a:pPr marL="457200" indent="-457200" algn="just">
              <a:buFont typeface="+mj-lt"/>
              <a:buAutoNum type="arabicPeriod"/>
            </a:pPr>
            <a:endParaRPr lang="ro-RO"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2064187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dirty="0" smtClean="0"/>
              <a:t/>
            </a:r>
            <a:br>
              <a:rPr lang="ro-RO" dirty="0" smtClean="0"/>
            </a:br>
            <a:endParaRPr lang="en-GB" dirty="0"/>
          </a:p>
        </p:txBody>
      </p:sp>
      <p:sp>
        <p:nvSpPr>
          <p:cNvPr id="3" name="Content Placeholder 2"/>
          <p:cNvSpPr>
            <a:spLocks noGrp="1"/>
          </p:cNvSpPr>
          <p:nvPr>
            <p:ph idx="1"/>
          </p:nvPr>
        </p:nvSpPr>
        <p:spPr/>
        <p:txBody>
          <a:bodyPr/>
          <a:lstStyle/>
          <a:p>
            <a:endParaRPr lang="ro-RO" dirty="0" smtClean="0"/>
          </a:p>
          <a:p>
            <a:endParaRPr lang="en-GB" dirty="0"/>
          </a:p>
        </p:txBody>
      </p:sp>
      <p:sp>
        <p:nvSpPr>
          <p:cNvPr id="4" name="TextBox 3"/>
          <p:cNvSpPr txBox="1"/>
          <p:nvPr/>
        </p:nvSpPr>
        <p:spPr>
          <a:xfrm>
            <a:off x="76200" y="762000"/>
            <a:ext cx="9067800" cy="461665"/>
          </a:xfrm>
          <a:prstGeom prst="rect">
            <a:avLst/>
          </a:prstGeom>
          <a:noFill/>
        </p:spPr>
        <p:txBody>
          <a:bodyPr wrap="square" rtlCol="0">
            <a:spAutoFit/>
          </a:bodyPr>
          <a:lstStyle/>
          <a:p>
            <a:pPr algn="ctr"/>
            <a:r>
              <a:rPr lang="ro-RO" sz="2400" b="1" dirty="0" smtClean="0">
                <a:latin typeface="Times New Roman" pitchFamily="18" charset="0"/>
                <a:cs typeface="Times New Roman" pitchFamily="18" charset="0"/>
              </a:rPr>
              <a:t>Moștenirea</a:t>
            </a:r>
            <a:endParaRPr lang="en-GB" sz="2400" b="1" dirty="0">
              <a:latin typeface="Times New Roman" pitchFamily="18" charset="0"/>
              <a:cs typeface="Times New Roman" pitchFamily="18" charset="0"/>
            </a:endParaRPr>
          </a:p>
        </p:txBody>
      </p:sp>
      <p:sp>
        <p:nvSpPr>
          <p:cNvPr id="5" name="TextBox 4"/>
          <p:cNvSpPr txBox="1"/>
          <p:nvPr/>
        </p:nvSpPr>
        <p:spPr>
          <a:xfrm>
            <a:off x="762000" y="1524000"/>
            <a:ext cx="8001000" cy="2554545"/>
          </a:xfrm>
          <a:prstGeom prst="rect">
            <a:avLst/>
          </a:prstGeom>
          <a:noFill/>
        </p:spPr>
        <p:txBody>
          <a:bodyPr wrap="square" rtlCol="0">
            <a:spAutoFit/>
          </a:bodyPr>
          <a:lstStyle/>
          <a:p>
            <a:r>
              <a:rPr lang="ro-RO" sz="2000" dirty="0" smtClean="0">
                <a:latin typeface="Times New Roman" pitchFamily="18" charset="0"/>
                <a:cs typeface="Times New Roman" pitchFamily="18" charset="0"/>
              </a:rPr>
              <a:t>	</a:t>
            </a:r>
            <a:r>
              <a:rPr lang="en-GB" sz="2000" dirty="0" err="1">
                <a:latin typeface="Times New Roman" pitchFamily="18" charset="0"/>
                <a:cs typeface="Times New Roman" pitchFamily="18" charset="0"/>
              </a:rPr>
              <a:t>Intr</a:t>
            </a:r>
            <a:r>
              <a:rPr lang="en-GB" sz="2000" dirty="0">
                <a:latin typeface="Times New Roman" pitchFamily="18" charset="0"/>
                <a:cs typeface="Times New Roman" pitchFamily="18" charset="0"/>
              </a:rPr>
              <a:t>-o </a:t>
            </a:r>
            <a:r>
              <a:rPr lang="en-GB" sz="2000" dirty="0" err="1">
                <a:latin typeface="Times New Roman" pitchFamily="18" charset="0"/>
                <a:cs typeface="Times New Roman" pitchFamily="18" charset="0"/>
              </a:rPr>
              <a:t>baza</a:t>
            </a:r>
            <a:r>
              <a:rPr lang="en-GB" sz="2000" dirty="0">
                <a:latin typeface="Times New Roman" pitchFamily="18" charset="0"/>
                <a:cs typeface="Times New Roman" pitchFamily="18" charset="0"/>
              </a:rPr>
              <a:t> de date orientate </a:t>
            </a:r>
            <a:r>
              <a:rPr lang="en-GB" sz="2000" dirty="0" err="1">
                <a:latin typeface="Times New Roman" pitchFamily="18" charset="0"/>
                <a:cs typeface="Times New Roman" pitchFamily="18" charset="0"/>
              </a:rPr>
              <a:t>pe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obiecte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clasele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sunt</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aranjate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intr</a:t>
            </a:r>
            <a:r>
              <a:rPr lang="en-GB" sz="2000" dirty="0">
                <a:latin typeface="Times New Roman" pitchFamily="18" charset="0"/>
                <a:cs typeface="Times New Roman" pitchFamily="18" charset="0"/>
              </a:rPr>
              <a:t>-o </a:t>
            </a:r>
            <a:r>
              <a:rPr lang="en-GB" sz="2000" dirty="0" err="1">
                <a:latin typeface="Times New Roman" pitchFamily="18" charset="0"/>
                <a:cs typeface="Times New Roman" pitchFamily="18" charset="0"/>
              </a:rPr>
              <a:t>ierarhie</a:t>
            </a:r>
            <a:r>
              <a:rPr lang="en-GB" sz="2000" dirty="0">
                <a:latin typeface="Times New Roman" pitchFamily="18" charset="0"/>
                <a:cs typeface="Times New Roman" pitchFamily="18" charset="0"/>
              </a:rPr>
              <a:t> in care </a:t>
            </a:r>
            <a:r>
              <a:rPr lang="en-GB" sz="2000" dirty="0" err="1">
                <a:latin typeface="Times New Roman" pitchFamily="18" charset="0"/>
                <a:cs typeface="Times New Roman" pitchFamily="18" charset="0"/>
              </a:rPr>
              <a:t>fiecare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clasa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mosteneste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toate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atributele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metodele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superclasei</a:t>
            </a:r>
            <a:r>
              <a:rPr lang="en-GB" sz="2000" dirty="0">
                <a:latin typeface="Times New Roman" pitchFamily="18" charset="0"/>
                <a:cs typeface="Times New Roman" pitchFamily="18" charset="0"/>
              </a:rPr>
              <a:t> din care face parte. </a:t>
            </a:r>
            <a:r>
              <a:rPr lang="en-GB" sz="2000" b="1" dirty="0" err="1">
                <a:latin typeface="Times New Roman" pitchFamily="18" charset="0"/>
                <a:cs typeface="Times New Roman" pitchFamily="18" charset="0"/>
              </a:rPr>
              <a:t>Mostenirea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este</a:t>
            </a:r>
            <a:r>
              <a:rPr lang="en-GB" sz="2000" dirty="0">
                <a:latin typeface="Times New Roman" pitchFamily="18" charset="0"/>
                <a:cs typeface="Times New Roman" pitchFamily="18" charset="0"/>
              </a:rPr>
              <a:t> un concept </a:t>
            </a:r>
            <a:r>
              <a:rPr lang="en-GB" sz="2000" dirty="0" err="1">
                <a:latin typeface="Times New Roman" pitchFamily="18" charset="0"/>
                <a:cs typeface="Times New Roman" pitchFamily="18" charset="0"/>
              </a:rPr>
              <a:t>puternic</a:t>
            </a:r>
            <a:r>
              <a:rPr lang="en-GB" sz="2000" dirty="0">
                <a:latin typeface="Times New Roman" pitchFamily="18" charset="0"/>
                <a:cs typeface="Times New Roman" pitchFamily="18" charset="0"/>
              </a:rPr>
              <a:t>, care conduce la </a:t>
            </a:r>
            <a:r>
              <a:rPr lang="en-GB" sz="2000" dirty="0" err="1">
                <a:latin typeface="Times New Roman" pitchFamily="18" charset="0"/>
                <a:cs typeface="Times New Roman" pitchFamily="18" charset="0"/>
              </a:rPr>
              <a:t>posibilitatea</a:t>
            </a:r>
            <a:r>
              <a:rPr lang="en-GB" sz="2000" dirty="0">
                <a:latin typeface="Times New Roman" pitchFamily="18" charset="0"/>
                <a:cs typeface="Times New Roman" pitchFamily="18" charset="0"/>
              </a:rPr>
              <a:t> de </a:t>
            </a:r>
            <a:r>
              <a:rPr lang="en-GB" sz="2000" dirty="0" err="1">
                <a:latin typeface="Times New Roman" pitchFamily="18" charset="0"/>
                <a:cs typeface="Times New Roman" pitchFamily="18" charset="0"/>
              </a:rPr>
              <a:t>reutilizare</a:t>
            </a:r>
            <a:r>
              <a:rPr lang="en-GB" sz="2000" dirty="0">
                <a:latin typeface="Times New Roman" pitchFamily="18" charset="0"/>
                <a:cs typeface="Times New Roman" pitchFamily="18" charset="0"/>
              </a:rPr>
              <a:t> a </a:t>
            </a:r>
            <a:r>
              <a:rPr lang="en-GB" sz="2000" dirty="0" err="1">
                <a:latin typeface="Times New Roman" pitchFamily="18" charset="0"/>
                <a:cs typeface="Times New Roman" pitchFamily="18" charset="0"/>
              </a:rPr>
              <a:t>codului</a:t>
            </a:r>
            <a:r>
              <a:rPr lang="en-GB" sz="2000" dirty="0">
                <a:latin typeface="Times New Roman" pitchFamily="18" charset="0"/>
                <a:cs typeface="Times New Roman" pitchFamily="18" charset="0"/>
              </a:rPr>
              <a:t>.</a:t>
            </a:r>
          </a:p>
          <a:p>
            <a:r>
              <a:rPr lang="ro-RO" sz="2000" dirty="0" smtClean="0">
                <a:latin typeface="Times New Roman" pitchFamily="18" charset="0"/>
                <a:cs typeface="Times New Roman" pitchFamily="18" charset="0"/>
              </a:rPr>
              <a:t>	</a:t>
            </a:r>
            <a:r>
              <a:rPr lang="en-GB" sz="2000" dirty="0" err="1" smtClean="0">
                <a:latin typeface="Times New Roman" pitchFamily="18" charset="0"/>
                <a:cs typeface="Times New Roman" pitchFamily="18" charset="0"/>
              </a:rPr>
              <a:t>Prin</a:t>
            </a:r>
            <a:r>
              <a:rPr lang="en-GB" sz="2000" dirty="0" smtClean="0">
                <a:latin typeface="Times New Roman" pitchFamily="18" charset="0"/>
                <a:cs typeface="Times New Roman" pitchFamily="18" charset="0"/>
              </a:rPr>
              <a:t> </a:t>
            </a:r>
            <a:r>
              <a:rPr lang="en-GB" sz="2000" b="1" dirty="0" err="1">
                <a:latin typeface="Times New Roman" pitchFamily="18" charset="0"/>
                <a:cs typeface="Times New Roman" pitchFamily="18" charset="0"/>
              </a:rPr>
              <a:t>mostenire</a:t>
            </a:r>
            <a:r>
              <a:rPr lang="en-GB" sz="2000" dirty="0">
                <a:latin typeface="Times New Roman" pitchFamily="18" charset="0"/>
                <a:cs typeface="Times New Roman" pitchFamily="18" charset="0"/>
              </a:rPr>
              <a:t>, o </a:t>
            </a:r>
            <a:r>
              <a:rPr lang="en-GB" sz="2000" dirty="0" err="1">
                <a:latin typeface="Times New Roman" pitchFamily="18" charset="0"/>
                <a:cs typeface="Times New Roman" pitchFamily="18" charset="0"/>
              </a:rPr>
              <a:t>clasa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preia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toate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atributele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metodele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clasei</a:t>
            </a:r>
            <a:r>
              <a:rPr lang="en-GB" sz="2000" dirty="0">
                <a:latin typeface="Times New Roman" pitchFamily="18" charset="0"/>
                <a:cs typeface="Times New Roman" pitchFamily="18" charset="0"/>
              </a:rPr>
              <a:t> din care </a:t>
            </a:r>
            <a:r>
              <a:rPr lang="en-GB" sz="2000" dirty="0" err="1">
                <a:latin typeface="Times New Roman" pitchFamily="18" charset="0"/>
                <a:cs typeface="Times New Roman" pitchFamily="18" charset="0"/>
              </a:rPr>
              <a:t>deriva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adaugand</a:t>
            </a:r>
            <a:r>
              <a:rPr lang="en-GB" sz="2000" dirty="0">
                <a:latin typeface="Times New Roman" pitchFamily="18" charset="0"/>
                <a:cs typeface="Times New Roman" pitchFamily="18" charset="0"/>
              </a:rPr>
              <a:t> la </a:t>
            </a:r>
            <a:r>
              <a:rPr lang="en-GB" sz="2000" dirty="0" err="1">
                <a:latin typeface="Times New Roman" pitchFamily="18" charset="0"/>
                <a:cs typeface="Times New Roman" pitchFamily="18" charset="0"/>
              </a:rPr>
              <a:t>ele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atributele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metodele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proprii</a:t>
            </a:r>
            <a:r>
              <a:rPr lang="en-GB" sz="2000" dirty="0">
                <a:latin typeface="Times New Roman" pitchFamily="18" charset="0"/>
                <a:cs typeface="Times New Roman" pitchFamily="18" charset="0"/>
              </a:rPr>
              <a:t>. Este de </a:t>
            </a:r>
            <a:r>
              <a:rPr lang="en-GB" sz="2000" dirty="0" err="1">
                <a:latin typeface="Times New Roman" pitchFamily="18" charset="0"/>
                <a:cs typeface="Times New Roman" pitchFamily="18" charset="0"/>
              </a:rPr>
              <a:t>asemenea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posibil</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ca</a:t>
            </a:r>
            <a:r>
              <a:rPr lang="en-GB" sz="2000" dirty="0">
                <a:latin typeface="Times New Roman" pitchFamily="18" charset="0"/>
                <a:cs typeface="Times New Roman" pitchFamily="18" charset="0"/>
              </a:rPr>
              <a:t> o </a:t>
            </a:r>
            <a:r>
              <a:rPr lang="en-GB" sz="2000" dirty="0" err="1">
                <a:latin typeface="Times New Roman" pitchFamily="18" charset="0"/>
                <a:cs typeface="Times New Roman" pitchFamily="18" charset="0"/>
              </a:rPr>
              <a:t>clasa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aiba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mai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mult</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decat</a:t>
            </a:r>
            <a:r>
              <a:rPr lang="en-GB" sz="2000" dirty="0">
                <a:latin typeface="Times New Roman" pitchFamily="18" charset="0"/>
                <a:cs typeface="Times New Roman" pitchFamily="18" charset="0"/>
              </a:rPr>
              <a:t> o </a:t>
            </a:r>
            <a:r>
              <a:rPr lang="en-GB" sz="2000" dirty="0" err="1">
                <a:latin typeface="Times New Roman" pitchFamily="18" charset="0"/>
                <a:cs typeface="Times New Roman" pitchFamily="18" charset="0"/>
              </a:rPr>
              <a:t>superclasa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Acest</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lucru</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este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cunoscut</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ca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mostenire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multipla</a:t>
            </a:r>
            <a:r>
              <a:rPr lang="en-GB" sz="2000" dirty="0">
                <a:latin typeface="Times New Roman" pitchFamily="18" charset="0"/>
                <a:cs typeface="Times New Roman" pitchFamily="18" charset="0"/>
              </a:rPr>
              <a:t>.</a:t>
            </a:r>
          </a:p>
        </p:txBody>
      </p:sp>
    </p:spTree>
    <p:extLst>
      <p:ext uri="{BB962C8B-B14F-4D97-AF65-F5344CB8AC3E}">
        <p14:creationId xmlns:p14="http://schemas.microsoft.com/office/powerpoint/2010/main" val="1452743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dirty="0" smtClean="0"/>
              <a:t/>
            </a:r>
            <a:br>
              <a:rPr lang="ro-RO" dirty="0" smtClean="0"/>
            </a:br>
            <a:endParaRPr lang="en-GB" dirty="0"/>
          </a:p>
        </p:txBody>
      </p:sp>
      <p:sp>
        <p:nvSpPr>
          <p:cNvPr id="3" name="Content Placeholder 2"/>
          <p:cNvSpPr>
            <a:spLocks noGrp="1"/>
          </p:cNvSpPr>
          <p:nvPr>
            <p:ph idx="1"/>
          </p:nvPr>
        </p:nvSpPr>
        <p:spPr/>
        <p:txBody>
          <a:bodyPr/>
          <a:lstStyle/>
          <a:p>
            <a:endParaRPr lang="ro-RO" dirty="0" smtClean="0"/>
          </a:p>
          <a:p>
            <a:endParaRPr lang="en-GB" dirty="0"/>
          </a:p>
        </p:txBody>
      </p:sp>
      <p:pic>
        <p:nvPicPr>
          <p:cNvPr id="4098" name="Picture 2" descr="D:\PABD 1\Semestrul II\BDOO\fig19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295275"/>
            <a:ext cx="5715000" cy="626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143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dirty="0" smtClean="0"/>
              <a:t/>
            </a:r>
            <a:br>
              <a:rPr lang="ro-RO" dirty="0" smtClean="0"/>
            </a:br>
            <a:endParaRPr lang="en-GB" dirty="0"/>
          </a:p>
        </p:txBody>
      </p:sp>
      <p:sp>
        <p:nvSpPr>
          <p:cNvPr id="3" name="Content Placeholder 2"/>
          <p:cNvSpPr>
            <a:spLocks noGrp="1"/>
          </p:cNvSpPr>
          <p:nvPr>
            <p:ph idx="1"/>
          </p:nvPr>
        </p:nvSpPr>
        <p:spPr/>
        <p:txBody>
          <a:bodyPr/>
          <a:lstStyle/>
          <a:p>
            <a:endParaRPr lang="ro-RO" dirty="0" smtClean="0"/>
          </a:p>
          <a:p>
            <a:endParaRPr lang="en-GB" dirty="0"/>
          </a:p>
        </p:txBody>
      </p:sp>
      <p:sp>
        <p:nvSpPr>
          <p:cNvPr id="4" name="TextBox 3"/>
          <p:cNvSpPr txBox="1"/>
          <p:nvPr/>
        </p:nvSpPr>
        <p:spPr>
          <a:xfrm>
            <a:off x="76200" y="762000"/>
            <a:ext cx="9067800" cy="461665"/>
          </a:xfrm>
          <a:prstGeom prst="rect">
            <a:avLst/>
          </a:prstGeom>
          <a:noFill/>
        </p:spPr>
        <p:txBody>
          <a:bodyPr wrap="square" rtlCol="0">
            <a:spAutoFit/>
          </a:bodyPr>
          <a:lstStyle/>
          <a:p>
            <a:pPr algn="ctr"/>
            <a:r>
              <a:rPr lang="ro-RO" sz="2400" b="1" dirty="0" smtClean="0">
                <a:latin typeface="Times New Roman" pitchFamily="18" charset="0"/>
                <a:cs typeface="Times New Roman" pitchFamily="18" charset="0"/>
              </a:rPr>
              <a:t>Concepte de bază</a:t>
            </a:r>
            <a:endParaRPr lang="en-GB" sz="2400" b="1" dirty="0">
              <a:latin typeface="Times New Roman" pitchFamily="18" charset="0"/>
              <a:cs typeface="Times New Roman" pitchFamily="18" charset="0"/>
            </a:endParaRPr>
          </a:p>
        </p:txBody>
      </p:sp>
      <p:sp>
        <p:nvSpPr>
          <p:cNvPr id="5" name="TextBox 4"/>
          <p:cNvSpPr txBox="1"/>
          <p:nvPr/>
        </p:nvSpPr>
        <p:spPr>
          <a:xfrm>
            <a:off x="762000" y="1676400"/>
            <a:ext cx="8001000" cy="3785652"/>
          </a:xfrm>
          <a:prstGeom prst="rect">
            <a:avLst/>
          </a:prstGeom>
          <a:noFill/>
        </p:spPr>
        <p:txBody>
          <a:bodyPr wrap="square" rtlCol="0">
            <a:spAutoFit/>
          </a:bodyPr>
          <a:lstStyle/>
          <a:p>
            <a:pPr marL="514350" indent="-514350" algn="just">
              <a:buFont typeface="+mj-lt"/>
              <a:buAutoNum type="arabicPeriod"/>
            </a:pPr>
            <a:r>
              <a:rPr lang="ro-RO" sz="3200" dirty="0" smtClean="0">
                <a:latin typeface="Times New Roman" pitchFamily="18" charset="0"/>
                <a:cs typeface="Times New Roman" pitchFamily="18" charset="0"/>
              </a:rPr>
              <a:t>Obiect</a:t>
            </a:r>
          </a:p>
          <a:p>
            <a:pPr marL="514350" indent="-514350" algn="just">
              <a:buFont typeface="+mj-lt"/>
              <a:buAutoNum type="arabicPeriod"/>
            </a:pPr>
            <a:r>
              <a:rPr lang="ro-RO" sz="3200" dirty="0" smtClean="0">
                <a:latin typeface="Times New Roman" pitchFamily="18" charset="0"/>
                <a:cs typeface="Times New Roman" pitchFamily="18" charset="0"/>
              </a:rPr>
              <a:t>Clasa</a:t>
            </a:r>
          </a:p>
          <a:p>
            <a:pPr marL="514350" indent="-514350" algn="just">
              <a:buFont typeface="+mj-lt"/>
              <a:buAutoNum type="arabicPeriod"/>
            </a:pPr>
            <a:r>
              <a:rPr lang="ro-RO" sz="3200" dirty="0">
                <a:latin typeface="Times New Roman" pitchFamily="18" charset="0"/>
                <a:cs typeface="Times New Roman" pitchFamily="18" charset="0"/>
              </a:rPr>
              <a:t>Î</a:t>
            </a:r>
            <a:r>
              <a:rPr lang="ro-RO" sz="3200" dirty="0" smtClean="0">
                <a:latin typeface="Times New Roman" pitchFamily="18" charset="0"/>
                <a:cs typeface="Times New Roman" pitchFamily="18" charset="0"/>
              </a:rPr>
              <a:t>ncapsulare</a:t>
            </a:r>
          </a:p>
          <a:p>
            <a:pPr marL="514350" indent="-514350" algn="just">
              <a:buFont typeface="+mj-lt"/>
              <a:buAutoNum type="arabicPeriod"/>
            </a:pPr>
            <a:r>
              <a:rPr lang="ro-RO" sz="3200" dirty="0" smtClean="0">
                <a:latin typeface="Times New Roman" pitchFamily="18" charset="0"/>
                <a:cs typeface="Times New Roman" pitchFamily="18" charset="0"/>
              </a:rPr>
              <a:t>Moștenire</a:t>
            </a:r>
          </a:p>
          <a:p>
            <a:pPr marL="514350" indent="-514350" algn="just">
              <a:buFont typeface="+mj-lt"/>
              <a:buAutoNum type="arabicPeriod"/>
            </a:pPr>
            <a:r>
              <a:rPr lang="ro-RO" sz="3200" b="1" dirty="0" smtClean="0">
                <a:latin typeface="Times New Roman" pitchFamily="18" charset="0"/>
                <a:cs typeface="Times New Roman" pitchFamily="18" charset="0"/>
              </a:rPr>
              <a:t>Polimorfism</a:t>
            </a:r>
          </a:p>
          <a:p>
            <a:pPr marL="514350" indent="-514350" algn="just">
              <a:buFont typeface="+mj-lt"/>
              <a:buAutoNum type="arabicPeriod"/>
            </a:pPr>
            <a:r>
              <a:rPr lang="ro-RO" sz="3200" dirty="0" smtClean="0">
                <a:latin typeface="Times New Roman" pitchFamily="18" charset="0"/>
                <a:cs typeface="Times New Roman" pitchFamily="18" charset="0"/>
              </a:rPr>
              <a:t>Asociere</a:t>
            </a:r>
          </a:p>
          <a:p>
            <a:pPr marL="457200" indent="-457200" algn="just">
              <a:buFont typeface="+mj-lt"/>
              <a:buAutoNum type="arabicPeriod"/>
            </a:pPr>
            <a:endParaRPr lang="ro-RO" sz="2400" dirty="0" smtClean="0">
              <a:latin typeface="Times New Roman" pitchFamily="18" charset="0"/>
              <a:cs typeface="Times New Roman" pitchFamily="18" charset="0"/>
            </a:endParaRPr>
          </a:p>
          <a:p>
            <a:pPr marL="457200" indent="-457200" algn="just">
              <a:buFont typeface="+mj-lt"/>
              <a:buAutoNum type="arabicPeriod"/>
            </a:pPr>
            <a:endParaRPr lang="ro-RO"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1211851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dirty="0" smtClean="0"/>
              <a:t/>
            </a:r>
            <a:br>
              <a:rPr lang="ro-RO" dirty="0" smtClean="0"/>
            </a:br>
            <a:endParaRPr lang="en-GB" dirty="0"/>
          </a:p>
        </p:txBody>
      </p:sp>
      <p:sp>
        <p:nvSpPr>
          <p:cNvPr id="3" name="Content Placeholder 2"/>
          <p:cNvSpPr>
            <a:spLocks noGrp="1"/>
          </p:cNvSpPr>
          <p:nvPr>
            <p:ph idx="1"/>
          </p:nvPr>
        </p:nvSpPr>
        <p:spPr/>
        <p:txBody>
          <a:bodyPr/>
          <a:lstStyle/>
          <a:p>
            <a:endParaRPr lang="ro-RO" dirty="0" smtClean="0"/>
          </a:p>
          <a:p>
            <a:endParaRPr lang="en-GB" dirty="0"/>
          </a:p>
        </p:txBody>
      </p:sp>
      <p:sp>
        <p:nvSpPr>
          <p:cNvPr id="4" name="TextBox 3"/>
          <p:cNvSpPr txBox="1"/>
          <p:nvPr/>
        </p:nvSpPr>
        <p:spPr>
          <a:xfrm>
            <a:off x="2743200" y="762000"/>
            <a:ext cx="3219151" cy="461665"/>
          </a:xfrm>
          <a:prstGeom prst="rect">
            <a:avLst/>
          </a:prstGeom>
          <a:noFill/>
        </p:spPr>
        <p:txBody>
          <a:bodyPr wrap="none" rtlCol="0">
            <a:spAutoFit/>
          </a:bodyPr>
          <a:lstStyle/>
          <a:p>
            <a:r>
              <a:rPr lang="ro-RO" sz="2400" b="1" dirty="0" smtClean="0">
                <a:latin typeface="Times New Roman" pitchFamily="18" charset="0"/>
                <a:cs typeface="Times New Roman" pitchFamily="18" charset="0"/>
              </a:rPr>
              <a:t>Ce este o baza de date?</a:t>
            </a:r>
            <a:endParaRPr lang="en-GB" sz="2400" b="1" dirty="0">
              <a:latin typeface="Times New Roman" pitchFamily="18" charset="0"/>
              <a:cs typeface="Times New Roman" pitchFamily="18" charset="0"/>
            </a:endParaRPr>
          </a:p>
        </p:txBody>
      </p:sp>
      <p:sp>
        <p:nvSpPr>
          <p:cNvPr id="5" name="TextBox 4"/>
          <p:cNvSpPr txBox="1"/>
          <p:nvPr/>
        </p:nvSpPr>
        <p:spPr>
          <a:xfrm>
            <a:off x="685800" y="2057400"/>
            <a:ext cx="8001000" cy="3046988"/>
          </a:xfrm>
          <a:prstGeom prst="rect">
            <a:avLst/>
          </a:prstGeom>
          <a:noFill/>
        </p:spPr>
        <p:txBody>
          <a:bodyPr wrap="square" rtlCol="0">
            <a:spAutoFit/>
          </a:bodyPr>
          <a:lstStyle/>
          <a:p>
            <a:r>
              <a:rPr lang="ro-RO" sz="2400" dirty="0" smtClean="0">
                <a:latin typeface="Times New Roman" pitchFamily="18" charset="0"/>
                <a:cs typeface="Times New Roman" pitchFamily="18" charset="0"/>
              </a:rPr>
              <a:t>	</a:t>
            </a:r>
            <a:r>
              <a:rPr lang="vi-VN" sz="2400" b="1" dirty="0">
                <a:latin typeface="Times New Roman" pitchFamily="18" charset="0"/>
                <a:cs typeface="Times New Roman" pitchFamily="18" charset="0"/>
              </a:rPr>
              <a:t>Baza de date </a:t>
            </a:r>
            <a:r>
              <a:rPr lang="vi-VN" sz="2400" dirty="0">
                <a:latin typeface="Times New Roman" pitchFamily="18" charset="0"/>
                <a:cs typeface="Times New Roman" pitchFamily="18" charset="0"/>
              </a:rPr>
              <a:t>este o colecţie structurată de informaţii legate de un anumit subiect sau scop</a:t>
            </a:r>
            <a:r>
              <a:rPr lang="vi-VN" sz="2400" dirty="0" smtClean="0">
                <a:latin typeface="Times New Roman" pitchFamily="18" charset="0"/>
                <a:cs typeface="Times New Roman" pitchFamily="18" charset="0"/>
              </a:rPr>
              <a:t>.</a:t>
            </a:r>
            <a:endParaRPr lang="ro-RO" sz="2400" dirty="0" smtClean="0">
              <a:latin typeface="Times New Roman" pitchFamily="18" charset="0"/>
              <a:cs typeface="Times New Roman" pitchFamily="18" charset="0"/>
            </a:endParaRPr>
          </a:p>
          <a:p>
            <a:r>
              <a:rPr lang="vi-VN" sz="2400" dirty="0" smtClean="0">
                <a:latin typeface="Times New Roman" pitchFamily="18" charset="0"/>
                <a:cs typeface="Times New Roman" pitchFamily="18" charset="0"/>
              </a:rPr>
              <a:t> </a:t>
            </a:r>
            <a:endParaRPr lang="ro-RO" sz="2400" dirty="0" smtClean="0">
              <a:latin typeface="Times New Roman" pitchFamily="18" charset="0"/>
              <a:cs typeface="Times New Roman" pitchFamily="18" charset="0"/>
            </a:endParaRPr>
          </a:p>
          <a:p>
            <a:r>
              <a:rPr lang="ro-RO" sz="2400" dirty="0">
                <a:latin typeface="Times New Roman" pitchFamily="18" charset="0"/>
                <a:cs typeface="Times New Roman" pitchFamily="18" charset="0"/>
              </a:rPr>
              <a:t>	</a:t>
            </a:r>
            <a:r>
              <a:rPr lang="vi-VN" sz="2400" b="1" dirty="0" smtClean="0">
                <a:latin typeface="Times New Roman" pitchFamily="18" charset="0"/>
                <a:cs typeface="Times New Roman" pitchFamily="18" charset="0"/>
              </a:rPr>
              <a:t>Baza </a:t>
            </a:r>
            <a:r>
              <a:rPr lang="vi-VN" sz="2400" b="1" dirty="0">
                <a:latin typeface="Times New Roman" pitchFamily="18" charset="0"/>
                <a:cs typeface="Times New Roman" pitchFamily="18" charset="0"/>
              </a:rPr>
              <a:t>de date relaţională </a:t>
            </a:r>
            <a:r>
              <a:rPr lang="vi-VN" sz="2400" dirty="0">
                <a:latin typeface="Times New Roman" pitchFamily="18" charset="0"/>
                <a:cs typeface="Times New Roman" pitchFamily="18" charset="0"/>
              </a:rPr>
              <a:t>reprezintă o colecţie de date organizată sub forma unor tabele, în care coloanele poartă numele de câmpuri, linii se numesc înregistrări, capetele de tabel fiind echivalentul structurii bazei de date. Între câmpurile unui tabel există legături de interdependenţă numite relaţii.</a:t>
            </a:r>
            <a:endParaRPr lang="en-GB" sz="2400" dirty="0">
              <a:latin typeface="Times New Roman" pitchFamily="18" charset="0"/>
              <a:cs typeface="Times New Roman" pitchFamily="18" charset="0"/>
            </a:endParaRPr>
          </a:p>
        </p:txBody>
      </p:sp>
    </p:spTree>
    <p:extLst>
      <p:ext uri="{BB962C8B-B14F-4D97-AF65-F5344CB8AC3E}">
        <p14:creationId xmlns:p14="http://schemas.microsoft.com/office/powerpoint/2010/main" val="1987302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dirty="0" smtClean="0"/>
              <a:t/>
            </a:r>
            <a:br>
              <a:rPr lang="ro-RO" dirty="0" smtClean="0"/>
            </a:br>
            <a:endParaRPr lang="en-GB" dirty="0"/>
          </a:p>
        </p:txBody>
      </p:sp>
      <p:sp>
        <p:nvSpPr>
          <p:cNvPr id="3" name="Content Placeholder 2"/>
          <p:cNvSpPr>
            <a:spLocks noGrp="1"/>
          </p:cNvSpPr>
          <p:nvPr>
            <p:ph idx="1"/>
          </p:nvPr>
        </p:nvSpPr>
        <p:spPr/>
        <p:txBody>
          <a:bodyPr/>
          <a:lstStyle/>
          <a:p>
            <a:endParaRPr lang="ro-RO" dirty="0" smtClean="0"/>
          </a:p>
          <a:p>
            <a:endParaRPr lang="en-GB" dirty="0"/>
          </a:p>
        </p:txBody>
      </p:sp>
      <p:sp>
        <p:nvSpPr>
          <p:cNvPr id="4" name="TextBox 3"/>
          <p:cNvSpPr txBox="1"/>
          <p:nvPr/>
        </p:nvSpPr>
        <p:spPr>
          <a:xfrm>
            <a:off x="76200" y="762000"/>
            <a:ext cx="9067800" cy="461665"/>
          </a:xfrm>
          <a:prstGeom prst="rect">
            <a:avLst/>
          </a:prstGeom>
          <a:noFill/>
        </p:spPr>
        <p:txBody>
          <a:bodyPr wrap="square" rtlCol="0">
            <a:spAutoFit/>
          </a:bodyPr>
          <a:lstStyle/>
          <a:p>
            <a:pPr algn="ctr"/>
            <a:r>
              <a:rPr lang="ro-RO" sz="2400" b="1" dirty="0" smtClean="0">
                <a:latin typeface="Times New Roman" pitchFamily="18" charset="0"/>
                <a:cs typeface="Times New Roman" pitchFamily="18" charset="0"/>
              </a:rPr>
              <a:t>Polimorfism</a:t>
            </a:r>
            <a:endParaRPr lang="en-GB" sz="2400" b="1" dirty="0">
              <a:latin typeface="Times New Roman" pitchFamily="18" charset="0"/>
              <a:cs typeface="Times New Roman" pitchFamily="18" charset="0"/>
            </a:endParaRPr>
          </a:p>
        </p:txBody>
      </p:sp>
      <p:sp>
        <p:nvSpPr>
          <p:cNvPr id="5" name="TextBox 4"/>
          <p:cNvSpPr txBox="1"/>
          <p:nvPr/>
        </p:nvSpPr>
        <p:spPr>
          <a:xfrm>
            <a:off x="762000" y="1524000"/>
            <a:ext cx="8001000" cy="3477875"/>
          </a:xfrm>
          <a:prstGeom prst="rect">
            <a:avLst/>
          </a:prstGeom>
          <a:noFill/>
        </p:spPr>
        <p:txBody>
          <a:bodyPr wrap="square" rtlCol="0">
            <a:spAutoFit/>
          </a:bodyPr>
          <a:lstStyle/>
          <a:p>
            <a:r>
              <a:rPr lang="ro-RO" sz="2000" dirty="0" smtClean="0">
                <a:latin typeface="Times New Roman" pitchFamily="18" charset="0"/>
                <a:cs typeface="Times New Roman" pitchFamily="18" charset="0"/>
              </a:rPr>
              <a:t>	</a:t>
            </a:r>
            <a:r>
              <a:rPr lang="fr-FR" sz="2000" b="1" dirty="0" err="1">
                <a:latin typeface="Times New Roman" pitchFamily="18" charset="0"/>
                <a:cs typeface="Times New Roman" pitchFamily="18" charset="0"/>
              </a:rPr>
              <a:t>Polimorfismul</a:t>
            </a:r>
            <a:r>
              <a:rPr lang="fr-FR" sz="2000" dirty="0">
                <a:latin typeface="Times New Roman" pitchFamily="18" charset="0"/>
                <a:cs typeface="Times New Roman" pitchFamily="18" charset="0"/>
              </a:rPr>
              <a:t> se refera la </a:t>
            </a:r>
            <a:r>
              <a:rPr lang="fr-FR" sz="2000" dirty="0" err="1">
                <a:latin typeface="Times New Roman" pitchFamily="18" charset="0"/>
                <a:cs typeface="Times New Roman" pitchFamily="18" charset="0"/>
              </a:rPr>
              <a:t>faptul</a:t>
            </a:r>
            <a:r>
              <a:rPr lang="fr-FR" sz="2000" dirty="0">
                <a:latin typeface="Times New Roman" pitchFamily="18" charset="0"/>
                <a:cs typeface="Times New Roman" pitchFamily="18" charset="0"/>
              </a:rPr>
              <a:t> ca, la </a:t>
            </a:r>
            <a:r>
              <a:rPr lang="fr-FR" sz="2000" dirty="0" err="1">
                <a:latin typeface="Times New Roman" pitchFamily="18" charset="0"/>
                <a:cs typeface="Times New Roman" pitchFamily="18" charset="0"/>
              </a:rPr>
              <a:t>primirea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unui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mesaj</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stabilirea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metodei</a:t>
            </a:r>
            <a:r>
              <a:rPr lang="fr-FR" sz="2000" dirty="0">
                <a:latin typeface="Times New Roman" pitchFamily="18" charset="0"/>
                <a:cs typeface="Times New Roman" pitchFamily="18" charset="0"/>
              </a:rPr>
              <a:t> care se </a:t>
            </a:r>
            <a:r>
              <a:rPr lang="fr-FR" sz="2000" dirty="0" err="1">
                <a:latin typeface="Times New Roman" pitchFamily="18" charset="0"/>
                <a:cs typeface="Times New Roman" pitchFamily="18" charset="0"/>
              </a:rPr>
              <a:t>aplica</a:t>
            </a:r>
            <a:r>
              <a:rPr lang="fr-FR" sz="2000" dirty="0">
                <a:latin typeface="Times New Roman" pitchFamily="18" charset="0"/>
                <a:cs typeface="Times New Roman" pitchFamily="18" charset="0"/>
              </a:rPr>
              <a:t> se face in </a:t>
            </a:r>
            <a:r>
              <a:rPr lang="fr-FR" sz="2000" dirty="0" err="1">
                <a:latin typeface="Times New Roman" pitchFamily="18" charset="0"/>
                <a:cs typeface="Times New Roman" pitchFamily="18" charset="0"/>
              </a:rPr>
              <a:t>mod</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dinamic</a:t>
            </a:r>
            <a:r>
              <a:rPr lang="fr-FR" sz="2000" dirty="0">
                <a:latin typeface="Times New Roman" pitchFamily="18" charset="0"/>
                <a:cs typeface="Times New Roman" pitchFamily="18" charset="0"/>
              </a:rPr>
              <a:t>, in </a:t>
            </a:r>
            <a:r>
              <a:rPr lang="fr-FR" sz="2000" dirty="0" err="1">
                <a:latin typeface="Times New Roman" pitchFamily="18" charset="0"/>
                <a:cs typeface="Times New Roman" pitchFamily="18" charset="0"/>
              </a:rPr>
              <a:t>functie</a:t>
            </a:r>
            <a:r>
              <a:rPr lang="fr-FR" sz="2000" dirty="0">
                <a:latin typeface="Times New Roman" pitchFamily="18" charset="0"/>
                <a:cs typeface="Times New Roman" pitchFamily="18" charset="0"/>
              </a:rPr>
              <a:t> de </a:t>
            </a:r>
            <a:r>
              <a:rPr lang="fr-FR" sz="2000" dirty="0" err="1">
                <a:latin typeface="Times New Roman" pitchFamily="18" charset="0"/>
                <a:cs typeface="Times New Roman" pitchFamily="18" charset="0"/>
              </a:rPr>
              <a:t>clasa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obiectului</a:t>
            </a:r>
            <a:r>
              <a:rPr lang="fr-FR" sz="2000" dirty="0">
                <a:latin typeface="Times New Roman" pitchFamily="18" charset="0"/>
                <a:cs typeface="Times New Roman" pitchFamily="18" charset="0"/>
              </a:rPr>
              <a:t> in </a:t>
            </a:r>
            <a:r>
              <a:rPr lang="fr-FR" sz="2000" dirty="0" err="1">
                <a:latin typeface="Times New Roman" pitchFamily="18" charset="0"/>
                <a:cs typeface="Times New Roman" pitchFamily="18" charset="0"/>
              </a:rPr>
              <a:t>cauza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Astfel</a:t>
            </a:r>
            <a:r>
              <a:rPr lang="fr-FR" sz="2000" dirty="0">
                <a:latin typeface="Times New Roman" pitchFamily="18" charset="0"/>
                <a:cs typeface="Times New Roman" pitchFamily="18" charset="0"/>
              </a:rPr>
              <a:t>, instante ale </a:t>
            </a:r>
            <a:r>
              <a:rPr lang="fr-FR" sz="2000" dirty="0" err="1">
                <a:latin typeface="Times New Roman" pitchFamily="18" charset="0"/>
                <a:cs typeface="Times New Roman" pitchFamily="18" charset="0"/>
              </a:rPr>
              <a:t>unor</a:t>
            </a:r>
            <a:r>
              <a:rPr lang="fr-FR" sz="2000" dirty="0">
                <a:latin typeface="Times New Roman" pitchFamily="18" charset="0"/>
                <a:cs typeface="Times New Roman" pitchFamily="18" charset="0"/>
              </a:rPr>
              <a:t> clase </a:t>
            </a:r>
            <a:r>
              <a:rPr lang="fr-FR" sz="2000" dirty="0" err="1">
                <a:latin typeface="Times New Roman" pitchFamily="18" charset="0"/>
                <a:cs typeface="Times New Roman" pitchFamily="18" charset="0"/>
              </a:rPr>
              <a:t>diferite</a:t>
            </a:r>
            <a:r>
              <a:rPr lang="fr-FR" sz="2000" dirty="0">
                <a:latin typeface="Times New Roman" pitchFamily="18" charset="0"/>
                <a:cs typeface="Times New Roman" pitchFamily="18" charset="0"/>
              </a:rPr>
              <a:t> pot fi </a:t>
            </a:r>
            <a:r>
              <a:rPr lang="fr-FR" sz="2000" dirty="0" err="1">
                <a:latin typeface="Times New Roman" pitchFamily="18" charset="0"/>
                <a:cs typeface="Times New Roman" pitchFamily="18" charset="0"/>
              </a:rPr>
              <a:t>adresate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uniform</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primesc</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aceleasi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mesaje</a:t>
            </a:r>
            <a:r>
              <a:rPr lang="fr-FR" sz="2000" dirty="0">
                <a:latin typeface="Times New Roman" pitchFamily="18" charset="0"/>
                <a:cs typeface="Times New Roman" pitchFamily="18" charset="0"/>
              </a:rPr>
              <a:t>), dar manifesta </a:t>
            </a:r>
            <a:r>
              <a:rPr lang="fr-FR" sz="2000" dirty="0" err="1">
                <a:latin typeface="Times New Roman" pitchFamily="18" charset="0"/>
                <a:cs typeface="Times New Roman" pitchFamily="18" charset="0"/>
              </a:rPr>
              <a:t>comportamente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diferite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Acest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fapt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asigura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manipularea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simpla</a:t>
            </a:r>
            <a:r>
              <a:rPr lang="fr-FR" sz="2000" dirty="0">
                <a:latin typeface="Times New Roman" pitchFamily="18" charset="0"/>
                <a:cs typeface="Times New Roman" pitchFamily="18" charset="0"/>
              </a:rPr>
              <a:t> si </a:t>
            </a:r>
            <a:r>
              <a:rPr lang="fr-FR" sz="2000" dirty="0" err="1">
                <a:latin typeface="Times New Roman" pitchFamily="18" charset="0"/>
                <a:cs typeface="Times New Roman" pitchFamily="18" charset="0"/>
              </a:rPr>
              <a:t>coerenta</a:t>
            </a:r>
            <a:r>
              <a:rPr lang="fr-FR" sz="2000" dirty="0">
                <a:latin typeface="Times New Roman" pitchFamily="18" charset="0"/>
                <a:cs typeface="Times New Roman" pitchFamily="18" charset="0"/>
              </a:rPr>
              <a:t> a </a:t>
            </a:r>
            <a:r>
              <a:rPr lang="fr-FR" sz="2000" dirty="0" err="1">
                <a:latin typeface="Times New Roman" pitchFamily="18" charset="0"/>
                <a:cs typeface="Times New Roman" pitchFamily="18" charset="0"/>
              </a:rPr>
              <a:t>seturilor</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eterogene</a:t>
            </a:r>
            <a:r>
              <a:rPr lang="fr-FR" sz="2000" dirty="0">
                <a:latin typeface="Times New Roman" pitchFamily="18" charset="0"/>
                <a:cs typeface="Times New Roman" pitchFamily="18" charset="0"/>
              </a:rPr>
              <a:t> de </a:t>
            </a:r>
            <a:r>
              <a:rPr lang="fr-FR" sz="2000" dirty="0" err="1">
                <a:latin typeface="Times New Roman" pitchFamily="18" charset="0"/>
                <a:cs typeface="Times New Roman" pitchFamily="18" charset="0"/>
              </a:rPr>
              <a:t>obiecte</a:t>
            </a:r>
            <a:r>
              <a:rPr lang="fr-FR" sz="2000" dirty="0">
                <a:latin typeface="Times New Roman" pitchFamily="18" charset="0"/>
                <a:cs typeface="Times New Roman" pitchFamily="18" charset="0"/>
              </a:rPr>
              <a:t>.</a:t>
            </a:r>
          </a:p>
          <a:p>
            <a:r>
              <a:rPr lang="ro-RO" sz="2000" dirty="0" smtClean="0">
                <a:latin typeface="Times New Roman" pitchFamily="18" charset="0"/>
                <a:cs typeface="Times New Roman" pitchFamily="18" charset="0"/>
              </a:rPr>
              <a:t>	</a:t>
            </a:r>
            <a:r>
              <a:rPr lang="fr-FR" sz="2000" dirty="0" smtClean="0">
                <a:latin typeface="Times New Roman" pitchFamily="18" charset="0"/>
                <a:cs typeface="Times New Roman" pitchFamily="18" charset="0"/>
              </a:rPr>
              <a:t>Un </a:t>
            </a:r>
            <a:r>
              <a:rPr lang="fr-FR" sz="2000" dirty="0" err="1">
                <a:latin typeface="Times New Roman" pitchFamily="18" charset="0"/>
                <a:cs typeface="Times New Roman" pitchFamily="18" charset="0"/>
              </a:rPr>
              <a:t>alt</a:t>
            </a:r>
            <a:r>
              <a:rPr lang="fr-FR" sz="2000" dirty="0">
                <a:latin typeface="Times New Roman" pitchFamily="18" charset="0"/>
                <a:cs typeface="Times New Roman" pitchFamily="18" charset="0"/>
              </a:rPr>
              <a:t> tip de </a:t>
            </a:r>
            <a:r>
              <a:rPr lang="fr-FR" sz="2000" dirty="0" err="1">
                <a:latin typeface="Times New Roman" pitchFamily="18" charset="0"/>
                <a:cs typeface="Times New Roman" pitchFamily="18" charset="0"/>
              </a:rPr>
              <a:t>comportament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polimorfic</a:t>
            </a:r>
            <a:r>
              <a:rPr lang="fr-FR" sz="2000" dirty="0">
                <a:latin typeface="Times New Roman" pitchFamily="18" charset="0"/>
                <a:cs typeface="Times New Roman" pitchFamily="18" charset="0"/>
              </a:rPr>
              <a:t> este </a:t>
            </a:r>
            <a:r>
              <a:rPr lang="fr-FR" sz="2000" dirty="0" err="1">
                <a:latin typeface="Times New Roman" pitchFamily="18" charset="0"/>
                <a:cs typeface="Times New Roman" pitchFamily="18" charset="0"/>
              </a:rPr>
              <a:t>asociat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cu</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mostenirea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Raspunsul</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unui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obiect</a:t>
            </a:r>
            <a:r>
              <a:rPr lang="fr-FR" sz="2000" dirty="0">
                <a:latin typeface="Times New Roman" pitchFamily="18" charset="0"/>
                <a:cs typeface="Times New Roman" pitchFamily="18" charset="0"/>
              </a:rPr>
              <a:t> la un </a:t>
            </a:r>
            <a:r>
              <a:rPr lang="fr-FR" sz="2000" dirty="0" err="1">
                <a:latin typeface="Times New Roman" pitchFamily="18" charset="0"/>
                <a:cs typeface="Times New Roman" pitchFamily="18" charset="0"/>
              </a:rPr>
              <a:t>mesaj</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poate</a:t>
            </a:r>
            <a:r>
              <a:rPr lang="fr-FR" sz="2000" dirty="0">
                <a:latin typeface="Times New Roman" pitchFamily="18" charset="0"/>
                <a:cs typeface="Times New Roman" pitchFamily="18" charset="0"/>
              </a:rPr>
              <a:t> fi </a:t>
            </a:r>
            <a:r>
              <a:rPr lang="fr-FR" sz="2000" dirty="0" err="1">
                <a:latin typeface="Times New Roman" pitchFamily="18" charset="0"/>
                <a:cs typeface="Times New Roman" pitchFamily="18" charset="0"/>
              </a:rPr>
              <a:t>determinat</a:t>
            </a:r>
            <a:r>
              <a:rPr lang="fr-FR" sz="2000" dirty="0">
                <a:latin typeface="Times New Roman" pitchFamily="18" charset="0"/>
                <a:cs typeface="Times New Roman" pitchFamily="18" charset="0"/>
              </a:rPr>
              <a:t> de </a:t>
            </a:r>
            <a:r>
              <a:rPr lang="fr-FR" sz="2000" dirty="0" err="1">
                <a:latin typeface="Times New Roman" pitchFamily="18" charset="0"/>
                <a:cs typeface="Times New Roman" pitchFamily="18" charset="0"/>
              </a:rPr>
              <a:t>metodele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mostenite</a:t>
            </a:r>
            <a:r>
              <a:rPr lang="fr-FR" sz="2000" dirty="0">
                <a:latin typeface="Times New Roman" pitchFamily="18" charset="0"/>
                <a:cs typeface="Times New Roman" pitchFamily="18" charset="0"/>
              </a:rPr>
              <a:t> de la </a:t>
            </a:r>
            <a:r>
              <a:rPr lang="fr-FR" sz="2000" dirty="0" err="1">
                <a:latin typeface="Times New Roman" pitchFamily="18" charset="0"/>
                <a:cs typeface="Times New Roman" pitchFamily="18" charset="0"/>
              </a:rPr>
              <a:t>superclasa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Mostenirea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multipla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permite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definirea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unor</a:t>
            </a:r>
            <a:r>
              <a:rPr lang="fr-FR" sz="2000" dirty="0">
                <a:latin typeface="Times New Roman" pitchFamily="18" charset="0"/>
                <a:cs typeface="Times New Roman" pitchFamily="18" charset="0"/>
              </a:rPr>
              <a:t> forme complexe de </a:t>
            </a:r>
            <a:r>
              <a:rPr lang="fr-FR" sz="2000" dirty="0" err="1">
                <a:latin typeface="Times New Roman" pitchFamily="18" charset="0"/>
                <a:cs typeface="Times New Roman" pitchFamily="18" charset="0"/>
              </a:rPr>
              <a:t>comportament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polimorfic</a:t>
            </a:r>
            <a:r>
              <a:rPr lang="fr-FR" sz="2000" dirty="0">
                <a:latin typeface="Times New Roman" pitchFamily="18" charset="0"/>
                <a:cs typeface="Times New Roman" pitchFamily="18" charset="0"/>
              </a:rPr>
              <a:t> care pot </a:t>
            </a:r>
            <a:r>
              <a:rPr lang="fr-FR" sz="2000" dirty="0" err="1">
                <a:latin typeface="Times New Roman" pitchFamily="18" charset="0"/>
                <a:cs typeface="Times New Roman" pitchFamily="18" charset="0"/>
              </a:rPr>
              <a:t>antrena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uneori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combinarea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metodelor</a:t>
            </a:r>
            <a:r>
              <a:rPr lang="fr-FR" sz="2000" dirty="0">
                <a:latin typeface="Times New Roman" pitchFamily="18" charset="0"/>
                <a:cs typeface="Times New Roman" pitchFamily="18" charset="0"/>
              </a:rPr>
              <a:t> de la </a:t>
            </a:r>
            <a:r>
              <a:rPr lang="fr-FR" sz="2000" dirty="0" err="1">
                <a:latin typeface="Times New Roman" pitchFamily="18" charset="0"/>
                <a:cs typeface="Times New Roman" pitchFamily="18" charset="0"/>
              </a:rPr>
              <a:t>doua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sau</a:t>
            </a:r>
            <a:r>
              <a:rPr lang="fr-FR" sz="2000" dirty="0">
                <a:latin typeface="Times New Roman" pitchFamily="18" charset="0"/>
                <a:cs typeface="Times New Roman" pitchFamily="18" charset="0"/>
              </a:rPr>
              <a:t> mai </a:t>
            </a:r>
            <a:r>
              <a:rPr lang="fr-FR" sz="2000" dirty="0" err="1">
                <a:latin typeface="Times New Roman" pitchFamily="18" charset="0"/>
                <a:cs typeface="Times New Roman" pitchFamily="18" charset="0"/>
              </a:rPr>
              <a:t>multe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superclase</a:t>
            </a:r>
            <a:r>
              <a:rPr lang="fr-FR" sz="2000" dirty="0">
                <a:latin typeface="Times New Roman" pitchFamily="18" charset="0"/>
                <a:cs typeface="Times New Roman" pitchFamily="18" charset="0"/>
              </a:rPr>
              <a:t>.</a:t>
            </a:r>
          </a:p>
        </p:txBody>
      </p:sp>
    </p:spTree>
    <p:extLst>
      <p:ext uri="{BB962C8B-B14F-4D97-AF65-F5344CB8AC3E}">
        <p14:creationId xmlns:p14="http://schemas.microsoft.com/office/powerpoint/2010/main" val="31573141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dirty="0" smtClean="0"/>
              <a:t/>
            </a:r>
            <a:br>
              <a:rPr lang="ro-RO" dirty="0" smtClean="0"/>
            </a:br>
            <a:endParaRPr lang="en-GB" dirty="0"/>
          </a:p>
        </p:txBody>
      </p:sp>
      <p:sp>
        <p:nvSpPr>
          <p:cNvPr id="3" name="Content Placeholder 2"/>
          <p:cNvSpPr>
            <a:spLocks noGrp="1"/>
          </p:cNvSpPr>
          <p:nvPr>
            <p:ph idx="1"/>
          </p:nvPr>
        </p:nvSpPr>
        <p:spPr/>
        <p:txBody>
          <a:bodyPr/>
          <a:lstStyle/>
          <a:p>
            <a:endParaRPr lang="ro-RO" dirty="0" smtClean="0"/>
          </a:p>
          <a:p>
            <a:endParaRPr lang="en-GB" dirty="0"/>
          </a:p>
        </p:txBody>
      </p:sp>
      <p:sp>
        <p:nvSpPr>
          <p:cNvPr id="4" name="TextBox 3"/>
          <p:cNvSpPr txBox="1"/>
          <p:nvPr/>
        </p:nvSpPr>
        <p:spPr>
          <a:xfrm>
            <a:off x="76200" y="762000"/>
            <a:ext cx="9067800" cy="461665"/>
          </a:xfrm>
          <a:prstGeom prst="rect">
            <a:avLst/>
          </a:prstGeom>
          <a:noFill/>
        </p:spPr>
        <p:txBody>
          <a:bodyPr wrap="square" rtlCol="0">
            <a:spAutoFit/>
          </a:bodyPr>
          <a:lstStyle/>
          <a:p>
            <a:pPr algn="ctr"/>
            <a:r>
              <a:rPr lang="ro-RO" sz="2400" b="1" dirty="0" smtClean="0">
                <a:latin typeface="Times New Roman" pitchFamily="18" charset="0"/>
                <a:cs typeface="Times New Roman" pitchFamily="18" charset="0"/>
              </a:rPr>
              <a:t>Concepte de bază</a:t>
            </a:r>
            <a:endParaRPr lang="en-GB" sz="2400" b="1" dirty="0">
              <a:latin typeface="Times New Roman" pitchFamily="18" charset="0"/>
              <a:cs typeface="Times New Roman" pitchFamily="18" charset="0"/>
            </a:endParaRPr>
          </a:p>
        </p:txBody>
      </p:sp>
      <p:sp>
        <p:nvSpPr>
          <p:cNvPr id="5" name="TextBox 4"/>
          <p:cNvSpPr txBox="1"/>
          <p:nvPr/>
        </p:nvSpPr>
        <p:spPr>
          <a:xfrm>
            <a:off x="762000" y="1676400"/>
            <a:ext cx="8001000" cy="3785652"/>
          </a:xfrm>
          <a:prstGeom prst="rect">
            <a:avLst/>
          </a:prstGeom>
          <a:noFill/>
        </p:spPr>
        <p:txBody>
          <a:bodyPr wrap="square" rtlCol="0">
            <a:spAutoFit/>
          </a:bodyPr>
          <a:lstStyle/>
          <a:p>
            <a:pPr marL="514350" indent="-514350" algn="just">
              <a:buFont typeface="+mj-lt"/>
              <a:buAutoNum type="arabicPeriod"/>
            </a:pPr>
            <a:r>
              <a:rPr lang="ro-RO" sz="3200" dirty="0" smtClean="0">
                <a:latin typeface="Times New Roman" pitchFamily="18" charset="0"/>
                <a:cs typeface="Times New Roman" pitchFamily="18" charset="0"/>
              </a:rPr>
              <a:t>Obiect</a:t>
            </a:r>
          </a:p>
          <a:p>
            <a:pPr marL="514350" indent="-514350" algn="just">
              <a:buFont typeface="+mj-lt"/>
              <a:buAutoNum type="arabicPeriod"/>
            </a:pPr>
            <a:r>
              <a:rPr lang="ro-RO" sz="3200" dirty="0" smtClean="0">
                <a:latin typeface="Times New Roman" pitchFamily="18" charset="0"/>
                <a:cs typeface="Times New Roman" pitchFamily="18" charset="0"/>
              </a:rPr>
              <a:t>Clasa</a:t>
            </a:r>
          </a:p>
          <a:p>
            <a:pPr marL="514350" indent="-514350" algn="just">
              <a:buFont typeface="+mj-lt"/>
              <a:buAutoNum type="arabicPeriod"/>
            </a:pPr>
            <a:r>
              <a:rPr lang="ro-RO" sz="3200" dirty="0">
                <a:latin typeface="Times New Roman" pitchFamily="18" charset="0"/>
                <a:cs typeface="Times New Roman" pitchFamily="18" charset="0"/>
              </a:rPr>
              <a:t>Î</a:t>
            </a:r>
            <a:r>
              <a:rPr lang="ro-RO" sz="3200" dirty="0" smtClean="0">
                <a:latin typeface="Times New Roman" pitchFamily="18" charset="0"/>
                <a:cs typeface="Times New Roman" pitchFamily="18" charset="0"/>
              </a:rPr>
              <a:t>ncapsulare</a:t>
            </a:r>
          </a:p>
          <a:p>
            <a:pPr marL="514350" indent="-514350" algn="just">
              <a:buFont typeface="+mj-lt"/>
              <a:buAutoNum type="arabicPeriod"/>
            </a:pPr>
            <a:r>
              <a:rPr lang="ro-RO" sz="3200" dirty="0" smtClean="0">
                <a:latin typeface="Times New Roman" pitchFamily="18" charset="0"/>
                <a:cs typeface="Times New Roman" pitchFamily="18" charset="0"/>
              </a:rPr>
              <a:t>Moștenire</a:t>
            </a:r>
          </a:p>
          <a:p>
            <a:pPr marL="514350" indent="-514350" algn="just">
              <a:buFont typeface="+mj-lt"/>
              <a:buAutoNum type="arabicPeriod"/>
            </a:pPr>
            <a:r>
              <a:rPr lang="ro-RO" sz="3200" dirty="0" smtClean="0">
                <a:latin typeface="Times New Roman" pitchFamily="18" charset="0"/>
                <a:cs typeface="Times New Roman" pitchFamily="18" charset="0"/>
              </a:rPr>
              <a:t>Polimorfism</a:t>
            </a:r>
          </a:p>
          <a:p>
            <a:pPr marL="514350" indent="-514350" algn="just">
              <a:buFont typeface="+mj-lt"/>
              <a:buAutoNum type="arabicPeriod"/>
            </a:pPr>
            <a:r>
              <a:rPr lang="ro-RO" sz="3200" b="1" dirty="0" smtClean="0">
                <a:latin typeface="Times New Roman" pitchFamily="18" charset="0"/>
                <a:cs typeface="Times New Roman" pitchFamily="18" charset="0"/>
              </a:rPr>
              <a:t>Asociere</a:t>
            </a:r>
          </a:p>
          <a:p>
            <a:pPr marL="457200" indent="-457200" algn="just">
              <a:buFont typeface="+mj-lt"/>
              <a:buAutoNum type="arabicPeriod"/>
            </a:pPr>
            <a:endParaRPr lang="ro-RO" sz="2400" dirty="0" smtClean="0">
              <a:latin typeface="Times New Roman" pitchFamily="18" charset="0"/>
              <a:cs typeface="Times New Roman" pitchFamily="18" charset="0"/>
            </a:endParaRPr>
          </a:p>
          <a:p>
            <a:pPr marL="457200" indent="-457200" algn="just">
              <a:buFont typeface="+mj-lt"/>
              <a:buAutoNum type="arabicPeriod"/>
            </a:pPr>
            <a:endParaRPr lang="ro-RO"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2169923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dirty="0" smtClean="0"/>
              <a:t/>
            </a:r>
            <a:br>
              <a:rPr lang="ro-RO" dirty="0" smtClean="0"/>
            </a:br>
            <a:endParaRPr lang="en-GB" dirty="0"/>
          </a:p>
        </p:txBody>
      </p:sp>
      <p:sp>
        <p:nvSpPr>
          <p:cNvPr id="3" name="Content Placeholder 2"/>
          <p:cNvSpPr>
            <a:spLocks noGrp="1"/>
          </p:cNvSpPr>
          <p:nvPr>
            <p:ph idx="1"/>
          </p:nvPr>
        </p:nvSpPr>
        <p:spPr/>
        <p:txBody>
          <a:bodyPr/>
          <a:lstStyle/>
          <a:p>
            <a:pPr marL="0" indent="0">
              <a:buNone/>
            </a:pPr>
            <a:endParaRPr lang="en-GB" dirty="0" smtClean="0"/>
          </a:p>
          <a:p>
            <a:pPr marL="0" indent="0">
              <a:buNone/>
            </a:pPr>
            <a:endParaRPr lang="ro-RO" dirty="0" smtClean="0"/>
          </a:p>
        </p:txBody>
      </p:sp>
      <p:sp>
        <p:nvSpPr>
          <p:cNvPr id="4" name="TextBox 3"/>
          <p:cNvSpPr txBox="1"/>
          <p:nvPr/>
        </p:nvSpPr>
        <p:spPr>
          <a:xfrm>
            <a:off x="76200" y="762000"/>
            <a:ext cx="9067800" cy="461665"/>
          </a:xfrm>
          <a:prstGeom prst="rect">
            <a:avLst/>
          </a:prstGeom>
          <a:noFill/>
        </p:spPr>
        <p:txBody>
          <a:bodyPr wrap="square" rtlCol="0">
            <a:spAutoFit/>
          </a:bodyPr>
          <a:lstStyle/>
          <a:p>
            <a:pPr algn="ctr"/>
            <a:r>
              <a:rPr lang="ro-RO" sz="2400" b="1" smtClean="0">
                <a:latin typeface="Times New Roman" pitchFamily="18" charset="0"/>
                <a:cs typeface="Times New Roman" pitchFamily="18" charset="0"/>
              </a:rPr>
              <a:t>Asocierea</a:t>
            </a:r>
            <a:endParaRPr lang="en-GB" sz="2400" b="1" dirty="0">
              <a:latin typeface="Times New Roman" pitchFamily="18" charset="0"/>
              <a:cs typeface="Times New Roman" pitchFamily="18" charset="0"/>
            </a:endParaRPr>
          </a:p>
        </p:txBody>
      </p:sp>
      <p:sp>
        <p:nvSpPr>
          <p:cNvPr id="5" name="TextBox 4"/>
          <p:cNvSpPr txBox="1"/>
          <p:nvPr/>
        </p:nvSpPr>
        <p:spPr>
          <a:xfrm>
            <a:off x="762000" y="1524000"/>
            <a:ext cx="8001000" cy="2308324"/>
          </a:xfrm>
          <a:prstGeom prst="rect">
            <a:avLst/>
          </a:prstGeom>
          <a:noFill/>
        </p:spPr>
        <p:txBody>
          <a:bodyPr wrap="square" rtlCol="0">
            <a:spAutoFit/>
          </a:bodyPr>
          <a:lstStyle/>
          <a:p>
            <a:r>
              <a:rPr lang="ro-RO" sz="2400" dirty="0" smtClean="0">
                <a:latin typeface="Times New Roman" pitchFamily="18" charset="0"/>
                <a:cs typeface="Times New Roman" pitchFamily="18" charset="0"/>
              </a:rPr>
              <a:t>	Într-o aplicație, asocierea este o legătură între entități.</a:t>
            </a:r>
          </a:p>
          <a:p>
            <a:r>
              <a:rPr lang="ro-RO" sz="2400" dirty="0" smtClean="0">
                <a:latin typeface="Times New Roman" pitchFamily="18" charset="0"/>
                <a:cs typeface="Times New Roman" pitchFamily="18" charset="0"/>
              </a:rPr>
              <a:t> În OODB, asocierea este reprezentată prin</a:t>
            </a:r>
            <a:r>
              <a:rPr lang="en-GB" sz="2400" dirty="0" smtClean="0">
                <a:latin typeface="Times New Roman" pitchFamily="18" charset="0"/>
                <a:cs typeface="Times New Roman" pitchFamily="18" charset="0"/>
              </a:rPr>
              <a:t>:</a:t>
            </a:r>
          </a:p>
          <a:p>
            <a:endParaRPr lang="en-GB" sz="2400" dirty="0" smtClean="0">
              <a:latin typeface="Times New Roman" pitchFamily="18" charset="0"/>
              <a:cs typeface="Times New Roman" pitchFamily="18" charset="0"/>
            </a:endParaRPr>
          </a:p>
          <a:p>
            <a:pPr marL="342900" indent="-342900">
              <a:buFont typeface="Arial" pitchFamily="34" charset="0"/>
              <a:buChar char="•"/>
            </a:pPr>
            <a:r>
              <a:rPr lang="ro-RO" sz="2400" dirty="0" smtClean="0">
                <a:latin typeface="Times New Roman" pitchFamily="18" charset="0"/>
                <a:cs typeface="Times New Roman" pitchFamily="18" charset="0"/>
              </a:rPr>
              <a:t>intermediul unor trimiteri între obiecte </a:t>
            </a:r>
            <a:endParaRPr lang="en-GB" sz="2400" dirty="0" smtClean="0">
              <a:latin typeface="Times New Roman" pitchFamily="18" charset="0"/>
              <a:cs typeface="Times New Roman" pitchFamily="18" charset="0"/>
            </a:endParaRPr>
          </a:p>
          <a:p>
            <a:pPr marL="342900" indent="-342900">
              <a:buFont typeface="Arial" pitchFamily="34" charset="0"/>
              <a:buChar char="•"/>
            </a:pPr>
            <a:r>
              <a:rPr lang="en-GB" sz="2400" dirty="0" smtClean="0">
                <a:latin typeface="Times New Roman" pitchFamily="18" charset="0"/>
                <a:cs typeface="Times New Roman" pitchFamily="18" charset="0"/>
              </a:rPr>
              <a:t>o r</a:t>
            </a:r>
            <a:r>
              <a:rPr lang="ro-RO" sz="2400" dirty="0" smtClean="0">
                <a:latin typeface="Times New Roman" pitchFamily="18" charset="0"/>
                <a:cs typeface="Times New Roman" pitchFamily="18" charset="0"/>
              </a:rPr>
              <a:t>eprezentare</a:t>
            </a:r>
            <a:r>
              <a:rPr lang="en-GB" sz="2400" dirty="0" smtClean="0">
                <a:latin typeface="Times New Roman" pitchFamily="18" charset="0"/>
                <a:cs typeface="Times New Roman" pitchFamily="18" charset="0"/>
              </a:rPr>
              <a:t> </a:t>
            </a:r>
            <a:r>
              <a:rPr lang="ro-RO" sz="2400" dirty="0" smtClean="0">
                <a:latin typeface="Times New Roman" pitchFamily="18" charset="0"/>
                <a:cs typeface="Times New Roman" pitchFamily="18" charset="0"/>
              </a:rPr>
              <a:t>a unei asocieri binare </a:t>
            </a:r>
            <a:endParaRPr lang="en-GB" sz="2400" dirty="0" smtClean="0">
              <a:latin typeface="Times New Roman" pitchFamily="18" charset="0"/>
              <a:cs typeface="Times New Roman" pitchFamily="18" charset="0"/>
            </a:endParaRPr>
          </a:p>
          <a:p>
            <a:pPr marL="342900" indent="-342900">
              <a:buFont typeface="Arial" pitchFamily="34" charset="0"/>
              <a:buChar char="•"/>
            </a:pPr>
            <a:r>
              <a:rPr lang="en-GB" sz="2400" dirty="0">
                <a:latin typeface="Times New Roman" pitchFamily="18" charset="0"/>
                <a:cs typeface="Times New Roman" pitchFamily="18" charset="0"/>
              </a:rPr>
              <a:t>o r</a:t>
            </a:r>
            <a:r>
              <a:rPr lang="ro-RO" sz="2400" dirty="0">
                <a:latin typeface="Times New Roman" pitchFamily="18" charset="0"/>
                <a:cs typeface="Times New Roman" pitchFamily="18" charset="0"/>
              </a:rPr>
              <a:t>eprezentare</a:t>
            </a:r>
            <a:r>
              <a:rPr lang="en-GB" sz="2400" dirty="0">
                <a:latin typeface="Times New Roman" pitchFamily="18" charset="0"/>
                <a:cs typeface="Times New Roman" pitchFamily="18" charset="0"/>
              </a:rPr>
              <a:t> </a:t>
            </a:r>
            <a:r>
              <a:rPr lang="ro-RO" sz="2400" dirty="0">
                <a:latin typeface="Times New Roman" pitchFamily="18" charset="0"/>
                <a:cs typeface="Times New Roman" pitchFamily="18" charset="0"/>
              </a:rPr>
              <a:t>a unei asocieri </a:t>
            </a:r>
            <a:r>
              <a:rPr lang="ro-RO" sz="2400" dirty="0" smtClean="0">
                <a:latin typeface="Times New Roman" pitchFamily="18" charset="0"/>
                <a:cs typeface="Times New Roman" pitchFamily="18" charset="0"/>
              </a:rPr>
              <a:t>tenare </a:t>
            </a:r>
            <a:r>
              <a:rPr lang="en-GB" sz="2400" dirty="0" smtClean="0">
                <a:latin typeface="Times New Roman" pitchFamily="18" charset="0"/>
                <a:cs typeface="Times New Roman" pitchFamily="18" charset="0"/>
              </a:rPr>
              <a:t>de </a:t>
            </a:r>
            <a:r>
              <a:rPr lang="en-GB" sz="2400" dirty="0" err="1" smtClean="0">
                <a:latin typeface="Times New Roman" pitchFamily="18" charset="0"/>
                <a:cs typeface="Times New Roman" pitchFamily="18" charset="0"/>
              </a:rPr>
              <a:t>referin</a:t>
            </a:r>
            <a:r>
              <a:rPr lang="ro-RO" sz="2400" dirty="0" smtClean="0">
                <a:latin typeface="Times New Roman" pitchFamily="18" charset="0"/>
                <a:cs typeface="Times New Roman" pitchFamily="18" charset="0"/>
              </a:rPr>
              <a:t>ță inversă</a:t>
            </a:r>
            <a:endParaRPr lang="en-GB" sz="2400" dirty="0">
              <a:latin typeface="Times New Roman" pitchFamily="18" charset="0"/>
              <a:cs typeface="Times New Roman" pitchFamily="18" charset="0"/>
            </a:endParaRPr>
          </a:p>
        </p:txBody>
      </p:sp>
      <p:pic>
        <p:nvPicPr>
          <p:cNvPr id="5123" name="Picture 3" descr="D:\PABD 1\Semestrul II\BDOO\fig198.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832324"/>
            <a:ext cx="571500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6229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endParaRPr lang="en-GB" dirty="0"/>
          </a:p>
        </p:txBody>
      </p:sp>
      <p:sp>
        <p:nvSpPr>
          <p:cNvPr id="3" name="Content Placeholder 2"/>
          <p:cNvSpPr>
            <a:spLocks noGrp="1"/>
          </p:cNvSpPr>
          <p:nvPr>
            <p:ph idx="1"/>
          </p:nvPr>
        </p:nvSpPr>
        <p:spPr/>
        <p:txBody>
          <a:bodyPr/>
          <a:lstStyle/>
          <a:p>
            <a:pPr marL="0" indent="0">
              <a:buNone/>
            </a:pPr>
            <a:endParaRPr lang="en-GB" dirty="0" smtClean="0"/>
          </a:p>
          <a:p>
            <a:pPr marL="0" indent="0">
              <a:buNone/>
            </a:pPr>
            <a:endParaRPr lang="en-GB" dirty="0"/>
          </a:p>
        </p:txBody>
      </p:sp>
      <p:pic>
        <p:nvPicPr>
          <p:cNvPr id="6146" name="Picture 2" descr="D:\PABD 1\Semestrul II\BDOO\fig19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9136" y="152400"/>
            <a:ext cx="5143500" cy="642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706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dirty="0" smtClean="0"/>
              <a:t/>
            </a:r>
            <a:br>
              <a:rPr lang="ro-RO" dirty="0" smtClean="0"/>
            </a:br>
            <a:endParaRPr lang="en-GB" dirty="0"/>
          </a:p>
        </p:txBody>
      </p:sp>
      <p:sp>
        <p:nvSpPr>
          <p:cNvPr id="3" name="Content Placeholder 2"/>
          <p:cNvSpPr>
            <a:spLocks noGrp="1"/>
          </p:cNvSpPr>
          <p:nvPr>
            <p:ph idx="1"/>
          </p:nvPr>
        </p:nvSpPr>
        <p:spPr/>
        <p:txBody>
          <a:bodyPr/>
          <a:lstStyle/>
          <a:p>
            <a:endParaRPr lang="ro-RO" dirty="0" smtClean="0"/>
          </a:p>
          <a:p>
            <a:endParaRPr lang="en-GB" dirty="0"/>
          </a:p>
        </p:txBody>
      </p:sp>
      <p:sp>
        <p:nvSpPr>
          <p:cNvPr id="4" name="TextBox 3"/>
          <p:cNvSpPr txBox="1"/>
          <p:nvPr/>
        </p:nvSpPr>
        <p:spPr>
          <a:xfrm>
            <a:off x="76200" y="762000"/>
            <a:ext cx="9067800" cy="461665"/>
          </a:xfrm>
          <a:prstGeom prst="rect">
            <a:avLst/>
          </a:prstGeom>
          <a:noFill/>
        </p:spPr>
        <p:txBody>
          <a:bodyPr wrap="square" rtlCol="0">
            <a:spAutoFit/>
          </a:bodyPr>
          <a:lstStyle/>
          <a:p>
            <a:pPr algn="ctr"/>
            <a:r>
              <a:rPr lang="ro-RO" sz="2400" b="1" dirty="0" smtClean="0">
                <a:latin typeface="Times New Roman" pitchFamily="18" charset="0"/>
                <a:cs typeface="Times New Roman" pitchFamily="18" charset="0"/>
              </a:rPr>
              <a:t>Ce reprezintă BDOO?</a:t>
            </a:r>
            <a:endParaRPr lang="en-GB" sz="2400" b="1" dirty="0">
              <a:latin typeface="Times New Roman" pitchFamily="18" charset="0"/>
              <a:cs typeface="Times New Roman" pitchFamily="18" charset="0"/>
            </a:endParaRPr>
          </a:p>
        </p:txBody>
      </p:sp>
      <p:sp>
        <p:nvSpPr>
          <p:cNvPr id="5" name="TextBox 4"/>
          <p:cNvSpPr txBox="1"/>
          <p:nvPr/>
        </p:nvSpPr>
        <p:spPr>
          <a:xfrm>
            <a:off x="685800" y="2057400"/>
            <a:ext cx="8001000" cy="3046988"/>
          </a:xfrm>
          <a:prstGeom prst="rect">
            <a:avLst/>
          </a:prstGeom>
          <a:noFill/>
        </p:spPr>
        <p:txBody>
          <a:bodyPr wrap="square" rtlCol="0">
            <a:spAutoFit/>
          </a:bodyPr>
          <a:lstStyle/>
          <a:p>
            <a:r>
              <a:rPr lang="ro-RO" sz="2400" dirty="0" smtClean="0">
                <a:latin typeface="Times New Roman" pitchFamily="18" charset="0"/>
                <a:cs typeface="Times New Roman" pitchFamily="18" charset="0"/>
              </a:rPr>
              <a:t>	</a:t>
            </a:r>
            <a:r>
              <a:rPr lang="en-GB" sz="2400" dirty="0">
                <a:latin typeface="Times New Roman" pitchFamily="18" charset="0"/>
                <a:cs typeface="Times New Roman" pitchFamily="18" charset="0"/>
              </a:rPr>
              <a:t>O </a:t>
            </a:r>
            <a:r>
              <a:rPr lang="en-GB" sz="2400" b="1" dirty="0" err="1" smtClean="0">
                <a:latin typeface="Times New Roman" pitchFamily="18" charset="0"/>
                <a:cs typeface="Times New Roman" pitchFamily="18" charset="0"/>
              </a:rPr>
              <a:t>baz</a:t>
            </a:r>
            <a:r>
              <a:rPr lang="ro-RO" sz="2400" b="1" dirty="0" smtClean="0">
                <a:latin typeface="Times New Roman" pitchFamily="18" charset="0"/>
                <a:cs typeface="Times New Roman" pitchFamily="18" charset="0"/>
              </a:rPr>
              <a:t>ă</a:t>
            </a:r>
            <a:r>
              <a:rPr lang="en-GB" sz="2400" b="1" dirty="0" smtClean="0">
                <a:latin typeface="Times New Roman" pitchFamily="18" charset="0"/>
                <a:cs typeface="Times New Roman" pitchFamily="18" charset="0"/>
              </a:rPr>
              <a:t> </a:t>
            </a:r>
            <a:r>
              <a:rPr lang="en-GB" sz="2400" b="1" dirty="0">
                <a:latin typeface="Times New Roman" pitchFamily="18" charset="0"/>
                <a:cs typeface="Times New Roman" pitchFamily="18" charset="0"/>
              </a:rPr>
              <a:t>de date </a:t>
            </a:r>
            <a:r>
              <a:rPr lang="en-GB" sz="2400" b="1" dirty="0" err="1" smtClean="0">
                <a:latin typeface="Times New Roman" pitchFamily="18" charset="0"/>
                <a:cs typeface="Times New Roman" pitchFamily="18" charset="0"/>
              </a:rPr>
              <a:t>orientat</a:t>
            </a:r>
            <a:r>
              <a:rPr lang="ro-RO" sz="2400" b="1" dirty="0" smtClean="0">
                <a:latin typeface="Times New Roman" pitchFamily="18" charset="0"/>
                <a:cs typeface="Times New Roman" pitchFamily="18" charset="0"/>
              </a:rPr>
              <a:t>ă</a:t>
            </a:r>
            <a:r>
              <a:rPr lang="en-GB" sz="2400" b="1" dirty="0" smtClean="0">
                <a:latin typeface="Times New Roman" pitchFamily="18" charset="0"/>
                <a:cs typeface="Times New Roman" pitchFamily="18" charset="0"/>
              </a:rPr>
              <a:t> </a:t>
            </a:r>
            <a:r>
              <a:rPr lang="en-GB" sz="2400" b="1" dirty="0" err="1">
                <a:latin typeface="Times New Roman" pitchFamily="18" charset="0"/>
                <a:cs typeface="Times New Roman" pitchFamily="18" charset="0"/>
              </a:rPr>
              <a:t>pe</a:t>
            </a:r>
            <a:r>
              <a:rPr lang="en-GB" sz="2400" b="1" dirty="0">
                <a:latin typeface="Times New Roman" pitchFamily="18" charset="0"/>
                <a:cs typeface="Times New Roman" pitchFamily="18" charset="0"/>
              </a:rPr>
              <a:t> </a:t>
            </a:r>
            <a:r>
              <a:rPr lang="en-GB" sz="2400" b="1" dirty="0" err="1">
                <a:latin typeface="Times New Roman" pitchFamily="18" charset="0"/>
                <a:cs typeface="Times New Roman" pitchFamily="18" charset="0"/>
              </a:rPr>
              <a:t>obiecte</a:t>
            </a:r>
            <a:r>
              <a:rPr lang="en-GB" sz="2400" b="1" dirty="0">
                <a:latin typeface="Times New Roman" pitchFamily="18" charset="0"/>
                <a:cs typeface="Times New Roman" pitchFamily="18" charset="0"/>
              </a:rPr>
              <a:t> </a:t>
            </a:r>
            <a:r>
              <a:rPr lang="en-GB" sz="2400" dirty="0" err="1">
                <a:latin typeface="Times New Roman" pitchFamily="18" charset="0"/>
                <a:cs typeface="Times New Roman" pitchFamily="18" charset="0"/>
              </a:rPr>
              <a:t>poate</a:t>
            </a:r>
            <a:r>
              <a:rPr lang="en-GB" sz="2400" dirty="0">
                <a:latin typeface="Times New Roman" pitchFamily="18" charset="0"/>
                <a:cs typeface="Times New Roman" pitchFamily="18" charset="0"/>
              </a:rPr>
              <a:t> fi </a:t>
            </a:r>
            <a:r>
              <a:rPr lang="en-GB" sz="2400" dirty="0" err="1" smtClean="0">
                <a:latin typeface="Times New Roman" pitchFamily="18" charset="0"/>
                <a:cs typeface="Times New Roman" pitchFamily="18" charset="0"/>
              </a:rPr>
              <a:t>definit</a:t>
            </a:r>
            <a:r>
              <a:rPr lang="ro-RO" sz="2400" dirty="0" smtClean="0">
                <a:latin typeface="Times New Roman" pitchFamily="18" charset="0"/>
                <a:cs typeface="Times New Roman" pitchFamily="18" charset="0"/>
              </a:rPr>
              <a:t>ă</a:t>
            </a:r>
            <a:r>
              <a:rPr lang="en-GB" sz="2400" dirty="0" smtClean="0">
                <a:latin typeface="Times New Roman" pitchFamily="18" charset="0"/>
                <a:cs typeface="Times New Roman" pitchFamily="18" charset="0"/>
              </a:rPr>
              <a:t> </a:t>
            </a:r>
            <a:r>
              <a:rPr lang="en-GB" sz="2400" dirty="0" err="1">
                <a:latin typeface="Times New Roman" pitchFamily="18" charset="0"/>
                <a:cs typeface="Times New Roman" pitchFamily="18" charset="0"/>
              </a:rPr>
              <a:t>ca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fiind</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rezultatul</a:t>
            </a:r>
            <a:r>
              <a:rPr lang="en-GB" sz="2400" dirty="0">
                <a:latin typeface="Times New Roman" pitchFamily="18" charset="0"/>
                <a:cs typeface="Times New Roman" pitchFamily="18" charset="0"/>
              </a:rPr>
              <a:t> </a:t>
            </a:r>
            <a:r>
              <a:rPr lang="en-GB" sz="2400" dirty="0" err="1" smtClean="0">
                <a:latin typeface="Times New Roman" pitchFamily="18" charset="0"/>
                <a:cs typeface="Times New Roman" pitchFamily="18" charset="0"/>
              </a:rPr>
              <a:t>aplic</a:t>
            </a:r>
            <a:r>
              <a:rPr lang="ro-RO" sz="2400" dirty="0" smtClean="0">
                <a:latin typeface="Times New Roman" pitchFamily="18" charset="0"/>
                <a:cs typeface="Times New Roman" pitchFamily="18" charset="0"/>
              </a:rPr>
              <a:t>ă</a:t>
            </a:r>
            <a:r>
              <a:rPr lang="en-GB" sz="2400" dirty="0" err="1" smtClean="0">
                <a:latin typeface="Times New Roman" pitchFamily="18" charset="0"/>
                <a:cs typeface="Times New Roman" pitchFamily="18" charset="0"/>
              </a:rPr>
              <a:t>rii</a:t>
            </a:r>
            <a:r>
              <a:rPr lang="en-GB" sz="2400" dirty="0" smtClean="0">
                <a:latin typeface="Times New Roman" pitchFamily="18" charset="0"/>
                <a:cs typeface="Times New Roman" pitchFamily="18" charset="0"/>
              </a:rPr>
              <a:t> </a:t>
            </a:r>
            <a:r>
              <a:rPr lang="en-GB" sz="2400" dirty="0" err="1">
                <a:latin typeface="Times New Roman" pitchFamily="18" charset="0"/>
                <a:cs typeface="Times New Roman" pitchFamily="18" charset="0"/>
              </a:rPr>
              <a:t>tehnologiei</a:t>
            </a:r>
            <a:r>
              <a:rPr lang="en-GB" sz="2400" dirty="0">
                <a:latin typeface="Times New Roman" pitchFamily="18" charset="0"/>
                <a:cs typeface="Times New Roman" pitchFamily="18" charset="0"/>
              </a:rPr>
              <a:t> orientate </a:t>
            </a:r>
            <a:r>
              <a:rPr lang="en-GB" sz="2400" dirty="0" err="1">
                <a:latin typeface="Times New Roman" pitchFamily="18" charset="0"/>
                <a:cs typeface="Times New Roman" pitchFamily="18" charset="0"/>
              </a:rPr>
              <a:t>pe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obiecte</a:t>
            </a:r>
            <a:r>
              <a:rPr lang="en-GB" sz="2400" dirty="0">
                <a:latin typeface="Times New Roman" pitchFamily="18" charset="0"/>
                <a:cs typeface="Times New Roman" pitchFamily="18" charset="0"/>
              </a:rPr>
              <a:t> </a:t>
            </a:r>
            <a:r>
              <a:rPr lang="ro-RO" sz="2400" dirty="0">
                <a:latin typeface="Times New Roman" pitchFamily="18" charset="0"/>
                <a:cs typeface="Times New Roman" pitchFamily="18" charset="0"/>
              </a:rPr>
              <a:t>î</a:t>
            </a:r>
            <a:r>
              <a:rPr lang="en-GB" sz="2400" dirty="0" smtClean="0">
                <a:latin typeface="Times New Roman" pitchFamily="18" charset="0"/>
                <a:cs typeface="Times New Roman" pitchFamily="18" charset="0"/>
              </a:rPr>
              <a:t>n </a:t>
            </a:r>
            <a:r>
              <a:rPr lang="en-GB" sz="2400" dirty="0" err="1">
                <a:latin typeface="Times New Roman" pitchFamily="18" charset="0"/>
                <a:cs typeface="Times New Roman" pitchFamily="18" charset="0"/>
              </a:rPr>
              <a:t>domeniul</a:t>
            </a:r>
            <a:r>
              <a:rPr lang="en-GB" sz="2400" dirty="0">
                <a:latin typeface="Times New Roman" pitchFamily="18" charset="0"/>
                <a:cs typeface="Times New Roman" pitchFamily="18" charset="0"/>
              </a:rPr>
              <a:t> </a:t>
            </a:r>
            <a:r>
              <a:rPr lang="en-GB" sz="2400" dirty="0" err="1" smtClean="0">
                <a:latin typeface="Times New Roman" pitchFamily="18" charset="0"/>
                <a:cs typeface="Times New Roman" pitchFamily="18" charset="0"/>
              </a:rPr>
              <a:t>stoc</a:t>
            </a:r>
            <a:r>
              <a:rPr lang="ro-RO" sz="2400" dirty="0" smtClean="0">
                <a:latin typeface="Times New Roman" pitchFamily="18" charset="0"/>
                <a:cs typeface="Times New Roman" pitchFamily="18" charset="0"/>
              </a:rPr>
              <a:t>ă</a:t>
            </a:r>
            <a:r>
              <a:rPr lang="en-GB" sz="2400" dirty="0" err="1" smtClean="0">
                <a:latin typeface="Times New Roman" pitchFamily="18" charset="0"/>
                <a:cs typeface="Times New Roman" pitchFamily="18" charset="0"/>
              </a:rPr>
              <a:t>rii</a:t>
            </a:r>
            <a:r>
              <a:rPr lang="en-GB" sz="2400" dirty="0" smtClean="0">
                <a:latin typeface="Times New Roman" pitchFamily="18" charset="0"/>
                <a:cs typeface="Times New Roman" pitchFamily="18" charset="0"/>
              </a:rPr>
              <a:t> </a:t>
            </a:r>
            <a:r>
              <a:rPr lang="ro-RO" sz="2400" dirty="0" err="1">
                <a:latin typeface="Times New Roman" pitchFamily="18" charset="0"/>
                <a:cs typeface="Times New Roman" pitchFamily="18" charset="0"/>
              </a:rPr>
              <a:t>ș</a:t>
            </a:r>
            <a:r>
              <a:rPr lang="en-GB" sz="2400" dirty="0" smtClean="0">
                <a:latin typeface="Times New Roman" pitchFamily="18" charset="0"/>
                <a:cs typeface="Times New Roman" pitchFamily="18" charset="0"/>
              </a:rPr>
              <a:t>i </a:t>
            </a:r>
            <a:r>
              <a:rPr lang="en-GB" sz="2400" dirty="0" err="1" smtClean="0">
                <a:latin typeface="Times New Roman" pitchFamily="18" charset="0"/>
                <a:cs typeface="Times New Roman" pitchFamily="18" charset="0"/>
              </a:rPr>
              <a:t>reg</a:t>
            </a:r>
            <a:r>
              <a:rPr lang="ro-RO" sz="2400" dirty="0" smtClean="0">
                <a:latin typeface="Times New Roman" pitchFamily="18" charset="0"/>
                <a:cs typeface="Times New Roman" pitchFamily="18" charset="0"/>
              </a:rPr>
              <a:t>ă</a:t>
            </a:r>
            <a:r>
              <a:rPr lang="en-GB" sz="2400" dirty="0" err="1" smtClean="0">
                <a:latin typeface="Times New Roman" pitchFamily="18" charset="0"/>
                <a:cs typeface="Times New Roman" pitchFamily="18" charset="0"/>
              </a:rPr>
              <a:t>sirii</a:t>
            </a:r>
            <a:r>
              <a:rPr lang="en-GB" sz="2400" dirty="0" smtClean="0">
                <a:latin typeface="Times New Roman" pitchFamily="18" charset="0"/>
                <a:cs typeface="Times New Roman" pitchFamily="18" charset="0"/>
              </a:rPr>
              <a:t> </a:t>
            </a:r>
            <a:r>
              <a:rPr lang="en-GB" sz="2400" dirty="0" err="1" smtClean="0">
                <a:latin typeface="Times New Roman" pitchFamily="18" charset="0"/>
                <a:cs typeface="Times New Roman" pitchFamily="18" charset="0"/>
              </a:rPr>
              <a:t>informa</a:t>
            </a:r>
            <a:r>
              <a:rPr lang="ro-RO" sz="2400" dirty="0" smtClean="0">
                <a:latin typeface="Times New Roman" pitchFamily="18" charset="0"/>
                <a:cs typeface="Times New Roman" pitchFamily="18" charset="0"/>
              </a:rPr>
              <a:t>ț</a:t>
            </a:r>
            <a:r>
              <a:rPr lang="en-GB" sz="2400" dirty="0" err="1" smtClean="0">
                <a:latin typeface="Times New Roman" pitchFamily="18" charset="0"/>
                <a:cs typeface="Times New Roman" pitchFamily="18" charset="0"/>
              </a:rPr>
              <a:t>iilor</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Ea</a:t>
            </a:r>
            <a:r>
              <a:rPr lang="en-GB" sz="2400" dirty="0">
                <a:latin typeface="Times New Roman" pitchFamily="18" charset="0"/>
                <a:cs typeface="Times New Roman" pitchFamily="18" charset="0"/>
              </a:rPr>
              <a:t> </a:t>
            </a:r>
            <a:r>
              <a:rPr lang="en-GB" sz="2400" dirty="0" err="1" smtClean="0">
                <a:latin typeface="Times New Roman" pitchFamily="18" charset="0"/>
                <a:cs typeface="Times New Roman" pitchFamily="18" charset="0"/>
              </a:rPr>
              <a:t>ofe</a:t>
            </a:r>
            <a:r>
              <a:rPr lang="ro-RO" sz="2400" dirty="0" smtClean="0">
                <a:latin typeface="Times New Roman" pitchFamily="18" charset="0"/>
                <a:cs typeface="Times New Roman" pitchFamily="18" charset="0"/>
              </a:rPr>
              <a:t>ră</a:t>
            </a:r>
            <a:r>
              <a:rPr lang="en-GB" sz="2400" dirty="0" smtClean="0">
                <a:latin typeface="Times New Roman" pitchFamily="18" charset="0"/>
                <a:cs typeface="Times New Roman" pitchFamily="18" charset="0"/>
              </a:rPr>
              <a:t> </a:t>
            </a:r>
            <a:r>
              <a:rPr lang="en-GB" sz="2400" dirty="0" err="1">
                <a:latin typeface="Times New Roman" pitchFamily="18" charset="0"/>
                <a:cs typeface="Times New Roman" pitchFamily="18" charset="0"/>
              </a:rPr>
              <a:t>posibilitatea</a:t>
            </a:r>
            <a:r>
              <a:rPr lang="en-GB" sz="2400" dirty="0">
                <a:latin typeface="Times New Roman" pitchFamily="18" charset="0"/>
                <a:cs typeface="Times New Roman" pitchFamily="18" charset="0"/>
              </a:rPr>
              <a:t> de a </a:t>
            </a:r>
            <a:r>
              <a:rPr lang="en-GB" sz="2400" dirty="0" err="1" smtClean="0">
                <a:latin typeface="Times New Roman" pitchFamily="18" charset="0"/>
                <a:cs typeface="Times New Roman" pitchFamily="18" charset="0"/>
              </a:rPr>
              <a:t>reprezent</a:t>
            </a:r>
            <a:r>
              <a:rPr lang="ro-RO" sz="2400" dirty="0" smtClean="0">
                <a:latin typeface="Times New Roman" pitchFamily="18" charset="0"/>
                <a:cs typeface="Times New Roman" pitchFamily="18" charset="0"/>
              </a:rPr>
              <a:t>a</a:t>
            </a:r>
            <a:r>
              <a:rPr lang="en-GB" sz="2400" dirty="0" smtClean="0">
                <a:latin typeface="Times New Roman" pitchFamily="18" charset="0"/>
                <a:cs typeface="Times New Roman" pitchFamily="18" charset="0"/>
              </a:rPr>
              <a:t> </a:t>
            </a:r>
            <a:r>
              <a:rPr lang="en-GB" sz="2400" dirty="0" err="1">
                <a:latin typeface="Times New Roman" pitchFamily="18" charset="0"/>
                <a:cs typeface="Times New Roman" pitchFamily="18" charset="0"/>
              </a:rPr>
              <a:t>structuri</a:t>
            </a:r>
            <a:r>
              <a:rPr lang="en-GB" sz="2400" dirty="0">
                <a:latin typeface="Times New Roman" pitchFamily="18" charset="0"/>
                <a:cs typeface="Times New Roman" pitchFamily="18" charset="0"/>
              </a:rPr>
              <a:t> de date </a:t>
            </a:r>
            <a:r>
              <a:rPr lang="en-GB" sz="2400" dirty="0" err="1">
                <a:latin typeface="Times New Roman" pitchFamily="18" charset="0"/>
                <a:cs typeface="Times New Roman" pitchFamily="18" charset="0"/>
              </a:rPr>
              <a:t>foarte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complexe</a:t>
            </a:r>
            <a:r>
              <a:rPr lang="en-GB" sz="2400" dirty="0">
                <a:latin typeface="Times New Roman" pitchFamily="18" charset="0"/>
                <a:cs typeface="Times New Roman" pitchFamily="18" charset="0"/>
              </a:rPr>
              <a:t> cu </a:t>
            </a:r>
            <a:r>
              <a:rPr lang="en-GB" sz="2400" dirty="0" err="1">
                <a:latin typeface="Times New Roman" pitchFamily="18" charset="0"/>
                <a:cs typeface="Times New Roman" pitchFamily="18" charset="0"/>
              </a:rPr>
              <a:t>ajutorul</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obiectelor</a:t>
            </a:r>
            <a:r>
              <a:rPr lang="en-GB" sz="2400" dirty="0" smtClean="0">
                <a:latin typeface="Times New Roman" pitchFamily="18" charset="0"/>
                <a:cs typeface="Times New Roman" pitchFamily="18" charset="0"/>
              </a:rPr>
              <a:t>.</a:t>
            </a:r>
            <a:endParaRPr lang="ro-RO" sz="2400" dirty="0" smtClean="0">
              <a:latin typeface="Times New Roman" pitchFamily="18" charset="0"/>
              <a:cs typeface="Times New Roman" pitchFamily="18" charset="0"/>
            </a:endParaRPr>
          </a:p>
          <a:p>
            <a:r>
              <a:rPr lang="ro-RO" sz="2400" dirty="0" smtClean="0"/>
              <a:t>	</a:t>
            </a:r>
            <a:r>
              <a:rPr lang="fr-FR" sz="2400" dirty="0" err="1" smtClean="0"/>
              <a:t>Bazele</a:t>
            </a:r>
            <a:r>
              <a:rPr lang="fr-FR" sz="2400" dirty="0" smtClean="0"/>
              <a:t> de date </a:t>
            </a:r>
            <a:r>
              <a:rPr lang="fr-FR" sz="2400" dirty="0" err="1" smtClean="0"/>
              <a:t>orientate</a:t>
            </a:r>
            <a:r>
              <a:rPr lang="fr-FR" sz="2400" dirty="0" smtClean="0"/>
              <a:t> </a:t>
            </a:r>
            <a:r>
              <a:rPr lang="fr-FR" sz="2400" dirty="0" err="1" smtClean="0"/>
              <a:t>pe</a:t>
            </a:r>
            <a:r>
              <a:rPr lang="fr-FR" sz="2400" dirty="0" smtClean="0"/>
              <a:t> </a:t>
            </a:r>
            <a:r>
              <a:rPr lang="fr-FR" sz="2400" dirty="0" err="1" smtClean="0"/>
              <a:t>obiecte</a:t>
            </a:r>
            <a:r>
              <a:rPr lang="fr-FR" sz="2400" dirty="0" smtClean="0"/>
              <a:t> permit </a:t>
            </a:r>
            <a:r>
              <a:rPr lang="fr-FR" sz="2400" dirty="0" err="1" smtClean="0"/>
              <a:t>crearea</a:t>
            </a:r>
            <a:r>
              <a:rPr lang="fr-FR" sz="2400" dirty="0" smtClean="0"/>
              <a:t> de </a:t>
            </a:r>
            <a:r>
              <a:rPr lang="fr-FR" sz="2400" dirty="0" err="1" smtClean="0"/>
              <a:t>obiecte</a:t>
            </a:r>
            <a:r>
              <a:rPr lang="fr-FR" sz="2400" dirty="0" smtClean="0"/>
              <a:t> complexe </a:t>
            </a:r>
            <a:r>
              <a:rPr lang="fr-FR" sz="2400" dirty="0" err="1" smtClean="0"/>
              <a:t>din</a:t>
            </a:r>
            <a:r>
              <a:rPr lang="fr-FR" sz="2400" dirty="0" smtClean="0"/>
              <a:t> </a:t>
            </a:r>
            <a:r>
              <a:rPr lang="fr-FR" sz="2400" dirty="0" err="1" smtClean="0"/>
              <a:t>componente</a:t>
            </a:r>
            <a:r>
              <a:rPr lang="fr-FR" sz="2400" dirty="0" smtClean="0"/>
              <a:t> mai simple, </a:t>
            </a:r>
            <a:r>
              <a:rPr lang="fr-FR" sz="2400" dirty="0" err="1" smtClean="0"/>
              <a:t>fiecare</a:t>
            </a:r>
            <a:r>
              <a:rPr lang="fr-FR" sz="2400" dirty="0" smtClean="0"/>
              <a:t> </a:t>
            </a:r>
            <a:r>
              <a:rPr lang="fr-FR" sz="2400" dirty="0" err="1" smtClean="0"/>
              <a:t>avand</a:t>
            </a:r>
            <a:r>
              <a:rPr lang="fr-FR" sz="2400" dirty="0" smtClean="0"/>
              <a:t> </a:t>
            </a:r>
            <a:r>
              <a:rPr lang="fr-FR" sz="2400" dirty="0" err="1" smtClean="0"/>
              <a:t>propriile</a:t>
            </a:r>
            <a:r>
              <a:rPr lang="fr-FR" sz="2400" dirty="0" smtClean="0"/>
              <a:t> </a:t>
            </a:r>
            <a:r>
              <a:rPr lang="fr-FR" sz="2400" dirty="0" err="1" smtClean="0"/>
              <a:t>atribute</a:t>
            </a:r>
            <a:r>
              <a:rPr lang="fr-FR" sz="2400" dirty="0" smtClean="0"/>
              <a:t> si </a:t>
            </a:r>
            <a:r>
              <a:rPr lang="fr-FR" sz="2400" dirty="0" err="1" smtClean="0"/>
              <a:t>propriul</a:t>
            </a:r>
            <a:r>
              <a:rPr lang="fr-FR" sz="2400" dirty="0" smtClean="0"/>
              <a:t> </a:t>
            </a:r>
            <a:r>
              <a:rPr lang="fr-FR" sz="2400" dirty="0" err="1" smtClean="0"/>
              <a:t>comportament</a:t>
            </a:r>
            <a:r>
              <a:rPr lang="fr-FR" sz="2400" dirty="0" smtClean="0"/>
              <a:t>. </a:t>
            </a:r>
            <a:endParaRPr lang="en-GB" sz="2400" dirty="0">
              <a:latin typeface="Times New Roman" pitchFamily="18" charset="0"/>
              <a:cs typeface="Times New Roman" pitchFamily="18" charset="0"/>
            </a:endParaRPr>
          </a:p>
        </p:txBody>
      </p:sp>
    </p:spTree>
    <p:extLst>
      <p:ext uri="{BB962C8B-B14F-4D97-AF65-F5344CB8AC3E}">
        <p14:creationId xmlns:p14="http://schemas.microsoft.com/office/powerpoint/2010/main" val="2942546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dirty="0" smtClean="0"/>
              <a:t/>
            </a:r>
            <a:br>
              <a:rPr lang="ro-RO" dirty="0" smtClean="0"/>
            </a:br>
            <a:endParaRPr lang="en-GB" dirty="0"/>
          </a:p>
        </p:txBody>
      </p:sp>
      <p:sp>
        <p:nvSpPr>
          <p:cNvPr id="3" name="Content Placeholder 2"/>
          <p:cNvSpPr>
            <a:spLocks noGrp="1"/>
          </p:cNvSpPr>
          <p:nvPr>
            <p:ph idx="1"/>
          </p:nvPr>
        </p:nvSpPr>
        <p:spPr/>
        <p:txBody>
          <a:bodyPr/>
          <a:lstStyle/>
          <a:p>
            <a:endParaRPr lang="ro-RO" dirty="0" smtClean="0"/>
          </a:p>
          <a:p>
            <a:endParaRPr lang="en-GB" dirty="0"/>
          </a:p>
        </p:txBody>
      </p:sp>
      <p:sp>
        <p:nvSpPr>
          <p:cNvPr id="4" name="TextBox 3"/>
          <p:cNvSpPr txBox="1"/>
          <p:nvPr/>
        </p:nvSpPr>
        <p:spPr>
          <a:xfrm>
            <a:off x="76200" y="762000"/>
            <a:ext cx="9067800" cy="461665"/>
          </a:xfrm>
          <a:prstGeom prst="rect">
            <a:avLst/>
          </a:prstGeom>
          <a:noFill/>
        </p:spPr>
        <p:txBody>
          <a:bodyPr wrap="square" rtlCol="0">
            <a:spAutoFit/>
          </a:bodyPr>
          <a:lstStyle/>
          <a:p>
            <a:pPr algn="ctr"/>
            <a:r>
              <a:rPr lang="ro-RO" sz="2400" b="1" dirty="0" smtClean="0">
                <a:latin typeface="Times New Roman" pitchFamily="18" charset="0"/>
                <a:cs typeface="Times New Roman" pitchFamily="18" charset="0"/>
              </a:rPr>
              <a:t>Ce a condus la apariția BDOO?</a:t>
            </a:r>
            <a:endParaRPr lang="en-GB" sz="2400" b="1" dirty="0">
              <a:latin typeface="Times New Roman" pitchFamily="18" charset="0"/>
              <a:cs typeface="Times New Roman" pitchFamily="18" charset="0"/>
            </a:endParaRPr>
          </a:p>
        </p:txBody>
      </p:sp>
      <p:sp>
        <p:nvSpPr>
          <p:cNvPr id="5" name="TextBox 4"/>
          <p:cNvSpPr txBox="1"/>
          <p:nvPr/>
        </p:nvSpPr>
        <p:spPr>
          <a:xfrm>
            <a:off x="533400" y="1676400"/>
            <a:ext cx="8229600" cy="4154984"/>
          </a:xfrm>
          <a:prstGeom prst="rect">
            <a:avLst/>
          </a:prstGeom>
          <a:noFill/>
        </p:spPr>
        <p:txBody>
          <a:bodyPr wrap="square" rtlCol="0">
            <a:spAutoFit/>
          </a:bodyPr>
          <a:lstStyle/>
          <a:p>
            <a:r>
              <a:rPr lang="ro-RO" sz="2400" dirty="0" smtClean="0">
                <a:latin typeface="Times New Roman" pitchFamily="18" charset="0"/>
                <a:cs typeface="Times New Roman" pitchFamily="18" charset="0"/>
              </a:rPr>
              <a:t>	</a:t>
            </a:r>
            <a:r>
              <a:rPr lang="en-GB" sz="2400" dirty="0" err="1">
                <a:latin typeface="Times New Roman" pitchFamily="18" charset="0"/>
                <a:cs typeface="Times New Roman" pitchFamily="18" charset="0"/>
              </a:rPr>
              <a:t>Dezvoltarea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tehnologiei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sistemelor</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calcul</a:t>
            </a:r>
            <a:r>
              <a:rPr lang="en-GB" sz="2400" dirty="0">
                <a:latin typeface="Times New Roman" pitchFamily="18" charset="0"/>
                <a:cs typeface="Times New Roman" pitchFamily="18" charset="0"/>
              </a:rPr>
              <a:t> in </a:t>
            </a:r>
            <a:r>
              <a:rPr lang="en-GB" sz="2400" dirty="0" err="1">
                <a:latin typeface="Times New Roman" pitchFamily="18" charset="0"/>
                <a:cs typeface="Times New Roman" pitchFamily="18" charset="0"/>
              </a:rPr>
              <a:t>ultimii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ani</a:t>
            </a:r>
            <a:r>
              <a:rPr lang="en-GB" sz="2400" dirty="0">
                <a:latin typeface="Times New Roman" pitchFamily="18" charset="0"/>
                <a:cs typeface="Times New Roman" pitchFamily="18" charset="0"/>
              </a:rPr>
              <a:t> a </a:t>
            </a:r>
            <a:r>
              <a:rPr lang="en-GB" sz="2400" dirty="0" err="1">
                <a:latin typeface="Times New Roman" pitchFamily="18" charset="0"/>
                <a:cs typeface="Times New Roman" pitchFamily="18" charset="0"/>
              </a:rPr>
              <a:t>condus</a:t>
            </a:r>
            <a:r>
              <a:rPr lang="en-GB" sz="2400" dirty="0">
                <a:latin typeface="Times New Roman" pitchFamily="18" charset="0"/>
                <a:cs typeface="Times New Roman" pitchFamily="18" charset="0"/>
              </a:rPr>
              <a:t> la </a:t>
            </a:r>
            <a:r>
              <a:rPr lang="en-GB" sz="2400" dirty="0" err="1">
                <a:latin typeface="Times New Roman" pitchFamily="18" charset="0"/>
                <a:cs typeface="Times New Roman" pitchFamily="18" charset="0"/>
              </a:rPr>
              <a:t>patrunderea</a:t>
            </a:r>
            <a:r>
              <a:rPr lang="en-GB" sz="2400" dirty="0">
                <a:latin typeface="Times New Roman" pitchFamily="18" charset="0"/>
                <a:cs typeface="Times New Roman" pitchFamily="18" charset="0"/>
              </a:rPr>
              <a:t> </a:t>
            </a:r>
            <a:r>
              <a:rPr lang="ro-RO" sz="2400" dirty="0">
                <a:latin typeface="Times New Roman" pitchFamily="18" charset="0"/>
                <a:cs typeface="Times New Roman" pitchFamily="18" charset="0"/>
              </a:rPr>
              <a:t>BDOO </a:t>
            </a:r>
            <a:r>
              <a:rPr lang="en-GB" sz="2400" dirty="0">
                <a:latin typeface="Times New Roman" pitchFamily="18" charset="0"/>
                <a:cs typeface="Times New Roman" pitchFamily="18" charset="0"/>
              </a:rPr>
              <a:t>in tot </a:t>
            </a:r>
            <a:r>
              <a:rPr lang="en-GB" sz="2400" dirty="0" err="1">
                <a:latin typeface="Times New Roman" pitchFamily="18" charset="0"/>
                <a:cs typeface="Times New Roman" pitchFamily="18" charset="0"/>
              </a:rPr>
              <a:t>mai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multe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domenii</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activitate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avand</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rezolvat</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probleme</a:t>
            </a:r>
            <a:r>
              <a:rPr lang="en-GB" sz="2400" dirty="0">
                <a:latin typeface="Times New Roman" pitchFamily="18" charset="0"/>
                <a:cs typeface="Times New Roman" pitchFamily="18" charset="0"/>
              </a:rPr>
              <a:t> din </a:t>
            </a:r>
            <a:r>
              <a:rPr lang="en-GB" sz="2400" dirty="0" err="1">
                <a:latin typeface="Times New Roman" pitchFamily="18" charset="0"/>
                <a:cs typeface="Times New Roman" pitchFamily="18" charset="0"/>
              </a:rPr>
              <a:t>cele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mai</a:t>
            </a:r>
            <a:r>
              <a:rPr lang="en-GB" sz="2400" dirty="0">
                <a:latin typeface="Times New Roman" pitchFamily="18" charset="0"/>
                <a:cs typeface="Times New Roman" pitchFamily="18" charset="0"/>
              </a:rPr>
              <a:t> diverse </a:t>
            </a:r>
            <a:r>
              <a:rPr lang="en-GB" sz="2400" dirty="0" err="1">
                <a:latin typeface="Times New Roman" pitchFamily="18" charset="0"/>
                <a:cs typeface="Times New Roman" pitchFamily="18" charset="0"/>
              </a:rPr>
              <a:t>si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mai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complexe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Pentru</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aceasta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structurile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clasice</a:t>
            </a:r>
            <a:r>
              <a:rPr lang="en-GB" sz="2400" dirty="0">
                <a:latin typeface="Times New Roman" pitchFamily="18" charset="0"/>
                <a:cs typeface="Times New Roman" pitchFamily="18" charset="0"/>
              </a:rPr>
              <a:t> de date </a:t>
            </a:r>
            <a:r>
              <a:rPr lang="en-GB" sz="2400" dirty="0" err="1">
                <a:latin typeface="Times New Roman" pitchFamily="18" charset="0"/>
                <a:cs typeface="Times New Roman" pitchFamily="18" charset="0"/>
              </a:rPr>
              <a:t>bazate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pe</a:t>
            </a:r>
            <a:r>
              <a:rPr lang="en-GB" sz="2400" dirty="0">
                <a:latin typeface="Times New Roman" pitchFamily="18" charset="0"/>
                <a:cs typeface="Times New Roman" pitchFamily="18" charset="0"/>
              </a:rPr>
              <a:t> text </a:t>
            </a:r>
            <a:r>
              <a:rPr lang="en-GB" sz="2400" dirty="0" err="1">
                <a:latin typeface="Times New Roman" pitchFamily="18" charset="0"/>
                <a:cs typeface="Times New Roman" pitchFamily="18" charset="0"/>
              </a:rPr>
              <a:t>si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valori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numerice</a:t>
            </a:r>
            <a:r>
              <a:rPr lang="en-GB" sz="2400" dirty="0">
                <a:latin typeface="Times New Roman" pitchFamily="18" charset="0"/>
                <a:cs typeface="Times New Roman" pitchFamily="18" charset="0"/>
              </a:rPr>
              <a:t> fie se </a:t>
            </a:r>
            <a:r>
              <a:rPr lang="en-GB" sz="2400" dirty="0" err="1">
                <a:latin typeface="Times New Roman" pitchFamily="18" charset="0"/>
                <a:cs typeface="Times New Roman" pitchFamily="18" charset="0"/>
              </a:rPr>
              <a:t>dovedesc</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insuficiente</a:t>
            </a:r>
            <a:r>
              <a:rPr lang="en-GB" sz="2400" dirty="0">
                <a:latin typeface="Times New Roman" pitchFamily="18" charset="0"/>
                <a:cs typeface="Times New Roman" pitchFamily="18" charset="0"/>
              </a:rPr>
              <a:t>, fie </a:t>
            </a:r>
            <a:r>
              <a:rPr lang="en-GB" sz="2400" dirty="0" err="1">
                <a:latin typeface="Times New Roman" pitchFamily="18" charset="0"/>
                <a:cs typeface="Times New Roman" pitchFamily="18" charset="0"/>
              </a:rPr>
              <a:t>complexitatea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lor</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depaseste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posibilitatile</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prelucrare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oferite</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tehnologiile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clasice</a:t>
            </a:r>
            <a:r>
              <a:rPr lang="en-GB" sz="2400" dirty="0" smtClean="0">
                <a:latin typeface="Times New Roman" pitchFamily="18" charset="0"/>
                <a:cs typeface="Times New Roman" pitchFamily="18" charset="0"/>
              </a:rPr>
              <a:t>.</a:t>
            </a:r>
            <a:endParaRPr lang="ro-RO" sz="2400" dirty="0" smtClean="0">
              <a:latin typeface="Times New Roman" pitchFamily="18" charset="0"/>
              <a:cs typeface="Times New Roman" pitchFamily="18" charset="0"/>
            </a:endParaRPr>
          </a:p>
          <a:p>
            <a:r>
              <a:rPr lang="ro-RO" sz="2400" dirty="0">
                <a:latin typeface="Times New Roman" pitchFamily="18" charset="0"/>
                <a:cs typeface="Times New Roman" pitchFamily="18" charset="0"/>
              </a:rPr>
              <a:t>	</a:t>
            </a:r>
            <a:r>
              <a:rPr lang="ro-RO" sz="2400" dirty="0" smtClean="0">
                <a:latin typeface="Times New Roman" pitchFamily="18" charset="0"/>
                <a:cs typeface="Times New Roman" pitchFamily="18" charset="0"/>
              </a:rPr>
              <a:t>Astfel, </a:t>
            </a:r>
            <a:r>
              <a:rPr lang="ro-RO" sz="2400" b="1" dirty="0" smtClean="0">
                <a:latin typeface="Times New Roman" pitchFamily="18" charset="0"/>
                <a:cs typeface="Times New Roman" pitchFamily="18" charset="0"/>
              </a:rPr>
              <a:t>l</a:t>
            </a:r>
            <a:r>
              <a:rPr lang="vi-VN" sz="2400" b="1" dirty="0" smtClean="0">
                <a:latin typeface="Times New Roman" pitchFamily="18" charset="0"/>
                <a:cs typeface="Times New Roman" pitchFamily="18" charset="0"/>
              </a:rPr>
              <a:t>imitele </a:t>
            </a:r>
            <a:r>
              <a:rPr lang="vi-VN" sz="2400" b="1" dirty="0">
                <a:latin typeface="Times New Roman" pitchFamily="18" charset="0"/>
                <a:cs typeface="Times New Roman" pitchFamily="18" charset="0"/>
              </a:rPr>
              <a:t>sistemelor relaţionale</a:t>
            </a:r>
            <a:r>
              <a:rPr lang="vi-VN" sz="2400" dirty="0">
                <a:latin typeface="Times New Roman" pitchFamily="18" charset="0"/>
                <a:cs typeface="Times New Roman" pitchFamily="18" charset="0"/>
              </a:rPr>
              <a:t>, în special </a:t>
            </a:r>
            <a:r>
              <a:rPr lang="vi-VN" sz="2400" dirty="0" smtClean="0">
                <a:latin typeface="Times New Roman" pitchFamily="18" charset="0"/>
                <a:cs typeface="Times New Roman" pitchFamily="18" charset="0"/>
              </a:rPr>
              <a:t>cele</a:t>
            </a:r>
            <a:r>
              <a:rPr lang="ro-RO"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referitoare </a:t>
            </a:r>
            <a:r>
              <a:rPr lang="vi-VN" sz="2400" dirty="0">
                <a:latin typeface="Times New Roman" pitchFamily="18" charset="0"/>
                <a:cs typeface="Times New Roman" pitchFamily="18" charset="0"/>
              </a:rPr>
              <a:t>la volume mari de date şi complexitatea ridicată a datelor, au determinat evoluţia spre sistemele orientate obiect. </a:t>
            </a:r>
            <a:endParaRPr lang="ro-RO" sz="2400" dirty="0" smtClean="0">
              <a:latin typeface="Times New Roman" pitchFamily="18" charset="0"/>
              <a:cs typeface="Times New Roman" pitchFamily="18" charset="0"/>
            </a:endParaRPr>
          </a:p>
          <a:p>
            <a:r>
              <a:rPr lang="ro-RO" sz="2400" dirty="0">
                <a:latin typeface="Times New Roman" pitchFamily="18" charset="0"/>
                <a:cs typeface="Times New Roman" pitchFamily="18" charset="0"/>
              </a:rPr>
              <a:t>	</a:t>
            </a:r>
          </a:p>
        </p:txBody>
      </p:sp>
    </p:spTree>
    <p:extLst>
      <p:ext uri="{BB962C8B-B14F-4D97-AF65-F5344CB8AC3E}">
        <p14:creationId xmlns:p14="http://schemas.microsoft.com/office/powerpoint/2010/main" val="3231915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dirty="0" smtClean="0"/>
              <a:t/>
            </a:r>
            <a:br>
              <a:rPr lang="ro-RO" dirty="0" smtClean="0"/>
            </a:br>
            <a:endParaRPr lang="en-GB" dirty="0"/>
          </a:p>
        </p:txBody>
      </p:sp>
      <p:sp>
        <p:nvSpPr>
          <p:cNvPr id="3" name="Content Placeholder 2"/>
          <p:cNvSpPr>
            <a:spLocks noGrp="1"/>
          </p:cNvSpPr>
          <p:nvPr>
            <p:ph idx="1"/>
          </p:nvPr>
        </p:nvSpPr>
        <p:spPr/>
        <p:txBody>
          <a:bodyPr/>
          <a:lstStyle/>
          <a:p>
            <a:endParaRPr lang="ro-RO" dirty="0" smtClean="0"/>
          </a:p>
          <a:p>
            <a:endParaRPr lang="en-GB" dirty="0"/>
          </a:p>
        </p:txBody>
      </p:sp>
      <p:sp>
        <p:nvSpPr>
          <p:cNvPr id="4" name="TextBox 3"/>
          <p:cNvSpPr txBox="1"/>
          <p:nvPr/>
        </p:nvSpPr>
        <p:spPr>
          <a:xfrm>
            <a:off x="76200" y="762000"/>
            <a:ext cx="9067800" cy="461665"/>
          </a:xfrm>
          <a:prstGeom prst="rect">
            <a:avLst/>
          </a:prstGeom>
          <a:noFill/>
        </p:spPr>
        <p:txBody>
          <a:bodyPr wrap="square" rtlCol="0">
            <a:spAutoFit/>
          </a:bodyPr>
          <a:lstStyle/>
          <a:p>
            <a:pPr algn="ctr"/>
            <a:r>
              <a:rPr lang="ro-RO" sz="2400" b="1" dirty="0" smtClean="0">
                <a:latin typeface="Times New Roman" pitchFamily="18" charset="0"/>
                <a:cs typeface="Times New Roman" pitchFamily="18" charset="0"/>
              </a:rPr>
              <a:t>Domenii de aplicabilitate</a:t>
            </a:r>
            <a:endParaRPr lang="en-GB" sz="2400" b="1" dirty="0">
              <a:latin typeface="Times New Roman" pitchFamily="18" charset="0"/>
              <a:cs typeface="Times New Roman" pitchFamily="18" charset="0"/>
            </a:endParaRPr>
          </a:p>
        </p:txBody>
      </p:sp>
      <p:sp>
        <p:nvSpPr>
          <p:cNvPr id="5" name="TextBox 4"/>
          <p:cNvSpPr txBox="1"/>
          <p:nvPr/>
        </p:nvSpPr>
        <p:spPr>
          <a:xfrm>
            <a:off x="762000" y="1676400"/>
            <a:ext cx="8001000" cy="4524315"/>
          </a:xfrm>
          <a:prstGeom prst="rect">
            <a:avLst/>
          </a:prstGeom>
          <a:noFill/>
        </p:spPr>
        <p:txBody>
          <a:bodyPr wrap="square" rtlCol="0">
            <a:spAutoFit/>
          </a:bodyPr>
          <a:lstStyle/>
          <a:p>
            <a:r>
              <a:rPr lang="ro-RO" sz="2400" dirty="0" smtClean="0">
                <a:latin typeface="Times New Roman" pitchFamily="18" charset="0"/>
                <a:cs typeface="Times New Roman" pitchFamily="18" charset="0"/>
              </a:rPr>
              <a:t>	</a:t>
            </a:r>
            <a:r>
              <a:rPr lang="fr-FR" sz="2400" dirty="0" err="1">
                <a:latin typeface="Times New Roman" pitchFamily="18" charset="0"/>
                <a:cs typeface="Times New Roman" pitchFamily="18" charset="0"/>
              </a:rPr>
              <a:t>Domeniile</a:t>
            </a:r>
            <a:r>
              <a:rPr lang="fr-FR" sz="2400" dirty="0">
                <a:latin typeface="Times New Roman" pitchFamily="18" charset="0"/>
                <a:cs typeface="Times New Roman" pitchFamily="18" charset="0"/>
              </a:rPr>
              <a:t> care se </a:t>
            </a:r>
            <a:r>
              <a:rPr lang="fr-FR" sz="2400" dirty="0" err="1">
                <a:latin typeface="Times New Roman" pitchFamily="18" charset="0"/>
                <a:cs typeface="Times New Roman" pitchFamily="18" charset="0"/>
              </a:rPr>
              <a:t>preteaza</a:t>
            </a:r>
            <a:r>
              <a:rPr lang="fr-FR" sz="2400" dirty="0">
                <a:latin typeface="Times New Roman" pitchFamily="18" charset="0"/>
                <a:cs typeface="Times New Roman" pitchFamily="18" charset="0"/>
              </a:rPr>
              <a:t> in </a:t>
            </a:r>
            <a:r>
              <a:rPr lang="fr-FR" sz="2400" dirty="0" err="1">
                <a:latin typeface="Times New Roman" pitchFamily="18" charset="0"/>
                <a:cs typeface="Times New Roman" pitchFamily="18" charset="0"/>
              </a:rPr>
              <a:t>mod</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deosebit</a:t>
            </a:r>
            <a:r>
              <a:rPr lang="fr-FR" sz="2400" dirty="0">
                <a:latin typeface="Times New Roman" pitchFamily="18" charset="0"/>
                <a:cs typeface="Times New Roman" pitchFamily="18" charset="0"/>
              </a:rPr>
              <a:t> la o </a:t>
            </a:r>
            <a:r>
              <a:rPr lang="fr-FR" sz="2400" dirty="0" err="1">
                <a:latin typeface="Times New Roman" pitchFamily="18" charset="0"/>
                <a:cs typeface="Times New Roman" pitchFamily="18" charset="0"/>
              </a:rPr>
              <a:t>tratare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orientata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pe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obiecte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sunt</a:t>
            </a:r>
            <a:r>
              <a:rPr lang="fr-FR" sz="2400" dirty="0">
                <a:latin typeface="Times New Roman" pitchFamily="18" charset="0"/>
                <a:cs typeface="Times New Roman" pitchFamily="18" charset="0"/>
              </a:rPr>
              <a:t>:</a:t>
            </a:r>
          </a:p>
          <a:p>
            <a:pPr marL="342900" indent="-342900">
              <a:buFont typeface="Arial" pitchFamily="34" charset="0"/>
              <a:buChar char="•"/>
            </a:pPr>
            <a:r>
              <a:rPr lang="fr-FR" sz="2400" dirty="0" err="1" smtClean="0">
                <a:latin typeface="Times New Roman" pitchFamily="18" charset="0"/>
                <a:cs typeface="Times New Roman" pitchFamily="18" charset="0"/>
              </a:rPr>
              <a:t>proiectare</a:t>
            </a:r>
            <a:r>
              <a:rPr lang="fr-FR" sz="2400" dirty="0" smtClean="0">
                <a:latin typeface="Times New Roman" pitchFamily="18" charset="0"/>
                <a:cs typeface="Times New Roman" pitchFamily="18" charset="0"/>
              </a:rPr>
              <a:t> </a:t>
            </a:r>
            <a:r>
              <a:rPr lang="fr-FR" sz="2400" dirty="0">
                <a:latin typeface="Times New Roman" pitchFamily="18" charset="0"/>
                <a:cs typeface="Times New Roman" pitchFamily="18" charset="0"/>
              </a:rPr>
              <a:t>(CAD), </a:t>
            </a:r>
            <a:r>
              <a:rPr lang="fr-FR" sz="2400" dirty="0" err="1">
                <a:latin typeface="Times New Roman" pitchFamily="18" charset="0"/>
                <a:cs typeface="Times New Roman" pitchFamily="18" charset="0"/>
              </a:rPr>
              <a:t>fabricare</a:t>
            </a:r>
            <a:r>
              <a:rPr lang="fr-FR" sz="2400" dirty="0">
                <a:latin typeface="Times New Roman" pitchFamily="18" charset="0"/>
                <a:cs typeface="Times New Roman" pitchFamily="18" charset="0"/>
              </a:rPr>
              <a:t> (CAM) si </a:t>
            </a:r>
            <a:r>
              <a:rPr lang="fr-FR" sz="2400" dirty="0" err="1">
                <a:latin typeface="Times New Roman" pitchFamily="18" charset="0"/>
                <a:cs typeface="Times New Roman" pitchFamily="18" charset="0"/>
              </a:rPr>
              <a:t>inginerie</a:t>
            </a:r>
            <a:r>
              <a:rPr lang="fr-FR" sz="2400" dirty="0">
                <a:latin typeface="Times New Roman" pitchFamily="18" charset="0"/>
                <a:cs typeface="Times New Roman" pitchFamily="18" charset="0"/>
              </a:rPr>
              <a:t> (CAE) </a:t>
            </a:r>
            <a:r>
              <a:rPr lang="fr-FR" sz="2400" dirty="0" err="1">
                <a:latin typeface="Times New Roman" pitchFamily="18" charset="0"/>
                <a:cs typeface="Times New Roman" pitchFamily="18" charset="0"/>
              </a:rPr>
              <a:t>asistate</a:t>
            </a:r>
            <a:r>
              <a:rPr lang="fr-FR" sz="2400" dirty="0">
                <a:latin typeface="Times New Roman" pitchFamily="18" charset="0"/>
                <a:cs typeface="Times New Roman" pitchFamily="18" charset="0"/>
              </a:rPr>
              <a:t> de </a:t>
            </a:r>
            <a:r>
              <a:rPr lang="fr-FR" sz="2400" dirty="0" err="1">
                <a:latin typeface="Times New Roman" pitchFamily="18" charset="0"/>
                <a:cs typeface="Times New Roman" pitchFamily="18" charset="0"/>
              </a:rPr>
              <a:t>calculator</a:t>
            </a:r>
            <a:r>
              <a:rPr lang="fr-FR" sz="2400" dirty="0">
                <a:latin typeface="Times New Roman" pitchFamily="18" charset="0"/>
                <a:cs typeface="Times New Roman" pitchFamily="18" charset="0"/>
              </a:rPr>
              <a:t>;</a:t>
            </a:r>
          </a:p>
          <a:p>
            <a:pPr marL="342900" indent="-342900">
              <a:buFont typeface="Arial" pitchFamily="34" charset="0"/>
              <a:buChar char="•"/>
            </a:pPr>
            <a:r>
              <a:rPr lang="fr-FR" sz="2400" dirty="0" err="1" smtClean="0">
                <a:latin typeface="Times New Roman" pitchFamily="18" charset="0"/>
                <a:cs typeface="Times New Roman" pitchFamily="18" charset="0"/>
              </a:rPr>
              <a:t>simulare</a:t>
            </a:r>
            <a:r>
              <a:rPr lang="fr-FR" sz="2400" dirty="0" smtClean="0">
                <a:latin typeface="Times New Roman" pitchFamily="18" charset="0"/>
                <a:cs typeface="Times New Roman" pitchFamily="18" charset="0"/>
              </a:rPr>
              <a:t> </a:t>
            </a:r>
            <a:r>
              <a:rPr lang="fr-FR" sz="2400" dirty="0">
                <a:latin typeface="Times New Roman" pitchFamily="18" charset="0"/>
                <a:cs typeface="Times New Roman" pitchFamily="18" charset="0"/>
              </a:rPr>
              <a:t>si </a:t>
            </a:r>
            <a:r>
              <a:rPr lang="fr-FR" sz="2400" dirty="0" err="1">
                <a:latin typeface="Times New Roman" pitchFamily="18" charset="0"/>
                <a:cs typeface="Times New Roman" pitchFamily="18" charset="0"/>
              </a:rPr>
              <a:t>modelare</a:t>
            </a:r>
            <a:r>
              <a:rPr lang="fr-FR" sz="2400" dirty="0">
                <a:latin typeface="Times New Roman" pitchFamily="18" charset="0"/>
                <a:cs typeface="Times New Roman" pitchFamily="18" charset="0"/>
              </a:rPr>
              <a:t>;</a:t>
            </a:r>
          </a:p>
          <a:p>
            <a:pPr marL="342900" indent="-342900">
              <a:buFont typeface="Arial" pitchFamily="34" charset="0"/>
              <a:buChar char="•"/>
            </a:pPr>
            <a:r>
              <a:rPr lang="fr-FR" sz="2400" dirty="0" err="1" smtClean="0">
                <a:latin typeface="Times New Roman" pitchFamily="18" charset="0"/>
                <a:cs typeface="Times New Roman" pitchFamily="18" charset="0"/>
              </a:rPr>
              <a:t>sisteme</a:t>
            </a:r>
            <a:r>
              <a:rPr lang="fr-FR" sz="2400" dirty="0" smtClean="0">
                <a:latin typeface="Times New Roman" pitchFamily="18" charset="0"/>
                <a:cs typeface="Times New Roman" pitchFamily="18" charset="0"/>
              </a:rPr>
              <a:t> </a:t>
            </a:r>
            <a:r>
              <a:rPr lang="fr-FR" sz="2400" dirty="0" err="1">
                <a:latin typeface="Times New Roman" pitchFamily="18" charset="0"/>
                <a:cs typeface="Times New Roman" pitchFamily="18" charset="0"/>
              </a:rPr>
              <a:t>informationale</a:t>
            </a:r>
            <a:r>
              <a:rPr lang="fr-FR" sz="2400" dirty="0">
                <a:latin typeface="Times New Roman" pitchFamily="18" charset="0"/>
                <a:cs typeface="Times New Roman" pitchFamily="18" charset="0"/>
              </a:rPr>
              <a:t> spatiale (GIS);</a:t>
            </a:r>
          </a:p>
          <a:p>
            <a:pPr marL="342900" indent="-342900">
              <a:buFont typeface="Arial" pitchFamily="34" charset="0"/>
              <a:buChar char="•"/>
            </a:pPr>
            <a:r>
              <a:rPr lang="fr-FR" sz="2400" dirty="0" err="1" smtClean="0">
                <a:latin typeface="Times New Roman" pitchFamily="18" charset="0"/>
                <a:cs typeface="Times New Roman" pitchFamily="18" charset="0"/>
              </a:rPr>
              <a:t>administrarea</a:t>
            </a:r>
            <a:r>
              <a:rPr lang="fr-FR" sz="2400" dirty="0" smtClean="0">
                <a:latin typeface="Times New Roman" pitchFamily="18" charset="0"/>
                <a:cs typeface="Times New Roman" pitchFamily="18" charset="0"/>
              </a:rPr>
              <a:t> </a:t>
            </a:r>
            <a:r>
              <a:rPr lang="fr-FR" sz="2400" dirty="0" err="1">
                <a:latin typeface="Times New Roman" pitchFamily="18" charset="0"/>
                <a:cs typeface="Times New Roman" pitchFamily="18" charset="0"/>
              </a:rPr>
              <a:t>documentelor</a:t>
            </a:r>
            <a:r>
              <a:rPr lang="fr-FR" sz="2400" dirty="0">
                <a:latin typeface="Times New Roman" pitchFamily="18" charset="0"/>
                <a:cs typeface="Times New Roman" pitchFamily="18" charset="0"/>
              </a:rPr>
              <a:t> si </a:t>
            </a:r>
            <a:r>
              <a:rPr lang="fr-FR" sz="2400" dirty="0" err="1">
                <a:latin typeface="Times New Roman" pitchFamily="18" charset="0"/>
                <a:cs typeface="Times New Roman" pitchFamily="18" charset="0"/>
              </a:rPr>
              <a:t>automatizarea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muncii</a:t>
            </a:r>
            <a:r>
              <a:rPr lang="fr-FR" sz="2400" dirty="0">
                <a:latin typeface="Times New Roman" pitchFamily="18" charset="0"/>
                <a:cs typeface="Times New Roman" pitchFamily="18" charset="0"/>
              </a:rPr>
              <a:t> de </a:t>
            </a:r>
            <a:r>
              <a:rPr lang="fr-FR" sz="2400" dirty="0" err="1">
                <a:latin typeface="Times New Roman" pitchFamily="18" charset="0"/>
                <a:cs typeface="Times New Roman" pitchFamily="18" charset="0"/>
              </a:rPr>
              <a:t>birou</a:t>
            </a:r>
            <a:r>
              <a:rPr lang="fr-FR" sz="2400" dirty="0">
                <a:latin typeface="Times New Roman" pitchFamily="18" charset="0"/>
                <a:cs typeface="Times New Roman" pitchFamily="18" charset="0"/>
              </a:rPr>
              <a:t>;</a:t>
            </a:r>
          </a:p>
          <a:p>
            <a:pPr marL="342900" indent="-342900">
              <a:buFont typeface="Arial" pitchFamily="34" charset="0"/>
              <a:buChar char="•"/>
            </a:pPr>
            <a:r>
              <a:rPr lang="fr-FR" sz="2400" dirty="0" err="1" smtClean="0">
                <a:latin typeface="Times New Roman" pitchFamily="18" charset="0"/>
                <a:cs typeface="Times New Roman" pitchFamily="18" charset="0"/>
              </a:rPr>
              <a:t>multimedia</a:t>
            </a:r>
            <a:r>
              <a:rPr lang="fr-FR" sz="2400" dirty="0">
                <a:latin typeface="Times New Roman" pitchFamily="18" charset="0"/>
                <a:cs typeface="Times New Roman" pitchFamily="18" charset="0"/>
              </a:rPr>
              <a:t>;</a:t>
            </a:r>
          </a:p>
          <a:p>
            <a:pPr marL="342900" indent="-342900">
              <a:buFont typeface="Arial" pitchFamily="34" charset="0"/>
              <a:buChar char="•"/>
            </a:pPr>
            <a:r>
              <a:rPr lang="fr-FR" sz="2400" dirty="0" err="1" smtClean="0">
                <a:latin typeface="Times New Roman" pitchFamily="18" charset="0"/>
                <a:cs typeface="Times New Roman" pitchFamily="18" charset="0"/>
              </a:rPr>
              <a:t>ingineria</a:t>
            </a:r>
            <a:r>
              <a:rPr lang="fr-FR" sz="2400" dirty="0" smtClean="0">
                <a:latin typeface="Times New Roman" pitchFamily="18" charset="0"/>
                <a:cs typeface="Times New Roman" pitchFamily="18" charset="0"/>
              </a:rPr>
              <a:t> </a:t>
            </a:r>
            <a:r>
              <a:rPr lang="fr-FR" sz="2400" dirty="0" err="1" smtClean="0">
                <a:latin typeface="Times New Roman" pitchFamily="18" charset="0"/>
                <a:cs typeface="Times New Roman" pitchFamily="18" charset="0"/>
              </a:rPr>
              <a:t>cunoa</a:t>
            </a:r>
            <a:r>
              <a:rPr lang="ro-RO" sz="2400" dirty="0" smtClean="0">
                <a:latin typeface="Times New Roman" pitchFamily="18" charset="0"/>
                <a:cs typeface="Times New Roman" pitchFamily="18" charset="0"/>
              </a:rPr>
              <a:t>ș</a:t>
            </a:r>
            <a:r>
              <a:rPr lang="fr-FR" sz="2400" dirty="0" err="1" smtClean="0">
                <a:latin typeface="Times New Roman" pitchFamily="18" charset="0"/>
                <a:cs typeface="Times New Roman" pitchFamily="18" charset="0"/>
              </a:rPr>
              <a:t>terii</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baze</a:t>
            </a:r>
            <a:r>
              <a:rPr lang="fr-FR" sz="2400" dirty="0">
                <a:latin typeface="Times New Roman" pitchFamily="18" charset="0"/>
                <a:cs typeface="Times New Roman" pitchFamily="18" charset="0"/>
              </a:rPr>
              <a:t> de </a:t>
            </a:r>
            <a:r>
              <a:rPr lang="fr-FR" sz="2400" dirty="0" err="1" smtClean="0">
                <a:latin typeface="Times New Roman" pitchFamily="18" charset="0"/>
                <a:cs typeface="Times New Roman" pitchFamily="18" charset="0"/>
              </a:rPr>
              <a:t>cuno</a:t>
            </a:r>
            <a:r>
              <a:rPr lang="ro-RO" sz="2400" dirty="0" smtClean="0">
                <a:latin typeface="Times New Roman" pitchFamily="18" charset="0"/>
                <a:cs typeface="Times New Roman" pitchFamily="18" charset="0"/>
              </a:rPr>
              <a:t>ș</a:t>
            </a:r>
            <a:r>
              <a:rPr lang="fr-FR" sz="2400" dirty="0" smtClean="0">
                <a:latin typeface="Times New Roman" pitchFamily="18" charset="0"/>
                <a:cs typeface="Times New Roman" pitchFamily="18" charset="0"/>
              </a:rPr>
              <a:t>tinte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sisteme</a:t>
            </a:r>
            <a:r>
              <a:rPr lang="fr-FR" sz="2400" dirty="0">
                <a:latin typeface="Times New Roman" pitchFamily="18" charset="0"/>
                <a:cs typeface="Times New Roman" pitchFamily="18" charset="0"/>
              </a:rPr>
              <a:t> expert;</a:t>
            </a:r>
          </a:p>
          <a:p>
            <a:pPr marL="342900" indent="-342900">
              <a:buFont typeface="Arial" pitchFamily="34" charset="0"/>
              <a:buChar char="•"/>
            </a:pPr>
            <a:r>
              <a:rPr lang="fr-FR" sz="2400" dirty="0" err="1" smtClean="0">
                <a:latin typeface="Times New Roman" pitchFamily="18" charset="0"/>
                <a:cs typeface="Times New Roman" pitchFamily="18" charset="0"/>
              </a:rPr>
              <a:t>controlul</a:t>
            </a:r>
            <a:r>
              <a:rPr lang="fr-FR" sz="2400" dirty="0" smtClean="0">
                <a:latin typeface="Times New Roman" pitchFamily="18" charset="0"/>
                <a:cs typeface="Times New Roman" pitchFamily="18" charset="0"/>
              </a:rPr>
              <a:t> </a:t>
            </a:r>
            <a:r>
              <a:rPr lang="fr-FR" sz="2400" dirty="0" err="1">
                <a:latin typeface="Times New Roman" pitchFamily="18" charset="0"/>
                <a:cs typeface="Times New Roman" pitchFamily="18" charset="0"/>
              </a:rPr>
              <a:t>proceselor</a:t>
            </a:r>
            <a:r>
              <a:rPr lang="fr-FR" sz="2400" dirty="0">
                <a:latin typeface="Times New Roman" pitchFamily="18" charset="0"/>
                <a:cs typeface="Times New Roman" pitchFamily="18" charset="0"/>
              </a:rPr>
              <a:t> </a:t>
            </a:r>
            <a:r>
              <a:rPr lang="ro-RO" sz="2400" dirty="0" smtClean="0">
                <a:latin typeface="Times New Roman" pitchFamily="18" charset="0"/>
                <a:cs typeface="Times New Roman" pitchFamily="18" charset="0"/>
              </a:rPr>
              <a:t>î</a:t>
            </a:r>
            <a:r>
              <a:rPr lang="fr-FR" sz="2400" dirty="0" smtClean="0">
                <a:latin typeface="Times New Roman" pitchFamily="18" charset="0"/>
                <a:cs typeface="Times New Roman" pitchFamily="18" charset="0"/>
              </a:rPr>
              <a:t>n </a:t>
            </a:r>
            <a:r>
              <a:rPr lang="fr-FR" sz="2400" dirty="0" err="1">
                <a:latin typeface="Times New Roman" pitchFamily="18" charset="0"/>
                <a:cs typeface="Times New Roman" pitchFamily="18" charset="0"/>
              </a:rPr>
              <a:t>timp</a:t>
            </a:r>
            <a:r>
              <a:rPr lang="fr-FR" sz="2400" dirty="0">
                <a:latin typeface="Times New Roman" pitchFamily="18" charset="0"/>
                <a:cs typeface="Times New Roman" pitchFamily="18" charset="0"/>
              </a:rPr>
              <a:t> real, </a:t>
            </a:r>
            <a:r>
              <a:rPr lang="fr-FR" sz="2400" dirty="0" err="1">
                <a:latin typeface="Times New Roman" pitchFamily="18" charset="0"/>
                <a:cs typeface="Times New Roman" pitchFamily="18" charset="0"/>
              </a:rPr>
              <a:t>pe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baza</a:t>
            </a:r>
            <a:r>
              <a:rPr lang="fr-FR" sz="2400" dirty="0">
                <a:latin typeface="Times New Roman" pitchFamily="18" charset="0"/>
                <a:cs typeface="Times New Roman" pitchFamily="18" charset="0"/>
              </a:rPr>
              <a:t> de </a:t>
            </a:r>
            <a:r>
              <a:rPr lang="fr-FR" sz="2400" dirty="0" err="1">
                <a:latin typeface="Times New Roman" pitchFamily="18" charset="0"/>
                <a:cs typeface="Times New Roman" pitchFamily="18" charset="0"/>
              </a:rPr>
              <a:t>evenimente</a:t>
            </a:r>
            <a:r>
              <a:rPr lang="fr-FR" sz="2400" dirty="0">
                <a:latin typeface="Times New Roman" pitchFamily="18" charset="0"/>
                <a:cs typeface="Times New Roman" pitchFamily="18" charset="0"/>
              </a:rPr>
              <a:t>.</a:t>
            </a:r>
          </a:p>
          <a:p>
            <a:endParaRPr lang="ro-RO" sz="2400" dirty="0">
              <a:latin typeface="Times New Roman" pitchFamily="18" charset="0"/>
              <a:cs typeface="Times New Roman" pitchFamily="18" charset="0"/>
            </a:endParaRPr>
          </a:p>
        </p:txBody>
      </p:sp>
    </p:spTree>
    <p:extLst>
      <p:ext uri="{BB962C8B-B14F-4D97-AF65-F5344CB8AC3E}">
        <p14:creationId xmlns:p14="http://schemas.microsoft.com/office/powerpoint/2010/main" val="30751773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dirty="0" smtClean="0"/>
              <a:t/>
            </a:r>
            <a:br>
              <a:rPr lang="ro-RO" dirty="0" smtClean="0"/>
            </a:br>
            <a:endParaRPr lang="en-GB" dirty="0"/>
          </a:p>
        </p:txBody>
      </p:sp>
      <p:sp>
        <p:nvSpPr>
          <p:cNvPr id="3" name="Content Placeholder 2"/>
          <p:cNvSpPr>
            <a:spLocks noGrp="1"/>
          </p:cNvSpPr>
          <p:nvPr>
            <p:ph idx="1"/>
          </p:nvPr>
        </p:nvSpPr>
        <p:spPr/>
        <p:txBody>
          <a:bodyPr/>
          <a:lstStyle/>
          <a:p>
            <a:endParaRPr lang="ro-RO" dirty="0" smtClean="0"/>
          </a:p>
          <a:p>
            <a:endParaRPr lang="en-GB" dirty="0"/>
          </a:p>
        </p:txBody>
      </p:sp>
      <p:sp>
        <p:nvSpPr>
          <p:cNvPr id="4" name="TextBox 3"/>
          <p:cNvSpPr txBox="1"/>
          <p:nvPr/>
        </p:nvSpPr>
        <p:spPr>
          <a:xfrm>
            <a:off x="76200" y="762000"/>
            <a:ext cx="9067800" cy="461665"/>
          </a:xfrm>
          <a:prstGeom prst="rect">
            <a:avLst/>
          </a:prstGeom>
          <a:noFill/>
        </p:spPr>
        <p:txBody>
          <a:bodyPr wrap="square" rtlCol="0">
            <a:spAutoFit/>
          </a:bodyPr>
          <a:lstStyle/>
          <a:p>
            <a:pPr algn="ctr"/>
            <a:r>
              <a:rPr lang="ro-RO" sz="2400" b="1" dirty="0" smtClean="0">
                <a:latin typeface="Times New Roman" pitchFamily="18" charset="0"/>
                <a:cs typeface="Times New Roman" pitchFamily="18" charset="0"/>
              </a:rPr>
              <a:t>Caracteristici</a:t>
            </a:r>
            <a:endParaRPr lang="en-GB" sz="2400" b="1" dirty="0">
              <a:latin typeface="Times New Roman" pitchFamily="18" charset="0"/>
              <a:cs typeface="Times New Roman" pitchFamily="18" charset="0"/>
            </a:endParaRPr>
          </a:p>
        </p:txBody>
      </p:sp>
      <p:sp>
        <p:nvSpPr>
          <p:cNvPr id="5" name="TextBox 4"/>
          <p:cNvSpPr txBox="1"/>
          <p:nvPr/>
        </p:nvSpPr>
        <p:spPr>
          <a:xfrm>
            <a:off x="762000" y="1676400"/>
            <a:ext cx="8001000" cy="4154984"/>
          </a:xfrm>
          <a:prstGeom prst="rect">
            <a:avLst/>
          </a:prstGeom>
          <a:noFill/>
        </p:spPr>
        <p:txBody>
          <a:bodyPr wrap="square" rtlCol="0">
            <a:spAutoFit/>
          </a:bodyPr>
          <a:lstStyle/>
          <a:p>
            <a:pPr marL="457200" indent="-457200">
              <a:buAutoNum type="arabicPeriod"/>
            </a:pPr>
            <a:r>
              <a:rPr lang="vi-VN" sz="2400" dirty="0" smtClean="0">
                <a:latin typeface="+mj-lt"/>
              </a:rPr>
              <a:t>Sunt </a:t>
            </a:r>
            <a:r>
              <a:rPr lang="vi-VN" sz="2400" dirty="0">
                <a:latin typeface="+mj-lt"/>
              </a:rPr>
              <a:t>tratate în mod unitar (ca obiecte): datele, programele, comunicaţia, de unde rezultă independenţa totală între ele. </a:t>
            </a:r>
            <a:endParaRPr lang="ro-RO" sz="2400" dirty="0" smtClean="0">
              <a:latin typeface="+mj-lt"/>
            </a:endParaRPr>
          </a:p>
          <a:p>
            <a:pPr marL="457200" indent="-457200">
              <a:buAutoNum type="arabicPeriod"/>
            </a:pPr>
            <a:r>
              <a:rPr lang="vi-VN" sz="2400" dirty="0" smtClean="0">
                <a:latin typeface="+mj-lt"/>
              </a:rPr>
              <a:t>Comunicaţia </a:t>
            </a:r>
            <a:r>
              <a:rPr lang="vi-VN" sz="2400" dirty="0">
                <a:latin typeface="+mj-lt"/>
              </a:rPr>
              <a:t>şi distribuirea sunt asigurate atât între date, cât şi între programe</a:t>
            </a:r>
            <a:r>
              <a:rPr lang="vi-VN" sz="2400" dirty="0" smtClean="0">
                <a:latin typeface="+mj-lt"/>
              </a:rPr>
              <a:t>.</a:t>
            </a:r>
            <a:endParaRPr lang="ro-RO" sz="2400" dirty="0" smtClean="0">
              <a:latin typeface="+mj-lt"/>
            </a:endParaRPr>
          </a:p>
          <a:p>
            <a:pPr marL="457200" indent="-457200">
              <a:buAutoNum type="arabicPeriod"/>
            </a:pPr>
            <a:r>
              <a:rPr lang="vi-VN" sz="2400" dirty="0" smtClean="0">
                <a:latin typeface="+mj-lt"/>
              </a:rPr>
              <a:t>Structura </a:t>
            </a:r>
            <a:r>
              <a:rPr lang="vi-VN" sz="2400" dirty="0">
                <a:latin typeface="+mj-lt"/>
              </a:rPr>
              <a:t>de date este simplificată foarte </a:t>
            </a:r>
            <a:r>
              <a:rPr lang="vi-VN" sz="2400" dirty="0" smtClean="0">
                <a:latin typeface="+mj-lt"/>
              </a:rPr>
              <a:t>mult,</a:t>
            </a:r>
            <a:r>
              <a:rPr lang="ro-RO" sz="2400" dirty="0">
                <a:latin typeface="+mj-lt"/>
              </a:rPr>
              <a:t> </a:t>
            </a:r>
            <a:r>
              <a:rPr lang="ro-RO" sz="2400" dirty="0" smtClean="0">
                <a:latin typeface="Times New Roman" pitchFamily="18" charset="0"/>
                <a:cs typeface="Times New Roman" pitchFamily="18" charset="0"/>
              </a:rPr>
              <a:t>deci </a:t>
            </a:r>
            <a:r>
              <a:rPr lang="vi-VN" sz="2400" dirty="0" smtClean="0">
                <a:latin typeface="+mj-lt"/>
              </a:rPr>
              <a:t>rezultă </a:t>
            </a:r>
            <a:r>
              <a:rPr lang="vi-VN" sz="2400" dirty="0">
                <a:latin typeface="+mj-lt"/>
              </a:rPr>
              <a:t>uşurinţa în utilizare şi portabilitatea ridicată a </a:t>
            </a:r>
            <a:r>
              <a:rPr lang="vi-VN" sz="2400" dirty="0" smtClean="0">
                <a:latin typeface="+mj-lt"/>
              </a:rPr>
              <a:t>sistemelor</a:t>
            </a:r>
            <a:r>
              <a:rPr lang="ro-RO" sz="2400" dirty="0" smtClean="0">
                <a:latin typeface="+mj-lt"/>
              </a:rPr>
              <a:t>.</a:t>
            </a:r>
          </a:p>
          <a:p>
            <a:pPr marL="457200" indent="-457200">
              <a:buAutoNum type="arabicPeriod"/>
            </a:pPr>
            <a:r>
              <a:rPr lang="vi-VN" sz="2400" dirty="0" smtClean="0">
                <a:latin typeface="+mj-lt"/>
              </a:rPr>
              <a:t>Lucrul </a:t>
            </a:r>
            <a:r>
              <a:rPr lang="vi-VN" sz="2400" dirty="0">
                <a:latin typeface="+mj-lt"/>
              </a:rPr>
              <a:t>cu obiecte ne apropie firesc de lumea reală, în care se gasesc obiecte, care au </a:t>
            </a:r>
            <a:r>
              <a:rPr lang="vi-VN" sz="2400" dirty="0" smtClean="0">
                <a:latin typeface="Times New Roman" pitchFamily="18" charset="0"/>
                <a:cs typeface="Times New Roman" pitchFamily="18" charset="0"/>
              </a:rPr>
              <a:t>propriet</a:t>
            </a:r>
            <a:r>
              <a:rPr lang="ro-RO" sz="2400" dirty="0">
                <a:latin typeface="Times New Roman" pitchFamily="18" charset="0"/>
                <a:cs typeface="Times New Roman" pitchFamily="18" charset="0"/>
              </a:rPr>
              <a:t>ă</a:t>
            </a:r>
            <a:r>
              <a:rPr lang="vi-VN" sz="2400" dirty="0" smtClean="0">
                <a:latin typeface="Times New Roman" pitchFamily="18" charset="0"/>
                <a:cs typeface="Times New Roman" pitchFamily="18" charset="0"/>
              </a:rPr>
              <a:t>ţi</a:t>
            </a:r>
            <a:r>
              <a:rPr lang="ro-RO" sz="2400" dirty="0" smtClean="0">
                <a:latin typeface="+mj-lt"/>
              </a:rPr>
              <a:t>.</a:t>
            </a:r>
          </a:p>
          <a:p>
            <a:pPr marL="457200" indent="-457200">
              <a:buAutoNum type="arabicPeriod"/>
            </a:pPr>
            <a:r>
              <a:rPr lang="vi-VN" sz="2400" dirty="0" smtClean="0">
                <a:latin typeface="+mj-lt"/>
              </a:rPr>
              <a:t>Pot </a:t>
            </a:r>
            <a:r>
              <a:rPr lang="vi-VN" sz="2400" dirty="0">
                <a:latin typeface="+mj-lt"/>
              </a:rPr>
              <a:t>fi abordate foarte multe domenii din lumea </a:t>
            </a:r>
            <a:r>
              <a:rPr lang="vi-VN" sz="2400" dirty="0" smtClean="0">
                <a:latin typeface="+mj-lt"/>
              </a:rPr>
              <a:t>reală</a:t>
            </a:r>
            <a:r>
              <a:rPr lang="ro-RO" sz="2400" dirty="0" smtClean="0">
                <a:latin typeface="+mj-lt"/>
              </a:rPr>
              <a:t>.</a:t>
            </a:r>
          </a:p>
          <a:p>
            <a:pPr marL="457200" indent="-457200">
              <a:buAutoNum type="arabicPeriod"/>
            </a:pPr>
            <a:r>
              <a:rPr lang="vi-VN" sz="2400" dirty="0" smtClean="0">
                <a:latin typeface="+mj-lt"/>
              </a:rPr>
              <a:t>Se </a:t>
            </a:r>
            <a:r>
              <a:rPr lang="vi-VN" sz="2400" dirty="0">
                <a:latin typeface="+mj-lt"/>
              </a:rPr>
              <a:t>asigură: accesul neprocedural, comunicaţia, portabilitatea, deschiderea aplicaţiilor cu baze de date. </a:t>
            </a:r>
            <a:endParaRPr lang="ro-RO" sz="2400" dirty="0">
              <a:latin typeface="+mj-lt"/>
              <a:cs typeface="Times New Roman" pitchFamily="18" charset="0"/>
            </a:endParaRPr>
          </a:p>
        </p:txBody>
      </p:sp>
    </p:spTree>
    <p:extLst>
      <p:ext uri="{BB962C8B-B14F-4D97-AF65-F5344CB8AC3E}">
        <p14:creationId xmlns:p14="http://schemas.microsoft.com/office/powerpoint/2010/main" val="27837137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dirty="0" smtClean="0"/>
              <a:t/>
            </a:r>
            <a:br>
              <a:rPr lang="ro-RO" dirty="0" smtClean="0"/>
            </a:br>
            <a:endParaRPr lang="en-GB" dirty="0"/>
          </a:p>
        </p:txBody>
      </p:sp>
      <p:sp>
        <p:nvSpPr>
          <p:cNvPr id="3" name="Content Placeholder 2"/>
          <p:cNvSpPr>
            <a:spLocks noGrp="1"/>
          </p:cNvSpPr>
          <p:nvPr>
            <p:ph idx="1"/>
          </p:nvPr>
        </p:nvSpPr>
        <p:spPr/>
        <p:txBody>
          <a:bodyPr/>
          <a:lstStyle/>
          <a:p>
            <a:endParaRPr lang="ro-RO" dirty="0" smtClean="0"/>
          </a:p>
          <a:p>
            <a:endParaRPr lang="en-GB" dirty="0"/>
          </a:p>
        </p:txBody>
      </p:sp>
      <p:sp>
        <p:nvSpPr>
          <p:cNvPr id="4" name="TextBox 3"/>
          <p:cNvSpPr txBox="1"/>
          <p:nvPr/>
        </p:nvSpPr>
        <p:spPr>
          <a:xfrm>
            <a:off x="76200" y="762000"/>
            <a:ext cx="9067800" cy="461665"/>
          </a:xfrm>
          <a:prstGeom prst="rect">
            <a:avLst/>
          </a:prstGeom>
          <a:noFill/>
        </p:spPr>
        <p:txBody>
          <a:bodyPr wrap="square" rtlCol="0">
            <a:spAutoFit/>
          </a:bodyPr>
          <a:lstStyle/>
          <a:p>
            <a:pPr algn="ctr"/>
            <a:r>
              <a:rPr lang="ro-RO" sz="2400" b="1" dirty="0" smtClean="0">
                <a:latin typeface="Times New Roman" pitchFamily="18" charset="0"/>
                <a:cs typeface="Times New Roman" pitchFamily="18" charset="0"/>
              </a:rPr>
              <a:t>Obiective</a:t>
            </a:r>
            <a:endParaRPr lang="en-GB" sz="2400" b="1" dirty="0">
              <a:latin typeface="Times New Roman" pitchFamily="18" charset="0"/>
              <a:cs typeface="Times New Roman" pitchFamily="18" charset="0"/>
            </a:endParaRPr>
          </a:p>
        </p:txBody>
      </p:sp>
      <p:sp>
        <p:nvSpPr>
          <p:cNvPr id="5" name="TextBox 4"/>
          <p:cNvSpPr txBox="1"/>
          <p:nvPr/>
        </p:nvSpPr>
        <p:spPr>
          <a:xfrm>
            <a:off x="762000" y="1676400"/>
            <a:ext cx="8001000" cy="2308324"/>
          </a:xfrm>
          <a:prstGeom prst="rect">
            <a:avLst/>
          </a:prstGeom>
          <a:noFill/>
        </p:spPr>
        <p:txBody>
          <a:bodyPr wrap="square" rtlCol="0">
            <a:spAutoFit/>
          </a:bodyPr>
          <a:lstStyle/>
          <a:p>
            <a:pPr marL="342900" indent="-342900">
              <a:buFont typeface="Arial" pitchFamily="34" charset="0"/>
              <a:buChar char="•"/>
            </a:pPr>
            <a:r>
              <a:rPr lang="en-GB" sz="2400" dirty="0" err="1" smtClean="0">
                <a:latin typeface="Times New Roman" pitchFamily="18" charset="0"/>
                <a:cs typeface="Times New Roman" pitchFamily="18" charset="0"/>
              </a:rPr>
              <a:t>Puterea</a:t>
            </a:r>
            <a:r>
              <a:rPr lang="en-GB" sz="2400" dirty="0" smtClean="0">
                <a:latin typeface="Times New Roman" pitchFamily="18" charset="0"/>
                <a:cs typeface="Times New Roman" pitchFamily="18" charset="0"/>
              </a:rPr>
              <a:t> </a:t>
            </a:r>
            <a:r>
              <a:rPr lang="en-GB" sz="2400" dirty="0">
                <a:latin typeface="Times New Roman" pitchFamily="18" charset="0"/>
                <a:cs typeface="Times New Roman" pitchFamily="18" charset="0"/>
              </a:rPr>
              <a:t>de </a:t>
            </a:r>
            <a:r>
              <a:rPr lang="en-GB" sz="2400" dirty="0" err="1">
                <a:latin typeface="Times New Roman" pitchFamily="18" charset="0"/>
                <a:cs typeface="Times New Roman" pitchFamily="18" charset="0"/>
              </a:rPr>
              <a:t>modelare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superioara</a:t>
            </a:r>
            <a:r>
              <a:rPr lang="en-GB" sz="2400" dirty="0">
                <a:latin typeface="Times New Roman" pitchFamily="18" charset="0"/>
                <a:cs typeface="Times New Roman" pitchFamily="18" charset="0"/>
              </a:rPr>
              <a:t> a </a:t>
            </a:r>
            <a:r>
              <a:rPr lang="en-GB" sz="2400" dirty="0" err="1">
                <a:latin typeface="Times New Roman" pitchFamily="18" charset="0"/>
                <a:cs typeface="Times New Roman" pitchFamily="18" charset="0"/>
              </a:rPr>
              <a:t>datelor</a:t>
            </a:r>
            <a:r>
              <a:rPr lang="en-GB" sz="2400" dirty="0">
                <a:latin typeface="Times New Roman" pitchFamily="18" charset="0"/>
                <a:cs typeface="Times New Roman" pitchFamily="18" charset="0"/>
              </a:rPr>
              <a:t>.</a:t>
            </a:r>
          </a:p>
          <a:p>
            <a:pPr marL="342900" indent="-342900">
              <a:buFont typeface="Arial" pitchFamily="34" charset="0"/>
              <a:buChar char="•"/>
            </a:pPr>
            <a:r>
              <a:rPr lang="en-GB" sz="2400" dirty="0" err="1" smtClean="0">
                <a:latin typeface="Times New Roman" pitchFamily="18" charset="0"/>
                <a:cs typeface="Times New Roman" pitchFamily="18" charset="0"/>
              </a:rPr>
              <a:t>Posibilitati</a:t>
            </a:r>
            <a:r>
              <a:rPr lang="en-GB" sz="2400" dirty="0" smtClean="0">
                <a:latin typeface="Times New Roman" pitchFamily="18" charset="0"/>
                <a:cs typeface="Times New Roman" pitchFamily="18" charset="0"/>
              </a:rPr>
              <a:t> </a:t>
            </a:r>
            <a:r>
              <a:rPr lang="en-GB" sz="2400" dirty="0">
                <a:latin typeface="Times New Roman" pitchFamily="18" charset="0"/>
                <a:cs typeface="Times New Roman" pitchFamily="18" charset="0"/>
              </a:rPr>
              <a:t>de </a:t>
            </a:r>
            <a:r>
              <a:rPr lang="en-GB" sz="2400" dirty="0" err="1">
                <a:latin typeface="Times New Roman" pitchFamily="18" charset="0"/>
                <a:cs typeface="Times New Roman" pitchFamily="18" charset="0"/>
              </a:rPr>
              <a:t>deductie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superioara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ierarhie</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clase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mostenire</a:t>
            </a:r>
            <a:r>
              <a:rPr lang="en-GB" sz="2400" dirty="0">
                <a:latin typeface="Times New Roman" pitchFamily="18" charset="0"/>
                <a:cs typeface="Times New Roman" pitchFamily="18" charset="0"/>
              </a:rPr>
              <a:t>);</a:t>
            </a:r>
          </a:p>
          <a:p>
            <a:pPr marL="342900" indent="-342900">
              <a:buFont typeface="Arial" pitchFamily="34" charset="0"/>
              <a:buChar char="•"/>
            </a:pPr>
            <a:r>
              <a:rPr lang="en-GB" sz="2400" dirty="0" err="1" smtClean="0">
                <a:latin typeface="Times New Roman" pitchFamily="18" charset="0"/>
                <a:cs typeface="Times New Roman" pitchFamily="18" charset="0"/>
              </a:rPr>
              <a:t>Ameliorarea</a:t>
            </a:r>
            <a:r>
              <a:rPr lang="en-GB" sz="2400" dirty="0" smtClean="0">
                <a:latin typeface="Times New Roman" pitchFamily="18" charset="0"/>
                <a:cs typeface="Times New Roman" pitchFamily="18" charset="0"/>
              </a:rPr>
              <a:t> </a:t>
            </a:r>
            <a:r>
              <a:rPr lang="en-GB" sz="2400" dirty="0" err="1">
                <a:latin typeface="Times New Roman" pitchFamily="18" charset="0"/>
                <a:cs typeface="Times New Roman" pitchFamily="18" charset="0"/>
              </a:rPr>
              <a:t>interfetei</a:t>
            </a:r>
            <a:r>
              <a:rPr lang="en-GB" sz="2400" dirty="0">
                <a:latin typeface="Times New Roman" pitchFamily="18" charset="0"/>
                <a:cs typeface="Times New Roman" pitchFamily="18" charset="0"/>
              </a:rPr>
              <a:t> cu </a:t>
            </a:r>
            <a:r>
              <a:rPr lang="en-GB" sz="2400" dirty="0" err="1">
                <a:latin typeface="Times New Roman" pitchFamily="18" charset="0"/>
                <a:cs typeface="Times New Roman" pitchFamily="18" charset="0"/>
              </a:rPr>
              <a:t>utilizatorul</a:t>
            </a:r>
            <a:r>
              <a:rPr lang="en-GB" sz="2400" dirty="0">
                <a:latin typeface="Times New Roman" pitchFamily="18" charset="0"/>
                <a:cs typeface="Times New Roman" pitchFamily="18" charset="0"/>
              </a:rPr>
              <a:t>;</a:t>
            </a:r>
          </a:p>
          <a:p>
            <a:pPr marL="342900" indent="-342900">
              <a:buFont typeface="Arial" pitchFamily="34" charset="0"/>
              <a:buChar char="•"/>
            </a:pPr>
            <a:r>
              <a:rPr lang="en-GB" sz="2400" dirty="0" err="1" smtClean="0">
                <a:latin typeface="Times New Roman" pitchFamily="18" charset="0"/>
                <a:cs typeface="Times New Roman" pitchFamily="18" charset="0"/>
              </a:rPr>
              <a:t>Luarea</a:t>
            </a:r>
            <a:r>
              <a:rPr lang="en-GB" sz="2400" dirty="0" smtClean="0">
                <a:latin typeface="Times New Roman" pitchFamily="18" charset="0"/>
                <a:cs typeface="Times New Roman" pitchFamily="18" charset="0"/>
              </a:rPr>
              <a:t> </a:t>
            </a:r>
            <a:r>
              <a:rPr lang="en-GB" sz="2400" dirty="0">
                <a:latin typeface="Times New Roman" pitchFamily="18" charset="0"/>
                <a:cs typeface="Times New Roman" pitchFamily="18" charset="0"/>
              </a:rPr>
              <a:t>in </a:t>
            </a:r>
            <a:r>
              <a:rPr lang="en-GB" sz="2400" dirty="0" err="1">
                <a:latin typeface="Times New Roman" pitchFamily="18" charset="0"/>
                <a:cs typeface="Times New Roman" pitchFamily="18" charset="0"/>
              </a:rPr>
              <a:t>considerare</a:t>
            </a:r>
            <a:r>
              <a:rPr lang="en-GB" sz="2400" dirty="0">
                <a:latin typeface="Times New Roman" pitchFamily="18" charset="0"/>
                <a:cs typeface="Times New Roman" pitchFamily="18" charset="0"/>
              </a:rPr>
              <a:t> a </a:t>
            </a:r>
            <a:r>
              <a:rPr lang="en-GB" sz="2400" dirty="0" err="1">
                <a:latin typeface="Times New Roman" pitchFamily="18" charset="0"/>
                <a:cs typeface="Times New Roman" pitchFamily="18" charset="0"/>
              </a:rPr>
              <a:t>aspectelor</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dinamice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integrarea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descrierii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structurale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comportamentale</a:t>
            </a:r>
            <a:r>
              <a:rPr lang="en-GB" sz="2400" dirty="0">
                <a:latin typeface="Times New Roman" pitchFamily="18" charset="0"/>
                <a:cs typeface="Times New Roman" pitchFamily="18" charset="0"/>
              </a:rPr>
              <a:t> a </a:t>
            </a:r>
            <a:r>
              <a:rPr lang="en-GB" sz="2400" dirty="0" err="1">
                <a:latin typeface="Times New Roman" pitchFamily="18" charset="0"/>
                <a:cs typeface="Times New Roman" pitchFamily="18" charset="0"/>
              </a:rPr>
              <a:t>obiectelor</a:t>
            </a:r>
            <a:r>
              <a:rPr lang="en-GB" sz="2400" dirty="0">
                <a:latin typeface="Times New Roman" pitchFamily="18" charset="0"/>
                <a:cs typeface="Times New Roman" pitchFamily="18" charset="0"/>
              </a:rPr>
              <a:t>.</a:t>
            </a:r>
          </a:p>
        </p:txBody>
      </p:sp>
    </p:spTree>
    <p:extLst>
      <p:ext uri="{BB962C8B-B14F-4D97-AF65-F5344CB8AC3E}">
        <p14:creationId xmlns:p14="http://schemas.microsoft.com/office/powerpoint/2010/main" val="14675291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dirty="0" smtClean="0"/>
              <a:t/>
            </a:r>
            <a:br>
              <a:rPr lang="ro-RO" dirty="0" smtClean="0"/>
            </a:br>
            <a:endParaRPr lang="en-GB" dirty="0"/>
          </a:p>
        </p:txBody>
      </p:sp>
      <p:sp>
        <p:nvSpPr>
          <p:cNvPr id="3" name="Content Placeholder 2"/>
          <p:cNvSpPr>
            <a:spLocks noGrp="1"/>
          </p:cNvSpPr>
          <p:nvPr>
            <p:ph idx="1"/>
          </p:nvPr>
        </p:nvSpPr>
        <p:spPr/>
        <p:txBody>
          <a:bodyPr/>
          <a:lstStyle/>
          <a:p>
            <a:endParaRPr lang="ro-RO" dirty="0" smtClean="0"/>
          </a:p>
          <a:p>
            <a:endParaRPr lang="en-GB" dirty="0"/>
          </a:p>
        </p:txBody>
      </p:sp>
      <p:sp>
        <p:nvSpPr>
          <p:cNvPr id="4" name="TextBox 3"/>
          <p:cNvSpPr txBox="1"/>
          <p:nvPr/>
        </p:nvSpPr>
        <p:spPr>
          <a:xfrm>
            <a:off x="76200" y="762000"/>
            <a:ext cx="9067800" cy="830997"/>
          </a:xfrm>
          <a:prstGeom prst="rect">
            <a:avLst/>
          </a:prstGeom>
          <a:noFill/>
        </p:spPr>
        <p:txBody>
          <a:bodyPr wrap="square" rtlCol="0">
            <a:spAutoFit/>
          </a:bodyPr>
          <a:lstStyle/>
          <a:p>
            <a:pPr algn="ctr"/>
            <a:r>
              <a:rPr lang="ro-RO" sz="2400" b="1" dirty="0" smtClean="0">
                <a:latin typeface="Times New Roman" pitchFamily="18" charset="0"/>
                <a:cs typeface="Times New Roman" pitchFamily="18" charset="0"/>
              </a:rPr>
              <a:t>Paralelă noțiuni </a:t>
            </a:r>
          </a:p>
          <a:p>
            <a:pPr algn="ctr"/>
            <a:r>
              <a:rPr lang="ro-RO" sz="2400" b="1" dirty="0" smtClean="0">
                <a:latin typeface="Times New Roman" pitchFamily="18" charset="0"/>
                <a:cs typeface="Times New Roman" pitchFamily="18" charset="0"/>
              </a:rPr>
              <a:t>sistem orientat – sistem relațional</a:t>
            </a:r>
            <a:endParaRPr lang="en-GB" sz="2400" b="1" dirty="0">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736153706"/>
              </p:ext>
            </p:extLst>
          </p:nvPr>
        </p:nvGraphicFramePr>
        <p:xfrm>
          <a:off x="914400" y="2667000"/>
          <a:ext cx="7391400" cy="2283768"/>
        </p:xfrm>
        <a:graphic>
          <a:graphicData uri="http://schemas.openxmlformats.org/drawingml/2006/table">
            <a:tbl>
              <a:tblPr firstRow="1" bandRow="1">
                <a:tableStyleId>{5940675A-B579-460E-94D1-54222C63F5DA}</a:tableStyleId>
              </a:tblPr>
              <a:tblGrid>
                <a:gridCol w="1206500"/>
                <a:gridCol w="1206500"/>
                <a:gridCol w="1206500"/>
                <a:gridCol w="1206500"/>
                <a:gridCol w="1206500"/>
                <a:gridCol w="1358900"/>
              </a:tblGrid>
              <a:tr h="1343393">
                <a:tc>
                  <a:txBody>
                    <a:bodyPr/>
                    <a:lstStyle/>
                    <a:p>
                      <a:r>
                        <a:rPr lang="ro-RO" b="1" dirty="0" smtClean="0">
                          <a:latin typeface="Times New Roman" pitchFamily="18" charset="0"/>
                          <a:cs typeface="Times New Roman" pitchFamily="18" charset="0"/>
                        </a:rPr>
                        <a:t>Sistem</a:t>
                      </a:r>
                      <a:r>
                        <a:rPr lang="ro-RO" b="1" baseline="0" dirty="0" smtClean="0">
                          <a:latin typeface="Times New Roman" pitchFamily="18" charset="0"/>
                          <a:cs typeface="Times New Roman" pitchFamily="18" charset="0"/>
                        </a:rPr>
                        <a:t> orientat</a:t>
                      </a:r>
                    </a:p>
                    <a:p>
                      <a:endParaRPr lang="en-GB" b="1" dirty="0">
                        <a:latin typeface="Times New Roman" pitchFamily="18" charset="0"/>
                        <a:cs typeface="Times New Roman" pitchFamily="18" charset="0"/>
                      </a:endParaRPr>
                    </a:p>
                  </a:txBody>
                  <a:tcPr/>
                </a:tc>
                <a:tc>
                  <a:txBody>
                    <a:bodyPr/>
                    <a:lstStyle/>
                    <a:p>
                      <a:r>
                        <a:rPr lang="ro-RO" dirty="0" smtClean="0">
                          <a:latin typeface="Times New Roman" pitchFamily="18" charset="0"/>
                          <a:cs typeface="Times New Roman" pitchFamily="18" charset="0"/>
                        </a:rPr>
                        <a:t>Ierarhia de clase</a:t>
                      </a:r>
                      <a:endParaRPr lang="en-GB" dirty="0">
                        <a:latin typeface="Times New Roman" pitchFamily="18" charset="0"/>
                        <a:cs typeface="Times New Roman" pitchFamily="18" charset="0"/>
                      </a:endParaRPr>
                    </a:p>
                  </a:txBody>
                  <a:tcPr/>
                </a:tc>
                <a:tc>
                  <a:txBody>
                    <a:bodyPr/>
                    <a:lstStyle/>
                    <a:p>
                      <a:r>
                        <a:rPr lang="ro-RO" dirty="0" smtClean="0">
                          <a:latin typeface="Times New Roman" pitchFamily="18" charset="0"/>
                          <a:cs typeface="Times New Roman" pitchFamily="18" charset="0"/>
                        </a:rPr>
                        <a:t>Clasă de oriecte</a:t>
                      </a:r>
                      <a:endParaRPr lang="en-GB" dirty="0">
                        <a:latin typeface="Times New Roman" pitchFamily="18" charset="0"/>
                        <a:cs typeface="Times New Roman" pitchFamily="18" charset="0"/>
                      </a:endParaRPr>
                    </a:p>
                  </a:txBody>
                  <a:tcPr/>
                </a:tc>
                <a:tc>
                  <a:txBody>
                    <a:bodyPr/>
                    <a:lstStyle/>
                    <a:p>
                      <a:r>
                        <a:rPr lang="ro-RO" dirty="0" smtClean="0">
                          <a:latin typeface="Times New Roman" pitchFamily="18" charset="0"/>
                          <a:cs typeface="Times New Roman" pitchFamily="18" charset="0"/>
                        </a:rPr>
                        <a:t>Obiect</a:t>
                      </a:r>
                      <a:endParaRPr lang="en-GB" dirty="0">
                        <a:latin typeface="Times New Roman" pitchFamily="18" charset="0"/>
                        <a:cs typeface="Times New Roman" pitchFamily="18" charset="0"/>
                      </a:endParaRPr>
                    </a:p>
                  </a:txBody>
                  <a:tcPr/>
                </a:tc>
                <a:tc>
                  <a:txBody>
                    <a:bodyPr/>
                    <a:lstStyle/>
                    <a:p>
                      <a:r>
                        <a:rPr lang="ro-RO" dirty="0" smtClean="0">
                          <a:latin typeface="Times New Roman" pitchFamily="18" charset="0"/>
                          <a:cs typeface="Times New Roman" pitchFamily="18" charset="0"/>
                        </a:rPr>
                        <a:t>Variabilă</a:t>
                      </a:r>
                      <a:r>
                        <a:rPr lang="ro-RO" baseline="0" dirty="0" smtClean="0">
                          <a:latin typeface="Times New Roman" pitchFamily="18" charset="0"/>
                          <a:cs typeface="Times New Roman" pitchFamily="18" charset="0"/>
                        </a:rPr>
                        <a:t> de instanță</a:t>
                      </a:r>
                      <a:endParaRPr lang="en-GB" dirty="0">
                        <a:latin typeface="Times New Roman" pitchFamily="18" charset="0"/>
                        <a:cs typeface="Times New Roman" pitchFamily="18" charset="0"/>
                      </a:endParaRPr>
                    </a:p>
                  </a:txBody>
                  <a:tcPr/>
                </a:tc>
                <a:tc>
                  <a:txBody>
                    <a:bodyPr/>
                    <a:lstStyle/>
                    <a:p>
                      <a:r>
                        <a:rPr lang="ro-RO" dirty="0" smtClean="0">
                          <a:latin typeface="Times New Roman" pitchFamily="18" charset="0"/>
                          <a:cs typeface="Times New Roman" pitchFamily="18" charset="0"/>
                        </a:rPr>
                        <a:t>Identificator</a:t>
                      </a:r>
                      <a:endParaRPr lang="en-GB" dirty="0">
                        <a:latin typeface="Times New Roman" pitchFamily="18" charset="0"/>
                        <a:cs typeface="Times New Roman" pitchFamily="18" charset="0"/>
                      </a:endParaRPr>
                    </a:p>
                  </a:txBody>
                  <a:tcPr/>
                </a:tc>
              </a:tr>
              <a:tr h="940375">
                <a:tc>
                  <a:txBody>
                    <a:bodyPr/>
                    <a:lstStyle/>
                    <a:p>
                      <a:r>
                        <a:rPr lang="ro-RO" b="1" dirty="0" smtClean="0">
                          <a:latin typeface="Times New Roman" pitchFamily="18" charset="0"/>
                          <a:cs typeface="Times New Roman" pitchFamily="18" charset="0"/>
                        </a:rPr>
                        <a:t>Sistem neorientat</a:t>
                      </a:r>
                      <a:endParaRPr lang="en-GB" b="1" dirty="0">
                        <a:latin typeface="Times New Roman" pitchFamily="18" charset="0"/>
                        <a:cs typeface="Times New Roman" pitchFamily="18" charset="0"/>
                      </a:endParaRPr>
                    </a:p>
                  </a:txBody>
                  <a:tcPr/>
                </a:tc>
                <a:tc>
                  <a:txBody>
                    <a:bodyPr/>
                    <a:lstStyle/>
                    <a:p>
                      <a:r>
                        <a:rPr lang="ro-RO" dirty="0" smtClean="0">
                          <a:latin typeface="Times New Roman" pitchFamily="18" charset="0"/>
                          <a:cs typeface="Times New Roman" pitchFamily="18" charset="0"/>
                        </a:rPr>
                        <a:t>Schema BD</a:t>
                      </a:r>
                      <a:endParaRPr lang="en-GB" dirty="0">
                        <a:latin typeface="Times New Roman" pitchFamily="18" charset="0"/>
                        <a:cs typeface="Times New Roman" pitchFamily="18" charset="0"/>
                      </a:endParaRPr>
                    </a:p>
                  </a:txBody>
                  <a:tcPr/>
                </a:tc>
                <a:tc>
                  <a:txBody>
                    <a:bodyPr/>
                    <a:lstStyle/>
                    <a:p>
                      <a:r>
                        <a:rPr lang="ro-RO" dirty="0" smtClean="0">
                          <a:latin typeface="Times New Roman" pitchFamily="18" charset="0"/>
                          <a:cs typeface="Times New Roman" pitchFamily="18" charset="0"/>
                        </a:rPr>
                        <a:t>Tabelă</a:t>
                      </a:r>
                      <a:endParaRPr lang="en-GB" dirty="0">
                        <a:latin typeface="Times New Roman" pitchFamily="18" charset="0"/>
                        <a:cs typeface="Times New Roman" pitchFamily="18" charset="0"/>
                      </a:endParaRPr>
                    </a:p>
                  </a:txBody>
                  <a:tcPr/>
                </a:tc>
                <a:tc>
                  <a:txBody>
                    <a:bodyPr/>
                    <a:lstStyle/>
                    <a:p>
                      <a:r>
                        <a:rPr lang="ro-RO" dirty="0" smtClean="0">
                          <a:latin typeface="Times New Roman" pitchFamily="18" charset="0"/>
                          <a:cs typeface="Times New Roman" pitchFamily="18" charset="0"/>
                        </a:rPr>
                        <a:t>Tuplu</a:t>
                      </a:r>
                      <a:endParaRPr lang="en-GB" dirty="0">
                        <a:latin typeface="Times New Roman" pitchFamily="18" charset="0"/>
                        <a:cs typeface="Times New Roman" pitchFamily="18" charset="0"/>
                      </a:endParaRPr>
                    </a:p>
                  </a:txBody>
                  <a:tcPr/>
                </a:tc>
                <a:tc>
                  <a:txBody>
                    <a:bodyPr/>
                    <a:lstStyle/>
                    <a:p>
                      <a:r>
                        <a:rPr lang="ro-RO" dirty="0" smtClean="0">
                          <a:latin typeface="Times New Roman" pitchFamily="18" charset="0"/>
                          <a:cs typeface="Times New Roman" pitchFamily="18" charset="0"/>
                        </a:rPr>
                        <a:t>Atribut</a:t>
                      </a:r>
                      <a:endParaRPr lang="en-GB" dirty="0">
                        <a:latin typeface="Times New Roman" pitchFamily="18" charset="0"/>
                        <a:cs typeface="Times New Roman" pitchFamily="18" charset="0"/>
                      </a:endParaRPr>
                    </a:p>
                  </a:txBody>
                  <a:tcPr/>
                </a:tc>
                <a:tc>
                  <a:txBody>
                    <a:bodyPr/>
                    <a:lstStyle/>
                    <a:p>
                      <a:r>
                        <a:rPr lang="ro-RO" dirty="0" smtClean="0">
                          <a:latin typeface="Times New Roman" pitchFamily="18" charset="0"/>
                          <a:cs typeface="Times New Roman" pitchFamily="18" charset="0"/>
                        </a:rPr>
                        <a:t>Cheie</a:t>
                      </a:r>
                      <a:endParaRPr lang="en-GB"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1423251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dirty="0" smtClean="0"/>
              <a:t/>
            </a:r>
            <a:br>
              <a:rPr lang="ro-RO" dirty="0" smtClean="0"/>
            </a:br>
            <a:endParaRPr lang="en-GB" dirty="0"/>
          </a:p>
        </p:txBody>
      </p:sp>
      <p:sp>
        <p:nvSpPr>
          <p:cNvPr id="3" name="Content Placeholder 2"/>
          <p:cNvSpPr>
            <a:spLocks noGrp="1"/>
          </p:cNvSpPr>
          <p:nvPr>
            <p:ph idx="1"/>
          </p:nvPr>
        </p:nvSpPr>
        <p:spPr/>
        <p:txBody>
          <a:bodyPr/>
          <a:lstStyle/>
          <a:p>
            <a:endParaRPr lang="ro-RO" dirty="0" smtClean="0"/>
          </a:p>
          <a:p>
            <a:endParaRPr lang="en-GB" dirty="0"/>
          </a:p>
        </p:txBody>
      </p:sp>
      <p:sp>
        <p:nvSpPr>
          <p:cNvPr id="4" name="TextBox 3"/>
          <p:cNvSpPr txBox="1"/>
          <p:nvPr/>
        </p:nvSpPr>
        <p:spPr>
          <a:xfrm>
            <a:off x="76200" y="762000"/>
            <a:ext cx="9067800" cy="461665"/>
          </a:xfrm>
          <a:prstGeom prst="rect">
            <a:avLst/>
          </a:prstGeom>
          <a:noFill/>
        </p:spPr>
        <p:txBody>
          <a:bodyPr wrap="square" rtlCol="0">
            <a:spAutoFit/>
          </a:bodyPr>
          <a:lstStyle/>
          <a:p>
            <a:pPr algn="ctr"/>
            <a:r>
              <a:rPr lang="ro-RO" sz="2400" b="1" dirty="0" smtClean="0">
                <a:latin typeface="Times New Roman" pitchFamily="18" charset="0"/>
                <a:cs typeface="Times New Roman" pitchFamily="18" charset="0"/>
              </a:rPr>
              <a:t>Concepte de bază</a:t>
            </a:r>
            <a:endParaRPr lang="en-GB" sz="2400" b="1" dirty="0">
              <a:latin typeface="Times New Roman" pitchFamily="18" charset="0"/>
              <a:cs typeface="Times New Roman" pitchFamily="18" charset="0"/>
            </a:endParaRPr>
          </a:p>
        </p:txBody>
      </p:sp>
      <p:sp>
        <p:nvSpPr>
          <p:cNvPr id="5" name="TextBox 4"/>
          <p:cNvSpPr txBox="1"/>
          <p:nvPr/>
        </p:nvSpPr>
        <p:spPr>
          <a:xfrm>
            <a:off x="762000" y="1676400"/>
            <a:ext cx="8001000" cy="3785652"/>
          </a:xfrm>
          <a:prstGeom prst="rect">
            <a:avLst/>
          </a:prstGeom>
          <a:noFill/>
        </p:spPr>
        <p:txBody>
          <a:bodyPr wrap="square" rtlCol="0">
            <a:spAutoFit/>
          </a:bodyPr>
          <a:lstStyle/>
          <a:p>
            <a:pPr marL="514350" indent="-514350" algn="just">
              <a:buFont typeface="+mj-lt"/>
              <a:buAutoNum type="arabicPeriod"/>
            </a:pPr>
            <a:r>
              <a:rPr lang="ro-RO" sz="3200" dirty="0" smtClean="0">
                <a:latin typeface="Times New Roman" pitchFamily="18" charset="0"/>
                <a:cs typeface="Times New Roman" pitchFamily="18" charset="0"/>
              </a:rPr>
              <a:t>Obiect</a:t>
            </a:r>
          </a:p>
          <a:p>
            <a:pPr marL="514350" indent="-514350" algn="just">
              <a:buFont typeface="+mj-lt"/>
              <a:buAutoNum type="arabicPeriod"/>
            </a:pPr>
            <a:r>
              <a:rPr lang="ro-RO" sz="3200" dirty="0" smtClean="0">
                <a:latin typeface="Times New Roman" pitchFamily="18" charset="0"/>
                <a:cs typeface="Times New Roman" pitchFamily="18" charset="0"/>
              </a:rPr>
              <a:t>Clasa</a:t>
            </a:r>
          </a:p>
          <a:p>
            <a:pPr marL="514350" indent="-514350" algn="just">
              <a:buFont typeface="+mj-lt"/>
              <a:buAutoNum type="arabicPeriod"/>
            </a:pPr>
            <a:r>
              <a:rPr lang="ro-RO" sz="3200" dirty="0">
                <a:latin typeface="Times New Roman" pitchFamily="18" charset="0"/>
                <a:cs typeface="Times New Roman" pitchFamily="18" charset="0"/>
              </a:rPr>
              <a:t>Î</a:t>
            </a:r>
            <a:r>
              <a:rPr lang="ro-RO" sz="3200" dirty="0" smtClean="0">
                <a:latin typeface="Times New Roman" pitchFamily="18" charset="0"/>
                <a:cs typeface="Times New Roman" pitchFamily="18" charset="0"/>
              </a:rPr>
              <a:t>ncapsulare</a:t>
            </a:r>
          </a:p>
          <a:p>
            <a:pPr marL="514350" indent="-514350" algn="just">
              <a:buFont typeface="+mj-lt"/>
              <a:buAutoNum type="arabicPeriod"/>
            </a:pPr>
            <a:r>
              <a:rPr lang="ro-RO" sz="3200" dirty="0" smtClean="0">
                <a:latin typeface="Times New Roman" pitchFamily="18" charset="0"/>
                <a:cs typeface="Times New Roman" pitchFamily="18" charset="0"/>
              </a:rPr>
              <a:t>Moștenire</a:t>
            </a:r>
          </a:p>
          <a:p>
            <a:pPr marL="514350" indent="-514350" algn="just">
              <a:buFont typeface="+mj-lt"/>
              <a:buAutoNum type="arabicPeriod"/>
            </a:pPr>
            <a:r>
              <a:rPr lang="ro-RO" sz="3200" dirty="0" smtClean="0">
                <a:latin typeface="Times New Roman" pitchFamily="18" charset="0"/>
                <a:cs typeface="Times New Roman" pitchFamily="18" charset="0"/>
              </a:rPr>
              <a:t>Polimorfism</a:t>
            </a:r>
          </a:p>
          <a:p>
            <a:pPr marL="514350" indent="-514350" algn="just">
              <a:buFont typeface="+mj-lt"/>
              <a:buAutoNum type="arabicPeriod"/>
            </a:pPr>
            <a:r>
              <a:rPr lang="ro-RO" sz="3200" dirty="0" smtClean="0">
                <a:latin typeface="Times New Roman" pitchFamily="18" charset="0"/>
                <a:cs typeface="Times New Roman" pitchFamily="18" charset="0"/>
              </a:rPr>
              <a:t>Asociere</a:t>
            </a:r>
          </a:p>
          <a:p>
            <a:pPr marL="457200" indent="-457200" algn="just">
              <a:buFont typeface="+mj-lt"/>
              <a:buAutoNum type="arabicPeriod"/>
            </a:pPr>
            <a:endParaRPr lang="ro-RO" sz="2400" dirty="0" smtClean="0">
              <a:latin typeface="Times New Roman" pitchFamily="18" charset="0"/>
              <a:cs typeface="Times New Roman" pitchFamily="18" charset="0"/>
            </a:endParaRPr>
          </a:p>
          <a:p>
            <a:pPr marL="457200" indent="-457200" algn="just">
              <a:buFont typeface="+mj-lt"/>
              <a:buAutoNum type="arabicPeriod"/>
            </a:pPr>
            <a:endParaRPr lang="ro-RO"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5888140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257</Words>
  <Application>Microsoft Office PowerPoint</Application>
  <PresentationFormat>On-screen Show (4:3)</PresentationFormat>
  <Paragraphs>147</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Structura BDOO</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Structura BDOO</dc:title>
  <dc:creator>Daniela Onita</dc:creator>
  <cp:lastModifiedBy>Daniela Onita</cp:lastModifiedBy>
  <cp:revision>14</cp:revision>
  <dcterms:created xsi:type="dcterms:W3CDTF">2006-08-16T00:00:00Z</dcterms:created>
  <dcterms:modified xsi:type="dcterms:W3CDTF">2017-03-31T20:18:02Z</dcterms:modified>
</cp:coreProperties>
</file>