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9" r:id="rId6"/>
    <p:sldId id="262" r:id="rId7"/>
    <p:sldId id="263" r:id="rId8"/>
    <p:sldId id="264" r:id="rId9"/>
    <p:sldId id="265" r:id="rId10"/>
    <p:sldId id="267" r:id="rId11"/>
    <p:sldId id="266" r:id="rId12"/>
    <p:sldId id="268" r:id="rId13"/>
    <p:sldId id="269" r:id="rId14"/>
    <p:sldId id="270" r:id="rId15"/>
    <p:sldId id="271" r:id="rId16"/>
    <p:sldId id="272" r:id="rId17"/>
    <p:sldId id="273" r:id="rId18"/>
    <p:sldId id="258"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1"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73445"/>
            <a:ext cx="9220200" cy="4060555"/>
          </a:xfrm>
        </p:spPr>
        <p:txBody>
          <a:bodyPr>
            <a:normAutofit/>
          </a:bodyPr>
          <a:lstStyle/>
          <a:p>
            <a:r>
              <a:rPr lang="en-GB" sz="3200" b="1" dirty="0" err="1">
                <a:latin typeface="Times New Roman" pitchFamily="18" charset="0"/>
                <a:cs typeface="Times New Roman" pitchFamily="18" charset="0"/>
              </a:rPr>
              <a:t>Structura</a:t>
            </a:r>
            <a:r>
              <a:rPr lang="ro-RO" sz="3200" b="1" dirty="0">
                <a:latin typeface="Times New Roman" pitchFamily="18" charset="0"/>
                <a:cs typeface="Times New Roman" pitchFamily="18" charset="0"/>
              </a:rPr>
              <a:t> bazelor de date orientate obiect</a:t>
            </a:r>
            <a:endParaRPr lang="en-GB" sz="3200"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GB" dirty="0">
              <a:latin typeface="Times New Roman" pitchFamily="18" charset="0"/>
              <a:cs typeface="Times New Roman" pitchFamily="18" charset="0"/>
            </a:endParaRPr>
          </a:p>
          <a:p>
            <a:endParaRPr lang="en-GB" dirty="0"/>
          </a:p>
        </p:txBody>
      </p:sp>
      <p:sp>
        <p:nvSpPr>
          <p:cNvPr id="4" name="TextBox 3"/>
          <p:cNvSpPr txBox="1"/>
          <p:nvPr/>
        </p:nvSpPr>
        <p:spPr>
          <a:xfrm>
            <a:off x="1" y="5530169"/>
            <a:ext cx="9092418" cy="1292662"/>
          </a:xfrm>
          <a:prstGeom prst="rect">
            <a:avLst/>
          </a:prstGeom>
          <a:noFill/>
        </p:spPr>
        <p:txBody>
          <a:bodyPr wrap="square" rtlCol="0">
            <a:spAutoFit/>
          </a:bodyPr>
          <a:lstStyle/>
          <a:p>
            <a:r>
              <a:rPr lang="ro-RO" sz="2000" dirty="0">
                <a:latin typeface="Times New Roman" pitchFamily="18" charset="0"/>
                <a:cs typeface="Times New Roman" pitchFamily="18" charset="0"/>
              </a:rPr>
              <a:t>	Donea Alexandru Cristian</a:t>
            </a:r>
          </a:p>
          <a:p>
            <a:r>
              <a:rPr lang="ro-RO" sz="2000" dirty="0">
                <a:latin typeface="Times New Roman" pitchFamily="18" charset="0"/>
                <a:cs typeface="Times New Roman" pitchFamily="18" charset="0"/>
              </a:rPr>
              <a:t>	Leah David Daniel</a:t>
            </a:r>
            <a:endParaRPr lang="en-GB"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	Oni</a:t>
            </a:r>
            <a:r>
              <a:rPr lang="ro-RO" sz="2000" dirty="0">
                <a:latin typeface="Times New Roman" pitchFamily="18" charset="0"/>
                <a:cs typeface="Times New Roman" pitchFamily="18" charset="0"/>
              </a:rPr>
              <a:t>ța Daniela Marcela</a:t>
            </a:r>
          </a:p>
          <a:p>
            <a:r>
              <a:rPr lang="ro-RO" dirty="0">
                <a:latin typeface="Times New Roman" pitchFamily="18" charset="0"/>
                <a:cs typeface="Times New Roman" pitchFamily="18" charset="0"/>
              </a:rPr>
              <a:t>	</a:t>
            </a:r>
            <a:endParaRPr lang="en-GB" dirty="0">
              <a:latin typeface="Times New Roman" pitchFamily="18" charset="0"/>
              <a:cs typeface="Times New Roman"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Baze de date orientate obiect</a:t>
            </a:r>
          </a:p>
        </p:txBody>
      </p:sp>
      <p:cxnSp>
        <p:nvCxnSpPr>
          <p:cNvPr id="7" name="Straight Connector 6"/>
          <p:cNvCxnSpPr/>
          <p:nvPr/>
        </p:nvCxnSpPr>
        <p:spPr>
          <a:xfrm>
            <a:off x="-15239" y="5334000"/>
            <a:ext cx="9128761" cy="0"/>
          </a:xfrm>
          <a:prstGeom prst="line">
            <a:avLst/>
          </a:prstGeom>
          <a:ln>
            <a:solidFill>
              <a:srgbClr val="7F7F7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7921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b="1" dirty="0">
                <a:latin typeface="Times New Roman" pitchFamily="18" charset="0"/>
                <a:cs typeface="Times New Roman" pitchFamily="18" charset="0"/>
              </a:rPr>
              <a:t>Obiect</a:t>
            </a:r>
          </a:p>
          <a:p>
            <a:pPr marL="514350" indent="-514350" algn="just">
              <a:buFont typeface="+mj-lt"/>
              <a:buAutoNum type="arabicPeriod"/>
            </a:pPr>
            <a:r>
              <a:rPr lang="ro-RO" sz="3200" dirty="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Încapsulare</a:t>
            </a:r>
          </a:p>
          <a:p>
            <a:pPr marL="514350" indent="-514350" algn="just">
              <a:buFont typeface="+mj-lt"/>
              <a:buAutoNum type="arabicPeriod"/>
            </a:pPr>
            <a:r>
              <a:rPr lang="ro-RO" sz="3200" dirty="0">
                <a:latin typeface="Times New Roman" pitchFamily="18" charset="0"/>
                <a:cs typeface="Times New Roman" pitchFamily="18" charset="0"/>
              </a:rPr>
              <a:t>Moștenire</a:t>
            </a:r>
          </a:p>
          <a:p>
            <a:pPr marL="514350" indent="-514350" algn="just">
              <a:buFont typeface="+mj-lt"/>
              <a:buAutoNum type="arabicPeriod"/>
            </a:pPr>
            <a:r>
              <a:rPr lang="ro-RO" sz="3200" dirty="0">
                <a:latin typeface="Times New Roman" pitchFamily="18" charset="0"/>
                <a:cs typeface="Times New Roman" pitchFamily="18" charset="0"/>
              </a:rPr>
              <a:t>Polimorfism</a:t>
            </a:r>
          </a:p>
          <a:p>
            <a:pPr marL="514350" indent="-514350" algn="just">
              <a:buFont typeface="+mj-lt"/>
              <a:buAutoNum type="arabicPeriod"/>
            </a:pPr>
            <a:r>
              <a:rPr lang="ro-RO" sz="3200"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8" name="Rectangle 7"/>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302883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662541"/>
          </a:xfrm>
          <a:prstGeom prst="rect">
            <a:avLst/>
          </a:prstGeom>
          <a:noFill/>
        </p:spPr>
        <p:txBody>
          <a:bodyPr wrap="square" rtlCol="0">
            <a:spAutoFit/>
          </a:bodyPr>
          <a:lstStyle/>
          <a:p>
            <a:pPr marL="342900" indent="-342900" algn="just">
              <a:buFont typeface="Wingdings" panose="05000000000000000000" pitchFamily="2" charset="2"/>
              <a:buChar char="§"/>
            </a:pPr>
            <a:r>
              <a:rPr lang="fr-FR" sz="2000" dirty="0" err="1">
                <a:latin typeface="Times New Roman" pitchFamily="18" charset="0"/>
                <a:cs typeface="Times New Roman" pitchFamily="18" charset="0"/>
              </a:rPr>
              <a:t>Conceptual</a:t>
            </a:r>
            <a:r>
              <a:rPr lang="fr-FR" sz="2000" dirty="0">
                <a:latin typeface="Times New Roman" pitchFamily="18" charset="0"/>
                <a:cs typeface="Times New Roman" pitchFamily="18" charset="0"/>
              </a:rPr>
              <a:t>, un </a:t>
            </a:r>
            <a:r>
              <a:rPr lang="fr-FR" sz="2000" dirty="0" err="1">
                <a:latin typeface="Times New Roman" pitchFamily="18" charset="0"/>
                <a:cs typeface="Times New Roman" pitchFamily="18" charset="0"/>
              </a:rPr>
              <a:t>obiect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reprezinta</a:t>
            </a:r>
            <a:r>
              <a:rPr lang="fr-FR" sz="2000" dirty="0">
                <a:latin typeface="Times New Roman" pitchFamily="18" charset="0"/>
                <a:cs typeface="Times New Roman" pitchFamily="18" charset="0"/>
              </a:rPr>
              <a:t> o </a:t>
            </a:r>
            <a:r>
              <a:rPr lang="fr-FR" sz="2000" dirty="0" err="1">
                <a:latin typeface="Times New Roman" pitchFamily="18" charset="0"/>
                <a:cs typeface="Times New Roman" pitchFamily="18" charset="0"/>
              </a:rPr>
              <a:t>unitate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identificabila</a:t>
            </a:r>
            <a:r>
              <a:rPr lang="fr-FR" sz="2000" dirty="0">
                <a:latin typeface="Times New Roman" pitchFamily="18" charset="0"/>
                <a:cs typeface="Times New Roman" pitchFamily="18" charset="0"/>
              </a:rPr>
              <a:t> si </a:t>
            </a:r>
            <a:r>
              <a:rPr lang="fr-FR" sz="2000" dirty="0" err="1">
                <a:latin typeface="Times New Roman" pitchFamily="18" charset="0"/>
                <a:cs typeface="Times New Roman" pitchFamily="18" charset="0"/>
              </a:rPr>
              <a:t>cu</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continut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propriu</a:t>
            </a:r>
            <a:r>
              <a:rPr lang="fr-FR" sz="2000" dirty="0">
                <a:latin typeface="Times New Roman" pitchFamily="18" charset="0"/>
                <a:cs typeface="Times New Roman" pitchFamily="18" charset="0"/>
              </a:rPr>
              <a:t>, care se </a:t>
            </a:r>
            <a:r>
              <a:rPr lang="fr-FR" sz="2000" dirty="0" err="1">
                <a:latin typeface="Times New Roman" pitchFamily="18" charset="0"/>
                <a:cs typeface="Times New Roman" pitchFamily="18" charset="0"/>
              </a:rPr>
              <a:t>deosebeste</a:t>
            </a:r>
            <a:r>
              <a:rPr lang="fr-FR" sz="2000" dirty="0">
                <a:latin typeface="Times New Roman" pitchFamily="18" charset="0"/>
                <a:cs typeface="Times New Roman" pitchFamily="18" charset="0"/>
              </a:rPr>
              <a:t> de </a:t>
            </a:r>
            <a:r>
              <a:rPr lang="fr-FR" sz="2000" dirty="0" err="1">
                <a:latin typeface="Times New Roman" pitchFamily="18" charset="0"/>
                <a:cs typeface="Times New Roman" pitchFamily="18" charset="0"/>
              </a:rPr>
              <a:t>ceea</a:t>
            </a:r>
            <a:r>
              <a:rPr lang="fr-FR" sz="2000" dirty="0">
                <a:latin typeface="Times New Roman" pitchFamily="18" charset="0"/>
                <a:cs typeface="Times New Roman" pitchFamily="18" charset="0"/>
              </a:rPr>
              <a:t> ce o </a:t>
            </a:r>
            <a:r>
              <a:rPr lang="fr-FR" sz="2000" dirty="0" err="1">
                <a:latin typeface="Times New Roman" pitchFamily="18" charset="0"/>
                <a:cs typeface="Times New Roman" pitchFamily="18" charset="0"/>
              </a:rPr>
              <a:t>inconjoara</a:t>
            </a:r>
            <a:r>
              <a:rPr lang="fr-FR" sz="20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000" dirty="0" err="1">
                <a:latin typeface="Times New Roman" pitchFamily="18" charset="0"/>
                <a:cs typeface="Times New Roman" pitchFamily="18" charset="0"/>
              </a:rPr>
              <a:t>Obiectele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sunt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abstractizari</a:t>
            </a:r>
            <a:r>
              <a:rPr lang="fr-FR" sz="2000" dirty="0">
                <a:latin typeface="Times New Roman" pitchFamily="18" charset="0"/>
                <a:cs typeface="Times New Roman" pitchFamily="18" charset="0"/>
              </a:rPr>
              <a:t> ale </a:t>
            </a:r>
            <a:r>
              <a:rPr lang="fr-FR" sz="2000" dirty="0" err="1">
                <a:latin typeface="Times New Roman" pitchFamily="18" charset="0"/>
                <a:cs typeface="Times New Roman" pitchFamily="18" charset="0"/>
              </a:rPr>
              <a:t>entitatilor</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lumii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reale</a:t>
            </a:r>
            <a:r>
              <a:rPr lang="fr-FR" sz="2000" dirty="0">
                <a:latin typeface="Times New Roman" pitchFamily="18" charset="0"/>
                <a:cs typeface="Times New Roman" pitchFamily="18" charset="0"/>
              </a:rPr>
              <a:t> si se </a:t>
            </a:r>
            <a:r>
              <a:rPr lang="fr-FR" sz="2000" dirty="0" err="1">
                <a:latin typeface="Times New Roman" pitchFamily="18" charset="0"/>
                <a:cs typeface="Times New Roman" pitchFamily="18" charset="0"/>
              </a:rPr>
              <a:t>caracterizeaza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prin</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stare</a:t>
            </a:r>
            <a:r>
              <a:rPr lang="fr-FR" sz="2000" dirty="0">
                <a:latin typeface="Times New Roman" pitchFamily="18" charset="0"/>
                <a:cs typeface="Times New Roman" pitchFamily="18" charset="0"/>
              </a:rPr>
              <a:t> si </a:t>
            </a:r>
            <a:r>
              <a:rPr lang="fr-FR" sz="2000" dirty="0" err="1">
                <a:latin typeface="Times New Roman" pitchFamily="18" charset="0"/>
                <a:cs typeface="Times New Roman" pitchFamily="18" charset="0"/>
              </a:rPr>
              <a:t>comportament</a:t>
            </a:r>
            <a:r>
              <a:rPr lang="fr-FR" sz="20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000" b="1" i="1" dirty="0" err="1">
                <a:latin typeface="Times New Roman" pitchFamily="18" charset="0"/>
                <a:cs typeface="Times New Roman" pitchFamily="18" charset="0"/>
              </a:rPr>
              <a:t>Starea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unui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obiect</a:t>
            </a:r>
            <a:r>
              <a:rPr lang="fr-FR" sz="2000" dirty="0">
                <a:latin typeface="Times New Roman" pitchFamily="18" charset="0"/>
                <a:cs typeface="Times New Roman" pitchFamily="18" charset="0"/>
              </a:rPr>
              <a:t> este </a:t>
            </a:r>
            <a:r>
              <a:rPr lang="fr-FR" sz="2000" dirty="0" err="1">
                <a:latin typeface="Times New Roman" pitchFamily="18" charset="0"/>
                <a:cs typeface="Times New Roman" pitchFamily="18" charset="0"/>
              </a:rPr>
              <a:t>exprimata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prin</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valorile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atributelor</a:t>
            </a:r>
            <a:r>
              <a:rPr lang="fr-FR" sz="2000" dirty="0">
                <a:latin typeface="Times New Roman" pitchFamily="18" charset="0"/>
                <a:cs typeface="Times New Roman" pitchFamily="18" charset="0"/>
              </a:rPr>
              <a:t> sale. </a:t>
            </a:r>
            <a:r>
              <a:rPr lang="fr-FR" sz="2000" dirty="0" err="1">
                <a:latin typeface="Times New Roman" pitchFamily="18" charset="0"/>
                <a:cs typeface="Times New Roman" pitchFamily="18" charset="0"/>
              </a:rPr>
              <a:t>Colectia</a:t>
            </a:r>
            <a:r>
              <a:rPr lang="fr-FR" sz="2000" dirty="0">
                <a:latin typeface="Times New Roman" pitchFamily="18" charset="0"/>
                <a:cs typeface="Times New Roman" pitchFamily="18" charset="0"/>
              </a:rPr>
              <a:t> de </a:t>
            </a:r>
            <a:r>
              <a:rPr lang="fr-FR" sz="2000" dirty="0" err="1">
                <a:latin typeface="Times New Roman" pitchFamily="18" charset="0"/>
                <a:cs typeface="Times New Roman" pitchFamily="18" charset="0"/>
              </a:rPr>
              <a:t>atribute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aleasa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pentru</a:t>
            </a:r>
            <a:r>
              <a:rPr lang="fr-FR" sz="2000" dirty="0">
                <a:latin typeface="Times New Roman" pitchFamily="18" charset="0"/>
                <a:cs typeface="Times New Roman" pitchFamily="18" charset="0"/>
              </a:rPr>
              <a:t> un </a:t>
            </a:r>
            <a:r>
              <a:rPr lang="fr-FR" sz="2000" dirty="0" err="1">
                <a:latin typeface="Times New Roman" pitchFamily="18" charset="0"/>
                <a:cs typeface="Times New Roman" pitchFamily="18" charset="0"/>
              </a:rPr>
              <a:t>obiect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trebuie</a:t>
            </a:r>
            <a:r>
              <a:rPr lang="fr-FR" sz="2000" dirty="0">
                <a:latin typeface="Times New Roman" pitchFamily="18" charset="0"/>
                <a:cs typeface="Times New Roman" pitchFamily="18" charset="0"/>
              </a:rPr>
              <a:t> sa fie </a:t>
            </a:r>
            <a:r>
              <a:rPr lang="fr-FR" sz="2000" dirty="0" err="1">
                <a:latin typeface="Times New Roman" pitchFamily="18" charset="0"/>
                <a:cs typeface="Times New Roman" pitchFamily="18" charset="0"/>
              </a:rPr>
              <a:t>suficienta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pentru</a:t>
            </a:r>
            <a:r>
              <a:rPr lang="fr-FR" sz="2000" dirty="0">
                <a:latin typeface="Times New Roman" pitchFamily="18" charset="0"/>
                <a:cs typeface="Times New Roman" pitchFamily="18" charset="0"/>
              </a:rPr>
              <a:t> a </a:t>
            </a:r>
            <a:r>
              <a:rPr lang="fr-FR" sz="2000" dirty="0" err="1">
                <a:latin typeface="Times New Roman" pitchFamily="18" charset="0"/>
                <a:cs typeface="Times New Roman" pitchFamily="18" charset="0"/>
              </a:rPr>
              <a:t>descrie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entitatea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adica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trebuie</a:t>
            </a:r>
            <a:r>
              <a:rPr lang="fr-FR" sz="2000" dirty="0">
                <a:latin typeface="Times New Roman" pitchFamily="18" charset="0"/>
                <a:cs typeface="Times New Roman" pitchFamily="18" charset="0"/>
              </a:rPr>
              <a:t> sa </a:t>
            </a:r>
            <a:r>
              <a:rPr lang="fr-FR" sz="2000" dirty="0" err="1">
                <a:latin typeface="Times New Roman" pitchFamily="18" charset="0"/>
                <a:cs typeface="Times New Roman" pitchFamily="18" charset="0"/>
              </a:rPr>
              <a:t>includa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acele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atribute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pe</a:t>
            </a:r>
            <a:r>
              <a:rPr lang="fr-FR" sz="2000" dirty="0">
                <a:latin typeface="Times New Roman" pitchFamily="18" charset="0"/>
                <a:cs typeface="Times New Roman" pitchFamily="18" charset="0"/>
              </a:rPr>
              <a:t> care le </a:t>
            </a:r>
            <a:r>
              <a:rPr lang="fr-FR" sz="2000" dirty="0" err="1">
                <a:latin typeface="Times New Roman" pitchFamily="18" charset="0"/>
                <a:cs typeface="Times New Roman" pitchFamily="18" charset="0"/>
              </a:rPr>
              <a:t>cunosc</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utilizatorii</a:t>
            </a:r>
            <a:r>
              <a:rPr lang="fr-FR" sz="20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000" b="1" i="1" dirty="0" err="1">
                <a:latin typeface="Times New Roman" pitchFamily="18" charset="0"/>
                <a:cs typeface="Times New Roman" pitchFamily="18" charset="0"/>
              </a:rPr>
              <a:t>Comportamentul</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unui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obiect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reprezinta</a:t>
            </a:r>
            <a:r>
              <a:rPr lang="fr-FR" sz="2000" dirty="0">
                <a:latin typeface="Times New Roman" pitchFamily="18" charset="0"/>
                <a:cs typeface="Times New Roman" pitchFamily="18" charset="0"/>
              </a:rPr>
              <a:t> un set de </a:t>
            </a:r>
            <a:r>
              <a:rPr lang="fr-FR" sz="2000" dirty="0" err="1">
                <a:latin typeface="Times New Roman" pitchFamily="18" charset="0"/>
                <a:cs typeface="Times New Roman" pitchFamily="18" charset="0"/>
              </a:rPr>
              <a:t>metode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sau</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operatii</a:t>
            </a:r>
            <a:r>
              <a:rPr lang="fr-FR" sz="2000" dirty="0">
                <a:latin typeface="Times New Roman" pitchFamily="18" charset="0"/>
                <a:cs typeface="Times New Roman" pitchFamily="18" charset="0"/>
              </a:rPr>
              <a:t> care </a:t>
            </a:r>
            <a:r>
              <a:rPr lang="fr-FR" sz="2000" dirty="0" err="1">
                <a:latin typeface="Times New Roman" pitchFamily="18" charset="0"/>
                <a:cs typeface="Times New Roman" pitchFamily="18" charset="0"/>
              </a:rPr>
              <a:t>actioneaza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asupra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atributelor</a:t>
            </a:r>
            <a:r>
              <a:rPr lang="fr-FR" sz="2000" dirty="0">
                <a:latin typeface="Times New Roman" pitchFamily="18" charset="0"/>
                <a:cs typeface="Times New Roman" pitchFamily="18" charset="0"/>
              </a:rPr>
              <a:t> sale.</a:t>
            </a:r>
          </a:p>
          <a:p>
            <a:pPr marL="285750" indent="-285750" algn="just">
              <a:buFont typeface="Wingdings" panose="05000000000000000000" pitchFamily="2" charset="2"/>
              <a:buChar char="§"/>
            </a:pPr>
            <a:endParaRPr lang="ro-RO" sz="1600" dirty="0">
              <a:latin typeface="Times New Roman" pitchFamily="18" charset="0"/>
              <a:cs typeface="Times New Roman" pitchFamily="18" charset="0"/>
            </a:endParaRPr>
          </a:p>
          <a:p>
            <a:pPr marL="285750" indent="-285750" algn="just">
              <a:buFont typeface="Wingdings" panose="05000000000000000000" pitchFamily="2" charset="2"/>
              <a:buChar char="§"/>
            </a:pPr>
            <a:endParaRPr lang="ro-RO" sz="1600" dirty="0">
              <a:latin typeface="Times New Roman" pitchFamily="18" charset="0"/>
              <a:cs typeface="Times New Roman" pitchFamily="18" charset="0"/>
            </a:endParaRPr>
          </a:p>
        </p:txBody>
      </p:sp>
      <p:pic>
        <p:nvPicPr>
          <p:cNvPr id="1026" name="Picture 2" descr="D:\PABD 1\Semestrul II\BDOO\fig19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802332"/>
            <a:ext cx="4762500" cy="20955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Obiectivul</a:t>
            </a:r>
          </a:p>
        </p:txBody>
      </p:sp>
    </p:spTree>
    <p:extLst>
      <p:ext uri="{BB962C8B-B14F-4D97-AF65-F5344CB8AC3E}">
        <p14:creationId xmlns:p14="http://schemas.microsoft.com/office/powerpoint/2010/main" val="82439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dirty="0">
                <a:latin typeface="Times New Roman" pitchFamily="18" charset="0"/>
                <a:cs typeface="Times New Roman" pitchFamily="18" charset="0"/>
              </a:rPr>
              <a:t>Obiect</a:t>
            </a:r>
          </a:p>
          <a:p>
            <a:pPr marL="514350" indent="-514350" algn="just">
              <a:buFont typeface="+mj-lt"/>
              <a:buAutoNum type="arabicPeriod"/>
            </a:pPr>
            <a:r>
              <a:rPr lang="ro-RO" sz="3200" b="1" dirty="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Încapsulare</a:t>
            </a:r>
          </a:p>
          <a:p>
            <a:pPr marL="514350" indent="-514350" algn="just">
              <a:buFont typeface="+mj-lt"/>
              <a:buAutoNum type="arabicPeriod"/>
            </a:pPr>
            <a:r>
              <a:rPr lang="ro-RO" sz="3200" dirty="0">
                <a:latin typeface="Times New Roman" pitchFamily="18" charset="0"/>
                <a:cs typeface="Times New Roman" pitchFamily="18" charset="0"/>
              </a:rPr>
              <a:t>Moștenire</a:t>
            </a:r>
          </a:p>
          <a:p>
            <a:pPr marL="514350" indent="-514350" algn="just">
              <a:buFont typeface="+mj-lt"/>
              <a:buAutoNum type="arabicPeriod"/>
            </a:pPr>
            <a:r>
              <a:rPr lang="ro-RO" sz="3200" dirty="0">
                <a:latin typeface="Times New Roman" pitchFamily="18" charset="0"/>
                <a:cs typeface="Times New Roman" pitchFamily="18" charset="0"/>
              </a:rPr>
              <a:t>Polimorfism</a:t>
            </a:r>
          </a:p>
          <a:p>
            <a:pPr marL="514350" indent="-514350" algn="just">
              <a:buFont typeface="+mj-lt"/>
              <a:buAutoNum type="arabicPeriod"/>
            </a:pPr>
            <a:r>
              <a:rPr lang="ro-RO" sz="3200"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2051880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2743200"/>
            <a:ext cx="8229600" cy="2554545"/>
          </a:xfrm>
          <a:prstGeom prst="rect">
            <a:avLst/>
          </a:prstGeom>
          <a:noFill/>
        </p:spPr>
        <p:txBody>
          <a:bodyPr wrap="square" rtlCol="0">
            <a:spAutoFit/>
          </a:bodyPr>
          <a:lstStyle/>
          <a:p>
            <a:pPr marL="342900" indent="-342900" algn="just">
              <a:buFont typeface="Wingdings" panose="05000000000000000000" pitchFamily="2" charset="2"/>
              <a:buChar char="§"/>
            </a:pPr>
            <a:r>
              <a:rPr lang="fr-FR" sz="2000" dirty="0">
                <a:latin typeface="Times New Roman" pitchFamily="18" charset="0"/>
                <a:cs typeface="Times New Roman" pitchFamily="18" charset="0"/>
              </a:rPr>
              <a:t>O </a:t>
            </a:r>
            <a:r>
              <a:rPr lang="fr-FR" sz="2000" b="1" dirty="0" err="1">
                <a:latin typeface="Times New Roman" pitchFamily="18" charset="0"/>
                <a:cs typeface="Times New Roman" pitchFamily="18" charset="0"/>
              </a:rPr>
              <a:t>clas</a:t>
            </a:r>
            <a:r>
              <a:rPr lang="ro-RO" sz="2000" b="1" dirty="0">
                <a:latin typeface="Times New Roman" pitchFamily="18" charset="0"/>
                <a:cs typeface="Times New Roman" pitchFamily="18" charset="0"/>
              </a:rPr>
              <a:t>ă</a:t>
            </a:r>
            <a:r>
              <a:rPr lang="fr-FR" sz="2000" dirty="0">
                <a:latin typeface="Times New Roman" pitchFamily="18" charset="0"/>
                <a:cs typeface="Times New Roman" pitchFamily="18" charset="0"/>
              </a:rPr>
              <a:t> are o </a:t>
            </a:r>
            <a:r>
              <a:rPr lang="fr-FR" sz="2000" dirty="0" err="1">
                <a:latin typeface="Times New Roman" pitchFamily="18" charset="0"/>
                <a:cs typeface="Times New Roman" pitchFamily="18" charset="0"/>
              </a:rPr>
              <a:t>descriere</a:t>
            </a:r>
            <a:r>
              <a:rPr lang="fr-FR" sz="2000" dirty="0">
                <a:latin typeface="Times New Roman" pitchFamily="18" charset="0"/>
                <a:cs typeface="Times New Roman" pitchFamily="18" charset="0"/>
              </a:rPr>
              <a:t> ce </a:t>
            </a:r>
            <a:r>
              <a:rPr lang="fr-FR" sz="2000" dirty="0" err="1">
                <a:latin typeface="Times New Roman" pitchFamily="18" charset="0"/>
                <a:cs typeface="Times New Roman" pitchFamily="18" charset="0"/>
              </a:rPr>
              <a:t>consta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dintr</a:t>
            </a:r>
            <a:r>
              <a:rPr lang="fr-FR" sz="2000" dirty="0">
                <a:latin typeface="Times New Roman" pitchFamily="18" charset="0"/>
                <a:cs typeface="Times New Roman" pitchFamily="18" charset="0"/>
              </a:rPr>
              <a:t>-un set de </a:t>
            </a:r>
            <a:r>
              <a:rPr lang="fr-FR" sz="2000" dirty="0" err="1">
                <a:latin typeface="Times New Roman" pitchFamily="18" charset="0"/>
                <a:cs typeface="Times New Roman" pitchFamily="18" charset="0"/>
              </a:rPr>
              <a:t>structuri</a:t>
            </a:r>
            <a:r>
              <a:rPr lang="fr-FR" sz="2000" dirty="0">
                <a:latin typeface="Times New Roman" pitchFamily="18" charset="0"/>
                <a:cs typeface="Times New Roman" pitchFamily="18" charset="0"/>
              </a:rPr>
              <a:t> de date </a:t>
            </a:r>
            <a:r>
              <a:rPr lang="fr-FR" sz="2000" dirty="0" err="1">
                <a:latin typeface="Times New Roman" pitchFamily="18" charset="0"/>
                <a:cs typeface="Times New Roman" pitchFamily="18" charset="0"/>
              </a:rPr>
              <a:t>comune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cunoscute</a:t>
            </a:r>
            <a:r>
              <a:rPr lang="fr-FR" sz="2000" dirty="0">
                <a:latin typeface="Times New Roman" pitchFamily="18" charset="0"/>
                <a:cs typeface="Times New Roman" pitchFamily="18" charset="0"/>
              </a:rPr>
              <a:t> ca </a:t>
            </a:r>
            <a:r>
              <a:rPr lang="fr-FR" sz="2000" dirty="0" err="1">
                <a:latin typeface="Times New Roman" pitchFamily="18" charset="0"/>
                <a:cs typeface="Times New Roman" pitchFamily="18" charset="0"/>
              </a:rPr>
              <a:t>variabile</a:t>
            </a:r>
            <a:r>
              <a:rPr lang="fr-FR" sz="2000" dirty="0">
                <a:latin typeface="Times New Roman" pitchFamily="18" charset="0"/>
                <a:cs typeface="Times New Roman" pitchFamily="18" charset="0"/>
              </a:rPr>
              <a:t> de </a:t>
            </a:r>
            <a:r>
              <a:rPr lang="fr-FR" sz="2000" dirty="0" err="1">
                <a:latin typeface="Times New Roman" pitchFamily="18" charset="0"/>
                <a:cs typeface="Times New Roman" pitchFamily="18" charset="0"/>
              </a:rPr>
              <a:t>instanta</a:t>
            </a:r>
            <a:r>
              <a:rPr lang="fr-FR" sz="2000" dirty="0">
                <a:latin typeface="Times New Roman" pitchFamily="18" charset="0"/>
                <a:cs typeface="Times New Roman" pitchFamily="18" charset="0"/>
              </a:rPr>
              <a:t>, un </a:t>
            </a:r>
            <a:r>
              <a:rPr lang="fr-FR" sz="2000" dirty="0" err="1">
                <a:latin typeface="Times New Roman" pitchFamily="18" charset="0"/>
                <a:cs typeface="Times New Roman" pitchFamily="18" charset="0"/>
              </a:rPr>
              <a:t>protocol</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comun</a:t>
            </a:r>
            <a:r>
              <a:rPr lang="fr-FR" sz="2000" dirty="0">
                <a:latin typeface="Times New Roman" pitchFamily="18" charset="0"/>
                <a:cs typeface="Times New Roman" pitchFamily="18" charset="0"/>
              </a:rPr>
              <a:t> ce </a:t>
            </a:r>
            <a:r>
              <a:rPr lang="fr-FR" sz="2000" dirty="0" err="1">
                <a:latin typeface="Times New Roman" pitchFamily="18" charset="0"/>
                <a:cs typeface="Times New Roman" pitchFamily="18" charset="0"/>
              </a:rPr>
              <a:t>consta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dintr</a:t>
            </a:r>
            <a:r>
              <a:rPr lang="fr-FR" sz="2000" dirty="0">
                <a:latin typeface="Times New Roman" pitchFamily="18" charset="0"/>
                <a:cs typeface="Times New Roman" pitchFamily="18" charset="0"/>
              </a:rPr>
              <a:t>-un set de </a:t>
            </a:r>
            <a:r>
              <a:rPr lang="fr-FR" sz="2000" dirty="0" err="1">
                <a:latin typeface="Times New Roman" pitchFamily="18" charset="0"/>
                <a:cs typeface="Times New Roman" pitchFamily="18" charset="0"/>
              </a:rPr>
              <a:t>mesaje</a:t>
            </a:r>
            <a:r>
              <a:rPr lang="fr-FR" sz="2000" dirty="0">
                <a:latin typeface="Times New Roman" pitchFamily="18" charset="0"/>
                <a:cs typeface="Times New Roman" pitchFamily="18" charset="0"/>
              </a:rPr>
              <a:t>, la care </a:t>
            </a:r>
            <a:r>
              <a:rPr lang="fr-FR" sz="2000" dirty="0" err="1">
                <a:latin typeface="Times New Roman" pitchFamily="18" charset="0"/>
                <a:cs typeface="Times New Roman" pitchFamily="18" charset="0"/>
              </a:rPr>
              <a:t>instantele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clasei</a:t>
            </a:r>
            <a:r>
              <a:rPr lang="fr-FR" sz="2000" dirty="0">
                <a:latin typeface="Times New Roman" pitchFamily="18" charset="0"/>
                <a:cs typeface="Times New Roman" pitchFamily="18" charset="0"/>
              </a:rPr>
              <a:t> vor </a:t>
            </a:r>
            <a:r>
              <a:rPr lang="fr-FR" sz="2000" dirty="0" err="1">
                <a:latin typeface="Times New Roman" pitchFamily="18" charset="0"/>
                <a:cs typeface="Times New Roman" pitchFamily="18" charset="0"/>
              </a:rPr>
              <a:t>raspunde</a:t>
            </a:r>
            <a:r>
              <a:rPr lang="fr-FR" sz="2000" dirty="0">
                <a:latin typeface="Times New Roman" pitchFamily="18" charset="0"/>
                <a:cs typeface="Times New Roman" pitchFamily="18" charset="0"/>
              </a:rPr>
              <a:t> si un set de </a:t>
            </a:r>
            <a:r>
              <a:rPr lang="fr-FR" sz="2000" dirty="0" err="1">
                <a:latin typeface="Times New Roman" pitchFamily="18" charset="0"/>
                <a:cs typeface="Times New Roman" pitchFamily="18" charset="0"/>
              </a:rPr>
              <a:t>metode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pentru</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implementarea</a:t>
            </a:r>
            <a:r>
              <a:rPr lang="fr-FR" sz="2000" dirty="0">
                <a:latin typeface="Times New Roman" pitchFamily="18" charset="0"/>
                <a:cs typeface="Times New Roman" pitchFamily="18" charset="0"/>
              </a:rPr>
              <a:t> de </a:t>
            </a:r>
            <a:r>
              <a:rPr lang="fr-FR" sz="2000" dirty="0" err="1">
                <a:latin typeface="Times New Roman" pitchFamily="18" charset="0"/>
                <a:cs typeface="Times New Roman" pitchFamily="18" charset="0"/>
              </a:rPr>
              <a:t>operatii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comune</a:t>
            </a:r>
            <a:r>
              <a:rPr lang="fr-FR" sz="2000" dirty="0">
                <a:latin typeface="Times New Roman" pitchFamily="18" charset="0"/>
                <a:cs typeface="Times New Roman" pitchFamily="18" charset="0"/>
              </a:rPr>
              <a:t>.</a:t>
            </a:r>
          </a:p>
          <a:p>
            <a:pPr marL="342900" indent="-342900" algn="just">
              <a:buFont typeface="Wingdings" panose="05000000000000000000" pitchFamily="2" charset="2"/>
              <a:buChar char="§"/>
            </a:pPr>
            <a:r>
              <a:rPr lang="ro-RO" sz="2000" dirty="0">
                <a:latin typeface="Times New Roman" pitchFamily="18" charset="0"/>
                <a:cs typeface="Times New Roman" pitchFamily="18" charset="0"/>
              </a:rPr>
              <a:t>O</a:t>
            </a:r>
            <a:r>
              <a:rPr lang="fr-FR" sz="2000" dirty="0">
                <a:latin typeface="Times New Roman" pitchFamily="18" charset="0"/>
                <a:cs typeface="Times New Roman" pitchFamily="18" charset="0"/>
              </a:rPr>
              <a:t> </a:t>
            </a:r>
            <a:r>
              <a:rPr lang="fr-FR" sz="2000" b="1" dirty="0" err="1">
                <a:latin typeface="Times New Roman" pitchFamily="18" charset="0"/>
                <a:cs typeface="Times New Roman" pitchFamily="18" charset="0"/>
              </a:rPr>
              <a:t>clas</a:t>
            </a:r>
            <a:r>
              <a:rPr lang="ro-RO" sz="2000" b="1" dirty="0">
                <a:latin typeface="Times New Roman" pitchFamily="18" charset="0"/>
                <a:cs typeface="Times New Roman" pitchFamily="18" charset="0"/>
              </a:rPr>
              <a:t>ă</a:t>
            </a:r>
            <a:r>
              <a:rPr lang="fr-FR" sz="2000" dirty="0">
                <a:latin typeface="Times New Roman" pitchFamily="18" charset="0"/>
                <a:cs typeface="Times New Roman" pitchFamily="18" charset="0"/>
              </a:rPr>
              <a:t> este un tip abstract de date care </a:t>
            </a:r>
            <a:r>
              <a:rPr lang="fr-FR" sz="2000" dirty="0" err="1">
                <a:latin typeface="Times New Roman" pitchFamily="18" charset="0"/>
                <a:cs typeface="Times New Roman" pitchFamily="18" charset="0"/>
              </a:rPr>
              <a:t>defineste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atat</a:t>
            </a:r>
            <a:r>
              <a:rPr lang="fr-FR" sz="2000" dirty="0">
                <a:latin typeface="Times New Roman" pitchFamily="18" charset="0"/>
                <a:cs typeface="Times New Roman" pitchFamily="18" charset="0"/>
              </a:rPr>
              <a:t> structura </a:t>
            </a:r>
            <a:r>
              <a:rPr lang="fr-FR" sz="2000" dirty="0" err="1">
                <a:latin typeface="Times New Roman" pitchFamily="18" charset="0"/>
                <a:cs typeface="Times New Roman" pitchFamily="18" charset="0"/>
              </a:rPr>
              <a:t>obiectelor</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din</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clasa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respectiva</a:t>
            </a:r>
            <a:r>
              <a:rPr lang="fr-FR" sz="2000" dirty="0">
                <a:latin typeface="Times New Roman" pitchFamily="18" charset="0"/>
                <a:cs typeface="Times New Roman" pitchFamily="18" charset="0"/>
              </a:rPr>
              <a:t>, cat si </a:t>
            </a:r>
            <a:r>
              <a:rPr lang="fr-FR" sz="2000" dirty="0" err="1">
                <a:latin typeface="Times New Roman" pitchFamily="18" charset="0"/>
                <a:cs typeface="Times New Roman" pitchFamily="18" charset="0"/>
              </a:rPr>
              <a:t>multimea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metodelor</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existente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pentru</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aceste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obiecte</a:t>
            </a:r>
            <a:r>
              <a:rPr lang="fr-FR" sz="2000" dirty="0">
                <a:latin typeface="Times New Roman" pitchFamily="18" charset="0"/>
                <a:cs typeface="Times New Roman" pitchFamily="18" charset="0"/>
              </a:rPr>
              <a:t>. Ca </a:t>
            </a:r>
            <a:r>
              <a:rPr lang="fr-FR" sz="2000" dirty="0" err="1">
                <a:latin typeface="Times New Roman" pitchFamily="18" charset="0"/>
                <a:cs typeface="Times New Roman" pitchFamily="18" charset="0"/>
              </a:rPr>
              <a:t>urmare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obiectele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din</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aceeasi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clasa</a:t>
            </a:r>
            <a:r>
              <a:rPr lang="fr-FR" sz="2000" dirty="0">
                <a:latin typeface="Times New Roman" pitchFamily="18" charset="0"/>
                <a:cs typeface="Times New Roman" pitchFamily="18" charset="0"/>
              </a:rPr>
              <a:t> au </a:t>
            </a:r>
            <a:r>
              <a:rPr lang="fr-FR" sz="2000" dirty="0" err="1">
                <a:latin typeface="Times New Roman" pitchFamily="18" charset="0"/>
                <a:cs typeface="Times New Roman" pitchFamily="18" charset="0"/>
              </a:rPr>
              <a:t>aceleasi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atribute</a:t>
            </a:r>
            <a:r>
              <a:rPr lang="fr-FR" sz="2000" dirty="0">
                <a:latin typeface="Times New Roman" pitchFamily="18" charset="0"/>
                <a:cs typeface="Times New Roman" pitchFamily="18" charset="0"/>
              </a:rPr>
              <a:t> si </a:t>
            </a:r>
            <a:r>
              <a:rPr lang="fr-FR" sz="2000" dirty="0" err="1">
                <a:latin typeface="Times New Roman" pitchFamily="18" charset="0"/>
                <a:cs typeface="Times New Roman" pitchFamily="18" charset="0"/>
              </a:rPr>
              <a:t>aceleasi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metode</a:t>
            </a:r>
            <a:r>
              <a:rPr lang="fr-FR" sz="2000" dirty="0">
                <a:latin typeface="Times New Roman" pitchFamily="18" charset="0"/>
                <a:cs typeface="Times New Roman" pitchFamily="18" charset="0"/>
              </a:rPr>
              <a:t> si </a:t>
            </a:r>
            <a:r>
              <a:rPr lang="fr-FR" sz="2000" dirty="0" err="1">
                <a:latin typeface="Times New Roman" pitchFamily="18" charset="0"/>
                <a:cs typeface="Times New Roman" pitchFamily="18" charset="0"/>
              </a:rPr>
              <a:t>raspund</a:t>
            </a:r>
            <a:r>
              <a:rPr lang="fr-FR" sz="2000" dirty="0">
                <a:latin typeface="Times New Roman" pitchFamily="18" charset="0"/>
                <a:cs typeface="Times New Roman" pitchFamily="18" charset="0"/>
              </a:rPr>
              <a:t> la </a:t>
            </a:r>
            <a:r>
              <a:rPr lang="fr-FR" sz="2000" dirty="0" err="1">
                <a:latin typeface="Times New Roman" pitchFamily="18" charset="0"/>
                <a:cs typeface="Times New Roman" pitchFamily="18" charset="0"/>
              </a:rPr>
              <a:t>aceleasi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mesaje</a:t>
            </a:r>
            <a:r>
              <a:rPr lang="fr-FR" sz="2000" dirty="0">
                <a:latin typeface="Times New Roman" pitchFamily="18" charset="0"/>
                <a:cs typeface="Times New Roman" pitchFamily="18" charset="0"/>
              </a:rPr>
              <a:t>.</a:t>
            </a: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Clasa</a:t>
            </a:r>
          </a:p>
        </p:txBody>
      </p:sp>
    </p:spTree>
    <p:extLst>
      <p:ext uri="{BB962C8B-B14F-4D97-AF65-F5344CB8AC3E}">
        <p14:creationId xmlns:p14="http://schemas.microsoft.com/office/powerpoint/2010/main" val="2378619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dirty="0">
                <a:latin typeface="Times New Roman" pitchFamily="18" charset="0"/>
                <a:cs typeface="Times New Roman" pitchFamily="18" charset="0"/>
              </a:rPr>
              <a:t>Obiect</a:t>
            </a:r>
          </a:p>
          <a:p>
            <a:pPr marL="514350" indent="-514350" algn="just">
              <a:buFont typeface="+mj-lt"/>
              <a:buAutoNum type="arabicPeriod"/>
            </a:pPr>
            <a:r>
              <a:rPr lang="ro-RO" sz="3200" dirty="0">
                <a:latin typeface="Times New Roman" pitchFamily="18" charset="0"/>
                <a:cs typeface="Times New Roman" pitchFamily="18" charset="0"/>
              </a:rPr>
              <a:t>Clasa</a:t>
            </a:r>
          </a:p>
          <a:p>
            <a:pPr marL="514350" indent="-514350" algn="just">
              <a:buFont typeface="+mj-lt"/>
              <a:buAutoNum type="arabicPeriod"/>
            </a:pPr>
            <a:r>
              <a:rPr lang="ro-RO" sz="3200" b="1" dirty="0">
                <a:latin typeface="Times New Roman" pitchFamily="18" charset="0"/>
                <a:cs typeface="Times New Roman" pitchFamily="18" charset="0"/>
              </a:rPr>
              <a:t>Încapsulare</a:t>
            </a:r>
          </a:p>
          <a:p>
            <a:pPr marL="514350" indent="-514350" algn="just">
              <a:buFont typeface="+mj-lt"/>
              <a:buAutoNum type="arabicPeriod"/>
            </a:pPr>
            <a:r>
              <a:rPr lang="ro-RO" sz="3200" dirty="0">
                <a:latin typeface="Times New Roman" pitchFamily="18" charset="0"/>
                <a:cs typeface="Times New Roman" pitchFamily="18" charset="0"/>
              </a:rPr>
              <a:t>Moștenire</a:t>
            </a:r>
          </a:p>
          <a:p>
            <a:pPr marL="514350" indent="-514350" algn="just">
              <a:buFont typeface="+mj-lt"/>
              <a:buAutoNum type="arabicPeriod"/>
            </a:pPr>
            <a:r>
              <a:rPr lang="ro-RO" sz="3200" dirty="0">
                <a:latin typeface="Times New Roman" pitchFamily="18" charset="0"/>
                <a:cs typeface="Times New Roman" pitchFamily="18" charset="0"/>
              </a:rPr>
              <a:t>Polimorfism</a:t>
            </a:r>
          </a:p>
          <a:p>
            <a:pPr marL="514350" indent="-514350" algn="just">
              <a:buFont typeface="+mj-lt"/>
              <a:buAutoNum type="arabicPeriod"/>
            </a:pPr>
            <a:r>
              <a:rPr lang="ro-RO" sz="3200"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2894378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524000"/>
            <a:ext cx="8229600" cy="2862322"/>
          </a:xfrm>
          <a:prstGeom prst="rect">
            <a:avLst/>
          </a:prstGeom>
          <a:noFill/>
        </p:spPr>
        <p:txBody>
          <a:bodyPr wrap="square" rtlCol="0">
            <a:spAutoFit/>
          </a:bodyPr>
          <a:lstStyle/>
          <a:p>
            <a:pPr marL="342900" indent="-342900" algn="just">
              <a:buFont typeface="Wingdings" panose="05000000000000000000" pitchFamily="2" charset="2"/>
              <a:buChar char="§"/>
            </a:pPr>
            <a:r>
              <a:rPr lang="en-GB" sz="2000" dirty="0" err="1">
                <a:latin typeface="Times New Roman" pitchFamily="18" charset="0"/>
                <a:cs typeface="Times New Roman" pitchFamily="18" charset="0"/>
              </a:rPr>
              <a:t>Structura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obiectului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modul</a:t>
            </a:r>
            <a:r>
              <a:rPr lang="en-GB" sz="2000" dirty="0">
                <a:latin typeface="Times New Roman" pitchFamily="18" charset="0"/>
                <a:cs typeface="Times New Roman" pitchFamily="18" charset="0"/>
              </a:rPr>
              <a:t> de </a:t>
            </a:r>
            <a:r>
              <a:rPr lang="en-GB" sz="2000" dirty="0" err="1">
                <a:latin typeface="Times New Roman" pitchFamily="18" charset="0"/>
                <a:cs typeface="Times New Roman" pitchFamily="18" charset="0"/>
              </a:rPr>
              <a:t>actiune</a:t>
            </a:r>
            <a:r>
              <a:rPr lang="en-GB" sz="2000" dirty="0">
                <a:latin typeface="Times New Roman" pitchFamily="18" charset="0"/>
                <a:cs typeface="Times New Roman" pitchFamily="18" charset="0"/>
              </a:rPr>
              <a:t> al </a:t>
            </a:r>
            <a:r>
              <a:rPr lang="en-GB" sz="2000" dirty="0" err="1">
                <a:latin typeface="Times New Roman" pitchFamily="18" charset="0"/>
                <a:cs typeface="Times New Roman" pitchFamily="18" charset="0"/>
              </a:rPr>
              <a:t>metodelor</a:t>
            </a:r>
            <a:r>
              <a:rPr lang="en-GB" sz="2000" dirty="0">
                <a:latin typeface="Times New Roman" pitchFamily="18" charset="0"/>
                <a:cs typeface="Times New Roman" pitchFamily="18" charset="0"/>
              </a:rPr>
              <a:t> sale nu pot fi </a:t>
            </a:r>
            <a:r>
              <a:rPr lang="en-GB" sz="2000" dirty="0" err="1">
                <a:latin typeface="Times New Roman" pitchFamily="18" charset="0"/>
                <a:cs typeface="Times New Roman" pitchFamily="18" charset="0"/>
              </a:rPr>
              <a:t>accesate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actualizate</a:t>
            </a:r>
            <a:r>
              <a:rPr lang="en-GB" sz="2000" dirty="0">
                <a:latin typeface="Times New Roman" pitchFamily="18" charset="0"/>
                <a:cs typeface="Times New Roman" pitchFamily="18" charset="0"/>
              </a:rPr>
              <a:t> direct de </a:t>
            </a:r>
            <a:r>
              <a:rPr lang="en-GB" sz="2000" dirty="0" err="1">
                <a:latin typeface="Times New Roman" pitchFamily="18" charset="0"/>
                <a:cs typeface="Times New Roman" pitchFamily="18" charset="0"/>
              </a:rPr>
              <a:t>catre</a:t>
            </a:r>
            <a:r>
              <a:rPr lang="en-GB" sz="2000" dirty="0">
                <a:latin typeface="Times New Roman" pitchFamily="18" charset="0"/>
                <a:cs typeface="Times New Roman" pitchFamily="18" charset="0"/>
              </a:rPr>
              <a:t> un agent extern, </a:t>
            </a:r>
            <a:r>
              <a:rPr lang="en-GB" sz="2000" dirty="0" err="1">
                <a:latin typeface="Times New Roman" pitchFamily="18" charset="0"/>
                <a:cs typeface="Times New Roman" pitchFamily="18" charset="0"/>
              </a:rPr>
              <a:t>dar</a:t>
            </a:r>
            <a:r>
              <a:rPr lang="en-GB" sz="2000" dirty="0">
                <a:latin typeface="Times New Roman" pitchFamily="18" charset="0"/>
                <a:cs typeface="Times New Roman" pitchFamily="18" charset="0"/>
              </a:rPr>
              <a:t> pot fi </a:t>
            </a:r>
            <a:r>
              <a:rPr lang="en-GB" sz="2000" dirty="0" err="1">
                <a:latin typeface="Times New Roman" pitchFamily="18" charset="0"/>
                <a:cs typeface="Times New Roman" pitchFamily="18" charset="0"/>
              </a:rPr>
              <a:t>modificate</a:t>
            </a:r>
            <a:r>
              <a:rPr lang="en-GB" sz="2000" dirty="0">
                <a:latin typeface="Times New Roman" pitchFamily="18" charset="0"/>
                <a:cs typeface="Times New Roman" pitchFamily="18" charset="0"/>
              </a:rPr>
              <a:t> indirect </a:t>
            </a:r>
            <a:r>
              <a:rPr lang="en-GB" sz="2000" dirty="0" err="1">
                <a:latin typeface="Times New Roman" pitchFamily="18" charset="0"/>
                <a:cs typeface="Times New Roman" pitchFamily="18" charset="0"/>
              </a:rPr>
              <a:t>prin</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intermediul</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mesajelor</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Aceasta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caracteristica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ascunsa</a:t>
            </a:r>
            <a:r>
              <a:rPr lang="en-GB" sz="2000" dirty="0">
                <a:latin typeface="Times New Roman" pitchFamily="18" charset="0"/>
                <a:cs typeface="Times New Roman" pitchFamily="18" charset="0"/>
              </a:rPr>
              <a:t> a </a:t>
            </a:r>
            <a:r>
              <a:rPr lang="en-GB" sz="2000" dirty="0" err="1">
                <a:latin typeface="Times New Roman" pitchFamily="18" charset="0"/>
                <a:cs typeface="Times New Roman" pitchFamily="18" charset="0"/>
              </a:rPr>
              <a:t>starii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obiectului</a:t>
            </a:r>
            <a:r>
              <a:rPr lang="en-GB" sz="2000" dirty="0">
                <a:latin typeface="Times New Roman" pitchFamily="18" charset="0"/>
                <a:cs typeface="Times New Roman" pitchFamily="18" charset="0"/>
              </a:rPr>
              <a:t> </a:t>
            </a:r>
            <a:r>
              <a:rPr lang="ro-RO" sz="2000" dirty="0">
                <a:latin typeface="Times New Roman" pitchFamily="18" charset="0"/>
                <a:cs typeface="Times New Roman" pitchFamily="18" charset="0"/>
              </a:rPr>
              <a:t>se numește </a:t>
            </a:r>
            <a:r>
              <a:rPr lang="en-GB" sz="2000" b="1" dirty="0" err="1">
                <a:latin typeface="Times New Roman" pitchFamily="18" charset="0"/>
                <a:cs typeface="Times New Roman" pitchFamily="18" charset="0"/>
              </a:rPr>
              <a:t>incapsulare</a:t>
            </a:r>
            <a:r>
              <a:rPr lang="en-GB" sz="2000" dirty="0">
                <a:latin typeface="Times New Roman" pitchFamily="18" charset="0"/>
                <a:cs typeface="Times New Roman" pitchFamily="18" charset="0"/>
              </a:rPr>
              <a:t>. Un </a:t>
            </a:r>
            <a:r>
              <a:rPr lang="en-GB" sz="2000" dirty="0" err="1">
                <a:latin typeface="Times New Roman" pitchFamily="18" charset="0"/>
                <a:cs typeface="Times New Roman" pitchFamily="18" charset="0"/>
              </a:rPr>
              <a:t>obiect</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este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astfel</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divizat</a:t>
            </a:r>
            <a:r>
              <a:rPr lang="en-GB" sz="2000" dirty="0">
                <a:latin typeface="Times New Roman" pitchFamily="18" charset="0"/>
                <a:cs typeface="Times New Roman" pitchFamily="18" charset="0"/>
              </a:rPr>
              <a:t> in </a:t>
            </a:r>
            <a:r>
              <a:rPr lang="en-GB" sz="2000" dirty="0" err="1">
                <a:latin typeface="Times New Roman" pitchFamily="18" charset="0"/>
                <a:cs typeface="Times New Roman" pitchFamily="18" charset="0"/>
              </a:rPr>
              <a:t>doua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parti</a:t>
            </a:r>
            <a:r>
              <a:rPr lang="en-GB" sz="2000" dirty="0">
                <a:latin typeface="Times New Roman" pitchFamily="18" charset="0"/>
                <a:cs typeface="Times New Roman" pitchFamily="18" charset="0"/>
              </a:rPr>
              <a:t>: o parte de </a:t>
            </a:r>
            <a:r>
              <a:rPr lang="en-GB" sz="2000" dirty="0" err="1">
                <a:latin typeface="Times New Roman" pitchFamily="18" charset="0"/>
                <a:cs typeface="Times New Roman" pitchFamily="18" charset="0"/>
              </a:rPr>
              <a:t>interfata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reprezentata</a:t>
            </a:r>
            <a:r>
              <a:rPr lang="en-GB" sz="2000" dirty="0">
                <a:latin typeface="Times New Roman" pitchFamily="18" charset="0"/>
                <a:cs typeface="Times New Roman" pitchFamily="18" charset="0"/>
              </a:rPr>
              <a:t> de </a:t>
            </a:r>
            <a:r>
              <a:rPr lang="en-GB" sz="2000" dirty="0" err="1">
                <a:latin typeface="Times New Roman" pitchFamily="18" charset="0"/>
                <a:cs typeface="Times New Roman" pitchFamily="18" charset="0"/>
              </a:rPr>
              <a:t>mesaje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a:t>
            </a:r>
            <a:r>
              <a:rPr lang="en-GB" sz="2000" dirty="0">
                <a:latin typeface="Times New Roman" pitchFamily="18" charset="0"/>
                <a:cs typeface="Times New Roman" pitchFamily="18" charset="0"/>
              </a:rPr>
              <a:t> o parte </a:t>
            </a:r>
            <a:r>
              <a:rPr lang="en-GB" sz="2000" dirty="0" err="1">
                <a:latin typeface="Times New Roman" pitchFamily="18" charset="0"/>
                <a:cs typeface="Times New Roman" pitchFamily="18" charset="0"/>
              </a:rPr>
              <a:t>ascunsa</a:t>
            </a:r>
            <a:r>
              <a:rPr lang="en-GB" sz="2000" dirty="0">
                <a:latin typeface="Times New Roman" pitchFamily="18" charset="0"/>
                <a:cs typeface="Times New Roman" pitchFamily="18" charset="0"/>
              </a:rPr>
              <a:t>, de </a:t>
            </a:r>
            <a:r>
              <a:rPr lang="en-GB" sz="2000" dirty="0" err="1">
                <a:latin typeface="Times New Roman" pitchFamily="18" charset="0"/>
                <a:cs typeface="Times New Roman" pitchFamily="18" charset="0"/>
              </a:rPr>
              <a:t>implementare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reprezentata</a:t>
            </a:r>
            <a:r>
              <a:rPr lang="en-GB" sz="2000" dirty="0">
                <a:latin typeface="Times New Roman" pitchFamily="18" charset="0"/>
                <a:cs typeface="Times New Roman" pitchFamily="18" charset="0"/>
              </a:rPr>
              <a:t> de </a:t>
            </a:r>
            <a:r>
              <a:rPr lang="en-GB" sz="2000" dirty="0" err="1">
                <a:latin typeface="Times New Roman" pitchFamily="18" charset="0"/>
                <a:cs typeface="Times New Roman" pitchFamily="18" charset="0"/>
              </a:rPr>
              <a:t>starea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interna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a:t>
            </a:r>
            <a:r>
              <a:rPr lang="en-GB" sz="2000" dirty="0">
                <a:latin typeface="Times New Roman" pitchFamily="18" charset="0"/>
                <a:cs typeface="Times New Roman" pitchFamily="18" charset="0"/>
              </a:rPr>
              <a:t> de </a:t>
            </a:r>
            <a:r>
              <a:rPr lang="en-GB" sz="2000" dirty="0" err="1">
                <a:latin typeface="Times New Roman" pitchFamily="18" charset="0"/>
                <a:cs typeface="Times New Roman" pitchFamily="18" charset="0"/>
              </a:rPr>
              <a:t>metodele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obiectului</a:t>
            </a:r>
            <a:r>
              <a:rPr lang="en-GB" sz="2000" dirty="0">
                <a:latin typeface="Times New Roman" pitchFamily="18" charset="0"/>
                <a:cs typeface="Times New Roman" pitchFamily="18" charset="0"/>
              </a:rPr>
              <a:t>.</a:t>
            </a:r>
          </a:p>
          <a:p>
            <a:pPr marL="342900" indent="-342900" algn="just">
              <a:buFont typeface="Wingdings" panose="05000000000000000000" pitchFamily="2" charset="2"/>
              <a:buChar char="§"/>
            </a:pPr>
            <a:r>
              <a:rPr lang="en-GB" sz="2000" b="1" dirty="0" err="1">
                <a:latin typeface="Times New Roman" pitchFamily="18" charset="0"/>
                <a:cs typeface="Times New Roman" pitchFamily="18" charset="0"/>
              </a:rPr>
              <a:t>Incapsularea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ascunde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utilizatorului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complexitatea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unui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obiect</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oferindu-i</a:t>
            </a:r>
            <a:r>
              <a:rPr lang="en-GB" sz="2000" dirty="0">
                <a:latin typeface="Times New Roman" pitchFamily="18" charset="0"/>
                <a:cs typeface="Times New Roman" pitchFamily="18" charset="0"/>
              </a:rPr>
              <a:t> in </a:t>
            </a:r>
            <a:r>
              <a:rPr lang="en-GB" sz="2000" dirty="0" err="1">
                <a:latin typeface="Times New Roman" pitchFamily="18" charset="0"/>
                <a:cs typeface="Times New Roman" pitchFamily="18" charset="0"/>
              </a:rPr>
              <a:t>schimb</a:t>
            </a:r>
            <a:r>
              <a:rPr lang="en-GB" sz="2000" dirty="0">
                <a:latin typeface="Times New Roman" pitchFamily="18" charset="0"/>
                <a:cs typeface="Times New Roman" pitchFamily="18" charset="0"/>
              </a:rPr>
              <a:t> o imagine </a:t>
            </a:r>
            <a:r>
              <a:rPr lang="en-GB" sz="2000" dirty="0" err="1">
                <a:latin typeface="Times New Roman" pitchFamily="18" charset="0"/>
                <a:cs typeface="Times New Roman" pitchFamily="18" charset="0"/>
              </a:rPr>
              <a:t>functionala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simplificata</a:t>
            </a:r>
            <a:r>
              <a:rPr lang="en-GB" sz="2000" dirty="0">
                <a:latin typeface="Times New Roman" pitchFamily="18" charset="0"/>
                <a:cs typeface="Times New Roman" pitchFamily="18" charset="0"/>
              </a:rPr>
              <a:t> a </a:t>
            </a:r>
            <a:r>
              <a:rPr lang="en-GB" sz="2000" dirty="0" err="1">
                <a:latin typeface="Times New Roman" pitchFamily="18" charset="0"/>
                <a:cs typeface="Times New Roman" pitchFamily="18" charset="0"/>
              </a:rPr>
              <a:t>acestuia</a:t>
            </a:r>
            <a:r>
              <a:rPr lang="en-GB" sz="2000" dirty="0">
                <a:latin typeface="Times New Roman" pitchFamily="18" charset="0"/>
                <a:cs typeface="Times New Roman" pitchFamily="18" charset="0"/>
              </a:rPr>
              <a:t>, care ii </a:t>
            </a:r>
            <a:r>
              <a:rPr lang="en-GB" sz="2000" dirty="0" err="1">
                <a:latin typeface="Times New Roman" pitchFamily="18" charset="0"/>
                <a:cs typeface="Times New Roman" pitchFamily="18" charset="0"/>
              </a:rPr>
              <a:t>permite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modeleze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rezolve</a:t>
            </a:r>
            <a:r>
              <a:rPr lang="en-GB" sz="2000" dirty="0">
                <a:latin typeface="Times New Roman" pitchFamily="18" charset="0"/>
                <a:cs typeface="Times New Roman" pitchFamily="18" charset="0"/>
              </a:rPr>
              <a:t> </a:t>
            </a:r>
            <a:r>
              <a:rPr lang="ro-RO" sz="2000" dirty="0">
                <a:latin typeface="Times New Roman" pitchFamily="18" charset="0"/>
                <a:cs typeface="Times New Roman" pitchFamily="18" charset="0"/>
              </a:rPr>
              <a:t>mai ușor</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problemele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complexe</a:t>
            </a:r>
            <a:r>
              <a:rPr lang="en-GB" sz="2000" dirty="0">
                <a:latin typeface="Times New Roman" pitchFamily="18" charset="0"/>
                <a:cs typeface="Times New Roman" pitchFamily="18" charset="0"/>
              </a:rPr>
              <a:t>.</a:t>
            </a:r>
          </a:p>
        </p:txBody>
      </p:sp>
      <p:pic>
        <p:nvPicPr>
          <p:cNvPr id="2050" name="Picture 2" descr="D:\PABD 1\Semestrul II\BDOO\fig19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864677"/>
            <a:ext cx="4762500" cy="20002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Încapsularea</a:t>
            </a:r>
          </a:p>
        </p:txBody>
      </p:sp>
    </p:spTree>
    <p:extLst>
      <p:ext uri="{BB962C8B-B14F-4D97-AF65-F5344CB8AC3E}">
        <p14:creationId xmlns:p14="http://schemas.microsoft.com/office/powerpoint/2010/main" val="347851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dirty="0">
                <a:latin typeface="Times New Roman" pitchFamily="18" charset="0"/>
                <a:cs typeface="Times New Roman" pitchFamily="18" charset="0"/>
              </a:rPr>
              <a:t>Obiect</a:t>
            </a:r>
          </a:p>
          <a:p>
            <a:pPr marL="514350" indent="-514350" algn="just">
              <a:buFont typeface="+mj-lt"/>
              <a:buAutoNum type="arabicPeriod"/>
            </a:pPr>
            <a:r>
              <a:rPr lang="ro-RO" sz="3200" dirty="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Încapsulare</a:t>
            </a:r>
          </a:p>
          <a:p>
            <a:pPr marL="514350" indent="-514350" algn="just">
              <a:buFont typeface="+mj-lt"/>
              <a:buAutoNum type="arabicPeriod"/>
            </a:pPr>
            <a:r>
              <a:rPr lang="ro-RO" sz="3200" b="1" dirty="0">
                <a:latin typeface="Times New Roman" pitchFamily="18" charset="0"/>
                <a:cs typeface="Times New Roman" pitchFamily="18" charset="0"/>
              </a:rPr>
              <a:t>Moștenire</a:t>
            </a:r>
          </a:p>
          <a:p>
            <a:pPr marL="514350" indent="-514350" algn="just">
              <a:buFont typeface="+mj-lt"/>
              <a:buAutoNum type="arabicPeriod"/>
            </a:pPr>
            <a:r>
              <a:rPr lang="ro-RO" sz="3200" dirty="0">
                <a:latin typeface="Times New Roman" pitchFamily="18" charset="0"/>
                <a:cs typeface="Times New Roman" pitchFamily="18" charset="0"/>
              </a:rPr>
              <a:t>Polimorfism</a:t>
            </a:r>
          </a:p>
          <a:p>
            <a:pPr marL="514350" indent="-514350" algn="just">
              <a:buFont typeface="+mj-lt"/>
              <a:buAutoNum type="arabicPeriod"/>
            </a:pPr>
            <a:r>
              <a:rPr lang="ro-RO" sz="3200"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1206418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2585908"/>
            <a:ext cx="8229600" cy="2554545"/>
          </a:xfrm>
          <a:prstGeom prst="rect">
            <a:avLst/>
          </a:prstGeom>
          <a:noFill/>
        </p:spPr>
        <p:txBody>
          <a:bodyPr wrap="square" rtlCol="0">
            <a:spAutoFit/>
          </a:bodyPr>
          <a:lstStyle/>
          <a:p>
            <a:pPr marL="342900" indent="-342900" algn="just">
              <a:buFont typeface="Wingdings" panose="05000000000000000000" pitchFamily="2" charset="2"/>
              <a:buChar char="§"/>
            </a:pPr>
            <a:r>
              <a:rPr lang="en-GB" sz="2000" dirty="0" err="1">
                <a:latin typeface="Times New Roman" pitchFamily="18" charset="0"/>
                <a:cs typeface="Times New Roman" pitchFamily="18" charset="0"/>
              </a:rPr>
              <a:t>Intr</a:t>
            </a:r>
            <a:r>
              <a:rPr lang="en-GB" sz="2000" dirty="0">
                <a:latin typeface="Times New Roman" pitchFamily="18" charset="0"/>
                <a:cs typeface="Times New Roman" pitchFamily="18" charset="0"/>
              </a:rPr>
              <a:t>-o </a:t>
            </a:r>
            <a:r>
              <a:rPr lang="en-GB" sz="2000" dirty="0" err="1">
                <a:latin typeface="Times New Roman" pitchFamily="18" charset="0"/>
                <a:cs typeface="Times New Roman" pitchFamily="18" charset="0"/>
              </a:rPr>
              <a:t>baza</a:t>
            </a:r>
            <a:r>
              <a:rPr lang="en-GB" sz="2000" dirty="0">
                <a:latin typeface="Times New Roman" pitchFamily="18" charset="0"/>
                <a:cs typeface="Times New Roman" pitchFamily="18" charset="0"/>
              </a:rPr>
              <a:t> de date orientate </a:t>
            </a:r>
            <a:r>
              <a:rPr lang="en-GB" sz="2000" dirty="0" err="1">
                <a:latin typeface="Times New Roman" pitchFamily="18" charset="0"/>
                <a:cs typeface="Times New Roman" pitchFamily="18" charset="0"/>
              </a:rPr>
              <a:t>pe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obiecte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clasele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sunt</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aranjate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intr</a:t>
            </a:r>
            <a:r>
              <a:rPr lang="en-GB" sz="2000" dirty="0">
                <a:latin typeface="Times New Roman" pitchFamily="18" charset="0"/>
                <a:cs typeface="Times New Roman" pitchFamily="18" charset="0"/>
              </a:rPr>
              <a:t>-o </a:t>
            </a:r>
            <a:r>
              <a:rPr lang="en-GB" sz="2000" dirty="0" err="1">
                <a:latin typeface="Times New Roman" pitchFamily="18" charset="0"/>
                <a:cs typeface="Times New Roman" pitchFamily="18" charset="0"/>
              </a:rPr>
              <a:t>ierarhie</a:t>
            </a:r>
            <a:r>
              <a:rPr lang="en-GB" sz="2000" dirty="0">
                <a:latin typeface="Times New Roman" pitchFamily="18" charset="0"/>
                <a:cs typeface="Times New Roman" pitchFamily="18" charset="0"/>
              </a:rPr>
              <a:t> in care </a:t>
            </a:r>
            <a:r>
              <a:rPr lang="en-GB" sz="2000" dirty="0" err="1">
                <a:latin typeface="Times New Roman" pitchFamily="18" charset="0"/>
                <a:cs typeface="Times New Roman" pitchFamily="18" charset="0"/>
              </a:rPr>
              <a:t>fiecare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clasa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mosteneste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toate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atributele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metodele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superclasei</a:t>
            </a:r>
            <a:r>
              <a:rPr lang="en-GB" sz="2000" dirty="0">
                <a:latin typeface="Times New Roman" pitchFamily="18" charset="0"/>
                <a:cs typeface="Times New Roman" pitchFamily="18" charset="0"/>
              </a:rPr>
              <a:t> din care face parte. </a:t>
            </a:r>
            <a:r>
              <a:rPr lang="en-GB" sz="2000" b="1" dirty="0" err="1">
                <a:latin typeface="Times New Roman" pitchFamily="18" charset="0"/>
                <a:cs typeface="Times New Roman" pitchFamily="18" charset="0"/>
              </a:rPr>
              <a:t>Mostenirea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este</a:t>
            </a:r>
            <a:r>
              <a:rPr lang="en-GB" sz="2000" dirty="0">
                <a:latin typeface="Times New Roman" pitchFamily="18" charset="0"/>
                <a:cs typeface="Times New Roman" pitchFamily="18" charset="0"/>
              </a:rPr>
              <a:t> un concept </a:t>
            </a:r>
            <a:r>
              <a:rPr lang="en-GB" sz="2000" dirty="0" err="1">
                <a:latin typeface="Times New Roman" pitchFamily="18" charset="0"/>
                <a:cs typeface="Times New Roman" pitchFamily="18" charset="0"/>
              </a:rPr>
              <a:t>puternic</a:t>
            </a:r>
            <a:r>
              <a:rPr lang="en-GB" sz="2000" dirty="0">
                <a:latin typeface="Times New Roman" pitchFamily="18" charset="0"/>
                <a:cs typeface="Times New Roman" pitchFamily="18" charset="0"/>
              </a:rPr>
              <a:t>, care conduce la </a:t>
            </a:r>
            <a:r>
              <a:rPr lang="en-GB" sz="2000" dirty="0" err="1">
                <a:latin typeface="Times New Roman" pitchFamily="18" charset="0"/>
                <a:cs typeface="Times New Roman" pitchFamily="18" charset="0"/>
              </a:rPr>
              <a:t>posibilitatea</a:t>
            </a:r>
            <a:r>
              <a:rPr lang="en-GB" sz="2000" dirty="0">
                <a:latin typeface="Times New Roman" pitchFamily="18" charset="0"/>
                <a:cs typeface="Times New Roman" pitchFamily="18" charset="0"/>
              </a:rPr>
              <a:t> de </a:t>
            </a:r>
            <a:r>
              <a:rPr lang="en-GB" sz="2000" dirty="0" err="1">
                <a:latin typeface="Times New Roman" pitchFamily="18" charset="0"/>
                <a:cs typeface="Times New Roman" pitchFamily="18" charset="0"/>
              </a:rPr>
              <a:t>reutilizare</a:t>
            </a:r>
            <a:r>
              <a:rPr lang="en-GB" sz="2000" dirty="0">
                <a:latin typeface="Times New Roman" pitchFamily="18" charset="0"/>
                <a:cs typeface="Times New Roman" pitchFamily="18" charset="0"/>
              </a:rPr>
              <a:t> a </a:t>
            </a:r>
            <a:r>
              <a:rPr lang="en-GB" sz="2000" dirty="0" err="1">
                <a:latin typeface="Times New Roman" pitchFamily="18" charset="0"/>
                <a:cs typeface="Times New Roman" pitchFamily="18" charset="0"/>
              </a:rPr>
              <a:t>codului</a:t>
            </a:r>
            <a:r>
              <a:rPr lang="en-GB" sz="2000" dirty="0">
                <a:latin typeface="Times New Roman" pitchFamily="18" charset="0"/>
                <a:cs typeface="Times New Roman" pitchFamily="18" charset="0"/>
              </a:rPr>
              <a:t>.</a:t>
            </a:r>
          </a:p>
          <a:p>
            <a:pPr marL="342900" indent="-342900" algn="just">
              <a:buFont typeface="Wingdings" panose="05000000000000000000" pitchFamily="2" charset="2"/>
              <a:buChar char="§"/>
            </a:pPr>
            <a:r>
              <a:rPr lang="en-GB" sz="2000" dirty="0" err="1">
                <a:latin typeface="Times New Roman" pitchFamily="18" charset="0"/>
                <a:cs typeface="Times New Roman" pitchFamily="18" charset="0"/>
              </a:rPr>
              <a:t>Prin</a:t>
            </a:r>
            <a:r>
              <a:rPr lang="en-GB" sz="2000" dirty="0">
                <a:latin typeface="Times New Roman" pitchFamily="18" charset="0"/>
                <a:cs typeface="Times New Roman" pitchFamily="18" charset="0"/>
              </a:rPr>
              <a:t> </a:t>
            </a:r>
            <a:r>
              <a:rPr lang="en-GB" sz="2000" b="1" dirty="0" err="1">
                <a:latin typeface="Times New Roman" pitchFamily="18" charset="0"/>
                <a:cs typeface="Times New Roman" pitchFamily="18" charset="0"/>
              </a:rPr>
              <a:t>mostenire</a:t>
            </a:r>
            <a:r>
              <a:rPr lang="en-GB" sz="2000" dirty="0">
                <a:latin typeface="Times New Roman" pitchFamily="18" charset="0"/>
                <a:cs typeface="Times New Roman" pitchFamily="18" charset="0"/>
              </a:rPr>
              <a:t>, o </a:t>
            </a:r>
            <a:r>
              <a:rPr lang="en-GB" sz="2000" dirty="0" err="1">
                <a:latin typeface="Times New Roman" pitchFamily="18" charset="0"/>
                <a:cs typeface="Times New Roman" pitchFamily="18" charset="0"/>
              </a:rPr>
              <a:t>clasa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preia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toate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atributele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metodele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clasei</a:t>
            </a:r>
            <a:r>
              <a:rPr lang="en-GB" sz="2000" dirty="0">
                <a:latin typeface="Times New Roman" pitchFamily="18" charset="0"/>
                <a:cs typeface="Times New Roman" pitchFamily="18" charset="0"/>
              </a:rPr>
              <a:t> din care </a:t>
            </a:r>
            <a:r>
              <a:rPr lang="en-GB" sz="2000" dirty="0" err="1">
                <a:latin typeface="Times New Roman" pitchFamily="18" charset="0"/>
                <a:cs typeface="Times New Roman" pitchFamily="18" charset="0"/>
              </a:rPr>
              <a:t>deriva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adaugand</a:t>
            </a:r>
            <a:r>
              <a:rPr lang="en-GB" sz="2000" dirty="0">
                <a:latin typeface="Times New Roman" pitchFamily="18" charset="0"/>
                <a:cs typeface="Times New Roman" pitchFamily="18" charset="0"/>
              </a:rPr>
              <a:t> la </a:t>
            </a:r>
            <a:r>
              <a:rPr lang="en-GB" sz="2000" dirty="0" err="1">
                <a:latin typeface="Times New Roman" pitchFamily="18" charset="0"/>
                <a:cs typeface="Times New Roman" pitchFamily="18" charset="0"/>
              </a:rPr>
              <a:t>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atributele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metodele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proprii</a:t>
            </a:r>
            <a:r>
              <a:rPr lang="en-GB" sz="2000" dirty="0">
                <a:latin typeface="Times New Roman" pitchFamily="18" charset="0"/>
                <a:cs typeface="Times New Roman" pitchFamily="18" charset="0"/>
              </a:rPr>
              <a:t>. Este de </a:t>
            </a:r>
            <a:r>
              <a:rPr lang="en-GB" sz="2000" dirty="0" err="1">
                <a:latin typeface="Times New Roman" pitchFamily="18" charset="0"/>
                <a:cs typeface="Times New Roman" pitchFamily="18" charset="0"/>
              </a:rPr>
              <a:t>asemenea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posibil</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ca</a:t>
            </a:r>
            <a:r>
              <a:rPr lang="en-GB" sz="2000" dirty="0">
                <a:latin typeface="Times New Roman" pitchFamily="18" charset="0"/>
                <a:cs typeface="Times New Roman" pitchFamily="18" charset="0"/>
              </a:rPr>
              <a:t> o </a:t>
            </a:r>
            <a:r>
              <a:rPr lang="en-GB" sz="2000" dirty="0" err="1">
                <a:latin typeface="Times New Roman" pitchFamily="18" charset="0"/>
                <a:cs typeface="Times New Roman" pitchFamily="18" charset="0"/>
              </a:rPr>
              <a:t>clasa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aiba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mai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mult</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decat</a:t>
            </a:r>
            <a:r>
              <a:rPr lang="en-GB" sz="2000" dirty="0">
                <a:latin typeface="Times New Roman" pitchFamily="18" charset="0"/>
                <a:cs typeface="Times New Roman" pitchFamily="18" charset="0"/>
              </a:rPr>
              <a:t> o </a:t>
            </a:r>
            <a:r>
              <a:rPr lang="en-GB" sz="2000" dirty="0" err="1">
                <a:latin typeface="Times New Roman" pitchFamily="18" charset="0"/>
                <a:cs typeface="Times New Roman" pitchFamily="18" charset="0"/>
              </a:rPr>
              <a:t>superclasa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Acest</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lucru</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este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cunoscut</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mostenire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multipla</a:t>
            </a:r>
            <a:r>
              <a:rPr lang="en-GB" sz="2000" dirty="0">
                <a:latin typeface="Times New Roman" pitchFamily="18" charset="0"/>
                <a:cs typeface="Times New Roman" pitchFamily="18" charset="0"/>
              </a:rPr>
              <a:t>.</a:t>
            </a: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Moștenirea</a:t>
            </a:r>
          </a:p>
        </p:txBody>
      </p:sp>
    </p:spTree>
    <p:extLst>
      <p:ext uri="{BB962C8B-B14F-4D97-AF65-F5344CB8AC3E}">
        <p14:creationId xmlns:p14="http://schemas.microsoft.com/office/powerpoint/2010/main" val="145274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pic>
        <p:nvPicPr>
          <p:cNvPr id="4098" name="Picture 2" descr="D:\PABD 1\Semestrul II\BDOO\fig19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417638"/>
            <a:ext cx="4686300" cy="513930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Moștenirea</a:t>
            </a:r>
          </a:p>
        </p:txBody>
      </p:sp>
    </p:spTree>
    <p:extLst>
      <p:ext uri="{BB962C8B-B14F-4D97-AF65-F5344CB8AC3E}">
        <p14:creationId xmlns:p14="http://schemas.microsoft.com/office/powerpoint/2010/main" val="2867143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dirty="0">
                <a:latin typeface="Times New Roman" pitchFamily="18" charset="0"/>
                <a:cs typeface="Times New Roman" pitchFamily="18" charset="0"/>
              </a:rPr>
              <a:t>Obiect</a:t>
            </a:r>
          </a:p>
          <a:p>
            <a:pPr marL="514350" indent="-514350" algn="just">
              <a:buFont typeface="+mj-lt"/>
              <a:buAutoNum type="arabicPeriod"/>
            </a:pPr>
            <a:r>
              <a:rPr lang="ro-RO" sz="3200" dirty="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Încapsulare</a:t>
            </a:r>
          </a:p>
          <a:p>
            <a:pPr marL="514350" indent="-514350" algn="just">
              <a:buFont typeface="+mj-lt"/>
              <a:buAutoNum type="arabicPeriod"/>
            </a:pPr>
            <a:r>
              <a:rPr lang="ro-RO" sz="3200" dirty="0">
                <a:latin typeface="Times New Roman" pitchFamily="18" charset="0"/>
                <a:cs typeface="Times New Roman" pitchFamily="18" charset="0"/>
              </a:rPr>
              <a:t>Moștenire</a:t>
            </a:r>
          </a:p>
          <a:p>
            <a:pPr marL="514350" indent="-514350" algn="just">
              <a:buFont typeface="+mj-lt"/>
              <a:buAutoNum type="arabicPeriod"/>
            </a:pPr>
            <a:r>
              <a:rPr lang="ro-RO" sz="3200" b="1" dirty="0">
                <a:latin typeface="Times New Roman" pitchFamily="18" charset="0"/>
                <a:cs typeface="Times New Roman" pitchFamily="18" charset="0"/>
              </a:rPr>
              <a:t>Polimorfism</a:t>
            </a:r>
          </a:p>
          <a:p>
            <a:pPr marL="514350" indent="-514350" algn="just">
              <a:buFont typeface="+mj-lt"/>
              <a:buAutoNum type="arabicPeriod"/>
            </a:pPr>
            <a:r>
              <a:rPr lang="ro-RO" sz="3200"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4121185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2667000"/>
            <a:ext cx="8229600" cy="2677656"/>
          </a:xfrm>
          <a:prstGeom prst="rect">
            <a:avLst/>
          </a:prstGeom>
          <a:noFill/>
        </p:spPr>
        <p:txBody>
          <a:bodyPr wrap="square" rtlCol="0">
            <a:spAutoFit/>
          </a:bodyPr>
          <a:lstStyle/>
          <a:p>
            <a:pPr marL="342900" indent="-342900" algn="just">
              <a:buFont typeface="Wingdings" panose="05000000000000000000" pitchFamily="2" charset="2"/>
              <a:buChar char="§"/>
            </a:pPr>
            <a:r>
              <a:rPr lang="ro-RO" sz="2400" dirty="0">
                <a:latin typeface="Times New Roman" pitchFamily="18" charset="0"/>
                <a:cs typeface="Times New Roman" pitchFamily="18" charset="0"/>
              </a:rPr>
              <a:t>O </a:t>
            </a:r>
            <a:r>
              <a:rPr lang="ro-RO" sz="2400" b="1" dirty="0">
                <a:latin typeface="Times New Roman" pitchFamily="18" charset="0"/>
                <a:cs typeface="Times New Roman" pitchFamily="18" charset="0"/>
              </a:rPr>
              <a:t>b</a:t>
            </a:r>
            <a:r>
              <a:rPr lang="vi-VN" sz="2400" b="1" dirty="0">
                <a:latin typeface="Times New Roman" pitchFamily="18" charset="0"/>
                <a:cs typeface="Times New Roman" pitchFamily="18" charset="0"/>
              </a:rPr>
              <a:t>aza de date </a:t>
            </a:r>
            <a:r>
              <a:rPr lang="vi-VN" sz="2400" dirty="0">
                <a:latin typeface="Times New Roman" pitchFamily="18" charset="0"/>
                <a:cs typeface="Times New Roman" pitchFamily="18" charset="0"/>
              </a:rPr>
              <a:t>este o colecţie structurată de informaţii legate de un anumit subiect sau scop.</a:t>
            </a:r>
            <a:endParaRPr lang="ro-RO" sz="2400" dirty="0">
              <a:latin typeface="Times New Roman" pitchFamily="18" charset="0"/>
              <a:cs typeface="Times New Roman" pitchFamily="18" charset="0"/>
            </a:endParaRPr>
          </a:p>
          <a:p>
            <a:pPr marL="342900" indent="-342900" algn="just">
              <a:buFont typeface="Wingdings" panose="05000000000000000000" pitchFamily="2" charset="2"/>
              <a:buChar char="§"/>
            </a:pPr>
            <a:r>
              <a:rPr lang="vi-VN" sz="2400" dirty="0">
                <a:latin typeface="Times New Roman" pitchFamily="18" charset="0"/>
                <a:cs typeface="Times New Roman" pitchFamily="18" charset="0"/>
              </a:rPr>
              <a:t> </a:t>
            </a:r>
            <a:r>
              <a:rPr lang="vi-VN" sz="2400" b="1" dirty="0">
                <a:latin typeface="Times New Roman" pitchFamily="18" charset="0"/>
                <a:cs typeface="Times New Roman" pitchFamily="18" charset="0"/>
              </a:rPr>
              <a:t>Baza de date relaţională </a:t>
            </a:r>
            <a:r>
              <a:rPr lang="vi-VN" sz="2400" dirty="0">
                <a:latin typeface="Times New Roman" pitchFamily="18" charset="0"/>
                <a:cs typeface="Times New Roman" pitchFamily="18" charset="0"/>
              </a:rPr>
              <a:t>reprezintă o colecţie de date organizată sub forma unor tabele, în care coloanele poartă numele de câmpuri, linii se numesc înregistrări, capetele de tabel fiind echivalentul structurii bazei de date. Între câmpurile unui tabel există legături de interdependenţă numite relaţii.</a:t>
            </a:r>
            <a:endParaRPr lang="en-GB" sz="2400" dirty="0">
              <a:latin typeface="Times New Roman" pitchFamily="18" charset="0"/>
              <a:cs typeface="Times New Roman" pitchFamily="18" charset="0"/>
            </a:endParaRPr>
          </a:p>
        </p:txBody>
      </p:sp>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Ce este o bază de date?</a:t>
            </a:r>
          </a:p>
        </p:txBody>
      </p:sp>
    </p:spTree>
    <p:extLst>
      <p:ext uri="{BB962C8B-B14F-4D97-AF65-F5344CB8AC3E}">
        <p14:creationId xmlns:p14="http://schemas.microsoft.com/office/powerpoint/2010/main" val="1987302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199" y="2278131"/>
            <a:ext cx="8229601" cy="3170099"/>
          </a:xfrm>
          <a:prstGeom prst="rect">
            <a:avLst/>
          </a:prstGeom>
          <a:noFill/>
        </p:spPr>
        <p:txBody>
          <a:bodyPr wrap="square" rtlCol="0">
            <a:spAutoFit/>
          </a:bodyPr>
          <a:lstStyle/>
          <a:p>
            <a:pPr marL="342900" indent="-342900" algn="just">
              <a:buFont typeface="Wingdings" panose="05000000000000000000" pitchFamily="2" charset="2"/>
              <a:buChar char="§"/>
            </a:pPr>
            <a:r>
              <a:rPr lang="fr-FR" sz="2000" b="1" dirty="0" err="1">
                <a:latin typeface="Times New Roman" pitchFamily="18" charset="0"/>
                <a:cs typeface="Times New Roman" pitchFamily="18" charset="0"/>
              </a:rPr>
              <a:t>Polimorfismul</a:t>
            </a:r>
            <a:r>
              <a:rPr lang="fr-FR" sz="2000" dirty="0">
                <a:latin typeface="Times New Roman" pitchFamily="18" charset="0"/>
                <a:cs typeface="Times New Roman" pitchFamily="18" charset="0"/>
              </a:rPr>
              <a:t> se refera la </a:t>
            </a:r>
            <a:r>
              <a:rPr lang="fr-FR" sz="2000" dirty="0" err="1">
                <a:latin typeface="Times New Roman" pitchFamily="18" charset="0"/>
                <a:cs typeface="Times New Roman" pitchFamily="18" charset="0"/>
              </a:rPr>
              <a:t>faptul</a:t>
            </a:r>
            <a:r>
              <a:rPr lang="fr-FR" sz="2000" dirty="0">
                <a:latin typeface="Times New Roman" pitchFamily="18" charset="0"/>
                <a:cs typeface="Times New Roman" pitchFamily="18" charset="0"/>
              </a:rPr>
              <a:t> ca, la </a:t>
            </a:r>
            <a:r>
              <a:rPr lang="fr-FR" sz="2000" dirty="0" err="1">
                <a:latin typeface="Times New Roman" pitchFamily="18" charset="0"/>
                <a:cs typeface="Times New Roman" pitchFamily="18" charset="0"/>
              </a:rPr>
              <a:t>primirea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unui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mesaj</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stabilirea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metodei</a:t>
            </a:r>
            <a:r>
              <a:rPr lang="fr-FR" sz="2000" dirty="0">
                <a:latin typeface="Times New Roman" pitchFamily="18" charset="0"/>
                <a:cs typeface="Times New Roman" pitchFamily="18" charset="0"/>
              </a:rPr>
              <a:t> care se </a:t>
            </a:r>
            <a:r>
              <a:rPr lang="fr-FR" sz="2000" dirty="0" err="1">
                <a:latin typeface="Times New Roman" pitchFamily="18" charset="0"/>
                <a:cs typeface="Times New Roman" pitchFamily="18" charset="0"/>
              </a:rPr>
              <a:t>aplica</a:t>
            </a:r>
            <a:r>
              <a:rPr lang="fr-FR" sz="2000" dirty="0">
                <a:latin typeface="Times New Roman" pitchFamily="18" charset="0"/>
                <a:cs typeface="Times New Roman" pitchFamily="18" charset="0"/>
              </a:rPr>
              <a:t> se face in </a:t>
            </a:r>
            <a:r>
              <a:rPr lang="fr-FR" sz="2000" dirty="0" err="1">
                <a:latin typeface="Times New Roman" pitchFamily="18" charset="0"/>
                <a:cs typeface="Times New Roman" pitchFamily="18" charset="0"/>
              </a:rPr>
              <a:t>mod</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dinamic</a:t>
            </a:r>
            <a:r>
              <a:rPr lang="fr-FR" sz="2000" dirty="0">
                <a:latin typeface="Times New Roman" pitchFamily="18" charset="0"/>
                <a:cs typeface="Times New Roman" pitchFamily="18" charset="0"/>
              </a:rPr>
              <a:t>, in </a:t>
            </a:r>
            <a:r>
              <a:rPr lang="fr-FR" sz="2000" dirty="0" err="1">
                <a:latin typeface="Times New Roman" pitchFamily="18" charset="0"/>
                <a:cs typeface="Times New Roman" pitchFamily="18" charset="0"/>
              </a:rPr>
              <a:t>functie</a:t>
            </a:r>
            <a:r>
              <a:rPr lang="fr-FR" sz="2000" dirty="0">
                <a:latin typeface="Times New Roman" pitchFamily="18" charset="0"/>
                <a:cs typeface="Times New Roman" pitchFamily="18" charset="0"/>
              </a:rPr>
              <a:t> de </a:t>
            </a:r>
            <a:r>
              <a:rPr lang="fr-FR" sz="2000" dirty="0" err="1">
                <a:latin typeface="Times New Roman" pitchFamily="18" charset="0"/>
                <a:cs typeface="Times New Roman" pitchFamily="18" charset="0"/>
              </a:rPr>
              <a:t>clasa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obiectului</a:t>
            </a:r>
            <a:r>
              <a:rPr lang="fr-FR" sz="2000" dirty="0">
                <a:latin typeface="Times New Roman" pitchFamily="18" charset="0"/>
                <a:cs typeface="Times New Roman" pitchFamily="18" charset="0"/>
              </a:rPr>
              <a:t> in </a:t>
            </a:r>
            <a:r>
              <a:rPr lang="fr-FR" sz="2000" dirty="0" err="1">
                <a:latin typeface="Times New Roman" pitchFamily="18" charset="0"/>
                <a:cs typeface="Times New Roman" pitchFamily="18" charset="0"/>
              </a:rPr>
              <a:t>cauza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Astfel</a:t>
            </a:r>
            <a:r>
              <a:rPr lang="fr-FR" sz="2000" dirty="0">
                <a:latin typeface="Times New Roman" pitchFamily="18" charset="0"/>
                <a:cs typeface="Times New Roman" pitchFamily="18" charset="0"/>
              </a:rPr>
              <a:t>, instante ale </a:t>
            </a:r>
            <a:r>
              <a:rPr lang="fr-FR" sz="2000" dirty="0" err="1">
                <a:latin typeface="Times New Roman" pitchFamily="18" charset="0"/>
                <a:cs typeface="Times New Roman" pitchFamily="18" charset="0"/>
              </a:rPr>
              <a:t>unor</a:t>
            </a:r>
            <a:r>
              <a:rPr lang="fr-FR" sz="2000" dirty="0">
                <a:latin typeface="Times New Roman" pitchFamily="18" charset="0"/>
                <a:cs typeface="Times New Roman" pitchFamily="18" charset="0"/>
              </a:rPr>
              <a:t> clase </a:t>
            </a:r>
            <a:r>
              <a:rPr lang="fr-FR" sz="2000" dirty="0" err="1">
                <a:latin typeface="Times New Roman" pitchFamily="18" charset="0"/>
                <a:cs typeface="Times New Roman" pitchFamily="18" charset="0"/>
              </a:rPr>
              <a:t>diferite</a:t>
            </a:r>
            <a:r>
              <a:rPr lang="fr-FR" sz="2000" dirty="0">
                <a:latin typeface="Times New Roman" pitchFamily="18" charset="0"/>
                <a:cs typeface="Times New Roman" pitchFamily="18" charset="0"/>
              </a:rPr>
              <a:t> pot fi </a:t>
            </a:r>
            <a:r>
              <a:rPr lang="fr-FR" sz="2000" dirty="0" err="1">
                <a:latin typeface="Times New Roman" pitchFamily="18" charset="0"/>
                <a:cs typeface="Times New Roman" pitchFamily="18" charset="0"/>
              </a:rPr>
              <a:t>adresate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uniform</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primesc</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aceleasi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mesaje</a:t>
            </a:r>
            <a:r>
              <a:rPr lang="fr-FR" sz="2000" dirty="0">
                <a:latin typeface="Times New Roman" pitchFamily="18" charset="0"/>
                <a:cs typeface="Times New Roman" pitchFamily="18" charset="0"/>
              </a:rPr>
              <a:t>), dar manifesta </a:t>
            </a:r>
            <a:r>
              <a:rPr lang="fr-FR" sz="2000" dirty="0" err="1">
                <a:latin typeface="Times New Roman" pitchFamily="18" charset="0"/>
                <a:cs typeface="Times New Roman" pitchFamily="18" charset="0"/>
              </a:rPr>
              <a:t>comportamente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diferite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Acest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fapt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asigura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manipularea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simpla</a:t>
            </a:r>
            <a:r>
              <a:rPr lang="fr-FR" sz="2000" dirty="0">
                <a:latin typeface="Times New Roman" pitchFamily="18" charset="0"/>
                <a:cs typeface="Times New Roman" pitchFamily="18" charset="0"/>
              </a:rPr>
              <a:t> si </a:t>
            </a:r>
            <a:r>
              <a:rPr lang="fr-FR" sz="2000" dirty="0" err="1">
                <a:latin typeface="Times New Roman" pitchFamily="18" charset="0"/>
                <a:cs typeface="Times New Roman" pitchFamily="18" charset="0"/>
              </a:rPr>
              <a:t>coerenta</a:t>
            </a:r>
            <a:r>
              <a:rPr lang="fr-FR" sz="2000" dirty="0">
                <a:latin typeface="Times New Roman" pitchFamily="18" charset="0"/>
                <a:cs typeface="Times New Roman" pitchFamily="18" charset="0"/>
              </a:rPr>
              <a:t> a </a:t>
            </a:r>
            <a:r>
              <a:rPr lang="fr-FR" sz="2000" dirty="0" err="1">
                <a:latin typeface="Times New Roman" pitchFamily="18" charset="0"/>
                <a:cs typeface="Times New Roman" pitchFamily="18" charset="0"/>
              </a:rPr>
              <a:t>seturilor</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eterogene</a:t>
            </a:r>
            <a:r>
              <a:rPr lang="fr-FR" sz="2000" dirty="0">
                <a:latin typeface="Times New Roman" pitchFamily="18" charset="0"/>
                <a:cs typeface="Times New Roman" pitchFamily="18" charset="0"/>
              </a:rPr>
              <a:t> de </a:t>
            </a:r>
            <a:r>
              <a:rPr lang="fr-FR" sz="2000" dirty="0" err="1">
                <a:latin typeface="Times New Roman" pitchFamily="18" charset="0"/>
                <a:cs typeface="Times New Roman" pitchFamily="18" charset="0"/>
              </a:rPr>
              <a:t>obiecte</a:t>
            </a:r>
            <a:r>
              <a:rPr lang="fr-FR" sz="20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000" dirty="0">
                <a:latin typeface="Times New Roman" pitchFamily="18" charset="0"/>
                <a:cs typeface="Times New Roman" pitchFamily="18" charset="0"/>
              </a:rPr>
              <a:t>Un </a:t>
            </a:r>
            <a:r>
              <a:rPr lang="fr-FR" sz="2000" dirty="0" err="1">
                <a:latin typeface="Times New Roman" pitchFamily="18" charset="0"/>
                <a:cs typeface="Times New Roman" pitchFamily="18" charset="0"/>
              </a:rPr>
              <a:t>alt</a:t>
            </a:r>
            <a:r>
              <a:rPr lang="fr-FR" sz="2000" dirty="0">
                <a:latin typeface="Times New Roman" pitchFamily="18" charset="0"/>
                <a:cs typeface="Times New Roman" pitchFamily="18" charset="0"/>
              </a:rPr>
              <a:t> tip de </a:t>
            </a:r>
            <a:r>
              <a:rPr lang="fr-FR" sz="2000" dirty="0" err="1">
                <a:latin typeface="Times New Roman" pitchFamily="18" charset="0"/>
                <a:cs typeface="Times New Roman" pitchFamily="18" charset="0"/>
              </a:rPr>
              <a:t>comportament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polimorfic</a:t>
            </a:r>
            <a:r>
              <a:rPr lang="fr-FR" sz="2000" dirty="0">
                <a:latin typeface="Times New Roman" pitchFamily="18" charset="0"/>
                <a:cs typeface="Times New Roman" pitchFamily="18" charset="0"/>
              </a:rPr>
              <a:t> este </a:t>
            </a:r>
            <a:r>
              <a:rPr lang="fr-FR" sz="2000" dirty="0" err="1">
                <a:latin typeface="Times New Roman" pitchFamily="18" charset="0"/>
                <a:cs typeface="Times New Roman" pitchFamily="18" charset="0"/>
              </a:rPr>
              <a:t>asociat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cu</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mostenirea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Raspunsul</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unui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obiect</a:t>
            </a:r>
            <a:r>
              <a:rPr lang="fr-FR" sz="2000" dirty="0">
                <a:latin typeface="Times New Roman" pitchFamily="18" charset="0"/>
                <a:cs typeface="Times New Roman" pitchFamily="18" charset="0"/>
              </a:rPr>
              <a:t> la un </a:t>
            </a:r>
            <a:r>
              <a:rPr lang="fr-FR" sz="2000" dirty="0" err="1">
                <a:latin typeface="Times New Roman" pitchFamily="18" charset="0"/>
                <a:cs typeface="Times New Roman" pitchFamily="18" charset="0"/>
              </a:rPr>
              <a:t>mesaj</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poate</a:t>
            </a:r>
            <a:r>
              <a:rPr lang="fr-FR" sz="2000" dirty="0">
                <a:latin typeface="Times New Roman" pitchFamily="18" charset="0"/>
                <a:cs typeface="Times New Roman" pitchFamily="18" charset="0"/>
              </a:rPr>
              <a:t> fi </a:t>
            </a:r>
            <a:r>
              <a:rPr lang="fr-FR" sz="2000" dirty="0" err="1">
                <a:latin typeface="Times New Roman" pitchFamily="18" charset="0"/>
                <a:cs typeface="Times New Roman" pitchFamily="18" charset="0"/>
              </a:rPr>
              <a:t>determinat</a:t>
            </a:r>
            <a:r>
              <a:rPr lang="fr-FR" sz="2000" dirty="0">
                <a:latin typeface="Times New Roman" pitchFamily="18" charset="0"/>
                <a:cs typeface="Times New Roman" pitchFamily="18" charset="0"/>
              </a:rPr>
              <a:t> de </a:t>
            </a:r>
            <a:r>
              <a:rPr lang="fr-FR" sz="2000" dirty="0" err="1">
                <a:latin typeface="Times New Roman" pitchFamily="18" charset="0"/>
                <a:cs typeface="Times New Roman" pitchFamily="18" charset="0"/>
              </a:rPr>
              <a:t>metodele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mostenite</a:t>
            </a:r>
            <a:r>
              <a:rPr lang="fr-FR" sz="2000" dirty="0">
                <a:latin typeface="Times New Roman" pitchFamily="18" charset="0"/>
                <a:cs typeface="Times New Roman" pitchFamily="18" charset="0"/>
              </a:rPr>
              <a:t> de la </a:t>
            </a:r>
            <a:r>
              <a:rPr lang="fr-FR" sz="2000" dirty="0" err="1">
                <a:latin typeface="Times New Roman" pitchFamily="18" charset="0"/>
                <a:cs typeface="Times New Roman" pitchFamily="18" charset="0"/>
              </a:rPr>
              <a:t>superclasa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Mostenirea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multipla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permite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definirea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unor</a:t>
            </a:r>
            <a:r>
              <a:rPr lang="fr-FR" sz="2000" dirty="0">
                <a:latin typeface="Times New Roman" pitchFamily="18" charset="0"/>
                <a:cs typeface="Times New Roman" pitchFamily="18" charset="0"/>
              </a:rPr>
              <a:t> forme complexe de </a:t>
            </a:r>
            <a:r>
              <a:rPr lang="fr-FR" sz="2000" dirty="0" err="1">
                <a:latin typeface="Times New Roman" pitchFamily="18" charset="0"/>
                <a:cs typeface="Times New Roman" pitchFamily="18" charset="0"/>
              </a:rPr>
              <a:t>comportament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polimorfic</a:t>
            </a:r>
            <a:r>
              <a:rPr lang="fr-FR" sz="2000" dirty="0">
                <a:latin typeface="Times New Roman" pitchFamily="18" charset="0"/>
                <a:cs typeface="Times New Roman" pitchFamily="18" charset="0"/>
              </a:rPr>
              <a:t> care pot </a:t>
            </a:r>
            <a:r>
              <a:rPr lang="fr-FR" sz="2000" dirty="0" err="1">
                <a:latin typeface="Times New Roman" pitchFamily="18" charset="0"/>
                <a:cs typeface="Times New Roman" pitchFamily="18" charset="0"/>
              </a:rPr>
              <a:t>antrena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uneori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combinarea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metodelor</a:t>
            </a:r>
            <a:r>
              <a:rPr lang="fr-FR" sz="2000" dirty="0">
                <a:latin typeface="Times New Roman" pitchFamily="18" charset="0"/>
                <a:cs typeface="Times New Roman" pitchFamily="18" charset="0"/>
              </a:rPr>
              <a:t> de la </a:t>
            </a:r>
            <a:r>
              <a:rPr lang="fr-FR" sz="2000" dirty="0" err="1">
                <a:latin typeface="Times New Roman" pitchFamily="18" charset="0"/>
                <a:cs typeface="Times New Roman" pitchFamily="18" charset="0"/>
              </a:rPr>
              <a:t>doua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sau</a:t>
            </a:r>
            <a:r>
              <a:rPr lang="fr-FR" sz="2000" dirty="0">
                <a:latin typeface="Times New Roman" pitchFamily="18" charset="0"/>
                <a:cs typeface="Times New Roman" pitchFamily="18" charset="0"/>
              </a:rPr>
              <a:t> mai </a:t>
            </a:r>
            <a:r>
              <a:rPr lang="fr-FR" sz="2000" dirty="0" err="1">
                <a:latin typeface="Times New Roman" pitchFamily="18" charset="0"/>
                <a:cs typeface="Times New Roman" pitchFamily="18" charset="0"/>
              </a:rPr>
              <a:t>multe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superclase</a:t>
            </a:r>
            <a:r>
              <a:rPr lang="fr-FR" sz="2000" dirty="0">
                <a:latin typeface="Times New Roman" pitchFamily="18" charset="0"/>
                <a:cs typeface="Times New Roman" pitchFamily="18" charset="0"/>
              </a:rPr>
              <a:t>.</a:t>
            </a: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Polimorfism</a:t>
            </a:r>
          </a:p>
        </p:txBody>
      </p:sp>
    </p:spTree>
    <p:extLst>
      <p:ext uri="{BB962C8B-B14F-4D97-AF65-F5344CB8AC3E}">
        <p14:creationId xmlns:p14="http://schemas.microsoft.com/office/powerpoint/2010/main" val="3157314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dirty="0">
                <a:latin typeface="Times New Roman" pitchFamily="18" charset="0"/>
                <a:cs typeface="Times New Roman" pitchFamily="18" charset="0"/>
              </a:rPr>
              <a:t>Obiect</a:t>
            </a:r>
          </a:p>
          <a:p>
            <a:pPr marL="514350" indent="-514350" algn="just">
              <a:buFont typeface="+mj-lt"/>
              <a:buAutoNum type="arabicPeriod"/>
            </a:pPr>
            <a:r>
              <a:rPr lang="ro-RO" sz="3200" dirty="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Încapsulare</a:t>
            </a:r>
          </a:p>
          <a:p>
            <a:pPr marL="514350" indent="-514350" algn="just">
              <a:buFont typeface="+mj-lt"/>
              <a:buAutoNum type="arabicPeriod"/>
            </a:pPr>
            <a:r>
              <a:rPr lang="ro-RO" sz="3200" dirty="0">
                <a:latin typeface="Times New Roman" pitchFamily="18" charset="0"/>
                <a:cs typeface="Times New Roman" pitchFamily="18" charset="0"/>
              </a:rPr>
              <a:t>Moștenire</a:t>
            </a:r>
          </a:p>
          <a:p>
            <a:pPr marL="514350" indent="-514350" algn="just">
              <a:buFont typeface="+mj-lt"/>
              <a:buAutoNum type="arabicPeriod"/>
            </a:pPr>
            <a:r>
              <a:rPr lang="ro-RO" sz="3200" dirty="0">
                <a:latin typeface="Times New Roman" pitchFamily="18" charset="0"/>
                <a:cs typeface="Times New Roman" pitchFamily="18" charset="0"/>
              </a:rPr>
              <a:t>Polimorfism</a:t>
            </a:r>
          </a:p>
          <a:p>
            <a:pPr marL="514350" indent="-514350" algn="just">
              <a:buFont typeface="+mj-lt"/>
              <a:buAutoNum type="arabicPeriod"/>
            </a:pPr>
            <a:r>
              <a:rPr lang="ro-RO" sz="3200" b="1"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4216992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pPr marL="0" indent="0">
              <a:buNone/>
            </a:pPr>
            <a:endParaRPr lang="en-GB" dirty="0"/>
          </a:p>
          <a:p>
            <a:pPr marL="0" indent="0">
              <a:buNone/>
            </a:pPr>
            <a:endParaRPr lang="ro-RO" dirty="0"/>
          </a:p>
        </p:txBody>
      </p:sp>
      <p:sp>
        <p:nvSpPr>
          <p:cNvPr id="5" name="TextBox 4"/>
          <p:cNvSpPr txBox="1"/>
          <p:nvPr/>
        </p:nvSpPr>
        <p:spPr>
          <a:xfrm>
            <a:off x="457200" y="1524000"/>
            <a:ext cx="8229600" cy="2308324"/>
          </a:xfrm>
          <a:prstGeom prst="rect">
            <a:avLst/>
          </a:prstGeom>
          <a:noFill/>
        </p:spPr>
        <p:txBody>
          <a:bodyPr wrap="square" rtlCol="0">
            <a:spAutoFit/>
          </a:bodyPr>
          <a:lstStyle/>
          <a:p>
            <a:pPr marL="342900" indent="-342900" algn="just">
              <a:buFont typeface="Wingdings" panose="05000000000000000000" pitchFamily="2" charset="2"/>
              <a:buChar char="§"/>
            </a:pPr>
            <a:r>
              <a:rPr lang="ro-RO" sz="2400" dirty="0">
                <a:latin typeface="Times New Roman" pitchFamily="18" charset="0"/>
                <a:cs typeface="Times New Roman" pitchFamily="18" charset="0"/>
              </a:rPr>
              <a:t>Într-o aplicație, asocierea este o legătură între entități.</a:t>
            </a:r>
          </a:p>
          <a:p>
            <a:pPr marL="342900" indent="-342900" algn="just">
              <a:buFont typeface="Wingdings" panose="05000000000000000000" pitchFamily="2" charset="2"/>
              <a:buChar char="§"/>
            </a:pPr>
            <a:r>
              <a:rPr lang="ro-RO" sz="2400" dirty="0">
                <a:latin typeface="Times New Roman" pitchFamily="18" charset="0"/>
                <a:cs typeface="Times New Roman" pitchFamily="18" charset="0"/>
              </a:rPr>
              <a:t> În OODB, asocierea este reprezentată prin</a:t>
            </a:r>
            <a:r>
              <a:rPr lang="en-GB" sz="2400" dirty="0">
                <a:latin typeface="Times New Roman" pitchFamily="18" charset="0"/>
                <a:cs typeface="Times New Roman" pitchFamily="18" charset="0"/>
              </a:rPr>
              <a:t>:</a:t>
            </a:r>
          </a:p>
          <a:p>
            <a:pPr marL="342900" indent="-342900" algn="just">
              <a:buFont typeface="Wingdings" panose="05000000000000000000" pitchFamily="2" charset="2"/>
              <a:buChar char="§"/>
            </a:pPr>
            <a:endParaRPr lang="en-GB" sz="2400" dirty="0">
              <a:latin typeface="Times New Roman" pitchFamily="18" charset="0"/>
              <a:cs typeface="Times New Roman" pitchFamily="18" charset="0"/>
            </a:endParaRPr>
          </a:p>
          <a:p>
            <a:pPr marL="342900" indent="-342900" algn="just">
              <a:buFont typeface="Wingdings" panose="05000000000000000000" pitchFamily="2" charset="2"/>
              <a:buChar char="§"/>
            </a:pPr>
            <a:r>
              <a:rPr lang="ro-RO" sz="2400" dirty="0">
                <a:latin typeface="Times New Roman" pitchFamily="18" charset="0"/>
                <a:cs typeface="Times New Roman" pitchFamily="18" charset="0"/>
              </a:rPr>
              <a:t>intermediul unor trimiteri între obiecte </a:t>
            </a:r>
            <a:endParaRPr lang="en-GB" sz="2400" dirty="0">
              <a:latin typeface="Times New Roman" pitchFamily="18" charset="0"/>
              <a:cs typeface="Times New Roman" pitchFamily="18" charset="0"/>
            </a:endParaRPr>
          </a:p>
          <a:p>
            <a:pPr marL="342900" indent="-342900" algn="just">
              <a:buFont typeface="Wingdings" panose="05000000000000000000" pitchFamily="2" charset="2"/>
              <a:buChar char="§"/>
            </a:pPr>
            <a:r>
              <a:rPr lang="en-GB" sz="2400" dirty="0">
                <a:latin typeface="Times New Roman" pitchFamily="18" charset="0"/>
                <a:cs typeface="Times New Roman" pitchFamily="18" charset="0"/>
              </a:rPr>
              <a:t>o r</a:t>
            </a:r>
            <a:r>
              <a:rPr lang="ro-RO" sz="2400" dirty="0">
                <a:latin typeface="Times New Roman" pitchFamily="18" charset="0"/>
                <a:cs typeface="Times New Roman" pitchFamily="18" charset="0"/>
              </a:rPr>
              <a:t>eprezentare</a:t>
            </a:r>
            <a:r>
              <a:rPr lang="en-GB" sz="2400" dirty="0">
                <a:latin typeface="Times New Roman" pitchFamily="18" charset="0"/>
                <a:cs typeface="Times New Roman" pitchFamily="18" charset="0"/>
              </a:rPr>
              <a:t> </a:t>
            </a:r>
            <a:r>
              <a:rPr lang="ro-RO" sz="2400" dirty="0">
                <a:latin typeface="Times New Roman" pitchFamily="18" charset="0"/>
                <a:cs typeface="Times New Roman" pitchFamily="18" charset="0"/>
              </a:rPr>
              <a:t>a unei asocieri binare </a:t>
            </a:r>
            <a:endParaRPr lang="en-GB" sz="2400" dirty="0">
              <a:latin typeface="Times New Roman" pitchFamily="18" charset="0"/>
              <a:cs typeface="Times New Roman" pitchFamily="18" charset="0"/>
            </a:endParaRPr>
          </a:p>
          <a:p>
            <a:pPr marL="342900" indent="-342900" algn="just">
              <a:buFont typeface="Wingdings" panose="05000000000000000000" pitchFamily="2" charset="2"/>
              <a:buChar char="§"/>
            </a:pPr>
            <a:r>
              <a:rPr lang="en-GB" sz="2400" dirty="0">
                <a:latin typeface="Times New Roman" pitchFamily="18" charset="0"/>
                <a:cs typeface="Times New Roman" pitchFamily="18" charset="0"/>
              </a:rPr>
              <a:t>o r</a:t>
            </a:r>
            <a:r>
              <a:rPr lang="ro-RO" sz="2400" dirty="0">
                <a:latin typeface="Times New Roman" pitchFamily="18" charset="0"/>
                <a:cs typeface="Times New Roman" pitchFamily="18" charset="0"/>
              </a:rPr>
              <a:t>eprezentare</a:t>
            </a:r>
            <a:r>
              <a:rPr lang="en-GB" sz="2400" dirty="0">
                <a:latin typeface="Times New Roman" pitchFamily="18" charset="0"/>
                <a:cs typeface="Times New Roman" pitchFamily="18" charset="0"/>
              </a:rPr>
              <a:t> </a:t>
            </a:r>
            <a:r>
              <a:rPr lang="ro-RO" sz="2400" dirty="0">
                <a:latin typeface="Times New Roman" pitchFamily="18" charset="0"/>
                <a:cs typeface="Times New Roman" pitchFamily="18" charset="0"/>
              </a:rPr>
              <a:t>a unei asocieri tenare </a:t>
            </a:r>
            <a:r>
              <a:rPr lang="en-GB" sz="2400" dirty="0">
                <a:latin typeface="Times New Roman" pitchFamily="18" charset="0"/>
                <a:cs typeface="Times New Roman" pitchFamily="18" charset="0"/>
              </a:rPr>
              <a:t>de </a:t>
            </a:r>
            <a:r>
              <a:rPr lang="en-GB" sz="2400" dirty="0" err="1">
                <a:latin typeface="Times New Roman" pitchFamily="18" charset="0"/>
                <a:cs typeface="Times New Roman" pitchFamily="18" charset="0"/>
              </a:rPr>
              <a:t>referin</a:t>
            </a:r>
            <a:r>
              <a:rPr lang="ro-RO" sz="2400" dirty="0">
                <a:latin typeface="Times New Roman" pitchFamily="18" charset="0"/>
                <a:cs typeface="Times New Roman" pitchFamily="18" charset="0"/>
              </a:rPr>
              <a:t>ță inversă</a:t>
            </a:r>
            <a:endParaRPr lang="en-GB" sz="2400" dirty="0">
              <a:latin typeface="Times New Roman" pitchFamily="18" charset="0"/>
              <a:cs typeface="Times New Roman" pitchFamily="18" charset="0"/>
            </a:endParaRPr>
          </a:p>
        </p:txBody>
      </p:sp>
      <p:pic>
        <p:nvPicPr>
          <p:cNvPr id="5123" name="Picture 3" descr="D:\PABD 1\Semestrul II\BDOO\fig198.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832324"/>
            <a:ext cx="5715000" cy="25717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Asocierea</a:t>
            </a:r>
          </a:p>
        </p:txBody>
      </p:sp>
    </p:spTree>
    <p:extLst>
      <p:ext uri="{BB962C8B-B14F-4D97-AF65-F5344CB8AC3E}">
        <p14:creationId xmlns:p14="http://schemas.microsoft.com/office/powerpoint/2010/main" val="874622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lstStyle/>
          <a:p>
            <a:pPr marL="0" indent="0">
              <a:buNone/>
            </a:pPr>
            <a:endParaRPr lang="en-GB" dirty="0"/>
          </a:p>
          <a:p>
            <a:pPr marL="0" indent="0">
              <a:buNone/>
            </a:pPr>
            <a:endParaRPr lang="en-GB" dirty="0"/>
          </a:p>
        </p:txBody>
      </p:sp>
      <p:pic>
        <p:nvPicPr>
          <p:cNvPr id="6146" name="Picture 2" descr="D:\PABD 1\Semestrul II\BDOO\fig19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179" y="1289266"/>
            <a:ext cx="4118264" cy="514783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Asocierea</a:t>
            </a:r>
          </a:p>
        </p:txBody>
      </p:sp>
    </p:spTree>
    <p:extLst>
      <p:ext uri="{BB962C8B-B14F-4D97-AF65-F5344CB8AC3E}">
        <p14:creationId xmlns:p14="http://schemas.microsoft.com/office/powerpoint/2010/main" val="3368706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47500" lnSpcReduction="20000"/>
          </a:bodyPr>
          <a:lstStyle/>
          <a:p>
            <a:pPr marL="0" indent="0">
              <a:buNone/>
            </a:pPr>
            <a:endParaRPr lang="ro-RO" dirty="0"/>
          </a:p>
          <a:p>
            <a:r>
              <a:rPr lang="ro-RO" dirty="0"/>
              <a:t>Se poate modifica dinamic, funcție de cerințele aplicației</a:t>
            </a:r>
          </a:p>
          <a:p>
            <a:r>
              <a:rPr lang="ro-RO" dirty="0"/>
              <a:t>-</a:t>
            </a:r>
          </a:p>
          <a:p>
            <a:r>
              <a:rPr lang="ro-RO" dirty="0"/>
              <a:t>Modificările:</a:t>
            </a:r>
          </a:p>
          <a:p>
            <a:r>
              <a:rPr lang="ro-RO" dirty="0"/>
              <a:t>-trebuie:-specificate-implementate-</a:t>
            </a:r>
          </a:p>
          <a:p>
            <a:r>
              <a:rPr lang="ro-RO" dirty="0"/>
              <a:t>două tipuri:</a:t>
            </a:r>
          </a:p>
          <a:p>
            <a:r>
              <a:rPr lang="ro-RO" dirty="0"/>
              <a:t>-</a:t>
            </a:r>
          </a:p>
          <a:p>
            <a:r>
              <a:rPr lang="ro-RO" dirty="0"/>
              <a:t>modificări ale clasei (definiția, atributele, metodele)</a:t>
            </a:r>
          </a:p>
          <a:p>
            <a:r>
              <a:rPr lang="ro-RO" dirty="0"/>
              <a:t>-</a:t>
            </a:r>
          </a:p>
          <a:p>
            <a:r>
              <a:rPr lang="ro-RO" dirty="0"/>
              <a:t>modificări ale ierarhiei claselor</a:t>
            </a:r>
          </a:p>
          <a:p>
            <a:r>
              <a:rPr lang="ro-RO" dirty="0"/>
              <a:t>Schema bazei de date</a:t>
            </a:r>
          </a:p>
          <a:p>
            <a:r>
              <a:rPr lang="ro-RO" dirty="0"/>
              <a:t>-</a:t>
            </a:r>
          </a:p>
          <a:p>
            <a:r>
              <a:rPr lang="ro-RO" dirty="0"/>
              <a:t>extinsă prin adăugarea de noi clase</a:t>
            </a:r>
          </a:p>
          <a:p>
            <a:r>
              <a:rPr lang="ro-RO" dirty="0"/>
              <a:t>Obiectul</a:t>
            </a:r>
          </a:p>
          <a:p>
            <a:r>
              <a:rPr lang="ro-RO" dirty="0"/>
              <a:t>-</a:t>
            </a:r>
          </a:p>
          <a:p>
            <a:r>
              <a:rPr lang="ro-RO" dirty="0"/>
              <a:t> încorporează structura și metodele clasei</a:t>
            </a:r>
          </a:p>
          <a:p>
            <a:r>
              <a:rPr lang="ro-RO" dirty="0"/>
              <a:t>-are asociat un identificator unic, conferit de sistem</a:t>
            </a:r>
          </a:p>
          <a:p>
            <a:endParaRPr lang="ro-RO" dirty="0"/>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Schema</a:t>
            </a:r>
          </a:p>
        </p:txBody>
      </p:sp>
    </p:spTree>
    <p:extLst>
      <p:ext uri="{BB962C8B-B14F-4D97-AF65-F5344CB8AC3E}">
        <p14:creationId xmlns:p14="http://schemas.microsoft.com/office/powerpoint/2010/main" val="1142242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lstStyle/>
          <a:p>
            <a:pPr marL="0" indent="0">
              <a:buNone/>
            </a:pPr>
            <a:endParaRPr lang="en-GB" dirty="0"/>
          </a:p>
          <a:p>
            <a:pPr marL="0" indent="0">
              <a:buNone/>
            </a:pPr>
            <a:endParaRPr lang="en-GB" dirty="0"/>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Schema unei BDOO</a:t>
            </a:r>
          </a:p>
        </p:txBody>
      </p:sp>
      <p:sp>
        <p:nvSpPr>
          <p:cNvPr id="4" name="TextBox 3"/>
          <p:cNvSpPr txBox="1"/>
          <p:nvPr/>
        </p:nvSpPr>
        <p:spPr>
          <a:xfrm>
            <a:off x="457200" y="2057400"/>
            <a:ext cx="8229600" cy="3139321"/>
          </a:xfrm>
          <a:prstGeom prst="rect">
            <a:avLst/>
          </a:prstGeom>
          <a:noFill/>
        </p:spPr>
        <p:txBody>
          <a:bodyPr wrap="square" rtlCol="0">
            <a:spAutoFit/>
          </a:bodyPr>
          <a:lstStyle/>
          <a:p>
            <a:r>
              <a:rPr lang="ro-RO" dirty="0"/>
              <a:t>O schemă completă a unei baze de date orientată pe obiecte poate consta din una</a:t>
            </a:r>
          </a:p>
          <a:p>
            <a:r>
              <a:rPr lang="ro-RO" dirty="0"/>
              <a:t>sau mai multe ierarhii de clasă, împreună cu relaţiile structurale. Modificarea</a:t>
            </a:r>
          </a:p>
          <a:p>
            <a:r>
              <a:rPr lang="ro-RO" dirty="0"/>
              <a:t>schemei presupune:</a:t>
            </a:r>
          </a:p>
          <a:p>
            <a:r>
              <a:rPr lang="ro-RO" dirty="0"/>
              <a:t>1. definirea unei taxonomii şi a unui model al schimbărilor. Taxonomia defineşte un</a:t>
            </a:r>
          </a:p>
          <a:p>
            <a:r>
              <a:rPr lang="ro-RO" dirty="0"/>
              <a:t>set de schimbări semnificative ale schemei, iar modelul furnizează o bază pentru</a:t>
            </a:r>
          </a:p>
          <a:p>
            <a:r>
              <a:rPr lang="ro-RO" dirty="0"/>
              <a:t>specificarea semanticilor schimbărilor schemei;</a:t>
            </a:r>
          </a:p>
          <a:p>
            <a:r>
              <a:rPr lang="ro-RO" dirty="0"/>
              <a:t>2. implementarea schimbărilor schemei. Aceste schimbări pot fi: referitoare la</a:t>
            </a:r>
          </a:p>
          <a:p>
            <a:r>
              <a:rPr lang="ro-RO" dirty="0"/>
              <a:t>modul de definire al unei clase - includ schimbările atributelor şi metodelor definite</a:t>
            </a:r>
          </a:p>
          <a:p>
            <a:r>
              <a:rPr lang="ro-RO" dirty="0"/>
              <a:t>pentru o clasă; schimbări referitoare la structura ierarhiei de clase - includ</a:t>
            </a:r>
          </a:p>
          <a:p>
            <a:r>
              <a:rPr lang="ro-RO" dirty="0"/>
              <a:t>adăugarea sau ştergerea unei clase şi schimbarea relaţiilor superclasă/subclasă dintre</a:t>
            </a:r>
          </a:p>
          <a:p>
            <a:r>
              <a:rPr lang="ro-RO" dirty="0"/>
              <a:t>o pereche de clase. </a:t>
            </a:r>
            <a:endParaRPr lang="ro-RO" dirty="0"/>
          </a:p>
        </p:txBody>
      </p:sp>
    </p:spTree>
    <p:extLst>
      <p:ext uri="{BB962C8B-B14F-4D97-AF65-F5344CB8AC3E}">
        <p14:creationId xmlns:p14="http://schemas.microsoft.com/office/powerpoint/2010/main" val="1930288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92500" lnSpcReduction="20000"/>
          </a:bodyPr>
          <a:lstStyle/>
          <a:p>
            <a:pPr algn="just">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t>
            </a:r>
            <a:r>
              <a:rPr lang="en-GB" dirty="0" err="1">
                <a:latin typeface="Times New Roman" panose="02020603050405020304" pitchFamily="18" charset="0"/>
                <a:cs typeface="Times New Roman" panose="02020603050405020304" pitchFamily="18" charset="0"/>
              </a:rPr>
              <a:t>creare</a:t>
            </a:r>
            <a:r>
              <a:rPr lang="en-GB" dirty="0">
                <a:latin typeface="Times New Roman" panose="02020603050405020304" pitchFamily="18" charset="0"/>
                <a:cs typeface="Times New Roman" panose="02020603050405020304" pitchFamily="18" charset="0"/>
              </a:rPr>
              <a:t> de </a:t>
            </a:r>
            <a:r>
              <a:rPr lang="en-GB" dirty="0" err="1">
                <a:latin typeface="Times New Roman" panose="02020603050405020304" pitchFamily="18" charset="0"/>
                <a:cs typeface="Times New Roman" panose="02020603050405020304" pitchFamily="18" charset="0"/>
              </a:rPr>
              <a:t>clase</a:t>
            </a:r>
            <a:endParaRPr lang="en-GB"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GB" dirty="0" err="1">
                <a:latin typeface="Times New Roman" panose="02020603050405020304" pitchFamily="18" charset="0"/>
                <a:cs typeface="Times New Roman" panose="02020603050405020304" pitchFamily="18" charset="0"/>
              </a:rPr>
              <a:t>actualizarea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claselor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modificarea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ștergerea</a:t>
            </a:r>
            <a:r>
              <a:rPr lang="en-GB"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t>
            </a:r>
            <a:r>
              <a:rPr lang="en-GB" dirty="0" err="1">
                <a:latin typeface="Times New Roman" panose="02020603050405020304" pitchFamily="18" charset="0"/>
                <a:cs typeface="Times New Roman" panose="02020603050405020304" pitchFamily="18" charset="0"/>
              </a:rPr>
              <a:t>modificarea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metodelor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modificarea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obiectelor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utilizând</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metode</a:t>
            </a:r>
            <a:r>
              <a:rPr lang="en-GB" dirty="0">
                <a:latin typeface="Times New Roman" panose="02020603050405020304" pitchFamily="18" charset="0"/>
                <a:cs typeface="Times New Roman" panose="02020603050405020304" pitchFamily="18" charset="0"/>
              </a:rPr>
              <a:t> dedicate)-</a:t>
            </a:r>
            <a:r>
              <a:rPr lang="en-GB" dirty="0" err="1">
                <a:latin typeface="Times New Roman" panose="02020603050405020304" pitchFamily="18" charset="0"/>
                <a:cs typeface="Times New Roman" panose="02020603050405020304" pitchFamily="18" charset="0"/>
              </a:rPr>
              <a:t>comunicarea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între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obiecte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prin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mesaje</a:t>
            </a:r>
            <a:endParaRPr lang="en-GB"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t>
            </a:r>
            <a:r>
              <a:rPr lang="en-GB" dirty="0" err="1">
                <a:latin typeface="Times New Roman" panose="02020603050405020304" pitchFamily="18" charset="0"/>
                <a:cs typeface="Times New Roman" panose="02020603050405020304" pitchFamily="18" charset="0"/>
              </a:rPr>
              <a:t>solicitări</a:t>
            </a:r>
            <a:r>
              <a:rPr lang="en-GB" dirty="0">
                <a:latin typeface="Times New Roman" panose="02020603050405020304" pitchFamily="18" charset="0"/>
                <a:cs typeface="Times New Roman" panose="02020603050405020304" pitchFamily="18" charset="0"/>
              </a:rPr>
              <a:t> de </a:t>
            </a:r>
            <a:r>
              <a:rPr lang="en-GB" dirty="0" err="1">
                <a:latin typeface="Times New Roman" panose="02020603050405020304" pitchFamily="18" charset="0"/>
                <a:cs typeface="Times New Roman" panose="02020603050405020304" pitchFamily="18" charset="0"/>
              </a:rPr>
              <a:t>apeluri</a:t>
            </a:r>
            <a:r>
              <a:rPr lang="en-GB" dirty="0">
                <a:latin typeface="Times New Roman" panose="02020603050405020304" pitchFamily="18" charset="0"/>
                <a:cs typeface="Times New Roman" panose="02020603050405020304" pitchFamily="18" charset="0"/>
              </a:rPr>
              <a:t> ale </a:t>
            </a:r>
            <a:r>
              <a:rPr lang="en-GB" dirty="0" err="1">
                <a:latin typeface="Times New Roman" panose="02020603050405020304" pitchFamily="18" charset="0"/>
                <a:cs typeface="Times New Roman" panose="02020603050405020304" pitchFamily="18" charset="0"/>
              </a:rPr>
              <a:t>anumitor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metode</a:t>
            </a:r>
            <a:r>
              <a:rPr lang="en-GB"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t>
            </a:r>
            <a:r>
              <a:rPr lang="en-GB" dirty="0" err="1">
                <a:latin typeface="Times New Roman" panose="02020603050405020304" pitchFamily="18" charset="0"/>
                <a:cs typeface="Times New Roman" panose="02020603050405020304" pitchFamily="18" charset="0"/>
              </a:rPr>
              <a:t>trimiterea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unui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mesaj</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către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mai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multe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obiecte</a:t>
            </a:r>
            <a:r>
              <a:rPr lang="en-GB"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t>
            </a:r>
            <a:r>
              <a:rPr lang="en-GB" dirty="0" err="1">
                <a:latin typeface="Times New Roman" panose="02020603050405020304" pitchFamily="18" charset="0"/>
                <a:cs typeface="Times New Roman" panose="02020603050405020304" pitchFamily="18" charset="0"/>
              </a:rPr>
              <a:t>același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mesaj</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poate</a:t>
            </a:r>
            <a:r>
              <a:rPr lang="en-GB" dirty="0">
                <a:latin typeface="Times New Roman" panose="02020603050405020304" pitchFamily="18" charset="0"/>
                <a:cs typeface="Times New Roman" panose="02020603050405020304" pitchFamily="18" charset="0"/>
              </a:rPr>
              <a:t> genera </a:t>
            </a:r>
            <a:r>
              <a:rPr lang="en-GB" dirty="0" err="1">
                <a:latin typeface="Times New Roman" panose="02020603050405020304" pitchFamily="18" charset="0"/>
                <a:cs typeface="Times New Roman" panose="02020603050405020304" pitchFamily="18" charset="0"/>
              </a:rPr>
              <a:t>comportamente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diferite</a:t>
            </a:r>
            <a:endParaRPr lang="en-GB"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din </a:t>
            </a:r>
            <a:r>
              <a:rPr lang="en-GB" dirty="0" err="1">
                <a:latin typeface="Times New Roman" panose="02020603050405020304" pitchFamily="18" charset="0"/>
                <a:cs typeface="Times New Roman" panose="02020603050405020304" pitchFamily="18" charset="0"/>
              </a:rPr>
              <a:t>partea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unor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obiecte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diferite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polimorfism</a:t>
            </a: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Wingdings" panose="05000000000000000000" pitchFamily="2" charset="2"/>
              <a:buChar char="§"/>
            </a:pPr>
            <a:r>
              <a:rPr lang="ro-RO" sz="2400" dirty="0">
                <a:latin typeface="Times New Roman" panose="02020603050405020304" pitchFamily="18" charset="0"/>
                <a:cs typeface="Times New Roman" panose="02020603050405020304" pitchFamily="18" charset="0"/>
              </a:rPr>
              <a:t>(Gestiunea) </a:t>
            </a:r>
            <a:r>
              <a:rPr lang="en-GB" sz="2400" dirty="0" err="1">
                <a:latin typeface="Times New Roman" panose="02020603050405020304" pitchFamily="18" charset="0"/>
                <a:cs typeface="Times New Roman" panose="02020603050405020304" pitchFamily="18" charset="0"/>
              </a:rPr>
              <a:t>modelului</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orientat</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obiect</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9740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85000" lnSpcReduction="20000"/>
          </a:bodyPr>
          <a:lstStyle/>
          <a:p>
            <a:pPr algn="just">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1.toate </a:t>
            </a:r>
            <a:r>
              <a:rPr lang="en-GB" dirty="0" err="1">
                <a:latin typeface="Times New Roman" panose="02020603050405020304" pitchFamily="18" charset="0"/>
                <a:cs typeface="Times New Roman" panose="02020603050405020304" pitchFamily="18" charset="0"/>
              </a:rPr>
              <a:t>obiectele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trebuie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să</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respecte</a:t>
            </a:r>
            <a:r>
              <a:rPr lang="ro-RO"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protocolul</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specificat</a:t>
            </a:r>
            <a:r>
              <a:rPr lang="en-GB" dirty="0">
                <a:latin typeface="Times New Roman" panose="02020603050405020304" pitchFamily="18" charset="0"/>
                <a:cs typeface="Times New Roman" panose="02020603050405020304" pitchFamily="18" charset="0"/>
              </a:rPr>
              <a:t> la </a:t>
            </a:r>
            <a:r>
              <a:rPr lang="en-GB" dirty="0" err="1">
                <a:latin typeface="Times New Roman" panose="02020603050405020304" pitchFamily="18" charset="0"/>
                <a:cs typeface="Times New Roman" panose="02020603050405020304" pitchFamily="18" charset="0"/>
              </a:rPr>
              <a:t>definirea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clasei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lor</a:t>
            </a:r>
            <a:r>
              <a:rPr lang="ro-RO"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 -un</a:t>
            </a:r>
            <a:r>
              <a:rPr lang="ro-RO"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obiect</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poate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răspunde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doar</a:t>
            </a:r>
            <a:r>
              <a:rPr lang="en-GB" dirty="0">
                <a:latin typeface="Times New Roman" panose="02020603050405020304" pitchFamily="18" charset="0"/>
                <a:cs typeface="Times New Roman" panose="02020603050405020304" pitchFamily="18" charset="0"/>
              </a:rPr>
              <a:t> la </a:t>
            </a:r>
            <a:r>
              <a:rPr lang="en-GB" dirty="0" err="1">
                <a:latin typeface="Times New Roman" panose="02020603050405020304" pitchFamily="18" charset="0"/>
                <a:cs typeface="Times New Roman" panose="02020603050405020304" pitchFamily="18" charset="0"/>
              </a:rPr>
              <a:t>mesajele</a:t>
            </a:r>
            <a:r>
              <a:rPr lang="en-GB" dirty="0">
                <a:latin typeface="Times New Roman" panose="02020603050405020304" pitchFamily="18" charset="0"/>
                <a:cs typeface="Times New Roman" panose="02020603050405020304" pitchFamily="18" charset="0"/>
              </a:rPr>
              <a:t> premise</a:t>
            </a:r>
            <a:r>
              <a:rPr lang="ro-RO"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clasei</a:t>
            </a:r>
            <a:r>
              <a:rPr lang="en-GB" dirty="0">
                <a:latin typeface="Times New Roman" panose="02020603050405020304" pitchFamily="18" charset="0"/>
                <a:cs typeface="Times New Roman" panose="02020603050405020304" pitchFamily="18" charset="0"/>
              </a:rPr>
              <a:t> a </a:t>
            </a:r>
            <a:r>
              <a:rPr lang="en-GB" dirty="0" err="1">
                <a:latin typeface="Times New Roman" panose="02020603050405020304" pitchFamily="18" charset="0"/>
                <a:cs typeface="Times New Roman" panose="02020603050405020304" pitchFamily="18" charset="0"/>
              </a:rPr>
              <a:t>cărei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instanţiere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este</a:t>
            </a:r>
            <a:r>
              <a:rPr lang="en-GB"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2. </a:t>
            </a:r>
            <a:r>
              <a:rPr lang="en-GB" dirty="0" err="1">
                <a:latin typeface="Times New Roman" panose="02020603050405020304" pitchFamily="18" charset="0"/>
                <a:cs typeface="Times New Roman" panose="02020603050405020304" pitchFamily="18" charset="0"/>
              </a:rPr>
              <a:t>accesul</a:t>
            </a:r>
            <a:r>
              <a:rPr lang="en-GB" dirty="0">
                <a:latin typeface="Times New Roman" panose="02020603050405020304" pitchFamily="18" charset="0"/>
                <a:cs typeface="Times New Roman" panose="02020603050405020304" pitchFamily="18" charset="0"/>
              </a:rPr>
              <a:t> din exterior la </a:t>
            </a:r>
            <a:r>
              <a:rPr lang="en-GB" dirty="0" err="1">
                <a:latin typeface="Times New Roman" panose="02020603050405020304" pitchFamily="18" charset="0"/>
                <a:cs typeface="Times New Roman" panose="02020603050405020304" pitchFamily="18" charset="0"/>
              </a:rPr>
              <a:t>obiecte</a:t>
            </a:r>
            <a:r>
              <a:rPr lang="en-GB" dirty="0">
                <a:latin typeface="Times New Roman" panose="02020603050405020304" pitchFamily="18" charset="0"/>
                <a:cs typeface="Times New Roman" panose="02020603050405020304" pitchFamily="18" charset="0"/>
              </a:rPr>
              <a:t> se face </a:t>
            </a:r>
            <a:r>
              <a:rPr lang="en-GB" dirty="0" err="1">
                <a:latin typeface="Times New Roman" panose="02020603050405020304" pitchFamily="18" charset="0"/>
                <a:cs typeface="Times New Roman" panose="02020603050405020304" pitchFamily="18" charset="0"/>
              </a:rPr>
              <a:t>doar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prin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mesajele</a:t>
            </a:r>
            <a:r>
              <a:rPr lang="en-GB" dirty="0">
                <a:latin typeface="Times New Roman" panose="02020603050405020304" pitchFamily="18" charset="0"/>
                <a:cs typeface="Times New Roman" panose="02020603050405020304" pitchFamily="18" charset="0"/>
              </a:rPr>
              <a:t> premise</a:t>
            </a:r>
            <a:r>
              <a:rPr lang="ro-RO"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a:t>
            </a:r>
            <a:r>
              <a:rPr lang="en-GB" dirty="0" err="1">
                <a:latin typeface="Times New Roman" panose="02020603050405020304" pitchFamily="18" charset="0"/>
                <a:cs typeface="Times New Roman" panose="02020603050405020304" pitchFamily="18" charset="0"/>
              </a:rPr>
              <a:t>restul</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metodelor</a:t>
            </a:r>
            <a:r>
              <a:rPr lang="en-GB" dirty="0">
                <a:latin typeface="Times New Roman" panose="02020603050405020304" pitchFamily="18" charset="0"/>
                <a:cs typeface="Times New Roman" panose="02020603050405020304" pitchFamily="18" charset="0"/>
              </a:rPr>
              <a:t> / </a:t>
            </a:r>
            <a:r>
              <a:rPr lang="en-GB" dirty="0" err="1">
                <a:latin typeface="Times New Roman" panose="02020603050405020304" pitchFamily="18" charset="0"/>
                <a:cs typeface="Times New Roman" panose="02020603050405020304" pitchFamily="18" charset="0"/>
              </a:rPr>
              <a:t>proprietăților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sunt</a:t>
            </a:r>
            <a:r>
              <a:rPr lang="en-GB" dirty="0">
                <a:latin typeface="Times New Roman" panose="02020603050405020304" pitchFamily="18" charset="0"/>
                <a:cs typeface="Times New Roman" panose="02020603050405020304" pitchFamily="18" charset="0"/>
              </a:rPr>
              <a:t> încapsulate3. </a:t>
            </a:r>
            <a:r>
              <a:rPr lang="en-GB" dirty="0" err="1">
                <a:latin typeface="Times New Roman" panose="02020603050405020304" pitchFamily="18" charset="0"/>
                <a:cs typeface="Times New Roman" panose="02020603050405020304" pitchFamily="18" charset="0"/>
              </a:rPr>
              <a:t>identificatorul</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unui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obiect</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asigură</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integritatea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referirii</a:t>
            </a:r>
            <a:r>
              <a:rPr lang="en-GB" dirty="0">
                <a:latin typeface="Times New Roman" panose="02020603050405020304" pitchFamily="18" charset="0"/>
                <a:cs typeface="Times New Roman" panose="02020603050405020304" pitchFamily="18" charset="0"/>
              </a:rPr>
              <a:t> la </a:t>
            </a:r>
            <a:r>
              <a:rPr lang="en-GB" dirty="0" err="1">
                <a:latin typeface="Times New Roman" panose="02020603050405020304" pitchFamily="18" charset="0"/>
                <a:cs typeface="Times New Roman" panose="02020603050405020304" pitchFamily="18" charset="0"/>
              </a:rPr>
              <a:t>obiect</a:t>
            </a:r>
            <a:endParaRPr lang="en-GB"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t>
            </a:r>
            <a:r>
              <a:rPr lang="en-GB" dirty="0" err="1">
                <a:latin typeface="Times New Roman" panose="02020603050405020304" pitchFamily="18" charset="0"/>
                <a:cs typeface="Times New Roman" panose="02020603050405020304" pitchFamily="18" charset="0"/>
              </a:rPr>
              <a:t>orice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obiect</a:t>
            </a:r>
            <a:r>
              <a:rPr lang="en-GB" dirty="0">
                <a:latin typeface="Times New Roman" panose="02020603050405020304" pitchFamily="18" charset="0"/>
                <a:cs typeface="Times New Roman" panose="02020603050405020304" pitchFamily="18" charset="0"/>
              </a:rPr>
              <a:t> are un </a:t>
            </a:r>
            <a:r>
              <a:rPr lang="en-GB" dirty="0" err="1">
                <a:latin typeface="Times New Roman" panose="02020603050405020304" pitchFamily="18" charset="0"/>
                <a:cs typeface="Times New Roman" panose="02020603050405020304" pitchFamily="18" charset="0"/>
              </a:rPr>
              <a:t>identificator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cheie</a:t>
            </a:r>
            <a:r>
              <a:rPr lang="en-GB" dirty="0">
                <a:latin typeface="Times New Roman" panose="02020603050405020304" pitchFamily="18" charset="0"/>
                <a:cs typeface="Times New Roman" panose="02020603050405020304" pitchFamily="18" charset="0"/>
              </a:rPr>
              <a:t>)-</a:t>
            </a:r>
            <a:r>
              <a:rPr lang="en-GB" dirty="0" err="1">
                <a:latin typeface="Times New Roman" panose="02020603050405020304" pitchFamily="18" charset="0"/>
                <a:cs typeface="Times New Roman" panose="02020603050405020304" pitchFamily="18" charset="0"/>
              </a:rPr>
              <a:t>identificatorul</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este</a:t>
            </a:r>
            <a:r>
              <a:rPr lang="ro-RO"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același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întreaga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durată</a:t>
            </a:r>
            <a:r>
              <a:rPr lang="en-GB" dirty="0">
                <a:latin typeface="Times New Roman" panose="02020603050405020304" pitchFamily="18" charset="0"/>
                <a:cs typeface="Times New Roman" panose="02020603050405020304" pitchFamily="18" charset="0"/>
              </a:rPr>
              <a:t> de </a:t>
            </a:r>
            <a:r>
              <a:rPr lang="en-GB" dirty="0" err="1">
                <a:latin typeface="Times New Roman" panose="02020603050405020304" pitchFamily="18" charset="0"/>
                <a:cs typeface="Times New Roman" panose="02020603050405020304" pitchFamily="18" charset="0"/>
              </a:rPr>
              <a:t>viață</a:t>
            </a:r>
            <a:r>
              <a:rPr lang="en-GB" dirty="0">
                <a:latin typeface="Times New Roman" panose="02020603050405020304" pitchFamily="18" charset="0"/>
                <a:cs typeface="Times New Roman" panose="02020603050405020304" pitchFamily="18" charset="0"/>
              </a:rPr>
              <a:t> a</a:t>
            </a:r>
            <a:r>
              <a:rPr lang="ro-RO"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obiectului-dacă</a:t>
            </a:r>
            <a:r>
              <a:rPr lang="en-GB" dirty="0">
                <a:latin typeface="Times New Roman" panose="02020603050405020304" pitchFamily="18" charset="0"/>
                <a:cs typeface="Times New Roman" panose="02020603050405020304" pitchFamily="18" charset="0"/>
              </a:rPr>
              <a:t> un </a:t>
            </a:r>
            <a:r>
              <a:rPr lang="en-GB" dirty="0" err="1">
                <a:latin typeface="Times New Roman" panose="02020603050405020304" pitchFamily="18" charset="0"/>
                <a:cs typeface="Times New Roman" panose="02020603050405020304" pitchFamily="18" charset="0"/>
              </a:rPr>
              <a:t>obiect</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este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șters</a:t>
            </a:r>
            <a:r>
              <a:rPr lang="en-GB" dirty="0">
                <a:latin typeface="Times New Roman" panose="02020603050405020304" pitchFamily="18" charset="0"/>
                <a:cs typeface="Times New Roman" panose="02020603050405020304" pitchFamily="18" charset="0"/>
              </a:rPr>
              <a:t>, se </a:t>
            </a:r>
            <a:r>
              <a:rPr lang="en-GB" dirty="0" err="1">
                <a:latin typeface="Times New Roman" panose="02020603050405020304" pitchFamily="18" charset="0"/>
                <a:cs typeface="Times New Roman" panose="02020603050405020304" pitchFamily="18" charset="0"/>
              </a:rPr>
              <a:t>șterge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și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identificatorul</a:t>
            </a:r>
            <a:r>
              <a:rPr lang="ro-RO"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lui</a:t>
            </a: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Reguli</a:t>
            </a:r>
            <a:r>
              <a:rPr lang="en-GB" sz="2400" dirty="0">
                <a:latin typeface="Times New Roman" panose="02020603050405020304" pitchFamily="18" charset="0"/>
                <a:cs typeface="Times New Roman" panose="02020603050405020304" pitchFamily="18" charset="0"/>
              </a:rPr>
              <a:t> de </a:t>
            </a:r>
            <a:r>
              <a:rPr lang="en-GB" sz="2400" dirty="0" err="1">
                <a:latin typeface="Times New Roman" panose="02020603050405020304" pitchFamily="18" charset="0"/>
                <a:cs typeface="Times New Roman" panose="02020603050405020304" pitchFamily="18" charset="0"/>
              </a:rPr>
              <a:t>integritate</a:t>
            </a:r>
            <a:r>
              <a:rPr lang="en-GB" sz="2400" dirty="0">
                <a:latin typeface="Times New Roman" panose="02020603050405020304" pitchFamily="18" charset="0"/>
                <a:cs typeface="Times New Roman" panose="02020603050405020304" pitchFamily="18" charset="0"/>
              </a:rPr>
              <a:t> al </a:t>
            </a:r>
            <a:r>
              <a:rPr lang="en-GB" sz="2400" dirty="0" err="1">
                <a:latin typeface="Times New Roman" panose="02020603050405020304" pitchFamily="18" charset="0"/>
                <a:cs typeface="Times New Roman" panose="02020603050405020304" pitchFamily="18" charset="0"/>
              </a:rPr>
              <a:t>modelului</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orientat</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obiect</a:t>
            </a:r>
            <a:endParaRPr lang="en-GB" sz="2400" dirty="0">
              <a:latin typeface="Times New Roman" panose="02020603050405020304" pitchFamily="18" charset="0"/>
              <a:cs typeface="Times New Roman" panose="02020603050405020304" pitchFamily="18" charset="0"/>
            </a:endParaRPr>
          </a:p>
          <a:p>
            <a:endParaRPr lang="ro-RO"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3225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85000" lnSpcReduction="20000"/>
          </a:bodyPr>
          <a:lstStyle/>
          <a:p>
            <a:br>
              <a:rPr lang="ro-RO" b="1" dirty="0"/>
            </a:br>
            <a:r>
              <a:rPr lang="ro-RO" b="1" dirty="0"/>
              <a:t>Un SGBDOO trebuie să utilizeze metode ce aparțin claselor din BDOO</a:t>
            </a:r>
            <a:endParaRPr lang="ro-RO" dirty="0"/>
          </a:p>
          <a:p>
            <a:r>
              <a:rPr lang="ro-RO" dirty="0"/>
              <a:t>-</a:t>
            </a:r>
          </a:p>
          <a:p>
            <a:r>
              <a:rPr lang="ro-RO" dirty="0"/>
              <a:t>clasele trebuie să fie compacte, încapsulate și ermetizate</a:t>
            </a:r>
          </a:p>
          <a:p>
            <a:r>
              <a:rPr lang="ro-RO" dirty="0"/>
              <a:t>-încapsularea-</a:t>
            </a:r>
          </a:p>
          <a:p>
            <a:r>
              <a:rPr lang="ro-RO" dirty="0"/>
              <a:t>asocierea dintre metode și datele prelucrate</a:t>
            </a:r>
          </a:p>
          <a:p>
            <a:r>
              <a:rPr lang="ro-RO" dirty="0"/>
              <a:t>-</a:t>
            </a:r>
          </a:p>
          <a:p>
            <a:r>
              <a:rPr lang="ro-RO" dirty="0"/>
              <a:t>poate scădea numărul de accesuri la datele din baza de date</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a:t>
            </a:r>
            <a:r>
              <a:rPr lang="ro-RO" sz="2400" dirty="0">
                <a:latin typeface="Times New Roman" panose="02020603050405020304" pitchFamily="18" charset="0"/>
                <a:cs typeface="Times New Roman" panose="02020603050405020304" pitchFamily="18" charset="0"/>
              </a:rPr>
              <a:t>Principii de bază ale unui SGBDOO</a:t>
            </a:r>
            <a:endParaRPr lang="en-GB" sz="2400" dirty="0">
              <a:latin typeface="Times New Roman" panose="02020603050405020304" pitchFamily="18" charset="0"/>
              <a:cs typeface="Times New Roman" panose="02020603050405020304" pitchFamily="18" charset="0"/>
            </a:endParaRPr>
          </a:p>
          <a:p>
            <a:endParaRPr lang="ro-RO"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1978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92500" lnSpcReduction="10000"/>
          </a:bodyPr>
          <a:lstStyle/>
          <a:p>
            <a:r>
              <a:rPr lang="ro-RO" b="1" dirty="0"/>
              <a:t>3. SGBDOO trebuie să fie deschise către alte sisteme</a:t>
            </a:r>
            <a:endParaRPr lang="ro-RO" dirty="0"/>
          </a:p>
          <a:p>
            <a:r>
              <a:rPr lang="ro-RO" dirty="0"/>
              <a:t>-</a:t>
            </a:r>
          </a:p>
          <a:p>
            <a:r>
              <a:rPr lang="ro-RO" dirty="0"/>
              <a:t>posibilitatea de interfațare cu baze de date din alte SGBD</a:t>
            </a:r>
          </a:p>
          <a:p>
            <a:r>
              <a:rPr lang="ro-RO" dirty="0"/>
              <a:t>-uri-interconectibilitate cu diverse limbaje-C#, C++, Java-</a:t>
            </a:r>
          </a:p>
          <a:p>
            <a:r>
              <a:rPr lang="ro-RO" dirty="0"/>
              <a:t>pentru interogări</a:t>
            </a:r>
          </a:p>
          <a:p>
            <a:r>
              <a:rPr lang="ro-RO" dirty="0"/>
              <a:t>-SQL</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a:t>
            </a:r>
            <a:r>
              <a:rPr lang="ro-RO" sz="2400" dirty="0">
                <a:latin typeface="Times New Roman" panose="02020603050405020304" pitchFamily="18" charset="0"/>
                <a:cs typeface="Times New Roman" panose="02020603050405020304" pitchFamily="18" charset="0"/>
              </a:rPr>
              <a:t>Principii de bază ale unui SGBDOO</a:t>
            </a:r>
            <a:endParaRPr lang="en-GB" sz="2400" dirty="0">
              <a:latin typeface="Times New Roman" panose="02020603050405020304" pitchFamily="18" charset="0"/>
              <a:cs typeface="Times New Roman" panose="02020603050405020304" pitchFamily="18" charset="0"/>
            </a:endParaRPr>
          </a:p>
          <a:p>
            <a:endParaRPr lang="ro-RO"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526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1" y="2514600"/>
            <a:ext cx="8229600" cy="3046988"/>
          </a:xfrm>
          <a:prstGeom prst="rect">
            <a:avLst/>
          </a:prstGeom>
          <a:noFill/>
        </p:spPr>
        <p:txBody>
          <a:bodyPr wrap="square" rtlCol="0">
            <a:spAutoFit/>
          </a:bodyPr>
          <a:lstStyle/>
          <a:p>
            <a:pPr marL="342900" indent="-342900" algn="just">
              <a:buFont typeface="Wingdings" panose="05000000000000000000" pitchFamily="2" charset="2"/>
              <a:buChar char="§"/>
            </a:pPr>
            <a:r>
              <a:rPr lang="en-GB" sz="2400" dirty="0">
                <a:latin typeface="Times New Roman" pitchFamily="18" charset="0"/>
                <a:cs typeface="Times New Roman" pitchFamily="18" charset="0"/>
              </a:rPr>
              <a:t>O </a:t>
            </a:r>
            <a:r>
              <a:rPr lang="ro-RO" sz="2400" b="1" dirty="0">
                <a:latin typeface="Times New Roman" pitchFamily="18" charset="0"/>
                <a:cs typeface="Times New Roman" pitchFamily="18" charset="0"/>
              </a:rPr>
              <a:t>bază</a:t>
            </a:r>
            <a:r>
              <a:rPr lang="en-GB" sz="2400" b="1" dirty="0">
                <a:latin typeface="Times New Roman" pitchFamily="18" charset="0"/>
                <a:cs typeface="Times New Roman" pitchFamily="18" charset="0"/>
              </a:rPr>
              <a:t> de date </a:t>
            </a:r>
            <a:r>
              <a:rPr lang="en-GB" sz="2400" b="1" dirty="0" err="1">
                <a:latin typeface="Times New Roman" pitchFamily="18" charset="0"/>
                <a:cs typeface="Times New Roman" pitchFamily="18" charset="0"/>
              </a:rPr>
              <a:t>orientat</a:t>
            </a:r>
            <a:r>
              <a:rPr lang="ro-RO" sz="2400" b="1" dirty="0">
                <a:latin typeface="Times New Roman" pitchFamily="18" charset="0"/>
                <a:cs typeface="Times New Roman" pitchFamily="18" charset="0"/>
              </a:rPr>
              <a:t>ă</a:t>
            </a:r>
            <a:r>
              <a:rPr lang="en-GB" sz="2400" b="1" dirty="0">
                <a:latin typeface="Times New Roman" pitchFamily="18" charset="0"/>
                <a:cs typeface="Times New Roman" pitchFamily="18" charset="0"/>
              </a:rPr>
              <a:t> </a:t>
            </a:r>
            <a:r>
              <a:rPr lang="en-GB" sz="2400" b="1" dirty="0" err="1">
                <a:latin typeface="Times New Roman" pitchFamily="18" charset="0"/>
                <a:cs typeface="Times New Roman" pitchFamily="18" charset="0"/>
              </a:rPr>
              <a:t>pe</a:t>
            </a:r>
            <a:r>
              <a:rPr lang="en-GB" sz="2400" b="1" dirty="0">
                <a:latin typeface="Times New Roman" pitchFamily="18" charset="0"/>
                <a:cs typeface="Times New Roman" pitchFamily="18" charset="0"/>
              </a:rPr>
              <a:t> </a:t>
            </a:r>
            <a:r>
              <a:rPr lang="en-GB" sz="2400" b="1" dirty="0" err="1">
                <a:latin typeface="Times New Roman" pitchFamily="18" charset="0"/>
                <a:cs typeface="Times New Roman" pitchFamily="18" charset="0"/>
              </a:rPr>
              <a:t>obiecte</a:t>
            </a:r>
            <a:r>
              <a:rPr lang="en-GB" sz="2400" b="1" dirty="0">
                <a:latin typeface="Times New Roman" pitchFamily="18" charset="0"/>
                <a:cs typeface="Times New Roman" pitchFamily="18" charset="0"/>
              </a:rPr>
              <a:t> </a:t>
            </a:r>
            <a:r>
              <a:rPr lang="en-GB" sz="2400" dirty="0" err="1">
                <a:latin typeface="Times New Roman" pitchFamily="18" charset="0"/>
                <a:cs typeface="Times New Roman" pitchFamily="18" charset="0"/>
              </a:rPr>
              <a:t>poate</a:t>
            </a:r>
            <a:r>
              <a:rPr lang="en-GB" sz="2400" dirty="0">
                <a:latin typeface="Times New Roman" pitchFamily="18" charset="0"/>
                <a:cs typeface="Times New Roman" pitchFamily="18" charset="0"/>
              </a:rPr>
              <a:t> fi </a:t>
            </a:r>
            <a:r>
              <a:rPr lang="en-GB" sz="2400" dirty="0" err="1">
                <a:latin typeface="Times New Roman" pitchFamily="18" charset="0"/>
                <a:cs typeface="Times New Roman" pitchFamily="18" charset="0"/>
              </a:rPr>
              <a:t>definit</a:t>
            </a:r>
            <a:r>
              <a:rPr lang="ro-RO" sz="2400" dirty="0">
                <a:latin typeface="Times New Roman" pitchFamily="18" charset="0"/>
                <a:cs typeface="Times New Roman" pitchFamily="18" charset="0"/>
              </a:rPr>
              <a:t>ă</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fiind</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rezultatul</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aplic</a:t>
            </a:r>
            <a:r>
              <a:rPr lang="ro-RO" sz="2400" dirty="0">
                <a:latin typeface="Times New Roman" pitchFamily="18" charset="0"/>
                <a:cs typeface="Times New Roman" pitchFamily="18" charset="0"/>
              </a:rPr>
              <a:t>ă</a:t>
            </a:r>
            <a:r>
              <a:rPr lang="en-GB" sz="2400" dirty="0" err="1">
                <a:latin typeface="Times New Roman" pitchFamily="18" charset="0"/>
                <a:cs typeface="Times New Roman" pitchFamily="18" charset="0"/>
              </a:rPr>
              <a:t>rii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tehnologiei</a:t>
            </a:r>
            <a:r>
              <a:rPr lang="en-GB" sz="2400" dirty="0">
                <a:latin typeface="Times New Roman" pitchFamily="18" charset="0"/>
                <a:cs typeface="Times New Roman" pitchFamily="18" charset="0"/>
              </a:rPr>
              <a:t> orientate </a:t>
            </a:r>
            <a:r>
              <a:rPr lang="en-GB" sz="2400" dirty="0" err="1">
                <a:latin typeface="Times New Roman" pitchFamily="18" charset="0"/>
                <a:cs typeface="Times New Roman" pitchFamily="18" charset="0"/>
              </a:rPr>
              <a:t>pe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obiecte</a:t>
            </a:r>
            <a:r>
              <a:rPr lang="en-GB" sz="2400" dirty="0">
                <a:latin typeface="Times New Roman" pitchFamily="18" charset="0"/>
                <a:cs typeface="Times New Roman" pitchFamily="18" charset="0"/>
              </a:rPr>
              <a:t> </a:t>
            </a:r>
            <a:r>
              <a:rPr lang="ro-RO" sz="2400" dirty="0">
                <a:latin typeface="Times New Roman" pitchFamily="18" charset="0"/>
                <a:cs typeface="Times New Roman" pitchFamily="18" charset="0"/>
              </a:rPr>
              <a:t>î</a:t>
            </a:r>
            <a:r>
              <a:rPr lang="en-GB" sz="2400" dirty="0">
                <a:latin typeface="Times New Roman" pitchFamily="18" charset="0"/>
                <a:cs typeface="Times New Roman" pitchFamily="18" charset="0"/>
              </a:rPr>
              <a:t>n </a:t>
            </a:r>
            <a:r>
              <a:rPr lang="en-GB" sz="2400" dirty="0" err="1">
                <a:latin typeface="Times New Roman" pitchFamily="18" charset="0"/>
                <a:cs typeface="Times New Roman" pitchFamily="18" charset="0"/>
              </a:rPr>
              <a:t>domeniul</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stoc</a:t>
            </a:r>
            <a:r>
              <a:rPr lang="ro-RO" sz="2400" dirty="0">
                <a:latin typeface="Times New Roman" pitchFamily="18" charset="0"/>
                <a:cs typeface="Times New Roman" pitchFamily="18" charset="0"/>
              </a:rPr>
              <a:t>ă</a:t>
            </a:r>
            <a:r>
              <a:rPr lang="en-GB" sz="2400" dirty="0" err="1">
                <a:latin typeface="Times New Roman" pitchFamily="18" charset="0"/>
                <a:cs typeface="Times New Roman" pitchFamily="18" charset="0"/>
              </a:rPr>
              <a:t>rii</a:t>
            </a:r>
            <a:r>
              <a:rPr lang="en-GB" sz="2400" dirty="0">
                <a:latin typeface="Times New Roman" pitchFamily="18" charset="0"/>
                <a:cs typeface="Times New Roman" pitchFamily="18" charset="0"/>
              </a:rPr>
              <a:t> </a:t>
            </a:r>
            <a:r>
              <a:rPr lang="ro-RO" sz="2400" dirty="0" err="1">
                <a:latin typeface="Times New Roman" pitchFamily="18" charset="0"/>
                <a:cs typeface="Times New Roman" pitchFamily="18" charset="0"/>
              </a:rPr>
              <a:t>ș</a:t>
            </a:r>
            <a:r>
              <a:rPr lang="en-GB" sz="2400" dirty="0">
                <a:latin typeface="Times New Roman" pitchFamily="18" charset="0"/>
                <a:cs typeface="Times New Roman" pitchFamily="18" charset="0"/>
              </a:rPr>
              <a:t>i </a:t>
            </a:r>
            <a:r>
              <a:rPr lang="en-GB" sz="2400" dirty="0" err="1">
                <a:latin typeface="Times New Roman" pitchFamily="18" charset="0"/>
                <a:cs typeface="Times New Roman" pitchFamily="18" charset="0"/>
              </a:rPr>
              <a:t>reg</a:t>
            </a:r>
            <a:r>
              <a:rPr lang="ro-RO" sz="2400" dirty="0">
                <a:latin typeface="Times New Roman" pitchFamily="18" charset="0"/>
                <a:cs typeface="Times New Roman" pitchFamily="18" charset="0"/>
              </a:rPr>
              <a:t>ă</a:t>
            </a:r>
            <a:r>
              <a:rPr lang="en-GB" sz="2400" dirty="0" err="1">
                <a:latin typeface="Times New Roman" pitchFamily="18" charset="0"/>
                <a:cs typeface="Times New Roman" pitchFamily="18" charset="0"/>
              </a:rPr>
              <a:t>sirii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informa</a:t>
            </a:r>
            <a:r>
              <a:rPr lang="ro-RO" sz="2400" dirty="0">
                <a:latin typeface="Times New Roman" pitchFamily="18" charset="0"/>
                <a:cs typeface="Times New Roman" pitchFamily="18" charset="0"/>
              </a:rPr>
              <a:t>ț</a:t>
            </a:r>
            <a:r>
              <a:rPr lang="en-GB" sz="2400" dirty="0" err="1">
                <a:latin typeface="Times New Roman" pitchFamily="18" charset="0"/>
                <a:cs typeface="Times New Roman" pitchFamily="18" charset="0"/>
              </a:rPr>
              <a:t>iilor</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Ea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ofe</a:t>
            </a:r>
            <a:r>
              <a:rPr lang="ro-RO" sz="2400" dirty="0">
                <a:latin typeface="Times New Roman" pitchFamily="18" charset="0"/>
                <a:cs typeface="Times New Roman" pitchFamily="18" charset="0"/>
              </a:rPr>
              <a:t>ră</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posibilitatea</a:t>
            </a:r>
            <a:r>
              <a:rPr lang="en-GB" sz="2400" dirty="0">
                <a:latin typeface="Times New Roman" pitchFamily="18" charset="0"/>
                <a:cs typeface="Times New Roman" pitchFamily="18" charset="0"/>
              </a:rPr>
              <a:t> de a </a:t>
            </a:r>
            <a:r>
              <a:rPr lang="en-GB" sz="2400" dirty="0" err="1">
                <a:latin typeface="Times New Roman" pitchFamily="18" charset="0"/>
                <a:cs typeface="Times New Roman" pitchFamily="18" charset="0"/>
              </a:rPr>
              <a:t>reprezent</a:t>
            </a:r>
            <a:r>
              <a:rPr lang="ro-RO" sz="2400" dirty="0">
                <a:latin typeface="Times New Roman" pitchFamily="18" charset="0"/>
                <a:cs typeface="Times New Roman" pitchFamily="18" charset="0"/>
              </a:rPr>
              <a:t>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structuri</a:t>
            </a:r>
            <a:r>
              <a:rPr lang="en-GB" sz="2400" dirty="0">
                <a:latin typeface="Times New Roman" pitchFamily="18" charset="0"/>
                <a:cs typeface="Times New Roman" pitchFamily="18" charset="0"/>
              </a:rPr>
              <a:t> de date </a:t>
            </a:r>
            <a:r>
              <a:rPr lang="en-GB" sz="2400" dirty="0" err="1">
                <a:latin typeface="Times New Roman" pitchFamily="18" charset="0"/>
                <a:cs typeface="Times New Roman" pitchFamily="18" charset="0"/>
              </a:rPr>
              <a:t>foarte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complexe</a:t>
            </a:r>
            <a:r>
              <a:rPr lang="en-GB" sz="2400" dirty="0">
                <a:latin typeface="Times New Roman" pitchFamily="18" charset="0"/>
                <a:cs typeface="Times New Roman" pitchFamily="18" charset="0"/>
              </a:rPr>
              <a:t> cu </a:t>
            </a:r>
            <a:r>
              <a:rPr lang="en-GB" sz="2400" dirty="0" err="1">
                <a:latin typeface="Times New Roman" pitchFamily="18" charset="0"/>
                <a:cs typeface="Times New Roman" pitchFamily="18" charset="0"/>
              </a:rPr>
              <a:t>ajutorul</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obiectelor</a:t>
            </a:r>
            <a:r>
              <a:rPr lang="en-GB" sz="2400" dirty="0">
                <a:latin typeface="Times New Roman" pitchFamily="18" charset="0"/>
                <a:cs typeface="Times New Roman" pitchFamily="18" charset="0"/>
              </a:rPr>
              <a:t>.</a:t>
            </a:r>
            <a:endParaRPr lang="ro-RO" sz="2400" dirty="0">
              <a:latin typeface="Times New Roman" pitchFamily="18" charset="0"/>
              <a:cs typeface="Times New Roman" pitchFamily="18" charset="0"/>
            </a:endParaRPr>
          </a:p>
          <a:p>
            <a:pPr marL="342900" indent="-342900" algn="just">
              <a:buFont typeface="Wingdings" panose="05000000000000000000" pitchFamily="2" charset="2"/>
              <a:buChar char="§"/>
            </a:pPr>
            <a:r>
              <a:rPr lang="fr-FR" sz="2400" dirty="0" err="1"/>
              <a:t>Bazele</a:t>
            </a:r>
            <a:r>
              <a:rPr lang="fr-FR" sz="2400" dirty="0"/>
              <a:t> de date </a:t>
            </a:r>
            <a:r>
              <a:rPr lang="fr-FR" sz="2400" dirty="0" err="1"/>
              <a:t>orientate</a:t>
            </a:r>
            <a:r>
              <a:rPr lang="fr-FR" sz="2400" dirty="0"/>
              <a:t> </a:t>
            </a:r>
            <a:r>
              <a:rPr lang="fr-FR" sz="2400" dirty="0" err="1"/>
              <a:t>pe</a:t>
            </a:r>
            <a:r>
              <a:rPr lang="fr-FR" sz="2400" dirty="0"/>
              <a:t> </a:t>
            </a:r>
            <a:r>
              <a:rPr lang="fr-FR" sz="2400" dirty="0" err="1"/>
              <a:t>obiecte</a:t>
            </a:r>
            <a:r>
              <a:rPr lang="fr-FR" sz="2400" dirty="0"/>
              <a:t> permit </a:t>
            </a:r>
            <a:r>
              <a:rPr lang="fr-FR" sz="2400" dirty="0" err="1"/>
              <a:t>crearea</a:t>
            </a:r>
            <a:r>
              <a:rPr lang="fr-FR" sz="2400" dirty="0"/>
              <a:t> de </a:t>
            </a:r>
            <a:r>
              <a:rPr lang="fr-FR" sz="2400" dirty="0" err="1"/>
              <a:t>obiecte</a:t>
            </a:r>
            <a:r>
              <a:rPr lang="fr-FR" sz="2400" dirty="0"/>
              <a:t> complexe </a:t>
            </a:r>
            <a:r>
              <a:rPr lang="fr-FR" sz="2400" dirty="0" err="1"/>
              <a:t>din</a:t>
            </a:r>
            <a:r>
              <a:rPr lang="fr-FR" sz="2400" dirty="0"/>
              <a:t> </a:t>
            </a:r>
            <a:r>
              <a:rPr lang="fr-FR" sz="2400" dirty="0" err="1"/>
              <a:t>componente</a:t>
            </a:r>
            <a:r>
              <a:rPr lang="fr-FR" sz="2400" dirty="0"/>
              <a:t> mai simple, </a:t>
            </a:r>
            <a:r>
              <a:rPr lang="fr-FR" sz="2400" dirty="0" err="1"/>
              <a:t>fiecare</a:t>
            </a:r>
            <a:r>
              <a:rPr lang="fr-FR" sz="2400" dirty="0"/>
              <a:t> </a:t>
            </a:r>
            <a:r>
              <a:rPr lang="fr-FR" sz="2400" dirty="0" err="1"/>
              <a:t>avand</a:t>
            </a:r>
            <a:r>
              <a:rPr lang="fr-FR" sz="2400" dirty="0"/>
              <a:t> </a:t>
            </a:r>
            <a:r>
              <a:rPr lang="fr-FR" sz="2400" dirty="0" err="1"/>
              <a:t>propriile</a:t>
            </a:r>
            <a:r>
              <a:rPr lang="fr-FR" sz="2400" dirty="0"/>
              <a:t> </a:t>
            </a:r>
            <a:r>
              <a:rPr lang="fr-FR" sz="2400" dirty="0" err="1"/>
              <a:t>atribute</a:t>
            </a:r>
            <a:r>
              <a:rPr lang="fr-FR" sz="2400" dirty="0"/>
              <a:t> si </a:t>
            </a:r>
            <a:r>
              <a:rPr lang="fr-FR" sz="2400" dirty="0" err="1"/>
              <a:t>propriul</a:t>
            </a:r>
            <a:r>
              <a:rPr lang="fr-FR" sz="2400" dirty="0"/>
              <a:t> </a:t>
            </a:r>
            <a:r>
              <a:rPr lang="fr-FR" sz="2400" dirty="0" err="1"/>
              <a:t>comportament</a:t>
            </a:r>
            <a:r>
              <a:rPr lang="fr-FR" sz="2400" dirty="0"/>
              <a:t>. </a:t>
            </a:r>
            <a:endParaRPr lang="en-GB" sz="2400" dirty="0">
              <a:latin typeface="Times New Roman" pitchFamily="18" charset="0"/>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Ce reprezintă BDOO?</a:t>
            </a:r>
          </a:p>
        </p:txBody>
      </p:sp>
    </p:spTree>
    <p:extLst>
      <p:ext uri="{BB962C8B-B14F-4D97-AF65-F5344CB8AC3E}">
        <p14:creationId xmlns:p14="http://schemas.microsoft.com/office/powerpoint/2010/main" val="294254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85000" lnSpcReduction="20000"/>
          </a:bodyPr>
          <a:lstStyle/>
          <a:p>
            <a:r>
              <a:rPr lang="ro-RO" b="1" dirty="0"/>
              <a:t>2. Un SGBDOO trebuie să aibă toate avantajele SGBD</a:t>
            </a:r>
            <a:endParaRPr lang="ro-RO" dirty="0"/>
          </a:p>
          <a:p>
            <a:r>
              <a:rPr lang="ro-RO" dirty="0"/>
              <a:t>-</a:t>
            </a:r>
          </a:p>
          <a:p>
            <a:r>
              <a:rPr lang="ro-RO" b="1" dirty="0"/>
              <a:t>urilor relaționale</a:t>
            </a:r>
            <a:endParaRPr lang="ro-RO" dirty="0"/>
          </a:p>
          <a:p>
            <a:r>
              <a:rPr lang="ro-RO" dirty="0"/>
              <a:t>-accesul la date prin intermediul unui limbaj de interogare (SQL)-</a:t>
            </a:r>
          </a:p>
          <a:p>
            <a:r>
              <a:rPr lang="ro-RO" dirty="0"/>
              <a:t>independența aplicațiilor față de structura datelor </a:t>
            </a:r>
          </a:p>
          <a:p>
            <a:r>
              <a:rPr lang="ro-RO" dirty="0"/>
              <a:t>-într-</a:t>
            </a:r>
          </a:p>
          <a:p>
            <a:r>
              <a:rPr lang="ro-RO" dirty="0"/>
              <a:t>un SGBDOO accesul la date se face mai mult prin interfețe cu</a:t>
            </a:r>
          </a:p>
          <a:p>
            <a:r>
              <a:rPr lang="ro-RO" dirty="0"/>
              <a:t>utilizatorul-</a:t>
            </a:r>
          </a:p>
          <a:p>
            <a:r>
              <a:rPr lang="ro-RO" dirty="0"/>
              <a:t>obiectele se accesează prin pointeri/referințe</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a:t>
            </a:r>
            <a:r>
              <a:rPr lang="ro-RO" sz="2400" dirty="0">
                <a:latin typeface="Times New Roman" panose="02020603050405020304" pitchFamily="18" charset="0"/>
                <a:cs typeface="Times New Roman" panose="02020603050405020304" pitchFamily="18" charset="0"/>
              </a:rPr>
              <a:t>Principii de bază ale unui SGBDOO</a:t>
            </a:r>
            <a:endParaRPr lang="en-GB" sz="2400" dirty="0">
              <a:latin typeface="Times New Roman" panose="02020603050405020304" pitchFamily="18" charset="0"/>
              <a:cs typeface="Times New Roman" panose="02020603050405020304" pitchFamily="18" charset="0"/>
            </a:endParaRPr>
          </a:p>
          <a:p>
            <a:endParaRPr lang="ro-RO"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3077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Dsadsa	</a:t>
            </a:r>
          </a:p>
        </p:txBody>
      </p:sp>
    </p:spTree>
    <p:extLst>
      <p:ext uri="{BB962C8B-B14F-4D97-AF65-F5344CB8AC3E}">
        <p14:creationId xmlns:p14="http://schemas.microsoft.com/office/powerpoint/2010/main" val="14288573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spTree>
    <p:extLst>
      <p:ext uri="{BB962C8B-B14F-4D97-AF65-F5344CB8AC3E}">
        <p14:creationId xmlns:p14="http://schemas.microsoft.com/office/powerpoint/2010/main" val="801297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1" y="2153741"/>
            <a:ext cx="8229600" cy="4154984"/>
          </a:xfrm>
          <a:prstGeom prst="rect">
            <a:avLst/>
          </a:prstGeom>
          <a:noFill/>
        </p:spPr>
        <p:txBody>
          <a:bodyPr wrap="square" rtlCol="0">
            <a:spAutoFit/>
          </a:bodyPr>
          <a:lstStyle/>
          <a:p>
            <a:pPr marL="342900" indent="-342900" algn="just">
              <a:buFont typeface="Wingdings" panose="05000000000000000000" pitchFamily="2" charset="2"/>
              <a:buChar char="§"/>
            </a:pPr>
            <a:r>
              <a:rPr lang="en-GB" sz="2400" dirty="0" err="1">
                <a:latin typeface="Times New Roman" pitchFamily="18" charset="0"/>
                <a:cs typeface="Times New Roman" pitchFamily="18" charset="0"/>
              </a:rPr>
              <a:t>Dezvoltarea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tehnologiei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sistemelor</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calcul</a:t>
            </a:r>
            <a:r>
              <a:rPr lang="en-GB" sz="2400" dirty="0">
                <a:latin typeface="Times New Roman" pitchFamily="18" charset="0"/>
                <a:cs typeface="Times New Roman" pitchFamily="18" charset="0"/>
              </a:rPr>
              <a:t> in </a:t>
            </a:r>
            <a:r>
              <a:rPr lang="en-GB" sz="2400" dirty="0" err="1">
                <a:latin typeface="Times New Roman" pitchFamily="18" charset="0"/>
                <a:cs typeface="Times New Roman" pitchFamily="18" charset="0"/>
              </a:rPr>
              <a:t>ultimii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ani</a:t>
            </a:r>
            <a:r>
              <a:rPr lang="en-GB" sz="2400" dirty="0">
                <a:latin typeface="Times New Roman" pitchFamily="18" charset="0"/>
                <a:cs typeface="Times New Roman" pitchFamily="18" charset="0"/>
              </a:rPr>
              <a:t> a </a:t>
            </a:r>
            <a:r>
              <a:rPr lang="en-GB" sz="2400" dirty="0" err="1">
                <a:latin typeface="Times New Roman" pitchFamily="18" charset="0"/>
                <a:cs typeface="Times New Roman" pitchFamily="18" charset="0"/>
              </a:rPr>
              <a:t>condus</a:t>
            </a:r>
            <a:r>
              <a:rPr lang="en-GB" sz="2400" dirty="0">
                <a:latin typeface="Times New Roman" pitchFamily="18" charset="0"/>
                <a:cs typeface="Times New Roman" pitchFamily="18" charset="0"/>
              </a:rPr>
              <a:t> la </a:t>
            </a:r>
            <a:r>
              <a:rPr lang="en-GB" sz="2400" dirty="0" err="1">
                <a:latin typeface="Times New Roman" pitchFamily="18" charset="0"/>
                <a:cs typeface="Times New Roman" pitchFamily="18" charset="0"/>
              </a:rPr>
              <a:t>patrunderea</a:t>
            </a:r>
            <a:r>
              <a:rPr lang="en-GB" sz="2400" dirty="0">
                <a:latin typeface="Times New Roman" pitchFamily="18" charset="0"/>
                <a:cs typeface="Times New Roman" pitchFamily="18" charset="0"/>
              </a:rPr>
              <a:t> </a:t>
            </a:r>
            <a:r>
              <a:rPr lang="ro-RO" sz="2400" dirty="0">
                <a:latin typeface="Times New Roman" pitchFamily="18" charset="0"/>
                <a:cs typeface="Times New Roman" pitchFamily="18" charset="0"/>
              </a:rPr>
              <a:t>BDOO </a:t>
            </a:r>
            <a:r>
              <a:rPr lang="en-GB" sz="2400" dirty="0">
                <a:latin typeface="Times New Roman" pitchFamily="18" charset="0"/>
                <a:cs typeface="Times New Roman" pitchFamily="18" charset="0"/>
              </a:rPr>
              <a:t>in tot </a:t>
            </a:r>
            <a:r>
              <a:rPr lang="en-GB" sz="2400" dirty="0" err="1">
                <a:latin typeface="Times New Roman" pitchFamily="18" charset="0"/>
                <a:cs typeface="Times New Roman" pitchFamily="18" charset="0"/>
              </a:rPr>
              <a:t>mai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multe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domenii</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activitate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avand</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rezolvat</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probleme</a:t>
            </a:r>
            <a:r>
              <a:rPr lang="en-GB" sz="2400" dirty="0">
                <a:latin typeface="Times New Roman" pitchFamily="18" charset="0"/>
                <a:cs typeface="Times New Roman" pitchFamily="18" charset="0"/>
              </a:rPr>
              <a:t> din </a:t>
            </a:r>
            <a:r>
              <a:rPr lang="en-GB" sz="2400" dirty="0" err="1">
                <a:latin typeface="Times New Roman" pitchFamily="18" charset="0"/>
                <a:cs typeface="Times New Roman" pitchFamily="18" charset="0"/>
              </a:rPr>
              <a:t>cele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mai</a:t>
            </a:r>
            <a:r>
              <a:rPr lang="en-GB" sz="2400" dirty="0">
                <a:latin typeface="Times New Roman" pitchFamily="18" charset="0"/>
                <a:cs typeface="Times New Roman" pitchFamily="18" charset="0"/>
              </a:rPr>
              <a:t> diverse </a:t>
            </a:r>
            <a:r>
              <a:rPr lang="en-GB" sz="2400" dirty="0" err="1">
                <a:latin typeface="Times New Roman" pitchFamily="18" charset="0"/>
                <a:cs typeface="Times New Roman" pitchFamily="18" charset="0"/>
              </a:rPr>
              <a:t>si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mai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complexe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Pentru</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aceasta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structurile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clasice</a:t>
            </a:r>
            <a:r>
              <a:rPr lang="en-GB" sz="2400" dirty="0">
                <a:latin typeface="Times New Roman" pitchFamily="18" charset="0"/>
                <a:cs typeface="Times New Roman" pitchFamily="18" charset="0"/>
              </a:rPr>
              <a:t> de date </a:t>
            </a:r>
            <a:r>
              <a:rPr lang="en-GB" sz="2400" dirty="0" err="1">
                <a:latin typeface="Times New Roman" pitchFamily="18" charset="0"/>
                <a:cs typeface="Times New Roman" pitchFamily="18" charset="0"/>
              </a:rPr>
              <a:t>bazate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pe</a:t>
            </a:r>
            <a:r>
              <a:rPr lang="en-GB" sz="2400" dirty="0">
                <a:latin typeface="Times New Roman" pitchFamily="18" charset="0"/>
                <a:cs typeface="Times New Roman" pitchFamily="18" charset="0"/>
              </a:rPr>
              <a:t> text </a:t>
            </a:r>
            <a:r>
              <a:rPr lang="en-GB" sz="2400" dirty="0" err="1">
                <a:latin typeface="Times New Roman" pitchFamily="18" charset="0"/>
                <a:cs typeface="Times New Roman" pitchFamily="18" charset="0"/>
              </a:rPr>
              <a:t>si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valori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numerice</a:t>
            </a:r>
            <a:r>
              <a:rPr lang="en-GB" sz="2400" dirty="0">
                <a:latin typeface="Times New Roman" pitchFamily="18" charset="0"/>
                <a:cs typeface="Times New Roman" pitchFamily="18" charset="0"/>
              </a:rPr>
              <a:t> fie se </a:t>
            </a:r>
            <a:r>
              <a:rPr lang="en-GB" sz="2400" dirty="0" err="1">
                <a:latin typeface="Times New Roman" pitchFamily="18" charset="0"/>
                <a:cs typeface="Times New Roman" pitchFamily="18" charset="0"/>
              </a:rPr>
              <a:t>dovedesc</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insuficiente</a:t>
            </a:r>
            <a:r>
              <a:rPr lang="en-GB" sz="2400" dirty="0">
                <a:latin typeface="Times New Roman" pitchFamily="18" charset="0"/>
                <a:cs typeface="Times New Roman" pitchFamily="18" charset="0"/>
              </a:rPr>
              <a:t>, fie </a:t>
            </a:r>
            <a:r>
              <a:rPr lang="en-GB" sz="2400" dirty="0" err="1">
                <a:latin typeface="Times New Roman" pitchFamily="18" charset="0"/>
                <a:cs typeface="Times New Roman" pitchFamily="18" charset="0"/>
              </a:rPr>
              <a:t>complexitatea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lor</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depaseste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posibilitatile</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prelucrare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oferite</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tehnologiile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clasice</a:t>
            </a:r>
            <a:r>
              <a:rPr lang="en-GB" sz="2400" dirty="0">
                <a:latin typeface="Times New Roman" pitchFamily="18" charset="0"/>
                <a:cs typeface="Times New Roman" pitchFamily="18" charset="0"/>
              </a:rPr>
              <a:t>.</a:t>
            </a:r>
            <a:endParaRPr lang="ro-RO" sz="2400" dirty="0">
              <a:latin typeface="Times New Roman" pitchFamily="18" charset="0"/>
              <a:cs typeface="Times New Roman" pitchFamily="18" charset="0"/>
            </a:endParaRPr>
          </a:p>
          <a:p>
            <a:pPr marL="342900" indent="-342900" algn="just">
              <a:buFont typeface="Wingdings" panose="05000000000000000000" pitchFamily="2" charset="2"/>
              <a:buChar char="§"/>
            </a:pPr>
            <a:r>
              <a:rPr lang="ro-RO" sz="2400" dirty="0">
                <a:latin typeface="Times New Roman" pitchFamily="18" charset="0"/>
                <a:cs typeface="Times New Roman" pitchFamily="18" charset="0"/>
              </a:rPr>
              <a:t>Astfel, </a:t>
            </a:r>
            <a:r>
              <a:rPr lang="ro-RO" sz="2400" b="1" dirty="0">
                <a:latin typeface="Times New Roman" pitchFamily="18" charset="0"/>
                <a:cs typeface="Times New Roman" pitchFamily="18" charset="0"/>
              </a:rPr>
              <a:t>l</a:t>
            </a:r>
            <a:r>
              <a:rPr lang="vi-VN" sz="2400" b="1" dirty="0">
                <a:latin typeface="Times New Roman" pitchFamily="18" charset="0"/>
                <a:cs typeface="Times New Roman" pitchFamily="18" charset="0"/>
              </a:rPr>
              <a:t>imitele sistemelor relaţionale</a:t>
            </a:r>
            <a:r>
              <a:rPr lang="vi-VN" sz="2400" dirty="0">
                <a:latin typeface="Times New Roman" pitchFamily="18" charset="0"/>
                <a:cs typeface="Times New Roman" pitchFamily="18" charset="0"/>
              </a:rPr>
              <a:t>, în special cele</a:t>
            </a:r>
            <a:r>
              <a:rPr lang="ro-RO" sz="2400" dirty="0">
                <a:latin typeface="Times New Roman" pitchFamily="18" charset="0"/>
                <a:cs typeface="Times New Roman" pitchFamily="18" charset="0"/>
              </a:rPr>
              <a:t> </a:t>
            </a:r>
            <a:r>
              <a:rPr lang="vi-VN" sz="2400" dirty="0">
                <a:latin typeface="Times New Roman" pitchFamily="18" charset="0"/>
                <a:cs typeface="Times New Roman" pitchFamily="18" charset="0"/>
              </a:rPr>
              <a:t>referitoare la volume mari de date şi complexitatea ridicată a datelor, au determinat evoluţia spre sistemele orientate obiect. </a:t>
            </a:r>
            <a:endParaRPr lang="ro-RO" sz="2400" dirty="0">
              <a:latin typeface="Times New Roman" pitchFamily="18" charset="0"/>
              <a:cs typeface="Times New Roman" pitchFamily="18" charset="0"/>
            </a:endParaRPr>
          </a:p>
          <a:p>
            <a:r>
              <a:rPr lang="ro-RO" sz="2400" dirty="0">
                <a:latin typeface="Times New Roman" pitchFamily="18" charset="0"/>
                <a:cs typeface="Times New Roman" pitchFamily="18" charset="0"/>
              </a:rPr>
              <a:t>	</a:t>
            </a: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Ce a condus la apariția BDOO?</a:t>
            </a:r>
          </a:p>
        </p:txBody>
      </p:sp>
    </p:spTree>
    <p:extLst>
      <p:ext uri="{BB962C8B-B14F-4D97-AF65-F5344CB8AC3E}">
        <p14:creationId xmlns:p14="http://schemas.microsoft.com/office/powerpoint/2010/main" val="3231915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4154984"/>
          </a:xfrm>
          <a:prstGeom prst="rect">
            <a:avLst/>
          </a:prstGeom>
          <a:noFill/>
        </p:spPr>
        <p:txBody>
          <a:bodyPr wrap="square" rtlCol="0">
            <a:spAutoFit/>
          </a:bodyPr>
          <a:lstStyle/>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Domeniile</a:t>
            </a:r>
            <a:r>
              <a:rPr lang="fr-FR" sz="2400" dirty="0">
                <a:latin typeface="Times New Roman" pitchFamily="18" charset="0"/>
                <a:cs typeface="Times New Roman" pitchFamily="18" charset="0"/>
              </a:rPr>
              <a:t> care se </a:t>
            </a:r>
            <a:r>
              <a:rPr lang="fr-FR" sz="2400" dirty="0" err="1">
                <a:latin typeface="Times New Roman" pitchFamily="18" charset="0"/>
                <a:cs typeface="Times New Roman" pitchFamily="18" charset="0"/>
              </a:rPr>
              <a:t>preteaza</a:t>
            </a:r>
            <a:r>
              <a:rPr lang="fr-FR" sz="2400" dirty="0">
                <a:latin typeface="Times New Roman" pitchFamily="18" charset="0"/>
                <a:cs typeface="Times New Roman" pitchFamily="18" charset="0"/>
              </a:rPr>
              <a:t> in </a:t>
            </a:r>
            <a:r>
              <a:rPr lang="fr-FR" sz="2400" dirty="0" err="1">
                <a:latin typeface="Times New Roman" pitchFamily="18" charset="0"/>
                <a:cs typeface="Times New Roman" pitchFamily="18" charset="0"/>
              </a:rPr>
              <a:t>mod</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deosebit</a:t>
            </a:r>
            <a:r>
              <a:rPr lang="fr-FR" sz="2400" dirty="0">
                <a:latin typeface="Times New Roman" pitchFamily="18" charset="0"/>
                <a:cs typeface="Times New Roman" pitchFamily="18" charset="0"/>
              </a:rPr>
              <a:t> la o </a:t>
            </a:r>
            <a:r>
              <a:rPr lang="fr-FR" sz="2400" dirty="0" err="1">
                <a:latin typeface="Times New Roman" pitchFamily="18" charset="0"/>
                <a:cs typeface="Times New Roman" pitchFamily="18" charset="0"/>
              </a:rPr>
              <a:t>tratare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orientata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pe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obiecte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sunt</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proiectare</a:t>
            </a:r>
            <a:r>
              <a:rPr lang="fr-FR" sz="2400" dirty="0">
                <a:latin typeface="Times New Roman" pitchFamily="18" charset="0"/>
                <a:cs typeface="Times New Roman" pitchFamily="18" charset="0"/>
              </a:rPr>
              <a:t> (CAD), </a:t>
            </a:r>
            <a:r>
              <a:rPr lang="fr-FR" sz="2400" dirty="0" err="1">
                <a:latin typeface="Times New Roman" pitchFamily="18" charset="0"/>
                <a:cs typeface="Times New Roman" pitchFamily="18" charset="0"/>
              </a:rPr>
              <a:t>fabricare</a:t>
            </a:r>
            <a:r>
              <a:rPr lang="fr-FR" sz="2400" dirty="0">
                <a:latin typeface="Times New Roman" pitchFamily="18" charset="0"/>
                <a:cs typeface="Times New Roman" pitchFamily="18" charset="0"/>
              </a:rPr>
              <a:t> (CAM) si </a:t>
            </a:r>
            <a:r>
              <a:rPr lang="fr-FR" sz="2400" dirty="0" err="1">
                <a:latin typeface="Times New Roman" pitchFamily="18" charset="0"/>
                <a:cs typeface="Times New Roman" pitchFamily="18" charset="0"/>
              </a:rPr>
              <a:t>inginerie</a:t>
            </a:r>
            <a:r>
              <a:rPr lang="fr-FR" sz="2400" dirty="0">
                <a:latin typeface="Times New Roman" pitchFamily="18" charset="0"/>
                <a:cs typeface="Times New Roman" pitchFamily="18" charset="0"/>
              </a:rPr>
              <a:t> (CAE) </a:t>
            </a:r>
            <a:r>
              <a:rPr lang="fr-FR" sz="2400" dirty="0" err="1">
                <a:latin typeface="Times New Roman" pitchFamily="18" charset="0"/>
                <a:cs typeface="Times New Roman" pitchFamily="18" charset="0"/>
              </a:rPr>
              <a:t>asistate</a:t>
            </a:r>
            <a:r>
              <a:rPr lang="fr-FR" sz="2400" dirty="0">
                <a:latin typeface="Times New Roman" pitchFamily="18" charset="0"/>
                <a:cs typeface="Times New Roman" pitchFamily="18" charset="0"/>
              </a:rPr>
              <a:t> de </a:t>
            </a:r>
            <a:r>
              <a:rPr lang="fr-FR" sz="2400" dirty="0" err="1">
                <a:latin typeface="Times New Roman" pitchFamily="18" charset="0"/>
                <a:cs typeface="Times New Roman" pitchFamily="18" charset="0"/>
              </a:rPr>
              <a:t>calculator</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simulare</a:t>
            </a:r>
            <a:r>
              <a:rPr lang="fr-FR" sz="2400" dirty="0">
                <a:latin typeface="Times New Roman" pitchFamily="18" charset="0"/>
                <a:cs typeface="Times New Roman" pitchFamily="18" charset="0"/>
              </a:rPr>
              <a:t> si </a:t>
            </a:r>
            <a:r>
              <a:rPr lang="fr-FR" sz="2400" dirty="0" err="1">
                <a:latin typeface="Times New Roman" pitchFamily="18" charset="0"/>
                <a:cs typeface="Times New Roman" pitchFamily="18" charset="0"/>
              </a:rPr>
              <a:t>modelare</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sisteme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informationale</a:t>
            </a:r>
            <a:r>
              <a:rPr lang="fr-FR" sz="2400" dirty="0">
                <a:latin typeface="Times New Roman" pitchFamily="18" charset="0"/>
                <a:cs typeface="Times New Roman" pitchFamily="18" charset="0"/>
              </a:rPr>
              <a:t> spatiale (GIS);</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administrarea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documentelor</a:t>
            </a:r>
            <a:r>
              <a:rPr lang="fr-FR" sz="2400" dirty="0">
                <a:latin typeface="Times New Roman" pitchFamily="18" charset="0"/>
                <a:cs typeface="Times New Roman" pitchFamily="18" charset="0"/>
              </a:rPr>
              <a:t> si </a:t>
            </a:r>
            <a:r>
              <a:rPr lang="fr-FR" sz="2400" dirty="0" err="1">
                <a:latin typeface="Times New Roman" pitchFamily="18" charset="0"/>
                <a:cs typeface="Times New Roman" pitchFamily="18" charset="0"/>
              </a:rPr>
              <a:t>automatizarea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muncii</a:t>
            </a:r>
            <a:r>
              <a:rPr lang="fr-FR" sz="2400" dirty="0">
                <a:latin typeface="Times New Roman" pitchFamily="18" charset="0"/>
                <a:cs typeface="Times New Roman" pitchFamily="18" charset="0"/>
              </a:rPr>
              <a:t> de </a:t>
            </a:r>
            <a:r>
              <a:rPr lang="fr-FR" sz="2400" dirty="0" err="1">
                <a:latin typeface="Times New Roman" pitchFamily="18" charset="0"/>
                <a:cs typeface="Times New Roman" pitchFamily="18" charset="0"/>
              </a:rPr>
              <a:t>birou</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multimedia</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ingineria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cunoa</a:t>
            </a:r>
            <a:r>
              <a:rPr lang="ro-RO" sz="2400" dirty="0">
                <a:latin typeface="Times New Roman" pitchFamily="18" charset="0"/>
                <a:cs typeface="Times New Roman" pitchFamily="18" charset="0"/>
              </a:rPr>
              <a:t>ș</a:t>
            </a:r>
            <a:r>
              <a:rPr lang="fr-FR" sz="2400" dirty="0" err="1">
                <a:latin typeface="Times New Roman" pitchFamily="18" charset="0"/>
                <a:cs typeface="Times New Roman" pitchFamily="18" charset="0"/>
              </a:rPr>
              <a:t>terii</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baze</a:t>
            </a:r>
            <a:r>
              <a:rPr lang="fr-FR" sz="2400" dirty="0">
                <a:latin typeface="Times New Roman" pitchFamily="18" charset="0"/>
                <a:cs typeface="Times New Roman" pitchFamily="18" charset="0"/>
              </a:rPr>
              <a:t> de </a:t>
            </a:r>
            <a:r>
              <a:rPr lang="fr-FR" sz="2400" dirty="0" err="1">
                <a:latin typeface="Times New Roman" pitchFamily="18" charset="0"/>
                <a:cs typeface="Times New Roman" pitchFamily="18" charset="0"/>
              </a:rPr>
              <a:t>cuno</a:t>
            </a:r>
            <a:r>
              <a:rPr lang="ro-RO" sz="2400" dirty="0">
                <a:latin typeface="Times New Roman" pitchFamily="18" charset="0"/>
                <a:cs typeface="Times New Roman" pitchFamily="18" charset="0"/>
              </a:rPr>
              <a:t>ș</a:t>
            </a:r>
            <a:r>
              <a:rPr lang="fr-FR" sz="2400" dirty="0">
                <a:latin typeface="Times New Roman" pitchFamily="18" charset="0"/>
                <a:cs typeface="Times New Roman" pitchFamily="18" charset="0"/>
              </a:rPr>
              <a:t>tinte, </a:t>
            </a:r>
            <a:r>
              <a:rPr lang="fr-FR" sz="2400" dirty="0" err="1">
                <a:latin typeface="Times New Roman" pitchFamily="18" charset="0"/>
                <a:cs typeface="Times New Roman" pitchFamily="18" charset="0"/>
              </a:rPr>
              <a:t>sisteme</a:t>
            </a:r>
            <a:r>
              <a:rPr lang="fr-FR" sz="2400" dirty="0">
                <a:latin typeface="Times New Roman" pitchFamily="18" charset="0"/>
                <a:cs typeface="Times New Roman" pitchFamily="18" charset="0"/>
              </a:rPr>
              <a:t> expert;</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controlul</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proceselor</a:t>
            </a:r>
            <a:r>
              <a:rPr lang="fr-FR" sz="2400" dirty="0">
                <a:latin typeface="Times New Roman" pitchFamily="18" charset="0"/>
                <a:cs typeface="Times New Roman" pitchFamily="18" charset="0"/>
              </a:rPr>
              <a:t> </a:t>
            </a:r>
            <a:r>
              <a:rPr lang="ro-RO" sz="2400" dirty="0">
                <a:latin typeface="Times New Roman" pitchFamily="18" charset="0"/>
                <a:cs typeface="Times New Roman" pitchFamily="18" charset="0"/>
              </a:rPr>
              <a:t>î</a:t>
            </a:r>
            <a:r>
              <a:rPr lang="fr-FR" sz="2400" dirty="0">
                <a:latin typeface="Times New Roman" pitchFamily="18" charset="0"/>
                <a:cs typeface="Times New Roman" pitchFamily="18" charset="0"/>
              </a:rPr>
              <a:t>n </a:t>
            </a:r>
            <a:r>
              <a:rPr lang="fr-FR" sz="2400" dirty="0" err="1">
                <a:latin typeface="Times New Roman" pitchFamily="18" charset="0"/>
                <a:cs typeface="Times New Roman" pitchFamily="18" charset="0"/>
              </a:rPr>
              <a:t>timp</a:t>
            </a:r>
            <a:r>
              <a:rPr lang="fr-FR" sz="2400" dirty="0">
                <a:latin typeface="Times New Roman" pitchFamily="18" charset="0"/>
                <a:cs typeface="Times New Roman" pitchFamily="18" charset="0"/>
              </a:rPr>
              <a:t> real, </a:t>
            </a:r>
            <a:r>
              <a:rPr lang="fr-FR" sz="2400" dirty="0" err="1">
                <a:latin typeface="Times New Roman" pitchFamily="18" charset="0"/>
                <a:cs typeface="Times New Roman" pitchFamily="18" charset="0"/>
              </a:rPr>
              <a:t>pe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baza</a:t>
            </a:r>
            <a:r>
              <a:rPr lang="fr-FR" sz="2400" dirty="0">
                <a:latin typeface="Times New Roman" pitchFamily="18" charset="0"/>
                <a:cs typeface="Times New Roman" pitchFamily="18" charset="0"/>
              </a:rPr>
              <a:t> de </a:t>
            </a:r>
            <a:r>
              <a:rPr lang="fr-FR" sz="2400" dirty="0" err="1">
                <a:latin typeface="Times New Roman" pitchFamily="18" charset="0"/>
                <a:cs typeface="Times New Roman" pitchFamily="18" charset="0"/>
              </a:rPr>
              <a:t>evenimente</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endParaRPr lang="ro-RO" sz="2400" dirty="0">
              <a:latin typeface="Times New Roman" pitchFamily="18" charset="0"/>
              <a:cs typeface="Times New Roman" pitchFamily="18" charset="0"/>
            </a:endParaRPr>
          </a:p>
        </p:txBody>
      </p:sp>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Domenii de aplicabilitate</a:t>
            </a:r>
          </a:p>
        </p:txBody>
      </p:sp>
    </p:spTree>
    <p:extLst>
      <p:ext uri="{BB962C8B-B14F-4D97-AF65-F5344CB8AC3E}">
        <p14:creationId xmlns:p14="http://schemas.microsoft.com/office/powerpoint/2010/main" val="3075177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785689"/>
            <a:ext cx="8229600" cy="4154984"/>
          </a:xfrm>
          <a:prstGeom prst="rect">
            <a:avLst/>
          </a:prstGeom>
          <a:noFill/>
        </p:spPr>
        <p:txBody>
          <a:bodyPr wrap="square" rtlCol="0">
            <a:spAutoFit/>
          </a:bodyPr>
          <a:lstStyle/>
          <a:p>
            <a:pPr marL="342900" indent="-342900" algn="just">
              <a:buFont typeface="Wingdings" panose="05000000000000000000" pitchFamily="2" charset="2"/>
              <a:buChar char="§"/>
            </a:pPr>
            <a:r>
              <a:rPr lang="vi-VN" sz="2400" dirty="0">
                <a:latin typeface="+mj-lt"/>
              </a:rPr>
              <a:t>Sunt tratate în mod unitar (ca obiecte): datele, programele, comunicaţia, de unde rezultă independenţa totală între ele. </a:t>
            </a:r>
            <a:endParaRPr lang="ro-RO" sz="2400" dirty="0">
              <a:latin typeface="+mj-lt"/>
            </a:endParaRPr>
          </a:p>
          <a:p>
            <a:pPr marL="342900" indent="-342900" algn="just">
              <a:buFont typeface="Wingdings" panose="05000000000000000000" pitchFamily="2" charset="2"/>
              <a:buChar char="§"/>
            </a:pPr>
            <a:r>
              <a:rPr lang="vi-VN" sz="2400" dirty="0">
                <a:latin typeface="+mj-lt"/>
              </a:rPr>
              <a:t>Comunicaţia şi distribuirea sunt asigurate atât între date, cât şi între programe.</a:t>
            </a:r>
            <a:endParaRPr lang="ro-RO" sz="2400" dirty="0">
              <a:latin typeface="+mj-lt"/>
            </a:endParaRPr>
          </a:p>
          <a:p>
            <a:pPr marL="342900" indent="-342900" algn="just">
              <a:buFont typeface="Wingdings" panose="05000000000000000000" pitchFamily="2" charset="2"/>
              <a:buChar char="§"/>
            </a:pPr>
            <a:r>
              <a:rPr lang="vi-VN" sz="2400" dirty="0">
                <a:latin typeface="+mj-lt"/>
              </a:rPr>
              <a:t>Structura de date este simplificată foarte mult,</a:t>
            </a:r>
            <a:r>
              <a:rPr lang="ro-RO" sz="2400" dirty="0">
                <a:latin typeface="+mj-lt"/>
              </a:rPr>
              <a:t> </a:t>
            </a:r>
            <a:r>
              <a:rPr lang="ro-RO" sz="2400" dirty="0">
                <a:latin typeface="Times New Roman" pitchFamily="18" charset="0"/>
                <a:cs typeface="Times New Roman" pitchFamily="18" charset="0"/>
              </a:rPr>
              <a:t>deci </a:t>
            </a:r>
            <a:r>
              <a:rPr lang="vi-VN" sz="2400" dirty="0">
                <a:latin typeface="+mj-lt"/>
              </a:rPr>
              <a:t>rezultă uşurinţa în utilizare şi portabilitatea ridicată a sistemelor</a:t>
            </a:r>
            <a:r>
              <a:rPr lang="ro-RO" sz="2400" dirty="0">
                <a:latin typeface="+mj-lt"/>
              </a:rPr>
              <a:t>.</a:t>
            </a:r>
          </a:p>
          <a:p>
            <a:pPr marL="342900" indent="-342900" algn="just">
              <a:buFont typeface="Wingdings" panose="05000000000000000000" pitchFamily="2" charset="2"/>
              <a:buChar char="§"/>
            </a:pPr>
            <a:r>
              <a:rPr lang="vi-VN" sz="2400" dirty="0">
                <a:latin typeface="+mj-lt"/>
              </a:rPr>
              <a:t>Lucrul cu obiecte ne apropie firesc de lumea reală, în care se gasesc obiecte, care au </a:t>
            </a:r>
            <a:r>
              <a:rPr lang="vi-VN" sz="2400" dirty="0">
                <a:latin typeface="Times New Roman" pitchFamily="18" charset="0"/>
                <a:cs typeface="Times New Roman" pitchFamily="18" charset="0"/>
              </a:rPr>
              <a:t>propriet</a:t>
            </a:r>
            <a:r>
              <a:rPr lang="ro-RO" sz="2400" dirty="0">
                <a:latin typeface="Times New Roman" pitchFamily="18" charset="0"/>
                <a:cs typeface="Times New Roman" pitchFamily="18" charset="0"/>
              </a:rPr>
              <a:t>ă</a:t>
            </a:r>
            <a:r>
              <a:rPr lang="vi-VN" sz="2400" dirty="0">
                <a:latin typeface="Times New Roman" pitchFamily="18" charset="0"/>
                <a:cs typeface="Times New Roman" pitchFamily="18" charset="0"/>
              </a:rPr>
              <a:t>ţi</a:t>
            </a:r>
            <a:r>
              <a:rPr lang="ro-RO" sz="2400" dirty="0">
                <a:latin typeface="+mj-lt"/>
              </a:rPr>
              <a:t>.</a:t>
            </a:r>
          </a:p>
          <a:p>
            <a:pPr marL="342900" indent="-342900" algn="just">
              <a:buFont typeface="Wingdings" panose="05000000000000000000" pitchFamily="2" charset="2"/>
              <a:buChar char="§"/>
            </a:pPr>
            <a:r>
              <a:rPr lang="vi-VN" sz="2400" dirty="0">
                <a:latin typeface="+mj-lt"/>
              </a:rPr>
              <a:t>Pot fi abordate foarte multe domenii din lumea reală</a:t>
            </a:r>
            <a:r>
              <a:rPr lang="ro-RO" sz="2400" dirty="0">
                <a:latin typeface="+mj-lt"/>
              </a:rPr>
              <a:t>.</a:t>
            </a:r>
          </a:p>
          <a:p>
            <a:pPr marL="342900" indent="-342900" algn="just">
              <a:buFont typeface="Wingdings" panose="05000000000000000000" pitchFamily="2" charset="2"/>
              <a:buChar char="§"/>
            </a:pPr>
            <a:r>
              <a:rPr lang="vi-VN" sz="2400" dirty="0">
                <a:latin typeface="+mj-lt"/>
              </a:rPr>
              <a:t>Se asigură: accesul neprocedural, comunicaţia, portabilitatea, deschiderea aplicaţiilor cu baze de date. </a:t>
            </a:r>
            <a:endParaRPr lang="ro-RO" sz="2400" dirty="0">
              <a:latin typeface="+mj-lt"/>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Caracteristici</a:t>
            </a:r>
          </a:p>
        </p:txBody>
      </p:sp>
    </p:spTree>
    <p:extLst>
      <p:ext uri="{BB962C8B-B14F-4D97-AF65-F5344CB8AC3E}">
        <p14:creationId xmlns:p14="http://schemas.microsoft.com/office/powerpoint/2010/main" val="2783713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2819400"/>
            <a:ext cx="8229600" cy="2308324"/>
          </a:xfrm>
          <a:prstGeom prst="rect">
            <a:avLst/>
          </a:prstGeom>
          <a:noFill/>
        </p:spPr>
        <p:txBody>
          <a:bodyPr wrap="square" rtlCol="0">
            <a:spAutoFit/>
          </a:bodyPr>
          <a:lstStyle/>
          <a:p>
            <a:pPr marL="342900" indent="-342900" algn="just">
              <a:buFont typeface="Wingdings" panose="05000000000000000000" pitchFamily="2" charset="2"/>
              <a:buChar char="§"/>
            </a:pPr>
            <a:r>
              <a:rPr lang="en-GB" sz="2400" dirty="0" err="1">
                <a:latin typeface="Times New Roman" pitchFamily="18" charset="0"/>
                <a:cs typeface="Times New Roman" pitchFamily="18" charset="0"/>
              </a:rPr>
              <a:t>Puterea</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modelare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superioara</a:t>
            </a:r>
            <a:r>
              <a:rPr lang="en-GB" sz="2400" dirty="0">
                <a:latin typeface="Times New Roman" pitchFamily="18" charset="0"/>
                <a:cs typeface="Times New Roman" pitchFamily="18" charset="0"/>
              </a:rPr>
              <a:t> a </a:t>
            </a:r>
            <a:r>
              <a:rPr lang="en-GB" sz="2400" dirty="0" err="1">
                <a:latin typeface="Times New Roman" pitchFamily="18" charset="0"/>
                <a:cs typeface="Times New Roman" pitchFamily="18" charset="0"/>
              </a:rPr>
              <a:t>datelor</a:t>
            </a:r>
            <a:r>
              <a:rPr lang="en-GB"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en-GB" sz="2400" dirty="0" err="1">
                <a:latin typeface="Times New Roman" pitchFamily="18" charset="0"/>
                <a:cs typeface="Times New Roman" pitchFamily="18" charset="0"/>
              </a:rPr>
              <a:t>Posibilitati</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deductie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superioara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ierarhie</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clase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mostenire</a:t>
            </a:r>
            <a:r>
              <a:rPr lang="en-GB"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en-GB" sz="2400" dirty="0" err="1">
                <a:latin typeface="Times New Roman" pitchFamily="18" charset="0"/>
                <a:cs typeface="Times New Roman" pitchFamily="18" charset="0"/>
              </a:rPr>
              <a:t>Ameliorarea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interfetei</a:t>
            </a:r>
            <a:r>
              <a:rPr lang="en-GB" sz="2400" dirty="0">
                <a:latin typeface="Times New Roman" pitchFamily="18" charset="0"/>
                <a:cs typeface="Times New Roman" pitchFamily="18" charset="0"/>
              </a:rPr>
              <a:t> cu </a:t>
            </a:r>
            <a:r>
              <a:rPr lang="en-GB" sz="2400" dirty="0" err="1">
                <a:latin typeface="Times New Roman" pitchFamily="18" charset="0"/>
                <a:cs typeface="Times New Roman" pitchFamily="18" charset="0"/>
              </a:rPr>
              <a:t>utilizatorul</a:t>
            </a:r>
            <a:r>
              <a:rPr lang="en-GB"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en-GB" sz="2400" dirty="0" err="1">
                <a:latin typeface="Times New Roman" pitchFamily="18" charset="0"/>
                <a:cs typeface="Times New Roman" pitchFamily="18" charset="0"/>
              </a:rPr>
              <a:t>Luarea</a:t>
            </a:r>
            <a:r>
              <a:rPr lang="en-GB" sz="2400" dirty="0">
                <a:latin typeface="Times New Roman" pitchFamily="18" charset="0"/>
                <a:cs typeface="Times New Roman" pitchFamily="18" charset="0"/>
              </a:rPr>
              <a:t> in </a:t>
            </a:r>
            <a:r>
              <a:rPr lang="en-GB" sz="2400" dirty="0" err="1">
                <a:latin typeface="Times New Roman" pitchFamily="18" charset="0"/>
                <a:cs typeface="Times New Roman" pitchFamily="18" charset="0"/>
              </a:rPr>
              <a:t>considerare</a:t>
            </a:r>
            <a:r>
              <a:rPr lang="en-GB" sz="2400" dirty="0">
                <a:latin typeface="Times New Roman" pitchFamily="18" charset="0"/>
                <a:cs typeface="Times New Roman" pitchFamily="18" charset="0"/>
              </a:rPr>
              <a:t> a </a:t>
            </a:r>
            <a:r>
              <a:rPr lang="en-GB" sz="2400" dirty="0" err="1">
                <a:latin typeface="Times New Roman" pitchFamily="18" charset="0"/>
                <a:cs typeface="Times New Roman" pitchFamily="18" charset="0"/>
              </a:rPr>
              <a:t>aspectelor</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dinamice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integrarea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descrierii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structurale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comportamentale</a:t>
            </a:r>
            <a:r>
              <a:rPr lang="en-GB" sz="2400" dirty="0">
                <a:latin typeface="Times New Roman" pitchFamily="18" charset="0"/>
                <a:cs typeface="Times New Roman" pitchFamily="18" charset="0"/>
              </a:rPr>
              <a:t> a </a:t>
            </a:r>
            <a:r>
              <a:rPr lang="en-GB" sz="2400" dirty="0" err="1">
                <a:latin typeface="Times New Roman" pitchFamily="18" charset="0"/>
                <a:cs typeface="Times New Roman" pitchFamily="18" charset="0"/>
              </a:rPr>
              <a:t>obiectelor</a:t>
            </a:r>
            <a:r>
              <a:rPr lang="en-GB" sz="2400" dirty="0">
                <a:latin typeface="Times New Roman" pitchFamily="18" charset="0"/>
                <a:cs typeface="Times New Roman" pitchFamily="18" charset="0"/>
              </a:rPr>
              <a:t>.</a:t>
            </a: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Obiective</a:t>
            </a:r>
          </a:p>
        </p:txBody>
      </p:sp>
    </p:spTree>
    <p:extLst>
      <p:ext uri="{BB962C8B-B14F-4D97-AF65-F5344CB8AC3E}">
        <p14:creationId xmlns:p14="http://schemas.microsoft.com/office/powerpoint/2010/main" val="1467529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736153706"/>
              </p:ext>
            </p:extLst>
          </p:nvPr>
        </p:nvGraphicFramePr>
        <p:xfrm>
          <a:off x="914400" y="2667000"/>
          <a:ext cx="7391400" cy="2283768"/>
        </p:xfrm>
        <a:graphic>
          <a:graphicData uri="http://schemas.openxmlformats.org/drawingml/2006/table">
            <a:tbl>
              <a:tblPr firstRow="1" bandRow="1">
                <a:tableStyleId>{5940675A-B579-460E-94D1-54222C63F5DA}</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358900">
                  <a:extLst>
                    <a:ext uri="{9D8B030D-6E8A-4147-A177-3AD203B41FA5}">
                      <a16:colId xmlns:a16="http://schemas.microsoft.com/office/drawing/2014/main" val="20005"/>
                    </a:ext>
                  </a:extLst>
                </a:gridCol>
              </a:tblGrid>
              <a:tr h="1343393">
                <a:tc>
                  <a:txBody>
                    <a:bodyPr/>
                    <a:lstStyle/>
                    <a:p>
                      <a:r>
                        <a:rPr lang="ro-RO" b="1" dirty="0">
                          <a:latin typeface="Times New Roman" pitchFamily="18" charset="0"/>
                          <a:cs typeface="Times New Roman" pitchFamily="18" charset="0"/>
                        </a:rPr>
                        <a:t>Sistem</a:t>
                      </a:r>
                      <a:r>
                        <a:rPr lang="ro-RO" b="1" baseline="0" dirty="0">
                          <a:latin typeface="Times New Roman" pitchFamily="18" charset="0"/>
                          <a:cs typeface="Times New Roman" pitchFamily="18" charset="0"/>
                        </a:rPr>
                        <a:t> orientat</a:t>
                      </a:r>
                    </a:p>
                    <a:p>
                      <a:endParaRPr lang="en-GB" b="1"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Ierarhia de clase</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Clasă de oriecte</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Obiect</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Variabilă</a:t>
                      </a:r>
                      <a:r>
                        <a:rPr lang="ro-RO" baseline="0" dirty="0">
                          <a:latin typeface="Times New Roman" pitchFamily="18" charset="0"/>
                          <a:cs typeface="Times New Roman" pitchFamily="18" charset="0"/>
                        </a:rPr>
                        <a:t> de instanță</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Identificator</a:t>
                      </a:r>
                      <a:endParaRPr lang="en-GB"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940375">
                <a:tc>
                  <a:txBody>
                    <a:bodyPr/>
                    <a:lstStyle/>
                    <a:p>
                      <a:r>
                        <a:rPr lang="ro-RO" b="1" dirty="0">
                          <a:latin typeface="Times New Roman" pitchFamily="18" charset="0"/>
                          <a:cs typeface="Times New Roman" pitchFamily="18" charset="0"/>
                        </a:rPr>
                        <a:t>Sistem neorientat</a:t>
                      </a:r>
                      <a:endParaRPr lang="en-GB" b="1"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Schema BD</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Tabelă</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Tuplu</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Atribut</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Cheie</a:t>
                      </a:r>
                      <a:endParaRPr lang="en-GB"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Paralelă noțiuni sistem orientat – sistem relațional</a:t>
            </a:r>
          </a:p>
        </p:txBody>
      </p:sp>
    </p:spTree>
    <p:extLst>
      <p:ext uri="{BB962C8B-B14F-4D97-AF65-F5344CB8AC3E}">
        <p14:creationId xmlns:p14="http://schemas.microsoft.com/office/powerpoint/2010/main" val="1423251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dirty="0">
                <a:latin typeface="Times New Roman" pitchFamily="18" charset="0"/>
                <a:cs typeface="Times New Roman" pitchFamily="18" charset="0"/>
              </a:rPr>
              <a:t>Obiect</a:t>
            </a:r>
          </a:p>
          <a:p>
            <a:pPr marL="514350" indent="-514350" algn="just">
              <a:buFont typeface="+mj-lt"/>
              <a:buAutoNum type="arabicPeriod"/>
            </a:pPr>
            <a:r>
              <a:rPr lang="ro-RO" sz="3200" dirty="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Încapsulare</a:t>
            </a:r>
          </a:p>
          <a:p>
            <a:pPr marL="514350" indent="-514350" algn="just">
              <a:buFont typeface="+mj-lt"/>
              <a:buAutoNum type="arabicPeriod"/>
            </a:pPr>
            <a:r>
              <a:rPr lang="ro-RO" sz="3200" dirty="0">
                <a:latin typeface="Times New Roman" pitchFamily="18" charset="0"/>
                <a:cs typeface="Times New Roman" pitchFamily="18" charset="0"/>
              </a:rPr>
              <a:t>Moștenire</a:t>
            </a:r>
          </a:p>
          <a:p>
            <a:pPr marL="514350" indent="-514350" algn="just">
              <a:buFont typeface="+mj-lt"/>
              <a:buAutoNum type="arabicPeriod"/>
            </a:pPr>
            <a:r>
              <a:rPr lang="ro-RO" sz="3200" dirty="0">
                <a:latin typeface="Times New Roman" pitchFamily="18" charset="0"/>
                <a:cs typeface="Times New Roman" pitchFamily="18" charset="0"/>
              </a:rPr>
              <a:t>Polimorfism</a:t>
            </a:r>
          </a:p>
          <a:p>
            <a:pPr marL="514350" indent="-514350" algn="just">
              <a:buFont typeface="+mj-lt"/>
              <a:buAutoNum type="arabicPeriod"/>
            </a:pPr>
            <a:r>
              <a:rPr lang="ro-RO" sz="3200"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3588814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982</Words>
  <Application>Microsoft Office PowerPoint</Application>
  <PresentationFormat>On-screen Show (4:3)</PresentationFormat>
  <Paragraphs>225</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Times New Roman</vt:lpstr>
      <vt:lpstr>Wingdings</vt:lpstr>
      <vt:lpstr>Office Theme</vt:lpstr>
      <vt:lpstr>Structura bazelor de date orientate obiect</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Structura BDOO</dc:title>
  <dc:creator>Daniela Onita</dc:creator>
  <cp:lastModifiedBy>Alex Donea</cp:lastModifiedBy>
  <cp:revision>24</cp:revision>
  <dcterms:created xsi:type="dcterms:W3CDTF">2006-08-16T00:00:00Z</dcterms:created>
  <dcterms:modified xsi:type="dcterms:W3CDTF">2017-04-02T17:52:38Z</dcterms:modified>
</cp:coreProperties>
</file>