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3" r:id="rId8"/>
    <p:sldId id="262" r:id="rId9"/>
    <p:sldId id="265" r:id="rId10"/>
    <p:sldId id="266" r:id="rId11"/>
    <p:sldId id="261" r:id="rId12"/>
    <p:sldId id="267" r:id="rId13"/>
    <p:sldId id="264" r:id="rId14"/>
    <p:sldId id="268" r:id="rId15"/>
    <p:sldId id="276" r:id="rId16"/>
    <p:sldId id="277" r:id="rId17"/>
    <p:sldId id="278" r:id="rId18"/>
    <p:sldId id="279" r:id="rId19"/>
    <p:sldId id="274" r:id="rId20"/>
    <p:sldId id="280" r:id="rId21"/>
    <p:sldId id="281" r:id="rId22"/>
    <p:sldId id="282" r:id="rId23"/>
    <p:sldId id="305" r:id="rId24"/>
    <p:sldId id="269" r:id="rId25"/>
    <p:sldId id="314" r:id="rId26"/>
    <p:sldId id="271" r:id="rId27"/>
    <p:sldId id="272" r:id="rId28"/>
    <p:sldId id="270" r:id="rId29"/>
    <p:sldId id="273" r:id="rId30"/>
    <p:sldId id="308" r:id="rId31"/>
    <p:sldId id="309" r:id="rId32"/>
    <p:sldId id="310" r:id="rId33"/>
    <p:sldId id="311" r:id="rId34"/>
    <p:sldId id="312" r:id="rId35"/>
    <p:sldId id="313" r:id="rId36"/>
    <p:sldId id="315" r:id="rId37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CA3E6-A903-49C9-B620-8064F56B17AF}" type="datetimeFigureOut">
              <a:rPr lang="es-BO" smtClean="0"/>
              <a:t>21/10/2025</a:t>
            </a:fld>
            <a:endParaRPr lang="es-B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BA47D-D9A3-4529-9B59-0F05B2A36418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342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85c209e8a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85c209e8a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64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85c209e8a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85c209e8a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26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85c209e8a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85c209e8a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269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85c209e8a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85c209e8a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53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85c209e8a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85c209e8a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202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85c209e8a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85c209e8a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839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945ea522b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945ea522b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320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945ea522bf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945ea522bf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747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945ea522bf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945ea522bf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11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ED465-568B-4B9E-AFA2-8F08D97A2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FE0D17-5577-4AF8-9442-38E7D0C08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489EB7-178F-48C0-A99E-5E02850D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67B8-15C2-4117-B381-F3C9D560413D}" type="datetimeFigureOut">
              <a:rPr lang="es-BO" smtClean="0"/>
              <a:t>21/10/2025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45EB50-E5E7-45F1-A618-66396437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ED0DE4-CA78-4089-B12F-32B6EE56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4A2-1660-49E2-9EF7-81FD8D534A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1206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A9001-5638-4651-8853-3DE43F5D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034355-95DC-4B18-A291-1F7A08923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AF49FC-4C2A-4723-9FBE-61ACB0C4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67B8-15C2-4117-B381-F3C9D560413D}" type="datetimeFigureOut">
              <a:rPr lang="es-BO" smtClean="0"/>
              <a:t>21/10/2025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5A6E8E-55E5-477D-A9B9-D722B10A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76929E-F438-40ED-B99A-0D6884B3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4A2-1660-49E2-9EF7-81FD8D534A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2455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F24A94-532A-49FD-9906-3F41F14FA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F0E486-9D05-43F0-9852-A607DCB2B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AE4342-7C70-4FC3-BCB5-FFE1A4C5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67B8-15C2-4117-B381-F3C9D560413D}" type="datetimeFigureOut">
              <a:rPr lang="es-BO" smtClean="0"/>
              <a:t>21/10/2025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6BC790-F6B8-485C-B4BA-063A33A7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241620-1EC1-4D1C-84A6-2E29503B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4A2-1660-49E2-9EF7-81FD8D534A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6175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BO" smtClean="0"/>
              <a:pPr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05751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67B8-15C2-4117-B381-F3C9D560413D}" type="datetimeFigureOut">
              <a:rPr lang="es-BO" smtClean="0"/>
              <a:t>21/10/2025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4A2-1660-49E2-9EF7-81FD8D534A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32714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67B8-15C2-4117-B381-F3C9D560413D}" type="datetimeFigureOut">
              <a:rPr lang="es-BO" smtClean="0"/>
              <a:t>21/10/2025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4A2-1660-49E2-9EF7-81FD8D534A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28485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67B8-15C2-4117-B381-F3C9D560413D}" type="datetimeFigureOut">
              <a:rPr lang="es-BO" smtClean="0"/>
              <a:t>21/10/2025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4A2-1660-49E2-9EF7-81FD8D534A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71969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67B8-15C2-4117-B381-F3C9D560413D}" type="datetimeFigureOut">
              <a:rPr lang="es-BO" smtClean="0"/>
              <a:t>21/10/2025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4A2-1660-49E2-9EF7-81FD8D534A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02353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67B8-15C2-4117-B381-F3C9D560413D}" type="datetimeFigureOut">
              <a:rPr lang="es-BO" smtClean="0"/>
              <a:t>21/10/2025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4A2-1660-49E2-9EF7-81FD8D534A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46629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67B8-15C2-4117-B381-F3C9D560413D}" type="datetimeFigureOut">
              <a:rPr lang="es-BO" smtClean="0"/>
              <a:t>21/10/2025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4A2-1660-49E2-9EF7-81FD8D534A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74082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67B8-15C2-4117-B381-F3C9D560413D}" type="datetimeFigureOut">
              <a:rPr lang="es-BO" smtClean="0"/>
              <a:t>21/10/2025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4A2-1660-49E2-9EF7-81FD8D534A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9337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DCBCD-BEC0-4F00-92BE-B2CA1F93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506BD9-4D9E-4986-A659-F36EB8D2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728C6C-2C27-4085-A6EB-9C773D8B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67B8-15C2-4117-B381-F3C9D560413D}" type="datetimeFigureOut">
              <a:rPr lang="es-BO" smtClean="0"/>
              <a:t>21/10/2025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D63A39-97C5-4209-9334-27FD4CCB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5A8530-BFD6-4324-93AA-4DED1B46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4A2-1660-49E2-9EF7-81FD8D534A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74116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67B8-15C2-4117-B381-F3C9D560413D}" type="datetimeFigureOut">
              <a:rPr lang="es-BO" smtClean="0"/>
              <a:t>21/10/2025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4A2-1660-49E2-9EF7-81FD8D534A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987281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67B8-15C2-4117-B381-F3C9D560413D}" type="datetimeFigureOut">
              <a:rPr lang="es-BO" smtClean="0"/>
              <a:t>21/10/2025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4A2-1660-49E2-9EF7-81FD8D534A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94620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67B8-15C2-4117-B381-F3C9D560413D}" type="datetimeFigureOut">
              <a:rPr lang="es-BO" smtClean="0"/>
              <a:t>21/10/2025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4A2-1660-49E2-9EF7-81FD8D534A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65517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67B8-15C2-4117-B381-F3C9D560413D}" type="datetimeFigureOut">
              <a:rPr lang="es-BO" smtClean="0"/>
              <a:t>21/10/2025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4A2-1660-49E2-9EF7-81FD8D534A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47680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67B8-15C2-4117-B381-F3C9D560413D}" type="datetimeFigureOut">
              <a:rPr lang="es-BO" smtClean="0"/>
              <a:t>21/10/2025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4A2-1660-49E2-9EF7-81FD8D534AE3}" type="slidenum">
              <a:rPr lang="es-BO" smtClean="0"/>
              <a:t>‹Nº›</a:t>
            </a:fld>
            <a:endParaRPr lang="es-BO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5653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67B8-15C2-4117-B381-F3C9D560413D}" type="datetimeFigureOut">
              <a:rPr lang="es-BO" smtClean="0"/>
              <a:t>21/10/2025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4A2-1660-49E2-9EF7-81FD8D534A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182668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67B8-15C2-4117-B381-F3C9D560413D}" type="datetimeFigureOut">
              <a:rPr lang="es-BO" smtClean="0"/>
              <a:t>21/10/2025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4A2-1660-49E2-9EF7-81FD8D534A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5123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67B8-15C2-4117-B381-F3C9D560413D}" type="datetimeFigureOut">
              <a:rPr lang="es-BO" smtClean="0"/>
              <a:t>21/10/2025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4A2-1660-49E2-9EF7-81FD8D534A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678218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67B8-15C2-4117-B381-F3C9D560413D}" type="datetimeFigureOut">
              <a:rPr lang="es-BO" smtClean="0"/>
              <a:t>21/10/2025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4A2-1660-49E2-9EF7-81FD8D534A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864754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67B8-15C2-4117-B381-F3C9D560413D}" type="datetimeFigureOut">
              <a:rPr lang="es-BO" smtClean="0"/>
              <a:t>21/10/2025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4A2-1660-49E2-9EF7-81FD8D534A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1576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48423-BAAA-45A8-B292-96B1E030E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A6AD21-8B81-4A7D-9800-BDD63ADB5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4E67E8-F34D-4447-B305-2E0CC9EE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67B8-15C2-4117-B381-F3C9D560413D}" type="datetimeFigureOut">
              <a:rPr lang="es-BO" smtClean="0"/>
              <a:t>21/10/2025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07CFBC-324E-4AC0-8C8D-76049A73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52B2BB-10EE-44F3-BCA7-4442B5A6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4A2-1660-49E2-9EF7-81FD8D534A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9813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4E6A7-98AC-4094-A447-270F3535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15A51-FBE5-47E4-BECF-ABC74A703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25390C-9C80-486C-85B0-CB55317D7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EA9C7C-82E5-4340-ABD3-A6BE287C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67B8-15C2-4117-B381-F3C9D560413D}" type="datetimeFigureOut">
              <a:rPr lang="es-BO" smtClean="0"/>
              <a:t>21/10/2025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F54331-0E86-404D-B32C-5BB021DC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1BA8A4-73EC-4B1C-8B98-F9FE2FE4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4A2-1660-49E2-9EF7-81FD8D534A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1380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28695-3C42-4534-AC38-C7769F08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F845DC-E1F4-49CB-94D0-FC9E907D9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2ED346-8578-4F57-92F9-8C1B603EC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6A8AEF-0034-4E0F-ABDE-B2207A245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642C26-C690-4A4C-8D89-66AAB8BEA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FA0FA4-514E-416A-B025-AE3D5BB5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67B8-15C2-4117-B381-F3C9D560413D}" type="datetimeFigureOut">
              <a:rPr lang="es-BO" smtClean="0"/>
              <a:t>21/10/2025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0F168C-1021-4371-B3C4-B24CADCA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F549039-49A3-4E02-8A7A-F5B9DA3E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4A2-1660-49E2-9EF7-81FD8D534A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5929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E5110-4E28-47F4-BC20-BAFF50DA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BE4616-7181-4E57-9B27-3E09A70C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67B8-15C2-4117-B381-F3C9D560413D}" type="datetimeFigureOut">
              <a:rPr lang="es-BO" smtClean="0"/>
              <a:t>21/10/2025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B1C487-BC39-4A77-B3C0-12F31628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4CA617-E5A7-43B9-B52C-7C22E1ED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4A2-1660-49E2-9EF7-81FD8D534A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9762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C6DE05-66A5-424A-A297-F4211927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67B8-15C2-4117-B381-F3C9D560413D}" type="datetimeFigureOut">
              <a:rPr lang="es-BO" smtClean="0"/>
              <a:t>21/10/2025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CC11F7-39D5-46A4-806A-CCDECA35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3F7A11-3B50-4634-BB21-A9A54E87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4A2-1660-49E2-9EF7-81FD8D534A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5153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32C5F-A8E9-40D7-8897-6CEDED10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8BF3D9-726E-4669-8163-5DE269DB9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9E9791-99E8-4088-8123-B8DF83B0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59DE59-4B50-4D54-A0E7-856FA3C8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67B8-15C2-4117-B381-F3C9D560413D}" type="datetimeFigureOut">
              <a:rPr lang="es-BO" smtClean="0"/>
              <a:t>21/10/2025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DB4602-3AED-46E0-8311-A3F04086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F4B1A9-A2E1-4013-9212-DB095521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4A2-1660-49E2-9EF7-81FD8D534A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3755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908C2-7F4A-4B8D-B51F-0852E3605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085C57-90AF-452F-A1BA-853866783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0C1EEF-7923-4F78-B3B0-258E4B126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709E2-9F74-4195-80C5-3CAE7B8E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67B8-15C2-4117-B381-F3C9D560413D}" type="datetimeFigureOut">
              <a:rPr lang="es-BO" smtClean="0"/>
              <a:t>21/10/2025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7CEF05-B54D-403B-8531-09002457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42E44C-00D6-4ECF-A1E9-21056847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B4A2-1660-49E2-9EF7-81FD8D534A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8872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95F84F-1907-4351-A88D-F2C941E73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41F3CC-4852-411F-B42A-BE0756805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D92C4E-6B29-47B6-B766-ACB2197B9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067B8-15C2-4117-B381-F3C9D560413D}" type="datetimeFigureOut">
              <a:rPr lang="es-BO" smtClean="0"/>
              <a:t>21/10/2025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F81356-1E41-4162-A0DF-D8EEDE4CB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08C87-B074-4946-80C8-5D22CB4AF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B4A2-1660-49E2-9EF7-81FD8D534A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0837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90067B8-15C2-4117-B381-F3C9D560413D}" type="datetimeFigureOut">
              <a:rPr lang="es-BO" smtClean="0"/>
              <a:t>21/10/2025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7F6B4A2-1660-49E2-9EF7-81FD8D534AE3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1244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F296E-3F9F-433E-B2AA-C4E1D9C34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Radiactividad del </a:t>
            </a:r>
            <a:r>
              <a:rPr lang="es-BO" dirty="0" err="1"/>
              <a:t>platano</a:t>
            </a:r>
            <a:endParaRPr lang="es-B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86D7E9-066B-4AAA-A7CC-3A2ADB7277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/>
              <a:t>Daniel Roberto Garcia Miranda</a:t>
            </a:r>
          </a:p>
        </p:txBody>
      </p:sp>
    </p:spTree>
    <p:extLst>
      <p:ext uri="{BB962C8B-B14F-4D97-AF65-F5344CB8AC3E}">
        <p14:creationId xmlns:p14="http://schemas.microsoft.com/office/powerpoint/2010/main" val="3469236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EA9FD-1464-4360-A12E-CC004B9C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Fondos del </a:t>
            </a:r>
            <a:r>
              <a:rPr lang="es-BO" dirty="0" err="1"/>
              <a:t>pl</a:t>
            </a:r>
            <a:r>
              <a:rPr lang="es-ES" dirty="0"/>
              <a:t>á</a:t>
            </a:r>
            <a:r>
              <a:rPr lang="es-BO" dirty="0"/>
              <a:t>tano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C1C6200-07FF-4C1D-9874-E6EF529C7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040" y="1237139"/>
            <a:ext cx="6797040" cy="5097780"/>
          </a:xfrm>
        </p:spPr>
      </p:pic>
    </p:spTree>
    <p:extLst>
      <p:ext uri="{BB962C8B-B14F-4D97-AF65-F5344CB8AC3E}">
        <p14:creationId xmlns:p14="http://schemas.microsoft.com/office/powerpoint/2010/main" val="3351714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4851E-6861-47A8-B0F2-4B2C4C96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Espectro</a:t>
            </a:r>
            <a:r>
              <a:rPr lang="en-US" dirty="0"/>
              <a:t> del pl</a:t>
            </a:r>
            <a:r>
              <a:rPr lang="es-ES" dirty="0" err="1"/>
              <a:t>átano</a:t>
            </a:r>
            <a:endParaRPr lang="es-B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37C4453-A1A5-4BB7-92A3-50853EFDA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667" y="1353836"/>
            <a:ext cx="10752666" cy="529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1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02936-1807-4C75-B64F-94D70359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855"/>
            <a:ext cx="10515600" cy="1325563"/>
          </a:xfrm>
        </p:spPr>
        <p:txBody>
          <a:bodyPr/>
          <a:lstStyle/>
          <a:p>
            <a:r>
              <a:rPr lang="es-ES" dirty="0"/>
              <a:t>Espectro del plátano escala log</a:t>
            </a:r>
            <a:endParaRPr lang="es-B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2D3EB1F-DAA3-4682-9478-A14AA73FF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207514"/>
            <a:ext cx="10871200" cy="5350492"/>
          </a:xfrm>
        </p:spPr>
      </p:pic>
    </p:spTree>
    <p:extLst>
      <p:ext uri="{BB962C8B-B14F-4D97-AF65-F5344CB8AC3E}">
        <p14:creationId xmlns:p14="http://schemas.microsoft.com/office/powerpoint/2010/main" val="296333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167D1-966B-48D7-91E4-2327AF72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Ajuste del fotópico del potasio 40</a:t>
            </a:r>
            <a:endParaRPr lang="es-B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EA182BC-8841-457D-8CED-1575C8A55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533" y="1239467"/>
            <a:ext cx="7890934" cy="5523654"/>
          </a:xfrm>
        </p:spPr>
      </p:pic>
    </p:spTree>
    <p:extLst>
      <p:ext uri="{BB962C8B-B14F-4D97-AF65-F5344CB8AC3E}">
        <p14:creationId xmlns:p14="http://schemas.microsoft.com/office/powerpoint/2010/main" val="2893208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>
            <a:spLocks noGrp="1"/>
          </p:cNvSpPr>
          <p:nvPr>
            <p:ph type="title"/>
          </p:nvPr>
        </p:nvSpPr>
        <p:spPr>
          <a:xfrm>
            <a:off x="1730000" y="495333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s"/>
              <a:t>Ajuste Gaussiano</a:t>
            </a:r>
            <a:endParaRPr/>
          </a:p>
        </p:txBody>
      </p:sp>
      <p:pic>
        <p:nvPicPr>
          <p:cNvPr id="260" name="Google Shape;2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234" y="1642547"/>
            <a:ext cx="5863933" cy="4104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34" y="1621267"/>
            <a:ext cx="5924700" cy="4147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5421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s"/>
              <a:t>Espectro del Bario 133</a:t>
            </a:r>
            <a:endParaRPr/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268" name="Google Shape;268;p34" title="grafico_Ba13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7134" y="1934367"/>
            <a:ext cx="5753245" cy="4314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4" title="grafico_Ba133lo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00" y="1934367"/>
            <a:ext cx="5753245" cy="4314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2795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s"/>
              <a:t>Ajustes Gaussianos</a:t>
            </a:r>
            <a:endParaRPr/>
          </a:p>
        </p:txBody>
      </p:sp>
      <p:sp>
        <p:nvSpPr>
          <p:cNvPr id="275" name="Google Shape;275;p3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276" name="Google Shape;276;p35" title="ajuste_Ba-133-P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33" y="1483234"/>
            <a:ext cx="5931267" cy="4151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5" title="ajuste_Ba-133-P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1416501"/>
            <a:ext cx="6121933" cy="4285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1000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s"/>
              <a:t>Puntos de Calibración Totales 7</a:t>
            </a:r>
            <a:endParaRPr/>
          </a:p>
        </p:txBody>
      </p:sp>
      <p:sp>
        <p:nvSpPr>
          <p:cNvPr id="283" name="Google Shape;283;p36"/>
          <p:cNvSpPr txBox="1">
            <a:spLocks noGrp="1"/>
          </p:cNvSpPr>
          <p:nvPr>
            <p:ph type="body" idx="1"/>
          </p:nvPr>
        </p:nvSpPr>
        <p:spPr>
          <a:xfrm>
            <a:off x="1258533" y="1461000"/>
            <a:ext cx="10328000" cy="513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buNone/>
            </a:pPr>
            <a:r>
              <a:rPr lang="es" sz="2267" dirty="0"/>
              <a:t>Canal | Energía KeV</a:t>
            </a:r>
            <a:endParaRPr sz="2267" dirty="0"/>
          </a:p>
          <a:p>
            <a:pPr marL="0" indent="0" algn="ctr">
              <a:spcBef>
                <a:spcPts val="1600"/>
              </a:spcBef>
              <a:buNone/>
            </a:pPr>
            <a:r>
              <a:rPr lang="es" sz="2267" dirty="0"/>
              <a:t>1509.2 | 662.0 (Cesio 137)</a:t>
            </a:r>
            <a:endParaRPr sz="2267" dirty="0"/>
          </a:p>
          <a:p>
            <a:pPr marL="0" indent="0" algn="ctr">
              <a:spcBef>
                <a:spcPts val="1600"/>
              </a:spcBef>
              <a:buNone/>
            </a:pPr>
            <a:r>
              <a:rPr lang="es" sz="2267" dirty="0"/>
              <a:t>2623.35 | 1173.2 (Cobalto 60_1)</a:t>
            </a:r>
            <a:endParaRPr sz="2267" dirty="0"/>
          </a:p>
          <a:p>
            <a:pPr marL="0" indent="0" algn="ctr">
              <a:spcBef>
                <a:spcPts val="1600"/>
              </a:spcBef>
              <a:buNone/>
            </a:pPr>
            <a:r>
              <a:rPr lang="es" sz="2267" dirty="0"/>
              <a:t>2976.10  | 1332.5 (Cobalto 60_2)</a:t>
            </a:r>
            <a:endParaRPr sz="2267" dirty="0"/>
          </a:p>
          <a:p>
            <a:pPr marL="0" indent="0" algn="ctr">
              <a:spcBef>
                <a:spcPts val="1600"/>
              </a:spcBef>
              <a:buNone/>
            </a:pPr>
            <a:r>
              <a:rPr lang="es" sz="2267" dirty="0"/>
              <a:t>418.30 | 302.85 (Bario 133_1)</a:t>
            </a:r>
            <a:endParaRPr sz="2267" dirty="0"/>
          </a:p>
          <a:p>
            <a:pPr marL="0" indent="0" algn="ctr">
              <a:spcBef>
                <a:spcPts val="1600"/>
              </a:spcBef>
              <a:buNone/>
            </a:pPr>
            <a:r>
              <a:rPr lang="es" sz="2267" dirty="0"/>
              <a:t>500.73 | 356 (Bario 133_2)</a:t>
            </a:r>
            <a:endParaRPr sz="2267" dirty="0"/>
          </a:p>
          <a:p>
            <a:pPr marL="0" indent="0" algn="ctr">
              <a:spcBef>
                <a:spcPts val="1600"/>
              </a:spcBef>
              <a:buNone/>
            </a:pPr>
            <a:r>
              <a:rPr lang="es" sz="2267" dirty="0"/>
              <a:t>716.33 | 511 (Sodio 22_1)</a:t>
            </a:r>
            <a:endParaRPr sz="2267" dirty="0"/>
          </a:p>
          <a:p>
            <a:pPr marL="0" indent="0" algn="ctr">
              <a:spcBef>
                <a:spcPts val="1600"/>
              </a:spcBef>
              <a:buNone/>
            </a:pPr>
            <a:r>
              <a:rPr lang="es" sz="2267" dirty="0"/>
              <a:t>1785.24 | 1274.5 (Sodio 22_2)</a:t>
            </a:r>
            <a:endParaRPr sz="2267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3323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>
            <a:spLocks noGrp="1"/>
          </p:cNvSpPr>
          <p:nvPr>
            <p:ph type="title"/>
          </p:nvPr>
        </p:nvSpPr>
        <p:spPr>
          <a:xfrm>
            <a:off x="1633600" y="109800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s"/>
              <a:t>Comparación de Fondos escala Log</a:t>
            </a:r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600" y="976434"/>
            <a:ext cx="7421833" cy="556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4893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s" dirty="0"/>
              <a:t>Ajustes Gaussianos</a:t>
            </a:r>
            <a:br>
              <a:rPr lang="es" dirty="0"/>
            </a:br>
            <a:r>
              <a:rPr lang="es" dirty="0"/>
              <a:t>Diferencias con el Fine Gain</a:t>
            </a:r>
            <a:endParaRPr dirty="0"/>
          </a:p>
        </p:txBody>
      </p:sp>
      <p:grpSp>
        <p:nvGrpSpPr>
          <p:cNvPr id="289" name="Google Shape;289;p37"/>
          <p:cNvGrpSpPr/>
          <p:nvPr/>
        </p:nvGrpSpPr>
        <p:grpSpPr>
          <a:xfrm>
            <a:off x="-38913" y="1656638"/>
            <a:ext cx="7125217" cy="4423241"/>
            <a:chOff x="449175" y="1192575"/>
            <a:chExt cx="4420475" cy="2360825"/>
          </a:xfrm>
        </p:grpSpPr>
        <p:pic>
          <p:nvPicPr>
            <p:cNvPr id="290" name="Google Shape;290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9175" y="1192575"/>
              <a:ext cx="4420475" cy="2029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" name="Google Shape;291;p37"/>
            <p:cNvSpPr txBox="1"/>
            <p:nvPr/>
          </p:nvSpPr>
          <p:spPr>
            <a:xfrm>
              <a:off x="499050" y="3258800"/>
              <a:ext cx="3338401" cy="29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1300" tIns="171300" rIns="171300" bIns="171300" anchor="t" anchorCtr="0">
              <a:noAutofit/>
            </a:bodyPr>
            <a:lstStyle/>
            <a:p>
              <a:r>
                <a:rPr lang="es" sz="2435" dirty="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Encabezado de datos del Cesio 137, y Cobalto</a:t>
              </a:r>
              <a:endParaRPr sz="2435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92" name="Google Shape;292;p37"/>
          <p:cNvGrpSpPr/>
          <p:nvPr/>
        </p:nvGrpSpPr>
        <p:grpSpPr>
          <a:xfrm>
            <a:off x="5510002" y="1656632"/>
            <a:ext cx="6615385" cy="4311064"/>
            <a:chOff x="5060975" y="1276750"/>
            <a:chExt cx="3969549" cy="2276650"/>
          </a:xfrm>
        </p:grpSpPr>
        <p:pic>
          <p:nvPicPr>
            <p:cNvPr id="293" name="Google Shape;293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60975" y="1276750"/>
              <a:ext cx="3969549" cy="1889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" name="Google Shape;294;p37"/>
            <p:cNvSpPr txBox="1"/>
            <p:nvPr/>
          </p:nvSpPr>
          <p:spPr>
            <a:xfrm>
              <a:off x="5094300" y="3258800"/>
              <a:ext cx="3784500" cy="29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3133" tIns="173133" rIns="173133" bIns="173133" anchor="t" anchorCtr="0">
              <a:noAutofit/>
            </a:bodyPr>
            <a:lstStyle/>
            <a:p>
              <a:r>
                <a:rPr lang="es" sz="246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Encabezado de datos del Sodio 22, plátano, Bario</a:t>
              </a:r>
              <a:endParaRPr sz="246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35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FE196-A866-4379-AB43-8FA99D6F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/>
              <a:t>Calibracion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0FA614-7E41-4C0F-8C5B-24524B585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Promediamos el fondo</a:t>
            </a:r>
          </a:p>
          <a:p>
            <a:r>
              <a:rPr lang="es-BO" dirty="0"/>
              <a:t>Restamos el fondo del histograma de una fuente conocida</a:t>
            </a:r>
          </a:p>
          <a:p>
            <a:r>
              <a:rPr lang="es-BO" dirty="0"/>
              <a:t>Del histograma, identificamos su(s) </a:t>
            </a:r>
            <a:r>
              <a:rPr lang="es-BO" dirty="0" err="1"/>
              <a:t>fotopico</a:t>
            </a:r>
            <a:r>
              <a:rPr lang="es-BO" dirty="0"/>
              <a:t>(s)</a:t>
            </a:r>
          </a:p>
          <a:p>
            <a:r>
              <a:rPr lang="es-BO" dirty="0"/>
              <a:t>Aproximamos cada </a:t>
            </a:r>
            <a:r>
              <a:rPr lang="es-BO" dirty="0" err="1"/>
              <a:t>fotopico</a:t>
            </a:r>
            <a:r>
              <a:rPr lang="es-BO" dirty="0"/>
              <a:t> a una gaussiana</a:t>
            </a:r>
          </a:p>
          <a:p>
            <a:r>
              <a:rPr lang="es-BO" dirty="0"/>
              <a:t>De cada espectro conocido, obtenemos un punto de calibración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990204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s"/>
              <a:t>Ambos Ajustes</a:t>
            </a:r>
            <a:endParaRPr/>
          </a:p>
        </p:txBody>
      </p:sp>
      <p:sp>
        <p:nvSpPr>
          <p:cNvPr id="300" name="Google Shape;300;p38"/>
          <p:cNvSpPr txBox="1">
            <a:spLocks noGrp="1"/>
          </p:cNvSpPr>
          <p:nvPr>
            <p:ph type="body" idx="1"/>
          </p:nvPr>
        </p:nvSpPr>
        <p:spPr>
          <a:xfrm>
            <a:off x="654967" y="2023367"/>
            <a:ext cx="3428400" cy="388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s"/>
              <a:t>y1: recta de calibración con 7 puntos 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y2: recta de calibración con 4 puntos</a:t>
            </a:r>
            <a:endParaRPr/>
          </a:p>
        </p:txBody>
      </p:sp>
      <p:pic>
        <p:nvPicPr>
          <p:cNvPr id="301" name="Google Shape;3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267" y="1229934"/>
            <a:ext cx="7055367" cy="52915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4214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s"/>
              <a:t>Ajuste al fotopico del plátano</a:t>
            </a:r>
            <a:endParaRPr/>
          </a:p>
        </p:txBody>
      </p:sp>
      <p:sp>
        <p:nvSpPr>
          <p:cNvPr id="307" name="Google Shape;307;p39"/>
          <p:cNvSpPr txBox="1">
            <a:spLocks noGrp="1"/>
          </p:cNvSpPr>
          <p:nvPr>
            <p:ph type="body" idx="1"/>
          </p:nvPr>
        </p:nvSpPr>
        <p:spPr>
          <a:xfrm>
            <a:off x="432533" y="1949200"/>
            <a:ext cx="3992000" cy="16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70000"/>
              </a:lnSpc>
              <a:spcBef>
                <a:spcPts val="1333"/>
              </a:spcBef>
              <a:buNone/>
            </a:pPr>
            <a:r>
              <a:rPr lang="es" sz="2533">
                <a:latin typeface="Arial"/>
                <a:ea typeface="Arial"/>
                <a:cs typeface="Arial"/>
                <a:sym typeface="Arial"/>
              </a:rPr>
              <a:t>7 puntos Cs (1), Co (2), Ba (2), Na (2)</a:t>
            </a:r>
            <a:endParaRPr sz="2533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70000"/>
              </a:lnSpc>
              <a:spcBef>
                <a:spcPts val="1333"/>
              </a:spcBef>
              <a:buNone/>
            </a:pPr>
            <a:r>
              <a:rPr lang="es" sz="2533">
                <a:latin typeface="Arial"/>
                <a:ea typeface="Arial"/>
                <a:cs typeface="Arial"/>
                <a:sym typeface="Arial"/>
              </a:rPr>
              <a:t>E_K40 = 961.62 KeV</a:t>
            </a:r>
            <a:endParaRPr sz="2533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95000"/>
              </a:lnSpc>
              <a:spcAft>
                <a:spcPts val="1600"/>
              </a:spcAft>
              <a:buNone/>
            </a:pPr>
            <a:endParaRPr/>
          </a:p>
        </p:txBody>
      </p:sp>
      <p:pic>
        <p:nvPicPr>
          <p:cNvPr id="308" name="Google Shape;3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967" y="1216334"/>
            <a:ext cx="6958600" cy="4871033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9"/>
          <p:cNvSpPr txBox="1"/>
          <p:nvPr/>
        </p:nvSpPr>
        <p:spPr>
          <a:xfrm>
            <a:off x="695067" y="3789000"/>
            <a:ext cx="3907200" cy="2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70000"/>
              </a:lnSpc>
              <a:spcBef>
                <a:spcPts val="1333"/>
              </a:spcBef>
            </a:pPr>
            <a:r>
              <a:rPr lang="es" sz="2533">
                <a:solidFill>
                  <a:schemeClr val="lt1"/>
                </a:solidFill>
              </a:rPr>
              <a:t>4 puntos Ba, Na</a:t>
            </a:r>
            <a:endParaRPr sz="2533">
              <a:solidFill>
                <a:schemeClr val="lt1"/>
              </a:solidFill>
            </a:endParaRPr>
          </a:p>
          <a:p>
            <a:pPr>
              <a:lnSpc>
                <a:spcPct val="70000"/>
              </a:lnSpc>
              <a:spcBef>
                <a:spcPts val="1333"/>
              </a:spcBef>
            </a:pPr>
            <a:r>
              <a:rPr lang="es" sz="2533">
                <a:solidFill>
                  <a:schemeClr val="lt1"/>
                </a:solidFill>
              </a:rPr>
              <a:t>E_K40 = 1470.67541KeV = 1.470 MeV </a:t>
            </a:r>
            <a:endParaRPr sz="2533">
              <a:solidFill>
                <a:schemeClr val="lt1"/>
              </a:solidFill>
            </a:endParaRPr>
          </a:p>
          <a:p>
            <a:pPr>
              <a:lnSpc>
                <a:spcPct val="70000"/>
              </a:lnSpc>
              <a:spcBef>
                <a:spcPts val="1333"/>
              </a:spcBef>
            </a:pPr>
            <a:r>
              <a:rPr lang="es" sz="2533">
                <a:solidFill>
                  <a:schemeClr val="lt1"/>
                </a:solidFill>
              </a:rPr>
              <a:t>disc = |1.460 – 1.470|/ 1.460 = 0.0068 ~ 0.7%</a:t>
            </a:r>
            <a:endParaRPr sz="1733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64984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2"/>
          <p:cNvSpPr txBox="1">
            <a:spLocks noGrp="1"/>
          </p:cNvSpPr>
          <p:nvPr>
            <p:ph type="title"/>
          </p:nvPr>
        </p:nvSpPr>
        <p:spPr>
          <a:xfrm>
            <a:off x="988567" y="436033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s"/>
              <a:t>Resolución en energía</a:t>
            </a:r>
            <a:endParaRPr/>
          </a:p>
        </p:txBody>
      </p:sp>
      <p:sp>
        <p:nvSpPr>
          <p:cNvPr id="452" name="Google Shape;452;p62"/>
          <p:cNvSpPr txBox="1">
            <a:spLocks noGrp="1"/>
          </p:cNvSpPr>
          <p:nvPr>
            <p:ph type="body" idx="1"/>
          </p:nvPr>
        </p:nvSpPr>
        <p:spPr>
          <a:xfrm>
            <a:off x="1196200" y="1593333"/>
            <a:ext cx="2931600" cy="388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s"/>
              <a:t>Resolucion en energía %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s"/>
              <a:t>Cs 137 	7.443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s"/>
              <a:t>Co 1		6.4775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s"/>
              <a:t>Co 2		0.0579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s"/>
              <a:t>Ba 1		15.36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s"/>
              <a:t>Ba 2		11.39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s"/>
              <a:t>Na 1		8.342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Na 2		5.654</a:t>
            </a:r>
            <a:endParaRPr/>
          </a:p>
        </p:txBody>
      </p:sp>
      <p:sp>
        <p:nvSpPr>
          <p:cNvPr id="453" name="Google Shape;453;p62"/>
          <p:cNvSpPr txBox="1"/>
          <p:nvPr/>
        </p:nvSpPr>
        <p:spPr>
          <a:xfrm>
            <a:off x="4046233" y="1246000"/>
            <a:ext cx="5115600" cy="11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" sz="21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 = a+bx (Recta de calibracion)</a:t>
            </a:r>
            <a:endParaRPr sz="2133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s" sz="2133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Res% = (2.355*σ*b  )/(Canal_Max*b + a)</a:t>
            </a:r>
            <a:endParaRPr sz="2133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54" name="Google Shape;45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433" y="1271732"/>
            <a:ext cx="6163600" cy="4314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3941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4E00E-8218-46EA-AF05-C602882D8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Energía del fotópico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C3A9C3-97A9-4CF3-92ED-D591686FD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E_K40 </a:t>
            </a:r>
            <a:r>
              <a:rPr lang="en-US" dirty="0"/>
              <a:t>= 961.62 KeV (7 puntos Cs (1), Co (2), Ba (2), Na (2))</a:t>
            </a:r>
          </a:p>
          <a:p>
            <a:r>
              <a:rPr lang="en-US" dirty="0"/>
              <a:t> </a:t>
            </a:r>
            <a:r>
              <a:rPr lang="es-ES" dirty="0"/>
              <a:t>E_K40 </a:t>
            </a:r>
            <a:r>
              <a:rPr lang="en-US" dirty="0"/>
              <a:t>= 1469.645605 KeV = 1.469 MeV (4 puntos Ba, Na)</a:t>
            </a:r>
          </a:p>
          <a:p>
            <a:r>
              <a:rPr lang="en-US" dirty="0"/>
              <a:t> disc = |1.460 – 1.469|/ 1.460 = 0.006 ~ 0.6%</a:t>
            </a:r>
            <a:endParaRPr lang="es-BO" dirty="0"/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012942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F296E-3F9F-433E-B2AA-C4E1D9C34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dirty="0"/>
              <a:t>Radiactividad del plátano</a:t>
            </a:r>
            <a:br>
              <a:rPr lang="es-BO" dirty="0"/>
            </a:br>
            <a:r>
              <a:rPr lang="es-BO" dirty="0"/>
              <a:t>Pt2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86D7E9-066B-4AAA-A7CC-3A2ADB7277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dirty="0"/>
              <a:t>Daniel Roberto Garcia Miranda</a:t>
            </a:r>
          </a:p>
        </p:txBody>
      </p:sp>
    </p:spTree>
    <p:extLst>
      <p:ext uri="{BB962C8B-B14F-4D97-AF65-F5344CB8AC3E}">
        <p14:creationId xmlns:p14="http://schemas.microsoft.com/office/powerpoint/2010/main" val="3857717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23585-9692-47BC-95C3-BC1DAE70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Resolución en Energía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BDEC20BB-2258-4BFE-B2AE-8EE6C268C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087" y="2070763"/>
            <a:ext cx="6513510" cy="325675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53BC72E-79CB-4FC6-ACF4-BFA336E7E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27" y="1786468"/>
            <a:ext cx="5100460" cy="38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42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56011-B126-4D2F-B9CF-DC08AA53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Calculo de residuos de la </a:t>
            </a:r>
            <a:r>
              <a:rPr lang="es-ES" dirty="0" err="1"/>
              <a:t>regresion</a:t>
            </a:r>
            <a:endParaRPr lang="es-B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51FF355-0AE8-4739-A2B0-BE4DDC4F6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84" y="1905000"/>
            <a:ext cx="6287383" cy="3772430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F5A4F0A-0A80-4DCD-ACC3-D5E0A10C8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7610"/>
            <a:ext cx="4744684" cy="355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480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A54CE-46C1-4F4A-8382-4046E66E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Radiactividad del plátano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574646-71FA-456C-9E75-6B2ECEA24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R = Numero de desintegraciones/ tiempo</a:t>
            </a:r>
          </a:p>
          <a:p>
            <a:r>
              <a:rPr lang="es-BO" dirty="0"/>
              <a:t>Tiempo = 24 horas = 86400 s = 1440 minutos</a:t>
            </a:r>
          </a:p>
          <a:p>
            <a:r>
              <a:rPr lang="es-BO" dirty="0"/>
              <a:t>Numero de desintegraciones (</a:t>
            </a:r>
            <a:r>
              <a:rPr lang="es-BO" dirty="0" err="1"/>
              <a:t>fotopico</a:t>
            </a:r>
            <a:r>
              <a:rPr lang="es-BO" dirty="0"/>
              <a:t>) = 148099</a:t>
            </a:r>
          </a:p>
          <a:p>
            <a:r>
              <a:rPr lang="es-BO" dirty="0"/>
              <a:t>R= 1.71 </a:t>
            </a:r>
            <a:r>
              <a:rPr lang="es-BO" dirty="0" err="1"/>
              <a:t>Beq</a:t>
            </a:r>
            <a:r>
              <a:rPr lang="es-BO" dirty="0"/>
              <a:t> = 102.84 des / min</a:t>
            </a:r>
          </a:p>
          <a:p>
            <a:r>
              <a:rPr lang="es-BO" dirty="0"/>
              <a:t>Para calcular la actividad se usa: </a:t>
            </a:r>
            <a:r>
              <a:rPr lang="es-BO" dirty="0" err="1"/>
              <a:t>Act</a:t>
            </a:r>
            <a:r>
              <a:rPr lang="es-BO" dirty="0"/>
              <a:t> = R/(</a:t>
            </a:r>
            <a:r>
              <a:rPr lang="es-BO" dirty="0" err="1"/>
              <a:t>eff_total</a:t>
            </a:r>
            <a:r>
              <a:rPr lang="es-BO" dirty="0"/>
              <a:t>*</a:t>
            </a:r>
            <a:r>
              <a:rPr lang="es-BO" dirty="0" err="1"/>
              <a:t>Prob_emisión</a:t>
            </a:r>
            <a:r>
              <a:rPr lang="es-BO" dirty="0"/>
              <a:t>)</a:t>
            </a:r>
          </a:p>
          <a:p>
            <a:r>
              <a:rPr lang="es-BO" dirty="0"/>
              <a:t>Se puede dividir por la masa para tener la actividad por unidad de masa </a:t>
            </a:r>
          </a:p>
          <a:p>
            <a:pPr marL="0" indent="0">
              <a:buNone/>
            </a:pP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955584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F8E2E-BE03-407E-8F49-061FA569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Calculo de la eficiencia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928B7B-0FA4-4F1A-943C-48F895FD0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Para hallar la eficiencia de la muestra de plátano, tenemos que estimarla mediante una función de eficiencia vs energía.</a:t>
            </a:r>
          </a:p>
          <a:p>
            <a:r>
              <a:rPr lang="es-BO" dirty="0"/>
              <a:t>Se hace una regresión a:  </a:t>
            </a:r>
            <a:r>
              <a:rPr lang="es-BO" dirty="0" err="1"/>
              <a:t>eff</a:t>
            </a:r>
            <a:r>
              <a:rPr lang="es-BO" dirty="0"/>
              <a:t> = a*</a:t>
            </a:r>
            <a:r>
              <a:rPr lang="es-BO" dirty="0" err="1"/>
              <a:t>Energia^b</a:t>
            </a:r>
            <a:endParaRPr lang="es-BO" dirty="0"/>
          </a:p>
          <a:p>
            <a:r>
              <a:rPr lang="es-BO" dirty="0"/>
              <a:t>Queda </a:t>
            </a:r>
            <a:r>
              <a:rPr lang="es-BO" dirty="0" err="1"/>
              <a:t>ln</a:t>
            </a:r>
            <a:r>
              <a:rPr lang="es-BO" dirty="0"/>
              <a:t>(</a:t>
            </a:r>
            <a:r>
              <a:rPr lang="es-BO" dirty="0" err="1"/>
              <a:t>eff</a:t>
            </a:r>
            <a:r>
              <a:rPr lang="es-BO" dirty="0"/>
              <a:t>) = </a:t>
            </a:r>
            <a:r>
              <a:rPr lang="es-BO" dirty="0" err="1"/>
              <a:t>ln</a:t>
            </a:r>
            <a:r>
              <a:rPr lang="es-BO" dirty="0"/>
              <a:t>(a) + b * </a:t>
            </a:r>
            <a:r>
              <a:rPr lang="es-BO" dirty="0" err="1"/>
              <a:t>ln</a:t>
            </a:r>
            <a:r>
              <a:rPr lang="es-BO" dirty="0"/>
              <a:t>(E)</a:t>
            </a:r>
          </a:p>
          <a:p>
            <a:r>
              <a:rPr lang="es-BO" dirty="0"/>
              <a:t>Para calcular la eficiencia de las fuentes radiactivas:</a:t>
            </a:r>
          </a:p>
          <a:p>
            <a:pPr lvl="1"/>
            <a:r>
              <a:rPr lang="es-BO" dirty="0" err="1"/>
              <a:t>Actividad_actual</a:t>
            </a:r>
            <a:r>
              <a:rPr lang="es-BO" dirty="0"/>
              <a:t> = Actividad_0 * </a:t>
            </a:r>
            <a:r>
              <a:rPr lang="es-BO" dirty="0" err="1"/>
              <a:t>exp</a:t>
            </a:r>
            <a:r>
              <a:rPr lang="es-BO" dirty="0"/>
              <a:t>(-\lambda*t)</a:t>
            </a:r>
          </a:p>
          <a:p>
            <a:pPr lvl="1"/>
            <a:r>
              <a:rPr lang="es-BO" dirty="0"/>
              <a:t>\</a:t>
            </a:r>
            <a:r>
              <a:rPr lang="es-BO" dirty="0" err="1"/>
              <a:t>lamda</a:t>
            </a:r>
            <a:r>
              <a:rPr lang="es-BO" dirty="0"/>
              <a:t> = ln2/T1/2</a:t>
            </a:r>
          </a:p>
          <a:p>
            <a:pPr lvl="1"/>
            <a:r>
              <a:rPr lang="es-BO" dirty="0" err="1"/>
              <a:t>Eff_total</a:t>
            </a:r>
            <a:r>
              <a:rPr lang="es-BO" dirty="0"/>
              <a:t> = </a:t>
            </a:r>
            <a:r>
              <a:rPr lang="es-BO" dirty="0" err="1"/>
              <a:t>cuentas_fotopico</a:t>
            </a:r>
            <a:r>
              <a:rPr lang="es-BO" dirty="0"/>
              <a:t>/ (</a:t>
            </a:r>
            <a:r>
              <a:rPr lang="es-BO" dirty="0" err="1"/>
              <a:t>Actividad_actual</a:t>
            </a:r>
            <a:r>
              <a:rPr lang="es-BO" dirty="0"/>
              <a:t> * </a:t>
            </a:r>
            <a:r>
              <a:rPr lang="es-BO" dirty="0" err="1"/>
              <a:t>Probabilidad_emisión</a:t>
            </a:r>
            <a:r>
              <a:rPr lang="es-BO" dirty="0"/>
              <a:t> * </a:t>
            </a:r>
            <a:r>
              <a:rPr lang="es-BO" dirty="0" err="1"/>
              <a:t>t_medicion</a:t>
            </a:r>
            <a:r>
              <a:rPr lang="es-BO" dirty="0"/>
              <a:t>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C9DB158-0FC7-4B9A-A607-33ACFE3E4E4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b="0" dirty="0">
                <a:effectLst/>
              </a:rPr>
              <a:t> </a:t>
            </a:r>
            <a:endParaRPr lang="es-B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55A2846-BF28-45D1-BAE1-3A5D4271B460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b="0" dirty="0">
                <a:effectLst/>
              </a:rPr>
              <a:t> 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068812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01D57-BDD6-4381-9268-53FF3525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Calculo de la eficiencia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5E2EF-C46F-4CC8-9829-DCBF4E0B3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Para el sodio y el bario:</a:t>
            </a:r>
          </a:p>
          <a:p>
            <a:pPr lvl="1"/>
            <a:endParaRPr lang="es-BO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14CC1F26-56EF-4141-9B0A-B7FEF9CF8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622884"/>
              </p:ext>
            </p:extLst>
          </p:nvPr>
        </p:nvGraphicFramePr>
        <p:xfrm>
          <a:off x="1456265" y="2451630"/>
          <a:ext cx="806026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533">
                  <a:extLst>
                    <a:ext uri="{9D8B030D-6E8A-4147-A177-3AD203B41FA5}">
                      <a16:colId xmlns:a16="http://schemas.microsoft.com/office/drawing/2014/main" val="2929762563"/>
                    </a:ext>
                  </a:extLst>
                </a:gridCol>
                <a:gridCol w="1007533">
                  <a:extLst>
                    <a:ext uri="{9D8B030D-6E8A-4147-A177-3AD203B41FA5}">
                      <a16:colId xmlns:a16="http://schemas.microsoft.com/office/drawing/2014/main" val="1227131767"/>
                    </a:ext>
                  </a:extLst>
                </a:gridCol>
                <a:gridCol w="1007533">
                  <a:extLst>
                    <a:ext uri="{9D8B030D-6E8A-4147-A177-3AD203B41FA5}">
                      <a16:colId xmlns:a16="http://schemas.microsoft.com/office/drawing/2014/main" val="87360042"/>
                    </a:ext>
                  </a:extLst>
                </a:gridCol>
                <a:gridCol w="1007533">
                  <a:extLst>
                    <a:ext uri="{9D8B030D-6E8A-4147-A177-3AD203B41FA5}">
                      <a16:colId xmlns:a16="http://schemas.microsoft.com/office/drawing/2014/main" val="4147678169"/>
                    </a:ext>
                  </a:extLst>
                </a:gridCol>
                <a:gridCol w="1007533">
                  <a:extLst>
                    <a:ext uri="{9D8B030D-6E8A-4147-A177-3AD203B41FA5}">
                      <a16:colId xmlns:a16="http://schemas.microsoft.com/office/drawing/2014/main" val="1230071391"/>
                    </a:ext>
                  </a:extLst>
                </a:gridCol>
                <a:gridCol w="1007533">
                  <a:extLst>
                    <a:ext uri="{9D8B030D-6E8A-4147-A177-3AD203B41FA5}">
                      <a16:colId xmlns:a16="http://schemas.microsoft.com/office/drawing/2014/main" val="1312032269"/>
                    </a:ext>
                  </a:extLst>
                </a:gridCol>
                <a:gridCol w="1007533">
                  <a:extLst>
                    <a:ext uri="{9D8B030D-6E8A-4147-A177-3AD203B41FA5}">
                      <a16:colId xmlns:a16="http://schemas.microsoft.com/office/drawing/2014/main" val="2969563689"/>
                    </a:ext>
                  </a:extLst>
                </a:gridCol>
                <a:gridCol w="1007533">
                  <a:extLst>
                    <a:ext uri="{9D8B030D-6E8A-4147-A177-3AD203B41FA5}">
                      <a16:colId xmlns:a16="http://schemas.microsoft.com/office/drawing/2014/main" val="1083586117"/>
                    </a:ext>
                  </a:extLst>
                </a:gridCol>
              </a:tblGrid>
              <a:tr h="1169739">
                <a:tc>
                  <a:txBody>
                    <a:bodyPr/>
                    <a:lstStyle/>
                    <a:p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/>
                        <a:t>Cuentas </a:t>
                      </a:r>
                      <a:r>
                        <a:rPr lang="es-BO" dirty="0" err="1"/>
                        <a:t>fotopico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BO" dirty="0" err="1"/>
                        <a:t>Energ</a:t>
                      </a:r>
                      <a:r>
                        <a:rPr lang="es-ES" dirty="0" err="1"/>
                        <a:t>ía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KeV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Probabilidad de emisión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Actividad inicial Bq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Lambda 1/año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Tiempo transcurrido años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Actividad Actual Bq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64408"/>
                  </a:ext>
                </a:extLst>
              </a:tr>
              <a:tr h="364919">
                <a:tc>
                  <a:txBody>
                    <a:bodyPr/>
                    <a:lstStyle/>
                    <a:p>
                      <a:r>
                        <a:rPr lang="es-BO" dirty="0"/>
                        <a:t>Bario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65974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302.85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0.183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3.7E4 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0.0657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16.4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12596.7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047858"/>
                  </a:ext>
                </a:extLst>
              </a:tr>
              <a:tr h="629860">
                <a:tc>
                  <a:txBody>
                    <a:bodyPr/>
                    <a:lstStyle/>
                    <a:p>
                      <a:r>
                        <a:rPr lang="es-BO" dirty="0"/>
                        <a:t>Bario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175454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356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0.620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3.7E4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0.0657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16.4</a:t>
                      </a:r>
                      <a:endParaRPr lang="es-BO" dirty="0"/>
                    </a:p>
                    <a:p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12596.7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665463"/>
                  </a:ext>
                </a:extLst>
              </a:tr>
              <a:tr h="629860">
                <a:tc>
                  <a:txBody>
                    <a:bodyPr/>
                    <a:lstStyle/>
                    <a:p>
                      <a:r>
                        <a:rPr lang="es-BO" dirty="0"/>
                        <a:t>Sodio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17428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511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1.797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3.7E4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0.266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16.4</a:t>
                      </a:r>
                      <a:endParaRPr lang="es-BO" dirty="0"/>
                    </a:p>
                    <a:p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471.67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094008"/>
                  </a:ext>
                </a:extLst>
              </a:tr>
              <a:tr h="629860">
                <a:tc>
                  <a:txBody>
                    <a:bodyPr/>
                    <a:lstStyle/>
                    <a:p>
                      <a:r>
                        <a:rPr lang="es-BO" dirty="0"/>
                        <a:t>Sodio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4050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1274.5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0.999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3.7E4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0.266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16.4</a:t>
                      </a:r>
                      <a:endParaRPr lang="es-BO" dirty="0"/>
                    </a:p>
                    <a:p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471.67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93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04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650FC-90CA-4F89-95E2-1E696F0B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Fondo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6D1C9A-A4A5-4051-845B-62C22295B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47" y="1346199"/>
            <a:ext cx="6660444" cy="499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64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6F01A-EA6B-4708-97C0-AE53E2E2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Calculo de la eficiencia</a:t>
            </a:r>
            <a:endParaRPr lang="es-BO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1134F17-E45A-436B-BE10-A19349A59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279592"/>
              </p:ext>
            </p:extLst>
          </p:nvPr>
        </p:nvGraphicFramePr>
        <p:xfrm>
          <a:off x="838200" y="3095625"/>
          <a:ext cx="105155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9660382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79058154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34868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Eficiencia_total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Energ</a:t>
                      </a:r>
                      <a:r>
                        <a:rPr lang="es-ES" dirty="0" err="1"/>
                        <a:t>ía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3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Bario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0.095399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302.85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77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Bario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0.07488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356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17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Sodio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0.068539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511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34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BO" dirty="0"/>
                        <a:t>Sodio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0.02865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1274.5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1155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62692205-2F49-4C07-B8A2-94D3B40BA588}"/>
              </a:ext>
            </a:extLst>
          </p:cNvPr>
          <p:cNvSpPr txBox="1"/>
          <p:nvPr/>
        </p:nvSpPr>
        <p:spPr>
          <a:xfrm>
            <a:off x="1142997" y="1839158"/>
            <a:ext cx="1021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err="1"/>
              <a:t>Eff_total</a:t>
            </a:r>
            <a:r>
              <a:rPr lang="es-BO" dirty="0"/>
              <a:t> = </a:t>
            </a:r>
            <a:r>
              <a:rPr lang="es-BO" dirty="0" err="1"/>
              <a:t>cuentas_fotopico</a:t>
            </a:r>
            <a:r>
              <a:rPr lang="es-BO" dirty="0"/>
              <a:t>/ (</a:t>
            </a:r>
            <a:r>
              <a:rPr lang="es-BO" dirty="0" err="1"/>
              <a:t>Actividad_actual</a:t>
            </a:r>
            <a:r>
              <a:rPr lang="es-BO" dirty="0"/>
              <a:t> * </a:t>
            </a:r>
            <a:r>
              <a:rPr lang="es-BO" dirty="0" err="1"/>
              <a:t>Probabilidad_emisión</a:t>
            </a:r>
            <a:r>
              <a:rPr lang="es-BO" dirty="0"/>
              <a:t> * </a:t>
            </a:r>
            <a:r>
              <a:rPr lang="es-BO" dirty="0" err="1"/>
              <a:t>t_medicion</a:t>
            </a:r>
            <a:r>
              <a:rPr lang="es-BO" dirty="0"/>
              <a:t>)</a:t>
            </a:r>
          </a:p>
          <a:p>
            <a:r>
              <a:rPr lang="es-BO" dirty="0" err="1"/>
              <a:t>t_medición</a:t>
            </a:r>
            <a:r>
              <a:rPr lang="es-BO" dirty="0"/>
              <a:t> = 300 segundos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169536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76667-DC9A-45B9-9CA3-1FDB5BE3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Calculo de la eficiencia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E1D2DC-9B0F-4454-970C-E21CD5A0C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2110052"/>
            <a:ext cx="4392607" cy="2502430"/>
          </a:xfrm>
        </p:spPr>
        <p:txBody>
          <a:bodyPr/>
          <a:lstStyle/>
          <a:p>
            <a:r>
              <a:rPr lang="es-ES" dirty="0" err="1"/>
              <a:t>Regresion</a:t>
            </a:r>
            <a:r>
              <a:rPr lang="es-ES" dirty="0"/>
              <a:t> </a:t>
            </a:r>
            <a:r>
              <a:rPr lang="es-ES" dirty="0" err="1"/>
              <a:t>ln</a:t>
            </a:r>
            <a:r>
              <a:rPr lang="es-ES" dirty="0"/>
              <a:t> (</a:t>
            </a:r>
            <a:r>
              <a:rPr lang="es-ES" dirty="0" err="1"/>
              <a:t>eff</a:t>
            </a:r>
            <a:r>
              <a:rPr lang="es-ES" dirty="0"/>
              <a:t>)= a</a:t>
            </a:r>
            <a:r>
              <a:rPr lang="en-US" dirty="0"/>
              <a:t>+b*ln(</a:t>
            </a:r>
            <a:r>
              <a:rPr lang="en-US" dirty="0" err="1"/>
              <a:t>Energia</a:t>
            </a:r>
            <a:r>
              <a:rPr lang="en-US" dirty="0"/>
              <a:t>)</a:t>
            </a:r>
          </a:p>
          <a:p>
            <a:r>
              <a:rPr lang="es-BO" dirty="0"/>
              <a:t>Calculamos para el potasio 40, E=1461 </a:t>
            </a:r>
            <a:r>
              <a:rPr lang="es-BO" dirty="0" err="1"/>
              <a:t>KeV</a:t>
            </a:r>
            <a:endParaRPr lang="es-BO" dirty="0"/>
          </a:p>
          <a:p>
            <a:r>
              <a:rPr lang="es-BO" dirty="0"/>
              <a:t>Eff_K40_cal = 0.026419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CA70B0-F24E-47B4-B78A-7945EF889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07" y="1394354"/>
            <a:ext cx="7469195" cy="448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48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8D896-84EF-445E-BFFC-5351B153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Calculo</a:t>
            </a:r>
            <a:r>
              <a:rPr lang="en-US" dirty="0"/>
              <a:t> de la </a:t>
            </a:r>
            <a:r>
              <a:rPr lang="en-US" dirty="0" err="1"/>
              <a:t>actividad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999F38-7F26-4548-B786-AC161A754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Ahora</a:t>
            </a:r>
            <a:r>
              <a:rPr lang="en-US" dirty="0"/>
              <a:t>, la </a:t>
            </a:r>
            <a:r>
              <a:rPr lang="en-US" dirty="0" err="1"/>
              <a:t>actividad</a:t>
            </a:r>
            <a:r>
              <a:rPr lang="en-US" dirty="0"/>
              <a:t> real es:</a:t>
            </a:r>
          </a:p>
          <a:p>
            <a:r>
              <a:rPr lang="en-US" dirty="0" err="1"/>
              <a:t>Act_Platano</a:t>
            </a:r>
            <a:r>
              <a:rPr lang="en-US" dirty="0"/>
              <a:t> = R/(</a:t>
            </a:r>
            <a:r>
              <a:rPr lang="en-US" dirty="0" err="1"/>
              <a:t>eff_total</a:t>
            </a:r>
            <a:r>
              <a:rPr lang="en-US" dirty="0"/>
              <a:t>*</a:t>
            </a:r>
            <a:r>
              <a:rPr lang="en-US" dirty="0" err="1"/>
              <a:t>Prob_emision</a:t>
            </a:r>
            <a:r>
              <a:rPr lang="en-US" dirty="0"/>
              <a:t>)</a:t>
            </a:r>
          </a:p>
          <a:p>
            <a:r>
              <a:rPr lang="en-US" dirty="0" err="1"/>
              <a:t>Prob_emission</a:t>
            </a:r>
            <a:r>
              <a:rPr lang="en-US" dirty="0"/>
              <a:t> = 0.1067</a:t>
            </a:r>
          </a:p>
          <a:p>
            <a:r>
              <a:rPr lang="en-US" dirty="0"/>
              <a:t>R = 1.71 </a:t>
            </a:r>
            <a:r>
              <a:rPr lang="en-US" dirty="0" err="1"/>
              <a:t>Beq</a:t>
            </a:r>
            <a:endParaRPr lang="en-US" dirty="0"/>
          </a:p>
          <a:p>
            <a:r>
              <a:rPr lang="en-US" dirty="0"/>
              <a:t>M = 40 g = 0.040 Kg</a:t>
            </a:r>
          </a:p>
        </p:txBody>
      </p:sp>
    </p:spTree>
    <p:extLst>
      <p:ext uri="{BB962C8B-B14F-4D97-AF65-F5344CB8AC3E}">
        <p14:creationId xmlns:p14="http://schemas.microsoft.com/office/powerpoint/2010/main" val="82789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51795-4561-4140-BD48-229393AA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s-ES" dirty="0" err="1"/>
              <a:t>álculo</a:t>
            </a:r>
            <a:r>
              <a:rPr lang="es-ES" dirty="0"/>
              <a:t> de la Actividad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601DB2-B94C-47E5-B072-8018B4EED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eficiencia calculada de la regresión es:</a:t>
            </a:r>
          </a:p>
          <a:p>
            <a:r>
              <a:rPr lang="en-US" dirty="0"/>
              <a:t>Eff_K40_cal = </a:t>
            </a:r>
            <a:r>
              <a:rPr lang="en-US" dirty="0" err="1"/>
              <a:t>eff_int</a:t>
            </a:r>
            <a:r>
              <a:rPr lang="en-US" dirty="0"/>
              <a:t>*_</a:t>
            </a:r>
            <a:r>
              <a:rPr lang="en-US" dirty="0" err="1"/>
              <a:t>eff_geo</a:t>
            </a:r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eficiencia</a:t>
            </a:r>
            <a:r>
              <a:rPr lang="en-US" dirty="0"/>
              <a:t> </a:t>
            </a:r>
            <a:r>
              <a:rPr lang="en-US" dirty="0" err="1"/>
              <a:t>geometrica</a:t>
            </a:r>
            <a:r>
              <a:rPr lang="en-US" dirty="0"/>
              <a:t> de la </a:t>
            </a:r>
            <a:r>
              <a:rPr lang="en-US" dirty="0" err="1"/>
              <a:t>muestra</a:t>
            </a:r>
            <a:r>
              <a:rPr lang="en-US" dirty="0"/>
              <a:t> de </a:t>
            </a:r>
            <a:r>
              <a:rPr lang="en-US" dirty="0" err="1"/>
              <a:t>platano</a:t>
            </a:r>
            <a:r>
              <a:rPr lang="en-US" dirty="0"/>
              <a:t> es </a:t>
            </a:r>
            <a:r>
              <a:rPr lang="en-US" dirty="0" err="1"/>
              <a:t>diferente</a:t>
            </a:r>
            <a:r>
              <a:rPr lang="en-US" dirty="0"/>
              <a:t> a la de las </a:t>
            </a:r>
            <a:r>
              <a:rPr lang="en-US" dirty="0" err="1"/>
              <a:t>fuentes</a:t>
            </a:r>
            <a:r>
              <a:rPr lang="en-US" dirty="0"/>
              <a:t> </a:t>
            </a:r>
            <a:r>
              <a:rPr lang="en-US" dirty="0" err="1"/>
              <a:t>radiactivas</a:t>
            </a:r>
            <a:endParaRPr lang="es-BO" dirty="0"/>
          </a:p>
          <a:p>
            <a:r>
              <a:rPr lang="es-BO" dirty="0"/>
              <a:t>Por eso, hay que hacer una corrección: </a:t>
            </a:r>
            <a:r>
              <a:rPr lang="es-BO" dirty="0" err="1"/>
              <a:t>Eff</a:t>
            </a:r>
            <a:r>
              <a:rPr lang="en-US" dirty="0"/>
              <a:t>_K40_verd = eff_K40_cal*(</a:t>
            </a:r>
            <a:r>
              <a:rPr lang="en-US" dirty="0" err="1"/>
              <a:t>eff_geo_muestra</a:t>
            </a:r>
            <a:r>
              <a:rPr lang="en-US" dirty="0"/>
              <a:t>/</a:t>
            </a:r>
            <a:r>
              <a:rPr lang="en-US" dirty="0" err="1"/>
              <a:t>eff_geo_fuentes</a:t>
            </a:r>
            <a:r>
              <a:rPr lang="en-US" dirty="0"/>
              <a:t>)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868768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F8391-9CFB-4312-B70B-D31CF430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Cálculo</a:t>
            </a:r>
            <a:r>
              <a:rPr lang="en-US" dirty="0"/>
              <a:t> de la </a:t>
            </a:r>
            <a:r>
              <a:rPr lang="en-US" dirty="0" err="1"/>
              <a:t>actividad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7FA85B-FD9D-422B-9A64-DCF71B4A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Eff_geo_muestra</a:t>
            </a:r>
            <a:r>
              <a:rPr lang="es-ES" dirty="0"/>
              <a:t> = 0.1024</a:t>
            </a:r>
          </a:p>
          <a:p>
            <a:r>
              <a:rPr lang="es-ES" dirty="0" err="1"/>
              <a:t>Eff_geo_fuentes</a:t>
            </a:r>
            <a:r>
              <a:rPr lang="es-ES" dirty="0"/>
              <a:t> = 0.10305</a:t>
            </a:r>
          </a:p>
          <a:p>
            <a:r>
              <a:rPr lang="es-BO" dirty="0" err="1"/>
              <a:t>Eff_total</a:t>
            </a:r>
            <a:r>
              <a:rPr lang="es-BO" dirty="0"/>
              <a:t> = 0.02625</a:t>
            </a:r>
          </a:p>
          <a:p>
            <a:r>
              <a:rPr lang="es-ES" dirty="0" err="1"/>
              <a:t>Actividad_Platano</a:t>
            </a:r>
            <a:r>
              <a:rPr lang="es-ES" dirty="0"/>
              <a:t> = 610.5 </a:t>
            </a:r>
            <a:r>
              <a:rPr lang="es-ES" dirty="0" err="1"/>
              <a:t>Beq</a:t>
            </a:r>
            <a:endParaRPr lang="es-BO" dirty="0"/>
          </a:p>
          <a:p>
            <a:r>
              <a:rPr lang="es-ES" dirty="0" err="1"/>
              <a:t>Actividad_Platano</a:t>
            </a:r>
            <a:r>
              <a:rPr lang="es-ES" dirty="0"/>
              <a:t>/masa = 14536.3 </a:t>
            </a:r>
            <a:r>
              <a:rPr lang="es-ES" dirty="0" err="1"/>
              <a:t>Beq</a:t>
            </a:r>
            <a:r>
              <a:rPr lang="es-ES" dirty="0"/>
              <a:t>/Kg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758766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184C9-D61C-4221-B292-43DE598D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s-ES" dirty="0" err="1"/>
              <a:t>álculos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2309F5-AAB5-4A96-B633-6723564D3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Cantidad de plátanos</a:t>
            </a:r>
          </a:p>
          <a:p>
            <a:pPr lvl="1"/>
            <a:r>
              <a:rPr lang="es-ES" dirty="0"/>
              <a:t>Masa de un plátano = 0.15 Kg</a:t>
            </a:r>
          </a:p>
          <a:p>
            <a:pPr lvl="1"/>
            <a:r>
              <a:rPr lang="es-ES" dirty="0"/>
              <a:t>Masa de ceniza = 0.042 Kg</a:t>
            </a:r>
          </a:p>
          <a:p>
            <a:pPr lvl="1"/>
            <a:r>
              <a:rPr lang="es-ES" dirty="0"/>
              <a:t>Actividad de un plátano </a:t>
            </a:r>
            <a:r>
              <a:rPr lang="en-US" dirty="0"/>
              <a:t>~ 130 </a:t>
            </a:r>
            <a:r>
              <a:rPr lang="en-US" dirty="0" err="1"/>
              <a:t>Beq</a:t>
            </a:r>
            <a:r>
              <a:rPr lang="en-US" dirty="0"/>
              <a:t>/Kg</a:t>
            </a:r>
          </a:p>
          <a:p>
            <a:pPr lvl="1"/>
            <a:r>
              <a:rPr lang="en-US" dirty="0" err="1"/>
              <a:t>Act_unplatano</a:t>
            </a:r>
            <a:r>
              <a:rPr lang="en-US" dirty="0"/>
              <a:t> = 130*0.15 = 19.5</a:t>
            </a:r>
          </a:p>
          <a:p>
            <a:pPr lvl="1"/>
            <a:r>
              <a:rPr lang="en-US" dirty="0" err="1"/>
              <a:t>Nro_pl</a:t>
            </a:r>
            <a:r>
              <a:rPr lang="es-ES" dirty="0"/>
              <a:t>átanos = </a:t>
            </a:r>
            <a:r>
              <a:rPr lang="es-ES" dirty="0" err="1"/>
              <a:t>act_ceniza</a:t>
            </a:r>
            <a:r>
              <a:rPr lang="es-ES" dirty="0"/>
              <a:t>/</a:t>
            </a:r>
            <a:r>
              <a:rPr lang="es-ES" dirty="0" err="1"/>
              <a:t>Act_unplatano</a:t>
            </a:r>
            <a:r>
              <a:rPr lang="es-ES" dirty="0"/>
              <a:t> ~ 31.3 plátanos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65628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69200-1211-433F-B90C-D0F64986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Espectro del Cobalto menos el fondo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94F84A2-EC2E-47F1-B046-00F5F67B2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035" y="1600946"/>
            <a:ext cx="4941164" cy="370587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82F8B9E-C3C0-4AA0-AAA2-F8F25F809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82" y="1540932"/>
            <a:ext cx="5101202" cy="382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2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0E4B2-A89A-4A54-B98D-3DD1B9C9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Ajustes de Gaussianas a los fotópicos Cobalto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23FF28-9AAB-444B-A53A-BC93FC411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2" y="1690688"/>
            <a:ext cx="5862571" cy="4103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A108460-9325-40A8-813F-73F30D98A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933" y="1601400"/>
            <a:ext cx="5990125" cy="419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2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DCBD6-566E-40B5-9103-28E2566B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 err="1"/>
              <a:t>Espector</a:t>
            </a:r>
            <a:r>
              <a:rPr lang="es-BO" dirty="0"/>
              <a:t> del sodio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ED33C73-2B4F-4226-A05A-3A04ABA6A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1825625"/>
            <a:ext cx="5801784" cy="435133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960442-BB09-48E7-96C0-9B7CC86E0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657" y="1690688"/>
            <a:ext cx="5908075" cy="443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0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0E4B2-A89A-4A54-B98D-3DD1B9C9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Ajustes de Gaussianas a los fotópicos Sodio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DCB2D9-42D5-4222-AC3D-B7AD07996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0" y="1496038"/>
            <a:ext cx="6040450" cy="422831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DD88DD8-A03D-4773-8018-773368860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867" y="1496037"/>
            <a:ext cx="5869850" cy="410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0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2F159-7DB2-4F96-8D7B-9253FE54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392"/>
            <a:ext cx="10515600" cy="1325563"/>
          </a:xfrm>
        </p:spPr>
        <p:txBody>
          <a:bodyPr/>
          <a:lstStyle/>
          <a:p>
            <a:r>
              <a:rPr lang="en-US" dirty="0" err="1"/>
              <a:t>Resultados</a:t>
            </a:r>
            <a:r>
              <a:rPr lang="en-US" dirty="0"/>
              <a:t> de la </a:t>
            </a:r>
            <a:r>
              <a:rPr lang="en-US" dirty="0" err="1"/>
              <a:t>calibración</a:t>
            </a:r>
            <a:endParaRPr lang="es-B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EE80CCB-D73C-4A08-A27E-B6A80872D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867" y="1181548"/>
            <a:ext cx="11362266" cy="5639492"/>
          </a:xfrm>
        </p:spPr>
      </p:pic>
    </p:spTree>
    <p:extLst>
      <p:ext uri="{BB962C8B-B14F-4D97-AF65-F5344CB8AC3E}">
        <p14:creationId xmlns:p14="http://schemas.microsoft.com/office/powerpoint/2010/main" val="253718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5DF2C-206B-41CE-B069-8BE964B8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Ecuación de calibración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0EF9AC-1729-4B32-92A3-49EFC47C9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Energia</a:t>
            </a:r>
            <a:r>
              <a:rPr lang="es-ES" dirty="0"/>
              <a:t> = 194.02 </a:t>
            </a:r>
            <a:r>
              <a:rPr lang="en-US" dirty="0"/>
              <a:t>+ 0.404*canal [KeV]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R^2 = 0.92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94473274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966</Words>
  <Application>Microsoft Office PowerPoint</Application>
  <PresentationFormat>Panorámica</PresentationFormat>
  <Paragraphs>168</Paragraphs>
  <Slides>35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Calisto MT</vt:lpstr>
      <vt:lpstr>Lato</vt:lpstr>
      <vt:lpstr>Wingdings 2</vt:lpstr>
      <vt:lpstr>Tema de Office</vt:lpstr>
      <vt:lpstr>Pizarra</vt:lpstr>
      <vt:lpstr>Radiactividad del platano</vt:lpstr>
      <vt:lpstr>Calibracion</vt:lpstr>
      <vt:lpstr>Fondo</vt:lpstr>
      <vt:lpstr>Espectro del Cobalto menos el fondo</vt:lpstr>
      <vt:lpstr>Ajustes de Gaussianas a los fotópicos Cobalto</vt:lpstr>
      <vt:lpstr>Espector del sodio</vt:lpstr>
      <vt:lpstr>Ajustes de Gaussianas a los fotópicos Sodio</vt:lpstr>
      <vt:lpstr>Resultados de la calibración</vt:lpstr>
      <vt:lpstr>Ecuación de calibración</vt:lpstr>
      <vt:lpstr>Fondos del plátano</vt:lpstr>
      <vt:lpstr>Espectro del plátano</vt:lpstr>
      <vt:lpstr>Espectro del plátano escala log</vt:lpstr>
      <vt:lpstr>Ajuste del fotópico del potasio 40</vt:lpstr>
      <vt:lpstr>Ajuste Gaussiano</vt:lpstr>
      <vt:lpstr>Espectro del Bario 133</vt:lpstr>
      <vt:lpstr>Ajustes Gaussianos</vt:lpstr>
      <vt:lpstr>Puntos de Calibración Totales 7</vt:lpstr>
      <vt:lpstr>Comparación de Fondos escala Log</vt:lpstr>
      <vt:lpstr>Ajustes Gaussianos Diferencias con el Fine Gain</vt:lpstr>
      <vt:lpstr>Ambos Ajustes</vt:lpstr>
      <vt:lpstr>Ajuste al fotopico del plátano</vt:lpstr>
      <vt:lpstr>Resolución en energía</vt:lpstr>
      <vt:lpstr>Energía del fotópico</vt:lpstr>
      <vt:lpstr>Radiactividad del plátano Pt2</vt:lpstr>
      <vt:lpstr>Resolución en Energía</vt:lpstr>
      <vt:lpstr>Calculo de residuos de la regresion</vt:lpstr>
      <vt:lpstr>Radiactividad del plátano</vt:lpstr>
      <vt:lpstr>Calculo de la eficiencia</vt:lpstr>
      <vt:lpstr>Calculo de la eficiencia</vt:lpstr>
      <vt:lpstr>Calculo de la eficiencia</vt:lpstr>
      <vt:lpstr>Calculo de la eficiencia</vt:lpstr>
      <vt:lpstr>Calculo de la actividad</vt:lpstr>
      <vt:lpstr>Cálculo de la Actividad</vt:lpstr>
      <vt:lpstr>Cálculo de la actividad</vt:lpstr>
      <vt:lpstr>Cálculos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Radiactividad del platano</dc:title>
  <dc:creator>Daniel Roberto  García Miranda</dc:creator>
  <cp:lastModifiedBy>Daniel Roberto  García Miranda</cp:lastModifiedBy>
  <cp:revision>25</cp:revision>
  <dcterms:created xsi:type="dcterms:W3CDTF">2025-10-07T13:16:02Z</dcterms:created>
  <dcterms:modified xsi:type="dcterms:W3CDTF">2025-10-21T14:38:05Z</dcterms:modified>
</cp:coreProperties>
</file>