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Montserrat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Comfortaa Medium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31478-CD8F-46DB-8D1B-47A50EB8EA37}">
  <a:tblStyle styleId="{58031478-CD8F-46DB-8D1B-47A50EB8E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66" Type="http://schemas.openxmlformats.org/officeDocument/2006/relationships/font" Target="fonts/ComfortaaMedium-regular.fntdata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ComfortaaMedium-bold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ontserrat-bold.fntdata"/><Relationship Id="rId14" Type="http://schemas.openxmlformats.org/officeDocument/2006/relationships/slide" Target="slides/slide8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5c209e8a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5c209e8a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5c209e8a6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5c209e8a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5c209e8a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5c209e8a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c209e8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c209e8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945ea522b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945ea522b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5c209e8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5c209e8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a0db94d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a0db94d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a0db94d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a0db94d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a0db94d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a0db94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5c209e8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5c209e8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c209e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c209e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5c209e8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5c209e8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c209e8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5c209e8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5c209e8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5c209e8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5c209e8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5c209e8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5c209e8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5c209e8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5c209e8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5c209e8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45ea522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45ea52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45ea522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45ea522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8a152f3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8a152f3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a152f34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a152f34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a0ad11b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a0ad11b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a152f34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a152f34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a152f34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a152f34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5c209e8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5c209e8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5c209e8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5c209e8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5c209e8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5c209e8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5c209e8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85c209e8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85c209e8a6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85c209e8a6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5c209e8a6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5c209e8a6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5c209e8a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5c209e8a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5c209e8a6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5c209e8a6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a0ad11b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a0ad11b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5c209e8a6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5c209e8a6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5c209e8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5c209e8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5c209e8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5c209e8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5c209e8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85c209e8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85c209e8a6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85c209e8a6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5c209e8a6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5c209e8a6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5c209e8a6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5c209e8a6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5c209e8a6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85c209e8a6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5c209e8a6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5c209e8a6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5c209e8a6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85c209e8a6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a0ad11b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a0ad11b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45ea522b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45ea522b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85c209e8a6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85c209e8a6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a0ad11b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a0ad11b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c209e8a6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c209e8a6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c209e8a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c209e8a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c209e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5c209e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5" Type="http://schemas.openxmlformats.org/officeDocument/2006/relationships/image" Target="../media/image44.png"/><Relationship Id="rId6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Relationship Id="rId5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Plátano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J. Armando, B. Ayala, R Ayala &amp; D.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661275" y="374075"/>
            <a:ext cx="7038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Fondo 1 con Fondo 2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26" y="904475"/>
            <a:ext cx="6447499" cy="4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de Fondo 3 y 4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488" y="1224300"/>
            <a:ext cx="5982924" cy="3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fondos 1 y 2 del plátano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26" y="1101150"/>
            <a:ext cx="61942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25200" y="8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Fondos escala Log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0" y="764075"/>
            <a:ext cx="5566375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3537150" y="16173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Calibraciones y cálculos </a:t>
            </a:r>
            <a:endParaRPr/>
          </a:p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</a:t>
            </a:r>
            <a:r>
              <a:rPr lang="es"/>
              <a:t> con el suavizado de Savitzky-Golay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Una vez obtenido el filtro neto se hace zoom a los fotopicos mas prominentes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</a:t>
            </a:r>
            <a:r>
              <a:rPr lang="es" sz="2400"/>
              <a:t>e aplica </a:t>
            </a:r>
            <a:r>
              <a:rPr lang="es" sz="2400"/>
              <a:t>suavizado de Savitzky-Golay al espectro neto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 identifica los fotopicos para hacer una </a:t>
            </a:r>
            <a:r>
              <a:rPr lang="es" sz="2400"/>
              <a:t>regresión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fotopicos del Cs-137 y Co-60</a:t>
            </a:r>
            <a:endParaRPr/>
          </a:p>
        </p:txBody>
      </p:sp>
      <p:pic>
        <p:nvPicPr>
          <p:cNvPr id="226" name="Google Shape;226;p28" title="fotocs1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1285938"/>
            <a:ext cx="4152324" cy="2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 title="fotoco6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19" y="1219400"/>
            <a:ext cx="4152357" cy="2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fotopicos de Ba-133 y Na-22</a:t>
            </a:r>
            <a:endParaRPr/>
          </a:p>
        </p:txBody>
      </p:sp>
      <p:pic>
        <p:nvPicPr>
          <p:cNvPr id="233" name="Google Shape;233;p29" title="fotoba1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5" y="1307850"/>
            <a:ext cx="4346076" cy="27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 title="fotona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30" y="1307850"/>
            <a:ext cx="4106645" cy="2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</a:t>
            </a:r>
            <a:r>
              <a:rPr lang="es"/>
              <a:t>Calibración</a:t>
            </a:r>
            <a:r>
              <a:rPr lang="es"/>
              <a:t> Obtenidos</a:t>
            </a:r>
            <a:endParaRPr/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1928300" y="148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{58031478-CD8F-46DB-8D1B-47A50EB8EA37}</a:tableStyleId>
              </a:tblPr>
              <a:tblGrid>
                <a:gridCol w="1692025"/>
                <a:gridCol w="1692025"/>
                <a:gridCol w="1692025"/>
              </a:tblGrid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Canal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Energía</a:t>
                      </a: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 [KeV]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1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1507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661.7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Cs-137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2630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1173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Co-60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2957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1332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Co-60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419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303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Ba-133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498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356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Ba-133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710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511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Na-22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1759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1274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lt1"/>
                          </a:solidFill>
                        </a:rPr>
                        <a:t>Na-22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</a:t>
            </a:r>
            <a:r>
              <a:rPr lang="es"/>
              <a:t> por ajustes gaussianos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Promediamos el fondo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Restamos el fondo del histograma de una fuente conocida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Del histograma, identificamos su(s) fotopico(s)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Aproximamos cada fotopico a una gaussiana (calcular estimadores estadísticos)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De cada espectro conocido, obtenemos un punto de calibración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Co-60</a:t>
            </a:r>
            <a:endParaRPr/>
          </a:p>
        </p:txBody>
      </p:sp>
      <p:pic>
        <p:nvPicPr>
          <p:cNvPr id="141" name="Google Shape;141;p14" title="fondoco6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665775"/>
            <a:ext cx="6928449" cy="4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 del Sodio 22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 title="grafico_Na22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1213300"/>
            <a:ext cx="4348550" cy="326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 title="grafico_Na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326" y="1213300"/>
            <a:ext cx="4239348" cy="31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 Gaussiano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75" y="1231910"/>
            <a:ext cx="4397950" cy="307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0" y="1215950"/>
            <a:ext cx="4443525" cy="3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 del Bario 133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4" title="grafico_Ba1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50" y="1450775"/>
            <a:ext cx="4314934" cy="323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 title="grafico_Ba133lo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25" y="1450775"/>
            <a:ext cx="4314934" cy="32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Ajustes Gaussianos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5" title="ajuste_Ba-133-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112425"/>
            <a:ext cx="4448450" cy="31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 title="ajuste_Ba-133-P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62375"/>
            <a:ext cx="4591450" cy="32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Calibración Totales 7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943900" y="1095750"/>
            <a:ext cx="77460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Canal | Energía KeV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1509.2 | 662.0 (Cesio 137)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2623.35 | 1173.2 (Cobalto 60_1)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2976.10  | 1332.5 </a:t>
            </a:r>
            <a:r>
              <a:rPr lang="es" sz="1700"/>
              <a:t>(Cobalto 60_2)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418.30 | 302.85 </a:t>
            </a:r>
            <a:r>
              <a:rPr lang="es" sz="1700"/>
              <a:t>(Bario 133_1)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500.73 | 356 (Bario 133_2)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716.33 | 511 (Sodio 22_1)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1785.24 | 1274.5 (Sodio 22_2)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 con el Fine Gain</a:t>
            </a:r>
            <a:endParaRPr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-29185" y="1242478"/>
            <a:ext cx="5343913" cy="3317431"/>
            <a:chOff x="449175" y="1192575"/>
            <a:chExt cx="4420475" cy="2360825"/>
          </a:xfrm>
        </p:grpSpPr>
        <p:pic>
          <p:nvPicPr>
            <p:cNvPr id="290" name="Google Shape;29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9175" y="1192575"/>
              <a:ext cx="4420475" cy="202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7"/>
            <p:cNvSpPr txBox="1"/>
            <p:nvPr/>
          </p:nvSpPr>
          <p:spPr>
            <a:xfrm>
              <a:off x="499050" y="3258800"/>
              <a:ext cx="3814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475" lIns="128475" spcFirstLastPara="1" rIns="128475" wrap="square" tIns="128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26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Cesio 137, y Cobalto</a:t>
              </a:r>
              <a:endParaRPr sz="18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2" name="Google Shape;292;p37"/>
          <p:cNvGrpSpPr/>
          <p:nvPr/>
        </p:nvGrpSpPr>
        <p:grpSpPr>
          <a:xfrm>
            <a:off x="4132501" y="1242474"/>
            <a:ext cx="4961539" cy="3233298"/>
            <a:chOff x="5060975" y="1276750"/>
            <a:chExt cx="3969549" cy="2276650"/>
          </a:xfrm>
        </p:grpSpPr>
        <p:pic>
          <p:nvPicPr>
            <p:cNvPr id="293" name="Google Shape;29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0975" y="1276750"/>
              <a:ext cx="3969549" cy="1889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>
              <a:off x="5094300" y="3258800"/>
              <a:ext cx="3784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850" lIns="129850" spcFirstLastPara="1" rIns="129850" wrap="square" tIns="12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46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Sodio 22, plátano, Bario</a:t>
              </a:r>
              <a:endParaRPr sz="184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Ambos Ajustes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491225" y="1517525"/>
            <a:ext cx="257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y1: recta de </a:t>
            </a:r>
            <a:r>
              <a:rPr lang="es"/>
              <a:t>calibración</a:t>
            </a:r>
            <a:r>
              <a:rPr lang="es"/>
              <a:t> con 7 puntos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y2: recta de calibración con 4 puntos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200" y="922450"/>
            <a:ext cx="5291525" cy="39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 al fotopico del plátano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24400" y="1461900"/>
            <a:ext cx="29940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latin typeface="Arial"/>
                <a:ea typeface="Arial"/>
                <a:cs typeface="Arial"/>
                <a:sym typeface="Arial"/>
              </a:rPr>
              <a:t>7 puntos Cs (1), Co (2), Ba (2), Na (2)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latin typeface="Arial"/>
                <a:ea typeface="Arial"/>
                <a:cs typeface="Arial"/>
                <a:sym typeface="Arial"/>
              </a:rPr>
              <a:t>E_K40 = 961.62 KeV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25" y="912250"/>
            <a:ext cx="5218950" cy="3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521300" y="2841750"/>
            <a:ext cx="29304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4 puntos Ba, Na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E_K40 = 1470.67541KeV = 1.470 MeV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disc = |1.460 – 1.470|/ 1.460 = 0.0068 ~ 0.7%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297500" y="393750"/>
            <a:ext cx="7038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 por puntos maximos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25"/>
            <a:ext cx="5419575" cy="3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975" y="1066825"/>
            <a:ext cx="3326100" cy="3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5" y="1263400"/>
            <a:ext cx="1677417" cy="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0" y="152400"/>
            <a:ext cx="808156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038" y="152400"/>
            <a:ext cx="21812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988" y="195263"/>
            <a:ext cx="15525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Cs-137</a:t>
            </a:r>
            <a:endParaRPr/>
          </a:p>
        </p:txBody>
      </p:sp>
      <p:pic>
        <p:nvPicPr>
          <p:cNvPr id="147" name="Google Shape;147;p15" title="cs-137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50" y="665775"/>
            <a:ext cx="6929750" cy="4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225"/>
            <a:ext cx="8321975" cy="4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950" y="160388"/>
            <a:ext cx="15811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700" y="111213"/>
            <a:ext cx="14668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3450" y="435063"/>
            <a:ext cx="16002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152400"/>
            <a:ext cx="8074726" cy="49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913" y="283600"/>
            <a:ext cx="1362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388" y="3719050"/>
            <a:ext cx="14001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788" y="283600"/>
            <a:ext cx="1590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Rectas de Calibración</a:t>
            </a:r>
            <a:endParaRPr/>
          </a:p>
        </p:txBody>
      </p:sp>
      <p:sp>
        <p:nvSpPr>
          <p:cNvPr id="346" name="Google Shape;346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1297500" y="393750"/>
            <a:ext cx="35823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Recta de </a:t>
            </a:r>
            <a:r>
              <a:rPr lang="es"/>
              <a:t>Calibración</a:t>
            </a:r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316525" y="1488425"/>
            <a:ext cx="3138900" cy="22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Calibración: 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E = 0.4038 * Canal + 197.0536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Coeficiente de determinación 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R² = 0.85543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3" name="Google Shape;353;p45" title="regre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25" y="1147475"/>
            <a:ext cx="5293124" cy="3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Recta de Calibración Sin el Co-60 y Cs-137</a:t>
            </a:r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47925" y="1369725"/>
            <a:ext cx="301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Calibración: 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E = 0.7262 * Canal + -3.7672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Coeficiente de determinación 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R² = 0.99998</a:t>
            </a:r>
            <a:endParaRPr sz="180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46" title="regresions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25" y="1237825"/>
            <a:ext cx="5476024" cy="3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Calibracion jose y ronald</a:t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63" y="1184950"/>
            <a:ext cx="7648875" cy="14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75" y="2648850"/>
            <a:ext cx="32289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61475"/>
            <a:ext cx="8087026" cy="5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63" y="1529075"/>
            <a:ext cx="7152975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1297500" y="393750"/>
            <a:ext cx="7038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 sin Co-60 ni Cs-137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38" y="1747075"/>
            <a:ext cx="6777026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450" y="2924175"/>
            <a:ext cx="3666325" cy="1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0" y="152400"/>
            <a:ext cx="7626000" cy="4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Ba-133</a:t>
            </a:r>
            <a:endParaRPr/>
          </a:p>
        </p:txBody>
      </p:sp>
      <p:pic>
        <p:nvPicPr>
          <p:cNvPr id="153" name="Google Shape;153;p16" title="ba-133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00" y="665775"/>
            <a:ext cx="6923926" cy="4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0" y="516175"/>
            <a:ext cx="8470500" cy="3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1170050" y="943900"/>
            <a:ext cx="77772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</a:t>
            </a:r>
            <a:r>
              <a:rPr lang="es"/>
              <a:t> presentamos la </a:t>
            </a:r>
            <a:r>
              <a:rPr lang="es"/>
              <a:t>regresión</a:t>
            </a:r>
            <a:r>
              <a:rPr lang="es"/>
              <a:t> lineal dada por la ecuación: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mfortaa Medium"/>
                <a:ea typeface="Comfortaa Medium"/>
                <a:cs typeface="Comfortaa Medium"/>
                <a:sym typeface="Comfortaa Medium"/>
              </a:rPr>
              <a:t>E=0.708*C+4.278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 K-40 dado el canal C=2061 se tiene: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E=1464.55 [KeV]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Comparando este valor con el valor </a:t>
            </a:r>
            <a:r>
              <a:rPr lang="es"/>
              <a:t>teórico</a:t>
            </a:r>
            <a:r>
              <a:rPr lang="es"/>
              <a:t> se tiene: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Error%=0.31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Aportes individuales</a:t>
            </a:r>
            <a:endParaRPr/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jose y ronald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daniel g resolucion y algo 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fine 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Ganancia del multicanal (Co-40 y Cs-137)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(Mala </a:t>
            </a:r>
            <a:r>
              <a:rPr lang="es"/>
              <a:t>calibración</a:t>
            </a:r>
            <a:r>
              <a:rPr lang="es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77" y="256300"/>
            <a:ext cx="7130825" cy="46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5" y="152400"/>
            <a:ext cx="417804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52400"/>
            <a:ext cx="42507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25" y="1037300"/>
            <a:ext cx="7949376" cy="29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13450" cy="510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450" y="0"/>
            <a:ext cx="2958759" cy="51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200" y="3180750"/>
            <a:ext cx="3137201" cy="19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275" y="152400"/>
            <a:ext cx="33339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5" y="1312625"/>
            <a:ext cx="8293499" cy="2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5" y="302950"/>
            <a:ext cx="8274450" cy="45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N</a:t>
            </a:r>
            <a:r>
              <a:rPr lang="es"/>
              <a:t>a-22</a:t>
            </a:r>
            <a:endParaRPr/>
          </a:p>
        </p:txBody>
      </p:sp>
      <p:pic>
        <p:nvPicPr>
          <p:cNvPr id="159" name="Google Shape;159;p17" title="na-22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00" y="665775"/>
            <a:ext cx="6877075" cy="43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741425" y="327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en energía</a:t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897150" y="1195000"/>
            <a:ext cx="219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Resolucion en energía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Cs 137 	7.443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 1		6.4775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 2		0.0579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 1		15.36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 2		11.39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Na 1		8.342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Na 2		5.654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3034675" y="934500"/>
            <a:ext cx="383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= a+bx (Recta de calibracion)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Res% = (2.355*σ*b  )/(Canal_Max*b + a)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26" y="1557275"/>
            <a:ext cx="4622700" cy="32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60" name="Google Shape;460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plátano</a:t>
            </a:r>
            <a:endParaRPr/>
          </a:p>
        </p:txBody>
      </p:sp>
      <p:pic>
        <p:nvPicPr>
          <p:cNvPr id="165" name="Google Shape;165;p18" title="plátano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665775"/>
            <a:ext cx="7080450" cy="43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07325" y="128275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Restas de Fondos 1 y 2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25" y="781775"/>
            <a:ext cx="6858001" cy="4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 </a:t>
            </a:r>
            <a:r>
              <a:rPr lang="es"/>
              <a:t>de fondos 3 y 4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00" y="1047150"/>
            <a:ext cx="6240249" cy="39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450275" y="216775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 de fondos 1 y 2 para el Platano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75" y="953850"/>
            <a:ext cx="6577250" cy="40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