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307" r:id="rId26"/>
    <p:sldId id="283" r:id="rId27"/>
    <p:sldId id="284" r:id="rId28"/>
    <p:sldId id="285" r:id="rId29"/>
    <p:sldId id="286" r:id="rId30"/>
    <p:sldId id="287" r:id="rId31"/>
    <p:sldId id="280" r:id="rId32"/>
    <p:sldId id="281" r:id="rId33"/>
    <p:sldId id="282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5143500" type="screen16x9"/>
  <p:notesSz cx="6858000" cy="9144000"/>
  <p:embeddedFontLst>
    <p:embeddedFont>
      <p:font typeface="Comfortaa Medium" panose="020B0604020202020204" charset="0"/>
      <p:regular r:id="rId54"/>
      <p:bold r:id="rId55"/>
    </p:embeddedFont>
    <p:embeddedFont>
      <p:font typeface="Lato" panose="020F0502020204030204" pitchFamily="34" charset="0"/>
      <p:regular r:id="rId56"/>
      <p:bold r:id="rId57"/>
      <p:italic r:id="rId58"/>
      <p:boldItalic r:id="rId59"/>
    </p:embeddedFont>
    <p:embeddedFont>
      <p:font typeface="Montserrat" panose="020F0502020204030204" pitchFamily="2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A14563-0EBF-4DF6-982A-E2D5F5787702}">
  <a:tblStyle styleId="{A8A14563-0EBF-4DF6-982A-E2D5F57877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24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85c209e8a6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85c209e8a6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85c209e8a6_1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85c209e8a6_1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85c209e8a6_1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85c209e8a6_1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85c209e8a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85c209e8a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945ea522bf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945ea522bf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85c209e8a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85c209e8a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8a0db94de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8a0db94de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8a0db94de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8a0db94de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8a0db94de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8a0db94de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85c209e8a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85c209e8a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85c209e8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85c209e8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85c209e8a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85c209e8a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85c209e8a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85c209e8a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85c209e8a6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85c209e8a6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85c209e8a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85c209e8a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85c209e8a6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85c209e8a6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8a152f34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8a152f34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8a152f34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8a152f34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8a152f34b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8a152f34b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8a152f34b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8a152f34b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85c209e8a6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85c209e8a6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8a0ad11b1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8a0ad11b1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85c209e8a6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85c209e8a6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945ea522b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945ea522b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945ea522bf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945ea522bf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85c209e8a6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85c209e8a6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85c209e8a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85c209e8a6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85c209e8a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85c209e8a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85c209e8a6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85c209e8a6_1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85c209e8a6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85c209e8a6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85c209e8a6_1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85c209e8a6_1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85c209e8a6_1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85c209e8a6_1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8a0ad11b1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8a0ad11b1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85c209e8a6_1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85c209e8a6_1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85c209e8a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85c209e8a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85c209e8a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85c209e8a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85c209e8a6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85c209e8a6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85c209e8a6_1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85c209e8a6_1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85c209e8a6_1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85c209e8a6_1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85c209e8a6_1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85c209e8a6_1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85c209e8a6_1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85c209e8a6_1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85c209e8a6_1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85c209e8a6_1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945ea522bf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945ea522bf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8a0ad11b1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8a0ad11b1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85c209e8a6_1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85c209e8a6_1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8a0ad11b1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8a0ad11b1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85c209e8a6_1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85c209e8a6_1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85c209e8a6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85c209e8a6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85c209e8a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85c209e8a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Plátano 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J. Armando, B. Ayala, R Ayala &amp; D. Garcia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1661275" y="374075"/>
            <a:ext cx="70389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de Fondo 1 con Fondo 2</a:t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626" y="904475"/>
            <a:ext cx="6447499" cy="40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de de Fondo 3 y 4</a:t>
            </a:r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488" y="1224300"/>
            <a:ext cx="5982924" cy="37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fondos 1 y 2 del plátano</a:t>
            </a: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526" y="1101150"/>
            <a:ext cx="6194275" cy="390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>
            <a:spLocks noGrp="1"/>
          </p:cNvSpPr>
          <p:nvPr>
            <p:ph type="title"/>
          </p:nvPr>
        </p:nvSpPr>
        <p:spPr>
          <a:xfrm>
            <a:off x="1225200" y="823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de Fondos escala Log</a:t>
            </a:r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750" y="764075"/>
            <a:ext cx="5566375" cy="41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ctrTitle"/>
          </p:nvPr>
        </p:nvSpPr>
        <p:spPr>
          <a:xfrm>
            <a:off x="3537150" y="1617325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Calibraciones y cálculos </a:t>
            </a:r>
            <a:endParaRPr/>
          </a:p>
        </p:txBody>
      </p:sp>
      <p:sp>
        <p:nvSpPr>
          <p:cNvPr id="214" name="Google Shape;214;p26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/>
              <a:t>Calibración con el suavizado de Savitzky-Golay</a:t>
            </a:r>
            <a:endParaRPr sz="2800" dirty="0"/>
          </a:p>
        </p:txBody>
      </p:sp>
      <p:sp>
        <p:nvSpPr>
          <p:cNvPr id="220" name="Google Shape;220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Una vez obtenido el filtro neto se hace zoom a los fotopicos mas prominentes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Se aplica suavizado de Savitzky-Golay al espectro neto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Se identifica los fotopicos para hacer una regresión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fotopicos del Cs-137 y Co-60</a:t>
            </a:r>
            <a:endParaRPr/>
          </a:p>
        </p:txBody>
      </p:sp>
      <p:pic>
        <p:nvPicPr>
          <p:cNvPr id="226" name="Google Shape;226;p28" title="fotocs13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75" y="1285938"/>
            <a:ext cx="4152324" cy="2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8" title="fotoco6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8219" y="1219400"/>
            <a:ext cx="4152357" cy="2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fotopicos de Ba-133 y Na-22</a:t>
            </a:r>
            <a:endParaRPr/>
          </a:p>
        </p:txBody>
      </p:sp>
      <p:pic>
        <p:nvPicPr>
          <p:cNvPr id="233" name="Google Shape;233;p29" title="fotoba13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525" y="1307850"/>
            <a:ext cx="4346076" cy="271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9" title="fotona2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8130" y="1307850"/>
            <a:ext cx="4106645" cy="26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Puntos de Calibración Obtenidos</a:t>
            </a:r>
            <a:endParaRPr/>
          </a:p>
        </p:txBody>
      </p:sp>
      <p:graphicFrame>
        <p:nvGraphicFramePr>
          <p:cNvPr id="240" name="Google Shape;240;p30"/>
          <p:cNvGraphicFramePr/>
          <p:nvPr/>
        </p:nvGraphicFramePr>
        <p:xfrm>
          <a:off x="1928300" y="1482975"/>
          <a:ext cx="5076075" cy="3291600"/>
        </p:xfrm>
        <a:graphic>
          <a:graphicData uri="http://schemas.openxmlformats.org/drawingml/2006/table">
            <a:tbl>
              <a:tblPr>
                <a:noFill/>
                <a:tableStyleId>{A8A14563-0EBF-4DF6-982A-E2D5F5787702}</a:tableStyleId>
              </a:tblPr>
              <a:tblGrid>
                <a:gridCol w="169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chemeClr val="lt1"/>
                          </a:solidFill>
                        </a:rPr>
                        <a:t>Canal</a:t>
                      </a:r>
                      <a:endParaRPr sz="15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chemeClr val="lt1"/>
                          </a:solidFill>
                        </a:rPr>
                        <a:t>Energía [KeV]</a:t>
                      </a:r>
                      <a:endParaRPr sz="15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chemeClr val="lt1"/>
                          </a:solidFill>
                        </a:rPr>
                        <a:t>1507</a:t>
                      </a:r>
                      <a:endParaRPr sz="15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chemeClr val="lt1"/>
                          </a:solidFill>
                        </a:rPr>
                        <a:t>661.7</a:t>
                      </a:r>
                      <a:endParaRPr sz="15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chemeClr val="lt1"/>
                          </a:solidFill>
                        </a:rPr>
                        <a:t>Cs-137</a:t>
                      </a:r>
                      <a:endParaRPr sz="15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chemeClr val="lt1"/>
                          </a:solidFill>
                        </a:rPr>
                        <a:t>2630</a:t>
                      </a:r>
                      <a:endParaRPr sz="15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chemeClr val="lt1"/>
                          </a:solidFill>
                        </a:rPr>
                        <a:t>1173</a:t>
                      </a:r>
                      <a:endParaRPr sz="15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chemeClr val="lt1"/>
                          </a:solidFill>
                        </a:rPr>
                        <a:t>Co-60</a:t>
                      </a:r>
                      <a:endParaRPr sz="15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chemeClr val="lt1"/>
                          </a:solidFill>
                        </a:rPr>
                        <a:t>2957</a:t>
                      </a:r>
                      <a:endParaRPr sz="15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chemeClr val="lt1"/>
                          </a:solidFill>
                        </a:rPr>
                        <a:t>1332</a:t>
                      </a:r>
                      <a:endParaRPr sz="15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chemeClr val="lt1"/>
                          </a:solidFill>
                        </a:rPr>
                        <a:t>Co-60</a:t>
                      </a:r>
                      <a:endParaRPr sz="15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chemeClr val="lt1"/>
                          </a:solidFill>
                        </a:rPr>
                        <a:t>419</a:t>
                      </a:r>
                      <a:endParaRPr sz="15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chemeClr val="lt1"/>
                          </a:solidFill>
                        </a:rPr>
                        <a:t>303</a:t>
                      </a:r>
                      <a:endParaRPr sz="15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chemeClr val="lt1"/>
                          </a:solidFill>
                        </a:rPr>
                        <a:t>Ba-133</a:t>
                      </a:r>
                      <a:endParaRPr sz="15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chemeClr val="lt1"/>
                          </a:solidFill>
                        </a:rPr>
                        <a:t>498</a:t>
                      </a:r>
                      <a:endParaRPr sz="15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chemeClr val="lt1"/>
                          </a:solidFill>
                        </a:rPr>
                        <a:t>356</a:t>
                      </a:r>
                      <a:endParaRPr sz="15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chemeClr val="lt1"/>
                          </a:solidFill>
                        </a:rPr>
                        <a:t>Ba-133</a:t>
                      </a:r>
                      <a:endParaRPr sz="15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chemeClr val="lt1"/>
                          </a:solidFill>
                        </a:rPr>
                        <a:t>710</a:t>
                      </a:r>
                      <a:endParaRPr sz="15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chemeClr val="lt1"/>
                          </a:solidFill>
                        </a:rPr>
                        <a:t>511</a:t>
                      </a:r>
                      <a:endParaRPr sz="15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chemeClr val="lt1"/>
                          </a:solidFill>
                        </a:rPr>
                        <a:t>Na-22</a:t>
                      </a:r>
                      <a:endParaRPr sz="15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chemeClr val="lt1"/>
                          </a:solidFill>
                        </a:rPr>
                        <a:t>1759</a:t>
                      </a:r>
                      <a:endParaRPr sz="15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chemeClr val="lt1"/>
                          </a:solidFill>
                        </a:rPr>
                        <a:t>1274</a:t>
                      </a:r>
                      <a:endParaRPr sz="15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b="1">
                          <a:solidFill>
                            <a:schemeClr val="lt1"/>
                          </a:solidFill>
                        </a:rPr>
                        <a:t>Na-22</a:t>
                      </a:r>
                      <a:endParaRPr sz="15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Calibración por ajustes gaussianos</a:t>
            </a:r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9306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s" sz="2800">
                <a:latin typeface="Calibri"/>
                <a:ea typeface="Calibri"/>
                <a:cs typeface="Calibri"/>
                <a:sym typeface="Calibri"/>
              </a:rPr>
              <a:t>Promediamos el fondo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306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s" sz="2800">
                <a:latin typeface="Calibri"/>
                <a:ea typeface="Calibri"/>
                <a:cs typeface="Calibri"/>
                <a:sym typeface="Calibri"/>
              </a:rPr>
              <a:t>Restamos el fondo del histograma de una fuente conocida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306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s" sz="2800">
                <a:latin typeface="Calibri"/>
                <a:ea typeface="Calibri"/>
                <a:cs typeface="Calibri"/>
                <a:sym typeface="Calibri"/>
              </a:rPr>
              <a:t>Del histograma, identificamos su(s) fotopico(s)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306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s" sz="2800">
                <a:latin typeface="Calibri"/>
                <a:ea typeface="Calibri"/>
                <a:cs typeface="Calibri"/>
                <a:sym typeface="Calibri"/>
              </a:rPr>
              <a:t>Aproximamos cada fotopico a una gaussiana (calcular estimadores estadísticos)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9306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s" sz="2800">
                <a:latin typeface="Calibri"/>
                <a:ea typeface="Calibri"/>
                <a:cs typeface="Calibri"/>
                <a:sym typeface="Calibri"/>
              </a:rPr>
              <a:t>De cada espectro conocido, obtenemos un punto de calibración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949575" y="119475"/>
            <a:ext cx="7695900" cy="5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Fondos del fondo promedio y resta del Co-60</a:t>
            </a:r>
            <a:endParaRPr/>
          </a:p>
        </p:txBody>
      </p:sp>
      <p:pic>
        <p:nvPicPr>
          <p:cNvPr id="141" name="Google Shape;141;p14" title="fondoco6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750" y="665775"/>
            <a:ext cx="6928449" cy="43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>
            <a:spLocks noGrp="1"/>
          </p:cNvSpPr>
          <p:nvPr>
            <p:ph type="title"/>
          </p:nvPr>
        </p:nvSpPr>
        <p:spPr>
          <a:xfrm>
            <a:off x="1297500" y="3715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Espectro del Sodio 22</a:t>
            </a:r>
            <a:endParaRPr/>
          </a:p>
        </p:txBody>
      </p:sp>
      <p:sp>
        <p:nvSpPr>
          <p:cNvPr id="252" name="Google Shape;252;p3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53" name="Google Shape;253;p32" title="grafico_Na22lo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75" y="1213300"/>
            <a:ext cx="4348550" cy="3261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2" title="grafico_Na2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7326" y="1213300"/>
            <a:ext cx="4239348" cy="317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>
            <a:spLocks noGrp="1"/>
          </p:cNvSpPr>
          <p:nvPr>
            <p:ph type="title"/>
          </p:nvPr>
        </p:nvSpPr>
        <p:spPr>
          <a:xfrm>
            <a:off x="1297500" y="3715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Ajuste Gaussiano</a:t>
            </a:r>
            <a:endParaRPr/>
          </a:p>
        </p:txBody>
      </p:sp>
      <p:pic>
        <p:nvPicPr>
          <p:cNvPr id="260" name="Google Shape;2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175" y="1231910"/>
            <a:ext cx="4397950" cy="3078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50" y="1215950"/>
            <a:ext cx="4443525" cy="311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Espectro del Bario 133</a:t>
            </a:r>
            <a:endParaRPr/>
          </a:p>
        </p:txBody>
      </p:sp>
      <p:sp>
        <p:nvSpPr>
          <p:cNvPr id="267" name="Google Shape;267;p3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68" name="Google Shape;268;p34" title="grafico_Ba13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350" y="1450775"/>
            <a:ext cx="4314934" cy="323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4" title="grafico_Ba133lo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425" y="1450775"/>
            <a:ext cx="4314934" cy="323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Ajustes Gaussianos</a:t>
            </a:r>
            <a:endParaRPr/>
          </a:p>
        </p:txBody>
      </p:sp>
      <p:sp>
        <p:nvSpPr>
          <p:cNvPr id="275" name="Google Shape;275;p3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76" name="Google Shape;276;p35" title="ajuste_Ba-133-P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50" y="1112425"/>
            <a:ext cx="4448450" cy="311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5" title="ajuste_Ba-133-P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62375"/>
            <a:ext cx="4591450" cy="321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Puntos de Calibración Totales 7</a:t>
            </a:r>
            <a:endParaRPr/>
          </a:p>
        </p:txBody>
      </p:sp>
      <p:sp>
        <p:nvSpPr>
          <p:cNvPr id="283" name="Google Shape;283;p36"/>
          <p:cNvSpPr txBox="1">
            <a:spLocks noGrp="1"/>
          </p:cNvSpPr>
          <p:nvPr>
            <p:ph type="body" idx="1"/>
          </p:nvPr>
        </p:nvSpPr>
        <p:spPr>
          <a:xfrm>
            <a:off x="943900" y="1095750"/>
            <a:ext cx="7746000" cy="38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Canal | Energía KeV</a:t>
            </a:r>
            <a:endParaRPr sz="17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1509.2 | 662.0 (Cesio 137)</a:t>
            </a:r>
            <a:endParaRPr sz="17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2623.35 | 1173.2 (Cobalto 60_1)</a:t>
            </a:r>
            <a:endParaRPr sz="17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2976.10  | 1332.5 (Cobalto 60_2)</a:t>
            </a:r>
            <a:endParaRPr sz="17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418.30 | 302.85 (Bario 133_1)</a:t>
            </a:r>
            <a:endParaRPr sz="17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500.73 | 356 (Bario 133_2)</a:t>
            </a:r>
            <a:endParaRPr sz="17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716.33 | 511 (Sodio 22_1)</a:t>
            </a:r>
            <a:endParaRPr sz="17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1785.24 | 1274.5 (Sodio 22_2)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BCD5A-8C3F-0045-E199-B2F62B23F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 </a:t>
            </a:r>
            <a:r>
              <a:rPr lang="en-US" dirty="0" err="1"/>
              <a:t>Calibracion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puntos </a:t>
            </a:r>
            <a:r>
              <a:rPr lang="en-US" dirty="0" err="1"/>
              <a:t>maximos</a:t>
            </a:r>
            <a:endParaRPr lang="es-B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5BC4B9-81EB-01CF-8B96-78E3F6CE6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Consideramos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rango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picos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canales, es </a:t>
            </a:r>
            <a:r>
              <a:rPr lang="en-US" dirty="0" err="1"/>
              <a:t>decir</a:t>
            </a:r>
            <a:r>
              <a:rPr lang="en-US" dirty="0"/>
              <a:t> </a:t>
            </a:r>
            <a:r>
              <a:rPr lang="en-US" dirty="0" err="1"/>
              <a:t>partimos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canal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pico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 </a:t>
            </a:r>
            <a:r>
              <a:rPr lang="en-US" dirty="0" err="1"/>
              <a:t>consideramos</a:t>
            </a:r>
            <a:r>
              <a:rPr lang="en-US" dirty="0"/>
              <a:t> la amplitude del </a:t>
            </a:r>
            <a:r>
              <a:rPr lang="en-US" dirty="0" err="1"/>
              <a:t>eje</a:t>
            </a:r>
            <a:r>
              <a:rPr lang="en-US" dirty="0"/>
              <a:t> vertical 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18950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Calibración por puntos maximos</a:t>
            </a:r>
            <a:endParaRPr/>
          </a:p>
        </p:txBody>
      </p:sp>
      <p:pic>
        <p:nvPicPr>
          <p:cNvPr id="315" name="Google Shape;3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6825"/>
            <a:ext cx="5419575" cy="330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1975" y="1066825"/>
            <a:ext cx="3326100" cy="330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375" y="1263400"/>
            <a:ext cx="1677417" cy="46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00" y="152400"/>
            <a:ext cx="8081568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7038" y="152400"/>
            <a:ext cx="218122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8988" y="195263"/>
            <a:ext cx="15525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1225"/>
            <a:ext cx="8321975" cy="49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2950" y="160388"/>
            <a:ext cx="1581150" cy="30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0700" y="111213"/>
            <a:ext cx="146685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3450" y="435063"/>
            <a:ext cx="16002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50" y="152400"/>
            <a:ext cx="8074726" cy="493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5913" y="283600"/>
            <a:ext cx="136207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9388" y="3719050"/>
            <a:ext cx="140017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3788" y="283600"/>
            <a:ext cx="1590675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949575" y="119475"/>
            <a:ext cx="7695900" cy="5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Fondos del fondo promedio y resta del Cs-137</a:t>
            </a:r>
            <a:endParaRPr/>
          </a:p>
        </p:txBody>
      </p:sp>
      <p:pic>
        <p:nvPicPr>
          <p:cNvPr id="147" name="Google Shape;147;p15" title="cs-137graf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250" y="665775"/>
            <a:ext cx="6929750" cy="43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 txBox="1">
            <a:spLocks noGrp="1"/>
          </p:cNvSpPr>
          <p:nvPr>
            <p:ph type="title"/>
          </p:nvPr>
        </p:nvSpPr>
        <p:spPr>
          <a:xfrm>
            <a:off x="983991" y="21147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dirty="0"/>
              <a:t>Rectas de Calibración</a:t>
            </a:r>
            <a:endParaRPr sz="6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Ajustes Gaussianos</a:t>
            </a:r>
            <a:br>
              <a:rPr lang="es" dirty="0"/>
            </a:br>
            <a:r>
              <a:rPr lang="es" dirty="0"/>
              <a:t>Diferencias con el Fine Gain</a:t>
            </a:r>
            <a:endParaRPr dirty="0"/>
          </a:p>
        </p:txBody>
      </p:sp>
      <p:grpSp>
        <p:nvGrpSpPr>
          <p:cNvPr id="289" name="Google Shape;289;p37"/>
          <p:cNvGrpSpPr/>
          <p:nvPr/>
        </p:nvGrpSpPr>
        <p:grpSpPr>
          <a:xfrm>
            <a:off x="-29185" y="1242478"/>
            <a:ext cx="5343913" cy="3317431"/>
            <a:chOff x="449175" y="1192575"/>
            <a:chExt cx="4420475" cy="2360825"/>
          </a:xfrm>
        </p:grpSpPr>
        <p:pic>
          <p:nvPicPr>
            <p:cNvPr id="290" name="Google Shape;290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9175" y="1192575"/>
              <a:ext cx="4420475" cy="2029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1" name="Google Shape;291;p37"/>
            <p:cNvSpPr txBox="1"/>
            <p:nvPr/>
          </p:nvSpPr>
          <p:spPr>
            <a:xfrm>
              <a:off x="499050" y="3258800"/>
              <a:ext cx="3338401" cy="29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475" tIns="128475" rIns="128475" bIns="12847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26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Encabezado de datos del Cesio 137, y Cobalto</a:t>
              </a:r>
              <a:endParaRPr sz="1826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92" name="Google Shape;292;p37"/>
          <p:cNvGrpSpPr/>
          <p:nvPr/>
        </p:nvGrpSpPr>
        <p:grpSpPr>
          <a:xfrm>
            <a:off x="4132501" y="1242474"/>
            <a:ext cx="4961539" cy="3233298"/>
            <a:chOff x="5060975" y="1276750"/>
            <a:chExt cx="3969549" cy="2276650"/>
          </a:xfrm>
        </p:grpSpPr>
        <p:pic>
          <p:nvPicPr>
            <p:cNvPr id="293" name="Google Shape;293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60975" y="1276750"/>
              <a:ext cx="3969549" cy="18892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4" name="Google Shape;294;p37"/>
            <p:cNvSpPr txBox="1"/>
            <p:nvPr/>
          </p:nvSpPr>
          <p:spPr>
            <a:xfrm>
              <a:off x="5094300" y="3258800"/>
              <a:ext cx="3784500" cy="29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850" tIns="129850" rIns="129850" bIns="12985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46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Encabezado de datos del Sodio 22, plátano, Bario</a:t>
              </a:r>
              <a:endParaRPr sz="1846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Ambos Ajustes</a:t>
            </a:r>
            <a:endParaRPr/>
          </a:p>
        </p:txBody>
      </p:sp>
      <p:sp>
        <p:nvSpPr>
          <p:cNvPr id="300" name="Google Shape;300;p38"/>
          <p:cNvSpPr txBox="1">
            <a:spLocks noGrp="1"/>
          </p:cNvSpPr>
          <p:nvPr>
            <p:ph type="body" idx="1"/>
          </p:nvPr>
        </p:nvSpPr>
        <p:spPr>
          <a:xfrm>
            <a:off x="491225" y="1517525"/>
            <a:ext cx="25713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y1: recta de calibración con 7 puntos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y2: recta de calibración con 4 puntos</a:t>
            </a:r>
            <a:endParaRPr/>
          </a:p>
        </p:txBody>
      </p:sp>
      <p:pic>
        <p:nvPicPr>
          <p:cNvPr id="301" name="Google Shape;30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4200" y="922450"/>
            <a:ext cx="5291525" cy="396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Ajuste al fotopico del plátano</a:t>
            </a:r>
            <a:endParaRPr/>
          </a:p>
        </p:txBody>
      </p:sp>
      <p:sp>
        <p:nvSpPr>
          <p:cNvPr id="307" name="Google Shape;307;p39"/>
          <p:cNvSpPr txBox="1">
            <a:spLocks noGrp="1"/>
          </p:cNvSpPr>
          <p:nvPr>
            <p:ph type="body" idx="1"/>
          </p:nvPr>
        </p:nvSpPr>
        <p:spPr>
          <a:xfrm>
            <a:off x="324400" y="1461900"/>
            <a:ext cx="2994000" cy="12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900">
                <a:latin typeface="Arial"/>
                <a:ea typeface="Arial"/>
                <a:cs typeface="Arial"/>
                <a:sym typeface="Arial"/>
              </a:rPr>
              <a:t>7 puntos Cs (1), Co (2), Ba (2), Na (2)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900">
                <a:latin typeface="Arial"/>
                <a:ea typeface="Arial"/>
                <a:cs typeface="Arial"/>
                <a:sym typeface="Arial"/>
              </a:rPr>
              <a:t>E_K40 = 961.62 KeV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08" name="Google Shape;30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725" y="912250"/>
            <a:ext cx="5218950" cy="3653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9"/>
          <p:cNvSpPr txBox="1"/>
          <p:nvPr/>
        </p:nvSpPr>
        <p:spPr>
          <a:xfrm>
            <a:off x="521300" y="2841750"/>
            <a:ext cx="2930400" cy="18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lt1"/>
                </a:solidFill>
              </a:rPr>
              <a:t>4 puntos Ba, Na</a:t>
            </a:r>
            <a:endParaRPr sz="19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lt1"/>
                </a:solidFill>
              </a:rPr>
              <a:t>E_K40 = 1470.67541KeV = 1.470 MeV </a:t>
            </a:r>
            <a:endParaRPr sz="19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lt1"/>
                </a:solidFill>
              </a:rPr>
              <a:t>disc = |1.460 – 1.470|/ 1.460 = 0.0068 ~ 0.7%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6113494" cy="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Recta de Calibración por </a:t>
            </a:r>
            <a:r>
              <a:rPr lang="es" sz="2400" dirty="0"/>
              <a:t>Savitzky-Golay</a:t>
            </a:r>
            <a:endParaRPr dirty="0"/>
          </a:p>
        </p:txBody>
      </p:sp>
      <p:sp>
        <p:nvSpPr>
          <p:cNvPr id="352" name="Google Shape;352;p45"/>
          <p:cNvSpPr txBox="1">
            <a:spLocks noGrp="1"/>
          </p:cNvSpPr>
          <p:nvPr>
            <p:ph type="body" idx="1"/>
          </p:nvPr>
        </p:nvSpPr>
        <p:spPr>
          <a:xfrm>
            <a:off x="316525" y="1488425"/>
            <a:ext cx="3138900" cy="22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rgbClr val="EBECF8"/>
                </a:solidFill>
                <a:latin typeface="Courier New"/>
                <a:ea typeface="Courier New"/>
                <a:cs typeface="Courier New"/>
                <a:sym typeface="Courier New"/>
              </a:rPr>
              <a:t>Calibración: </a:t>
            </a:r>
            <a:endParaRPr sz="1800" dirty="0">
              <a:solidFill>
                <a:srgbClr val="EBEC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rgbClr val="EBECF8"/>
                </a:solidFill>
                <a:latin typeface="Courier New"/>
                <a:ea typeface="Courier New"/>
                <a:cs typeface="Courier New"/>
                <a:sym typeface="Courier New"/>
              </a:rPr>
              <a:t>E = 0.4038 * Canal + 197.0536</a:t>
            </a:r>
            <a:endParaRPr sz="1800" dirty="0">
              <a:solidFill>
                <a:srgbClr val="EBEC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rgbClr val="EBECF8"/>
                </a:solidFill>
                <a:latin typeface="Courier New"/>
                <a:ea typeface="Courier New"/>
                <a:cs typeface="Courier New"/>
                <a:sym typeface="Courier New"/>
              </a:rPr>
              <a:t>Coeficiente de correlacion </a:t>
            </a:r>
            <a:endParaRPr sz="1800" dirty="0">
              <a:solidFill>
                <a:srgbClr val="EBEC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800" dirty="0">
                <a:solidFill>
                  <a:srgbClr val="EBECF8"/>
                </a:solidFill>
                <a:latin typeface="Courier New"/>
                <a:ea typeface="Courier New"/>
                <a:cs typeface="Courier New"/>
                <a:sym typeface="Courier New"/>
              </a:rPr>
              <a:t>R² = 0.85543</a:t>
            </a:r>
            <a:endParaRPr sz="1800" dirty="0">
              <a:solidFill>
                <a:srgbClr val="EBECF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53" name="Google Shape;353;p45" title="regres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525" y="1147475"/>
            <a:ext cx="5293124" cy="35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Recta de Calibración Sin el Co-60 y Cs-137</a:t>
            </a:r>
            <a:endParaRPr/>
          </a:p>
        </p:txBody>
      </p:sp>
      <p:sp>
        <p:nvSpPr>
          <p:cNvPr id="359" name="Google Shape;359;p46"/>
          <p:cNvSpPr txBox="1">
            <a:spLocks noGrp="1"/>
          </p:cNvSpPr>
          <p:nvPr>
            <p:ph type="body" idx="1"/>
          </p:nvPr>
        </p:nvSpPr>
        <p:spPr>
          <a:xfrm>
            <a:off x="347925" y="1369725"/>
            <a:ext cx="30150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rgbClr val="EBECF8"/>
                </a:solidFill>
                <a:latin typeface="Courier New"/>
                <a:ea typeface="Courier New"/>
                <a:cs typeface="Courier New"/>
                <a:sym typeface="Courier New"/>
              </a:rPr>
              <a:t>Calibración: </a:t>
            </a:r>
            <a:endParaRPr sz="1800" dirty="0">
              <a:solidFill>
                <a:srgbClr val="EBEC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rgbClr val="EBECF8"/>
                </a:solidFill>
                <a:latin typeface="Courier New"/>
                <a:ea typeface="Courier New"/>
                <a:cs typeface="Courier New"/>
                <a:sym typeface="Courier New"/>
              </a:rPr>
              <a:t>E = 0.7262 * Canal + -3.7672</a:t>
            </a:r>
            <a:endParaRPr sz="1800" dirty="0">
              <a:solidFill>
                <a:srgbClr val="EBEC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rgbClr val="EBECF8"/>
                </a:solidFill>
                <a:latin typeface="Courier New"/>
                <a:ea typeface="Courier New"/>
                <a:cs typeface="Courier New"/>
                <a:sym typeface="Courier New"/>
              </a:rPr>
              <a:t>Coeficiente de correlacion </a:t>
            </a:r>
            <a:endParaRPr sz="1800" dirty="0">
              <a:solidFill>
                <a:srgbClr val="EBECF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800" dirty="0">
                <a:solidFill>
                  <a:srgbClr val="EBECF8"/>
                </a:solidFill>
                <a:latin typeface="Courier New"/>
                <a:ea typeface="Courier New"/>
                <a:cs typeface="Courier New"/>
                <a:sym typeface="Courier New"/>
              </a:rPr>
              <a:t>R² = 0.99998</a:t>
            </a:r>
            <a:endParaRPr sz="1800" dirty="0">
              <a:solidFill>
                <a:srgbClr val="EBECF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60" name="Google Shape;360;p46" title="regresions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925" y="1237825"/>
            <a:ext cx="5476024" cy="36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Calibracion por puntos maximos</a:t>
            </a:r>
            <a:endParaRPr dirty="0"/>
          </a:p>
        </p:txBody>
      </p:sp>
      <p:pic>
        <p:nvPicPr>
          <p:cNvPr id="366" name="Google Shape;36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563" y="1184950"/>
            <a:ext cx="7648875" cy="146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575" y="2648850"/>
            <a:ext cx="3228975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3" name="Google Shape;37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400" y="61475"/>
            <a:ext cx="8087026" cy="50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9" name="Google Shape;37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463" y="1529075"/>
            <a:ext cx="7152975" cy="322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Calibración sin Co-60 ni Cs-137</a:t>
            </a:r>
            <a:endParaRPr/>
          </a:p>
        </p:txBody>
      </p:sp>
      <p:pic>
        <p:nvPicPr>
          <p:cNvPr id="385" name="Google Shape;38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438" y="1747075"/>
            <a:ext cx="6777026" cy="11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8450" y="2924175"/>
            <a:ext cx="3666325" cy="12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949575" y="119475"/>
            <a:ext cx="7695900" cy="5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Fondos del fondo promedio y resta del Ba-133</a:t>
            </a:r>
            <a:endParaRPr/>
          </a:p>
        </p:txBody>
      </p:sp>
      <p:pic>
        <p:nvPicPr>
          <p:cNvPr id="153" name="Google Shape;153;p16" title="ba-133graf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900" y="665775"/>
            <a:ext cx="6923926" cy="431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00" y="152400"/>
            <a:ext cx="7626000" cy="474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50" y="516175"/>
            <a:ext cx="8470500" cy="395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Resultados</a:t>
            </a:r>
            <a:endParaRPr dirty="0"/>
          </a:p>
        </p:txBody>
      </p:sp>
      <p:sp>
        <p:nvSpPr>
          <p:cNvPr id="402" name="Google Shape;402;p53"/>
          <p:cNvSpPr txBox="1">
            <a:spLocks noGrp="1"/>
          </p:cNvSpPr>
          <p:nvPr>
            <p:ph type="body" idx="1"/>
          </p:nvPr>
        </p:nvSpPr>
        <p:spPr>
          <a:xfrm>
            <a:off x="1170050" y="943900"/>
            <a:ext cx="7777200" cy="30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/>
              <a:t>Anteriormente presentamos la regresión lineal dada por la ecuación:</a:t>
            </a:r>
            <a:endParaRPr sz="2000"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 dirty="0">
                <a:latin typeface="Comfortaa Medium"/>
                <a:ea typeface="Comfortaa Medium"/>
                <a:cs typeface="Comfortaa Medium"/>
                <a:sym typeface="Comfortaa Medium"/>
              </a:rPr>
              <a:t>E=0.708*C+4.278</a:t>
            </a:r>
            <a:endParaRPr sz="2000" dirty="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 dirty="0"/>
              <a:t>Para el K-40 dado el canal C=2061 se tiene:</a:t>
            </a:r>
            <a:endParaRPr sz="2000"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 dirty="0"/>
              <a:t>E=1464.55 [KeV]</a:t>
            </a: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 dirty="0"/>
              <a:t>Comparando este valor con el valor teórico se tiene:</a:t>
            </a:r>
            <a:endParaRPr sz="2000"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 dirty="0"/>
              <a:t>Error%=0.31</a:t>
            </a: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777" y="256300"/>
            <a:ext cx="7130825" cy="463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75" y="152400"/>
            <a:ext cx="4178042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2" y="152400"/>
            <a:ext cx="425070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825" y="1037300"/>
            <a:ext cx="7949376" cy="29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013450" cy="5102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3450" y="0"/>
            <a:ext cx="2958759" cy="510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2200" y="3180750"/>
            <a:ext cx="3137201" cy="19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275" y="152400"/>
            <a:ext cx="333390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225" y="1312625"/>
            <a:ext cx="8293499" cy="28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75" y="302950"/>
            <a:ext cx="8274450" cy="45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949575" y="119475"/>
            <a:ext cx="7695900" cy="5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Fondos del fondo promedio y resta del Na-22</a:t>
            </a:r>
            <a:endParaRPr/>
          </a:p>
        </p:txBody>
      </p:sp>
      <p:pic>
        <p:nvPicPr>
          <p:cNvPr id="159" name="Google Shape;159;p17" title="na-22graf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200" y="665775"/>
            <a:ext cx="6877075" cy="437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2"/>
          <p:cNvSpPr txBox="1">
            <a:spLocks noGrp="1"/>
          </p:cNvSpPr>
          <p:nvPr>
            <p:ph type="title"/>
          </p:nvPr>
        </p:nvSpPr>
        <p:spPr>
          <a:xfrm>
            <a:off x="741425" y="3270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Resolución en energía</a:t>
            </a:r>
            <a:endParaRPr/>
          </a:p>
        </p:txBody>
      </p:sp>
      <p:sp>
        <p:nvSpPr>
          <p:cNvPr id="452" name="Google Shape;452;p62"/>
          <p:cNvSpPr txBox="1">
            <a:spLocks noGrp="1"/>
          </p:cNvSpPr>
          <p:nvPr>
            <p:ph type="body" idx="1"/>
          </p:nvPr>
        </p:nvSpPr>
        <p:spPr>
          <a:xfrm>
            <a:off x="897150" y="1195000"/>
            <a:ext cx="21987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Resolucion en energía %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Cs 137 	7.443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 1		6.4775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 2		0.0579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Ba 1		15.36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Ba 2		11.39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Na 1		8.342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Na 2		5.654</a:t>
            </a:r>
            <a:endParaRPr/>
          </a:p>
        </p:txBody>
      </p:sp>
      <p:sp>
        <p:nvSpPr>
          <p:cNvPr id="453" name="Google Shape;453;p62"/>
          <p:cNvSpPr txBox="1"/>
          <p:nvPr/>
        </p:nvSpPr>
        <p:spPr>
          <a:xfrm>
            <a:off x="3034675" y="934500"/>
            <a:ext cx="3836700" cy="8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 = a+bx (Recta de calibracion)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Res% = (2.355*σ*b  )/(Canal_Max*b + a)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54" name="Google Shape;45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9526" y="1557275"/>
            <a:ext cx="4622700" cy="323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460" name="Google Shape;460;p6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949575" y="119475"/>
            <a:ext cx="7695900" cy="5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Fondos del fondo promedio y resta del plátano</a:t>
            </a:r>
            <a:endParaRPr/>
          </a:p>
        </p:txBody>
      </p:sp>
      <p:pic>
        <p:nvPicPr>
          <p:cNvPr id="165" name="Google Shape;165;p18" title="plátanograf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400" y="665775"/>
            <a:ext cx="7080450" cy="431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307325" y="128275"/>
            <a:ext cx="7038900" cy="5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Restas de Fondos 1 y 2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925" y="781775"/>
            <a:ext cx="6858001" cy="42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5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Resta de fondos 3 y 4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400" y="1047150"/>
            <a:ext cx="6240249" cy="39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450275" y="216775"/>
            <a:ext cx="7038900" cy="5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Resta de fondos 1 y 2 para el Platano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275" y="953850"/>
            <a:ext cx="6577250" cy="404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</Words>
  <Application>Microsoft Office PowerPoint</Application>
  <PresentationFormat>Presentación en pantalla (16:9)</PresentationFormat>
  <Paragraphs>112</Paragraphs>
  <Slides>51</Slides>
  <Notes>50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8" baseType="lpstr">
      <vt:lpstr>Courier New</vt:lpstr>
      <vt:lpstr>Arial</vt:lpstr>
      <vt:lpstr>Comfortaa Medium</vt:lpstr>
      <vt:lpstr>Calibri</vt:lpstr>
      <vt:lpstr>Lato</vt:lpstr>
      <vt:lpstr>Montserrat</vt:lpstr>
      <vt:lpstr>Focus</vt:lpstr>
      <vt:lpstr>Plátano </vt:lpstr>
      <vt:lpstr>Fondos del fondo promedio y resta del Co-60</vt:lpstr>
      <vt:lpstr>Fondos del fondo promedio y resta del Cs-137</vt:lpstr>
      <vt:lpstr>Fondos del fondo promedio y resta del Ba-133</vt:lpstr>
      <vt:lpstr>Fondos del fondo promedio y resta del Na-22</vt:lpstr>
      <vt:lpstr>Fondos del fondo promedio y resta del plátano</vt:lpstr>
      <vt:lpstr>Restas de Fondos 1 y 2</vt:lpstr>
      <vt:lpstr>Resta de fondos 3 y 4</vt:lpstr>
      <vt:lpstr>Resta de fondos 1 y 2 para el Platano</vt:lpstr>
      <vt:lpstr>Comparación de Fondo 1 con Fondo 2</vt:lpstr>
      <vt:lpstr>Comparación de de Fondo 3 y 4</vt:lpstr>
      <vt:lpstr>Comparación fondos 1 y 2 del plátano</vt:lpstr>
      <vt:lpstr>Comparación de Fondos escala Log</vt:lpstr>
      <vt:lpstr>Calibraciones y cálculos </vt:lpstr>
      <vt:lpstr>Calibración con el suavizado de Savitzky-Golay</vt:lpstr>
      <vt:lpstr>fotopicos del Cs-137 y Co-60</vt:lpstr>
      <vt:lpstr>fotopicos de Ba-133 y Na-22</vt:lpstr>
      <vt:lpstr>Puntos de Calibración Obtenidos</vt:lpstr>
      <vt:lpstr>Calibración por ajustes gaussianos</vt:lpstr>
      <vt:lpstr>Espectro del Sodio 22</vt:lpstr>
      <vt:lpstr>Ajuste Gaussiano</vt:lpstr>
      <vt:lpstr>Espectro del Bario 133</vt:lpstr>
      <vt:lpstr>Ajustes Gaussianos</vt:lpstr>
      <vt:lpstr>Puntos de Calibración Totales 7</vt:lpstr>
      <vt:lpstr>* Calibracion por puntos maximos</vt:lpstr>
      <vt:lpstr>Calibración por puntos maximos</vt:lpstr>
      <vt:lpstr>Presentación de PowerPoint</vt:lpstr>
      <vt:lpstr>Presentación de PowerPoint</vt:lpstr>
      <vt:lpstr>Presentación de PowerPoint</vt:lpstr>
      <vt:lpstr>Rectas de Calibración</vt:lpstr>
      <vt:lpstr>Ajustes Gaussianos Diferencias con el Fine Gain</vt:lpstr>
      <vt:lpstr>Ambos Ajustes</vt:lpstr>
      <vt:lpstr>Ajuste al fotopico del plátano</vt:lpstr>
      <vt:lpstr>Recta de Calibración por Savitzky-Golay</vt:lpstr>
      <vt:lpstr>Recta de Calibración Sin el Co-60 y Cs-137</vt:lpstr>
      <vt:lpstr>Calibracion por puntos maximos</vt:lpstr>
      <vt:lpstr>Presentación de PowerPoint</vt:lpstr>
      <vt:lpstr>Presentación de PowerPoint</vt:lpstr>
      <vt:lpstr>Calibración sin Co-60 ni Cs-137</vt:lpstr>
      <vt:lpstr>Presentación de PowerPoint</vt:lpstr>
      <vt:lpstr>Presentación de PowerPoint</vt:lpstr>
      <vt:lpstr>Resultados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Resolución en energía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Juan Bernardo Ayala Lapaca</cp:lastModifiedBy>
  <cp:revision>1</cp:revision>
  <dcterms:modified xsi:type="dcterms:W3CDTF">2025-10-09T16:23:16Z</dcterms:modified>
</cp:coreProperties>
</file>