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3"/>
  </p:notesMasterIdLst>
  <p:sldIdLst>
    <p:sldId id="256" r:id="rId2"/>
    <p:sldId id="323" r:id="rId3"/>
    <p:sldId id="324" r:id="rId4"/>
    <p:sldId id="325" r:id="rId5"/>
    <p:sldId id="326" r:id="rId6"/>
    <p:sldId id="376" r:id="rId7"/>
    <p:sldId id="328" r:id="rId8"/>
    <p:sldId id="329" r:id="rId9"/>
    <p:sldId id="330" r:id="rId10"/>
    <p:sldId id="331" r:id="rId11"/>
    <p:sldId id="332" r:id="rId12"/>
    <p:sldId id="377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78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79" r:id="rId46"/>
    <p:sldId id="381" r:id="rId47"/>
    <p:sldId id="367" r:id="rId48"/>
    <p:sldId id="380" r:id="rId49"/>
    <p:sldId id="364" r:id="rId50"/>
    <p:sldId id="365" r:id="rId51"/>
    <p:sldId id="366" r:id="rId52"/>
  </p:sldIdLst>
  <p:sldSz cx="9144000" cy="6858000" type="screen4x3"/>
  <p:notesSz cx="6815138" cy="9942513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9" autoAdjust="0"/>
  </p:normalViewPr>
  <p:slideViewPr>
    <p:cSldViewPr>
      <p:cViewPr varScale="1">
        <p:scale>
          <a:sx n="85" d="100"/>
          <a:sy n="85" d="100"/>
        </p:scale>
        <p:origin x="154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bg-BG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bg-BG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 smtClean="0"/>
              <a:t>Click to edit Master text styles</a:t>
            </a:r>
          </a:p>
          <a:p>
            <a:pPr lvl="1"/>
            <a:r>
              <a:rPr lang="bg-BG" altLang="en-US" smtClean="0"/>
              <a:t>Second level</a:t>
            </a:r>
          </a:p>
          <a:p>
            <a:pPr lvl="2"/>
            <a:r>
              <a:rPr lang="bg-BG" altLang="en-US" smtClean="0"/>
              <a:t>Third level</a:t>
            </a:r>
          </a:p>
          <a:p>
            <a:pPr lvl="3"/>
            <a:r>
              <a:rPr lang="bg-BG" altLang="en-US" smtClean="0"/>
              <a:t>Fourth level</a:t>
            </a:r>
          </a:p>
          <a:p>
            <a:pPr lvl="4"/>
            <a:r>
              <a:rPr lang="bg-BG" altLang="en-US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bg-BG" alt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C5AC90-8290-400A-ADDB-7896545B1DF3}" type="slidenum">
              <a:rPr lang="bg-BG" altLang="en-US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94998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41525-8DE2-4463-B4E5-A80D50CE64EF}" type="slidenum">
              <a:rPr lang="bg-BG" altLang="en-US"/>
              <a:pPr/>
              <a:t>1</a:t>
            </a:fld>
            <a:endParaRPr lang="bg-BG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18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936F-71F0-4423-9788-BD44E12350F5}" type="slidenum">
              <a:rPr lang="bg-BG" altLang="en-US" smtClean="0"/>
              <a:pPr/>
              <a:t>‹#›</a:t>
            </a:fld>
            <a:endParaRPr lang="bg-BG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0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2E84-B3D9-4D92-96D5-1C643A87B8D8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23809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FCAE-FC49-47F4-B87D-BFB023AF705F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32272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77EA-778E-4A97-96AE-FAA294F6AD03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419815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D750-A824-4F85-BB46-5DBA29D9839D}" type="slidenum">
              <a:rPr lang="bg-BG" altLang="en-US" smtClean="0"/>
              <a:pPr/>
              <a:t>‹#›</a:t>
            </a:fld>
            <a:endParaRPr lang="bg-BG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8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096-1A62-4BD9-850A-FF56EEB559E0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64542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2C8C-82B4-4EF1-BD8D-E5E5AA773345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34583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74C1-11C7-41B6-BEF4-2015BCDBDF00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2568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2768-F995-40FA-A083-4783EFB8C158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6154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C26E82-E15B-475D-BB53-E55F6041B4E5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12947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5D9D-F7C5-4A52-8168-56EAB7BC5F4D}" type="slidenum">
              <a:rPr lang="bg-BG" altLang="en-US" smtClean="0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23452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B073B7-EF50-4171-B7EB-8857BBB20AFB}" type="slidenum">
              <a:rPr lang="bg-BG" altLang="en-US" smtClean="0"/>
              <a:pPr/>
              <a:t>‹#›</a:t>
            </a:fld>
            <a:endParaRPr lang="bg-BG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0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bg-BG" altLang="en-US" sz="4600"/>
              <a:t>Обектно ориентирано програмиране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bg-BG" altLang="en-US" sz="3000" b="1" dirty="0" smtClean="0"/>
              <a:t>Виртуални функции</a:t>
            </a:r>
            <a:r>
              <a:rPr lang="en-US" altLang="en-US" sz="3000" b="1" dirty="0" smtClean="0"/>
              <a:t>. </a:t>
            </a:r>
            <a:r>
              <a:rPr lang="bg-BG" altLang="en-US" sz="3000" b="1" dirty="0" smtClean="0"/>
              <a:t>Полиморфизъм. Абстрактни класове</a:t>
            </a:r>
            <a:endParaRPr lang="bg-BG" alt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spec()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//...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Mouse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spec()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"Mouse\n"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//...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116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zoo;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zoo.print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Mouse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Bear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b.print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bg-BG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Резултат: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ZooAnimal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Address: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Sofia, Bulgaria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ZooAnimal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ZooAnimal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ZooAnimal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Bear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116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bg-BG" altLang="en-US" sz="1600" dirty="0" smtClean="0"/>
              <a:t>В </a:t>
            </a:r>
            <a:r>
              <a:rPr lang="bg-BG" altLang="en-US" sz="1600" dirty="0"/>
              <a:t>случая, общият повтарящ се код е малък по обем, но има йерархии, където това не е така.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 err="1"/>
              <a:t>Същият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резултат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се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получава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след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изпълнение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на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фрагмента</a:t>
            </a:r>
            <a:r>
              <a:rPr lang="en-US" altLang="en-US" sz="1600" dirty="0"/>
              <a:t>:</a:t>
            </a:r>
          </a:p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zoo, 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pzoo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Mouse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m;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pzoo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&amp;zoo;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pzoo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-&gt;print();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pzoo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&amp;c;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pzoo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-&gt;print();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pzoo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&amp;m;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pzoo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-&gt;print();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pzoo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&amp;b;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pzoo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-&gt;print();</a:t>
            </a:r>
          </a:p>
        </p:txBody>
      </p:sp>
    </p:spTree>
    <p:extLst>
      <p:ext uri="{BB962C8B-B14F-4D97-AF65-F5344CB8AC3E}">
        <p14:creationId xmlns:p14="http://schemas.microsoft.com/office/powerpoint/2010/main" val="11143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altLang="en-US" sz="2000" dirty="0"/>
              <a:t>Забелязваме, че едно и също обръщение: </a:t>
            </a:r>
            <a:r>
              <a:rPr lang="en-US" altLang="en-US" sz="2000" dirty="0" err="1"/>
              <a:t>pzoo</a:t>
            </a:r>
            <a:r>
              <a:rPr lang="en-US" altLang="en-US" sz="2000" dirty="0"/>
              <a:t>-&gt;print(); е </a:t>
            </a:r>
            <a:r>
              <a:rPr lang="en-US" altLang="en-US" sz="2000" dirty="0" err="1"/>
              <a:t>извикано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четири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пъти</a:t>
            </a:r>
            <a:r>
              <a:rPr lang="bg-BG" altLang="en-US" sz="2000" dirty="0"/>
              <a:t> и всеки път изпълнява член-функцията </a:t>
            </a:r>
            <a:r>
              <a:rPr lang="bg-BG" altLang="en-US" sz="2000" dirty="0" err="1"/>
              <a:t>print</a:t>
            </a:r>
            <a:r>
              <a:rPr lang="bg-BG" altLang="en-US" sz="2000" dirty="0"/>
              <a:t>() с различни обръщения към виртуалната функция </a:t>
            </a:r>
            <a:r>
              <a:rPr lang="bg-BG" altLang="en-US" sz="2000" dirty="0" err="1"/>
              <a:t>spec</a:t>
            </a:r>
            <a:r>
              <a:rPr lang="bg-BG" altLang="en-US" sz="2000" dirty="0"/>
              <a:t>(). Обръщението </a:t>
            </a:r>
            <a:r>
              <a:rPr lang="bg-BG" altLang="en-US" sz="2000" dirty="0" err="1"/>
              <a:t>pzoo</a:t>
            </a:r>
            <a:r>
              <a:rPr lang="bg-BG" altLang="en-US" sz="2000" dirty="0"/>
              <a:t>-&gt;</a:t>
            </a:r>
            <a:r>
              <a:rPr lang="bg-BG" altLang="en-US" sz="2000" dirty="0" err="1"/>
              <a:t>print</a:t>
            </a:r>
            <a:r>
              <a:rPr lang="bg-BG" altLang="en-US" sz="2000" dirty="0"/>
              <a:t>() се разрешава статично, тъй като </a:t>
            </a:r>
            <a:r>
              <a:rPr lang="bg-BG" altLang="en-US" sz="2000" dirty="0" err="1"/>
              <a:t>print</a:t>
            </a:r>
            <a:r>
              <a:rPr lang="bg-BG" altLang="en-US" sz="2000" dirty="0"/>
              <a:t>() не е виртуална. </a:t>
            </a:r>
            <a:r>
              <a:rPr lang="bg-BG" altLang="en-US" sz="2000" dirty="0" err="1"/>
              <a:t>Полиморфният</a:t>
            </a:r>
            <a:r>
              <a:rPr lang="bg-BG" altLang="en-US" sz="2000" dirty="0"/>
              <a:t> й характер произлиза от съдържащата се в нея виртуална функция </a:t>
            </a:r>
            <a:r>
              <a:rPr lang="bg-BG" altLang="en-US" sz="2000" dirty="0" err="1"/>
              <a:t>spec</a:t>
            </a:r>
            <a:r>
              <a:rPr lang="bg-BG" altLang="en-US" sz="2000" dirty="0"/>
              <a:t>().</a:t>
            </a:r>
          </a:p>
          <a:p>
            <a:pPr>
              <a:lnSpc>
                <a:spcPct val="100000"/>
              </a:lnSpc>
            </a:pPr>
            <a:r>
              <a:rPr lang="bg-BG" altLang="en-US" sz="2000" dirty="0"/>
              <a:t>Преди да разгледаме абстрактните класове, ще се спрем на още един важен въпрос – </a:t>
            </a:r>
            <a:r>
              <a:rPr lang="bg-BG" altLang="en-US" sz="2000" b="1" dirty="0"/>
              <a:t>достъпът до виртуална функция</a:t>
            </a:r>
            <a:r>
              <a:rPr lang="bg-BG" altLang="en-US" sz="2000" dirty="0"/>
              <a:t>. Всяка член-функция на клас, в който е дефинирана виртуална функция, има пряк достъп до виртуалната функция, т.е. на локално ниво достъпът се определя по традиционните правила. На глобално ниво достъпът е малко по-различен. </a:t>
            </a:r>
          </a:p>
          <a:p>
            <a:pPr>
              <a:lnSpc>
                <a:spcPct val="100000"/>
              </a:lnSpc>
            </a:pPr>
            <a:r>
              <a:rPr lang="bg-BG" altLang="en-US" sz="2000" dirty="0"/>
              <a:t>Преди да изкажем правилото, ще разгледаме следната примерна програма: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pub()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"pub()\n"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usual()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"usual()\n"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pri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()\n"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pro()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"pro()\n"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bg-BG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pub()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"Derived class\n"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::pub();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::pro();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"Derived-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pri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()\n"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pro()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"Derived-pro()\n"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bg-BG" altLang="en-US" sz="2000" dirty="0" smtClean="0"/>
              <a:t>В </a:t>
            </a:r>
            <a:r>
              <a:rPr lang="bg-BG" altLang="en-US" sz="2000" dirty="0"/>
              <a:t>нея е реализирана йерархията </a:t>
            </a:r>
            <a:r>
              <a:rPr lang="bg-BG" altLang="en-US" sz="2000" dirty="0" err="1"/>
              <a:t>Base</a:t>
            </a:r>
            <a:r>
              <a:rPr lang="bg-BG" altLang="en-US" sz="2000" dirty="0"/>
              <a:t> -&gt; </a:t>
            </a:r>
            <a:r>
              <a:rPr lang="en-US" altLang="en-US" sz="2000" dirty="0"/>
              <a:t>Der, </a:t>
            </a:r>
            <a:r>
              <a:rPr lang="en-US" altLang="en-US" sz="2000" dirty="0" err="1"/>
              <a:t>като</a:t>
            </a:r>
            <a:r>
              <a:rPr lang="en-US" altLang="en-US" sz="2000" dirty="0"/>
              <a:t> в </a:t>
            </a:r>
            <a:r>
              <a:rPr lang="en-US" altLang="en-US" sz="2000" dirty="0" err="1"/>
              <a:t>класа</a:t>
            </a:r>
            <a:r>
              <a:rPr lang="en-US" altLang="en-US" sz="2000" dirty="0"/>
              <a:t> Base </a:t>
            </a:r>
            <a:r>
              <a:rPr lang="en-US" altLang="en-US" sz="2000" dirty="0" err="1"/>
              <a:t>са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дефинирани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три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виртуални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функции</a:t>
            </a:r>
            <a:r>
              <a:rPr lang="en-US" altLang="en-US" sz="2000" dirty="0"/>
              <a:t>:</a:t>
            </a:r>
            <a:endParaRPr lang="bg-BG" altLang="en-US" sz="2000" dirty="0"/>
          </a:p>
          <a:p>
            <a:pPr lvl="1">
              <a:lnSpc>
                <a:spcPct val="80000"/>
              </a:lnSpc>
            </a:pPr>
            <a:r>
              <a:rPr lang="bg-BG" altLang="en-US" sz="1800" dirty="0"/>
              <a:t>	</a:t>
            </a:r>
            <a:r>
              <a:rPr lang="bg-BG" altLang="en-US" sz="1800" dirty="0" err="1"/>
              <a:t>void</a:t>
            </a:r>
            <a:r>
              <a:rPr lang="bg-BG" altLang="en-US" sz="1800" dirty="0"/>
              <a:t> </a:t>
            </a:r>
            <a:r>
              <a:rPr lang="bg-BG" altLang="en-US" sz="1800" dirty="0" err="1"/>
              <a:t>pub</a:t>
            </a:r>
            <a:r>
              <a:rPr lang="bg-BG" altLang="en-US" sz="1800" dirty="0"/>
              <a:t>(); - в секция </a:t>
            </a:r>
            <a:r>
              <a:rPr lang="bg-BG" altLang="en-US" sz="1800" dirty="0" err="1"/>
              <a:t>public</a:t>
            </a:r>
            <a:endParaRPr lang="bg-BG" altLang="en-US" sz="1800" dirty="0"/>
          </a:p>
          <a:p>
            <a:pPr lvl="1">
              <a:lnSpc>
                <a:spcPct val="80000"/>
              </a:lnSpc>
            </a:pPr>
            <a:r>
              <a:rPr lang="bg-BG" altLang="en-US" sz="1800" dirty="0"/>
              <a:t>	</a:t>
            </a:r>
            <a:r>
              <a:rPr lang="bg-BG" altLang="en-US" sz="1800" dirty="0" err="1"/>
              <a:t>void</a:t>
            </a:r>
            <a:r>
              <a:rPr lang="bg-BG" altLang="en-US" sz="1800" dirty="0"/>
              <a:t> </a:t>
            </a:r>
            <a:r>
              <a:rPr lang="bg-BG" altLang="en-US" sz="1800" dirty="0" err="1"/>
              <a:t>pri</a:t>
            </a:r>
            <a:r>
              <a:rPr lang="bg-BG" altLang="en-US" sz="1800" dirty="0"/>
              <a:t>(); - в секция </a:t>
            </a:r>
            <a:r>
              <a:rPr lang="bg-BG" altLang="en-US" sz="1800" dirty="0" err="1"/>
              <a:t>private</a:t>
            </a:r>
            <a:endParaRPr lang="bg-BG" altLang="en-US" sz="1800" dirty="0"/>
          </a:p>
          <a:p>
            <a:pPr lvl="1">
              <a:lnSpc>
                <a:spcPct val="80000"/>
              </a:lnSpc>
            </a:pPr>
            <a:r>
              <a:rPr lang="bg-BG" altLang="en-US" sz="1800" dirty="0"/>
              <a:t>	</a:t>
            </a:r>
            <a:r>
              <a:rPr lang="bg-BG" altLang="en-US" sz="1800" dirty="0" err="1"/>
              <a:t>void</a:t>
            </a:r>
            <a:r>
              <a:rPr lang="bg-BG" altLang="en-US" sz="1800" dirty="0"/>
              <a:t> p</a:t>
            </a:r>
            <a:r>
              <a:rPr lang="en-US" altLang="en-US" sz="1800" dirty="0" err="1"/>
              <a:t>ro</a:t>
            </a:r>
            <a:r>
              <a:rPr lang="bg-BG" altLang="en-US" sz="1800" dirty="0"/>
              <a:t>(); - в секция </a:t>
            </a:r>
            <a:r>
              <a:rPr lang="bg-BG" altLang="en-US" sz="1800" dirty="0" err="1"/>
              <a:t>protected</a:t>
            </a:r>
            <a:endParaRPr lang="en-US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 dirty="0"/>
              <a:t>	</a:t>
            </a:r>
            <a:r>
              <a:rPr lang="en-US" altLang="en-US" sz="2000" dirty="0"/>
              <a:t>и </a:t>
            </a:r>
            <a:r>
              <a:rPr lang="en-US" altLang="en-US" sz="2000" dirty="0" err="1"/>
              <a:t>една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обикновена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член-функция</a:t>
            </a:r>
            <a:r>
              <a:rPr lang="en-US" altLang="en-US" sz="2000" dirty="0"/>
              <a:t>: </a:t>
            </a:r>
            <a:endParaRPr lang="bg-BG" altLang="en-US" sz="2000" dirty="0"/>
          </a:p>
          <a:p>
            <a:pPr lvl="1">
              <a:lnSpc>
                <a:spcPct val="80000"/>
              </a:lnSpc>
            </a:pPr>
            <a:r>
              <a:rPr lang="bg-BG" altLang="en-US" sz="1800" dirty="0"/>
              <a:t>	</a:t>
            </a:r>
            <a:r>
              <a:rPr lang="bg-BG" altLang="en-US" sz="1800" dirty="0" err="1"/>
              <a:t>void</a:t>
            </a:r>
            <a:r>
              <a:rPr lang="bg-BG" altLang="en-US" sz="1800" dirty="0"/>
              <a:t> </a:t>
            </a:r>
            <a:r>
              <a:rPr lang="bg-BG" altLang="en-US" sz="1800" dirty="0" err="1"/>
              <a:t>usual</a:t>
            </a:r>
            <a:r>
              <a:rPr lang="bg-BG" altLang="en-US" sz="1800" dirty="0"/>
              <a:t>(); - в секция </a:t>
            </a:r>
            <a:r>
              <a:rPr lang="bg-BG" altLang="en-US" sz="1800" dirty="0" err="1"/>
              <a:t>public</a:t>
            </a:r>
            <a:r>
              <a:rPr lang="bg-BG" altLang="en-US" sz="1800" dirty="0"/>
              <a:t>, която ги използва</a:t>
            </a:r>
            <a:r>
              <a:rPr lang="bg-BG" altLang="en-US" sz="1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bg-BG" altLang="en-US" sz="1800" dirty="0"/>
              <a:t>В класа </a:t>
            </a:r>
            <a:r>
              <a:rPr lang="bg-BG" altLang="en-US" sz="1800" dirty="0" err="1"/>
              <a:t>Der</a:t>
            </a:r>
            <a:r>
              <a:rPr lang="bg-BG" altLang="en-US" sz="1800" dirty="0"/>
              <a:t> са предефинирани трите виртуални функции, но с променен достъп:</a:t>
            </a:r>
          </a:p>
          <a:p>
            <a:pPr lvl="1">
              <a:lnSpc>
                <a:spcPct val="80000"/>
              </a:lnSpc>
            </a:pPr>
            <a:r>
              <a:rPr lang="bg-BG" altLang="en-US" sz="1600" dirty="0" err="1"/>
              <a:t>void</a:t>
            </a:r>
            <a:r>
              <a:rPr lang="bg-BG" altLang="en-US" sz="1600" dirty="0"/>
              <a:t> </a:t>
            </a:r>
            <a:r>
              <a:rPr lang="bg-BG" altLang="en-US" sz="1600" dirty="0" err="1"/>
              <a:t>pub</a:t>
            </a:r>
            <a:r>
              <a:rPr lang="bg-BG" altLang="en-US" sz="1600" dirty="0"/>
              <a:t>(); - в секция </a:t>
            </a:r>
            <a:r>
              <a:rPr lang="en-US" altLang="en-US" sz="1600" dirty="0"/>
              <a:t>protected</a:t>
            </a:r>
            <a:endParaRPr lang="bg-BG" altLang="en-US" sz="1600" dirty="0"/>
          </a:p>
          <a:p>
            <a:pPr lvl="1">
              <a:lnSpc>
                <a:spcPct val="80000"/>
              </a:lnSpc>
            </a:pPr>
            <a:r>
              <a:rPr lang="bg-BG" altLang="en-US" sz="1600" dirty="0" err="1"/>
              <a:t>void</a:t>
            </a:r>
            <a:r>
              <a:rPr lang="bg-BG" altLang="en-US" sz="1600" dirty="0"/>
              <a:t> </a:t>
            </a:r>
            <a:r>
              <a:rPr lang="bg-BG" altLang="en-US" sz="1600" dirty="0" err="1"/>
              <a:t>pri</a:t>
            </a:r>
            <a:r>
              <a:rPr lang="bg-BG" altLang="en-US" sz="1600" dirty="0"/>
              <a:t>(); и </a:t>
            </a:r>
            <a:r>
              <a:rPr lang="bg-BG" altLang="en-US" sz="1600" dirty="0" err="1"/>
              <a:t>void</a:t>
            </a:r>
            <a:r>
              <a:rPr lang="bg-BG" altLang="en-US" sz="1600" dirty="0"/>
              <a:t> p</a:t>
            </a:r>
            <a:r>
              <a:rPr lang="en-US" altLang="en-US" sz="1600" dirty="0" err="1"/>
              <a:t>ro</a:t>
            </a:r>
            <a:r>
              <a:rPr lang="bg-BG" altLang="en-US" sz="1600" dirty="0"/>
              <a:t>(); - в секция </a:t>
            </a:r>
            <a:r>
              <a:rPr lang="bg-BG" altLang="en-US" sz="1600" dirty="0" err="1"/>
              <a:t>public</a:t>
            </a:r>
            <a:r>
              <a:rPr lang="bg-BG" altLang="en-US" sz="1600" dirty="0"/>
              <a:t>.</a:t>
            </a:r>
          </a:p>
          <a:p>
            <a:pPr lvl="1">
              <a:lnSpc>
                <a:spcPct val="80000"/>
              </a:lnSpc>
            </a:pPr>
            <a:endParaRPr lang="bg-BG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bg-BG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*q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&gt;pub();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&gt;pub();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p-&gt;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pri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q-&gt;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pri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Der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*r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q-&gt;pro();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r-&gt;pub();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&gt;usual();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1600" dirty="0" smtClean="0"/>
              <a:t>В </a:t>
            </a:r>
            <a:r>
              <a:rPr lang="en-US" altLang="en-US" sz="1600" dirty="0" err="1"/>
              <a:t>главната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функция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са</a:t>
            </a:r>
            <a:r>
              <a:rPr lang="bg-BG" altLang="en-US" sz="1600" dirty="0"/>
              <a:t> дефинирани два указателя p и q към класа </a:t>
            </a:r>
            <a:r>
              <a:rPr lang="bg-BG" altLang="en-US" sz="1600" dirty="0" err="1"/>
              <a:t>Base</a:t>
            </a:r>
            <a:r>
              <a:rPr lang="bg-BG" altLang="en-US" sz="1600" dirty="0"/>
              <a:t> и указател r към производния клас </a:t>
            </a:r>
            <a:r>
              <a:rPr lang="bg-BG" altLang="en-US" sz="1600" dirty="0" err="1"/>
              <a:t>Der</a:t>
            </a:r>
            <a:r>
              <a:rPr lang="bg-BG" altLang="en-US" sz="1600" dirty="0"/>
              <a:t>.</a:t>
            </a:r>
            <a:r>
              <a:rPr lang="en-US" altLang="en-US" sz="1600" dirty="0"/>
              <a:t> </a:t>
            </a:r>
            <a:r>
              <a:rPr lang="bg-BG" altLang="en-US" sz="1600" dirty="0"/>
              <a:t>Тъй като функцията </a:t>
            </a:r>
            <a:r>
              <a:rPr lang="bg-BG" altLang="en-US" sz="1600" dirty="0" err="1"/>
              <a:t>pub</a:t>
            </a:r>
            <a:r>
              <a:rPr lang="bg-BG" altLang="en-US" sz="1600" dirty="0"/>
              <a:t>() е виртуална, десните страни на дефинициите:</a:t>
            </a:r>
            <a:endParaRPr lang="en-US" altLang="en-US" sz="1600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*p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*q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altLang="en-US" sz="1600" dirty="0" smtClean="0"/>
              <a:t>определят</a:t>
            </a:r>
            <a:r>
              <a:rPr lang="bg-BG" altLang="en-US" sz="1600" dirty="0"/>
              <a:t>, че в обръщенията:</a:t>
            </a:r>
            <a:endParaRPr lang="en-US" altLang="en-US" sz="1600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p-&gt;pub();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&gt;pub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bg-BG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en-US" sz="1600" dirty="0" smtClean="0"/>
              <a:t>p </a:t>
            </a:r>
            <a:r>
              <a:rPr lang="en-US" altLang="en-US" sz="1600" dirty="0" err="1"/>
              <a:t>ще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активира</a:t>
            </a:r>
            <a:r>
              <a:rPr lang="en-US" altLang="en-US" sz="1600" dirty="0"/>
              <a:t> Base::pub(), а q – Der::pub(), </a:t>
            </a:r>
            <a:r>
              <a:rPr lang="en-US" altLang="en-US" sz="1600" i="1" dirty="0" err="1"/>
              <a:t>ако</a:t>
            </a:r>
            <a:r>
              <a:rPr lang="en-US" altLang="en-US" sz="1600" i="1" dirty="0"/>
              <a:t> е </a:t>
            </a:r>
            <a:r>
              <a:rPr lang="en-US" altLang="en-US" sz="1600" i="1" dirty="0" err="1"/>
              <a:t>възможен</a:t>
            </a:r>
            <a:r>
              <a:rPr lang="en-US" altLang="en-US" sz="1600" i="1" dirty="0"/>
              <a:t> </a:t>
            </a:r>
            <a:r>
              <a:rPr lang="en-US" altLang="en-US" sz="1600" i="1" dirty="0" err="1"/>
              <a:t>достъп</a:t>
            </a:r>
            <a:r>
              <a:rPr lang="en-US" altLang="en-US" sz="1600" dirty="0"/>
              <a:t>. </a:t>
            </a:r>
            <a:endParaRPr lang="bg-BG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327525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AutoNum type="arabicPeriod" startAt="2"/>
            </a:pPr>
            <a:r>
              <a:rPr lang="bg-BG" altLang="en-US" sz="1600" i="1" dirty="0"/>
              <a:t>Реализират се </a:t>
            </a:r>
            <a:r>
              <a:rPr lang="bg-BG" altLang="en-US" sz="1600" b="1" i="1" dirty="0" err="1"/>
              <a:t>полиморфни</a:t>
            </a:r>
            <a:r>
              <a:rPr lang="bg-BG" altLang="en-US" sz="1600" i="1" dirty="0"/>
              <a:t> действия</a:t>
            </a:r>
            <a:endParaRPr lang="bg-BG" altLang="en-US" sz="1600" b="1" dirty="0"/>
          </a:p>
          <a:p>
            <a:pPr marL="609600" indent="-609600">
              <a:lnSpc>
                <a:spcPct val="100000"/>
              </a:lnSpc>
              <a:spcBef>
                <a:spcPts val="600"/>
              </a:spcBef>
            </a:pPr>
            <a:r>
              <a:rPr lang="bg-BG" altLang="en-US" sz="1600" b="1" dirty="0"/>
              <a:t>Полиморфизмът </a:t>
            </a:r>
            <a:r>
              <a:rPr lang="bg-BG" altLang="en-US" sz="1600" dirty="0"/>
              <a:t>е важна характеристика на ООП. Изразява се в това, че едни и същи действия (в общия смисъл) се реализират по различен начин в зависимост от обектите, върху които се прилагат, т.е. действията са </a:t>
            </a:r>
            <a:r>
              <a:rPr lang="bg-BG" altLang="en-US" sz="1600" dirty="0" err="1"/>
              <a:t>полиморфни</a:t>
            </a:r>
            <a:r>
              <a:rPr lang="bg-BG" altLang="en-US" sz="1600" dirty="0"/>
              <a:t> (с много форми). </a:t>
            </a:r>
          </a:p>
          <a:p>
            <a:pPr marL="609600" indent="-609600">
              <a:lnSpc>
                <a:spcPct val="100000"/>
              </a:lnSpc>
              <a:spcBef>
                <a:spcPts val="600"/>
              </a:spcBef>
            </a:pPr>
            <a:r>
              <a:rPr lang="bg-BG" altLang="en-US" sz="1600" dirty="0"/>
              <a:t>Полиморфизмът е свойство на член-функциите на обектите и в езика </a:t>
            </a:r>
            <a:r>
              <a:rPr lang="en-US" altLang="en-US" sz="1600" dirty="0"/>
              <a:t>C++ </a:t>
            </a:r>
            <a:r>
              <a:rPr lang="bg-BG" altLang="en-US" sz="1600" dirty="0"/>
              <a:t>се реализира чрез виртуални функции. </a:t>
            </a:r>
            <a:endParaRPr lang="en-US" altLang="en-US" sz="1600" dirty="0" smtClean="0"/>
          </a:p>
          <a:p>
            <a:pPr marL="609600" indent="-609600">
              <a:lnSpc>
                <a:spcPct val="100000"/>
              </a:lnSpc>
              <a:spcBef>
                <a:spcPts val="600"/>
              </a:spcBef>
            </a:pPr>
            <a:r>
              <a:rPr lang="bg-BG" altLang="en-US" sz="1600" dirty="0" smtClean="0"/>
              <a:t>За </a:t>
            </a:r>
            <a:r>
              <a:rPr lang="bg-BG" altLang="en-US" sz="1600" dirty="0"/>
              <a:t>да се реализира </a:t>
            </a:r>
            <a:r>
              <a:rPr lang="bg-BG" altLang="en-US" sz="1600" dirty="0" err="1"/>
              <a:t>полиморфно</a:t>
            </a:r>
            <a:r>
              <a:rPr lang="bg-BG" altLang="en-US" sz="1600" dirty="0"/>
              <a:t> действие, класовете върху които то ще се прилага, трябва да имат общ родител или прародител, т.е. да бъдат производни на един и същ клас. В този клас трябва да бъде дефиниран виртуален метод, съответстващ на </a:t>
            </a:r>
            <a:r>
              <a:rPr lang="bg-BG" altLang="en-US" sz="1600" dirty="0" err="1"/>
              <a:t>полиморфното</a:t>
            </a:r>
            <a:r>
              <a:rPr lang="bg-BG" altLang="en-US" sz="1600" dirty="0"/>
              <a:t> действие. </a:t>
            </a:r>
            <a:endParaRPr lang="en-US" altLang="en-US" sz="1600" dirty="0" smtClean="0"/>
          </a:p>
          <a:p>
            <a:pPr marL="609600" indent="-609600">
              <a:lnSpc>
                <a:spcPct val="100000"/>
              </a:lnSpc>
              <a:spcBef>
                <a:spcPts val="600"/>
              </a:spcBef>
            </a:pPr>
            <a:r>
              <a:rPr lang="bg-BG" altLang="en-US" sz="1600" dirty="0" smtClean="0"/>
              <a:t>Във </a:t>
            </a:r>
            <a:r>
              <a:rPr lang="bg-BG" altLang="en-US" sz="1600" dirty="0"/>
              <a:t>всеки от производните класове този метод може да бъде предефиниран съобразно особеностите на този клас. </a:t>
            </a:r>
            <a:endParaRPr lang="bg-BG" altLang="en-US" sz="1600" dirty="0" smtClean="0"/>
          </a:p>
          <a:p>
            <a:pPr marL="609600" indent="-609600">
              <a:lnSpc>
                <a:spcPct val="100000"/>
              </a:lnSpc>
              <a:spcBef>
                <a:spcPts val="600"/>
              </a:spcBef>
            </a:pPr>
            <a:r>
              <a:rPr lang="bg-BG" altLang="en-US" sz="1600" dirty="0" smtClean="0"/>
              <a:t>Активирането</a:t>
            </a:r>
            <a:r>
              <a:rPr lang="en-US" altLang="en-US" sz="1600" dirty="0" smtClean="0"/>
              <a:t> </a:t>
            </a:r>
            <a:r>
              <a:rPr lang="bg-BG" altLang="en-US" sz="1600" dirty="0" smtClean="0"/>
              <a:t>на </a:t>
            </a:r>
            <a:r>
              <a:rPr lang="bg-BG" altLang="en-US" sz="1600" dirty="0" err="1"/>
              <a:t>полиморфното</a:t>
            </a:r>
            <a:r>
              <a:rPr lang="bg-BG" altLang="en-US" sz="1600" dirty="0"/>
              <a:t> действие става чрез указател към базовия клас, на който могат да се присвоят адресите на обекти на който и да е от производните класове от йерархията. Ще бъде изпълнен методът на съответния обект, т.е. в зависимост от обекта към който сочи указателят ще бъде изпълняван един или друг метод. </a:t>
            </a:r>
          </a:p>
          <a:p>
            <a:pPr marL="609600" indent="-609600">
              <a:lnSpc>
                <a:spcPct val="100000"/>
              </a:lnSpc>
              <a:spcBef>
                <a:spcPts val="600"/>
              </a:spcBef>
            </a:pPr>
            <a:r>
              <a:rPr lang="bg-BG" altLang="en-US" sz="1600" dirty="0"/>
              <a:t>Ако класовете, в които трябва да се дефинират виртуални методи нямат общ родител, такъв може да бъде създаден изкуствено чрез дефиниране на т.н. </a:t>
            </a:r>
            <a:r>
              <a:rPr lang="bg-BG" altLang="en-US" sz="1600" b="1" dirty="0"/>
              <a:t>абстрактен клас</a:t>
            </a:r>
            <a:r>
              <a:rPr lang="bg-BG" altLang="en-US" sz="1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1600" dirty="0" err="1"/>
              <a:t>Достъпът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се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определя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от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вида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на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секцията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на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метода</a:t>
            </a:r>
            <a:r>
              <a:rPr lang="en-US" altLang="en-US" sz="1600" dirty="0"/>
              <a:t> pub() в </a:t>
            </a:r>
            <a:r>
              <a:rPr lang="en-US" altLang="en-US" sz="1600" dirty="0" err="1"/>
              <a:t>класовете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към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ко</a:t>
            </a:r>
            <a:r>
              <a:rPr lang="bg-BG" altLang="en-US" sz="1600" dirty="0"/>
              <a:t>и</a:t>
            </a:r>
            <a:r>
              <a:rPr lang="en-US" altLang="en-US" sz="1600" dirty="0" err="1"/>
              <a:t>то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сочат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указател</a:t>
            </a:r>
            <a:r>
              <a:rPr lang="bg-BG" altLang="en-US" sz="1600" dirty="0" err="1"/>
              <a:t>ите</a:t>
            </a:r>
            <a:r>
              <a:rPr lang="en-US" altLang="en-US" sz="1600" dirty="0"/>
              <a:t>. </a:t>
            </a:r>
            <a:r>
              <a:rPr lang="en-US" altLang="en-US" sz="1600" dirty="0" err="1"/>
              <a:t>Тъй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като</a:t>
            </a:r>
            <a:r>
              <a:rPr lang="en-US" altLang="en-US" sz="1600" dirty="0"/>
              <a:t> и p, и q </a:t>
            </a:r>
            <a:r>
              <a:rPr lang="en-US" altLang="en-US" sz="1600" dirty="0" err="1"/>
              <a:t>са</a:t>
            </a:r>
            <a:r>
              <a:rPr lang="en-US" altLang="en-US" sz="1600" dirty="0"/>
              <a:t> </a:t>
            </a:r>
            <a:r>
              <a:rPr lang="bg-BG" altLang="en-US" sz="1600" dirty="0"/>
              <a:t>от тип </a:t>
            </a:r>
            <a:r>
              <a:rPr lang="en-US" altLang="en-US" sz="1600" dirty="0"/>
              <a:t>Base*</a:t>
            </a:r>
            <a:r>
              <a:rPr lang="bg-BG" altLang="en-US" sz="1600" dirty="0"/>
              <a:t> (т.е. сочат към клас </a:t>
            </a:r>
            <a:r>
              <a:rPr lang="bg-BG" altLang="en-US" sz="1600" dirty="0" err="1"/>
              <a:t>Base</a:t>
            </a:r>
            <a:r>
              <a:rPr lang="bg-BG" altLang="en-US" sz="1600" dirty="0"/>
              <a:t>) и в </a:t>
            </a:r>
            <a:r>
              <a:rPr lang="bg-BG" altLang="en-US" sz="1600" dirty="0" err="1"/>
              <a:t>Base</a:t>
            </a:r>
            <a:r>
              <a:rPr lang="bg-BG" altLang="en-US" sz="1600" dirty="0"/>
              <a:t> </a:t>
            </a:r>
            <a:r>
              <a:rPr lang="bg-BG" altLang="en-US" sz="1600" dirty="0" err="1"/>
              <a:t>pub</a:t>
            </a:r>
            <a:r>
              <a:rPr lang="bg-BG" altLang="en-US" sz="1600" dirty="0"/>
              <a:t>() е в секция </a:t>
            </a:r>
            <a:r>
              <a:rPr lang="bg-BG" altLang="en-US" sz="1600" dirty="0" err="1"/>
              <a:t>public</a:t>
            </a:r>
            <a:r>
              <a:rPr lang="bg-BG" altLang="en-US" sz="1600" dirty="0"/>
              <a:t>, независимо, че </a:t>
            </a:r>
            <a:r>
              <a:rPr lang="en-US" altLang="en-US" sz="1600" dirty="0"/>
              <a:t>Der::</a:t>
            </a:r>
            <a:r>
              <a:rPr lang="bg-BG" altLang="en-US" sz="1600" dirty="0" err="1"/>
              <a:t>pub</a:t>
            </a:r>
            <a:r>
              <a:rPr lang="bg-BG" altLang="en-US" sz="1600" dirty="0"/>
              <a:t>()</a:t>
            </a:r>
            <a:r>
              <a:rPr lang="en-US" altLang="en-US" sz="1600" dirty="0"/>
              <a:t> е в </a:t>
            </a:r>
            <a:r>
              <a:rPr lang="en-US" altLang="en-US" sz="1600" dirty="0" err="1"/>
              <a:t>секция</a:t>
            </a:r>
            <a:r>
              <a:rPr lang="en-US" altLang="en-US" sz="1600" dirty="0"/>
              <a:t> protected,  </a:t>
            </a:r>
            <a:r>
              <a:rPr lang="bg-BG" altLang="en-US" sz="1600" dirty="0"/>
              <a:t>обръщенията се изпълняват.</a:t>
            </a:r>
          </a:p>
          <a:p>
            <a:pPr>
              <a:lnSpc>
                <a:spcPct val="110000"/>
              </a:lnSpc>
            </a:pPr>
            <a:r>
              <a:rPr lang="bg-BG" altLang="en-US" sz="1600" dirty="0"/>
              <a:t>Обръщенията: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bg-BG" altLang="en-US" sz="1600" dirty="0">
                <a:latin typeface="Courier New" panose="02070309020205020404" pitchFamily="49" charset="0"/>
              </a:rPr>
              <a:t>//</a:t>
            </a:r>
            <a:r>
              <a:rPr lang="en-US" altLang="en-US" sz="1600" dirty="0">
                <a:latin typeface="Courier New" panose="02070309020205020404" pitchFamily="49" charset="0"/>
              </a:rPr>
              <a:t> p-&gt;</a:t>
            </a:r>
            <a:r>
              <a:rPr lang="en-US" altLang="en-US" sz="1600" dirty="0" err="1">
                <a:latin typeface="Courier New" panose="02070309020205020404" pitchFamily="49" charset="0"/>
              </a:rPr>
              <a:t>pri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// q-&gt;</a:t>
            </a:r>
            <a:r>
              <a:rPr lang="en-US" altLang="en-US" sz="1600" dirty="0" err="1">
                <a:latin typeface="Courier New" panose="02070309020205020404" pitchFamily="49" charset="0"/>
              </a:rPr>
              <a:t>pri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  <a:endParaRPr lang="bg-BG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bg-BG" altLang="en-US" sz="1600" dirty="0"/>
              <a:t>	са коментирани, тъй като не са успешни. Член-функцията </a:t>
            </a:r>
            <a:r>
              <a:rPr lang="bg-BG" altLang="en-US" sz="1600" dirty="0" err="1"/>
              <a:t>pri</a:t>
            </a:r>
            <a:r>
              <a:rPr lang="bg-BG" altLang="en-US" sz="1600" dirty="0"/>
              <a:t>() е виртуална и тъй като p и q не са променени, десните страни на дефинициите:</a:t>
            </a:r>
            <a:endParaRPr lang="en-US" altLang="en-US" sz="16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Base *p = new Base;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Base *q = new Der;</a:t>
            </a:r>
            <a:endParaRPr lang="bg-BG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bg-BG" altLang="en-US" sz="1600" dirty="0"/>
              <a:t>	определят, че p ще активира </a:t>
            </a:r>
            <a:r>
              <a:rPr lang="bg-BG" altLang="en-US" sz="1600" dirty="0" err="1"/>
              <a:t>Base</a:t>
            </a:r>
            <a:r>
              <a:rPr lang="bg-BG" altLang="en-US" sz="1600" dirty="0"/>
              <a:t>::</a:t>
            </a:r>
            <a:r>
              <a:rPr lang="bg-BG" altLang="en-US" sz="1600" dirty="0" err="1"/>
              <a:t>pri</a:t>
            </a:r>
            <a:r>
              <a:rPr lang="bg-BG" altLang="en-US" sz="1600" dirty="0"/>
              <a:t>();, а q – </a:t>
            </a:r>
            <a:r>
              <a:rPr lang="bg-BG" altLang="en-US" sz="1600" dirty="0" err="1"/>
              <a:t>Der</a:t>
            </a:r>
            <a:r>
              <a:rPr lang="bg-BG" altLang="en-US" sz="1600" dirty="0"/>
              <a:t>::</a:t>
            </a:r>
            <a:r>
              <a:rPr lang="bg-BG" altLang="en-US" sz="1600" dirty="0" err="1"/>
              <a:t>pri</a:t>
            </a:r>
            <a:r>
              <a:rPr lang="bg-BG" altLang="en-US" sz="1600" dirty="0"/>
              <a:t>(), </a:t>
            </a:r>
            <a:r>
              <a:rPr lang="bg-BG" altLang="en-US" sz="1600" i="1" dirty="0"/>
              <a:t>ако е възможен достъп.</a:t>
            </a:r>
            <a:r>
              <a:rPr lang="bg-BG" altLang="en-US" sz="1600" dirty="0"/>
              <a:t> Достъпът се определя от вида на секцията, в която се намира </a:t>
            </a:r>
            <a:r>
              <a:rPr lang="bg-BG" altLang="en-US" sz="1600" dirty="0" err="1"/>
              <a:t>pri</a:t>
            </a:r>
            <a:r>
              <a:rPr lang="bg-BG" altLang="en-US" sz="1600" dirty="0"/>
              <a:t>() в класа </a:t>
            </a:r>
            <a:r>
              <a:rPr lang="bg-BG" altLang="en-US" sz="1600" dirty="0" err="1"/>
              <a:t>Base</a:t>
            </a:r>
            <a:r>
              <a:rPr lang="bg-BG" altLang="en-US" sz="1600" dirty="0"/>
              <a:t> (към него сочат и p, и q). Тъй като секцията е </a:t>
            </a:r>
            <a:r>
              <a:rPr lang="bg-BG" altLang="en-US" sz="1600" dirty="0" err="1"/>
              <a:t>private</a:t>
            </a:r>
            <a:r>
              <a:rPr lang="bg-BG" altLang="en-US" sz="1600" dirty="0"/>
              <a:t>, достъпът е невъзможен.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bg-BG" altLang="en-US" sz="1600" dirty="0"/>
              <a:t>Дефиницията</a:t>
            </a:r>
            <a:endParaRPr lang="en-US" altLang="en-US" sz="1600" dirty="0"/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Der *r = new Der;</a:t>
            </a:r>
            <a:endParaRPr lang="bg-BG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600" dirty="0"/>
              <a:t>	определя r като указател към </a:t>
            </a:r>
            <a:r>
              <a:rPr lang="bg-BG" altLang="en-US" sz="1600" dirty="0" err="1"/>
              <a:t>Der</a:t>
            </a:r>
            <a:r>
              <a:rPr lang="bg-BG" altLang="en-US" sz="1600" dirty="0"/>
              <a:t> и го свързва с обект от него. Функцията </a:t>
            </a:r>
            <a:r>
              <a:rPr lang="bg-BG" altLang="en-US" sz="1600" dirty="0" err="1"/>
              <a:t>pri</a:t>
            </a:r>
            <a:r>
              <a:rPr lang="bg-BG" altLang="en-US" sz="1600" dirty="0"/>
              <a:t>() е виртуална. Според дясната страна на дефиницията на r, обръщението:</a:t>
            </a:r>
            <a:endParaRPr lang="en-US" altLang="en-US" sz="1600" dirty="0"/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r-&gt;</a:t>
            </a:r>
            <a:r>
              <a:rPr lang="en-US" altLang="en-US" sz="1600" dirty="0" err="1">
                <a:latin typeface="Courier New" panose="02070309020205020404" pitchFamily="49" charset="0"/>
              </a:rPr>
              <a:t>pri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  <a:endParaRPr lang="bg-BG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600" dirty="0"/>
              <a:t>	активира </a:t>
            </a:r>
            <a:r>
              <a:rPr lang="bg-BG" altLang="en-US" sz="1600" dirty="0" err="1"/>
              <a:t>Der</a:t>
            </a:r>
            <a:r>
              <a:rPr lang="bg-BG" altLang="en-US" sz="1600" dirty="0"/>
              <a:t>::</a:t>
            </a:r>
            <a:r>
              <a:rPr lang="bg-BG" altLang="en-US" sz="1600" dirty="0" err="1"/>
              <a:t>pri</a:t>
            </a:r>
            <a:r>
              <a:rPr lang="bg-BG" altLang="en-US" sz="1600" dirty="0"/>
              <a:t>().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Тъй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като</a:t>
            </a:r>
            <a:r>
              <a:rPr lang="en-US" altLang="en-US" sz="1600" dirty="0"/>
              <a:t> r е </a:t>
            </a:r>
            <a:r>
              <a:rPr lang="en-US" altLang="en-US" sz="1600" dirty="0" err="1"/>
              <a:t>указател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към</a:t>
            </a:r>
            <a:r>
              <a:rPr lang="en-US" altLang="en-US" sz="1600" dirty="0"/>
              <a:t> Der, а в </a:t>
            </a:r>
            <a:r>
              <a:rPr lang="en-US" altLang="en-US" sz="1600" dirty="0" err="1"/>
              <a:t>класа</a:t>
            </a:r>
            <a:r>
              <a:rPr lang="en-US" altLang="en-US" sz="1600" dirty="0"/>
              <a:t> Der </a:t>
            </a:r>
            <a:r>
              <a:rPr lang="en-US" altLang="en-US" sz="1600" dirty="0" err="1"/>
              <a:t>функцията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pri</a:t>
            </a:r>
            <a:r>
              <a:rPr lang="en-US" altLang="en-US" sz="1600" dirty="0"/>
              <a:t>() е </a:t>
            </a:r>
            <a:r>
              <a:rPr lang="en-US" altLang="en-US" sz="1600" dirty="0" err="1"/>
              <a:t>дефинирана</a:t>
            </a:r>
            <a:r>
              <a:rPr lang="en-US" altLang="en-US" sz="1600" dirty="0"/>
              <a:t> в </a:t>
            </a:r>
            <a:r>
              <a:rPr lang="en-US" altLang="en-US" sz="1600" dirty="0" err="1"/>
              <a:t>секция</a:t>
            </a:r>
            <a:r>
              <a:rPr lang="en-US" altLang="en-US" sz="1600" dirty="0"/>
              <a:t> public, </a:t>
            </a:r>
            <a:r>
              <a:rPr lang="en-US" altLang="en-US" sz="1600" dirty="0" err="1"/>
              <a:t>достъпът</a:t>
            </a:r>
            <a:r>
              <a:rPr lang="en-US" altLang="en-US" sz="1600" dirty="0"/>
              <a:t> е </a:t>
            </a:r>
            <a:r>
              <a:rPr lang="en-US" altLang="en-US" sz="1600" dirty="0" err="1"/>
              <a:t>възможен</a:t>
            </a:r>
            <a:r>
              <a:rPr lang="en-US" altLang="en-US" sz="1600" dirty="0"/>
              <a:t>.</a:t>
            </a:r>
            <a:endParaRPr lang="bg-BG" altLang="en-US" sz="1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bg-BG" altLang="en-US" sz="1600" dirty="0"/>
              <a:t>Обръщенията:</a:t>
            </a:r>
            <a:endParaRPr lang="en-US" altLang="en-US" sz="1600" dirty="0"/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// q-&gt;pro();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// r-&gt;pub();</a:t>
            </a:r>
            <a:endParaRPr lang="bg-BG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600" dirty="0"/>
              <a:t>	отново са коментирани, тъй като не са успешни. В първия случай виртуалната функция </a:t>
            </a:r>
            <a:r>
              <a:rPr lang="bg-BG" altLang="en-US" sz="1600" dirty="0" err="1"/>
              <a:t>pro</a:t>
            </a:r>
            <a:r>
              <a:rPr lang="bg-BG" altLang="en-US" sz="1600" dirty="0"/>
              <a:t>() е дефинирана в секция </a:t>
            </a:r>
            <a:r>
              <a:rPr lang="bg-BG" altLang="en-US" sz="1600" dirty="0" err="1"/>
              <a:t>protected</a:t>
            </a:r>
            <a:r>
              <a:rPr lang="bg-BG" altLang="en-US" sz="1600" dirty="0"/>
              <a:t> в класа </a:t>
            </a:r>
            <a:r>
              <a:rPr lang="bg-BG" altLang="en-US" sz="1600" dirty="0" err="1"/>
              <a:t>Base</a:t>
            </a:r>
            <a:r>
              <a:rPr lang="bg-BG" altLang="en-US" sz="1600" dirty="0"/>
              <a:t>, към който сочи указателят q. Във втория случай виртуалната функция </a:t>
            </a:r>
            <a:r>
              <a:rPr lang="bg-BG" altLang="en-US" sz="1600" dirty="0" err="1"/>
              <a:t>pub</a:t>
            </a:r>
            <a:r>
              <a:rPr lang="bg-BG" altLang="en-US" sz="1600" dirty="0"/>
              <a:t>() е дефинирана в секция </a:t>
            </a:r>
            <a:r>
              <a:rPr lang="bg-BG" altLang="en-US" sz="1600" dirty="0" err="1"/>
              <a:t>protected</a:t>
            </a:r>
            <a:r>
              <a:rPr lang="bg-BG" altLang="en-US" sz="1600" dirty="0"/>
              <a:t> в класа </a:t>
            </a:r>
            <a:r>
              <a:rPr lang="en-US" altLang="en-US" sz="1600" dirty="0"/>
              <a:t>Der</a:t>
            </a:r>
            <a:r>
              <a:rPr lang="bg-BG" altLang="en-US" sz="1600" dirty="0"/>
              <a:t>, към който сочи указателят </a:t>
            </a:r>
            <a:r>
              <a:rPr lang="en-US" altLang="en-US" sz="1600" dirty="0"/>
              <a:t>r</a:t>
            </a:r>
            <a:r>
              <a:rPr lang="bg-BG" altLang="en-US" sz="16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altLang="en-US" sz="2000"/>
              <a:t>Обръщението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p-&gt;usual();</a:t>
            </a:r>
            <a:endParaRPr lang="bg-BG" altLang="en-US" sz="2000">
              <a:latin typeface="Courier New" panose="02070309020205020404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000"/>
              <a:t>	е допустимо, тъй като обикновената член-функция на класа Base е дефинирана в секция public.</a:t>
            </a:r>
            <a:endParaRPr lang="en-US" altLang="en-US" sz="2000"/>
          </a:p>
          <a:p>
            <a:pPr marL="381000" indent="-381000">
              <a:lnSpc>
                <a:spcPct val="80000"/>
              </a:lnSpc>
            </a:pPr>
            <a:r>
              <a:rPr lang="en-US" altLang="en-US" sz="2000"/>
              <a:t>Ще заключим, че достъпът </a:t>
            </a:r>
            <a:r>
              <a:rPr lang="bg-BG" altLang="en-US" sz="2000"/>
              <a:t>до виртуална функция на глобално ниво </a:t>
            </a:r>
            <a:r>
              <a:rPr lang="en-US" altLang="en-US" sz="2000"/>
              <a:t>зависи</a:t>
            </a:r>
            <a:r>
              <a:rPr lang="bg-BG" altLang="en-US" sz="2000"/>
              <a:t> от секцията (в която е дефинирана тя) на класа към който сочи указателят, чрез който се активира функцията.</a:t>
            </a:r>
          </a:p>
          <a:p>
            <a:pPr marL="381000" indent="-381000">
              <a:lnSpc>
                <a:spcPct val="80000"/>
              </a:lnSpc>
            </a:pPr>
            <a:r>
              <a:rPr lang="bg-BG" altLang="en-US" sz="2000" i="1"/>
              <a:t>Съществуват три случая, при които обръщението към виртуална функция се решава статично (по време на компилация):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bg-BG" altLang="en-US" sz="2000" i="1"/>
              <a:t>Виртуалната функция се извиква чрез обект на класа, в който е дефинирана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bg-BG" altLang="en-US" sz="1800" b="1" dirty="0"/>
              <a:t>Пример: </a:t>
            </a:r>
            <a:r>
              <a:rPr lang="bg-BG" altLang="en-US" sz="1800" dirty="0"/>
              <a:t>Фрагментът </a:t>
            </a:r>
            <a:endParaRPr lang="en-US" altLang="en-US" sz="18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c.spec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Mouse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m.spec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b.spec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bg-BG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bg-BG" altLang="en-US" sz="1800" dirty="0" smtClean="0"/>
              <a:t>е допустим. Независимо че </a:t>
            </a:r>
            <a:r>
              <a:rPr lang="bg-BG" altLang="en-US" sz="1800" dirty="0" err="1" smtClean="0"/>
              <a:t>spec</a:t>
            </a:r>
            <a:r>
              <a:rPr lang="bg-BG" altLang="en-US" sz="1800" dirty="0" smtClean="0"/>
              <a:t>() е виртуална, предварително (по време на компилация) се определя, че в </a:t>
            </a:r>
            <a:r>
              <a:rPr lang="bg-BG" altLang="en-US" sz="1800" dirty="0" err="1" smtClean="0"/>
              <a:t>c.spec</a:t>
            </a:r>
            <a:r>
              <a:rPr lang="bg-BG" altLang="en-US" sz="1800" dirty="0" smtClean="0"/>
              <a:t>() се извиква </a:t>
            </a:r>
            <a:r>
              <a:rPr lang="bg-BG" altLang="en-US" sz="1800" dirty="0" err="1" smtClean="0"/>
              <a:t>spec</a:t>
            </a:r>
            <a:r>
              <a:rPr lang="en-US" altLang="en-US" sz="1800" dirty="0" smtClean="0"/>
              <a:t>()</a:t>
            </a:r>
            <a:r>
              <a:rPr lang="bg-BG" altLang="en-US" sz="1800" dirty="0" smtClean="0"/>
              <a:t> на класа </a:t>
            </a:r>
            <a:r>
              <a:rPr lang="bg-BG" altLang="en-US" sz="1800" dirty="0" err="1" smtClean="0"/>
              <a:t>Cat</a:t>
            </a:r>
            <a:r>
              <a:rPr lang="bg-BG" altLang="en-US" sz="1800" dirty="0" smtClean="0"/>
              <a:t>, че в </a:t>
            </a:r>
            <a:r>
              <a:rPr lang="en-US" altLang="en-US" sz="1800" dirty="0" smtClean="0"/>
              <a:t>m</a:t>
            </a:r>
            <a:r>
              <a:rPr lang="bg-BG" altLang="en-US" sz="1800" dirty="0" smtClean="0"/>
              <a:t>.</a:t>
            </a:r>
            <a:r>
              <a:rPr lang="bg-BG" altLang="en-US" sz="1800" dirty="0" err="1" smtClean="0"/>
              <a:t>spec</a:t>
            </a:r>
            <a:r>
              <a:rPr lang="bg-BG" altLang="en-US" sz="1800" dirty="0" smtClean="0"/>
              <a:t>() се извиква </a:t>
            </a:r>
            <a:r>
              <a:rPr lang="bg-BG" altLang="en-US" sz="1800" dirty="0" err="1" smtClean="0"/>
              <a:t>spec</a:t>
            </a:r>
            <a:r>
              <a:rPr lang="en-US" altLang="en-US" sz="1800" dirty="0" smtClean="0"/>
              <a:t>()</a:t>
            </a:r>
            <a:r>
              <a:rPr lang="bg-BG" altLang="en-US" sz="1800" dirty="0" smtClean="0"/>
              <a:t> на класа </a:t>
            </a:r>
            <a:r>
              <a:rPr lang="en-US" altLang="en-US" sz="1800" dirty="0" smtClean="0"/>
              <a:t>Mouse</a:t>
            </a:r>
            <a:r>
              <a:rPr lang="bg-BG" altLang="en-US" sz="1800" dirty="0" smtClean="0"/>
              <a:t> и че в </a:t>
            </a:r>
            <a:r>
              <a:rPr lang="bg-BG" altLang="en-US" sz="1800" dirty="0" err="1" smtClean="0"/>
              <a:t>b.spec</a:t>
            </a:r>
            <a:r>
              <a:rPr lang="bg-BG" altLang="en-US" sz="1800" dirty="0" smtClean="0"/>
              <a:t>() се извиква </a:t>
            </a:r>
            <a:r>
              <a:rPr lang="bg-BG" altLang="en-US" sz="1800" dirty="0" err="1" smtClean="0"/>
              <a:t>spec</a:t>
            </a:r>
            <a:r>
              <a:rPr lang="en-US" altLang="en-US" sz="1800" dirty="0" smtClean="0"/>
              <a:t>()</a:t>
            </a:r>
            <a:r>
              <a:rPr lang="bg-BG" altLang="en-US" sz="1800" dirty="0" smtClean="0"/>
              <a:t> на класа</a:t>
            </a:r>
            <a:r>
              <a:rPr lang="en-US" altLang="en-US" sz="1800" dirty="0" smtClean="0"/>
              <a:t> </a:t>
            </a:r>
            <a:r>
              <a:rPr lang="bg-BG" altLang="en-US" sz="1800" dirty="0" err="1" smtClean="0"/>
              <a:t>Bear</a:t>
            </a:r>
            <a:r>
              <a:rPr lang="bg-BG" altLang="en-US" sz="1800" dirty="0" smtClean="0"/>
              <a:t>.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Ще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отбележим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изрично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че</a:t>
            </a:r>
            <a:r>
              <a:rPr lang="bg-BG" altLang="en-US" sz="1800" dirty="0" smtClean="0"/>
              <a:t> методите </a:t>
            </a:r>
            <a:r>
              <a:rPr lang="en-US" altLang="en-US" sz="1800" dirty="0" smtClean="0"/>
              <a:t>void </a:t>
            </a:r>
            <a:r>
              <a:rPr lang="bg-BG" altLang="en-US" sz="1800" dirty="0" err="1" smtClean="0"/>
              <a:t>spec</a:t>
            </a:r>
            <a:r>
              <a:rPr lang="bg-BG" altLang="en-US" sz="1800" dirty="0" smtClean="0"/>
              <a:t>() са обявени в секция </a:t>
            </a:r>
            <a:r>
              <a:rPr lang="bg-BG" altLang="en-US" sz="1800" dirty="0" err="1" smtClean="0"/>
              <a:t>public</a:t>
            </a:r>
            <a:r>
              <a:rPr lang="en-US" altLang="en-US" sz="1800" dirty="0" smtClean="0"/>
              <a:t>. В </a:t>
            </a:r>
            <a:r>
              <a:rPr lang="en-US" altLang="en-US" sz="1800" dirty="0" err="1" smtClean="0"/>
              <a:t>противен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случай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достъпът</a:t>
            </a:r>
            <a:r>
              <a:rPr lang="en-US" altLang="en-US" sz="1800" dirty="0" smtClean="0"/>
              <a:t> е</a:t>
            </a:r>
            <a:r>
              <a:rPr lang="bg-BG" altLang="en-US" sz="1800" dirty="0" smtClean="0"/>
              <a:t> невъзможен.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bg-BG" altLang="en-US" sz="1800" dirty="0" smtClean="0"/>
              <a:t>Ще </a:t>
            </a:r>
            <a:r>
              <a:rPr lang="bg-BG" altLang="en-US" sz="1800" dirty="0"/>
              <a:t>отбележим също, че ако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*z;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800" dirty="0"/>
              <a:t>	обръщението:</a:t>
            </a:r>
            <a:endParaRPr lang="en-US" altLang="en-US" sz="1800" dirty="0"/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(*z).spec();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800" dirty="0"/>
              <a:t>	</a:t>
            </a:r>
            <a:r>
              <a:rPr lang="en-US" altLang="en-US" sz="1800" dirty="0"/>
              <a:t>е </a:t>
            </a:r>
            <a:r>
              <a:rPr lang="en-US" altLang="en-US" sz="1800" dirty="0" err="1"/>
              <a:t>виртуално</a:t>
            </a:r>
            <a:r>
              <a:rPr lang="bg-BG" alt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81000" indent="-3810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AutoNum type="arabicPeriod" startAt="2"/>
            </a:pPr>
            <a:r>
              <a:rPr lang="bg-BG" altLang="en-US" sz="2000" i="1" dirty="0"/>
              <a:t>Виртуалната функция се активира чрез указател към или псевдоним на обект, но явно, чрез операцията ::, е посочена конкретната функция</a:t>
            </a:r>
            <a:endParaRPr lang="bg-BG" altLang="en-US" sz="2000" dirty="0"/>
          </a:p>
          <a:p>
            <a:pPr marL="381000" indent="-381000">
              <a:lnSpc>
                <a:spcPct val="120000"/>
              </a:lnSpc>
              <a:spcBef>
                <a:spcPts val="600"/>
              </a:spcBef>
            </a:pPr>
            <a:r>
              <a:rPr lang="bg-BG" altLang="en-US" sz="2000" b="1" dirty="0"/>
              <a:t>Пример:</a:t>
            </a:r>
            <a:r>
              <a:rPr lang="en-US" altLang="en-US" sz="2000" b="1" dirty="0"/>
              <a:t> </a:t>
            </a:r>
            <a:endParaRPr lang="bg-BG" altLang="en-US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b;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c;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Mouse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&amp;b;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-&gt;spec();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latin typeface="Consolas" panose="020B0609020204030204" pitchFamily="49" charset="0"/>
              </a:rPr>
              <a:t>динамично свързване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pz = &amp;c; pz-&gt;spec();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динамично свързване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pz = &amp;m; pz-&gt;spec();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динамично свързване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::spec();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latin typeface="Consolas" panose="020B0609020204030204" pitchFamily="49" charset="0"/>
              </a:rPr>
              <a:t>статично свързване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81000" indent="-381000">
              <a:lnSpc>
                <a:spcPct val="120000"/>
              </a:lnSpc>
              <a:spcBef>
                <a:spcPts val="600"/>
              </a:spcBef>
            </a:pPr>
            <a:r>
              <a:rPr lang="bg-BG" altLang="en-US" sz="2000" dirty="0" smtClean="0"/>
              <a:t>Отново </a:t>
            </a:r>
            <a:r>
              <a:rPr lang="bg-BG" altLang="en-US" sz="2000" dirty="0"/>
              <a:t>ще отбележим, че методът </a:t>
            </a:r>
            <a:r>
              <a:rPr lang="en-US" altLang="en-US" sz="2000" dirty="0"/>
              <a:t>void spec() </a:t>
            </a:r>
            <a:r>
              <a:rPr lang="bg-BG" altLang="en-US" sz="2000" dirty="0"/>
              <a:t>е в секция </a:t>
            </a:r>
            <a:r>
              <a:rPr lang="en-US" altLang="en-US" sz="2000" dirty="0"/>
              <a:t>public</a:t>
            </a:r>
            <a:r>
              <a:rPr lang="bg-BG" altLang="en-US" sz="2000" dirty="0"/>
              <a:t> за всеки от класовете на йерархията с основен клас </a:t>
            </a:r>
            <a:r>
              <a:rPr lang="bg-BG" altLang="en-US" sz="2000" dirty="0" err="1"/>
              <a:t>ZooAnimal</a:t>
            </a:r>
            <a:r>
              <a:rPr lang="en-US" altLang="en-US" sz="2000" dirty="0"/>
              <a:t>.</a:t>
            </a:r>
            <a:endParaRPr lang="bg-BG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5273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lang="bg-BG" altLang="en-US" sz="2800" i="1"/>
              <a:t>Виртуалната функция се активира с тялото на конструктор или деструктор на основен клас.</a:t>
            </a:r>
            <a:endParaRPr lang="bg-BG" altLang="en-US" sz="2800"/>
          </a:p>
          <a:p>
            <a:pPr marL="609600" indent="-609600">
              <a:lnSpc>
                <a:spcPct val="90000"/>
              </a:lnSpc>
            </a:pPr>
            <a:r>
              <a:rPr lang="bg-BG" altLang="en-US" sz="2800"/>
              <a:t>Това е така, защото  обектът от производния клас още не е създаден или вече е разрушен.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bg-BG" altLang="en-US" sz="1800" dirty="0"/>
              <a:t>Пример: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2F4F4F"/>
                </a:solidFill>
                <a:latin typeface="Consolas" panose="020B0609020204030204" pitchFamily="49" charset="0"/>
              </a:rPr>
              <a:t>middleC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F4F4F"/>
                </a:solidFill>
                <a:latin typeface="Consolas" panose="020B0609020204030204" pitchFamily="49" charset="0"/>
              </a:rPr>
              <a:t>Csharp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F4F4F"/>
                </a:solidFill>
                <a:latin typeface="Consolas" panose="020B0609020204030204" pitchFamily="49" charset="0"/>
              </a:rPr>
              <a:t>Eflat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Etc.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play(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"Instrument::play"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Wind objects are Instruments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because they have the same interface: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Redefine interface function: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play(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"Wind::play"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tune(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.play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middleC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bg-BG" altLang="en-US" sz="16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382428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Wind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flute;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tune(flute);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bg-BG" altLang="en-US" sz="2400" dirty="0" smtClean="0"/>
              <a:t>Резултат: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2400" dirty="0" err="1" smtClean="0">
                <a:latin typeface="Courier New" panose="02070309020205020404" pitchFamily="49" charset="0"/>
              </a:rPr>
              <a:t>Instrument</a:t>
            </a:r>
            <a:r>
              <a:rPr lang="bg-BG" altLang="en-US" sz="2400" dirty="0">
                <a:latin typeface="Courier New" panose="02070309020205020404" pitchFamily="49" charset="0"/>
              </a:rPr>
              <a:t>::play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bg-BG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04018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middleC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Csharp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F4F4F"/>
                </a:solidFill>
                <a:latin typeface="Consolas" panose="020B0609020204030204" pitchFamily="49" charset="0"/>
              </a:rPr>
              <a:t>Eflat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Etc.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play(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"Instrument::play"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bg-BG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0955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altLang="en-US" sz="2000" b="1" dirty="0"/>
              <a:t>Пример:</a:t>
            </a:r>
            <a:r>
              <a:rPr lang="bg-BG" altLang="en-US" sz="2000" dirty="0"/>
              <a:t> В йерархия на класове еднотипни действия са описани с член-функции с еднакви прототипи. Член-функциите на производните класове обикновено извършват редица общи действия. В този случай в основния клас може да се реализира една невиртуална функция, която извършва общите действия и след или преди това извиква виртуалната функция, извършваща специфичните действия на класовете. В следващата програма е дефинирана йерархията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от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класове</a:t>
            </a:r>
            <a:r>
              <a:rPr lang="bg-BG" altLang="en-US" sz="2000" dirty="0"/>
              <a:t>:</a:t>
            </a:r>
          </a:p>
        </p:txBody>
      </p:sp>
      <p:sp>
        <p:nvSpPr>
          <p:cNvPr id="385028" name="Oval 4"/>
          <p:cNvSpPr>
            <a:spLocks noChangeArrowheads="1"/>
          </p:cNvSpPr>
          <p:nvPr/>
        </p:nvSpPr>
        <p:spPr bwMode="auto">
          <a:xfrm>
            <a:off x="3382963" y="4365625"/>
            <a:ext cx="1463675" cy="2730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1200" b="1">
                <a:latin typeface="Lucida Console" panose="020B0609040504020204" pitchFamily="49" charset="0"/>
              </a:rPr>
              <a:t>ZooAnimal</a:t>
            </a:r>
            <a:endParaRPr lang="bg-BG" altLang="en-US"/>
          </a:p>
        </p:txBody>
      </p:sp>
      <p:sp>
        <p:nvSpPr>
          <p:cNvPr id="385029" name="Oval 5"/>
          <p:cNvSpPr>
            <a:spLocks noChangeArrowheads="1"/>
          </p:cNvSpPr>
          <p:nvPr/>
        </p:nvSpPr>
        <p:spPr bwMode="auto">
          <a:xfrm>
            <a:off x="2193925" y="5280025"/>
            <a:ext cx="1006475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1200" b="1">
                <a:latin typeface="Lucida Console" panose="020B0609040504020204" pitchFamily="49" charset="0"/>
              </a:rPr>
              <a:t>Cat</a:t>
            </a:r>
            <a:endParaRPr lang="bg-BG" altLang="en-US"/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auto">
          <a:xfrm>
            <a:off x="3657600" y="5280025"/>
            <a:ext cx="1006475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1200" b="1">
                <a:latin typeface="Lucida Console" panose="020B0609040504020204" pitchFamily="49" charset="0"/>
              </a:rPr>
              <a:t>Mouse</a:t>
            </a:r>
            <a:endParaRPr lang="bg-BG" altLang="en-US"/>
          </a:p>
        </p:txBody>
      </p:sp>
      <p:sp>
        <p:nvSpPr>
          <p:cNvPr id="385031" name="Oval 7"/>
          <p:cNvSpPr>
            <a:spLocks noChangeArrowheads="1"/>
          </p:cNvSpPr>
          <p:nvPr/>
        </p:nvSpPr>
        <p:spPr bwMode="auto">
          <a:xfrm>
            <a:off x="5211763" y="5280025"/>
            <a:ext cx="1006475" cy="365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1200" b="1" dirty="0" smtClean="0">
                <a:latin typeface="Lucida Console" panose="020B0609040504020204" pitchFamily="49" charset="0"/>
              </a:rPr>
              <a:t>Bear</a:t>
            </a:r>
            <a:endParaRPr lang="bg-BG" altLang="en-US" dirty="0"/>
          </a:p>
        </p:txBody>
      </p:sp>
      <p:sp>
        <p:nvSpPr>
          <p:cNvPr id="385032" name="Line 8"/>
          <p:cNvSpPr>
            <a:spLocks noChangeShapeType="1"/>
          </p:cNvSpPr>
          <p:nvPr/>
        </p:nvSpPr>
        <p:spPr bwMode="auto">
          <a:xfrm>
            <a:off x="4114800" y="4638675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33" name="Line 9"/>
          <p:cNvSpPr>
            <a:spLocks noChangeShapeType="1"/>
          </p:cNvSpPr>
          <p:nvPr/>
        </p:nvSpPr>
        <p:spPr bwMode="auto">
          <a:xfrm flipH="1">
            <a:off x="2651125" y="4638675"/>
            <a:ext cx="1189038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34" name="Line 10"/>
          <p:cNvSpPr>
            <a:spLocks noChangeShapeType="1"/>
          </p:cNvSpPr>
          <p:nvPr/>
        </p:nvSpPr>
        <p:spPr bwMode="auto">
          <a:xfrm>
            <a:off x="4297363" y="4638675"/>
            <a:ext cx="1463675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04018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Wind objects are Instruments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because they have the same interface: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Redefine interface function: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play(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"Wind::play"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bg-BG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78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tune(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.play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middleC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Wind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flute;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tune(flute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bg-BG" altLang="en-US" sz="2000" dirty="0" smtClean="0"/>
              <a:t>Резултат: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Wind</a:t>
            </a:r>
            <a:r>
              <a:rPr lang="en-US" altLang="en-US" sz="2000" dirty="0">
                <a:latin typeface="Courier New" panose="02070309020205020404" pitchFamily="49" charset="0"/>
              </a:rPr>
              <a:t>::play</a:t>
            </a:r>
            <a:endParaRPr lang="bg-BG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bg-BG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altLang="en-US" sz="2800" b="1" dirty="0"/>
              <a:t>Разширяемост</a:t>
            </a:r>
          </a:p>
          <a:p>
            <a:pPr>
              <a:lnSpc>
                <a:spcPct val="100000"/>
              </a:lnSpc>
            </a:pPr>
            <a:r>
              <a:rPr lang="bg-BG" altLang="en-US" sz="2800" dirty="0"/>
              <a:t>Тъй като </a:t>
            </a:r>
            <a:r>
              <a:rPr lang="en-US" altLang="en-US" sz="2800" dirty="0"/>
              <a:t>play() </a:t>
            </a:r>
            <a:r>
              <a:rPr lang="bg-BG" altLang="en-US" sz="2800" dirty="0"/>
              <a:t>е дефинирана като виртуална в базовия клас, ние може да добавяме нови класове без да променяме функцията </a:t>
            </a:r>
            <a:r>
              <a:rPr lang="en-US" altLang="en-US" sz="2800" dirty="0"/>
              <a:t>tune. </a:t>
            </a:r>
            <a:r>
              <a:rPr lang="bg-BG" altLang="en-US" sz="2800" dirty="0"/>
              <a:t>Такива програми се наричат </a:t>
            </a:r>
            <a:r>
              <a:rPr lang="bg-BG" altLang="en-US" sz="2800" i="1" dirty="0"/>
              <a:t>разширяеми</a:t>
            </a:r>
            <a:r>
              <a:rPr lang="bg-BG" altLang="en-US" sz="2800" dirty="0"/>
              <a:t> </a:t>
            </a:r>
            <a:r>
              <a:rPr lang="en-US" altLang="en-US" sz="2800" dirty="0"/>
              <a:t>(</a:t>
            </a:r>
            <a:r>
              <a:rPr lang="en-US" altLang="en-US" sz="2800" i="1" dirty="0"/>
              <a:t>extensible</a:t>
            </a:r>
            <a:r>
              <a:rPr lang="en-US" altLang="en-US" sz="2800" dirty="0"/>
              <a:t>)</a:t>
            </a:r>
            <a:r>
              <a:rPr lang="bg-BG" altLang="en-US" sz="2800" dirty="0"/>
              <a:t>, защото можем да добавяме нова функционалност чрез дефиниране на нови класове от общ базов клас. Функциите, които използват интерфейса на базовия клас няма нужда да се променят.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17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 err="1">
                <a:solidFill>
                  <a:srgbClr val="2F4F4F"/>
                </a:solidFill>
                <a:latin typeface="Consolas" panose="020B0609020204030204" pitchFamily="49" charset="0"/>
              </a:rPr>
              <a:t>middleC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F4F4F"/>
                </a:solidFill>
                <a:latin typeface="Consolas" panose="020B0609020204030204" pitchFamily="49" charset="0"/>
              </a:rPr>
              <a:t>Csharp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F4F4F"/>
                </a:solidFill>
                <a:latin typeface="Consolas" panose="020B0609020204030204" pitchFamily="49" charset="0"/>
              </a:rPr>
              <a:t>Cflat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Etc.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play(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"Instrument::play"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what()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"Instrument"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bg-BG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Wind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духов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инструмент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play(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"Wind::play"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what()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"Wind"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Percussion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bg-BG" sz="1400" dirty="0">
                <a:solidFill>
                  <a:srgbClr val="008000"/>
                </a:solidFill>
                <a:latin typeface="Consolas" panose="020B0609020204030204" pitchFamily="49" charset="0"/>
              </a:rPr>
              <a:t>ударен инструмент</a:t>
            </a:r>
            <a:endParaRPr lang="bg-BG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play(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"Percussion::play"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what()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"Percussion"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bg-BG" altLang="en-US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струнен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инструмент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play(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"Stringed::play"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what()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"Stringed"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Brass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Wind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меден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инструмент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play(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"Brass::play"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what()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"Brass"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bg-BG" altLang="en-US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Woodwind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Wind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bg-BG" sz="1800" dirty="0">
                <a:solidFill>
                  <a:srgbClr val="008000"/>
                </a:solidFill>
                <a:latin typeface="Consolas" panose="020B0609020204030204" pitchFamily="49" charset="0"/>
              </a:rPr>
              <a:t>дървен духов </a:t>
            </a:r>
            <a:r>
              <a:rPr lang="bg-BG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инсрумент</a:t>
            </a:r>
            <a:endParaRPr lang="bg-BG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play(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"Woodwind::play"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what()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"Woodwind"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tune(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.play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F4F4F"/>
                </a:solidFill>
                <a:latin typeface="Consolas" panose="020B0609020204030204" pitchFamily="49" charset="0"/>
              </a:rPr>
              <a:t>middleC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Wind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flute;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latin typeface="Consolas" panose="020B0609020204030204" pitchFamily="49" charset="0"/>
              </a:rPr>
              <a:t>флейта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Percussion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drum;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Stringed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violin;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Brass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flugelhorn;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latin typeface="Consolas" panose="020B0609020204030204" pitchFamily="49" charset="0"/>
              </a:rPr>
              <a:t>флигорна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Woodwind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recorder;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latin typeface="Consolas" panose="020B0609020204030204" pitchFamily="49" charset="0"/>
              </a:rPr>
              <a:t>права флейта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tune(flute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tune(drum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tune(violin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tune(flugelhorn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tune(recorder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bg-BG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Instrument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A[] = 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new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Wind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new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Percussion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new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new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Brass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nn-NO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i++)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tune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(*(A[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]-&gt;what();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nn-NO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i++)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delete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b="1"/>
              <a:t>Виртуални деструктори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altLang="en-US" sz="1600" b="1" dirty="0"/>
              <a:t>Виртуални деструктори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bg-BG" altLang="en-US" sz="1600" dirty="0"/>
              <a:t>Да разгледаме следния пример: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Base1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Base1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"Base1()\n"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~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Base1()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"~Base1()\n"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Derived1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Base1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Derived1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"Derived1()\n"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~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Derived1()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"~Derived1()\n"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bg-BG" altLang="en-US" sz="16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ZooAnimal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"Address:\n"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"Sofia, Bulgaria\n"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bg-BG" altLang="en-US" sz="1400" dirty="0" smtClean="0">
                <a:latin typeface="Courier New" panose="02070309020205020404" pitchFamily="49" charset="0"/>
              </a:rPr>
              <a:t>   </a:t>
            </a:r>
            <a:endParaRPr lang="bg-BG" altLang="en-US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b="1"/>
              <a:t>Виртуални деструктори </a:t>
            </a:r>
            <a:r>
              <a:rPr lang="en-US" altLang="en-US"/>
              <a:t>…</a:t>
            </a:r>
            <a:endParaRPr lang="bg-BG" altLang="en-US"/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Base2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Base2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"Base2()\n"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~Base2() { cout 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"~Base2()\n"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Derived2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Base2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Derived2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"Derived2()\n"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~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Derived2() {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"~Derived2()\n"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bg-BG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b="1"/>
              <a:t>Виртуални деструктори </a:t>
            </a:r>
            <a:r>
              <a:rPr lang="en-US" altLang="en-US"/>
              <a:t>…</a:t>
            </a:r>
            <a:endParaRPr lang="bg-BG" alt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Base1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Derived1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Base2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b2p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Derived2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b2p;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bg-BG" altLang="en-US" sz="1600" dirty="0" smtClean="0"/>
              <a:t>Резултат: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600" dirty="0" smtClean="0">
                <a:latin typeface="Courier New" panose="02070309020205020404" pitchFamily="49" charset="0"/>
              </a:rPr>
              <a:t>Base1</a:t>
            </a:r>
            <a:r>
              <a:rPr lang="bg-BG" altLang="en-US" sz="16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600" dirty="0">
                <a:latin typeface="Courier New" panose="02070309020205020404" pitchFamily="49" charset="0"/>
              </a:rPr>
              <a:t>Derived1()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600" dirty="0">
                <a:latin typeface="Courier New" panose="02070309020205020404" pitchFamily="49" charset="0"/>
              </a:rPr>
              <a:t>~Base1()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600" dirty="0">
                <a:latin typeface="Courier New" panose="02070309020205020404" pitchFamily="49" charset="0"/>
              </a:rPr>
              <a:t>Base2()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600" dirty="0">
                <a:latin typeface="Courier New" panose="02070309020205020404" pitchFamily="49" charset="0"/>
              </a:rPr>
              <a:t>Derived2()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600" dirty="0">
                <a:latin typeface="Courier New" panose="02070309020205020404" pitchFamily="49" charset="0"/>
              </a:rPr>
              <a:t>~Derived2()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bg-BG" altLang="en-US" sz="1600" dirty="0">
                <a:latin typeface="Courier New" panose="02070309020205020404" pitchFamily="49" charset="0"/>
              </a:rPr>
              <a:t>~Base2</a:t>
            </a:r>
            <a:r>
              <a:rPr lang="bg-BG" altLang="en-US" sz="1600" dirty="0" smtClean="0">
                <a:latin typeface="Courier New" panose="02070309020205020404" pitchFamily="49" charset="0"/>
              </a:rPr>
              <a:t>()</a:t>
            </a:r>
            <a:endParaRPr lang="bg-BG" altLang="en-US" sz="16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b="1"/>
              <a:t>Виртуални деструктори </a:t>
            </a:r>
            <a:r>
              <a:rPr lang="en-US" altLang="en-US"/>
              <a:t>…</a:t>
            </a:r>
            <a:endParaRPr lang="bg-BG" alt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527300"/>
          </a:xfrm>
        </p:spPr>
        <p:txBody>
          <a:bodyPr/>
          <a:lstStyle/>
          <a:p>
            <a:r>
              <a:rPr lang="bg-BG" altLang="en-US" sz="2800" b="1"/>
              <a:t>Особеност:</a:t>
            </a:r>
            <a:r>
              <a:rPr lang="bg-BG" altLang="en-US" sz="2800"/>
              <a:t> Обявяването на деструктора на клас на йерархия за виртуален води до това, деструкторите на всички класове в наследствената за този основен клас йерархия да се разглеждат като виртуални.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Абстрактни класове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3392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en-US" sz="2400"/>
              <a:t>Възможно е виртуална член.функция</a:t>
            </a:r>
            <a:r>
              <a:rPr lang="en-US" altLang="en-US" sz="2400"/>
              <a:t> </a:t>
            </a:r>
            <a:r>
              <a:rPr lang="bg-BG" altLang="en-US" sz="2400"/>
              <a:t>да има само декларация, а не дефиниция. Такава виртуална член-функция се нарича чисто виртуална. За да се определи една виртуална функция като чисто виртуална, се използва следния синтаксис: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0000"/>
                </a:solidFill>
              </a:rPr>
              <a:t>virtual</a:t>
            </a:r>
            <a:r>
              <a:rPr lang="en-US" altLang="en-US" sz="2400"/>
              <a:t> &lt;</a:t>
            </a:r>
            <a:r>
              <a:rPr lang="bg-BG" altLang="en-US" sz="2400"/>
              <a:t>тип</a:t>
            </a:r>
            <a:r>
              <a:rPr lang="en-US" altLang="en-US" sz="2400"/>
              <a:t>&gt; &lt;</a:t>
            </a:r>
            <a:r>
              <a:rPr lang="bg-BG" altLang="en-US" sz="2400"/>
              <a:t>име</a:t>
            </a:r>
            <a:r>
              <a:rPr lang="en-US" altLang="en-US" sz="2400"/>
              <a:t>_</a:t>
            </a:r>
            <a:r>
              <a:rPr lang="bg-BG" altLang="en-US" sz="2400"/>
              <a:t>на</a:t>
            </a:r>
            <a:r>
              <a:rPr lang="en-US" altLang="en-US" sz="2400"/>
              <a:t>_</a:t>
            </a:r>
            <a:r>
              <a:rPr lang="bg-BG" altLang="en-US" sz="2400"/>
              <a:t>функция</a:t>
            </a:r>
            <a:r>
              <a:rPr lang="en-US" altLang="en-US" sz="2400"/>
              <a:t>&gt;</a:t>
            </a:r>
            <a:r>
              <a:rPr lang="en-US" altLang="en-US" sz="2400">
                <a:solidFill>
                  <a:srgbClr val="990000"/>
                </a:solidFill>
              </a:rPr>
              <a:t>(</a:t>
            </a:r>
            <a:r>
              <a:rPr lang="en-US" altLang="en-US" sz="2400"/>
              <a:t>&lt;</a:t>
            </a:r>
            <a:r>
              <a:rPr lang="bg-BG" altLang="en-US" sz="2400"/>
              <a:t>параметри</a:t>
            </a:r>
            <a:r>
              <a:rPr lang="en-US" altLang="en-US" sz="2400"/>
              <a:t>&gt;</a:t>
            </a:r>
            <a:r>
              <a:rPr lang="en-US" altLang="en-US" sz="2400">
                <a:solidFill>
                  <a:srgbClr val="990000"/>
                </a:solidFill>
              </a:rPr>
              <a:t>) = 0;</a:t>
            </a:r>
            <a:endParaRPr lang="bg-BG" altLang="en-US" sz="240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</a:pPr>
            <a:r>
              <a:rPr lang="bg-BG" altLang="en-US" sz="2400"/>
              <a:t>Клас, в който е декларирана поне една чисто виртуална функция, се нарича </a:t>
            </a:r>
            <a:r>
              <a:rPr lang="bg-BG" altLang="en-US" sz="2400" b="1"/>
              <a:t>абстрактен</a:t>
            </a:r>
            <a:r>
              <a:rPr lang="bg-BG" alt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Абстрактни класове …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en-US" sz="2400" dirty="0"/>
              <a:t>Абстрактните класове се характеризират със следните свойства: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bg-BG" altLang="en-US" sz="2400" dirty="0"/>
              <a:t>а) </a:t>
            </a:r>
            <a:r>
              <a:rPr lang="bg-BG" altLang="en-US" sz="2400" dirty="0">
                <a:solidFill>
                  <a:srgbClr val="FF0000"/>
                </a:solidFill>
              </a:rPr>
              <a:t>Обекти от тези класове не могат да се създават</a:t>
            </a:r>
            <a:r>
              <a:rPr lang="bg-BG" altLang="en-US" sz="2400" dirty="0"/>
              <a:t>, но е възможно да се дефинират указатели към такива класове;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bg-BG" altLang="en-US" sz="2400" dirty="0"/>
              <a:t>б) Чисто виртуалните функции задължително трябва да бъдат дефинирани в производните класове или да бъдат обявени за чисто виртуални. В последния случай класът наследник също е абстрактен.</a:t>
            </a:r>
          </a:p>
          <a:p>
            <a:pPr>
              <a:lnSpc>
                <a:spcPct val="110000"/>
              </a:lnSpc>
            </a:pPr>
            <a:r>
              <a:rPr lang="bg-BG" altLang="en-US" sz="2400" dirty="0"/>
              <a:t>Абстрактните класове са предназначени да служат за базови на други класове. Чрез тях могат да се обединят в обща структура различни йерархии.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Абстрактни класове …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SzPct val="45000"/>
            </a:pPr>
            <a:r>
              <a:rPr lang="bg-BG" sz="2400" dirty="0"/>
              <a:t>Абстрактен клас, който няма член-данни и всички член-функции са виртуални чисти се нарича </a:t>
            </a:r>
            <a:r>
              <a:rPr lang="bg-BG" sz="2400" b="1" dirty="0"/>
              <a:t>интерфейс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ru-RU" altLang="en-US" sz="2400" dirty="0"/>
              <a:t> Ако наследник на абстрактен клас не реализира някоя чиста виртуална функция, то той също остава </a:t>
            </a:r>
            <a:r>
              <a:rPr lang="ru-RU" altLang="en-US" sz="2400" dirty="0" smtClean="0"/>
              <a:t>абстрактен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ru-RU" altLang="en-US" sz="2400" dirty="0" smtClean="0"/>
              <a:t>Абстрактните </a:t>
            </a:r>
            <a:r>
              <a:rPr lang="ru-RU" altLang="en-US" sz="2400" dirty="0"/>
              <a:t>класове могат да имат конструктори и деструктори – но те винаги се извикват косвено, от наследник </a:t>
            </a:r>
            <a:endParaRPr lang="ru-RU" altLang="en-US" sz="24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ru-RU" altLang="en-US" sz="2400" dirty="0" smtClean="0"/>
              <a:t>Можем </a:t>
            </a:r>
            <a:r>
              <a:rPr lang="ru-RU" altLang="en-US" sz="2400" dirty="0"/>
              <a:t>да имаме указатели и псевдоними към абстрактни класове </a:t>
            </a:r>
            <a:endParaRPr lang="ru-RU" altLang="en-US" sz="24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ru-RU" altLang="en-US" sz="2400" dirty="0" smtClean="0"/>
              <a:t>Абстрактни </a:t>
            </a:r>
            <a:r>
              <a:rPr lang="ru-RU" altLang="en-US" sz="2400" dirty="0"/>
              <a:t>класове не могат да са </a:t>
            </a:r>
            <a:endParaRPr lang="ru-RU" altLang="en-US" sz="2400" dirty="0" smtClean="0"/>
          </a:p>
          <a:p>
            <a:pPr lvl="1">
              <a:lnSpc>
                <a:spcPct val="110000"/>
              </a:lnSpc>
            </a:pPr>
            <a:r>
              <a:rPr lang="ru-RU" altLang="en-US" sz="2200" dirty="0" smtClean="0"/>
              <a:t>параметри </a:t>
            </a:r>
            <a:r>
              <a:rPr lang="ru-RU" altLang="en-US" sz="2200" dirty="0"/>
              <a:t>на шаблон </a:t>
            </a:r>
            <a:endParaRPr lang="ru-RU" altLang="en-US" sz="2200" dirty="0" smtClean="0"/>
          </a:p>
          <a:p>
            <a:pPr lvl="1">
              <a:lnSpc>
                <a:spcPct val="110000"/>
              </a:lnSpc>
            </a:pPr>
            <a:r>
              <a:rPr lang="ru-RU" altLang="en-US" sz="2200" dirty="0" smtClean="0"/>
              <a:t>тип </a:t>
            </a:r>
            <a:r>
              <a:rPr lang="ru-RU" altLang="en-US" sz="2200" dirty="0"/>
              <a:t>на връщан резултат</a:t>
            </a:r>
            <a:endParaRPr lang="bg-BG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334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Що е интерфейс?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Множество от операции, които поддържа даден тип </a:t>
            </a:r>
            <a:endParaRPr lang="ru-RU" dirty="0" smtClean="0"/>
          </a:p>
          <a:p>
            <a:pPr lvl="1"/>
            <a:r>
              <a:rPr lang="ru-RU" dirty="0" smtClean="0"/>
              <a:t>не </a:t>
            </a:r>
            <a:r>
              <a:rPr lang="ru-RU" dirty="0"/>
              <a:t>включва физическото представяне на типа </a:t>
            </a:r>
            <a:endParaRPr lang="ru-RU" dirty="0" smtClean="0"/>
          </a:p>
          <a:p>
            <a:pPr lvl="1"/>
            <a:r>
              <a:rPr lang="ru-RU" dirty="0" smtClean="0"/>
              <a:t>не </a:t>
            </a:r>
            <a:r>
              <a:rPr lang="ru-RU" dirty="0"/>
              <a:t>включва реализацията на операциите </a:t>
            </a:r>
            <a:endParaRPr lang="ru-RU" dirty="0" smtClean="0"/>
          </a:p>
          <a:p>
            <a:pPr lvl="1"/>
            <a:r>
              <a:rPr lang="ru-RU" dirty="0" smtClean="0"/>
              <a:t>включва </a:t>
            </a:r>
            <a:r>
              <a:rPr lang="ru-RU" dirty="0"/>
              <a:t>имената на операциите </a:t>
            </a:r>
            <a:endParaRPr lang="ru-RU" dirty="0" smtClean="0"/>
          </a:p>
          <a:p>
            <a:pPr lvl="1"/>
            <a:r>
              <a:rPr lang="ru-RU" dirty="0" smtClean="0"/>
              <a:t>включва </a:t>
            </a:r>
            <a:r>
              <a:rPr lang="ru-RU" dirty="0"/>
              <a:t>брой и типове на параметрите </a:t>
            </a:r>
            <a:endParaRPr lang="ru-RU" dirty="0" smtClean="0"/>
          </a:p>
          <a:p>
            <a:r>
              <a:rPr lang="ru-RU" dirty="0" smtClean="0"/>
              <a:t>Ако </a:t>
            </a:r>
            <a:r>
              <a:rPr lang="ru-RU" dirty="0"/>
              <a:t>няколко класа имат общ интерфейс, с тях може да се работи унифицирано </a:t>
            </a:r>
            <a:endParaRPr lang="ru-RU" dirty="0" smtClean="0"/>
          </a:p>
          <a:p>
            <a:pPr lvl="1"/>
            <a:r>
              <a:rPr lang="ru-RU" dirty="0" smtClean="0"/>
              <a:t>но </a:t>
            </a:r>
            <a:r>
              <a:rPr lang="ru-RU" dirty="0"/>
              <a:t>затова всички операции от интерфейса трябва да са виртуални, т.е. с динамично свързване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Абстрактни класове …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altLang="en-US" sz="2400" dirty="0"/>
              <a:t>Полиморфизмът, с помощта на абстрактните класове позволява създаването на класове с различна логическа структура. Пример за такава структура е списък, елементите на който са от различен тип – стек, опашка, дърво и др. контейнери. Такива структури се наричат </a:t>
            </a:r>
            <a:r>
              <a:rPr lang="bg-BG" altLang="en-US" sz="2400" b="1" dirty="0"/>
              <a:t>хетерогенни</a:t>
            </a:r>
            <a:r>
              <a:rPr lang="bg-BG" altLang="en-US" sz="2400" dirty="0"/>
              <a:t> или </a:t>
            </a:r>
            <a:r>
              <a:rPr lang="bg-BG" altLang="en-US" sz="2400" b="1" dirty="0" err="1"/>
              <a:t>полиморфни</a:t>
            </a:r>
            <a:r>
              <a:rPr lang="bg-BG" altLang="en-US" sz="2400" dirty="0"/>
              <a:t>. Логическата структура на класа, представляващ хетерогенна конструкция, се реализира отделно от обектите, които се включват в него. Връзката между тях се осъществява чрез указатели към контейнери, които съхраняват обекти от различни класове.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Хетерогенни </a:t>
            </a:r>
            <a:r>
              <a:rPr lang="bg-BG" dirty="0" smtClean="0"/>
              <a:t>контейнери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Контейнери, които съдържат обекти от различен тип </a:t>
            </a:r>
            <a:endParaRPr lang="ru-RU" dirty="0" smtClean="0"/>
          </a:p>
          <a:p>
            <a:r>
              <a:rPr lang="ru-RU" dirty="0" smtClean="0"/>
              <a:t>● </a:t>
            </a:r>
            <a:r>
              <a:rPr lang="ru-RU" dirty="0"/>
              <a:t>Реализират се чрез използване на указател към полиморфен </a:t>
            </a:r>
            <a:r>
              <a:rPr lang="ru-RU" dirty="0" smtClean="0"/>
              <a:t>тип</a:t>
            </a:r>
          </a:p>
          <a:p>
            <a:r>
              <a:rPr lang="ru-RU" dirty="0" smtClean="0"/>
              <a:t> </a:t>
            </a:r>
            <a:r>
              <a:rPr lang="ru-RU" dirty="0"/>
              <a:t>– защо указател, а не директно обект? </a:t>
            </a:r>
            <a:endParaRPr lang="ru-RU" dirty="0" smtClean="0"/>
          </a:p>
          <a:p>
            <a:r>
              <a:rPr lang="ru-RU" dirty="0" smtClean="0"/>
              <a:t>– </a:t>
            </a:r>
            <a:r>
              <a:rPr lang="ru-RU" dirty="0"/>
              <a:t>защо указател, а не псевдоним? </a:t>
            </a:r>
            <a:endParaRPr lang="ru-RU" dirty="0" smtClean="0"/>
          </a:p>
          <a:p>
            <a:r>
              <a:rPr lang="ru-RU" dirty="0" smtClean="0"/>
              <a:t>● </a:t>
            </a:r>
            <a:r>
              <a:rPr lang="ru-RU" dirty="0"/>
              <a:t>Над хетерогенните контейнери могат да се изпълняват масови операции от общия интерфейс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Абстрактни класове …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bg-BG" altLang="en-US" sz="2000" dirty="0"/>
              <a:t>Пример: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middleC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Csharp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F4F4F"/>
                </a:solidFill>
                <a:latin typeface="Consolas" panose="020B0609020204030204" pitchFamily="49" charset="0"/>
              </a:rPr>
              <a:t>Cflat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Etc.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Pure virtual functions: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play(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what()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bg-BG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print()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ZooAnimal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"Cat\n"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//...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Mouse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print()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ZooAnimal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"Mouse\n"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//...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altLang="en-US" sz="1200" dirty="0" smtClean="0">
                <a:latin typeface="Courier New" panose="02070309020205020404" pitchFamily="49" charset="0"/>
              </a:rPr>
              <a:t> </a:t>
            </a:r>
            <a:endParaRPr lang="bg-BG" altLang="en-US" sz="12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Абстрактни класове …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Wind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духов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инструмент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play(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"Wind::play"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what()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"Wind"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bg-BG" altLang="en-US" sz="2400" dirty="0" smtClean="0">
                <a:latin typeface="Courier New" panose="02070309020205020404" pitchFamily="49" charset="0"/>
              </a:rPr>
              <a:t>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bg-BG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/>
              <a:t>Абстрактни класове …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Clr>
                <a:srgbClr val="E48312"/>
              </a:buClr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bg-BG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Instrument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A[]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bg-B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bg-B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Percussion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bg-B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bg-B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bg-B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Brass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bg-B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i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bg-B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(*(A[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bg-B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]-&gt;what();</a:t>
            </a:r>
          </a:p>
          <a:p>
            <a:r>
              <a:rPr lang="bg-B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i++)</a:t>
            </a:r>
          </a:p>
          <a:p>
            <a:r>
              <a:rPr lang="bg-BG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buClr>
                <a:srgbClr val="E48312"/>
              </a:buClr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88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ZooAnimal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"Bear\n"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//...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zoo;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zoo.print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Cat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Mouse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Bear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 err="1"/>
              <a:t>Резултат</a:t>
            </a:r>
            <a:r>
              <a:rPr lang="en-US" altLang="en-US" sz="16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ZooAnimal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Address: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Sofia, Bulgaria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ZooAnimal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Cat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ZooAnimal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ZooAnimal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Bear</a:t>
            </a:r>
            <a:endParaRPr lang="bg-BG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bg-BG" altLang="en-US" sz="1600" dirty="0"/>
              <a:t>Член-функцията </a:t>
            </a:r>
            <a:r>
              <a:rPr lang="bg-BG" altLang="en-US" sz="1600" dirty="0" err="1"/>
              <a:t>void</a:t>
            </a:r>
            <a:r>
              <a:rPr lang="bg-BG" altLang="en-US" sz="1600" dirty="0"/>
              <a:t> </a:t>
            </a:r>
            <a:r>
              <a:rPr lang="bg-BG" altLang="en-US" sz="1600" dirty="0" err="1"/>
              <a:t>print</a:t>
            </a:r>
            <a:r>
              <a:rPr lang="bg-BG" altLang="en-US" sz="1600" dirty="0" smtClean="0"/>
              <a:t>()</a:t>
            </a:r>
            <a:r>
              <a:rPr lang="en-US" altLang="en-US" sz="1600" dirty="0" smtClean="0"/>
              <a:t> </a:t>
            </a:r>
            <a:r>
              <a:rPr lang="bg-BG" altLang="en-US" sz="1600" dirty="0" err="1" smtClean="0"/>
              <a:t>const</a:t>
            </a:r>
            <a:r>
              <a:rPr lang="bg-BG" altLang="en-US" sz="1600" dirty="0"/>
              <a:t>; на всеки един от класовете извежда общата за всички класове информация: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bg-BG" altLang="en-US" sz="1600" dirty="0" err="1">
                <a:latin typeface="Courier New" panose="02070309020205020404" pitchFamily="49" charset="0"/>
              </a:rPr>
              <a:t>ZooAnimal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bg-BG" altLang="en-US" sz="1600" dirty="0"/>
              <a:t>	</a:t>
            </a:r>
            <a:r>
              <a:rPr lang="en-US" altLang="en-US" sz="1600" dirty="0"/>
              <a:t>и </a:t>
            </a:r>
            <a:r>
              <a:rPr lang="en-US" altLang="en-US" sz="1600" dirty="0" err="1"/>
              <a:t>специфична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за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всеки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клас</a:t>
            </a:r>
            <a:r>
              <a:rPr lang="bg-BG" altLang="en-US" sz="1600" dirty="0"/>
              <a:t> информация</a:t>
            </a:r>
            <a:r>
              <a:rPr lang="en-US" altLang="en-US" sz="1600" dirty="0"/>
              <a:t> – </a:t>
            </a:r>
            <a:r>
              <a:rPr lang="en-US" altLang="en-US" sz="1600" dirty="0" err="1"/>
              <a:t>определяща</a:t>
            </a:r>
            <a:r>
              <a:rPr lang="en-US" altLang="en-US" sz="1600" dirty="0"/>
              <a:t>:</a:t>
            </a:r>
            <a:r>
              <a:rPr lang="bg-BG" altLang="en-US" sz="1600" dirty="0"/>
              <a:t> адреса на зоологическата градина (в клас </a:t>
            </a:r>
            <a:r>
              <a:rPr lang="bg-BG" altLang="en-US" sz="1600" dirty="0" err="1"/>
              <a:t>ZooAnimal</a:t>
            </a:r>
            <a:r>
              <a:rPr lang="bg-BG" altLang="en-US" sz="1600" dirty="0"/>
              <a:t>)</a:t>
            </a:r>
            <a:r>
              <a:rPr lang="en-US" altLang="en-US" sz="1600" dirty="0"/>
              <a:t> и </a:t>
            </a:r>
            <a:r>
              <a:rPr lang="en-US" altLang="en-US" sz="1600" dirty="0" err="1"/>
              <a:t>вида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на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животното</a:t>
            </a:r>
            <a:r>
              <a:rPr lang="en-US" altLang="en-US" sz="1600" dirty="0"/>
              <a:t> Cat, Mouse </a:t>
            </a:r>
            <a:r>
              <a:rPr lang="en-US" altLang="en-US" sz="1600" dirty="0" err="1"/>
              <a:t>или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Bear </a:t>
            </a:r>
            <a:r>
              <a:rPr lang="en-US" altLang="en-US" sz="1600" dirty="0"/>
              <a:t>в </a:t>
            </a:r>
            <a:r>
              <a:rPr lang="en-US" altLang="en-US" sz="1600" dirty="0" err="1"/>
              <a:t>производните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класове</a:t>
            </a:r>
            <a:r>
              <a:rPr lang="en-US" altLang="en-US" sz="1600" dirty="0"/>
              <a:t> Cat, Mouse </a:t>
            </a:r>
            <a:r>
              <a:rPr lang="bg-BG" altLang="en-US" sz="1600" dirty="0"/>
              <a:t>или </a:t>
            </a:r>
            <a:r>
              <a:rPr lang="en-US" altLang="en-US" sz="1600" dirty="0"/>
              <a:t>Dog</a:t>
            </a:r>
            <a:r>
              <a:rPr lang="bg-BG" altLang="en-US" sz="1600" dirty="0"/>
              <a:t>, съответно.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altLang="en-US" sz="1600" dirty="0"/>
              <a:t>Следващата програма е модификация на горната. В класа ZooAnimal е дефинирана обикновена член-функция void print() const, която извежда повтарящия се текст, след което се обръща към виртуалната функция </a:t>
            </a:r>
            <a:r>
              <a:rPr lang="en-US" altLang="en-US" sz="1600" dirty="0"/>
              <a:t>void </a:t>
            </a:r>
            <a:r>
              <a:rPr lang="bg-BG" altLang="en-US" sz="1600" dirty="0"/>
              <a:t>spec()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const</a:t>
            </a:r>
            <a:r>
              <a:rPr lang="en-US" altLang="en-US" sz="1600" dirty="0"/>
              <a:t>;</a:t>
            </a:r>
            <a:r>
              <a:rPr lang="bg-BG" altLang="en-US" sz="1600" dirty="0"/>
              <a:t>.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Тази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функция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описва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специфичните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за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класовете</a:t>
            </a:r>
            <a:r>
              <a:rPr lang="en-US" altLang="en-US" sz="1600" dirty="0"/>
              <a:t> </a:t>
            </a:r>
            <a:r>
              <a:rPr lang="en-US" altLang="en-US" sz="1600" dirty="0" err="1"/>
              <a:t>ZooAnimal</a:t>
            </a:r>
            <a:r>
              <a:rPr lang="en-US" altLang="en-US" sz="1600" dirty="0"/>
              <a:t>, Cat, Mouse и Dog </a:t>
            </a:r>
            <a:r>
              <a:rPr lang="bg-BG" altLang="en-US" sz="1600" dirty="0"/>
              <a:t>действия. Функцията spec</a:t>
            </a:r>
            <a:r>
              <a:rPr lang="en-US" altLang="en-US" sz="1600" dirty="0"/>
              <a:t>()</a:t>
            </a:r>
            <a:r>
              <a:rPr lang="bg-BG" altLang="en-US" sz="1600" dirty="0"/>
              <a:t> има един параметър – this.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Когато</a:t>
            </a:r>
            <a:r>
              <a:rPr lang="en-US" altLang="en-US" sz="1600" dirty="0"/>
              <a:t> this </a:t>
            </a:r>
            <a:r>
              <a:rPr lang="en-US" altLang="en-US" sz="1600" dirty="0" err="1"/>
              <a:t>сочи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обект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от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клас</a:t>
            </a:r>
            <a:r>
              <a:rPr lang="en-US" altLang="en-US" sz="1600" dirty="0"/>
              <a:t> Cat, spec() е </a:t>
            </a:r>
            <a:r>
              <a:rPr lang="en-US" altLang="en-US" sz="1600" dirty="0" err="1"/>
              <a:t>функцията</a:t>
            </a:r>
            <a:r>
              <a:rPr lang="en-US" altLang="en-US" sz="1600" dirty="0"/>
              <a:t> Cat::spec(), </a:t>
            </a:r>
            <a:r>
              <a:rPr lang="en-US" altLang="en-US" sz="1600" dirty="0" err="1"/>
              <a:t>когато</a:t>
            </a:r>
            <a:r>
              <a:rPr lang="en-US" altLang="en-US" sz="1600" dirty="0"/>
              <a:t> this </a:t>
            </a:r>
            <a:r>
              <a:rPr lang="en-US" altLang="en-US" sz="1600" dirty="0" err="1"/>
              <a:t>сочи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обект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от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клас</a:t>
            </a:r>
            <a:r>
              <a:rPr lang="en-US" altLang="en-US" sz="1600" dirty="0"/>
              <a:t> Mouse, spec() е </a:t>
            </a:r>
            <a:r>
              <a:rPr lang="en-US" altLang="en-US" sz="1600" dirty="0" err="1"/>
              <a:t>функцията</a:t>
            </a:r>
            <a:r>
              <a:rPr lang="en-US" altLang="en-US" sz="1600" dirty="0"/>
              <a:t> Mouse::spec(), а </a:t>
            </a:r>
            <a:r>
              <a:rPr lang="en-US" altLang="en-US" sz="1600" dirty="0" err="1"/>
              <a:t>когато</a:t>
            </a:r>
            <a:r>
              <a:rPr lang="en-US" altLang="en-US" sz="1600" dirty="0"/>
              <a:t> this </a:t>
            </a:r>
            <a:r>
              <a:rPr lang="en-US" altLang="en-US" sz="1600" dirty="0" err="1"/>
              <a:t>сочи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обект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от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клас</a:t>
            </a:r>
            <a:r>
              <a:rPr lang="en-US" altLang="en-US" sz="1600" dirty="0"/>
              <a:t> Dog, spec() е </a:t>
            </a:r>
            <a:r>
              <a:rPr lang="en-US" altLang="en-US" sz="1600" dirty="0" err="1"/>
              <a:t>функцията</a:t>
            </a:r>
            <a:r>
              <a:rPr lang="en-US" altLang="en-US" sz="1600" dirty="0"/>
              <a:t> Dog::spec</a:t>
            </a:r>
            <a:r>
              <a:rPr lang="en-US" altLang="en-US" sz="1600" dirty="0" smtClean="0"/>
              <a:t>().</a:t>
            </a:r>
            <a:endParaRPr lang="bg-BG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Динамично свързване. Виртуални функции …</a:t>
            </a:r>
            <a:endParaRPr lang="bg-BG" altLang="en-US" sz="400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ZooAnimal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ZooAnimal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spec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spec()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"Address:\n"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"Sofia, Bulgaria\n"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6594</TotalTime>
  <Words>3480</Words>
  <Application>Microsoft Office PowerPoint</Application>
  <PresentationFormat>On-screen Show (4:3)</PresentationFormat>
  <Paragraphs>574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Courier New</vt:lpstr>
      <vt:lpstr>Lucida Console</vt:lpstr>
      <vt:lpstr>Wingdings</vt:lpstr>
      <vt:lpstr>Retrospect</vt:lpstr>
      <vt:lpstr>Обектно ориентирано програмиране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Динамично свързване. Виртуални функции …</vt:lpstr>
      <vt:lpstr>Виртуални деструктори</vt:lpstr>
      <vt:lpstr>Виртуални деструктори …</vt:lpstr>
      <vt:lpstr>Виртуални деструктори …</vt:lpstr>
      <vt:lpstr>Виртуални деструктори …</vt:lpstr>
      <vt:lpstr>Абстрактни класове</vt:lpstr>
      <vt:lpstr>Абстрактни класове …</vt:lpstr>
      <vt:lpstr>Абстрактни класове …</vt:lpstr>
      <vt:lpstr>Що е интерфейс?</vt:lpstr>
      <vt:lpstr>Абстрактни класове …</vt:lpstr>
      <vt:lpstr>Хетерогенни контейнери</vt:lpstr>
      <vt:lpstr>Абстрактни класове …</vt:lpstr>
      <vt:lpstr>Абстрактни класове …</vt:lpstr>
      <vt:lpstr>Абстрактни класове …</vt:lpstr>
    </vt:vector>
  </TitlesOfParts>
  <Company>IMI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Виртуални функции. Полиморфизъм. Абстрактни класове - част 2</dc:title>
  <dc:creator>Alexander Grigorov</dc:creator>
  <cp:lastModifiedBy>Alexander Grigorov</cp:lastModifiedBy>
  <cp:revision>295</cp:revision>
  <dcterms:created xsi:type="dcterms:W3CDTF">2006-10-10T06:20:21Z</dcterms:created>
  <dcterms:modified xsi:type="dcterms:W3CDTF">2019-05-28T12:13:06Z</dcterms:modified>
</cp:coreProperties>
</file>